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01" r:id="rId3"/>
    <p:sldId id="300" r:id="rId4"/>
    <p:sldId id="333" r:id="rId5"/>
    <p:sldId id="352" r:id="rId6"/>
    <p:sldId id="353" r:id="rId7"/>
    <p:sldId id="334" r:id="rId8"/>
    <p:sldId id="336" r:id="rId9"/>
    <p:sldId id="335" r:id="rId10"/>
    <p:sldId id="339" r:id="rId11"/>
    <p:sldId id="355" r:id="rId12"/>
    <p:sldId id="356" r:id="rId13"/>
    <p:sldId id="357" r:id="rId14"/>
    <p:sldId id="358" r:id="rId15"/>
    <p:sldId id="360" r:id="rId16"/>
    <p:sldId id="359" r:id="rId17"/>
    <p:sldId id="361" r:id="rId18"/>
    <p:sldId id="362" r:id="rId19"/>
    <p:sldId id="318" r:id="rId20"/>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p:cViewPr varScale="1">
        <p:scale>
          <a:sx n="106" d="100"/>
          <a:sy n="106" d="100"/>
        </p:scale>
        <p:origin x="17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56B351B1-4354-4ED9-A721-4A82FECA93F6}" type="datetimeFigureOut">
              <a:rPr lang="vi-VN"/>
              <a:pPr>
                <a:defRPr/>
              </a:pPr>
              <a:t>09/03/2017</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24EA568-3042-43A5-9A16-CBD33B44A093}" type="slidenum">
              <a:rPr lang="vi-VN"/>
              <a:pPr>
                <a:defRPr/>
              </a:pPr>
              <a:t>‹#›</a:t>
            </a:fld>
            <a:endParaRPr lang="vi-VN"/>
          </a:p>
        </p:txBody>
      </p:sp>
    </p:spTree>
    <p:extLst>
      <p:ext uri="{BB962C8B-B14F-4D97-AF65-F5344CB8AC3E}">
        <p14:creationId xmlns:p14="http://schemas.microsoft.com/office/powerpoint/2010/main" val="3800325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a:t>
            </a:fld>
            <a:endParaRPr lang="vi-VN"/>
          </a:p>
        </p:txBody>
      </p:sp>
    </p:spTree>
    <p:extLst>
      <p:ext uri="{BB962C8B-B14F-4D97-AF65-F5344CB8AC3E}">
        <p14:creationId xmlns:p14="http://schemas.microsoft.com/office/powerpoint/2010/main" val="2585761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14</a:t>
            </a:fld>
            <a:endParaRPr lang="vi-VN"/>
          </a:p>
        </p:txBody>
      </p:sp>
    </p:spTree>
    <p:extLst>
      <p:ext uri="{BB962C8B-B14F-4D97-AF65-F5344CB8AC3E}">
        <p14:creationId xmlns:p14="http://schemas.microsoft.com/office/powerpoint/2010/main" val="305142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15</a:t>
            </a:fld>
            <a:endParaRPr lang="vi-VN"/>
          </a:p>
        </p:txBody>
      </p:sp>
    </p:spTree>
    <p:extLst>
      <p:ext uri="{BB962C8B-B14F-4D97-AF65-F5344CB8AC3E}">
        <p14:creationId xmlns:p14="http://schemas.microsoft.com/office/powerpoint/2010/main" val="171478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second statement uses an equals symbol in it, you might expect that it calls the assignment operator. However, it doesn’t! It actually calls a special type of constructor called a copy constructor.</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16</a:t>
            </a:fld>
            <a:endParaRPr lang="vi-VN"/>
          </a:p>
        </p:txBody>
      </p:sp>
    </p:spTree>
    <p:extLst>
      <p:ext uri="{BB962C8B-B14F-4D97-AF65-F5344CB8AC3E}">
        <p14:creationId xmlns:p14="http://schemas.microsoft.com/office/powerpoint/2010/main" val="58790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answer lies above in the list that shows the cases where a copy constructor is called. A copy constructor is called when a parameter is passed by value. If we pass our </a:t>
            </a:r>
            <a:r>
              <a:rPr lang="en-US" sz="1200" b="0" i="0" kern="1200" dirty="0" err="1" smtClean="0">
                <a:solidFill>
                  <a:schemeClr val="tx1"/>
                </a:solidFill>
                <a:effectLst/>
                <a:latin typeface="+mn-lt"/>
                <a:ea typeface="+mn-ea"/>
                <a:cs typeface="+mn-cs"/>
              </a:rPr>
              <a:t>cSource</a:t>
            </a:r>
            <a:r>
              <a:rPr lang="en-US" sz="1200" b="0" i="0" kern="1200" dirty="0" smtClean="0">
                <a:solidFill>
                  <a:schemeClr val="tx1"/>
                </a:solidFill>
                <a:effectLst/>
                <a:latin typeface="+mn-lt"/>
                <a:ea typeface="+mn-ea"/>
                <a:cs typeface="+mn-cs"/>
              </a:rPr>
              <a:t> parameter by value, it would need to call the copy constructor to do so. But calling the copy constructor again would mean the parameter is passed by value again, requiring another call to the copy constructor. This would result in an infinite recursion (well, until the stack memory ran out and the program crashed). </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17</a:t>
            </a:fld>
            <a:endParaRPr lang="vi-VN"/>
          </a:p>
        </p:txBody>
      </p:sp>
    </p:spTree>
    <p:extLst>
      <p:ext uri="{BB962C8B-B14F-4D97-AF65-F5344CB8AC3E}">
        <p14:creationId xmlns:p14="http://schemas.microsoft.com/office/powerpoint/2010/main" val="16281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18</a:t>
            </a:fld>
            <a:endParaRPr lang="vi-VN"/>
          </a:p>
        </p:txBody>
      </p:sp>
    </p:spTree>
    <p:extLst>
      <p:ext uri="{BB962C8B-B14F-4D97-AF65-F5344CB8AC3E}">
        <p14:creationId xmlns:p14="http://schemas.microsoft.com/office/powerpoint/2010/main" val="38985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a:t>
            </a:fld>
            <a:endParaRPr lang="vi-VN"/>
          </a:p>
        </p:txBody>
      </p:sp>
    </p:spTree>
    <p:extLst>
      <p:ext uri="{BB962C8B-B14F-4D97-AF65-F5344CB8AC3E}">
        <p14:creationId xmlns:p14="http://schemas.microsoft.com/office/powerpoint/2010/main" val="345898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4</a:t>
            </a:fld>
            <a:endParaRPr lang="vi-VN"/>
          </a:p>
        </p:txBody>
      </p:sp>
    </p:spTree>
    <p:extLst>
      <p:ext uri="{BB962C8B-B14F-4D97-AF65-F5344CB8AC3E}">
        <p14:creationId xmlns:p14="http://schemas.microsoft.com/office/powerpoint/2010/main" val="63541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5</a:t>
            </a:fld>
            <a:endParaRPr lang="vi-VN"/>
          </a:p>
        </p:txBody>
      </p:sp>
    </p:spTree>
    <p:extLst>
      <p:ext uri="{BB962C8B-B14F-4D97-AF65-F5344CB8AC3E}">
        <p14:creationId xmlns:p14="http://schemas.microsoft.com/office/powerpoint/2010/main" val="226463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6</a:t>
            </a:fld>
            <a:endParaRPr lang="vi-VN"/>
          </a:p>
        </p:txBody>
      </p:sp>
    </p:spTree>
    <p:extLst>
      <p:ext uri="{BB962C8B-B14F-4D97-AF65-F5344CB8AC3E}">
        <p14:creationId xmlns:p14="http://schemas.microsoft.com/office/powerpoint/2010/main" val="233071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7</a:t>
            </a:fld>
            <a:endParaRPr lang="vi-VN"/>
          </a:p>
        </p:txBody>
      </p:sp>
    </p:spTree>
    <p:extLst>
      <p:ext uri="{BB962C8B-B14F-4D97-AF65-F5344CB8AC3E}">
        <p14:creationId xmlns:p14="http://schemas.microsoft.com/office/powerpoint/2010/main" val="3903001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11</a:t>
            </a:fld>
            <a:endParaRPr lang="vi-VN"/>
          </a:p>
        </p:txBody>
      </p:sp>
    </p:spTree>
    <p:extLst>
      <p:ext uri="{BB962C8B-B14F-4D97-AF65-F5344CB8AC3E}">
        <p14:creationId xmlns:p14="http://schemas.microsoft.com/office/powerpoint/2010/main" val="363862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12</a:t>
            </a:fld>
            <a:endParaRPr lang="vi-VN"/>
          </a:p>
        </p:txBody>
      </p:sp>
    </p:spTree>
    <p:extLst>
      <p:ext uri="{BB962C8B-B14F-4D97-AF65-F5344CB8AC3E}">
        <p14:creationId xmlns:p14="http://schemas.microsoft.com/office/powerpoint/2010/main" val="166883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13</a:t>
            </a:fld>
            <a:endParaRPr lang="vi-VN"/>
          </a:p>
        </p:txBody>
      </p:sp>
    </p:spTree>
    <p:extLst>
      <p:ext uri="{BB962C8B-B14F-4D97-AF65-F5344CB8AC3E}">
        <p14:creationId xmlns:p14="http://schemas.microsoft.com/office/powerpoint/2010/main" val="425360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76CCE3E0-1C1D-4B41-ADB3-AB9DFD094745}"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92B880-C4C5-4CC8-BBB7-B02F793BB3DB}" type="datetimeFigureOut">
              <a:rPr lang="vi-VN"/>
              <a:pPr>
                <a:defRPr/>
              </a:pPr>
              <a:t>09/03/2017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CA9136-4D0F-4F1E-988C-24A7E654D6B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B432D2A-ADA5-435E-9517-D9C58E3BC8D4}" type="datetimeFigureOut">
              <a:rPr lang="vi-VN"/>
              <a:pPr>
                <a:defRPr/>
              </a:pPr>
              <a:t>09/03/2017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5381A36-2286-408C-BBB3-4E8431B182C0}"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10100" y="1524000"/>
            <a:ext cx="4152900" cy="4114800"/>
          </a:xfrm>
        </p:spPr>
        <p:txBody>
          <a:bodyPr/>
          <a:lstStyle/>
          <a:p>
            <a:pPr lvl="0"/>
            <a:endParaRPr lang="en-US" noProof="0"/>
          </a:p>
        </p:txBody>
      </p:sp>
      <p:sp>
        <p:nvSpPr>
          <p:cNvPr id="7" name="Slide Number Placeholder 6"/>
          <p:cNvSpPr>
            <a:spLocks noGrp="1"/>
          </p:cNvSpPr>
          <p:nvPr>
            <p:ph type="sldNum" sz="quarter" idx="12"/>
          </p:nvPr>
        </p:nvSpPr>
        <p:spPr/>
        <p:txBody>
          <a:bodyPr/>
          <a:lstStyle>
            <a:lvl1pPr>
              <a:defRPr smtClean="0"/>
            </a:lvl1pPr>
          </a:lstStyle>
          <a:p>
            <a:pPr>
              <a:defRPr/>
            </a:pPr>
            <a:r>
              <a:rPr lang="en-US"/>
              <a:t> </a:t>
            </a:r>
            <a:fld id="{B412A483-DA7F-40CE-95A1-F4980A4470A6}" type="slidenum">
              <a:rPr lang="en-US">
                <a:latin typeface="Tahoma" pitchFamily="34" charset="0"/>
              </a:rPr>
              <a:pPr>
                <a:defRPr/>
              </a:pPr>
              <a:t>‹#›</a:t>
            </a:fld>
            <a:endParaRPr lang="en-US">
              <a:latin typeface="Tahom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8F90EA6A-FAD7-4A72-8EB8-AEB48B6B5239}"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40AB51-48E1-4531-BA9C-A0EBDCCB7908}" type="datetimeFigureOut">
              <a:rPr lang="vi-VN"/>
              <a:pPr>
                <a:defRPr/>
              </a:pPr>
              <a:t>09/03/2017</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7C9405C-E320-4354-A4AB-F2499D5832E4}"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40BCA8-E53B-459D-966B-7C23ECD905B3}" type="datetimeFigureOut">
              <a:rPr lang="vi-VN"/>
              <a:pPr>
                <a:defRPr/>
              </a:pPr>
              <a:t>09/03/2017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4DA444F7-DF83-478D-93F5-6BED3ABB8C6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FF7F53-C7B9-47E1-9D93-2D7D4D1E6148}" type="datetimeFigureOut">
              <a:rPr lang="vi-VN"/>
              <a:pPr>
                <a:defRPr/>
              </a:pPr>
              <a:t>09/03/2017</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9CF4CEE1-71CE-43BD-A590-27B2C351DC94}"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4DA2DF-69BE-4966-A2B0-B24F574F0307}" type="datetimeFigureOut">
              <a:rPr lang="vi-VN"/>
              <a:pPr>
                <a:defRPr/>
              </a:pPr>
              <a:t>09/03/2017</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AEE428BD-6D9B-4FAD-B75C-63B479D6E7C9}"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90355A1-F028-4F1D-9390-4DB64F82F985}" type="datetimeFigureOut">
              <a:rPr lang="vi-VN"/>
              <a:pPr>
                <a:defRPr/>
              </a:pPr>
              <a:t>09/03/2017</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55FE2D47-EA4C-4159-AB0E-AD6FD199A3E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201044-D067-4541-A36C-4ED075E8A0FC}" type="datetimeFigureOut">
              <a:rPr lang="vi-VN"/>
              <a:pPr>
                <a:defRPr/>
              </a:pPr>
              <a:t>09/03/2017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7465D1E4-C195-4D65-81FF-868749613D9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64D0E5-076C-4E43-98EB-6AF68F003593}" type="datetimeFigureOut">
              <a:rPr lang="vi-VN"/>
              <a:pPr>
                <a:defRPr/>
              </a:pPr>
              <a:t>09/03/2017</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85B2E71-D22D-4C89-B23B-EC0FF7C05E6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CDC30C6D-4D69-4230-894B-687DD4D2780B}" type="slidenum">
              <a:rPr lang="vi-VN"/>
              <a:pPr>
                <a:defRPr/>
              </a:pPr>
              <a:t>‹#›</a:t>
            </a:fld>
            <a:endParaRPr lang="vi-VN"/>
          </a:p>
        </p:txBody>
      </p:sp>
      <p:sp>
        <p:nvSpPr>
          <p:cNvPr id="9" name="Line 1057"/>
          <p:cNvSpPr>
            <a:spLocks noChangeShapeType="1"/>
          </p:cNvSpPr>
          <p:nvPr userDrawn="1"/>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331640" y="2276872"/>
            <a:ext cx="6408712" cy="2143130"/>
          </a:xfrm>
        </p:spPr>
        <p:txBody>
          <a:bodyPr anchor="t">
            <a:normAutofit/>
          </a:bodyPr>
          <a:lstStyle/>
          <a:p>
            <a:pPr algn="ctr" eaLnBrk="1" hangingPunct="1">
              <a:defRPr/>
            </a:pPr>
            <a:r>
              <a:rPr lang="en-US" sz="3600" dirty="0"/>
              <a:t>Operator overloading</a:t>
            </a: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
        <p:nvSpPr>
          <p:cNvPr id="3" name="Subtitle 2"/>
          <p:cNvSpPr>
            <a:spLocks noGrp="1"/>
          </p:cNvSpPr>
          <p:nvPr>
            <p:ph type="subTitle" idx="1"/>
          </p:nvPr>
        </p:nvSpPr>
        <p:spPr>
          <a:xfrm>
            <a:off x="1785938" y="4000500"/>
            <a:ext cx="6400800" cy="673100"/>
          </a:xfrm>
        </p:spPr>
        <p:txBody>
          <a:bodyPr/>
          <a:lstStyle/>
          <a:p>
            <a:pPr eaLnBrk="1" hangingPunct="1">
              <a:defRPr/>
            </a:pPr>
            <a:r>
              <a:rPr lang="en-US" dirty="0" err="1" smtClean="0"/>
              <a:t>ThanhNT</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comparison </a:t>
            </a:r>
            <a:r>
              <a:rPr lang="en-US" dirty="0" smtClean="0"/>
              <a:t>operators</a:t>
            </a:r>
            <a:br>
              <a:rPr lang="en-US" dirty="0" smtClean="0"/>
            </a:br>
            <a:r>
              <a:rPr lang="en-US" dirty="0" smtClean="0"/>
              <a:t>==, !=, &gt;, &lt;….</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10</a:t>
            </a:fld>
            <a:endParaRPr lang="en-US">
              <a:latin typeface="Tahoma" pitchFamily="34" charset="0"/>
            </a:endParaRPr>
          </a:p>
        </p:txBody>
      </p:sp>
      <p:pic>
        <p:nvPicPr>
          <p:cNvPr id="3" name="Picture 2"/>
          <p:cNvPicPr>
            <a:picLocks noChangeAspect="1"/>
          </p:cNvPicPr>
          <p:nvPr/>
        </p:nvPicPr>
        <p:blipFill>
          <a:blip r:embed="rId2"/>
          <a:stretch>
            <a:fillRect/>
          </a:stretch>
        </p:blipFill>
        <p:spPr>
          <a:xfrm>
            <a:off x="457200" y="1196752"/>
            <a:ext cx="4343400" cy="2171700"/>
          </a:xfrm>
          <a:prstGeom prst="rect">
            <a:avLst/>
          </a:prstGeom>
        </p:spPr>
      </p:pic>
      <p:pic>
        <p:nvPicPr>
          <p:cNvPr id="10" name="Picture 9"/>
          <p:cNvPicPr>
            <a:picLocks noChangeAspect="1"/>
          </p:cNvPicPr>
          <p:nvPr/>
        </p:nvPicPr>
        <p:blipFill>
          <a:blip r:embed="rId3"/>
          <a:stretch>
            <a:fillRect/>
          </a:stretch>
        </p:blipFill>
        <p:spPr>
          <a:xfrm>
            <a:off x="495300" y="3650804"/>
            <a:ext cx="3314700" cy="790575"/>
          </a:xfrm>
          <a:prstGeom prst="rect">
            <a:avLst/>
          </a:prstGeom>
        </p:spPr>
      </p:pic>
      <p:pic>
        <p:nvPicPr>
          <p:cNvPr id="11" name="Picture 10"/>
          <p:cNvPicPr>
            <a:picLocks noChangeAspect="1"/>
          </p:cNvPicPr>
          <p:nvPr/>
        </p:nvPicPr>
        <p:blipFill>
          <a:blip r:embed="rId4"/>
          <a:stretch>
            <a:fillRect/>
          </a:stretch>
        </p:blipFill>
        <p:spPr>
          <a:xfrm>
            <a:off x="4686300" y="3841304"/>
            <a:ext cx="2514600" cy="600075"/>
          </a:xfrm>
          <a:prstGeom prst="rect">
            <a:avLst/>
          </a:prstGeom>
        </p:spPr>
      </p:pic>
      <p:pic>
        <p:nvPicPr>
          <p:cNvPr id="12" name="Picture 11"/>
          <p:cNvPicPr>
            <a:picLocks noChangeAspect="1"/>
          </p:cNvPicPr>
          <p:nvPr/>
        </p:nvPicPr>
        <p:blipFill>
          <a:blip r:embed="rId5"/>
          <a:stretch>
            <a:fillRect/>
          </a:stretch>
        </p:blipFill>
        <p:spPr>
          <a:xfrm>
            <a:off x="457200" y="4540027"/>
            <a:ext cx="4314825" cy="1914525"/>
          </a:xfrm>
          <a:prstGeom prst="rect">
            <a:avLst/>
          </a:prstGeom>
        </p:spPr>
      </p:pic>
    </p:spTree>
    <p:extLst>
      <p:ext uri="{BB962C8B-B14F-4D97-AF65-F5344CB8AC3E}">
        <p14:creationId xmlns:p14="http://schemas.microsoft.com/office/powerpoint/2010/main" val="328156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increment </a:t>
            </a:r>
            <a:r>
              <a:rPr lang="en-US" dirty="0" smtClean="0"/>
              <a:t/>
            </a:r>
            <a:br>
              <a:rPr lang="en-US" dirty="0" smtClean="0"/>
            </a:br>
            <a:r>
              <a:rPr lang="en-US" dirty="0" smtClean="0"/>
              <a:t>and </a:t>
            </a:r>
            <a:r>
              <a:rPr lang="en-US" dirty="0"/>
              <a:t>decrement </a:t>
            </a:r>
            <a:r>
              <a:rPr lang="en-US" dirty="0" smtClean="0"/>
              <a:t>operators - prefix</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11</a:t>
            </a:fld>
            <a:endParaRPr lang="en-US">
              <a:latin typeface="Tahoma" pitchFamily="34" charset="0"/>
            </a:endParaRPr>
          </a:p>
        </p:txBody>
      </p:sp>
      <p:grpSp>
        <p:nvGrpSpPr>
          <p:cNvPr id="15" name="Group 14"/>
          <p:cNvGrpSpPr/>
          <p:nvPr/>
        </p:nvGrpSpPr>
        <p:grpSpPr>
          <a:xfrm>
            <a:off x="457200" y="1196752"/>
            <a:ext cx="5105400" cy="2181225"/>
            <a:chOff x="457200" y="1196752"/>
            <a:chExt cx="5105400" cy="2181225"/>
          </a:xfrm>
        </p:grpSpPr>
        <p:pic>
          <p:nvPicPr>
            <p:cNvPr id="8" name="Picture 7"/>
            <p:cNvPicPr>
              <a:picLocks noChangeAspect="1"/>
            </p:cNvPicPr>
            <p:nvPr/>
          </p:nvPicPr>
          <p:blipFill>
            <a:blip r:embed="rId3"/>
            <a:stretch>
              <a:fillRect/>
            </a:stretch>
          </p:blipFill>
          <p:spPr>
            <a:xfrm>
              <a:off x="457200" y="1196752"/>
              <a:ext cx="5105400" cy="2181225"/>
            </a:xfrm>
            <a:prstGeom prst="rect">
              <a:avLst/>
            </a:prstGeom>
          </p:spPr>
        </p:pic>
        <p:sp>
          <p:nvSpPr>
            <p:cNvPr id="14" name="Rectangle 13"/>
            <p:cNvSpPr/>
            <p:nvPr/>
          </p:nvSpPr>
          <p:spPr>
            <a:xfrm>
              <a:off x="611560" y="2605088"/>
              <a:ext cx="1812552" cy="391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57200" y="3696925"/>
            <a:ext cx="3933825" cy="1600200"/>
            <a:chOff x="457200" y="3696925"/>
            <a:chExt cx="3933825" cy="1600200"/>
          </a:xfrm>
        </p:grpSpPr>
        <p:pic>
          <p:nvPicPr>
            <p:cNvPr id="9" name="Picture 8"/>
            <p:cNvPicPr>
              <a:picLocks noChangeAspect="1"/>
            </p:cNvPicPr>
            <p:nvPr/>
          </p:nvPicPr>
          <p:blipFill>
            <a:blip r:embed="rId4"/>
            <a:stretch>
              <a:fillRect/>
            </a:stretch>
          </p:blipFill>
          <p:spPr>
            <a:xfrm>
              <a:off x="457200" y="3696925"/>
              <a:ext cx="3933825" cy="1600200"/>
            </a:xfrm>
            <a:prstGeom prst="rect">
              <a:avLst/>
            </a:prstGeom>
          </p:spPr>
        </p:pic>
        <p:sp>
          <p:nvSpPr>
            <p:cNvPr id="18" name="Rectangle 17"/>
            <p:cNvSpPr/>
            <p:nvPr/>
          </p:nvSpPr>
          <p:spPr>
            <a:xfrm>
              <a:off x="611560" y="4941168"/>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4876800" y="3697173"/>
            <a:ext cx="3848100" cy="1628775"/>
            <a:chOff x="4876800" y="3697173"/>
            <a:chExt cx="3848100" cy="1628775"/>
          </a:xfrm>
        </p:grpSpPr>
        <p:pic>
          <p:nvPicPr>
            <p:cNvPr id="13" name="Picture 12"/>
            <p:cNvPicPr>
              <a:picLocks noChangeAspect="1"/>
            </p:cNvPicPr>
            <p:nvPr/>
          </p:nvPicPr>
          <p:blipFill>
            <a:blip r:embed="rId5"/>
            <a:stretch>
              <a:fillRect/>
            </a:stretch>
          </p:blipFill>
          <p:spPr>
            <a:xfrm>
              <a:off x="4876800" y="3697173"/>
              <a:ext cx="3848100" cy="1628775"/>
            </a:xfrm>
            <a:prstGeom prst="rect">
              <a:avLst/>
            </a:prstGeom>
          </p:spPr>
        </p:pic>
        <p:sp>
          <p:nvSpPr>
            <p:cNvPr id="24" name="Rectangle 23"/>
            <p:cNvSpPr/>
            <p:nvPr/>
          </p:nvSpPr>
          <p:spPr>
            <a:xfrm>
              <a:off x="5063519" y="4979310"/>
              <a:ext cx="122413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81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increment </a:t>
            </a:r>
            <a:r>
              <a:rPr lang="en-US" dirty="0" smtClean="0"/>
              <a:t/>
            </a:r>
            <a:br>
              <a:rPr lang="en-US" dirty="0" smtClean="0"/>
            </a:br>
            <a:r>
              <a:rPr lang="en-US" dirty="0" smtClean="0"/>
              <a:t>and </a:t>
            </a:r>
            <a:r>
              <a:rPr lang="en-US" dirty="0"/>
              <a:t>decrement </a:t>
            </a:r>
            <a:r>
              <a:rPr lang="en-US" dirty="0" smtClean="0"/>
              <a:t>operators - postfix</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12</a:t>
            </a:fld>
            <a:endParaRPr lang="en-US">
              <a:latin typeface="Tahoma" pitchFamily="34" charset="0"/>
            </a:endParaRPr>
          </a:p>
        </p:txBody>
      </p:sp>
      <p:pic>
        <p:nvPicPr>
          <p:cNvPr id="17" name="Picture 16"/>
          <p:cNvPicPr>
            <a:picLocks noChangeAspect="1"/>
          </p:cNvPicPr>
          <p:nvPr/>
        </p:nvPicPr>
        <p:blipFill>
          <a:blip r:embed="rId3"/>
          <a:stretch>
            <a:fillRect/>
          </a:stretch>
        </p:blipFill>
        <p:spPr>
          <a:xfrm>
            <a:off x="457200" y="3895726"/>
            <a:ext cx="3933825" cy="1600200"/>
          </a:xfrm>
          <a:prstGeom prst="rect">
            <a:avLst/>
          </a:prstGeom>
        </p:spPr>
      </p:pic>
      <p:pic>
        <p:nvPicPr>
          <p:cNvPr id="21" name="Picture 20"/>
          <p:cNvPicPr>
            <a:picLocks noChangeAspect="1"/>
          </p:cNvPicPr>
          <p:nvPr/>
        </p:nvPicPr>
        <p:blipFill>
          <a:blip r:embed="rId4"/>
          <a:stretch>
            <a:fillRect/>
          </a:stretch>
        </p:blipFill>
        <p:spPr>
          <a:xfrm>
            <a:off x="457200" y="4695826"/>
            <a:ext cx="3848100" cy="1628775"/>
          </a:xfrm>
          <a:prstGeom prst="rect">
            <a:avLst/>
          </a:prstGeom>
        </p:spPr>
      </p:pic>
      <p:grpSp>
        <p:nvGrpSpPr>
          <p:cNvPr id="12" name="Group 11"/>
          <p:cNvGrpSpPr/>
          <p:nvPr/>
        </p:nvGrpSpPr>
        <p:grpSpPr>
          <a:xfrm>
            <a:off x="457200" y="1171574"/>
            <a:ext cx="5095875" cy="2600325"/>
            <a:chOff x="457200" y="1171574"/>
            <a:chExt cx="5095875" cy="2600325"/>
          </a:xfrm>
        </p:grpSpPr>
        <p:pic>
          <p:nvPicPr>
            <p:cNvPr id="3" name="Picture 2"/>
            <p:cNvPicPr>
              <a:picLocks noChangeAspect="1"/>
            </p:cNvPicPr>
            <p:nvPr/>
          </p:nvPicPr>
          <p:blipFill>
            <a:blip r:embed="rId5"/>
            <a:stretch>
              <a:fillRect/>
            </a:stretch>
          </p:blipFill>
          <p:spPr>
            <a:xfrm>
              <a:off x="457200" y="1171574"/>
              <a:ext cx="5095875" cy="2600325"/>
            </a:xfrm>
            <a:prstGeom prst="rect">
              <a:avLst/>
            </a:prstGeom>
          </p:spPr>
        </p:pic>
        <p:sp>
          <p:nvSpPr>
            <p:cNvPr id="11" name="Rectangle 10"/>
            <p:cNvSpPr/>
            <p:nvPr/>
          </p:nvSpPr>
          <p:spPr>
            <a:xfrm>
              <a:off x="704777" y="2958810"/>
              <a:ext cx="2448272" cy="433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4748944" y="3513773"/>
            <a:ext cx="4038600" cy="1638300"/>
            <a:chOff x="5219700" y="2876551"/>
            <a:chExt cx="4038600" cy="1638300"/>
          </a:xfrm>
        </p:grpSpPr>
        <p:pic>
          <p:nvPicPr>
            <p:cNvPr id="7" name="Picture 6"/>
            <p:cNvPicPr>
              <a:picLocks noChangeAspect="1"/>
            </p:cNvPicPr>
            <p:nvPr/>
          </p:nvPicPr>
          <p:blipFill>
            <a:blip r:embed="rId6"/>
            <a:stretch>
              <a:fillRect/>
            </a:stretch>
          </p:blipFill>
          <p:spPr>
            <a:xfrm>
              <a:off x="5219700" y="2876551"/>
              <a:ext cx="4038600" cy="1638300"/>
            </a:xfrm>
            <a:prstGeom prst="rect">
              <a:avLst/>
            </a:prstGeom>
          </p:spPr>
        </p:pic>
        <p:sp>
          <p:nvSpPr>
            <p:cNvPr id="28" name="Rectangle 27"/>
            <p:cNvSpPr/>
            <p:nvPr/>
          </p:nvSpPr>
          <p:spPr>
            <a:xfrm>
              <a:off x="5553075" y="3573016"/>
              <a:ext cx="3339405" cy="427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4791075" y="4695826"/>
            <a:ext cx="4352925" cy="1581150"/>
            <a:chOff x="4791075" y="4695826"/>
            <a:chExt cx="4352925" cy="1581150"/>
          </a:xfrm>
        </p:grpSpPr>
        <p:pic>
          <p:nvPicPr>
            <p:cNvPr id="10" name="Picture 9"/>
            <p:cNvPicPr>
              <a:picLocks noChangeAspect="1"/>
            </p:cNvPicPr>
            <p:nvPr/>
          </p:nvPicPr>
          <p:blipFill>
            <a:blip r:embed="rId7"/>
            <a:stretch>
              <a:fillRect/>
            </a:stretch>
          </p:blipFill>
          <p:spPr>
            <a:xfrm>
              <a:off x="4791075" y="4695826"/>
              <a:ext cx="4352925" cy="1581150"/>
            </a:xfrm>
            <a:prstGeom prst="rect">
              <a:avLst/>
            </a:prstGeom>
          </p:spPr>
        </p:pic>
        <p:sp>
          <p:nvSpPr>
            <p:cNvPr id="30" name="Rectangle 29"/>
            <p:cNvSpPr/>
            <p:nvPr/>
          </p:nvSpPr>
          <p:spPr>
            <a:xfrm>
              <a:off x="5076056" y="5373216"/>
              <a:ext cx="338437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0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subscript operator</a:t>
            </a:r>
            <a:br>
              <a:rPr lang="en-US" dirty="0"/>
            </a:b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13</a:t>
            </a:fld>
            <a:endParaRPr lang="en-US">
              <a:latin typeface="Tahoma" pitchFamily="34" charset="0"/>
            </a:endParaRPr>
          </a:p>
        </p:txBody>
      </p:sp>
      <p:sp>
        <p:nvSpPr>
          <p:cNvPr id="15" name="TextBox 14"/>
          <p:cNvSpPr txBox="1"/>
          <p:nvPr/>
        </p:nvSpPr>
        <p:spPr>
          <a:xfrm>
            <a:off x="138112" y="1076861"/>
            <a:ext cx="2808312" cy="1323439"/>
          </a:xfrm>
          <a:prstGeom prst="rect">
            <a:avLst/>
          </a:prstGeom>
          <a:noFill/>
        </p:spPr>
        <p:txBody>
          <a:bodyPr wrap="square" rtlCol="0">
            <a:spAutoFit/>
          </a:bodyPr>
          <a:lstStyle/>
          <a:p>
            <a:r>
              <a:rPr lang="nb-NO" sz="1600" dirty="0"/>
              <a:t>class IntList</a:t>
            </a:r>
          </a:p>
          <a:p>
            <a:r>
              <a:rPr lang="nb-NO" sz="1600" dirty="0"/>
              <a:t>{</a:t>
            </a:r>
          </a:p>
          <a:p>
            <a:r>
              <a:rPr lang="nb-NO" sz="1600" dirty="0"/>
              <a:t>private:</a:t>
            </a:r>
          </a:p>
          <a:p>
            <a:r>
              <a:rPr lang="nb-NO" sz="1600" dirty="0"/>
              <a:t>    </a:t>
            </a:r>
            <a:r>
              <a:rPr lang="nb-NO" sz="1600" dirty="0">
                <a:solidFill>
                  <a:srgbClr val="0070C0"/>
                </a:solidFill>
              </a:rPr>
              <a:t>int m_anList[10];</a:t>
            </a:r>
          </a:p>
          <a:p>
            <a:r>
              <a:rPr lang="nb-NO" sz="1600" dirty="0"/>
              <a:t>};</a:t>
            </a:r>
            <a:endParaRPr lang="en-US" sz="1600" dirty="0"/>
          </a:p>
        </p:txBody>
      </p:sp>
      <p:sp>
        <p:nvSpPr>
          <p:cNvPr id="18" name="Rectangular Callout 17"/>
          <p:cNvSpPr/>
          <p:nvPr/>
        </p:nvSpPr>
        <p:spPr>
          <a:xfrm>
            <a:off x="3419872" y="1194172"/>
            <a:ext cx="5158556" cy="648072"/>
          </a:xfrm>
          <a:prstGeom prst="wedgeRectCallout">
            <a:avLst>
              <a:gd name="adj1" fmla="val -78505"/>
              <a:gd name="adj2" fmla="val 60540"/>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How to set/get an item in array</a:t>
            </a:r>
            <a:r>
              <a:rPr lang="en-US" sz="2800" b="1" dirty="0" smtClean="0">
                <a:solidFill>
                  <a:srgbClr val="FF0000"/>
                </a:solidFill>
              </a:rPr>
              <a:t>?</a:t>
            </a:r>
            <a:endParaRPr lang="en-US" sz="2800" b="1" dirty="0">
              <a:solidFill>
                <a:srgbClr val="FF0000"/>
              </a:solidFill>
            </a:endParaRPr>
          </a:p>
        </p:txBody>
      </p:sp>
      <p:sp>
        <p:nvSpPr>
          <p:cNvPr id="19" name="TextBox 18"/>
          <p:cNvSpPr txBox="1"/>
          <p:nvPr/>
        </p:nvSpPr>
        <p:spPr>
          <a:xfrm>
            <a:off x="138112" y="2846104"/>
            <a:ext cx="3785816" cy="369332"/>
          </a:xfrm>
          <a:prstGeom prst="rect">
            <a:avLst/>
          </a:prstGeom>
          <a:noFill/>
        </p:spPr>
        <p:txBody>
          <a:bodyPr wrap="square" rtlCol="0">
            <a:spAutoFit/>
          </a:bodyPr>
          <a:lstStyle/>
          <a:p>
            <a:r>
              <a:rPr lang="en-US" dirty="0" smtClean="0">
                <a:solidFill>
                  <a:srgbClr val="0070C0"/>
                </a:solidFill>
              </a:rPr>
              <a:t>Solution 1: Create access function</a:t>
            </a:r>
            <a:endParaRPr lang="en-US" dirty="0">
              <a:solidFill>
                <a:srgbClr val="0070C0"/>
              </a:solidFill>
            </a:endParaRPr>
          </a:p>
        </p:txBody>
      </p:sp>
      <p:pic>
        <p:nvPicPr>
          <p:cNvPr id="20" name="Picture 19"/>
          <p:cNvPicPr>
            <a:picLocks noChangeAspect="1"/>
          </p:cNvPicPr>
          <p:nvPr/>
        </p:nvPicPr>
        <p:blipFill>
          <a:blip r:embed="rId3"/>
          <a:stretch>
            <a:fillRect/>
          </a:stretch>
        </p:blipFill>
        <p:spPr>
          <a:xfrm>
            <a:off x="138112" y="3516214"/>
            <a:ext cx="4905375" cy="419100"/>
          </a:xfrm>
          <a:prstGeom prst="rect">
            <a:avLst/>
          </a:prstGeom>
        </p:spPr>
      </p:pic>
      <p:pic>
        <p:nvPicPr>
          <p:cNvPr id="22" name="Picture 21"/>
          <p:cNvPicPr>
            <a:picLocks noChangeAspect="1"/>
          </p:cNvPicPr>
          <p:nvPr/>
        </p:nvPicPr>
        <p:blipFill>
          <a:blip r:embed="rId4"/>
          <a:stretch>
            <a:fillRect/>
          </a:stretch>
        </p:blipFill>
        <p:spPr>
          <a:xfrm>
            <a:off x="155302" y="4381118"/>
            <a:ext cx="2028825" cy="1028700"/>
          </a:xfrm>
          <a:prstGeom prst="rect">
            <a:avLst/>
          </a:prstGeom>
        </p:spPr>
      </p:pic>
      <p:sp>
        <p:nvSpPr>
          <p:cNvPr id="32" name="Rectangular Callout 31"/>
          <p:cNvSpPr/>
          <p:nvPr/>
        </p:nvSpPr>
        <p:spPr>
          <a:xfrm>
            <a:off x="2448284" y="4469304"/>
            <a:ext cx="1763676" cy="940514"/>
          </a:xfrm>
          <a:prstGeom prst="wedgeRectCallout">
            <a:avLst>
              <a:gd name="adj1" fmla="val -81948"/>
              <a:gd name="adj2" fmla="val -7142"/>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 Without seeing the definition of </a:t>
            </a:r>
            <a:r>
              <a:rPr lang="en-US" sz="1400" dirty="0" err="1">
                <a:solidFill>
                  <a:srgbClr val="FF0000"/>
                </a:solidFill>
              </a:rPr>
              <a:t>SetItem</a:t>
            </a:r>
            <a:r>
              <a:rPr lang="en-US" sz="1400" dirty="0">
                <a:solidFill>
                  <a:srgbClr val="FF0000"/>
                </a:solidFill>
              </a:rPr>
              <a:t>(), it’s simply not clear</a:t>
            </a:r>
            <a:endParaRPr lang="en-US" sz="1400" b="1" dirty="0">
              <a:solidFill>
                <a:srgbClr val="FF0000"/>
              </a:solidFill>
            </a:endParaRPr>
          </a:p>
        </p:txBody>
      </p:sp>
      <p:sp>
        <p:nvSpPr>
          <p:cNvPr id="33" name="TextBox 32"/>
          <p:cNvSpPr txBox="1"/>
          <p:nvPr/>
        </p:nvSpPr>
        <p:spPr>
          <a:xfrm>
            <a:off x="5043487" y="2842286"/>
            <a:ext cx="3785816" cy="646331"/>
          </a:xfrm>
          <a:prstGeom prst="rect">
            <a:avLst/>
          </a:prstGeom>
          <a:noFill/>
        </p:spPr>
        <p:txBody>
          <a:bodyPr wrap="square" rtlCol="0">
            <a:spAutoFit/>
          </a:bodyPr>
          <a:lstStyle/>
          <a:p>
            <a:r>
              <a:rPr lang="en-US" dirty="0" smtClean="0">
                <a:solidFill>
                  <a:srgbClr val="0070C0"/>
                </a:solidFill>
              </a:rPr>
              <a:t>Solution 2: </a:t>
            </a:r>
            <a:r>
              <a:rPr lang="en-US" dirty="0">
                <a:solidFill>
                  <a:srgbClr val="0070C0"/>
                </a:solidFill>
              </a:rPr>
              <a:t>overload the subscript operator ([])</a:t>
            </a:r>
          </a:p>
        </p:txBody>
      </p:sp>
      <p:pic>
        <p:nvPicPr>
          <p:cNvPr id="24" name="Picture 23"/>
          <p:cNvPicPr>
            <a:picLocks noChangeAspect="1"/>
          </p:cNvPicPr>
          <p:nvPr/>
        </p:nvPicPr>
        <p:blipFill>
          <a:blip r:embed="rId5"/>
          <a:stretch>
            <a:fillRect/>
          </a:stretch>
        </p:blipFill>
        <p:spPr>
          <a:xfrm>
            <a:off x="5043487" y="3680165"/>
            <a:ext cx="3200400" cy="1885950"/>
          </a:xfrm>
          <a:prstGeom prst="rect">
            <a:avLst/>
          </a:prstGeom>
        </p:spPr>
      </p:pic>
      <p:pic>
        <p:nvPicPr>
          <p:cNvPr id="25" name="Picture 24"/>
          <p:cNvPicPr>
            <a:picLocks noChangeAspect="1"/>
          </p:cNvPicPr>
          <p:nvPr/>
        </p:nvPicPr>
        <p:blipFill>
          <a:blip r:embed="rId6"/>
          <a:stretch>
            <a:fillRect/>
          </a:stretch>
        </p:blipFill>
        <p:spPr>
          <a:xfrm>
            <a:off x="5043487" y="5847302"/>
            <a:ext cx="2524125" cy="514350"/>
          </a:xfrm>
          <a:prstGeom prst="rect">
            <a:avLst/>
          </a:prstGeom>
        </p:spPr>
      </p:pic>
    </p:spTree>
    <p:extLst>
      <p:ext uri="{BB962C8B-B14F-4D97-AF65-F5344CB8AC3E}">
        <p14:creationId xmlns:p14="http://schemas.microsoft.com/office/powerpoint/2010/main" val="215160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a:t>
            </a:r>
            <a:r>
              <a:rPr lang="en-US" dirty="0" smtClean="0"/>
              <a:t>typecasts (1/2)</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14</a:t>
            </a:fld>
            <a:endParaRPr lang="en-US">
              <a:latin typeface="Tahoma" pitchFamily="34" charset="0"/>
            </a:endParaRPr>
          </a:p>
        </p:txBody>
      </p:sp>
      <p:pic>
        <p:nvPicPr>
          <p:cNvPr id="7" name="Picture 6"/>
          <p:cNvPicPr>
            <a:picLocks noChangeAspect="1"/>
          </p:cNvPicPr>
          <p:nvPr/>
        </p:nvPicPr>
        <p:blipFill>
          <a:blip r:embed="rId3"/>
          <a:stretch>
            <a:fillRect/>
          </a:stretch>
        </p:blipFill>
        <p:spPr>
          <a:xfrm>
            <a:off x="214312" y="1143831"/>
            <a:ext cx="3638550" cy="1914525"/>
          </a:xfrm>
          <a:prstGeom prst="rect">
            <a:avLst/>
          </a:prstGeom>
        </p:spPr>
      </p:pic>
      <p:pic>
        <p:nvPicPr>
          <p:cNvPr id="8" name="Picture 7"/>
          <p:cNvPicPr>
            <a:picLocks noChangeAspect="1"/>
          </p:cNvPicPr>
          <p:nvPr/>
        </p:nvPicPr>
        <p:blipFill>
          <a:blip r:embed="rId4"/>
          <a:stretch>
            <a:fillRect/>
          </a:stretch>
        </p:blipFill>
        <p:spPr>
          <a:xfrm>
            <a:off x="4253585" y="1127057"/>
            <a:ext cx="1885950" cy="695325"/>
          </a:xfrm>
          <a:prstGeom prst="rect">
            <a:avLst/>
          </a:prstGeom>
        </p:spPr>
      </p:pic>
      <p:sp>
        <p:nvSpPr>
          <p:cNvPr id="10" name="Rectangle 9"/>
          <p:cNvSpPr/>
          <p:nvPr/>
        </p:nvSpPr>
        <p:spPr>
          <a:xfrm>
            <a:off x="6139535" y="1153214"/>
            <a:ext cx="2739008" cy="82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How to print the value of </a:t>
            </a:r>
            <a:r>
              <a:rPr lang="en-US" sz="2400" b="1" dirty="0" err="1" smtClean="0">
                <a:solidFill>
                  <a:srgbClr val="FF0000"/>
                </a:solidFill>
              </a:rPr>
              <a:t>m_nCents</a:t>
            </a:r>
            <a:r>
              <a:rPr lang="en-US" sz="2400" b="1" dirty="0" smtClean="0">
                <a:solidFill>
                  <a:srgbClr val="FF0000"/>
                </a:solidFill>
              </a:rPr>
              <a:t>?</a:t>
            </a:r>
            <a:endParaRPr lang="en-US" sz="2400" b="1" dirty="0">
              <a:solidFill>
                <a:srgbClr val="FF0000"/>
              </a:solidFill>
            </a:endParaRPr>
          </a:p>
        </p:txBody>
      </p:sp>
      <p:pic>
        <p:nvPicPr>
          <p:cNvPr id="11" name="Picture 10"/>
          <p:cNvPicPr>
            <a:picLocks noChangeAspect="1"/>
          </p:cNvPicPr>
          <p:nvPr/>
        </p:nvPicPr>
        <p:blipFill>
          <a:blip r:embed="rId5"/>
          <a:stretch>
            <a:fillRect/>
          </a:stretch>
        </p:blipFill>
        <p:spPr>
          <a:xfrm>
            <a:off x="267813" y="3140968"/>
            <a:ext cx="3152775" cy="1047750"/>
          </a:xfrm>
          <a:prstGeom prst="rect">
            <a:avLst/>
          </a:prstGeom>
        </p:spPr>
      </p:pic>
      <p:sp>
        <p:nvSpPr>
          <p:cNvPr id="12" name="Rectangle 11"/>
          <p:cNvSpPr/>
          <p:nvPr/>
        </p:nvSpPr>
        <p:spPr>
          <a:xfrm>
            <a:off x="476048" y="3547510"/>
            <a:ext cx="2736304" cy="234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p:cNvSpPr/>
          <p:nvPr/>
        </p:nvSpPr>
        <p:spPr>
          <a:xfrm>
            <a:off x="1111638" y="4085184"/>
            <a:ext cx="2767496" cy="374684"/>
          </a:xfrm>
          <a:prstGeom prst="wedgeRectCallout">
            <a:avLst>
              <a:gd name="adj1" fmla="val -39873"/>
              <a:gd name="adj2" fmla="val -118277"/>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Code becomes messy</a:t>
            </a:r>
            <a:endParaRPr lang="en-US" sz="2000" b="1" dirty="0">
              <a:solidFill>
                <a:srgbClr val="FF0000"/>
              </a:solidFill>
            </a:endParaRPr>
          </a:p>
        </p:txBody>
      </p:sp>
      <p:pic>
        <p:nvPicPr>
          <p:cNvPr id="13" name="Picture 12"/>
          <p:cNvPicPr>
            <a:picLocks noChangeAspect="1"/>
          </p:cNvPicPr>
          <p:nvPr/>
        </p:nvPicPr>
        <p:blipFill>
          <a:blip r:embed="rId6"/>
          <a:stretch>
            <a:fillRect/>
          </a:stretch>
        </p:blipFill>
        <p:spPr>
          <a:xfrm>
            <a:off x="4644008" y="2708920"/>
            <a:ext cx="2400300" cy="1019175"/>
          </a:xfrm>
          <a:prstGeom prst="rect">
            <a:avLst/>
          </a:prstGeom>
        </p:spPr>
      </p:pic>
      <p:sp>
        <p:nvSpPr>
          <p:cNvPr id="29" name="Rectangle 28"/>
          <p:cNvSpPr/>
          <p:nvPr/>
        </p:nvSpPr>
        <p:spPr>
          <a:xfrm>
            <a:off x="4779466" y="3116121"/>
            <a:ext cx="2264842" cy="2054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ular Callout 29"/>
          <p:cNvSpPr/>
          <p:nvPr/>
        </p:nvSpPr>
        <p:spPr>
          <a:xfrm>
            <a:off x="5676679" y="2060848"/>
            <a:ext cx="2735258" cy="648072"/>
          </a:xfrm>
          <a:prstGeom prst="wedgeRectCallout">
            <a:avLst>
              <a:gd name="adj1" fmla="val -47516"/>
              <a:gd name="adj2" fmla="val 106125"/>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Is it better?</a:t>
            </a:r>
          </a:p>
          <a:p>
            <a:pPr algn="ctr"/>
            <a:r>
              <a:rPr lang="en-US" sz="2000" b="1" dirty="0" smtClean="0">
                <a:solidFill>
                  <a:srgbClr val="FF0000"/>
                </a:solidFill>
              </a:rPr>
              <a:t>How to implement?</a:t>
            </a:r>
            <a:endParaRPr lang="en-US" sz="2000" b="1" dirty="0">
              <a:solidFill>
                <a:srgbClr val="FF0000"/>
              </a:solidFill>
            </a:endParaRPr>
          </a:p>
        </p:txBody>
      </p:sp>
      <p:pic>
        <p:nvPicPr>
          <p:cNvPr id="16" name="Picture 15"/>
          <p:cNvPicPr>
            <a:picLocks noChangeAspect="1"/>
          </p:cNvPicPr>
          <p:nvPr/>
        </p:nvPicPr>
        <p:blipFill>
          <a:blip r:embed="rId7"/>
          <a:stretch>
            <a:fillRect/>
          </a:stretch>
        </p:blipFill>
        <p:spPr>
          <a:xfrm>
            <a:off x="4644008" y="3958911"/>
            <a:ext cx="2762250" cy="371475"/>
          </a:xfrm>
          <a:prstGeom prst="rect">
            <a:avLst/>
          </a:prstGeom>
        </p:spPr>
      </p:pic>
      <p:sp>
        <p:nvSpPr>
          <p:cNvPr id="17" name="TextBox 16"/>
          <p:cNvSpPr txBox="1"/>
          <p:nvPr/>
        </p:nvSpPr>
        <p:spPr>
          <a:xfrm>
            <a:off x="214312" y="4703214"/>
            <a:ext cx="8929688" cy="1754326"/>
          </a:xfrm>
          <a:prstGeom prst="rect">
            <a:avLst/>
          </a:prstGeom>
          <a:noFill/>
        </p:spPr>
        <p:txBody>
          <a:bodyPr wrap="square" rtlCol="0">
            <a:spAutoFit/>
          </a:bodyPr>
          <a:lstStyle/>
          <a:p>
            <a:r>
              <a:rPr lang="en-US" dirty="0" smtClean="0"/>
              <a:t>Note: </a:t>
            </a:r>
          </a:p>
          <a:p>
            <a:pPr marL="285750" indent="-285750">
              <a:buFontTx/>
              <a:buChar char="-"/>
            </a:pPr>
            <a:r>
              <a:rPr lang="en-US" dirty="0" smtClean="0"/>
              <a:t>To </a:t>
            </a:r>
            <a:r>
              <a:rPr lang="en-US" dirty="0"/>
              <a:t>overload the function that casts our class to an </a:t>
            </a:r>
            <a:r>
              <a:rPr lang="en-US" dirty="0" err="1"/>
              <a:t>int</a:t>
            </a:r>
            <a:r>
              <a:rPr lang="en-US" dirty="0"/>
              <a:t>, we write a new function in our class called operator </a:t>
            </a:r>
            <a:r>
              <a:rPr lang="en-US" dirty="0" err="1"/>
              <a:t>int</a:t>
            </a:r>
            <a:r>
              <a:rPr lang="en-US" dirty="0"/>
              <a:t>(). Note that there is a space between the word operator and the type we are casting </a:t>
            </a:r>
            <a:r>
              <a:rPr lang="en-US" dirty="0" smtClean="0"/>
              <a:t>to</a:t>
            </a:r>
          </a:p>
          <a:p>
            <a:pPr marL="285750" indent="-285750">
              <a:buFontTx/>
              <a:buChar char="-"/>
            </a:pPr>
            <a:r>
              <a:rPr lang="en-US" dirty="0"/>
              <a:t>Casting operators do not have a return type. C++ assumes you will be returning the correct type</a:t>
            </a:r>
          </a:p>
        </p:txBody>
      </p:sp>
    </p:spTree>
    <p:extLst>
      <p:ext uri="{BB962C8B-B14F-4D97-AF65-F5344CB8AC3E}">
        <p14:creationId xmlns:p14="http://schemas.microsoft.com/office/powerpoint/2010/main" val="326698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26" grpId="0" animBg="1"/>
      <p:bldP spid="29" grpId="0" animBg="1"/>
      <p:bldP spid="30"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a:t>
            </a:r>
            <a:r>
              <a:rPr lang="en-US" dirty="0" smtClean="0"/>
              <a:t>typecasts (2/2)</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15</a:t>
            </a:fld>
            <a:endParaRPr lang="en-US">
              <a:latin typeface="Tahoma" pitchFamily="34" charset="0"/>
            </a:endParaRPr>
          </a:p>
        </p:txBody>
      </p:sp>
      <p:sp>
        <p:nvSpPr>
          <p:cNvPr id="3" name="TextBox 2"/>
          <p:cNvSpPr txBox="1"/>
          <p:nvPr/>
        </p:nvSpPr>
        <p:spPr>
          <a:xfrm>
            <a:off x="2590800" y="1328633"/>
            <a:ext cx="3198440" cy="461665"/>
          </a:xfrm>
          <a:prstGeom prst="rect">
            <a:avLst/>
          </a:prstGeom>
          <a:noFill/>
        </p:spPr>
        <p:txBody>
          <a:bodyPr wrap="square" rtlCol="0">
            <a:spAutoFit/>
          </a:bodyPr>
          <a:lstStyle/>
          <a:p>
            <a:r>
              <a:rPr lang="en-US" sz="2400" b="1" dirty="0" smtClean="0">
                <a:solidFill>
                  <a:srgbClr val="FF0000"/>
                </a:solidFill>
              </a:rPr>
              <a:t>1 dollar = 100 cents</a:t>
            </a:r>
            <a:endParaRPr lang="en-US" sz="2400" b="1" dirty="0">
              <a:solidFill>
                <a:srgbClr val="FF0000"/>
              </a:solidFill>
            </a:endParaRPr>
          </a:p>
        </p:txBody>
      </p:sp>
      <p:pic>
        <p:nvPicPr>
          <p:cNvPr id="9" name="Picture 8"/>
          <p:cNvPicPr>
            <a:picLocks noChangeAspect="1"/>
          </p:cNvPicPr>
          <p:nvPr/>
        </p:nvPicPr>
        <p:blipFill>
          <a:blip r:embed="rId3"/>
          <a:stretch>
            <a:fillRect/>
          </a:stretch>
        </p:blipFill>
        <p:spPr>
          <a:xfrm>
            <a:off x="483493" y="1994383"/>
            <a:ext cx="3038475" cy="1333500"/>
          </a:xfrm>
          <a:prstGeom prst="rect">
            <a:avLst/>
          </a:prstGeom>
        </p:spPr>
      </p:pic>
      <p:sp>
        <p:nvSpPr>
          <p:cNvPr id="19" name="Rectangle 18"/>
          <p:cNvSpPr/>
          <p:nvPr/>
        </p:nvSpPr>
        <p:spPr>
          <a:xfrm>
            <a:off x="3995936" y="1994383"/>
            <a:ext cx="2739008" cy="82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How to convert dollar to cent?</a:t>
            </a:r>
            <a:endParaRPr lang="en-US" sz="2400" b="1" dirty="0">
              <a:solidFill>
                <a:srgbClr val="FF0000"/>
              </a:solidFill>
            </a:endParaRPr>
          </a:p>
        </p:txBody>
      </p:sp>
      <p:pic>
        <p:nvPicPr>
          <p:cNvPr id="14" name="Picture 13"/>
          <p:cNvPicPr>
            <a:picLocks noChangeAspect="1"/>
          </p:cNvPicPr>
          <p:nvPr/>
        </p:nvPicPr>
        <p:blipFill>
          <a:blip r:embed="rId4"/>
          <a:stretch>
            <a:fillRect/>
          </a:stretch>
        </p:blipFill>
        <p:spPr>
          <a:xfrm>
            <a:off x="483493" y="3560308"/>
            <a:ext cx="3724275" cy="400050"/>
          </a:xfrm>
          <a:prstGeom prst="rect">
            <a:avLst/>
          </a:prstGeom>
        </p:spPr>
      </p:pic>
      <p:pic>
        <p:nvPicPr>
          <p:cNvPr id="15" name="Picture 14"/>
          <p:cNvPicPr>
            <a:picLocks noChangeAspect="1"/>
          </p:cNvPicPr>
          <p:nvPr/>
        </p:nvPicPr>
        <p:blipFill>
          <a:blip r:embed="rId5"/>
          <a:stretch>
            <a:fillRect/>
          </a:stretch>
        </p:blipFill>
        <p:spPr>
          <a:xfrm>
            <a:off x="447675" y="4395275"/>
            <a:ext cx="4286250" cy="1790700"/>
          </a:xfrm>
          <a:prstGeom prst="rect">
            <a:avLst/>
          </a:prstGeom>
        </p:spPr>
      </p:pic>
    </p:spTree>
    <p:extLst>
      <p:ext uri="{BB962C8B-B14F-4D97-AF65-F5344CB8AC3E}">
        <p14:creationId xmlns:p14="http://schemas.microsoft.com/office/powerpoint/2010/main" val="334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7380312" cy="914400"/>
          </a:xfrm>
        </p:spPr>
        <p:txBody>
          <a:bodyPr/>
          <a:lstStyle/>
          <a:p>
            <a:r>
              <a:rPr lang="en-US" dirty="0"/>
              <a:t>Assignment operator </a:t>
            </a:r>
            <a:br>
              <a:rPr lang="en-US" dirty="0"/>
            </a:br>
            <a:r>
              <a:rPr lang="en-US" dirty="0"/>
              <a:t>and copy constructor</a:t>
            </a:r>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16</a:t>
            </a:fld>
            <a:endParaRPr lang="en-US">
              <a:latin typeface="Tahoma" pitchFamily="34" charset="0"/>
            </a:endParaRPr>
          </a:p>
        </p:txBody>
      </p:sp>
      <p:sp>
        <p:nvSpPr>
          <p:cNvPr id="3" name="TextBox 2"/>
          <p:cNvSpPr txBox="1"/>
          <p:nvPr/>
        </p:nvSpPr>
        <p:spPr>
          <a:xfrm>
            <a:off x="179512" y="1340768"/>
            <a:ext cx="3960440" cy="923330"/>
          </a:xfrm>
          <a:prstGeom prst="rect">
            <a:avLst/>
          </a:prstGeom>
          <a:noFill/>
        </p:spPr>
        <p:txBody>
          <a:bodyPr wrap="square" rtlCol="0">
            <a:spAutoFit/>
          </a:bodyPr>
          <a:lstStyle/>
          <a:p>
            <a:r>
              <a:rPr lang="en-US" dirty="0"/>
              <a:t>The </a:t>
            </a:r>
            <a:r>
              <a:rPr lang="en-US" b="1" dirty="0">
                <a:solidFill>
                  <a:srgbClr val="FF0000"/>
                </a:solidFill>
              </a:rPr>
              <a:t>assignment operator</a:t>
            </a:r>
            <a:r>
              <a:rPr lang="en-US" dirty="0"/>
              <a:t> is used to copy the values from one object to another </a:t>
            </a:r>
            <a:r>
              <a:rPr lang="en-US" b="1" i="1" dirty="0">
                <a:solidFill>
                  <a:srgbClr val="00B050"/>
                </a:solidFill>
              </a:rPr>
              <a:t>already existing object</a:t>
            </a:r>
            <a:r>
              <a:rPr lang="en-US" dirty="0"/>
              <a:t>.</a:t>
            </a:r>
          </a:p>
        </p:txBody>
      </p:sp>
      <p:pic>
        <p:nvPicPr>
          <p:cNvPr id="8" name="Picture 7"/>
          <p:cNvPicPr>
            <a:picLocks noChangeAspect="1"/>
          </p:cNvPicPr>
          <p:nvPr/>
        </p:nvPicPr>
        <p:blipFill>
          <a:blip r:embed="rId3"/>
          <a:stretch>
            <a:fillRect/>
          </a:stretch>
        </p:blipFill>
        <p:spPr>
          <a:xfrm>
            <a:off x="262105" y="2428528"/>
            <a:ext cx="4309895" cy="645897"/>
          </a:xfrm>
          <a:prstGeom prst="rect">
            <a:avLst/>
          </a:prstGeom>
        </p:spPr>
      </p:pic>
      <p:pic>
        <p:nvPicPr>
          <p:cNvPr id="9" name="Picture 8"/>
          <p:cNvPicPr>
            <a:picLocks noChangeAspect="1"/>
          </p:cNvPicPr>
          <p:nvPr/>
        </p:nvPicPr>
        <p:blipFill>
          <a:blip r:embed="rId4"/>
          <a:stretch>
            <a:fillRect/>
          </a:stretch>
        </p:blipFill>
        <p:spPr>
          <a:xfrm>
            <a:off x="4847953" y="2447702"/>
            <a:ext cx="3978516" cy="405234"/>
          </a:xfrm>
          <a:prstGeom prst="rect">
            <a:avLst/>
          </a:prstGeom>
        </p:spPr>
      </p:pic>
      <p:sp>
        <p:nvSpPr>
          <p:cNvPr id="10" name="TextBox 9"/>
          <p:cNvSpPr txBox="1"/>
          <p:nvPr/>
        </p:nvSpPr>
        <p:spPr>
          <a:xfrm>
            <a:off x="4831541" y="1340768"/>
            <a:ext cx="3960440" cy="923330"/>
          </a:xfrm>
          <a:prstGeom prst="rect">
            <a:avLst/>
          </a:prstGeom>
          <a:noFill/>
        </p:spPr>
        <p:txBody>
          <a:bodyPr wrap="square" rtlCol="0">
            <a:spAutoFit/>
          </a:bodyPr>
          <a:lstStyle/>
          <a:p>
            <a:r>
              <a:rPr lang="en-US" dirty="0"/>
              <a:t>A </a:t>
            </a:r>
            <a:r>
              <a:rPr lang="en-US" b="1" dirty="0">
                <a:solidFill>
                  <a:srgbClr val="FF0000"/>
                </a:solidFill>
              </a:rPr>
              <a:t>copy constructor</a:t>
            </a:r>
            <a:r>
              <a:rPr lang="en-US" dirty="0"/>
              <a:t> is a special constructor that initializes a </a:t>
            </a:r>
            <a:r>
              <a:rPr lang="en-US" b="1" i="1" dirty="0">
                <a:solidFill>
                  <a:srgbClr val="00B050"/>
                </a:solidFill>
              </a:rPr>
              <a:t>new object</a:t>
            </a:r>
            <a:r>
              <a:rPr lang="en-US" dirty="0"/>
              <a:t> from an existing object.</a:t>
            </a:r>
          </a:p>
        </p:txBody>
      </p:sp>
      <p:sp>
        <p:nvSpPr>
          <p:cNvPr id="11" name="TextBox 10"/>
          <p:cNvSpPr txBox="1"/>
          <p:nvPr/>
        </p:nvSpPr>
        <p:spPr>
          <a:xfrm>
            <a:off x="262105" y="3182833"/>
            <a:ext cx="812631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a:t>
            </a:r>
            <a:r>
              <a:rPr lang="en-US" dirty="0"/>
              <a:t>a new object has to be created before the copying can occur, the copy constructor is </a:t>
            </a:r>
            <a:r>
              <a:rPr lang="en-US" dirty="0" smtClean="0"/>
              <a:t>used</a:t>
            </a:r>
          </a:p>
          <a:p>
            <a:pPr marL="285750" indent="-285750">
              <a:buFont typeface="Arial" panose="020B0604020202020204" pitchFamily="34" charset="0"/>
              <a:buChar char="•"/>
            </a:pPr>
            <a:r>
              <a:rPr lang="en-US" dirty="0"/>
              <a:t>If a new object does not have to be created before the copying can occur, the assignment operator is used</a:t>
            </a:r>
          </a:p>
        </p:txBody>
      </p:sp>
      <p:sp>
        <p:nvSpPr>
          <p:cNvPr id="12" name="Rectangle 11"/>
          <p:cNvSpPr/>
          <p:nvPr/>
        </p:nvSpPr>
        <p:spPr>
          <a:xfrm>
            <a:off x="294291" y="4563233"/>
            <a:ext cx="8604449" cy="1477328"/>
          </a:xfrm>
          <a:prstGeom prst="rect">
            <a:avLst/>
          </a:prstGeom>
        </p:spPr>
        <p:txBody>
          <a:bodyPr wrap="square">
            <a:spAutoFit/>
          </a:bodyPr>
          <a:lstStyle/>
          <a:p>
            <a:r>
              <a:rPr lang="en-US" dirty="0">
                <a:solidFill>
                  <a:srgbClr val="000000"/>
                </a:solidFill>
                <a:latin typeface="verdana" panose="020B0604030504040204" pitchFamily="34" charset="0"/>
              </a:rPr>
              <a:t>There are three general cases where the copy constructor is called instead of the assignment </a:t>
            </a:r>
            <a:r>
              <a:rPr lang="en-US" dirty="0" smtClean="0">
                <a:solidFill>
                  <a:srgbClr val="000000"/>
                </a:solidFill>
                <a:latin typeface="verdana" panose="020B0604030504040204" pitchFamily="34" charset="0"/>
              </a:rPr>
              <a:t>operator</a:t>
            </a:r>
          </a:p>
          <a:p>
            <a:pPr marL="285750" indent="-285750">
              <a:buFont typeface="Arial" panose="020B0604020202020204" pitchFamily="34" charset="0"/>
              <a:buChar char="•"/>
            </a:pPr>
            <a:r>
              <a:rPr lang="en-US" dirty="0"/>
              <a:t>When instantiating one object and initializing it with values from another </a:t>
            </a:r>
            <a:r>
              <a:rPr lang="en-US" dirty="0" smtClean="0"/>
              <a:t>object</a:t>
            </a:r>
          </a:p>
          <a:p>
            <a:pPr marL="285750" indent="-285750">
              <a:buFont typeface="Arial" panose="020B0604020202020204" pitchFamily="34" charset="0"/>
              <a:buChar char="•"/>
            </a:pPr>
            <a:r>
              <a:rPr lang="en-US" dirty="0"/>
              <a:t>When passing an object by </a:t>
            </a:r>
            <a:r>
              <a:rPr lang="en-US" dirty="0" smtClean="0"/>
              <a:t>value</a:t>
            </a:r>
          </a:p>
          <a:p>
            <a:pPr marL="285750" indent="-285750">
              <a:buFont typeface="Arial" panose="020B0604020202020204" pitchFamily="34" charset="0"/>
              <a:buChar char="•"/>
            </a:pPr>
            <a:r>
              <a:rPr lang="en-US" dirty="0"/>
              <a:t>When an object is returned from a function by value</a:t>
            </a:r>
          </a:p>
        </p:txBody>
      </p:sp>
    </p:spTree>
    <p:extLst>
      <p:ext uri="{BB962C8B-B14F-4D97-AF65-F5344CB8AC3E}">
        <p14:creationId xmlns:p14="http://schemas.microsoft.com/office/powerpoint/2010/main" val="337725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7380312" cy="914400"/>
          </a:xfrm>
        </p:spPr>
        <p:txBody>
          <a:bodyPr/>
          <a:lstStyle/>
          <a:p>
            <a:r>
              <a:rPr lang="en-US" dirty="0" smtClean="0"/>
              <a:t>Copy constructor</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17</a:t>
            </a:fld>
            <a:endParaRPr lang="en-US">
              <a:latin typeface="Tahoma" pitchFamily="34" charset="0"/>
            </a:endParaRPr>
          </a:p>
        </p:txBody>
      </p:sp>
      <p:pic>
        <p:nvPicPr>
          <p:cNvPr id="13" name="Picture 12"/>
          <p:cNvPicPr>
            <a:picLocks noChangeAspect="1"/>
          </p:cNvPicPr>
          <p:nvPr/>
        </p:nvPicPr>
        <p:blipFill>
          <a:blip r:embed="rId3"/>
          <a:stretch>
            <a:fillRect/>
          </a:stretch>
        </p:blipFill>
        <p:spPr>
          <a:xfrm>
            <a:off x="539552" y="1484783"/>
            <a:ext cx="3672408" cy="1706371"/>
          </a:xfrm>
          <a:prstGeom prst="rect">
            <a:avLst/>
          </a:prstGeom>
        </p:spPr>
      </p:pic>
      <p:pic>
        <p:nvPicPr>
          <p:cNvPr id="14" name="Picture 13"/>
          <p:cNvPicPr>
            <a:picLocks noChangeAspect="1"/>
          </p:cNvPicPr>
          <p:nvPr/>
        </p:nvPicPr>
        <p:blipFill>
          <a:blip r:embed="rId4"/>
          <a:stretch>
            <a:fillRect/>
          </a:stretch>
        </p:blipFill>
        <p:spPr>
          <a:xfrm>
            <a:off x="539552" y="3161883"/>
            <a:ext cx="2838450" cy="1047750"/>
          </a:xfrm>
          <a:prstGeom prst="rect">
            <a:avLst/>
          </a:prstGeom>
        </p:spPr>
      </p:pic>
      <p:sp>
        <p:nvSpPr>
          <p:cNvPr id="15" name="Rectangle 14"/>
          <p:cNvSpPr/>
          <p:nvPr/>
        </p:nvSpPr>
        <p:spPr>
          <a:xfrm>
            <a:off x="3810000" y="1340767"/>
            <a:ext cx="5082480" cy="2800767"/>
          </a:xfrm>
          <a:prstGeom prst="rect">
            <a:avLst/>
          </a:prstGeom>
        </p:spPr>
        <p:txBody>
          <a:bodyPr wrap="square">
            <a:spAutoFit/>
          </a:bodyPr>
          <a:lstStyle/>
          <a:p>
            <a:r>
              <a:rPr lang="en-US" dirty="0" smtClean="0">
                <a:solidFill>
                  <a:srgbClr val="000000"/>
                </a:solidFill>
                <a:latin typeface="verdana" panose="020B0604030504040204" pitchFamily="34" charset="0"/>
              </a:rPr>
              <a:t>There </a:t>
            </a:r>
            <a:r>
              <a:rPr lang="en-US" dirty="0">
                <a:solidFill>
                  <a:srgbClr val="000000"/>
                </a:solidFill>
                <a:latin typeface="verdana" panose="020B0604030504040204" pitchFamily="34" charset="0"/>
              </a:rPr>
              <a:t>are two things which are worth explicitly </a:t>
            </a:r>
            <a:r>
              <a:rPr lang="en-US" dirty="0" smtClean="0">
                <a:solidFill>
                  <a:srgbClr val="000000"/>
                </a:solidFill>
                <a:latin typeface="verdana" panose="020B0604030504040204" pitchFamily="34" charset="0"/>
              </a:rPr>
              <a:t>mentioning</a:t>
            </a:r>
          </a:p>
          <a:p>
            <a:pPr marL="285750" indent="-285750">
              <a:buFont typeface="Arial" panose="020B0604020202020204" pitchFamily="34" charset="0"/>
              <a:buChar char="•"/>
            </a:pPr>
            <a:r>
              <a:rPr lang="en-US" dirty="0"/>
              <a:t>First, because our copy constructor is a member of Cents, and our parameter is a Cents, we can directly access the internal private data of our </a:t>
            </a:r>
            <a:r>
              <a:rPr lang="en-US" dirty="0" smtClean="0"/>
              <a:t>parameter</a:t>
            </a:r>
          </a:p>
          <a:p>
            <a:pPr marL="285750" indent="-285750">
              <a:buFont typeface="Arial" panose="020B0604020202020204" pitchFamily="34" charset="0"/>
              <a:buChar char="•"/>
            </a:pPr>
            <a:r>
              <a:rPr lang="en-US" dirty="0" smtClean="0"/>
              <a:t>Second</a:t>
            </a:r>
            <a:r>
              <a:rPr lang="en-US" dirty="0"/>
              <a:t>, the parameter MUST be passed by reference, and not by </a:t>
            </a:r>
            <a:r>
              <a:rPr lang="en-US" dirty="0" smtClean="0"/>
              <a:t>value</a:t>
            </a:r>
          </a:p>
          <a:p>
            <a:r>
              <a:rPr lang="en-US" sz="3200" b="1" dirty="0">
                <a:solidFill>
                  <a:srgbClr val="FF0000"/>
                </a:solidFill>
              </a:rPr>
              <a:t>Can you figure out why?</a:t>
            </a:r>
          </a:p>
        </p:txBody>
      </p:sp>
    </p:spTree>
    <p:extLst>
      <p:ext uri="{BB962C8B-B14F-4D97-AF65-F5344CB8AC3E}">
        <p14:creationId xmlns:p14="http://schemas.microsoft.com/office/powerpoint/2010/main" val="189286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7380312" cy="914400"/>
          </a:xfrm>
        </p:spPr>
        <p:txBody>
          <a:bodyPr/>
          <a:lstStyle/>
          <a:p>
            <a:r>
              <a:rPr lang="en-US" dirty="0" smtClean="0"/>
              <a:t>Overload </a:t>
            </a:r>
            <a:r>
              <a:rPr lang="en-US" dirty="0"/>
              <a:t>the assignment operator</a:t>
            </a:r>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18</a:t>
            </a:fld>
            <a:endParaRPr lang="en-US">
              <a:latin typeface="Tahoma" pitchFamily="34" charset="0"/>
            </a:endParaRPr>
          </a:p>
        </p:txBody>
      </p:sp>
      <p:pic>
        <p:nvPicPr>
          <p:cNvPr id="3" name="Picture 2"/>
          <p:cNvPicPr>
            <a:picLocks noChangeAspect="1"/>
          </p:cNvPicPr>
          <p:nvPr/>
        </p:nvPicPr>
        <p:blipFill>
          <a:blip r:embed="rId3"/>
          <a:stretch>
            <a:fillRect/>
          </a:stretch>
        </p:blipFill>
        <p:spPr>
          <a:xfrm>
            <a:off x="395536" y="1196752"/>
            <a:ext cx="3971925" cy="2152650"/>
          </a:xfrm>
          <a:prstGeom prst="rect">
            <a:avLst/>
          </a:prstGeom>
        </p:spPr>
      </p:pic>
      <p:pic>
        <p:nvPicPr>
          <p:cNvPr id="7" name="Picture 6"/>
          <p:cNvPicPr>
            <a:picLocks noChangeAspect="1"/>
          </p:cNvPicPr>
          <p:nvPr/>
        </p:nvPicPr>
        <p:blipFill>
          <a:blip r:embed="rId4"/>
          <a:stretch>
            <a:fillRect/>
          </a:stretch>
        </p:blipFill>
        <p:spPr>
          <a:xfrm>
            <a:off x="395536" y="3331716"/>
            <a:ext cx="3495675" cy="600075"/>
          </a:xfrm>
          <a:prstGeom prst="rect">
            <a:avLst/>
          </a:prstGeom>
        </p:spPr>
      </p:pic>
      <p:pic>
        <p:nvPicPr>
          <p:cNvPr id="8" name="Picture 7"/>
          <p:cNvPicPr>
            <a:picLocks noChangeAspect="1"/>
          </p:cNvPicPr>
          <p:nvPr/>
        </p:nvPicPr>
        <p:blipFill>
          <a:blip r:embed="rId5"/>
          <a:stretch>
            <a:fillRect/>
          </a:stretch>
        </p:blipFill>
        <p:spPr>
          <a:xfrm>
            <a:off x="395536" y="3921131"/>
            <a:ext cx="3514725" cy="1314450"/>
          </a:xfrm>
          <a:prstGeom prst="rect">
            <a:avLst/>
          </a:prstGeom>
        </p:spPr>
      </p:pic>
      <p:sp>
        <p:nvSpPr>
          <p:cNvPr id="9" name="Rectangle 8"/>
          <p:cNvSpPr/>
          <p:nvPr/>
        </p:nvSpPr>
        <p:spPr>
          <a:xfrm>
            <a:off x="4367461" y="1349747"/>
            <a:ext cx="4572000" cy="1754326"/>
          </a:xfrm>
          <a:prstGeom prst="rect">
            <a:avLst/>
          </a:prstGeom>
        </p:spPr>
        <p:txBody>
          <a:bodyPr>
            <a:spAutoFit/>
          </a:bodyPr>
          <a:lstStyle/>
          <a:p>
            <a:r>
              <a:rPr lang="en-US" dirty="0" smtClean="0">
                <a:solidFill>
                  <a:srgbClr val="000000"/>
                </a:solidFill>
                <a:latin typeface="verdana" panose="020B0604030504040204" pitchFamily="34" charset="0"/>
              </a:rPr>
              <a:t>2 notes:</a:t>
            </a:r>
          </a:p>
          <a:p>
            <a:pPr marL="285750" indent="-285750">
              <a:buFont typeface="Arial" panose="020B0604020202020204" pitchFamily="34" charset="0"/>
              <a:buChar char="•"/>
            </a:pPr>
            <a:r>
              <a:rPr lang="en-US" dirty="0" smtClean="0">
                <a:solidFill>
                  <a:srgbClr val="000000"/>
                </a:solidFill>
                <a:latin typeface="verdana" panose="020B0604030504040204" pitchFamily="34" charset="0"/>
              </a:rPr>
              <a:t>First</a:t>
            </a:r>
            <a:r>
              <a:rPr lang="en-US" dirty="0">
                <a:solidFill>
                  <a:srgbClr val="000000"/>
                </a:solidFill>
                <a:latin typeface="verdana" panose="020B0604030504040204" pitchFamily="34" charset="0"/>
              </a:rPr>
              <a:t>, the line that does the copying is exactly identical to the one in the copy </a:t>
            </a:r>
            <a:r>
              <a:rPr lang="en-US" dirty="0" smtClean="0">
                <a:solidFill>
                  <a:srgbClr val="000000"/>
                </a:solidFill>
                <a:latin typeface="verdana" panose="020B0604030504040204" pitchFamily="34" charset="0"/>
              </a:rPr>
              <a:t>constructor</a:t>
            </a:r>
          </a:p>
          <a:p>
            <a:pPr marL="285750" indent="-285750">
              <a:buFont typeface="Arial" panose="020B0604020202020204" pitchFamily="34" charset="0"/>
              <a:buChar char="•"/>
            </a:pPr>
            <a:r>
              <a:rPr lang="en-US" dirty="0"/>
              <a:t>Second, we’re returning *this so we can chain multiple </a:t>
            </a:r>
            <a:r>
              <a:rPr lang="en-US" dirty="0" smtClean="0"/>
              <a:t>assignments </a:t>
            </a:r>
            <a:r>
              <a:rPr lang="en-US" dirty="0"/>
              <a:t>together</a:t>
            </a:r>
          </a:p>
        </p:txBody>
      </p:sp>
      <p:pic>
        <p:nvPicPr>
          <p:cNvPr id="11" name="Picture 10"/>
          <p:cNvPicPr>
            <a:picLocks noChangeAspect="1"/>
          </p:cNvPicPr>
          <p:nvPr/>
        </p:nvPicPr>
        <p:blipFill>
          <a:blip r:embed="rId6"/>
          <a:stretch>
            <a:fillRect/>
          </a:stretch>
        </p:blipFill>
        <p:spPr>
          <a:xfrm>
            <a:off x="4644008" y="3101752"/>
            <a:ext cx="2003173" cy="437668"/>
          </a:xfrm>
          <a:prstGeom prst="rect">
            <a:avLst/>
          </a:prstGeom>
        </p:spPr>
      </p:pic>
      <p:grpSp>
        <p:nvGrpSpPr>
          <p:cNvPr id="14" name="Group 13"/>
          <p:cNvGrpSpPr/>
          <p:nvPr/>
        </p:nvGrpSpPr>
        <p:grpSpPr>
          <a:xfrm>
            <a:off x="3910261" y="3856882"/>
            <a:ext cx="4998504" cy="2092397"/>
            <a:chOff x="3910261" y="3856882"/>
            <a:chExt cx="4998504" cy="2092397"/>
          </a:xfrm>
        </p:grpSpPr>
        <p:pic>
          <p:nvPicPr>
            <p:cNvPr id="12" name="Picture 11"/>
            <p:cNvPicPr>
              <a:picLocks noChangeAspect="1"/>
            </p:cNvPicPr>
            <p:nvPr/>
          </p:nvPicPr>
          <p:blipFill>
            <a:blip r:embed="rId7"/>
            <a:stretch>
              <a:fillRect/>
            </a:stretch>
          </p:blipFill>
          <p:spPr>
            <a:xfrm>
              <a:off x="3910261" y="3856882"/>
              <a:ext cx="4998504" cy="2092397"/>
            </a:xfrm>
            <a:prstGeom prst="rect">
              <a:avLst/>
            </a:prstGeom>
          </p:spPr>
        </p:pic>
        <p:sp>
          <p:nvSpPr>
            <p:cNvPr id="13" name="Rectangle 12"/>
            <p:cNvSpPr/>
            <p:nvPr/>
          </p:nvSpPr>
          <p:spPr>
            <a:xfrm>
              <a:off x="4211960" y="4149080"/>
              <a:ext cx="4696805"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51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9" descr="q&amp;a"/>
          <p:cNvPicPr>
            <a:picLocks noGrp="1" noChangeAspect="1" noChangeArrowheads="1"/>
          </p:cNvPicPr>
          <p:nvPr>
            <p:ph type="clipArt" sz="half" idx="2"/>
          </p:nvPr>
        </p:nvPicPr>
        <p:blipFill>
          <a:blip r:embed="rId2" cstate="print"/>
          <a:srcRect/>
          <a:stretch>
            <a:fillRect/>
          </a:stretch>
        </p:blipFill>
        <p:spPr>
          <a:xfrm>
            <a:off x="3071813" y="1071563"/>
            <a:ext cx="2806700" cy="3187700"/>
          </a:xfrm>
        </p:spPr>
      </p:pic>
      <p:sp>
        <p:nvSpPr>
          <p:cNvPr id="31747" name="TextBox 2"/>
          <p:cNvSpPr txBox="1">
            <a:spLocks noChangeArrowheads="1"/>
          </p:cNvSpPr>
          <p:nvPr/>
        </p:nvSpPr>
        <p:spPr bwMode="auto">
          <a:xfrm>
            <a:off x="1357313" y="4714875"/>
            <a:ext cx="6858000" cy="769938"/>
          </a:xfrm>
          <a:prstGeom prst="rect">
            <a:avLst/>
          </a:prstGeom>
          <a:noFill/>
          <a:ln w="9525">
            <a:noFill/>
            <a:miter lim="800000"/>
            <a:headEnd/>
            <a:tailEnd/>
          </a:ln>
        </p:spPr>
        <p:txBody>
          <a:bodyPr>
            <a:spAutoFit/>
          </a:bodyPr>
          <a:lstStyle/>
          <a:p>
            <a:pPr algn="ctr"/>
            <a:r>
              <a:rPr lang="en-US" sz="4400"/>
              <a:t>Thanks for your attention!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2</a:t>
            </a:fld>
            <a:endParaRPr lang="en-US">
              <a:latin typeface="Tahoma" pitchFamily="34" charset="0"/>
            </a:endParaRPr>
          </a:p>
        </p:txBody>
      </p:sp>
      <p:sp>
        <p:nvSpPr>
          <p:cNvPr id="3" name="TextBox 2"/>
          <p:cNvSpPr txBox="1"/>
          <p:nvPr/>
        </p:nvSpPr>
        <p:spPr>
          <a:xfrm>
            <a:off x="683568" y="1412776"/>
            <a:ext cx="3240360" cy="1569660"/>
          </a:xfrm>
          <a:prstGeom prst="rect">
            <a:avLst/>
          </a:prstGeom>
          <a:noFill/>
        </p:spPr>
        <p:txBody>
          <a:bodyPr wrap="square" rtlCol="0">
            <a:spAutoFit/>
          </a:bodyPr>
          <a:lstStyle/>
          <a:p>
            <a:pPr latinLnBrk="1"/>
            <a:r>
              <a:rPr lang="fr-FR" sz="2000" dirty="0" err="1">
                <a:solidFill>
                  <a:srgbClr val="00B050"/>
                </a:solidFill>
              </a:rPr>
              <a:t>int</a:t>
            </a:r>
            <a:r>
              <a:rPr lang="fr-FR" sz="2000" dirty="0">
                <a:solidFill>
                  <a:srgbClr val="00B050"/>
                </a:solidFill>
              </a:rPr>
              <a:t> </a:t>
            </a:r>
            <a:r>
              <a:rPr lang="fr-FR" sz="2000" dirty="0"/>
              <a:t>x = 2;</a:t>
            </a:r>
          </a:p>
          <a:p>
            <a:pPr latinLnBrk="1"/>
            <a:r>
              <a:rPr lang="fr-FR" sz="2000" dirty="0" err="1">
                <a:solidFill>
                  <a:srgbClr val="00B050"/>
                </a:solidFill>
              </a:rPr>
              <a:t>int</a:t>
            </a:r>
            <a:r>
              <a:rPr lang="fr-FR" sz="2000" dirty="0">
                <a:solidFill>
                  <a:srgbClr val="00B050"/>
                </a:solidFill>
              </a:rPr>
              <a:t> </a:t>
            </a:r>
            <a:r>
              <a:rPr lang="fr-FR" sz="2000" dirty="0"/>
              <a:t>y = 3</a:t>
            </a:r>
            <a:r>
              <a:rPr lang="fr-FR" sz="2000" dirty="0" smtClean="0"/>
              <a:t>;</a:t>
            </a:r>
          </a:p>
          <a:p>
            <a:pPr latinLnBrk="1"/>
            <a:r>
              <a:rPr lang="fr-FR" sz="3600" b="1" dirty="0" err="1">
                <a:solidFill>
                  <a:srgbClr val="FF0000"/>
                </a:solidFill>
              </a:rPr>
              <a:t>x+y</a:t>
            </a:r>
            <a:r>
              <a:rPr lang="fr-FR" sz="3600" b="1" dirty="0">
                <a:solidFill>
                  <a:srgbClr val="FF0000"/>
                </a:solidFill>
              </a:rPr>
              <a:t> = ?</a:t>
            </a:r>
          </a:p>
          <a:p>
            <a:pPr latinLnBrk="1"/>
            <a:endParaRPr lang="fr-FR" sz="2000" dirty="0"/>
          </a:p>
        </p:txBody>
      </p:sp>
      <p:sp>
        <p:nvSpPr>
          <p:cNvPr id="8" name="TextBox 7"/>
          <p:cNvSpPr txBox="1"/>
          <p:nvPr/>
        </p:nvSpPr>
        <p:spPr>
          <a:xfrm>
            <a:off x="4716016" y="1411701"/>
            <a:ext cx="4176464" cy="1200329"/>
          </a:xfrm>
          <a:prstGeom prst="rect">
            <a:avLst/>
          </a:prstGeom>
          <a:noFill/>
        </p:spPr>
        <p:txBody>
          <a:bodyPr wrap="square" rtlCol="0">
            <a:spAutoFit/>
          </a:bodyPr>
          <a:lstStyle/>
          <a:p>
            <a:pPr latinLnBrk="1"/>
            <a:r>
              <a:rPr lang="en-US" sz="2000" b="1" dirty="0" err="1">
                <a:solidFill>
                  <a:srgbClr val="00B050"/>
                </a:solidFill>
              </a:rPr>
              <a:t>Mystring</a:t>
            </a:r>
            <a:r>
              <a:rPr lang="en-US" sz="2000" dirty="0">
                <a:solidFill>
                  <a:srgbClr val="00B050"/>
                </a:solidFill>
              </a:rPr>
              <a:t> </a:t>
            </a:r>
            <a:r>
              <a:rPr lang="en-US" sz="2000" dirty="0"/>
              <a:t>string1 = "Hello, ";</a:t>
            </a:r>
          </a:p>
          <a:p>
            <a:pPr latinLnBrk="1"/>
            <a:r>
              <a:rPr lang="en-US" sz="2000" b="1" dirty="0" err="1">
                <a:solidFill>
                  <a:srgbClr val="00B050"/>
                </a:solidFill>
              </a:rPr>
              <a:t>Mystring</a:t>
            </a:r>
            <a:r>
              <a:rPr lang="en-US" sz="2000" dirty="0">
                <a:solidFill>
                  <a:srgbClr val="00B050"/>
                </a:solidFill>
              </a:rPr>
              <a:t> </a:t>
            </a:r>
            <a:r>
              <a:rPr lang="en-US" sz="2000" dirty="0"/>
              <a:t>string2 = "World</a:t>
            </a:r>
            <a:r>
              <a:rPr lang="en-US" sz="2000" dirty="0" smtClean="0"/>
              <a:t>!“</a:t>
            </a:r>
          </a:p>
          <a:p>
            <a:pPr latinLnBrk="1"/>
            <a:r>
              <a:rPr lang="fr-FR" sz="3200" b="1" dirty="0">
                <a:solidFill>
                  <a:srgbClr val="FF0000"/>
                </a:solidFill>
              </a:rPr>
              <a:t>string1+string2 = ?</a:t>
            </a:r>
            <a:endParaRPr lang="en-US" sz="3200" dirty="0"/>
          </a:p>
        </p:txBody>
      </p:sp>
      <p:sp>
        <p:nvSpPr>
          <p:cNvPr id="10" name="TextBox 9"/>
          <p:cNvSpPr txBox="1"/>
          <p:nvPr/>
        </p:nvSpPr>
        <p:spPr>
          <a:xfrm>
            <a:off x="683568" y="3684201"/>
            <a:ext cx="8003232" cy="1754326"/>
          </a:xfrm>
          <a:prstGeom prst="rect">
            <a:avLst/>
          </a:prstGeom>
          <a:noFill/>
        </p:spPr>
        <p:txBody>
          <a:bodyPr wrap="square" rtlCol="0">
            <a:spAutoFit/>
          </a:bodyPr>
          <a:lstStyle/>
          <a:p>
            <a:r>
              <a:rPr lang="en-US" dirty="0"/>
              <a:t>In C++, operators are implemented as functions. By using function overloading on the operator functions, you can define your own versions of the operators that work with different data types (including classes that you’ve written</a:t>
            </a:r>
            <a:r>
              <a:rPr lang="en-US" dirty="0" smtClean="0"/>
              <a:t>).</a:t>
            </a:r>
          </a:p>
          <a:p>
            <a:r>
              <a:rPr lang="en-US" dirty="0"/>
              <a:t>Using function overloading to overload operators is called </a:t>
            </a:r>
            <a:r>
              <a:rPr lang="en-US" b="1" dirty="0">
                <a:solidFill>
                  <a:srgbClr val="00B050"/>
                </a:solidFill>
              </a:rPr>
              <a:t>operator overloading</a:t>
            </a:r>
            <a:r>
              <a:rPr lang="en-US" dirty="0">
                <a:solidFill>
                  <a:srgbClr val="00B05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3</a:t>
            </a:fld>
            <a:endParaRPr lang="en-US">
              <a:latin typeface="Tahoma" pitchFamily="34" charset="0"/>
            </a:endParaRPr>
          </a:p>
        </p:txBody>
      </p:sp>
      <p:sp>
        <p:nvSpPr>
          <p:cNvPr id="8" name="TextBox 7"/>
          <p:cNvSpPr txBox="1"/>
          <p:nvPr/>
        </p:nvSpPr>
        <p:spPr>
          <a:xfrm>
            <a:off x="437630" y="1268760"/>
            <a:ext cx="8507288" cy="4247317"/>
          </a:xfrm>
          <a:prstGeom prst="rect">
            <a:avLst/>
          </a:prstGeom>
          <a:noFill/>
        </p:spPr>
        <p:txBody>
          <a:bodyPr wrap="square" rtlCol="0">
            <a:spAutoFit/>
          </a:bodyPr>
          <a:lstStyle/>
          <a:p>
            <a:pPr marL="342900" indent="-342900">
              <a:buFont typeface="+mj-lt"/>
              <a:buAutoNum type="arabicPeriod"/>
            </a:pPr>
            <a:r>
              <a:rPr lang="en-US" dirty="0" smtClean="0"/>
              <a:t>Almost </a:t>
            </a:r>
            <a:r>
              <a:rPr lang="en-US" dirty="0"/>
              <a:t>any existing operator in C++ can be overloaded. The exceptions are: conditional (?:), </a:t>
            </a:r>
            <a:r>
              <a:rPr lang="en-US" dirty="0" err="1"/>
              <a:t>sizeof</a:t>
            </a:r>
            <a:r>
              <a:rPr lang="en-US" dirty="0"/>
              <a:t>, scope (::), member selector (.), and member pointer selector </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You can only overload the operators that exist. You can not create new operators or rename existing operators. For example, you could not create an operator ** to do exponents.</a:t>
            </a:r>
          </a:p>
          <a:p>
            <a:pPr marL="342900" indent="-342900">
              <a:buFont typeface="+mj-lt"/>
              <a:buAutoNum type="arabicPeriod"/>
            </a:pPr>
            <a:endParaRPr lang="en-US" dirty="0" smtClean="0"/>
          </a:p>
          <a:p>
            <a:pPr marL="342900" indent="-342900">
              <a:buFont typeface="+mj-lt"/>
              <a:buAutoNum type="arabicPeriod"/>
            </a:pPr>
            <a:r>
              <a:rPr lang="en-US" dirty="0" smtClean="0"/>
              <a:t>At least one of the operands in an overloaded operator must be a user-defined type. This means you can not overload the plus operator to work with one integer and one double</a:t>
            </a:r>
          </a:p>
          <a:p>
            <a:pPr marL="342900" indent="-342900">
              <a:buFont typeface="+mj-lt"/>
              <a:buAutoNum type="arabicPeriod"/>
            </a:pPr>
            <a:endParaRPr lang="en-US" dirty="0" smtClean="0"/>
          </a:p>
          <a:p>
            <a:pPr marL="342900" indent="-342900">
              <a:buFont typeface="+mj-lt"/>
              <a:buAutoNum type="arabicPeriod"/>
            </a:pPr>
            <a:r>
              <a:rPr lang="en-US" dirty="0" smtClean="0"/>
              <a:t>It is not possible to change the number of operands an operator supports</a:t>
            </a:r>
          </a:p>
          <a:p>
            <a:pPr marL="342900" indent="-342900">
              <a:buFont typeface="+mj-lt"/>
              <a:buAutoNum type="arabicPeriod"/>
            </a:pPr>
            <a:endParaRPr lang="en-US" dirty="0" smtClean="0"/>
          </a:p>
          <a:p>
            <a:pPr marL="342900" indent="-342900">
              <a:buFont typeface="+mj-lt"/>
              <a:buAutoNum type="arabicPeriod"/>
            </a:pPr>
            <a:r>
              <a:rPr lang="en-US" dirty="0"/>
              <a:t>A</a:t>
            </a:r>
            <a:r>
              <a:rPr lang="en-US" dirty="0" smtClean="0"/>
              <a:t>ll operators keep their default precedence and associativity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arithmetic operators</a:t>
            </a:r>
            <a:br>
              <a:rPr lang="en-US" dirty="0"/>
            </a:br>
            <a:r>
              <a:rPr lang="en-US" dirty="0"/>
              <a:t>+,-,*,/ </a:t>
            </a:r>
            <a:r>
              <a:rPr lang="en-US" dirty="0" smtClean="0"/>
              <a:t>(1/3</a:t>
            </a:r>
            <a:r>
              <a:rPr lang="en-US" dirty="0"/>
              <a:t>)</a:t>
            </a:r>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4</a:t>
            </a:fld>
            <a:endParaRPr lang="en-US">
              <a:latin typeface="Tahoma" pitchFamily="34" charset="0"/>
            </a:endParaRPr>
          </a:p>
        </p:txBody>
      </p:sp>
      <p:sp>
        <p:nvSpPr>
          <p:cNvPr id="3" name="TextBox 2"/>
          <p:cNvSpPr txBox="1"/>
          <p:nvPr/>
        </p:nvSpPr>
        <p:spPr>
          <a:xfrm>
            <a:off x="611560" y="1484784"/>
            <a:ext cx="8280920" cy="5324535"/>
          </a:xfrm>
          <a:prstGeom prst="rect">
            <a:avLst/>
          </a:prstGeom>
          <a:noFill/>
        </p:spPr>
        <p:txBody>
          <a:bodyPr wrap="square" rtlCol="0">
            <a:spAutoFit/>
          </a:bodyPr>
          <a:lstStyle/>
          <a:p>
            <a:pPr latinLnBrk="1"/>
            <a:r>
              <a:rPr lang="en-US" sz="1600" dirty="0">
                <a:latin typeface="Courier New" panose="02070309020205020404" pitchFamily="49" charset="0"/>
                <a:cs typeface="Courier New" panose="02070309020205020404" pitchFamily="49" charset="0"/>
              </a:rPr>
              <a:t>class </a:t>
            </a:r>
            <a:r>
              <a:rPr lang="en-US" sz="1600" dirty="0" err="1">
                <a:solidFill>
                  <a:srgbClr val="00B050"/>
                </a:solidFill>
                <a:latin typeface="Courier New" panose="02070309020205020404" pitchFamily="49" charset="0"/>
                <a:cs typeface="Courier New" panose="02070309020205020404" pitchFamily="49" charset="0"/>
              </a:rPr>
              <a:t>MinMax</a:t>
            </a:r>
            <a:endParaRPr lang="en-US" sz="1600" dirty="0">
              <a:solidFill>
                <a:srgbClr val="00B050"/>
              </a:solidFill>
              <a:latin typeface="Courier New" panose="02070309020205020404" pitchFamily="49" charset="0"/>
              <a:cs typeface="Courier New" panose="02070309020205020404" pitchFamily="49" charset="0"/>
            </a:endParaRPr>
          </a:p>
          <a:p>
            <a:pPr latinLnBrk="1"/>
            <a:r>
              <a:rPr lang="en-US" sz="1600" dirty="0">
                <a:latin typeface="Courier New" panose="02070309020205020404" pitchFamily="49" charset="0"/>
                <a:cs typeface="Courier New" panose="02070309020205020404" pitchFamily="49" charset="0"/>
              </a:rPr>
              <a:t>{</a:t>
            </a:r>
          </a:p>
          <a:p>
            <a:pPr latinLnBrk="1"/>
            <a:r>
              <a:rPr lang="en-US" sz="1600" dirty="0">
                <a:latin typeface="Courier New" panose="02070309020205020404" pitchFamily="49" charset="0"/>
                <a:cs typeface="Courier New" panose="02070309020205020404" pitchFamily="49" charset="0"/>
              </a:rPr>
              <a:t>private:</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m_min</a:t>
            </a:r>
            <a:r>
              <a:rPr lang="en-US" sz="1600" dirty="0">
                <a:latin typeface="Courier New" panose="02070309020205020404" pitchFamily="49" charset="0"/>
                <a:cs typeface="Courier New" panose="02070309020205020404" pitchFamily="49" charset="0"/>
              </a:rPr>
              <a:t>; // The min value seen so far</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m_max</a:t>
            </a:r>
            <a:r>
              <a:rPr lang="en-US" sz="1600" dirty="0">
                <a:latin typeface="Courier New" panose="02070309020205020404" pitchFamily="49" charset="0"/>
                <a:cs typeface="Courier New" panose="02070309020205020404" pitchFamily="49" charset="0"/>
              </a:rPr>
              <a:t>; // The max value seen so far</a:t>
            </a:r>
          </a:p>
          <a:p>
            <a:pPr latinLnBrk="1"/>
            <a:r>
              <a:rPr lang="en-US" sz="1600" dirty="0">
                <a:latin typeface="Courier New" panose="02070309020205020404" pitchFamily="49" charset="0"/>
                <a:cs typeface="Courier New" panose="02070309020205020404" pitchFamily="49" charset="0"/>
              </a:rPr>
              <a:t> </a:t>
            </a:r>
          </a:p>
          <a:p>
            <a:pPr latinLnBrk="1"/>
            <a:r>
              <a:rPr lang="en-US" sz="1600" dirty="0">
                <a:latin typeface="Courier New" panose="02070309020205020404" pitchFamily="49" charset="0"/>
                <a:cs typeface="Courier New" panose="02070309020205020404" pitchFamily="49" charset="0"/>
              </a:rPr>
              <a:t>public:</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solidFill>
                  <a:srgbClr val="00B050"/>
                </a:solidFill>
                <a:latin typeface="Courier New" panose="02070309020205020404" pitchFamily="49" charset="0"/>
                <a:cs typeface="Courier New" panose="02070309020205020404" pitchFamily="49" charset="0"/>
              </a:rPr>
              <a:t>MinMax</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min,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max)</a:t>
            </a:r>
          </a:p>
          <a:p>
            <a:pPr latinLnBrk="1"/>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m_min</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min;</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m_max</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max;</a:t>
            </a:r>
          </a:p>
          <a:p>
            <a:pPr latinLnBrk="1"/>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latinLnBrk="1"/>
            <a:r>
              <a:rPr lang="en-US" sz="1600" dirty="0">
                <a:latin typeface="Courier New" panose="02070309020205020404" pitchFamily="49" charset="0"/>
                <a:cs typeface="Courier New" panose="02070309020205020404" pitchFamily="49" charset="0"/>
              </a:rPr>
              <a:t> </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getMin</a:t>
            </a:r>
            <a:r>
              <a:rPr lang="en-US" sz="1600" dirty="0">
                <a:latin typeface="Courier New" panose="02070309020205020404" pitchFamily="49" charset="0"/>
                <a:cs typeface="Courier New" panose="02070309020205020404" pitchFamily="49" charset="0"/>
              </a:rPr>
              <a:t>() { return </a:t>
            </a:r>
            <a:r>
              <a:rPr lang="en-US" sz="1600" dirty="0" err="1">
                <a:latin typeface="Courier New" panose="02070309020205020404" pitchFamily="49" charset="0"/>
                <a:cs typeface="Courier New" panose="02070309020205020404" pitchFamily="49" charset="0"/>
              </a:rPr>
              <a:t>m_min</a:t>
            </a:r>
            <a:r>
              <a:rPr lang="en-US" sz="1600" dirty="0">
                <a:latin typeface="Courier New" panose="02070309020205020404" pitchFamily="49" charset="0"/>
                <a:cs typeface="Courier New" panose="02070309020205020404" pitchFamily="49" charset="0"/>
              </a:rPr>
              <a:t>; }</a:t>
            </a:r>
          </a:p>
          <a:p>
            <a:pPr latinLnBrk="1"/>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getMax</a:t>
            </a:r>
            <a:r>
              <a:rPr lang="en-US" sz="1600" dirty="0">
                <a:latin typeface="Courier New" panose="02070309020205020404" pitchFamily="49" charset="0"/>
                <a:cs typeface="Courier New" panose="02070309020205020404" pitchFamily="49" charset="0"/>
              </a:rPr>
              <a:t>() { return </a:t>
            </a:r>
            <a:r>
              <a:rPr lang="en-US" sz="1600" dirty="0" err="1">
                <a:latin typeface="Courier New" panose="02070309020205020404" pitchFamily="49" charset="0"/>
                <a:cs typeface="Courier New" panose="02070309020205020404" pitchFamily="49" charset="0"/>
              </a:rPr>
              <a:t>m_max</a:t>
            </a:r>
            <a:r>
              <a:rPr lang="en-US" sz="1600" dirty="0">
                <a:latin typeface="Courier New" panose="02070309020205020404" pitchFamily="49" charset="0"/>
                <a:cs typeface="Courier New" panose="02070309020205020404" pitchFamily="49" charset="0"/>
              </a:rPr>
              <a:t>; }</a:t>
            </a:r>
          </a:p>
          <a:p>
            <a:pPr latinLnBrk="1"/>
            <a:r>
              <a:rPr lang="en-US" sz="1600" dirty="0">
                <a:latin typeface="Courier New" panose="02070309020205020404" pitchFamily="49" charset="0"/>
                <a:cs typeface="Courier New" panose="02070309020205020404" pitchFamily="49" charset="0"/>
              </a:rPr>
              <a:t> </a:t>
            </a:r>
          </a:p>
          <a:p>
            <a:pPr latinLnBrk="1"/>
            <a:r>
              <a:rPr lang="en-US" sz="1600" dirty="0" smtClean="0">
                <a:latin typeface="Courier New" panose="02070309020205020404" pitchFamily="49" charset="0"/>
                <a:cs typeface="Courier New" panose="02070309020205020404" pitchFamily="49" charset="0"/>
              </a:rPr>
              <a:t>    </a:t>
            </a:r>
            <a:r>
              <a:rPr lang="en-US" sz="1600" dirty="0" smtClean="0">
                <a:solidFill>
                  <a:srgbClr val="FF0000"/>
                </a:solidFill>
                <a:latin typeface="Courier New" panose="02070309020205020404" pitchFamily="49" charset="0"/>
                <a:cs typeface="Courier New" panose="02070309020205020404" pitchFamily="49" charset="0"/>
              </a:rPr>
              <a:t>friend</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MinMax</a:t>
            </a:r>
            <a:r>
              <a:rPr lang="en-US" sz="1600" dirty="0">
                <a:solidFill>
                  <a:srgbClr val="00B050"/>
                </a:solidFill>
                <a:latin typeface="Courier New" panose="02070309020205020404" pitchFamily="49" charset="0"/>
                <a:cs typeface="Courier New" panose="02070309020205020404" pitchFamily="49" charset="0"/>
              </a:rPr>
              <a:t> operator+</a:t>
            </a:r>
            <a:r>
              <a:rPr lang="en-US" sz="1600" dirty="0">
                <a:solidFill>
                  <a:schemeClr val="accent6">
                    <a:lumMod val="75000"/>
                  </a:schemeClr>
                </a:solidFill>
                <a:latin typeface="Courier New" panose="02070309020205020404" pitchFamily="49" charset="0"/>
                <a:cs typeface="Courier New" panose="02070309020205020404" pitchFamily="49" charset="0"/>
              </a:rPr>
              <a:t>(</a:t>
            </a:r>
            <a:r>
              <a:rPr lang="en-US" sz="1600" dirty="0" err="1">
                <a:solidFill>
                  <a:schemeClr val="accent6">
                    <a:lumMod val="75000"/>
                  </a:schemeClr>
                </a:solidFill>
                <a:latin typeface="Courier New" panose="02070309020205020404" pitchFamily="49" charset="0"/>
                <a:cs typeface="Courier New" panose="02070309020205020404" pitchFamily="49" charset="0"/>
              </a:rPr>
              <a:t>const</a:t>
            </a: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err="1">
                <a:solidFill>
                  <a:schemeClr val="accent6">
                    <a:lumMod val="75000"/>
                  </a:schemeClr>
                </a:solidFill>
                <a:latin typeface="Courier New" panose="02070309020205020404" pitchFamily="49" charset="0"/>
                <a:cs typeface="Courier New" panose="02070309020205020404" pitchFamily="49" charset="0"/>
              </a:rPr>
              <a:t>MinMax</a:t>
            </a:r>
            <a:r>
              <a:rPr lang="en-US" sz="1600" dirty="0">
                <a:solidFill>
                  <a:schemeClr val="accent6">
                    <a:lumMod val="75000"/>
                  </a:schemeClr>
                </a:solidFill>
                <a:latin typeface="Courier New" panose="02070309020205020404" pitchFamily="49" charset="0"/>
                <a:cs typeface="Courier New" panose="02070309020205020404" pitchFamily="49" charset="0"/>
              </a:rPr>
              <a:t> &amp;m1, </a:t>
            </a:r>
            <a:r>
              <a:rPr lang="en-US" sz="1600" dirty="0" err="1">
                <a:solidFill>
                  <a:schemeClr val="accent6">
                    <a:lumMod val="75000"/>
                  </a:schemeClr>
                </a:solidFill>
                <a:latin typeface="Courier New" panose="02070309020205020404" pitchFamily="49" charset="0"/>
                <a:cs typeface="Courier New" panose="02070309020205020404" pitchFamily="49" charset="0"/>
              </a:rPr>
              <a:t>const</a:t>
            </a: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err="1">
                <a:solidFill>
                  <a:schemeClr val="accent6">
                    <a:lumMod val="75000"/>
                  </a:schemeClr>
                </a:solidFill>
                <a:latin typeface="Courier New" panose="02070309020205020404" pitchFamily="49" charset="0"/>
                <a:cs typeface="Courier New" panose="02070309020205020404" pitchFamily="49" charset="0"/>
              </a:rPr>
              <a:t>MinMax</a:t>
            </a:r>
            <a:r>
              <a:rPr lang="en-US" sz="1600" dirty="0">
                <a:solidFill>
                  <a:schemeClr val="accent6">
                    <a:lumMod val="75000"/>
                  </a:schemeClr>
                </a:solidFill>
                <a:latin typeface="Courier New" panose="02070309020205020404" pitchFamily="49" charset="0"/>
                <a:cs typeface="Courier New" panose="02070309020205020404" pitchFamily="49" charset="0"/>
              </a:rPr>
              <a:t> &amp;m2)</a:t>
            </a:r>
            <a:r>
              <a:rPr lang="en-US" sz="1600" dirty="0">
                <a:latin typeface="Courier New" panose="02070309020205020404" pitchFamily="49" charset="0"/>
                <a:cs typeface="Courier New" panose="02070309020205020404" pitchFamily="49" charset="0"/>
              </a:rPr>
              <a:t>;</a:t>
            </a:r>
          </a:p>
          <a:p>
            <a:pPr latinLnBrk="1"/>
            <a:r>
              <a:rPr lang="en-US" sz="1600" dirty="0" smtClean="0">
                <a:latin typeface="Courier New" panose="02070309020205020404" pitchFamily="49" charset="0"/>
                <a:cs typeface="Courier New" panose="02070309020205020404" pitchFamily="49" charset="0"/>
              </a:rPr>
              <a:t>    </a:t>
            </a:r>
            <a:r>
              <a:rPr lang="en-US" sz="1600" dirty="0" smtClean="0">
                <a:solidFill>
                  <a:srgbClr val="FF0000"/>
                </a:solidFill>
                <a:latin typeface="Courier New" panose="02070309020205020404" pitchFamily="49" charset="0"/>
                <a:cs typeface="Courier New" panose="02070309020205020404" pitchFamily="49" charset="0"/>
              </a:rPr>
              <a:t>friend</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MinMax</a:t>
            </a:r>
            <a:r>
              <a:rPr lang="en-US" sz="1600" dirty="0">
                <a:solidFill>
                  <a:srgbClr val="00B050"/>
                </a:solidFill>
                <a:latin typeface="Courier New" panose="02070309020205020404" pitchFamily="49" charset="0"/>
                <a:cs typeface="Courier New" panose="02070309020205020404" pitchFamily="49" charset="0"/>
              </a:rPr>
              <a:t> operator+</a:t>
            </a:r>
            <a:r>
              <a:rPr lang="en-US" sz="1600" dirty="0">
                <a:solidFill>
                  <a:schemeClr val="accent6">
                    <a:lumMod val="75000"/>
                  </a:schemeClr>
                </a:solidFill>
                <a:latin typeface="Courier New" panose="02070309020205020404" pitchFamily="49" charset="0"/>
                <a:cs typeface="Courier New" panose="02070309020205020404" pitchFamily="49" charset="0"/>
              </a:rPr>
              <a:t>(</a:t>
            </a:r>
            <a:r>
              <a:rPr lang="en-US" sz="1600" dirty="0" err="1">
                <a:solidFill>
                  <a:schemeClr val="accent6">
                    <a:lumMod val="75000"/>
                  </a:schemeClr>
                </a:solidFill>
                <a:latin typeface="Courier New" panose="02070309020205020404" pitchFamily="49" charset="0"/>
                <a:cs typeface="Courier New" panose="02070309020205020404" pitchFamily="49" charset="0"/>
              </a:rPr>
              <a:t>const</a:t>
            </a: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err="1">
                <a:solidFill>
                  <a:schemeClr val="accent6">
                    <a:lumMod val="75000"/>
                  </a:schemeClr>
                </a:solidFill>
                <a:latin typeface="Courier New" panose="02070309020205020404" pitchFamily="49" charset="0"/>
                <a:cs typeface="Courier New" panose="02070309020205020404" pitchFamily="49" charset="0"/>
              </a:rPr>
              <a:t>MinMax</a:t>
            </a:r>
            <a:r>
              <a:rPr lang="en-US" sz="1600" dirty="0">
                <a:solidFill>
                  <a:schemeClr val="accent6">
                    <a:lumMod val="75000"/>
                  </a:schemeClr>
                </a:solidFill>
                <a:latin typeface="Courier New" panose="02070309020205020404" pitchFamily="49" charset="0"/>
                <a:cs typeface="Courier New" panose="02070309020205020404" pitchFamily="49" charset="0"/>
              </a:rPr>
              <a:t> &amp;m, </a:t>
            </a:r>
            <a:r>
              <a:rPr lang="en-US" sz="1600" dirty="0" err="1">
                <a:solidFill>
                  <a:schemeClr val="accent6">
                    <a:lumMod val="75000"/>
                  </a:schemeClr>
                </a:solidFill>
                <a:latin typeface="Courier New" panose="02070309020205020404" pitchFamily="49" charset="0"/>
                <a:cs typeface="Courier New" panose="02070309020205020404" pitchFamily="49" charset="0"/>
              </a:rPr>
              <a:t>int</a:t>
            </a:r>
            <a:r>
              <a:rPr lang="en-US" sz="1600" dirty="0">
                <a:solidFill>
                  <a:schemeClr val="accent6">
                    <a:lumMod val="75000"/>
                  </a:schemeClr>
                </a:solidFill>
                <a:latin typeface="Courier New" panose="02070309020205020404" pitchFamily="49" charset="0"/>
                <a:cs typeface="Courier New" panose="02070309020205020404" pitchFamily="49" charset="0"/>
              </a:rPr>
              <a:t> value)</a:t>
            </a:r>
            <a:r>
              <a:rPr lang="en-US" sz="1600" dirty="0">
                <a:latin typeface="Courier New" panose="02070309020205020404" pitchFamily="49" charset="0"/>
                <a:cs typeface="Courier New" panose="02070309020205020404" pitchFamily="49" charset="0"/>
              </a:rPr>
              <a:t>;</a:t>
            </a:r>
          </a:p>
          <a:p>
            <a:pPr latinLnBrk="1"/>
            <a:r>
              <a:rPr lang="en-US" sz="1600" dirty="0" smtClean="0">
                <a:latin typeface="Courier New" panose="02070309020205020404" pitchFamily="49" charset="0"/>
                <a:cs typeface="Courier New" panose="02070309020205020404" pitchFamily="49" charset="0"/>
              </a:rPr>
              <a:t>    </a:t>
            </a:r>
            <a:r>
              <a:rPr lang="en-US" sz="1600" dirty="0" smtClean="0">
                <a:solidFill>
                  <a:srgbClr val="FF0000"/>
                </a:solidFill>
                <a:latin typeface="Courier New" panose="02070309020205020404" pitchFamily="49" charset="0"/>
                <a:cs typeface="Courier New" panose="02070309020205020404" pitchFamily="49" charset="0"/>
              </a:rPr>
              <a:t>friend</a:t>
            </a:r>
            <a:r>
              <a:rPr lang="en-US" sz="1600" dirty="0" smtClean="0">
                <a:latin typeface="Courier New" panose="02070309020205020404" pitchFamily="49" charset="0"/>
                <a:cs typeface="Courier New" panose="02070309020205020404" pitchFamily="49" charset="0"/>
              </a:rPr>
              <a:t> </a:t>
            </a:r>
            <a:r>
              <a:rPr lang="en-US" sz="1600" dirty="0" err="1">
                <a:solidFill>
                  <a:srgbClr val="00B050"/>
                </a:solidFill>
                <a:latin typeface="Courier New" panose="02070309020205020404" pitchFamily="49" charset="0"/>
                <a:cs typeface="Courier New" panose="02070309020205020404" pitchFamily="49" charset="0"/>
              </a:rPr>
              <a:t>MinMax</a:t>
            </a:r>
            <a:r>
              <a:rPr lang="en-US" sz="1600" dirty="0">
                <a:solidFill>
                  <a:srgbClr val="00B050"/>
                </a:solidFill>
                <a:latin typeface="Courier New" panose="02070309020205020404" pitchFamily="49" charset="0"/>
                <a:cs typeface="Courier New" panose="02070309020205020404" pitchFamily="49" charset="0"/>
              </a:rPr>
              <a:t> operator+</a:t>
            </a:r>
            <a:r>
              <a:rPr lang="en-US" sz="1600" dirty="0">
                <a:solidFill>
                  <a:schemeClr val="accent6">
                    <a:lumMod val="75000"/>
                  </a:schemeClr>
                </a:solidFill>
                <a:latin typeface="Courier New" panose="02070309020205020404" pitchFamily="49" charset="0"/>
                <a:cs typeface="Courier New" panose="02070309020205020404" pitchFamily="49" charset="0"/>
              </a:rPr>
              <a:t>(</a:t>
            </a:r>
            <a:r>
              <a:rPr lang="en-US" sz="1600" dirty="0" err="1">
                <a:solidFill>
                  <a:schemeClr val="accent6">
                    <a:lumMod val="75000"/>
                  </a:schemeClr>
                </a:solidFill>
                <a:latin typeface="Courier New" panose="02070309020205020404" pitchFamily="49" charset="0"/>
                <a:cs typeface="Courier New" panose="02070309020205020404" pitchFamily="49" charset="0"/>
              </a:rPr>
              <a:t>int</a:t>
            </a:r>
            <a:r>
              <a:rPr lang="en-US" sz="1600" dirty="0">
                <a:solidFill>
                  <a:schemeClr val="accent6">
                    <a:lumMod val="75000"/>
                  </a:schemeClr>
                </a:solidFill>
                <a:latin typeface="Courier New" panose="02070309020205020404" pitchFamily="49" charset="0"/>
                <a:cs typeface="Courier New" panose="02070309020205020404" pitchFamily="49" charset="0"/>
              </a:rPr>
              <a:t> value, </a:t>
            </a:r>
            <a:r>
              <a:rPr lang="en-US" sz="1600" dirty="0" err="1">
                <a:solidFill>
                  <a:schemeClr val="accent6">
                    <a:lumMod val="75000"/>
                  </a:schemeClr>
                </a:solidFill>
                <a:latin typeface="Courier New" panose="02070309020205020404" pitchFamily="49" charset="0"/>
                <a:cs typeface="Courier New" panose="02070309020205020404" pitchFamily="49" charset="0"/>
              </a:rPr>
              <a:t>const</a:t>
            </a: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err="1">
                <a:solidFill>
                  <a:schemeClr val="accent6">
                    <a:lumMod val="75000"/>
                  </a:schemeClr>
                </a:solidFill>
                <a:latin typeface="Courier New" panose="02070309020205020404" pitchFamily="49" charset="0"/>
                <a:cs typeface="Courier New" panose="02070309020205020404" pitchFamily="49" charset="0"/>
              </a:rPr>
              <a:t>MinMax</a:t>
            </a:r>
            <a:r>
              <a:rPr lang="en-US" sz="1600" dirty="0">
                <a:solidFill>
                  <a:schemeClr val="accent6">
                    <a:lumMod val="75000"/>
                  </a:schemeClr>
                </a:solidFill>
                <a:latin typeface="Courier New" panose="02070309020205020404" pitchFamily="49" charset="0"/>
                <a:cs typeface="Courier New" panose="02070309020205020404" pitchFamily="49" charset="0"/>
              </a:rPr>
              <a:t> &amp;m)</a:t>
            </a:r>
            <a:r>
              <a:rPr lang="en-US" sz="1600" dirty="0">
                <a:latin typeface="Courier New" panose="02070309020205020404" pitchFamily="49" charset="0"/>
                <a:cs typeface="Courier New" panose="02070309020205020404" pitchFamily="49" charset="0"/>
              </a:rPr>
              <a:t>;</a:t>
            </a:r>
          </a:p>
          <a:p>
            <a:pPr latinLnBrk="1"/>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endParaRPr lang="en-US" sz="2000" dirty="0" smtClean="0"/>
          </a:p>
        </p:txBody>
      </p:sp>
    </p:spTree>
    <p:extLst>
      <p:ext uri="{BB962C8B-B14F-4D97-AF65-F5344CB8AC3E}">
        <p14:creationId xmlns:p14="http://schemas.microsoft.com/office/powerpoint/2010/main" val="17654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arithmetic operators</a:t>
            </a:r>
            <a:br>
              <a:rPr lang="en-US" dirty="0"/>
            </a:br>
            <a:r>
              <a:rPr lang="en-US" dirty="0"/>
              <a:t>+,-,*,/ </a:t>
            </a:r>
            <a:r>
              <a:rPr lang="en-US" dirty="0" smtClean="0"/>
              <a:t>(2/3</a:t>
            </a:r>
            <a:r>
              <a:rPr lang="en-US" dirty="0"/>
              <a:t>)</a:t>
            </a:r>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5</a:t>
            </a:fld>
            <a:endParaRPr lang="en-US">
              <a:latin typeface="Tahoma" pitchFamily="34" charset="0"/>
            </a:endParaRPr>
          </a:p>
        </p:txBody>
      </p:sp>
      <p:sp>
        <p:nvSpPr>
          <p:cNvPr id="3" name="TextBox 2"/>
          <p:cNvSpPr txBox="1"/>
          <p:nvPr/>
        </p:nvSpPr>
        <p:spPr>
          <a:xfrm>
            <a:off x="736340" y="1162396"/>
            <a:ext cx="8280920" cy="5478423"/>
          </a:xfrm>
          <a:prstGeom prst="rect">
            <a:avLst/>
          </a:prstGeom>
          <a:noFill/>
        </p:spPr>
        <p:txBody>
          <a:bodyPr wrap="square" rtlCol="0">
            <a:spAutoFit/>
          </a:bodyPr>
          <a:lstStyle/>
          <a:p>
            <a:pPr latinLnBrk="1"/>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operator+(</a:t>
            </a:r>
            <a:r>
              <a:rPr lang="en-US" sz="1400" dirty="0" err="1">
                <a:solidFill>
                  <a:srgbClr val="00B050"/>
                </a:solidFill>
                <a:latin typeface="Courier New" panose="02070309020205020404" pitchFamily="49" charset="0"/>
                <a:cs typeface="Courier New" panose="02070309020205020404" pitchFamily="49" charset="0"/>
              </a:rPr>
              <a:t>const</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&amp;m1, </a:t>
            </a:r>
            <a:r>
              <a:rPr lang="en-US" sz="1400" dirty="0" err="1">
                <a:solidFill>
                  <a:srgbClr val="00B050"/>
                </a:solidFill>
                <a:latin typeface="Courier New" panose="02070309020205020404" pitchFamily="49" charset="0"/>
                <a:cs typeface="Courier New" panose="02070309020205020404" pitchFamily="49" charset="0"/>
              </a:rPr>
              <a:t>const</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&amp;m2)</a:t>
            </a:r>
          </a:p>
          <a:p>
            <a:pPr latinLnBrk="1"/>
            <a:r>
              <a:rPr lang="en-US" sz="1400" dirty="0">
                <a:latin typeface="Courier New" panose="02070309020205020404" pitchFamily="49" charset="0"/>
                <a:cs typeface="Courier New" panose="02070309020205020404" pitchFamily="49" charset="0"/>
              </a:rPr>
              <a:t>{</a:t>
            </a: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Get the minimum value seen in m1 and m2</a:t>
            </a:r>
          </a:p>
          <a:p>
            <a:pPr latinLnBrk="1"/>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int</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min = m1.m_min &lt; m2.m_min ? m1.m_min : m2.m_min;</a:t>
            </a:r>
          </a:p>
          <a:p>
            <a:pPr latinLnBrk="1"/>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Get the maximum value seen in m1 and m2</a:t>
            </a:r>
          </a:p>
          <a:p>
            <a:pPr latinLnBrk="1"/>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int</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max = m1.m_max &gt; m2.m_max ? m1.m_max : m2.m_max;</a:t>
            </a:r>
          </a:p>
          <a:p>
            <a:pPr latinLnBrk="1"/>
            <a:r>
              <a:rPr lang="en-US" sz="1400" dirty="0">
                <a:latin typeface="Courier New" panose="02070309020205020404" pitchFamily="49" charset="0"/>
                <a:cs typeface="Courier New" panose="02070309020205020404" pitchFamily="49" charset="0"/>
              </a:rPr>
              <a:t> </a:t>
            </a: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return </a:t>
            </a:r>
            <a:r>
              <a:rPr lang="en-US" sz="1400" dirty="0" err="1">
                <a:solidFill>
                  <a:schemeClr val="accent6">
                    <a:lumMod val="75000"/>
                  </a:schemeClr>
                </a:solidFill>
                <a:latin typeface="Courier New" panose="02070309020205020404" pitchFamily="49" charset="0"/>
                <a:cs typeface="Courier New" panose="02070309020205020404" pitchFamily="49" charset="0"/>
              </a:rPr>
              <a:t>MinMax</a:t>
            </a:r>
            <a:r>
              <a:rPr lang="en-US" sz="1400" dirty="0">
                <a:solidFill>
                  <a:schemeClr val="accent6">
                    <a:lumMod val="75000"/>
                  </a:schemeClr>
                </a:solidFill>
                <a:latin typeface="Courier New" panose="02070309020205020404" pitchFamily="49" charset="0"/>
                <a:cs typeface="Courier New" panose="02070309020205020404" pitchFamily="49" charset="0"/>
              </a:rPr>
              <a:t>(min, max);</a:t>
            </a:r>
          </a:p>
          <a:p>
            <a:pPr latinLnBrk="1"/>
            <a:r>
              <a:rPr lang="en-US" sz="1400" dirty="0" smtClean="0">
                <a:latin typeface="Courier New" panose="02070309020205020404" pitchFamily="49" charset="0"/>
                <a:cs typeface="Courier New" panose="02070309020205020404" pitchFamily="49" charset="0"/>
              </a:rPr>
              <a:t>}</a:t>
            </a:r>
          </a:p>
          <a:p>
            <a:pPr latinLnBrk="1"/>
            <a:endParaRPr lang="en-US" sz="1400" dirty="0">
              <a:latin typeface="Courier New" panose="02070309020205020404" pitchFamily="49" charset="0"/>
              <a:cs typeface="Courier New" panose="02070309020205020404" pitchFamily="49" charset="0"/>
            </a:endParaRPr>
          </a:p>
          <a:p>
            <a:pPr latinLnBrk="1"/>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operator+(</a:t>
            </a:r>
            <a:r>
              <a:rPr lang="en-US" sz="1400" dirty="0" err="1">
                <a:solidFill>
                  <a:srgbClr val="00B050"/>
                </a:solidFill>
                <a:latin typeface="Courier New" panose="02070309020205020404" pitchFamily="49" charset="0"/>
                <a:cs typeface="Courier New" panose="02070309020205020404" pitchFamily="49" charset="0"/>
              </a:rPr>
              <a:t>const</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&amp;m, </a:t>
            </a:r>
            <a:r>
              <a:rPr lang="en-US" sz="1400" dirty="0" err="1">
                <a:solidFill>
                  <a:srgbClr val="00B050"/>
                </a:solidFill>
                <a:latin typeface="Courier New" panose="02070309020205020404" pitchFamily="49" charset="0"/>
                <a:cs typeface="Courier New" panose="02070309020205020404" pitchFamily="49" charset="0"/>
              </a:rPr>
              <a:t>int</a:t>
            </a:r>
            <a:r>
              <a:rPr lang="en-US" sz="1400" dirty="0">
                <a:solidFill>
                  <a:srgbClr val="00B050"/>
                </a:solidFill>
                <a:latin typeface="Courier New" panose="02070309020205020404" pitchFamily="49" charset="0"/>
                <a:cs typeface="Courier New" panose="02070309020205020404" pitchFamily="49" charset="0"/>
              </a:rPr>
              <a:t> value)</a:t>
            </a:r>
          </a:p>
          <a:p>
            <a:pPr latinLnBrk="1"/>
            <a:r>
              <a:rPr lang="en-US" sz="1400" dirty="0">
                <a:latin typeface="Courier New" panose="02070309020205020404" pitchFamily="49" charset="0"/>
                <a:cs typeface="Courier New" panose="02070309020205020404" pitchFamily="49" charset="0"/>
              </a:rPr>
              <a:t>{</a:t>
            </a: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Get the minimum value seen in m and value</a:t>
            </a:r>
          </a:p>
          <a:p>
            <a:pPr latinLnBrk="1"/>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int</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min = </a:t>
            </a:r>
            <a:r>
              <a:rPr lang="en-US" sz="1400" dirty="0" err="1">
                <a:solidFill>
                  <a:schemeClr val="accent6">
                    <a:lumMod val="75000"/>
                  </a:schemeClr>
                </a:solidFill>
                <a:latin typeface="Courier New" panose="02070309020205020404" pitchFamily="49" charset="0"/>
                <a:cs typeface="Courier New" panose="02070309020205020404" pitchFamily="49" charset="0"/>
              </a:rPr>
              <a:t>m.m_min</a:t>
            </a:r>
            <a:r>
              <a:rPr lang="en-US" sz="1400" dirty="0">
                <a:solidFill>
                  <a:schemeClr val="accent6">
                    <a:lumMod val="75000"/>
                  </a:schemeClr>
                </a:solidFill>
                <a:latin typeface="Courier New" panose="02070309020205020404" pitchFamily="49" charset="0"/>
                <a:cs typeface="Courier New" panose="02070309020205020404" pitchFamily="49" charset="0"/>
              </a:rPr>
              <a:t> &lt; value ? </a:t>
            </a:r>
            <a:r>
              <a:rPr lang="en-US" sz="1400" dirty="0" err="1">
                <a:solidFill>
                  <a:schemeClr val="accent6">
                    <a:lumMod val="75000"/>
                  </a:schemeClr>
                </a:solidFill>
                <a:latin typeface="Courier New" panose="02070309020205020404" pitchFamily="49" charset="0"/>
                <a:cs typeface="Courier New" panose="02070309020205020404" pitchFamily="49" charset="0"/>
              </a:rPr>
              <a:t>m.m_min</a:t>
            </a:r>
            <a:r>
              <a:rPr lang="en-US" sz="1400" dirty="0">
                <a:solidFill>
                  <a:schemeClr val="accent6">
                    <a:lumMod val="75000"/>
                  </a:schemeClr>
                </a:solidFill>
                <a:latin typeface="Courier New" panose="02070309020205020404" pitchFamily="49" charset="0"/>
                <a:cs typeface="Courier New" panose="02070309020205020404" pitchFamily="49" charset="0"/>
              </a:rPr>
              <a:t> : value;</a:t>
            </a:r>
          </a:p>
          <a:p>
            <a:pPr latinLnBrk="1"/>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Get the maximum value seen in m and value</a:t>
            </a:r>
          </a:p>
          <a:p>
            <a:pPr latinLnBrk="1"/>
            <a:r>
              <a:rPr lang="en-US" sz="1400" dirty="0" smtClean="0">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int</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max = </a:t>
            </a:r>
            <a:r>
              <a:rPr lang="en-US" sz="1400" dirty="0" err="1">
                <a:solidFill>
                  <a:schemeClr val="accent6">
                    <a:lumMod val="75000"/>
                  </a:schemeClr>
                </a:solidFill>
                <a:latin typeface="Courier New" panose="02070309020205020404" pitchFamily="49" charset="0"/>
                <a:cs typeface="Courier New" panose="02070309020205020404" pitchFamily="49" charset="0"/>
              </a:rPr>
              <a:t>m.m_max</a:t>
            </a:r>
            <a:r>
              <a:rPr lang="en-US" sz="1400" dirty="0">
                <a:solidFill>
                  <a:schemeClr val="accent6">
                    <a:lumMod val="75000"/>
                  </a:schemeClr>
                </a:solidFill>
                <a:latin typeface="Courier New" panose="02070309020205020404" pitchFamily="49" charset="0"/>
                <a:cs typeface="Courier New" panose="02070309020205020404" pitchFamily="49" charset="0"/>
              </a:rPr>
              <a:t> &gt; value ? </a:t>
            </a:r>
            <a:r>
              <a:rPr lang="en-US" sz="1400" dirty="0" err="1">
                <a:solidFill>
                  <a:schemeClr val="accent6">
                    <a:lumMod val="75000"/>
                  </a:schemeClr>
                </a:solidFill>
                <a:latin typeface="Courier New" panose="02070309020205020404" pitchFamily="49" charset="0"/>
                <a:cs typeface="Courier New" panose="02070309020205020404" pitchFamily="49" charset="0"/>
              </a:rPr>
              <a:t>m.m_max</a:t>
            </a:r>
            <a:r>
              <a:rPr lang="en-US" sz="1400" dirty="0">
                <a:solidFill>
                  <a:schemeClr val="accent6">
                    <a:lumMod val="75000"/>
                  </a:schemeClr>
                </a:solidFill>
                <a:latin typeface="Courier New" panose="02070309020205020404" pitchFamily="49" charset="0"/>
                <a:cs typeface="Courier New" panose="02070309020205020404" pitchFamily="49" charset="0"/>
              </a:rPr>
              <a:t> : value;</a:t>
            </a:r>
          </a:p>
          <a:p>
            <a:pPr latinLnBrk="1"/>
            <a:r>
              <a:rPr lang="en-US" sz="1400" dirty="0">
                <a:latin typeface="Courier New" panose="02070309020205020404" pitchFamily="49" charset="0"/>
                <a:cs typeface="Courier New" panose="02070309020205020404" pitchFamily="49" charset="0"/>
              </a:rPr>
              <a:t> </a:t>
            </a: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return </a:t>
            </a:r>
            <a:r>
              <a:rPr lang="en-US" sz="1400" dirty="0" err="1">
                <a:solidFill>
                  <a:schemeClr val="accent6">
                    <a:lumMod val="75000"/>
                  </a:schemeClr>
                </a:solidFill>
                <a:latin typeface="Courier New" panose="02070309020205020404" pitchFamily="49" charset="0"/>
                <a:cs typeface="Courier New" panose="02070309020205020404" pitchFamily="49" charset="0"/>
              </a:rPr>
              <a:t>MinMax</a:t>
            </a:r>
            <a:r>
              <a:rPr lang="en-US" sz="1400" dirty="0">
                <a:solidFill>
                  <a:schemeClr val="accent6">
                    <a:lumMod val="75000"/>
                  </a:schemeClr>
                </a:solidFill>
                <a:latin typeface="Courier New" panose="02070309020205020404" pitchFamily="49" charset="0"/>
                <a:cs typeface="Courier New" panose="02070309020205020404" pitchFamily="49" charset="0"/>
              </a:rPr>
              <a:t>(min, max);</a:t>
            </a:r>
          </a:p>
          <a:p>
            <a:pPr latinLnBrk="1"/>
            <a:r>
              <a:rPr lang="en-US" sz="1400" dirty="0">
                <a:latin typeface="Courier New" panose="02070309020205020404" pitchFamily="49" charset="0"/>
                <a:cs typeface="Courier New" panose="02070309020205020404" pitchFamily="49" charset="0"/>
              </a:rPr>
              <a:t>}</a:t>
            </a:r>
          </a:p>
          <a:p>
            <a:pPr latinLnBrk="1"/>
            <a:r>
              <a:rPr lang="en-US" sz="1400" dirty="0">
                <a:latin typeface="Courier New" panose="02070309020205020404" pitchFamily="49" charset="0"/>
                <a:cs typeface="Courier New" panose="02070309020205020404" pitchFamily="49" charset="0"/>
              </a:rPr>
              <a:t> </a:t>
            </a:r>
          </a:p>
          <a:p>
            <a:pPr latinLnBrk="1"/>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operator+(</a:t>
            </a:r>
            <a:r>
              <a:rPr lang="en-US" sz="1400" dirty="0" err="1">
                <a:solidFill>
                  <a:srgbClr val="00B050"/>
                </a:solidFill>
                <a:latin typeface="Courier New" panose="02070309020205020404" pitchFamily="49" charset="0"/>
                <a:cs typeface="Courier New" panose="02070309020205020404" pitchFamily="49" charset="0"/>
              </a:rPr>
              <a:t>int</a:t>
            </a:r>
            <a:r>
              <a:rPr lang="en-US" sz="1400" dirty="0">
                <a:solidFill>
                  <a:srgbClr val="00B050"/>
                </a:solidFill>
                <a:latin typeface="Courier New" panose="02070309020205020404" pitchFamily="49" charset="0"/>
                <a:cs typeface="Courier New" panose="02070309020205020404" pitchFamily="49" charset="0"/>
              </a:rPr>
              <a:t> value, </a:t>
            </a:r>
            <a:r>
              <a:rPr lang="en-US" sz="1400" dirty="0" err="1">
                <a:solidFill>
                  <a:srgbClr val="00B050"/>
                </a:solidFill>
                <a:latin typeface="Courier New" panose="02070309020205020404" pitchFamily="49" charset="0"/>
                <a:cs typeface="Courier New" panose="02070309020205020404" pitchFamily="49" charset="0"/>
              </a:rPr>
              <a:t>const</a:t>
            </a:r>
            <a:r>
              <a:rPr lang="en-US" sz="1400" dirty="0">
                <a:solidFill>
                  <a:srgbClr val="00B050"/>
                </a:solidFill>
                <a:latin typeface="Courier New" panose="02070309020205020404" pitchFamily="49" charset="0"/>
                <a:cs typeface="Courier New" panose="02070309020205020404" pitchFamily="49" charset="0"/>
              </a:rPr>
              <a:t> </a:t>
            </a:r>
            <a:r>
              <a:rPr lang="en-US" sz="1400" dirty="0" err="1">
                <a:solidFill>
                  <a:srgbClr val="00B050"/>
                </a:solidFill>
                <a:latin typeface="Courier New" panose="02070309020205020404" pitchFamily="49" charset="0"/>
                <a:cs typeface="Courier New" panose="02070309020205020404" pitchFamily="49" charset="0"/>
              </a:rPr>
              <a:t>MinMax</a:t>
            </a:r>
            <a:r>
              <a:rPr lang="en-US" sz="1400" dirty="0">
                <a:solidFill>
                  <a:srgbClr val="00B050"/>
                </a:solidFill>
                <a:latin typeface="Courier New" panose="02070309020205020404" pitchFamily="49" charset="0"/>
                <a:cs typeface="Courier New" panose="02070309020205020404" pitchFamily="49" charset="0"/>
              </a:rPr>
              <a:t> &amp;m)</a:t>
            </a:r>
          </a:p>
          <a:p>
            <a:pPr latinLnBrk="1"/>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bg1">
                    <a:lumMod val="65000"/>
                  </a:schemeClr>
                </a:solidFill>
                <a:latin typeface="Courier New" panose="02070309020205020404" pitchFamily="49" charset="0"/>
                <a:cs typeface="Courier New" panose="02070309020205020404" pitchFamily="49" charset="0"/>
              </a:rPr>
              <a:t>// </a:t>
            </a:r>
            <a:r>
              <a:rPr lang="en-US" sz="1400" dirty="0">
                <a:solidFill>
                  <a:schemeClr val="bg1">
                    <a:lumMod val="65000"/>
                  </a:schemeClr>
                </a:solidFill>
                <a:latin typeface="Courier New" panose="02070309020205020404" pitchFamily="49" charset="0"/>
                <a:cs typeface="Courier New" panose="02070309020205020404" pitchFamily="49" charset="0"/>
              </a:rPr>
              <a:t>call operator+(</a:t>
            </a:r>
            <a:r>
              <a:rPr lang="en-US" sz="1400" dirty="0" err="1">
                <a:solidFill>
                  <a:schemeClr val="bg1">
                    <a:lumMod val="65000"/>
                  </a:schemeClr>
                </a:solidFill>
                <a:latin typeface="Courier New" panose="02070309020205020404" pitchFamily="49" charset="0"/>
                <a:cs typeface="Courier New" panose="02070309020205020404" pitchFamily="49" charset="0"/>
              </a:rPr>
              <a:t>MinMax</a:t>
            </a:r>
            <a:r>
              <a:rPr lang="en-US" sz="1400" dirty="0">
                <a:solidFill>
                  <a:schemeClr val="bg1">
                    <a:lumMod val="65000"/>
                  </a:schemeClr>
                </a:solidFill>
                <a:latin typeface="Courier New" panose="02070309020205020404" pitchFamily="49" charset="0"/>
                <a:cs typeface="Courier New" panose="02070309020205020404" pitchFamily="49" charset="0"/>
              </a:rPr>
              <a:t>, </a:t>
            </a:r>
            <a:r>
              <a:rPr lang="en-US" sz="1400" dirty="0" err="1">
                <a:solidFill>
                  <a:schemeClr val="bg1">
                    <a:lumMod val="65000"/>
                  </a:schemeClr>
                </a:solidFill>
                <a:latin typeface="Courier New" panose="02070309020205020404" pitchFamily="49" charset="0"/>
                <a:cs typeface="Courier New" panose="02070309020205020404" pitchFamily="49" charset="0"/>
              </a:rPr>
              <a:t>nValue</a:t>
            </a:r>
            <a:r>
              <a:rPr lang="en-US" sz="1400" dirty="0">
                <a:solidFill>
                  <a:schemeClr val="bg1">
                    <a:lumMod val="65000"/>
                  </a:schemeClr>
                </a:solidFill>
                <a:latin typeface="Courier New" panose="02070309020205020404" pitchFamily="49" charset="0"/>
                <a:cs typeface="Courier New" panose="02070309020205020404" pitchFamily="49" charset="0"/>
              </a:rPr>
              <a:t>)</a:t>
            </a:r>
          </a:p>
          <a:p>
            <a:pPr latinLnBrk="1"/>
            <a:r>
              <a:rPr lang="en-US" sz="1400" dirty="0" smtClean="0">
                <a:latin typeface="Courier New" panose="02070309020205020404" pitchFamily="49" charset="0"/>
                <a:cs typeface="Courier New" panose="02070309020205020404" pitchFamily="49" charset="0"/>
              </a:rPr>
              <a:t>    </a:t>
            </a:r>
            <a:r>
              <a:rPr lang="en-US" sz="1400" dirty="0" smtClean="0">
                <a:solidFill>
                  <a:schemeClr val="accent6">
                    <a:lumMod val="75000"/>
                  </a:schemeClr>
                </a:solidFill>
                <a:latin typeface="Courier New" panose="02070309020205020404" pitchFamily="49" charset="0"/>
                <a:cs typeface="Courier New" panose="02070309020205020404" pitchFamily="49" charset="0"/>
              </a:rPr>
              <a:t>return </a:t>
            </a:r>
            <a:r>
              <a:rPr lang="en-US" sz="1400" dirty="0">
                <a:solidFill>
                  <a:schemeClr val="accent6">
                    <a:lumMod val="75000"/>
                  </a:schemeClr>
                </a:solidFill>
                <a:latin typeface="Courier New" panose="02070309020205020404" pitchFamily="49" charset="0"/>
                <a:cs typeface="Courier New" panose="02070309020205020404" pitchFamily="49" charset="0"/>
              </a:rPr>
              <a:t>(m + value);</a:t>
            </a:r>
          </a:p>
          <a:p>
            <a:pPr latinLnBrk="1"/>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410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14400"/>
          </a:xfrm>
        </p:spPr>
        <p:txBody>
          <a:bodyPr/>
          <a:lstStyle/>
          <a:p>
            <a:r>
              <a:rPr lang="en-US" dirty="0"/>
              <a:t>Overloading the arithmetic </a:t>
            </a:r>
            <a:r>
              <a:rPr lang="en-US" dirty="0" smtClean="0"/>
              <a:t>operators</a:t>
            </a:r>
            <a:br>
              <a:rPr lang="en-US" dirty="0" smtClean="0"/>
            </a:br>
            <a:r>
              <a:rPr lang="en-US" dirty="0" smtClean="0"/>
              <a:t>+,-,*,/ (3/3)</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6</a:t>
            </a:fld>
            <a:endParaRPr lang="en-US">
              <a:latin typeface="Tahoma" pitchFamily="34" charset="0"/>
            </a:endParaRPr>
          </a:p>
        </p:txBody>
      </p:sp>
      <p:sp>
        <p:nvSpPr>
          <p:cNvPr id="3" name="TextBox 2"/>
          <p:cNvSpPr txBox="1"/>
          <p:nvPr/>
        </p:nvSpPr>
        <p:spPr>
          <a:xfrm>
            <a:off x="323528" y="1162396"/>
            <a:ext cx="8693732" cy="2985433"/>
          </a:xfrm>
          <a:prstGeom prst="rect">
            <a:avLst/>
          </a:prstGeom>
          <a:noFill/>
        </p:spPr>
        <p:txBody>
          <a:bodyPr wrap="square" rtlCol="0">
            <a:spAutoFit/>
          </a:bodyPr>
          <a:lstStyle/>
          <a:p>
            <a:pPr latinLnBrk="1"/>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latinLnBrk="1"/>
            <a:r>
              <a:rPr lang="en-US" sz="1400" dirty="0">
                <a:latin typeface="Courier New" panose="02070309020205020404" pitchFamily="49" charset="0"/>
                <a:cs typeface="Courier New" panose="02070309020205020404" pitchFamily="49" charset="0"/>
              </a:rPr>
              <a:t>{</a:t>
            </a:r>
          </a:p>
          <a:p>
            <a:pPr latinLnBrk="1"/>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MinMax</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m1(10, 15);</a:t>
            </a:r>
          </a:p>
          <a:p>
            <a:pPr latinLnBrk="1"/>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MinMax</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m2(8, 11);</a:t>
            </a:r>
          </a:p>
          <a:p>
            <a:pPr latinLnBrk="1"/>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err="1" smtClean="0">
                <a:solidFill>
                  <a:schemeClr val="accent6">
                    <a:lumMod val="75000"/>
                  </a:schemeClr>
                </a:solidFill>
                <a:latin typeface="Courier New" panose="02070309020205020404" pitchFamily="49" charset="0"/>
                <a:cs typeface="Courier New" panose="02070309020205020404" pitchFamily="49" charset="0"/>
              </a:rPr>
              <a:t>MinMax</a:t>
            </a:r>
            <a:r>
              <a:rPr lang="en-US" sz="1400" dirty="0" smtClean="0">
                <a:solidFill>
                  <a:schemeClr val="accent6">
                    <a:lumMod val="75000"/>
                  </a:schemeClr>
                </a:solidFill>
                <a:latin typeface="Courier New" panose="02070309020205020404" pitchFamily="49" charset="0"/>
                <a:cs typeface="Courier New" panose="02070309020205020404" pitchFamily="49" charset="0"/>
              </a:rPr>
              <a:t> </a:t>
            </a:r>
            <a:r>
              <a:rPr lang="en-US" sz="1400" dirty="0">
                <a:solidFill>
                  <a:schemeClr val="accent6">
                    <a:lumMod val="75000"/>
                  </a:schemeClr>
                </a:solidFill>
                <a:latin typeface="Courier New" panose="02070309020205020404" pitchFamily="49" charset="0"/>
                <a:cs typeface="Courier New" panose="02070309020205020404" pitchFamily="49" charset="0"/>
              </a:rPr>
              <a:t>m3(3, 12);</a:t>
            </a:r>
          </a:p>
          <a:p>
            <a:pPr latinLnBrk="1"/>
            <a:r>
              <a:rPr lang="en-US" sz="1400" dirty="0">
                <a:latin typeface="Courier New" panose="02070309020205020404" pitchFamily="49" charset="0"/>
                <a:cs typeface="Courier New" panose="02070309020205020404" pitchFamily="49" charset="0"/>
              </a:rPr>
              <a:t> </a:t>
            </a:r>
          </a:p>
          <a:p>
            <a:pPr latinLnBrk="1"/>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MinMax</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mFinal</a:t>
            </a:r>
            <a:r>
              <a:rPr lang="en-US" sz="2000" b="1" dirty="0">
                <a:solidFill>
                  <a:srgbClr val="FF0000"/>
                </a:solidFill>
                <a:latin typeface="Courier New" panose="02070309020205020404" pitchFamily="49" charset="0"/>
                <a:cs typeface="Courier New" panose="02070309020205020404" pitchFamily="49" charset="0"/>
              </a:rPr>
              <a:t> = m1 + m2 + 5 + 8 + m3 + 16;</a:t>
            </a:r>
          </a:p>
          <a:p>
            <a:pPr latinLnBrk="1"/>
            <a:r>
              <a:rPr lang="en-US" sz="1400" dirty="0">
                <a:latin typeface="Courier New" panose="02070309020205020404" pitchFamily="49" charset="0"/>
                <a:cs typeface="Courier New" panose="02070309020205020404" pitchFamily="49" charset="0"/>
              </a:rPr>
              <a:t> </a:t>
            </a:r>
          </a:p>
          <a:p>
            <a:pPr latinLnBrk="1"/>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"Result: (" &lt;&lt; </a:t>
            </a:r>
            <a:r>
              <a:rPr lang="en-US" sz="1400" dirty="0" err="1">
                <a:latin typeface="Courier New" panose="02070309020205020404" pitchFamily="49" charset="0"/>
                <a:cs typeface="Courier New" panose="02070309020205020404" pitchFamily="49" charset="0"/>
              </a:rPr>
              <a:t>mFinal.getMin</a:t>
            </a:r>
            <a:r>
              <a:rPr lang="en-US" sz="1400" dirty="0">
                <a:latin typeface="Courier New" panose="02070309020205020404" pitchFamily="49" charset="0"/>
                <a:cs typeface="Courier New" panose="02070309020205020404" pitchFamily="49" charset="0"/>
              </a:rPr>
              <a:t>() &lt;&lt; ", " </a:t>
            </a:r>
            <a:r>
              <a:rPr lang="en-US" sz="1400" dirty="0" smtClean="0">
                <a:latin typeface="Courier New" panose="02070309020205020404" pitchFamily="49" charset="0"/>
                <a:cs typeface="Courier New" panose="02070309020205020404" pitchFamily="49" charset="0"/>
              </a:rPr>
              <a:t>&lt;&lt; </a:t>
            </a:r>
            <a:r>
              <a:rPr lang="en-US" sz="1400" dirty="0" err="1" smtClean="0">
                <a:latin typeface="Courier New" panose="02070309020205020404" pitchFamily="49" charset="0"/>
                <a:cs typeface="Courier New" panose="02070309020205020404" pitchFamily="49" charset="0"/>
              </a:rPr>
              <a:t>mFinal.getMax</a:t>
            </a:r>
            <a:r>
              <a:rPr lang="en-US" sz="1400" dirty="0">
                <a:latin typeface="Courier New" panose="02070309020205020404" pitchFamily="49" charset="0"/>
                <a:cs typeface="Courier New" panose="02070309020205020404" pitchFamily="49" charset="0"/>
              </a:rPr>
              <a:t>() &lt;&lt; ")\n";</a:t>
            </a:r>
          </a:p>
          <a:p>
            <a:pPr latinLnBrk="1"/>
            <a:r>
              <a:rPr lang="en-US" sz="1400" dirty="0">
                <a:latin typeface="Courier New" panose="02070309020205020404" pitchFamily="49" charset="0"/>
                <a:cs typeface="Courier New" panose="02070309020205020404" pitchFamily="49" charset="0"/>
              </a:rPr>
              <a:t> </a:t>
            </a:r>
          </a:p>
          <a:p>
            <a:pPr latinLnBrk="1"/>
            <a:r>
              <a:rPr lang="en-US" sz="1400" dirty="0" smtClean="0">
                <a:latin typeface="Courier New" panose="02070309020205020404" pitchFamily="49" charset="0"/>
                <a:cs typeface="Courier New" panose="02070309020205020404" pitchFamily="49" charset="0"/>
              </a:rPr>
              <a:t>    return </a:t>
            </a:r>
            <a:r>
              <a:rPr lang="en-US" sz="1400" dirty="0">
                <a:latin typeface="Courier New" panose="02070309020205020404" pitchFamily="49" charset="0"/>
                <a:cs typeface="Courier New" panose="02070309020205020404" pitchFamily="49" charset="0"/>
              </a:rPr>
              <a:t>0;</a:t>
            </a:r>
          </a:p>
          <a:p>
            <a:pPr latinLnBrk="1"/>
            <a:r>
              <a:rPr lang="en-US" sz="1400" dirty="0">
                <a:latin typeface="Courier New" panose="02070309020205020404" pitchFamily="49" charset="0"/>
                <a:cs typeface="Courier New" panose="02070309020205020404" pitchFamily="49" charset="0"/>
              </a:rPr>
              <a:t>}</a:t>
            </a:r>
          </a:p>
        </p:txBody>
      </p:sp>
      <p:sp>
        <p:nvSpPr>
          <p:cNvPr id="7" name="TextBox 6"/>
          <p:cNvSpPr txBox="1"/>
          <p:nvPr/>
        </p:nvSpPr>
        <p:spPr>
          <a:xfrm>
            <a:off x="323528" y="4147829"/>
            <a:ext cx="1008112" cy="369332"/>
          </a:xfrm>
          <a:prstGeom prst="rect">
            <a:avLst/>
          </a:prstGeom>
          <a:noFill/>
        </p:spPr>
        <p:txBody>
          <a:bodyPr wrap="square" rtlCol="0">
            <a:spAutoFit/>
          </a:bodyPr>
          <a:lstStyle/>
          <a:p>
            <a:r>
              <a:rPr lang="en-US" b="1" u="sng" dirty="0" smtClean="0">
                <a:solidFill>
                  <a:srgbClr val="002060"/>
                </a:solidFill>
              </a:rPr>
              <a:t>Result</a:t>
            </a:r>
            <a:endParaRPr lang="en-US" b="1" u="sng" dirty="0">
              <a:solidFill>
                <a:srgbClr val="002060"/>
              </a:solidFill>
            </a:endParaRPr>
          </a:p>
        </p:txBody>
      </p:sp>
    </p:spTree>
    <p:extLst>
      <p:ext uri="{BB962C8B-B14F-4D97-AF65-F5344CB8AC3E}">
        <p14:creationId xmlns:p14="http://schemas.microsoft.com/office/powerpoint/2010/main" val="4206693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the I/O </a:t>
            </a:r>
            <a:r>
              <a:rPr lang="en-US" dirty="0" smtClean="0"/>
              <a:t>operators &lt;&lt;</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7</a:t>
            </a:fld>
            <a:endParaRPr lang="en-US">
              <a:latin typeface="Tahoma" pitchFamily="34" charset="0"/>
            </a:endParaRPr>
          </a:p>
        </p:txBody>
      </p:sp>
      <p:pic>
        <p:nvPicPr>
          <p:cNvPr id="7" name="Picture 6"/>
          <p:cNvPicPr>
            <a:picLocks noChangeAspect="1"/>
          </p:cNvPicPr>
          <p:nvPr/>
        </p:nvPicPr>
        <p:blipFill>
          <a:blip r:embed="rId3"/>
          <a:stretch>
            <a:fillRect/>
          </a:stretch>
        </p:blipFill>
        <p:spPr>
          <a:xfrm>
            <a:off x="457200" y="1196752"/>
            <a:ext cx="8102582" cy="2880320"/>
          </a:xfrm>
          <a:prstGeom prst="rect">
            <a:avLst/>
          </a:prstGeom>
        </p:spPr>
      </p:pic>
      <p:sp>
        <p:nvSpPr>
          <p:cNvPr id="8" name="TextBox 7"/>
          <p:cNvSpPr txBox="1"/>
          <p:nvPr/>
        </p:nvSpPr>
        <p:spPr>
          <a:xfrm>
            <a:off x="457200" y="4077072"/>
            <a:ext cx="8102582" cy="461665"/>
          </a:xfrm>
          <a:prstGeom prst="rect">
            <a:avLst/>
          </a:prstGeom>
          <a:noFill/>
        </p:spPr>
        <p:txBody>
          <a:bodyPr wrap="square" rtlCol="0">
            <a:spAutoFit/>
          </a:bodyPr>
          <a:lstStyle/>
          <a:p>
            <a:r>
              <a:rPr lang="en-US" sz="2400" b="1" dirty="0" smtClean="0">
                <a:solidFill>
                  <a:srgbClr val="FF0000"/>
                </a:solidFill>
              </a:rPr>
              <a:t>How to print the position of a point???</a:t>
            </a:r>
            <a:endParaRPr lang="en-US" sz="2400" b="1" dirty="0">
              <a:solidFill>
                <a:srgbClr val="FF0000"/>
              </a:solidFill>
            </a:endParaRPr>
          </a:p>
        </p:txBody>
      </p:sp>
      <p:pic>
        <p:nvPicPr>
          <p:cNvPr id="11" name="Picture 10"/>
          <p:cNvPicPr>
            <a:picLocks noChangeAspect="1"/>
          </p:cNvPicPr>
          <p:nvPr/>
        </p:nvPicPr>
        <p:blipFill>
          <a:blip r:embed="rId4"/>
          <a:stretch>
            <a:fillRect/>
          </a:stretch>
        </p:blipFill>
        <p:spPr>
          <a:xfrm>
            <a:off x="457200" y="5596967"/>
            <a:ext cx="7550320" cy="856369"/>
          </a:xfrm>
          <a:prstGeom prst="rect">
            <a:avLst/>
          </a:prstGeom>
        </p:spPr>
      </p:pic>
      <p:pic>
        <p:nvPicPr>
          <p:cNvPr id="12" name="Picture 11"/>
          <p:cNvPicPr>
            <a:picLocks noChangeAspect="1"/>
          </p:cNvPicPr>
          <p:nvPr/>
        </p:nvPicPr>
        <p:blipFill>
          <a:blip r:embed="rId5"/>
          <a:stretch>
            <a:fillRect/>
          </a:stretch>
        </p:blipFill>
        <p:spPr>
          <a:xfrm>
            <a:off x="465748" y="4538737"/>
            <a:ext cx="5686012" cy="1058230"/>
          </a:xfrm>
          <a:prstGeom prst="rect">
            <a:avLst/>
          </a:prstGeom>
        </p:spPr>
      </p:pic>
    </p:spTree>
    <p:extLst>
      <p:ext uri="{BB962C8B-B14F-4D97-AF65-F5344CB8AC3E}">
        <p14:creationId xmlns:p14="http://schemas.microsoft.com/office/powerpoint/2010/main" val="412704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the I/O </a:t>
            </a:r>
            <a:r>
              <a:rPr lang="en-US" dirty="0" smtClean="0"/>
              <a:t>operators &lt;&lt;</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8</a:t>
            </a:fld>
            <a:endParaRPr lang="en-US">
              <a:latin typeface="Tahoma" pitchFamily="34" charset="0"/>
            </a:endParaRPr>
          </a:p>
        </p:txBody>
      </p:sp>
      <p:pic>
        <p:nvPicPr>
          <p:cNvPr id="8" name="Picture 7"/>
          <p:cNvPicPr>
            <a:picLocks noChangeAspect="1"/>
          </p:cNvPicPr>
          <p:nvPr/>
        </p:nvPicPr>
        <p:blipFill>
          <a:blip r:embed="rId2"/>
          <a:stretch>
            <a:fillRect/>
          </a:stretch>
        </p:blipFill>
        <p:spPr>
          <a:xfrm>
            <a:off x="457200" y="3705532"/>
            <a:ext cx="6524625" cy="990600"/>
          </a:xfrm>
          <a:prstGeom prst="rect">
            <a:avLst/>
          </a:prstGeom>
        </p:spPr>
      </p:pic>
      <p:pic>
        <p:nvPicPr>
          <p:cNvPr id="9" name="Picture 8"/>
          <p:cNvPicPr>
            <a:picLocks noChangeAspect="1"/>
          </p:cNvPicPr>
          <p:nvPr/>
        </p:nvPicPr>
        <p:blipFill>
          <a:blip r:embed="rId3"/>
          <a:stretch>
            <a:fillRect/>
          </a:stretch>
        </p:blipFill>
        <p:spPr>
          <a:xfrm>
            <a:off x="457200" y="4987306"/>
            <a:ext cx="2276475" cy="1247775"/>
          </a:xfrm>
          <a:prstGeom prst="rect">
            <a:avLst/>
          </a:prstGeom>
        </p:spPr>
      </p:pic>
      <p:grpSp>
        <p:nvGrpSpPr>
          <p:cNvPr id="12" name="Group 11"/>
          <p:cNvGrpSpPr/>
          <p:nvPr/>
        </p:nvGrpSpPr>
        <p:grpSpPr>
          <a:xfrm>
            <a:off x="457200" y="1124744"/>
            <a:ext cx="6203032" cy="2370444"/>
            <a:chOff x="457200" y="1124744"/>
            <a:chExt cx="6203032" cy="2370444"/>
          </a:xfrm>
        </p:grpSpPr>
        <p:pic>
          <p:nvPicPr>
            <p:cNvPr id="7" name="Picture 6"/>
            <p:cNvPicPr>
              <a:picLocks noChangeAspect="1"/>
            </p:cNvPicPr>
            <p:nvPr/>
          </p:nvPicPr>
          <p:blipFill>
            <a:blip r:embed="rId4"/>
            <a:stretch>
              <a:fillRect/>
            </a:stretch>
          </p:blipFill>
          <p:spPr>
            <a:xfrm>
              <a:off x="457200" y="1124744"/>
              <a:ext cx="6203032" cy="2370444"/>
            </a:xfrm>
            <a:prstGeom prst="rect">
              <a:avLst/>
            </a:prstGeom>
          </p:spPr>
        </p:pic>
        <p:sp>
          <p:nvSpPr>
            <p:cNvPr id="10" name="Rectangle 9"/>
            <p:cNvSpPr/>
            <p:nvPr/>
          </p:nvSpPr>
          <p:spPr>
            <a:xfrm>
              <a:off x="755576" y="3011207"/>
              <a:ext cx="5904656" cy="285091"/>
            </a:xfrm>
            <a:prstGeom prst="rect">
              <a:avLst/>
            </a:prstGeom>
            <a:solidFill>
              <a:schemeClr val="accent1">
                <a:alpha val="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3995936" y="5157192"/>
            <a:ext cx="2664296" cy="369332"/>
          </a:xfrm>
          <a:prstGeom prst="rect">
            <a:avLst/>
          </a:prstGeom>
          <a:noFill/>
        </p:spPr>
        <p:txBody>
          <a:bodyPr wrap="square" rtlCol="0">
            <a:spAutoFit/>
          </a:bodyPr>
          <a:lstStyle/>
          <a:p>
            <a:r>
              <a:rPr lang="en-US" b="1" dirty="0">
                <a:solidFill>
                  <a:srgbClr val="FF0000"/>
                </a:solidFill>
              </a:rPr>
              <a:t>Point(2, </a:t>
            </a:r>
            <a:r>
              <a:rPr lang="en-US" b="1" dirty="0" smtClean="0">
                <a:solidFill>
                  <a:srgbClr val="FF0000"/>
                </a:solidFill>
              </a:rPr>
              <a:t>3.0, </a:t>
            </a:r>
            <a:r>
              <a:rPr lang="en-US" b="1" dirty="0">
                <a:solidFill>
                  <a:srgbClr val="FF0000"/>
                </a:solidFill>
              </a:rPr>
              <a:t>4)</a:t>
            </a:r>
          </a:p>
        </p:txBody>
      </p:sp>
      <p:pic>
        <p:nvPicPr>
          <p:cNvPr id="20" name="Picture 19"/>
          <p:cNvPicPr>
            <a:picLocks noChangeAspect="1"/>
          </p:cNvPicPr>
          <p:nvPr/>
        </p:nvPicPr>
        <p:blipFill>
          <a:blip r:embed="rId5"/>
          <a:stretch>
            <a:fillRect/>
          </a:stretch>
        </p:blipFill>
        <p:spPr>
          <a:xfrm>
            <a:off x="457200" y="4987306"/>
            <a:ext cx="3629025" cy="1304925"/>
          </a:xfrm>
          <a:prstGeom prst="rect">
            <a:avLst/>
          </a:prstGeom>
        </p:spPr>
      </p:pic>
      <p:sp>
        <p:nvSpPr>
          <p:cNvPr id="24" name="TextBox 23"/>
          <p:cNvSpPr txBox="1"/>
          <p:nvPr/>
        </p:nvSpPr>
        <p:spPr>
          <a:xfrm>
            <a:off x="4086225" y="5733256"/>
            <a:ext cx="3870151" cy="369332"/>
          </a:xfrm>
          <a:prstGeom prst="rect">
            <a:avLst/>
          </a:prstGeom>
          <a:noFill/>
        </p:spPr>
        <p:txBody>
          <a:bodyPr wrap="square" rtlCol="0">
            <a:spAutoFit/>
          </a:bodyPr>
          <a:lstStyle/>
          <a:p>
            <a:r>
              <a:rPr lang="fr-FR" b="1" dirty="0">
                <a:solidFill>
                  <a:srgbClr val="FF0000"/>
                </a:solidFill>
              </a:rPr>
              <a:t>Point(2, 3.5, 4) Point(6, 7.5, 8)</a:t>
            </a:r>
            <a:endParaRPr lang="en-US" b="1" dirty="0">
              <a:solidFill>
                <a:srgbClr val="FF0000"/>
              </a:solidFill>
            </a:endParaRPr>
          </a:p>
        </p:txBody>
      </p:sp>
    </p:spTree>
    <p:extLst>
      <p:ext uri="{BB962C8B-B14F-4D97-AF65-F5344CB8AC3E}">
        <p14:creationId xmlns:p14="http://schemas.microsoft.com/office/powerpoint/2010/main" val="156081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the I/O operators </a:t>
            </a:r>
            <a:r>
              <a:rPr lang="en-US" dirty="0" smtClean="0"/>
              <a:t>&gt;&gt;</a:t>
            </a:r>
            <a:endParaRPr lang="en-US" dirty="0"/>
          </a:p>
        </p:txBody>
      </p:sp>
      <p:sp>
        <p:nvSpPr>
          <p:cNvPr id="6" name="Slide Number Placeholder 5"/>
          <p:cNvSpPr>
            <a:spLocks noGrp="1"/>
          </p:cNvSpPr>
          <p:nvPr>
            <p:ph type="sldNum" sz="quarter" idx="10"/>
          </p:nvPr>
        </p:nvSpPr>
        <p:spPr>
          <a:xfrm>
            <a:off x="7239000" y="6629400"/>
            <a:ext cx="1905000" cy="228600"/>
          </a:xfrm>
          <a:prstGeom prst="rect">
            <a:avLst/>
          </a:prstGeom>
        </p:spPr>
        <p:txBody>
          <a:bodyPr/>
          <a:lstStyle/>
          <a:p>
            <a:pPr>
              <a:defRPr/>
            </a:pPr>
            <a:r>
              <a:rPr lang="en-US" smtClean="0"/>
              <a:t> </a:t>
            </a:r>
            <a:fld id="{CDB8A0AB-E3BB-4EE7-B852-9B4C5634B29E}" type="slidenum">
              <a:rPr lang="en-US" smtClean="0">
                <a:latin typeface="Tahoma" pitchFamily="34" charset="0"/>
              </a:rPr>
              <a:pPr>
                <a:defRPr/>
              </a:pPr>
              <a:t>9</a:t>
            </a:fld>
            <a:endParaRPr lang="en-US">
              <a:latin typeface="Tahoma" pitchFamily="34" charset="0"/>
            </a:endParaRPr>
          </a:p>
        </p:txBody>
      </p:sp>
      <p:pic>
        <p:nvPicPr>
          <p:cNvPr id="9" name="Picture 8"/>
          <p:cNvPicPr>
            <a:picLocks noChangeAspect="1"/>
          </p:cNvPicPr>
          <p:nvPr/>
        </p:nvPicPr>
        <p:blipFill>
          <a:blip r:embed="rId2"/>
          <a:stretch>
            <a:fillRect/>
          </a:stretch>
        </p:blipFill>
        <p:spPr>
          <a:xfrm>
            <a:off x="457200" y="1196752"/>
            <a:ext cx="5419725" cy="1876425"/>
          </a:xfrm>
          <a:prstGeom prst="rect">
            <a:avLst/>
          </a:prstGeom>
        </p:spPr>
      </p:pic>
      <p:pic>
        <p:nvPicPr>
          <p:cNvPr id="10" name="Picture 9"/>
          <p:cNvPicPr>
            <a:picLocks noChangeAspect="1"/>
          </p:cNvPicPr>
          <p:nvPr/>
        </p:nvPicPr>
        <p:blipFill>
          <a:blip r:embed="rId3"/>
          <a:stretch>
            <a:fillRect/>
          </a:stretch>
        </p:blipFill>
        <p:spPr>
          <a:xfrm>
            <a:off x="448981" y="3212976"/>
            <a:ext cx="7505700" cy="1428750"/>
          </a:xfrm>
          <a:prstGeom prst="rect">
            <a:avLst/>
          </a:prstGeom>
        </p:spPr>
      </p:pic>
      <p:pic>
        <p:nvPicPr>
          <p:cNvPr id="11" name="Picture 10"/>
          <p:cNvPicPr>
            <a:picLocks noChangeAspect="1"/>
          </p:cNvPicPr>
          <p:nvPr/>
        </p:nvPicPr>
        <p:blipFill>
          <a:blip r:embed="rId4"/>
          <a:stretch>
            <a:fillRect/>
          </a:stretch>
        </p:blipFill>
        <p:spPr>
          <a:xfrm>
            <a:off x="457200" y="4790157"/>
            <a:ext cx="3457575" cy="1581150"/>
          </a:xfrm>
          <a:prstGeom prst="rect">
            <a:avLst/>
          </a:prstGeom>
        </p:spPr>
      </p:pic>
    </p:spTree>
    <p:extLst>
      <p:ext uri="{BB962C8B-B14F-4D97-AF65-F5344CB8AC3E}">
        <p14:creationId xmlns:p14="http://schemas.microsoft.com/office/powerpoint/2010/main" val="109692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4517</TotalTime>
  <Words>877</Words>
  <Application>Microsoft Office PowerPoint</Application>
  <PresentationFormat>On-screen Show (4:3)</PresentationFormat>
  <Paragraphs>164</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Tahoma</vt:lpstr>
      <vt:lpstr>Times New Roman</vt:lpstr>
      <vt:lpstr>verdana</vt:lpstr>
      <vt:lpstr>Wingdings</vt:lpstr>
      <vt:lpstr>Template_Training Slide</vt:lpstr>
      <vt:lpstr>Operator overloading </vt:lpstr>
      <vt:lpstr>Introduction </vt:lpstr>
      <vt:lpstr>Limitations</vt:lpstr>
      <vt:lpstr>Overloading the arithmetic operators +,-,*,/ (1/3)</vt:lpstr>
      <vt:lpstr>Overloading the arithmetic operators +,-,*,/ (2/3)</vt:lpstr>
      <vt:lpstr>Overloading the arithmetic operators +,-,*,/ (3/3)</vt:lpstr>
      <vt:lpstr>Overloading the I/O operators &lt;&lt;</vt:lpstr>
      <vt:lpstr>Overloading the I/O operators &lt;&lt;</vt:lpstr>
      <vt:lpstr>Overloading the I/O operators &gt;&gt;</vt:lpstr>
      <vt:lpstr>Overloading the comparison operators ==, !=, &gt;, &lt;….</vt:lpstr>
      <vt:lpstr>Overloading the increment  and decrement operators - prefix</vt:lpstr>
      <vt:lpstr>Overloading the increment  and decrement operators - postfix</vt:lpstr>
      <vt:lpstr>Overloading the subscript operator </vt:lpstr>
      <vt:lpstr>Overloading typecasts (1/2)</vt:lpstr>
      <vt:lpstr>Overloading typecasts (2/2)</vt:lpstr>
      <vt:lpstr>Assignment operator  and copy constructor</vt:lpstr>
      <vt:lpstr>Copy constructor</vt:lpstr>
      <vt:lpstr>Overload the assignment operator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v2/4</dc:subject>
  <dc:creator>Kien Nguyen</dc:creator>
  <cp:keywords>Training, Material</cp:keywords>
  <dc:description>Restructure the content framework of the slide; make it more visualized</dc:description>
  <cp:lastModifiedBy>THANH TRUNG NGUYEN/LGEVH VC IVI SOFTWARE DEVELOPMENT 1(trungthanh.nguyen@lge.com)</cp:lastModifiedBy>
  <cp:revision>584</cp:revision>
  <dcterms:created xsi:type="dcterms:W3CDTF">2010-10-18T05:40:05Z</dcterms:created>
  <dcterms:modified xsi:type="dcterms:W3CDTF">2017-03-09T10:59:33Z</dcterms:modified>
  <cp:category>Template</cp:category>
  <cp:contentStatus>Final</cp:contentStatus>
</cp:coreProperties>
</file>