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53" r:id="rId3"/>
    <p:sldId id="301" r:id="rId4"/>
    <p:sldId id="300" r:id="rId5"/>
    <p:sldId id="333" r:id="rId6"/>
    <p:sldId id="356" r:id="rId7"/>
    <p:sldId id="355" r:id="rId8"/>
    <p:sldId id="334" r:id="rId9"/>
    <p:sldId id="336" r:id="rId10"/>
    <p:sldId id="335" r:id="rId11"/>
    <p:sldId id="339" r:id="rId12"/>
    <p:sldId id="357" r:id="rId13"/>
    <p:sldId id="351" r:id="rId14"/>
    <p:sldId id="358" r:id="rId15"/>
    <p:sldId id="341" r:id="rId16"/>
    <p:sldId id="359" r:id="rId17"/>
    <p:sldId id="352" r:id="rId18"/>
    <p:sldId id="342" r:id="rId19"/>
    <p:sldId id="361" r:id="rId20"/>
    <p:sldId id="362" r:id="rId21"/>
    <p:sldId id="318" r:id="rId22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97" autoAdjust="0"/>
  </p:normalViewPr>
  <p:slideViewPr>
    <p:cSldViewPr>
      <p:cViewPr varScale="1">
        <p:scale>
          <a:sx n="100" d="100"/>
          <a:sy n="100" d="100"/>
        </p:scale>
        <p:origin x="19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6B351B1-4354-4ED9-A721-4A82FECA93F6}" type="datetimeFigureOut">
              <a:rPr lang="vi-VN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24EA568-3042-43A5-9A16-CBD33B44A09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03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576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510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71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010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718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7089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122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950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CE3E0-1C1D-4B41-ADB3-AB9DFD0947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092B880-C4C5-4CC8-BBB7-B02F793BB3DB}" type="datetimeFigureOut">
              <a:rPr lang="vi-VN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A9136-4D0F-4F1E-988C-24A7E654D6B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B432D2A-ADA5-435E-9517-D9C58E3BC8D4}" type="datetimeFigureOut">
              <a:rPr lang="vi-VN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81A36-2286-408C-BBB3-4E8431B182C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524000"/>
            <a:ext cx="41529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0EA6A-FAD7-4A72-8EB8-AEB48B6B523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640AB51-48E1-4531-BA9C-A0EBDCCB7908}" type="datetimeFigureOut">
              <a:rPr lang="vi-VN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9405C-E320-4354-A4AB-F2499D5832E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40BCA8-E53B-459D-966B-7C23ECD905B3}" type="datetimeFigureOut">
              <a:rPr lang="vi-VN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444F7-DF83-478D-93F5-6BED3ABB8C6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6FF7F53-C7B9-47E1-9D93-2D7D4D1E6148}" type="datetimeFigureOut">
              <a:rPr lang="vi-VN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4CEE1-71CE-43BD-A590-27B2C351DC9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54DA2DF-69BE-4966-A2B0-B24F574F0307}" type="datetimeFigureOut">
              <a:rPr lang="vi-VN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428BD-6D9B-4FAD-B75C-63B479D6E7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90355A1-F028-4F1D-9390-4DB64F82F985}" type="datetimeFigureOut">
              <a:rPr lang="vi-VN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E2D47-EA4C-4159-AB0E-AD6FD199A3E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E201044-D067-4541-A36C-4ED075E8A0FC}" type="datetimeFigureOut">
              <a:rPr lang="vi-VN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5D1E4-C195-4D65-81FF-868749613D9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864D0E5-076C-4E43-98EB-6AF68F003593}" type="datetimeFigureOut">
              <a:rPr lang="vi-VN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B2E71-D22D-4C89-B23B-EC0FF7C05E6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1331640" y="2276872"/>
            <a:ext cx="6408712" cy="2143130"/>
          </a:xfrm>
        </p:spPr>
        <p:txBody>
          <a:bodyPr anchor="t">
            <a:norm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latin typeface="Helvetica"/>
              </a:rPr>
              <a:t>Templates</a:t>
            </a:r>
            <a:r>
              <a:rPr lang="en-US" sz="33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3300" dirty="0" smtClean="0">
                <a:solidFill>
                  <a:schemeClr val="bg1">
                    <a:lumMod val="75000"/>
                  </a:schemeClr>
                </a:solidFill>
              </a:rPr>
            </a:br>
            <a:endParaRPr lang="vi-VN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938" y="4000500"/>
            <a:ext cx="6400800" cy="6731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ThanhNT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/>
              <a:t>template instance(</a:t>
            </a:r>
            <a:r>
              <a:rPr lang="en-US" dirty="0" err="1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10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268760"/>
            <a:ext cx="7455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dirty="0" smtClean="0"/>
              <a:t>See </a:t>
            </a:r>
            <a:r>
              <a:rPr lang="en-US" dirty="0"/>
              <a:t>the problem here? C++ has no idea how to evaluate x</a:t>
            </a:r>
            <a:r>
              <a:rPr lang="en-US" dirty="0" smtClean="0"/>
              <a:t> </a:t>
            </a:r>
            <a:r>
              <a:rPr lang="en-US" dirty="0"/>
              <a:t>&gt; y</a:t>
            </a:r>
            <a:r>
              <a:rPr lang="en-US" dirty="0" smtClean="0"/>
              <a:t>! </a:t>
            </a:r>
            <a:r>
              <a:rPr lang="en-US" dirty="0"/>
              <a:t>Consequently, this will produce a compile error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 </a:t>
            </a:r>
            <a:r>
              <a:rPr lang="en-US" dirty="0"/>
              <a:t>get around this </a:t>
            </a:r>
            <a:r>
              <a:rPr lang="en-US" dirty="0" smtClean="0"/>
              <a:t>problem, overload </a:t>
            </a:r>
            <a:r>
              <a:rPr lang="en-US" dirty="0"/>
              <a:t>the &gt; operator for any class we wish to use max() </a:t>
            </a:r>
            <a:r>
              <a:rPr lang="en-US" dirty="0" smtClean="0"/>
              <a:t>with: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64904"/>
            <a:ext cx="4114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9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11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502" y="1203323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000" dirty="0" smtClean="0"/>
              <a:t>Template classes are classes </a:t>
            </a:r>
            <a:r>
              <a:rPr lang="en-US" sz="2000" dirty="0"/>
              <a:t>that serve as a pattern for creating other </a:t>
            </a:r>
            <a:r>
              <a:rPr lang="en-US" sz="2000" dirty="0">
                <a:solidFill>
                  <a:srgbClr val="FF0000"/>
                </a:solidFill>
              </a:rPr>
              <a:t>similar </a:t>
            </a:r>
            <a:r>
              <a:rPr lang="en-US" sz="2000" dirty="0" smtClean="0">
                <a:solidFill>
                  <a:srgbClr val="FF0000"/>
                </a:solidFill>
              </a:rPr>
              <a:t>classes</a:t>
            </a:r>
            <a:r>
              <a:rPr lang="en-US" sz="2000" dirty="0" smtClean="0"/>
              <a:t>.</a:t>
            </a:r>
            <a:endParaRPr lang="en-US" altLang="zh-TW" sz="2000" dirty="0">
              <a:ea typeface="新細明體" pitchFamily="18" charset="-120"/>
            </a:endParaRPr>
          </a:p>
          <a:p>
            <a:pPr marL="342900" indent="-342900">
              <a:buFontTx/>
              <a:buChar char="-"/>
            </a:pPr>
            <a:endParaRPr lang="en-US" sz="2000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1450" y="2866926"/>
            <a:ext cx="4876800" cy="1123950"/>
          </a:xfrm>
          <a:prstGeom prst="rect">
            <a:avLst/>
          </a:prstGeom>
          <a:solidFill>
            <a:srgbClr val="FFCC99"/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ea typeface="新細明體" pitchFamily="18" charset="-120"/>
              </a:rPr>
              <a:t>Template &lt; </a:t>
            </a:r>
            <a:r>
              <a:rPr lang="en-US" altLang="zh-TW" b="1" dirty="0" err="1">
                <a:ea typeface="新細明體" pitchFamily="18" charset="-120"/>
              </a:rPr>
              <a:t>TemplateParamList</a:t>
            </a:r>
            <a:r>
              <a:rPr lang="en-US" altLang="zh-TW" b="1" dirty="0">
                <a:ea typeface="新細明體" pitchFamily="18" charset="-120"/>
              </a:rPr>
              <a:t> &gt;</a:t>
            </a:r>
          </a:p>
          <a:p>
            <a:r>
              <a:rPr lang="en-US" altLang="zh-TW" b="1" dirty="0" err="1">
                <a:solidFill>
                  <a:srgbClr val="92D050"/>
                </a:solidFill>
                <a:ea typeface="新細明體" pitchFamily="18" charset="-120"/>
              </a:rPr>
              <a:t>ClassDefinition</a:t>
            </a:r>
            <a:endParaRPr lang="en-US" altLang="zh-TW" b="1" dirty="0">
              <a:solidFill>
                <a:srgbClr val="92D050"/>
              </a:solidFill>
              <a:ea typeface="新細明體" pitchFamily="18" charset="-12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20452" y="2395736"/>
            <a:ext cx="6819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rgbClr val="800080"/>
                </a:solidFill>
                <a:ea typeface="新細明體" pitchFamily="18" charset="-120"/>
              </a:rPr>
              <a:t>Class Template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920750" y="4214713"/>
            <a:ext cx="635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b="1" dirty="0" err="1">
                <a:solidFill>
                  <a:srgbClr val="800080"/>
                </a:solidFill>
                <a:ea typeface="新細明體" pitchFamily="18" charset="-120"/>
              </a:rPr>
              <a:t>TemplateParamDeclaration</a:t>
            </a:r>
            <a:r>
              <a:rPr lang="en-US" altLang="zh-TW" b="1" dirty="0">
                <a:solidFill>
                  <a:srgbClr val="800080"/>
                </a:solidFill>
                <a:ea typeface="新細明體" pitchFamily="18" charset="-120"/>
              </a:rPr>
              <a:t>: placeholder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95736" y="4744938"/>
            <a:ext cx="2376264" cy="127635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dirty="0">
                <a:ea typeface="新細明體" pitchFamily="18" charset="-120"/>
              </a:rPr>
              <a:t> </a:t>
            </a:r>
            <a:r>
              <a:rPr lang="en-US" altLang="zh-TW" b="1" dirty="0" smtClean="0">
                <a:ea typeface="新細明體" pitchFamily="18" charset="-120"/>
              </a:rPr>
              <a:t>class</a:t>
            </a:r>
            <a:endParaRPr lang="en-US" altLang="zh-TW" b="1" dirty="0">
              <a:ea typeface="新細明體" pitchFamily="18" charset="-120"/>
            </a:endParaRPr>
          </a:p>
          <a:p>
            <a:pPr algn="ctr"/>
            <a:r>
              <a:rPr lang="en-US" altLang="zh-TW" b="1" dirty="0" err="1" smtClean="0">
                <a:ea typeface="新細明體" pitchFamily="18" charset="-120"/>
              </a:rPr>
              <a:t>typename</a:t>
            </a:r>
            <a:endParaRPr lang="en-US" altLang="zh-TW" b="1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15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Template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12</a:t>
            </a:fld>
            <a:endParaRPr lang="en-US">
              <a:latin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302221"/>
            <a:ext cx="76771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1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</a:t>
            </a:r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13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502" y="1340768"/>
            <a:ext cx="799288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A template expression parameter is a parameter that does not </a:t>
            </a:r>
            <a:r>
              <a:rPr lang="en-US" sz="2000" dirty="0">
                <a:solidFill>
                  <a:srgbClr val="FF0000"/>
                </a:solidFill>
              </a:rPr>
              <a:t>substitute </a:t>
            </a:r>
            <a:r>
              <a:rPr lang="en-US" sz="2000" dirty="0"/>
              <a:t>for a </a:t>
            </a:r>
            <a:r>
              <a:rPr lang="en-US" sz="2000" dirty="0">
                <a:solidFill>
                  <a:srgbClr val="FF0000"/>
                </a:solidFill>
              </a:rPr>
              <a:t>type</a:t>
            </a:r>
            <a:r>
              <a:rPr lang="en-US" sz="2000" dirty="0"/>
              <a:t>, but is instead replaced by a </a:t>
            </a:r>
            <a:r>
              <a:rPr lang="en-US" sz="2000" dirty="0" smtClean="0">
                <a:solidFill>
                  <a:srgbClr val="FF0000"/>
                </a:solidFill>
              </a:rPr>
              <a:t>value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An </a:t>
            </a:r>
            <a:r>
              <a:rPr lang="en-US" sz="2000" b="1" dirty="0"/>
              <a:t>expression paramete</a:t>
            </a:r>
            <a:r>
              <a:rPr lang="en-US" sz="2000" dirty="0"/>
              <a:t>r can be any of the following:</a:t>
            </a:r>
          </a:p>
          <a:p>
            <a:pPr marL="342900" indent="342900">
              <a:buFont typeface="Symbol" panose="05050102010706020507" pitchFamily="18" charset="2"/>
              <a:buChar char=""/>
            </a:pPr>
            <a:r>
              <a:rPr lang="en-US" sz="2000" dirty="0" smtClean="0"/>
              <a:t>A </a:t>
            </a:r>
            <a:r>
              <a:rPr lang="en-US" sz="2000" dirty="0"/>
              <a:t>value that has an integral type or </a:t>
            </a:r>
            <a:r>
              <a:rPr lang="en-US" sz="2000" dirty="0" smtClean="0"/>
              <a:t>enumeration</a:t>
            </a:r>
          </a:p>
          <a:p>
            <a:pPr marL="342900" indent="342900">
              <a:buFont typeface="Symbol" panose="05050102010706020507" pitchFamily="18" charset="2"/>
              <a:buChar char=""/>
            </a:pPr>
            <a:r>
              <a:rPr lang="en-US" sz="2000" dirty="0"/>
              <a:t>A pointer or reference to an </a:t>
            </a:r>
            <a:r>
              <a:rPr lang="en-US" sz="2000" dirty="0" smtClean="0"/>
              <a:t>object</a:t>
            </a:r>
          </a:p>
          <a:p>
            <a:pPr marL="342900" indent="342900">
              <a:buFont typeface="Symbol" panose="05050102010706020507" pitchFamily="18" charset="2"/>
              <a:buChar char=""/>
            </a:pPr>
            <a:r>
              <a:rPr lang="en-US" sz="2000" dirty="0"/>
              <a:t>A pointer or reference to a </a:t>
            </a:r>
            <a:r>
              <a:rPr lang="en-US" sz="2000" dirty="0" smtClean="0"/>
              <a:t>function</a:t>
            </a:r>
          </a:p>
          <a:p>
            <a:pPr marL="342900" indent="342900">
              <a:buFont typeface="Symbol" panose="05050102010706020507" pitchFamily="18" charset="2"/>
              <a:buChar char=""/>
            </a:pPr>
            <a:r>
              <a:rPr lang="en-US" sz="2000" dirty="0"/>
              <a:t>A pointer or reference to a class member function</a:t>
            </a:r>
            <a:endParaRPr lang="en-US" sz="2000" dirty="0" smtClean="0"/>
          </a:p>
          <a:p>
            <a:pPr marL="342900" indent="342900">
              <a:lnSpc>
                <a:spcPct val="150000"/>
              </a:lnSpc>
              <a:buFont typeface="Symbol" panose="05050102010706020507" pitchFamily="18" charset="2"/>
              <a:buChar char="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811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expression parameter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14</a:t>
            </a:fld>
            <a:endParaRPr lang="en-US">
              <a:latin typeface="Tahoma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507" y="1412776"/>
            <a:ext cx="3851693" cy="428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4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specialization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15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502" y="1340768"/>
            <a:ext cx="8038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particular member function will have the same implementation details for </a:t>
            </a:r>
            <a:r>
              <a:rPr lang="en-US" sz="2000" b="1" dirty="0"/>
              <a:t>each</a:t>
            </a:r>
            <a:r>
              <a:rPr lang="en-US" sz="2000" dirty="0"/>
              <a:t> instanced type</a:t>
            </a:r>
            <a:r>
              <a:rPr lang="en-US" sz="2000" dirty="0" smtClean="0"/>
              <a:t>. But </a:t>
            </a:r>
            <a:r>
              <a:rPr lang="en-US" sz="2000" b="1" dirty="0" smtClean="0"/>
              <a:t>template </a:t>
            </a:r>
            <a:r>
              <a:rPr lang="en-US" sz="2000" b="1" dirty="0"/>
              <a:t>specializatio</a:t>
            </a:r>
            <a:r>
              <a:rPr lang="en-US" sz="2000" dirty="0"/>
              <a:t>n lets </a:t>
            </a:r>
            <a:r>
              <a:rPr lang="en-US" sz="2000" dirty="0" smtClean="0"/>
              <a:t>you implement </a:t>
            </a:r>
            <a:r>
              <a:rPr lang="en-US" sz="2000" dirty="0"/>
              <a:t>a templated member function slightly different for a specific data type.</a:t>
            </a:r>
            <a:endParaRPr lang="en-US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443" y="2420888"/>
            <a:ext cx="47339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80553" y="2996952"/>
            <a:ext cx="7873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Same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315050" y="3181618"/>
            <a:ext cx="1546428" cy="1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 flipV="1">
            <a:off x="6190109" y="2996952"/>
            <a:ext cx="169044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specialization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16</a:t>
            </a:fld>
            <a:endParaRPr lang="en-US">
              <a:latin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4743450" cy="50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17206" y="1916832"/>
            <a:ext cx="10525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Different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805932" y="2101498"/>
            <a:ext cx="1546428" cy="1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5726762" y="1916832"/>
            <a:ext cx="169044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 </a:t>
            </a:r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17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502" y="134076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Class template specialization allows us to specialize a template class for a particular data type</a:t>
            </a:r>
            <a:endParaRPr lang="en-US" sz="2000" dirty="0" smtClean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80" y="2348880"/>
            <a:ext cx="33147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15" y="2348880"/>
            <a:ext cx="45624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4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 </a:t>
            </a:r>
            <a:r>
              <a:rPr lang="en-US" dirty="0" smtClean="0"/>
              <a:t>specialization(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18</a:t>
            </a:fld>
            <a:endParaRPr lang="en-US">
              <a:latin typeface="Tahoma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9" y="1706488"/>
            <a:ext cx="33147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992922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000" dirty="0" smtClean="0"/>
              <a:t>With class template specialization we can create template specialization of bool version to reduce 8 -&gt; 1 byte.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81" y="1706488"/>
            <a:ext cx="33051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22" y="4221088"/>
            <a:ext cx="45624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template specialization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19</a:t>
            </a:fld>
            <a:endParaRPr lang="en-US">
              <a:latin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502" y="112474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000" dirty="0" smtClean="0"/>
              <a:t>Allows </a:t>
            </a:r>
            <a:r>
              <a:rPr lang="en-US" sz="2000" dirty="0"/>
              <a:t>us to write functions where some of the template parameters have been fully or partially </a:t>
            </a:r>
            <a:r>
              <a:rPr lang="en-US" sz="2000" dirty="0" smtClean="0"/>
              <a:t>resolved. Example: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48654"/>
            <a:ext cx="4027909" cy="437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660" y="1988840"/>
            <a:ext cx="351660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7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</a:rPr>
              <a:t>Templates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2</a:t>
            </a:fld>
            <a:endParaRPr lang="en-US"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12776"/>
            <a:ext cx="7380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buFontTx/>
              <a:buChar char="-"/>
            </a:pPr>
            <a:r>
              <a:rPr lang="en-US" sz="2000" dirty="0" smtClean="0"/>
              <a:t>Function templates</a:t>
            </a:r>
          </a:p>
          <a:p>
            <a:pPr marL="342900" indent="-342900" eaLnBrk="1" hangingPunct="1">
              <a:buFontTx/>
              <a:buChar char="-"/>
            </a:pPr>
            <a:r>
              <a:rPr lang="en-US" sz="2000" dirty="0" smtClean="0"/>
              <a:t>Function template instances</a:t>
            </a:r>
          </a:p>
          <a:p>
            <a:pPr marL="342900" indent="-342900" eaLnBrk="1" hangingPunct="1">
              <a:buFontTx/>
              <a:buChar char="-"/>
            </a:pPr>
            <a:r>
              <a:rPr lang="en-US" sz="2000" dirty="0" smtClean="0"/>
              <a:t>Template classes</a:t>
            </a:r>
          </a:p>
          <a:p>
            <a:pPr marL="342900" indent="-342900" eaLnBrk="1" hangingPunct="1">
              <a:buFontTx/>
              <a:buChar char="-"/>
            </a:pPr>
            <a:r>
              <a:rPr lang="en-US" sz="2000" dirty="0" smtClean="0"/>
              <a:t>Expression parameters</a:t>
            </a:r>
          </a:p>
          <a:p>
            <a:pPr marL="342900" indent="-342900" eaLnBrk="1" hangingPunct="1">
              <a:buFontTx/>
              <a:buChar char="-"/>
            </a:pPr>
            <a:r>
              <a:rPr lang="en-US" sz="2000" dirty="0" smtClean="0"/>
              <a:t>Template specialization</a:t>
            </a:r>
          </a:p>
          <a:p>
            <a:pPr marL="342900" indent="-342900" eaLnBrk="1" hangingPunct="1">
              <a:buFontTx/>
              <a:buChar char="-"/>
            </a:pPr>
            <a:r>
              <a:rPr lang="en-US" sz="2000" dirty="0" smtClean="0"/>
              <a:t>Class template specialization</a:t>
            </a:r>
          </a:p>
          <a:p>
            <a:pPr marL="342900" indent="-342900" eaLnBrk="1" hangingPunct="1">
              <a:buFontTx/>
              <a:buChar char="-"/>
            </a:pPr>
            <a:r>
              <a:rPr lang="en-US" sz="2000" dirty="0" smtClean="0"/>
              <a:t>Partial template specialization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36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91264" cy="914400"/>
          </a:xfrm>
        </p:spPr>
        <p:txBody>
          <a:bodyPr/>
          <a:lstStyle/>
          <a:p>
            <a:r>
              <a:rPr lang="en-US" dirty="0" smtClean="0"/>
              <a:t>Example of Partial </a:t>
            </a:r>
            <a:r>
              <a:rPr lang="en-US" dirty="0"/>
              <a:t>template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specialization </a:t>
            </a:r>
            <a:r>
              <a:rPr lang="en-US" dirty="0"/>
              <a:t>for 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20</a:t>
            </a:fld>
            <a:endParaRPr lang="en-US">
              <a:latin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9640"/>
            <a:ext cx="4795267" cy="524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771" y="2492896"/>
            <a:ext cx="41529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9" descr="q&amp;a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71813" y="1071563"/>
            <a:ext cx="2806700" cy="3187700"/>
          </a:xfrm>
        </p:spPr>
      </p:pic>
      <p:sp>
        <p:nvSpPr>
          <p:cNvPr id="31747" name="TextBox 2"/>
          <p:cNvSpPr txBox="1">
            <a:spLocks noChangeArrowheads="1"/>
          </p:cNvSpPr>
          <p:nvPr/>
        </p:nvSpPr>
        <p:spPr bwMode="auto">
          <a:xfrm>
            <a:off x="1357313" y="4714875"/>
            <a:ext cx="6858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/>
              <a:t>Thanks for your attention!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need function templates?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3</a:t>
            </a:fld>
            <a:endParaRPr lang="en-US">
              <a:latin typeface="Tahoma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78013"/>
            <a:ext cx="32956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8762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7828" y="4377298"/>
            <a:ext cx="7380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2000" dirty="0" smtClean="0"/>
              <a:t>Writing </a:t>
            </a:r>
            <a:r>
              <a:rPr lang="en-US" sz="2000" dirty="0"/>
              <a:t>one version of max() that was able to work with parameters of ANY </a:t>
            </a:r>
            <a:r>
              <a:rPr lang="en-US" sz="2000" dirty="0" smtClean="0"/>
              <a:t>type =&gt; </a:t>
            </a:r>
            <a:r>
              <a:rPr lang="en-US" sz="2000" b="1" dirty="0"/>
              <a:t>F</a:t>
            </a:r>
            <a:r>
              <a:rPr lang="en-US" sz="2000" b="1" dirty="0" smtClean="0"/>
              <a:t>unction templates</a:t>
            </a:r>
            <a:endParaRPr lang="en-US" sz="20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93" y="2333997"/>
            <a:ext cx="25812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90228" y="1196752"/>
            <a:ext cx="7380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2000" dirty="0" smtClean="0"/>
              <a:t>Because </a:t>
            </a:r>
            <a:r>
              <a:rPr lang="en-US" sz="2000" dirty="0"/>
              <a:t>of C++’s requirement that you specify the </a:t>
            </a:r>
            <a:r>
              <a:rPr lang="en-US" sz="2000" dirty="0">
                <a:solidFill>
                  <a:srgbClr val="FF0000"/>
                </a:solidFill>
              </a:rPr>
              <a:t>type of all </a:t>
            </a:r>
            <a:r>
              <a:rPr lang="en-US" sz="2000" dirty="0" smtClean="0">
                <a:solidFill>
                  <a:srgbClr val="FF0000"/>
                </a:solidFill>
              </a:rPr>
              <a:t>parameters</a:t>
            </a:r>
            <a:r>
              <a:rPr lang="en-US" sz="2000" dirty="0" smtClean="0"/>
              <a:t>. </a:t>
            </a:r>
            <a:r>
              <a:rPr lang="en-US" sz="2000" dirty="0"/>
              <a:t>you’re stuck </a:t>
            </a:r>
            <a:r>
              <a:rPr lang="en-US" sz="2000" dirty="0" smtClean="0"/>
              <a:t>writing </a:t>
            </a:r>
            <a:r>
              <a:rPr lang="en-US" sz="2000" dirty="0"/>
              <a:t>one function for each type you wish to use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 template?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4</a:t>
            </a:fld>
            <a:endParaRPr lang="en-US"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000" b="1" dirty="0" smtClean="0"/>
              <a:t>Function </a:t>
            </a:r>
            <a:r>
              <a:rPr lang="en-US" sz="2000" b="1" dirty="0"/>
              <a:t>templates</a:t>
            </a:r>
            <a:r>
              <a:rPr lang="en-US" sz="2000" dirty="0"/>
              <a:t> are functions that serve as a pattern for creating other </a:t>
            </a:r>
            <a:r>
              <a:rPr lang="en-US" sz="2000" dirty="0">
                <a:solidFill>
                  <a:srgbClr val="FF0000"/>
                </a:solidFill>
              </a:rPr>
              <a:t>similar functions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The </a:t>
            </a:r>
            <a:r>
              <a:rPr lang="en-US" sz="2000" dirty="0"/>
              <a:t>basic idea behind function templates is to create a function without having to specify the exact type(s) of some or all of the variables. Instead, we define the function using </a:t>
            </a:r>
            <a:r>
              <a:rPr lang="en-US" sz="2000" b="1" dirty="0"/>
              <a:t>placeholder types</a:t>
            </a:r>
            <a:r>
              <a:rPr lang="en-US" sz="2000" dirty="0"/>
              <a:t>, called </a:t>
            </a:r>
            <a:r>
              <a:rPr lang="en-US" sz="2000" b="1" dirty="0"/>
              <a:t>template type parameters</a:t>
            </a:r>
            <a:r>
              <a:rPr lang="en-US" sz="2000" dirty="0"/>
              <a:t>. 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function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5</a:t>
            </a:fld>
            <a:endParaRPr lang="en-US">
              <a:latin typeface="Tahoma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27584" y="1556792"/>
            <a:ext cx="6819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800080"/>
                </a:solidFill>
                <a:ea typeface="新細明體" pitchFamily="18" charset="-120"/>
              </a:rPr>
              <a:t>FunctionTemplate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19672" y="2013992"/>
            <a:ext cx="4876800" cy="1123950"/>
          </a:xfrm>
          <a:prstGeom prst="rect">
            <a:avLst/>
          </a:prstGeom>
          <a:solidFill>
            <a:srgbClr val="FFCC99"/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ea typeface="新細明體" pitchFamily="18" charset="-120"/>
              </a:rPr>
              <a:t>Template &lt; </a:t>
            </a:r>
            <a:r>
              <a:rPr lang="en-US" altLang="zh-TW" b="1" dirty="0" err="1">
                <a:ea typeface="新細明體" pitchFamily="18" charset="-120"/>
              </a:rPr>
              <a:t>TemplateParamList</a:t>
            </a:r>
            <a:r>
              <a:rPr lang="en-US" altLang="zh-TW" b="1" dirty="0">
                <a:ea typeface="新細明體" pitchFamily="18" charset="-120"/>
              </a:rPr>
              <a:t> &gt;</a:t>
            </a:r>
          </a:p>
          <a:p>
            <a:r>
              <a:rPr lang="en-US" altLang="zh-TW" b="1" dirty="0" err="1">
                <a:solidFill>
                  <a:srgbClr val="92D050"/>
                </a:solidFill>
                <a:ea typeface="新細明體" pitchFamily="18" charset="-120"/>
              </a:rPr>
              <a:t>FunctionDefinition</a:t>
            </a:r>
            <a:endParaRPr lang="en-US" altLang="zh-TW" b="1" dirty="0">
              <a:solidFill>
                <a:srgbClr val="92D050"/>
              </a:solidFill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899592" y="3284984"/>
            <a:ext cx="626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b="1" dirty="0" err="1">
                <a:solidFill>
                  <a:srgbClr val="800080"/>
                </a:solidFill>
                <a:ea typeface="新細明體" pitchFamily="18" charset="-120"/>
              </a:rPr>
              <a:t>TemplateParamDeclaration</a:t>
            </a:r>
            <a:r>
              <a:rPr lang="en-US" altLang="zh-TW" b="1" dirty="0">
                <a:solidFill>
                  <a:srgbClr val="800080"/>
                </a:solidFill>
                <a:ea typeface="新細明體" pitchFamily="18" charset="-120"/>
              </a:rPr>
              <a:t>: placeholder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19672" y="3789040"/>
            <a:ext cx="3384377" cy="127635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 b="1" dirty="0" smtClean="0">
                <a:ea typeface="新細明體" pitchFamily="18" charset="-120"/>
              </a:rPr>
              <a:t>class</a:t>
            </a:r>
          </a:p>
          <a:p>
            <a:pPr algn="ctr"/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err="1" smtClean="0">
                <a:ea typeface="新細明體" pitchFamily="18" charset="-120"/>
              </a:rPr>
              <a:t>typename</a:t>
            </a:r>
            <a:endParaRPr lang="en-US" altLang="zh-TW" b="1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54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function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6</a:t>
            </a:fld>
            <a:endParaRPr lang="en-US">
              <a:latin typeface="Tahoma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19918" y="1333078"/>
            <a:ext cx="8000554" cy="478234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just"/>
            <a:r>
              <a:rPr lang="zh-TW" altLang="en-US" sz="2000" b="1" dirty="0">
                <a:latin typeface="Times Roman" charset="0"/>
                <a:ea typeface="新細明體" pitchFamily="18" charset="-120"/>
                <a:cs typeface="Times New Roman" pitchFamily="18" charset="0"/>
              </a:rPr>
              <a:t> </a:t>
            </a:r>
            <a:endParaRPr lang="zh-TW" altLang="en-US" sz="2000" b="1" dirty="0">
              <a:latin typeface="Arial" pitchFamily="34" charset="0"/>
              <a:ea typeface="新細明體" pitchFamily="18" charset="-120"/>
              <a:cs typeface="Times New Roman" pitchFamily="18" charset="0"/>
            </a:endParaRPr>
          </a:p>
          <a:p>
            <a:pPr algn="just"/>
            <a:r>
              <a:rPr lang="en-US" altLang="zh-TW" sz="2000" b="1" dirty="0">
                <a:solidFill>
                  <a:srgbClr val="336600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template&lt;class </a:t>
            </a:r>
            <a:r>
              <a:rPr lang="en-US" altLang="zh-TW" sz="2000" b="1" dirty="0" smtClean="0">
                <a:solidFill>
                  <a:srgbClr val="336600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 &gt;</a:t>
            </a:r>
            <a:endParaRPr lang="en-US" altLang="zh-TW" sz="2000" b="1" dirty="0">
              <a:solidFill>
                <a:srgbClr val="336600"/>
              </a:solidFill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algn="just"/>
            <a:endParaRPr lang="en-US" altLang="zh-TW" sz="2000" b="1" dirty="0">
              <a:latin typeface="Arial" pitchFamily="34" charset="0"/>
              <a:ea typeface="新細明體" pitchFamily="18" charset="-120"/>
              <a:cs typeface="Times New Roman" pitchFamily="18" charset="0"/>
            </a:endParaRPr>
          </a:p>
          <a:p>
            <a:pPr algn="just"/>
            <a:r>
              <a:rPr lang="en-US" altLang="zh-TW" sz="2000" b="1" dirty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max( T x, T y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)</a:t>
            </a:r>
            <a:endParaRPr lang="en-US" altLang="zh-TW" sz="2000" b="1" dirty="0">
              <a:latin typeface="Arial" pitchFamily="34" charset="0"/>
              <a:ea typeface="新細明體" pitchFamily="18" charset="-120"/>
              <a:cs typeface="Times New Roman" pitchFamily="18" charset="0"/>
            </a:endParaRPr>
          </a:p>
          <a:p>
            <a:pPr algn="just"/>
            <a:r>
              <a:rPr lang="en-US" altLang="zh-TW" sz="2000" b="1" dirty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{</a:t>
            </a:r>
            <a:endParaRPr lang="en-US" altLang="zh-TW" sz="2000" b="1" dirty="0">
              <a:latin typeface="Arial" pitchFamily="34" charset="0"/>
              <a:ea typeface="新細明體" pitchFamily="18" charset="-120"/>
              <a:cs typeface="Times New Roman" pitchFamily="18" charset="0"/>
            </a:endParaRPr>
          </a:p>
          <a:p>
            <a:pPr algn="just"/>
            <a:r>
              <a:rPr lang="en-US" altLang="zh-TW" sz="2000" b="1" dirty="0">
                <a:latin typeface="Courier New" pitchFamily="49" charset="0"/>
                <a:ea typeface="新細明體" pitchFamily="18" charset="-120"/>
                <a:cs typeface="Courier New" panose="02070309020205020404" pitchFamily="49" charset="0"/>
              </a:rPr>
              <a:t>    </a:t>
            </a:r>
            <a:r>
              <a:rPr 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&gt; y) ? x : y;</a:t>
            </a:r>
            <a:endParaRPr lang="en-US" altLang="zh-TW" sz="2000" b="1" dirty="0"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algn="just"/>
            <a:r>
              <a:rPr lang="en-US" altLang="zh-TW" sz="2000" b="1" dirty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sz="2000" b="1" dirty="0">
              <a:latin typeface="Arial" pitchFamily="34" charset="0"/>
              <a:ea typeface="新細明體" pitchFamily="18" charset="-120"/>
              <a:cs typeface="Times New Roman" pitchFamily="18" charset="0"/>
            </a:endParaRPr>
          </a:p>
          <a:p>
            <a:endParaRPr lang="en-US" altLang="zh-TW" sz="2000" b="1" dirty="0"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zh-TW" altLang="en-US" sz="2000" b="1" dirty="0">
              <a:latin typeface="Arial" pitchFamily="34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44094" y="4077072"/>
            <a:ext cx="4376862" cy="20383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zh-TW" sz="1800" b="1" dirty="0" err="1" smtClean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sz="1800" b="1" dirty="0" smtClean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&lt;&lt; “max:”&lt;</a:t>
            </a:r>
            <a:r>
              <a:rPr lang="en-US" altLang="zh-TW" sz="1800" b="1" dirty="0" err="1" smtClean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800" b="1" dirty="0" smtClean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&gt;(3, 5);</a:t>
            </a:r>
            <a:endParaRPr lang="en-US" altLang="zh-TW" sz="1800" b="1" dirty="0"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r>
              <a:rPr lang="en-US" altLang="zh-TW" sz="1800" b="1" dirty="0" err="1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sz="1800" b="1" dirty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&lt;&lt; “max</a:t>
            </a:r>
            <a:r>
              <a:rPr lang="en-US" altLang="zh-TW" sz="1800" b="1" dirty="0" smtClean="0"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:”&lt;float&gt;(3.2, 5.6);</a:t>
            </a:r>
            <a:endParaRPr lang="en-US" altLang="zh-TW" sz="1800" b="1" dirty="0"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endParaRPr lang="zh-TW" altLang="en-US" sz="1800" b="1" dirty="0"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482182" y="4077072"/>
            <a:ext cx="409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pitchFamily="18" charset="-120"/>
              </a:rPr>
              <a:t>To output the traced values, we insert: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3059832" y="1671786"/>
            <a:ext cx="393382" cy="317054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3453214" y="1714078"/>
            <a:ext cx="2586404" cy="5715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020568" y="1523578"/>
            <a:ext cx="2655888" cy="1066800"/>
          </a:xfrm>
          <a:prstGeom prst="rect">
            <a:avLst/>
          </a:prstGeom>
          <a:solidFill>
            <a:schemeClr val="bg2">
              <a:alpha val="5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 b="1" i="1">
                <a:solidFill>
                  <a:schemeClr val="accent2"/>
                </a:solidFill>
                <a:ea typeface="新細明體" pitchFamily="18" charset="-120"/>
              </a:rPr>
              <a:t>Template parameter</a:t>
            </a:r>
          </a:p>
          <a:p>
            <a:pPr>
              <a:spcBef>
                <a:spcPct val="50000"/>
              </a:spcBef>
            </a:pPr>
            <a:r>
              <a:rPr lang="en-US" altLang="zh-TW" sz="1800" b="1" i="1">
                <a:solidFill>
                  <a:schemeClr val="accent2"/>
                </a:solidFill>
                <a:ea typeface="新細明體" pitchFamily="18" charset="-120"/>
              </a:rPr>
              <a:t>(class, user defined type, built-in types)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72684" y="4591422"/>
            <a:ext cx="504056" cy="42674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2267744" y="4458072"/>
            <a:ext cx="3204940" cy="21719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139416" y="3950072"/>
            <a:ext cx="175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 b="1" i="1" dirty="0">
                <a:solidFill>
                  <a:schemeClr val="accent2"/>
                </a:solidFill>
                <a:ea typeface="新細明體" pitchFamily="18" charset="-120"/>
              </a:rPr>
              <a:t>Template</a:t>
            </a:r>
            <a:r>
              <a:rPr lang="en-US" altLang="zh-TW" sz="1800" i="1" dirty="0">
                <a:solidFill>
                  <a:schemeClr val="accent2"/>
                </a:solidFill>
                <a:ea typeface="新細明體" pitchFamily="18" charset="-120"/>
              </a:rPr>
              <a:t> </a:t>
            </a:r>
            <a:r>
              <a:rPr lang="en-US" altLang="zh-TW" sz="1800" b="1" i="1" dirty="0">
                <a:solidFill>
                  <a:schemeClr val="accent2"/>
                </a:solidFill>
                <a:ea typeface="新細明體" pitchFamily="18" charset="-120"/>
              </a:rPr>
              <a:t>argument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625476" y="2223723"/>
            <a:ext cx="362348" cy="413189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2195736" y="1771228"/>
            <a:ext cx="3862932" cy="505644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835696" y="2276872"/>
            <a:ext cx="360040" cy="410557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2987824" y="1830313"/>
            <a:ext cx="2952328" cy="446559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 vs normal function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7</a:t>
            </a:fld>
            <a:endParaRPr lang="en-US">
              <a:latin typeface="Tahoma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928813"/>
            <a:ext cx="66484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2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function </a:t>
            </a:r>
            <a:r>
              <a:rPr lang="en-US" dirty="0"/>
              <a:t>template </a:t>
            </a:r>
            <a:r>
              <a:rPr lang="en-US" dirty="0" smtClean="0"/>
              <a:t>instance?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8</a:t>
            </a:fld>
            <a:endParaRPr lang="en-US"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196752"/>
            <a:ext cx="799288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000" dirty="0" smtClean="0"/>
              <a:t>C</a:t>
            </a:r>
            <a:r>
              <a:rPr lang="en-US" sz="2000" dirty="0"/>
              <a:t>++ does not compile the template function </a:t>
            </a:r>
            <a:r>
              <a:rPr lang="en-US" sz="2000" dirty="0" smtClean="0"/>
              <a:t>directly. Instead</a:t>
            </a:r>
            <a:r>
              <a:rPr lang="en-US" sz="2000" dirty="0"/>
              <a:t>, at compile time, when the compiler encounters a call to a template function, it </a:t>
            </a:r>
            <a:r>
              <a:rPr lang="en-US" sz="2000" b="1" dirty="0"/>
              <a:t>replicates</a:t>
            </a:r>
            <a:r>
              <a:rPr lang="en-US" sz="2000" dirty="0"/>
              <a:t> the template function and </a:t>
            </a:r>
            <a:r>
              <a:rPr lang="en-US" sz="2000" b="1" dirty="0"/>
              <a:t>replaces</a:t>
            </a:r>
            <a:r>
              <a:rPr lang="en-US" sz="2000" dirty="0"/>
              <a:t> the template type parameters with actual types! The function with actual types is called a </a:t>
            </a:r>
            <a:r>
              <a:rPr lang="en-US" sz="2000" b="1" dirty="0"/>
              <a:t>function template </a:t>
            </a:r>
            <a:r>
              <a:rPr lang="en-US" sz="2000" b="1" dirty="0" smtClean="0"/>
              <a:t>instance</a:t>
            </a:r>
            <a:r>
              <a:rPr lang="en-US" sz="2000" dirty="0"/>
              <a:t>:</a:t>
            </a:r>
            <a:endParaRPr lang="en-US" sz="2000" dirty="0" smtClean="0"/>
          </a:p>
          <a:p>
            <a:r>
              <a:rPr lang="en-US" sz="2000" dirty="0" smtClean="0"/>
              <a:t>     1. Compiler </a:t>
            </a:r>
            <a:r>
              <a:rPr lang="en-US" sz="2000" dirty="0"/>
              <a:t>encounters a call to the templated function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endParaRPr lang="en-US" sz="2000" dirty="0"/>
          </a:p>
          <a:p>
            <a:pPr algn="just"/>
            <a:r>
              <a:rPr lang="en-US" sz="2000" dirty="0"/>
              <a:t> </a:t>
            </a:r>
            <a:r>
              <a:rPr lang="en-US" sz="2000" dirty="0" smtClean="0"/>
              <a:t>    2. The </a:t>
            </a:r>
            <a:r>
              <a:rPr lang="en-US" sz="2000" dirty="0"/>
              <a:t>compiler says, “oh, we want to call max(</a:t>
            </a:r>
            <a:r>
              <a:rPr lang="en-US" sz="2000" dirty="0" err="1"/>
              <a:t>int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)”. The compiler </a:t>
            </a:r>
            <a:r>
              <a:rPr lang="en-US" sz="2000" dirty="0">
                <a:solidFill>
                  <a:srgbClr val="FF0000"/>
                </a:solidFill>
              </a:rPr>
              <a:t>replicates</a:t>
            </a:r>
            <a:r>
              <a:rPr lang="en-US" sz="2000" dirty="0"/>
              <a:t> the function template and creates the template instance max(</a:t>
            </a:r>
            <a:r>
              <a:rPr lang="en-US" sz="2000" dirty="0" err="1"/>
              <a:t>int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 smtClean="0"/>
              <a:t>):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endParaRPr lang="en-US" sz="2000" dirty="0" smtClean="0"/>
          </a:p>
          <a:p>
            <a:pPr algn="just"/>
            <a:r>
              <a:rPr lang="en-US" sz="2000" dirty="0" smtClean="0"/>
              <a:t>       This is now a “normal function” that can be compiled into machine language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72966"/>
            <a:ext cx="479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25144"/>
            <a:ext cx="38671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0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/>
              <a:t>template instance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9</a:t>
            </a:fld>
            <a:endParaRPr lang="en-US"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6223" y="4869160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C++ will create a template instance for max() that looks like this</a:t>
            </a:r>
            <a:r>
              <a:rPr lang="en-US" sz="2000" dirty="0" smtClean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502" y="134076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Template functions will work with both built-in types (</a:t>
            </a:r>
            <a:r>
              <a:rPr lang="en-US" sz="2000" dirty="0" err="1"/>
              <a:t>eg</a:t>
            </a:r>
            <a:r>
              <a:rPr lang="en-US" sz="2000" dirty="0"/>
              <a:t>. char, </a:t>
            </a:r>
            <a:r>
              <a:rPr lang="en-US" sz="2000" dirty="0" err="1"/>
              <a:t>int</a:t>
            </a:r>
            <a:r>
              <a:rPr lang="en-US" sz="2000" dirty="0"/>
              <a:t>, double, </a:t>
            </a:r>
            <a:r>
              <a:rPr lang="en-US" sz="2000" dirty="0" err="1"/>
              <a:t>etc</a:t>
            </a:r>
            <a:r>
              <a:rPr lang="en-US" sz="2000" dirty="0"/>
              <a:t>…) and </a:t>
            </a:r>
            <a:r>
              <a:rPr lang="en-US" sz="2000" dirty="0" smtClean="0"/>
              <a:t>classes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</a:t>
            </a:r>
            <a:r>
              <a:rPr lang="en-US" sz="2000" dirty="0" smtClean="0"/>
              <a:t>ny </a:t>
            </a:r>
            <a:r>
              <a:rPr lang="en-US" sz="2000" dirty="0"/>
              <a:t>operators or function calls in your template function must be defined for any types the function template is instantiated for</a:t>
            </a:r>
            <a:endParaRPr lang="en-US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57912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445224"/>
            <a:ext cx="23526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81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Slide</Template>
  <TotalTime>5185</TotalTime>
  <Words>543</Words>
  <Application>Microsoft Office PowerPoint</Application>
  <PresentationFormat>On-screen Show (4:3)</PresentationFormat>
  <Paragraphs>120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新細明體</vt:lpstr>
      <vt:lpstr>Arial</vt:lpstr>
      <vt:lpstr>Calibri</vt:lpstr>
      <vt:lpstr>Courier New</vt:lpstr>
      <vt:lpstr>Helvetica</vt:lpstr>
      <vt:lpstr>Monotype Sorts</vt:lpstr>
      <vt:lpstr>Symbol</vt:lpstr>
      <vt:lpstr>Tahoma</vt:lpstr>
      <vt:lpstr>Times New Roman</vt:lpstr>
      <vt:lpstr>Times Roman</vt:lpstr>
      <vt:lpstr>Wingdings</vt:lpstr>
      <vt:lpstr>Template_Training Slide</vt:lpstr>
      <vt:lpstr>Templates </vt:lpstr>
      <vt:lpstr>Templates</vt:lpstr>
      <vt:lpstr>Why need function templates?</vt:lpstr>
      <vt:lpstr>What is a function template?</vt:lpstr>
      <vt:lpstr>Creating function templates</vt:lpstr>
      <vt:lpstr>Example function templates</vt:lpstr>
      <vt:lpstr>Function templates vs normal function </vt:lpstr>
      <vt:lpstr>What is function template instance?</vt:lpstr>
      <vt:lpstr>Function template instance</vt:lpstr>
      <vt:lpstr>Function template instance(Cont)</vt:lpstr>
      <vt:lpstr>Template classes</vt:lpstr>
      <vt:lpstr>Example of Template classes</vt:lpstr>
      <vt:lpstr>Expression parameter</vt:lpstr>
      <vt:lpstr>Example of expression parameter</vt:lpstr>
      <vt:lpstr>Template specialization</vt:lpstr>
      <vt:lpstr>Template specialization</vt:lpstr>
      <vt:lpstr>Class template specialization</vt:lpstr>
      <vt:lpstr>Class template specialization(cont)</vt:lpstr>
      <vt:lpstr>Partial template specialization</vt:lpstr>
      <vt:lpstr>Example of Partial template  specialization for pointers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Material</dc:title>
  <dc:subject>v2/4</dc:subject>
  <dc:creator>Kien Nguyen</dc:creator>
  <cp:keywords>Training, Material</cp:keywords>
  <dc:description>Restructure the content framework of the slide; make it more visualized</dc:description>
  <cp:lastModifiedBy>THANH TRUNG NGUYEN/LGEVH VC IVI SOFTWARE DEVELOPMENT 1(trungthanh.nguyen@lge.com)</cp:lastModifiedBy>
  <cp:revision>705</cp:revision>
  <dcterms:created xsi:type="dcterms:W3CDTF">2010-10-18T05:40:05Z</dcterms:created>
  <dcterms:modified xsi:type="dcterms:W3CDTF">2017-02-28T06:08:29Z</dcterms:modified>
  <cp:category>Template</cp:category>
  <cp:contentStatus>Final</cp:contentStatus>
</cp:coreProperties>
</file>