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53" r:id="rId3"/>
    <p:sldId id="301" r:id="rId4"/>
    <p:sldId id="300" r:id="rId5"/>
    <p:sldId id="333" r:id="rId6"/>
    <p:sldId id="355" r:id="rId7"/>
    <p:sldId id="354" r:id="rId8"/>
    <p:sldId id="357" r:id="rId9"/>
    <p:sldId id="359" r:id="rId10"/>
    <p:sldId id="358" r:id="rId11"/>
    <p:sldId id="360" r:id="rId12"/>
    <p:sldId id="361" r:id="rId13"/>
    <p:sldId id="362" r:id="rId14"/>
    <p:sldId id="363" r:id="rId15"/>
    <p:sldId id="364" r:id="rId16"/>
    <p:sldId id="365" r:id="rId17"/>
    <p:sldId id="369" r:id="rId18"/>
    <p:sldId id="370" r:id="rId19"/>
    <p:sldId id="371" r:id="rId20"/>
    <p:sldId id="372" r:id="rId21"/>
    <p:sldId id="373" r:id="rId22"/>
    <p:sldId id="374" r:id="rId23"/>
    <p:sldId id="318" r:id="rId2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97" autoAdjust="0"/>
  </p:normalViewPr>
  <p:slideViewPr>
    <p:cSldViewPr>
      <p:cViewPr varScale="1">
        <p:scale>
          <a:sx n="100" d="100"/>
          <a:sy n="100" d="100"/>
        </p:scale>
        <p:origin x="19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56B351B1-4354-4ED9-A721-4A82FECA93F6}" type="datetimeFigureOut">
              <a:rPr lang="vi-VN"/>
              <a:pPr>
                <a:defRPr/>
              </a:pPr>
              <a:t>28/02/2017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124EA568-3042-43A5-9A16-CBD33B44A093}" type="slidenum">
              <a:rPr lang="vi-VN"/>
              <a:pPr>
                <a:defRPr/>
              </a:pPr>
              <a:t>‹#›</a:t>
            </a:fld>
            <a:endParaRPr lang="vi-VN"/>
          </a:p>
        </p:txBody>
      </p:sp>
    </p:spTree>
    <p:extLst>
      <p:ext uri="{BB962C8B-B14F-4D97-AF65-F5344CB8AC3E}">
        <p14:creationId xmlns:p14="http://schemas.microsoft.com/office/powerpoint/2010/main" val="3800325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a:t>
            </a:fld>
            <a:endParaRPr lang="vi-VN"/>
          </a:p>
        </p:txBody>
      </p:sp>
    </p:spTree>
    <p:extLst>
      <p:ext uri="{BB962C8B-B14F-4D97-AF65-F5344CB8AC3E}">
        <p14:creationId xmlns:p14="http://schemas.microsoft.com/office/powerpoint/2010/main" val="258576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22</a:t>
            </a:fld>
            <a:endParaRPr lang="vi-VN"/>
          </a:p>
        </p:txBody>
      </p:sp>
    </p:spTree>
    <p:extLst>
      <p:ext uri="{BB962C8B-B14F-4D97-AF65-F5344CB8AC3E}">
        <p14:creationId xmlns:p14="http://schemas.microsoft.com/office/powerpoint/2010/main" val="105520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a:t>
            </a:fld>
            <a:endParaRPr lang="vi-VN"/>
          </a:p>
        </p:txBody>
      </p:sp>
    </p:spTree>
    <p:extLst>
      <p:ext uri="{BB962C8B-B14F-4D97-AF65-F5344CB8AC3E}">
        <p14:creationId xmlns:p14="http://schemas.microsoft.com/office/powerpoint/2010/main" val="322958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3</a:t>
            </a:fld>
            <a:endParaRPr lang="vi-VN"/>
          </a:p>
        </p:txBody>
      </p:sp>
    </p:spTree>
    <p:extLst>
      <p:ext uri="{BB962C8B-B14F-4D97-AF65-F5344CB8AC3E}">
        <p14:creationId xmlns:p14="http://schemas.microsoft.com/office/powerpoint/2010/main" val="3532485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8</a:t>
            </a:fld>
            <a:endParaRPr lang="vi-VN"/>
          </a:p>
        </p:txBody>
      </p:sp>
    </p:spTree>
    <p:extLst>
      <p:ext uri="{BB962C8B-B14F-4D97-AF65-F5344CB8AC3E}">
        <p14:creationId xmlns:p14="http://schemas.microsoft.com/office/powerpoint/2010/main" val="84814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17</a:t>
            </a:fld>
            <a:endParaRPr lang="vi-VN"/>
          </a:p>
        </p:txBody>
      </p:sp>
    </p:spTree>
    <p:extLst>
      <p:ext uri="{BB962C8B-B14F-4D97-AF65-F5344CB8AC3E}">
        <p14:creationId xmlns:p14="http://schemas.microsoft.com/office/powerpoint/2010/main" val="152808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18</a:t>
            </a:fld>
            <a:endParaRPr lang="vi-VN"/>
          </a:p>
        </p:txBody>
      </p:sp>
    </p:spTree>
    <p:extLst>
      <p:ext uri="{BB962C8B-B14F-4D97-AF65-F5344CB8AC3E}">
        <p14:creationId xmlns:p14="http://schemas.microsoft.com/office/powerpoint/2010/main" val="381584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19</a:t>
            </a:fld>
            <a:endParaRPr lang="vi-VN"/>
          </a:p>
        </p:txBody>
      </p:sp>
    </p:spTree>
    <p:extLst>
      <p:ext uri="{BB962C8B-B14F-4D97-AF65-F5344CB8AC3E}">
        <p14:creationId xmlns:p14="http://schemas.microsoft.com/office/powerpoint/2010/main" val="1511858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20</a:t>
            </a:fld>
            <a:endParaRPr lang="vi-VN"/>
          </a:p>
        </p:txBody>
      </p:sp>
    </p:spTree>
    <p:extLst>
      <p:ext uri="{BB962C8B-B14F-4D97-AF65-F5344CB8AC3E}">
        <p14:creationId xmlns:p14="http://schemas.microsoft.com/office/powerpoint/2010/main" val="325011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21</a:t>
            </a:fld>
            <a:endParaRPr lang="vi-VN"/>
          </a:p>
        </p:txBody>
      </p:sp>
    </p:spTree>
    <p:extLst>
      <p:ext uri="{BB962C8B-B14F-4D97-AF65-F5344CB8AC3E}">
        <p14:creationId xmlns:p14="http://schemas.microsoft.com/office/powerpoint/2010/main" val="387725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a:xfrm>
            <a:off x="3810000" y="6553200"/>
            <a:ext cx="2133600" cy="304800"/>
          </a:xfrm>
          <a:prstGeom prst="rect">
            <a:avLst/>
          </a:prstGeom>
        </p:spPr>
        <p:txBody>
          <a:bodyPr/>
          <a:lstStyle>
            <a:lvl1pPr>
              <a:defRPr/>
            </a:lvl1pPr>
          </a:lstStyle>
          <a:p>
            <a:pPr>
              <a:defRPr/>
            </a:pPr>
            <a:fld id="{76CCE3E0-1C1D-4B41-ADB3-AB9DFD094745}"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092B880-C4C5-4CC8-BBB7-B02F793BB3DB}" type="datetimeFigureOut">
              <a:rPr lang="vi-VN"/>
              <a:pPr>
                <a:defRPr/>
              </a:pPr>
              <a:t>28/02/2017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FDCA9136-4D0F-4F1E-988C-24A7E654D6B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B432D2A-ADA5-435E-9517-D9C58E3BC8D4}" type="datetimeFigureOut">
              <a:rPr lang="vi-VN"/>
              <a:pPr>
                <a:defRPr/>
              </a:pPr>
              <a:t>28/02/2017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D5381A36-2286-408C-BBB3-4E8431B182C0}"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524000"/>
            <a:ext cx="4152900" cy="4114800"/>
          </a:xfrm>
        </p:spPr>
        <p:txBody>
          <a:bodyPr/>
          <a:lstStyle/>
          <a:p>
            <a:pPr lvl="0"/>
            <a:endParaRPr lang="en-US" noProof="0"/>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smtClean="0"/>
            </a:lvl1pPr>
          </a:lstStyle>
          <a:p>
            <a:pPr>
              <a:defRPr/>
            </a:pPr>
            <a:r>
              <a:rPr lang="en-US"/>
              <a:t> </a:t>
            </a:r>
            <a:fld id="{B412A483-DA7F-40CE-95A1-F4980A4470A6}" type="slidenum">
              <a:rPr lang="en-US">
                <a:latin typeface="Tahoma" pitchFamily="34" charset="0"/>
              </a:rPr>
              <a:pPr>
                <a:defRPr/>
              </a:pPr>
              <a:t>‹#›</a:t>
            </a:fld>
            <a:endParaRPr lang="en-US">
              <a:latin typeface="Tahom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a:xfrm>
            <a:off x="3810000" y="6553200"/>
            <a:ext cx="2133600" cy="304800"/>
          </a:xfrm>
          <a:prstGeom prst="rect">
            <a:avLst/>
          </a:prstGeom>
        </p:spPr>
        <p:txBody>
          <a:bodyPr/>
          <a:lstStyle>
            <a:lvl1pPr>
              <a:defRPr/>
            </a:lvl1pPr>
          </a:lstStyle>
          <a:p>
            <a:pPr>
              <a:defRPr/>
            </a:pPr>
            <a:fld id="{8F90EA6A-FAD7-4A72-8EB8-AEB48B6B5239}"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40AB51-48E1-4531-BA9C-A0EBDCCB7908}" type="datetimeFigureOut">
              <a:rPr lang="vi-VN"/>
              <a:pPr>
                <a:defRPr/>
              </a:pPr>
              <a:t>28/02/2017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67C9405C-E320-4354-A4AB-F2499D5832E4}"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740BCA8-E53B-459D-966B-7C23ECD905B3}" type="datetimeFigureOut">
              <a:rPr lang="vi-VN"/>
              <a:pPr>
                <a:defRPr/>
              </a:pPr>
              <a:t>28/02/2017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4DA444F7-DF83-478D-93F5-6BED3ABB8C68}"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FF7F53-C7B9-47E1-9D93-2D7D4D1E6148}" type="datetimeFigureOut">
              <a:rPr lang="vi-VN"/>
              <a:pPr>
                <a:defRPr/>
              </a:pPr>
              <a:t>28/02/2017</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9CF4CEE1-71CE-43BD-A590-27B2C351DC94}"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54DA2DF-69BE-4966-A2B0-B24F574F0307}" type="datetimeFigureOut">
              <a:rPr lang="vi-VN"/>
              <a:pPr>
                <a:defRPr/>
              </a:pPr>
              <a:t>28/02/2017</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AEE428BD-6D9B-4FAD-B75C-63B479D6E7C9}"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90355A1-F028-4F1D-9390-4DB64F82F985}" type="datetimeFigureOut">
              <a:rPr lang="vi-VN"/>
              <a:pPr>
                <a:defRPr/>
              </a:pPr>
              <a:t>28/02/2017</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55FE2D47-EA4C-4159-AB0E-AD6FD199A3E9}"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E201044-D067-4541-A36C-4ED075E8A0FC}" type="datetimeFigureOut">
              <a:rPr lang="vi-VN"/>
              <a:pPr>
                <a:defRPr/>
              </a:pPr>
              <a:t>28/02/2017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7465D1E4-C195-4D65-81FF-868749613D9A}"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864D0E5-076C-4E43-98EB-6AF68F003593}" type="datetimeFigureOut">
              <a:rPr lang="vi-VN"/>
              <a:pPr>
                <a:defRPr/>
              </a:pPr>
              <a:t>28/02/2017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pPr>
              <a:defRPr/>
            </a:pPr>
            <a:fld id="{E85B2E71-D22D-4C89-B23B-EC0FF7C05E6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9" name="Line 1057"/>
          <p:cNvSpPr>
            <a:spLocks noChangeShapeType="1"/>
          </p:cNvSpPr>
          <p:nvPr userDrawn="1"/>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331640" y="2276872"/>
            <a:ext cx="6408712" cy="2143130"/>
          </a:xfrm>
        </p:spPr>
        <p:txBody>
          <a:bodyPr anchor="t">
            <a:normAutofit/>
          </a:bodyPr>
          <a:lstStyle/>
          <a:p>
            <a:pPr algn="ctr" eaLnBrk="1" hangingPunct="1">
              <a:defRPr/>
            </a:pPr>
            <a:r>
              <a:rPr lang="en-US" sz="3600" dirty="0" smtClean="0"/>
              <a:t>Standard </a:t>
            </a:r>
            <a:r>
              <a:rPr lang="en-US" sz="3600" dirty="0"/>
              <a:t>Template Library</a:t>
            </a:r>
            <a:br>
              <a:rPr lang="en-US" sz="3600" dirty="0"/>
            </a:br>
            <a:r>
              <a:rPr lang="en-US" sz="3300" dirty="0" smtClean="0">
                <a:solidFill>
                  <a:schemeClr val="bg1">
                    <a:lumMod val="75000"/>
                  </a:schemeClr>
                </a:solidFill>
              </a:rPr>
              <a:t/>
            </a:r>
            <a:br>
              <a:rPr lang="en-US" sz="3300" dirty="0" smtClean="0">
                <a:solidFill>
                  <a:schemeClr val="bg1">
                    <a:lumMod val="75000"/>
                  </a:schemeClr>
                </a:solidFill>
              </a:rPr>
            </a:br>
            <a:endParaRPr lang="vi-VN" dirty="0" smtClean="0"/>
          </a:p>
        </p:txBody>
      </p:sp>
      <p:sp>
        <p:nvSpPr>
          <p:cNvPr id="3" name="Subtitle 2"/>
          <p:cNvSpPr>
            <a:spLocks noGrp="1"/>
          </p:cNvSpPr>
          <p:nvPr>
            <p:ph type="subTitle" idx="1"/>
          </p:nvPr>
        </p:nvSpPr>
        <p:spPr>
          <a:xfrm>
            <a:off x="1785938" y="4000500"/>
            <a:ext cx="6400800" cy="673100"/>
          </a:xfrm>
        </p:spPr>
        <p:txBody>
          <a:bodyPr/>
          <a:lstStyle/>
          <a:p>
            <a:pPr eaLnBrk="1" hangingPunct="1">
              <a:defRPr/>
            </a:pPr>
            <a:r>
              <a:rPr lang="en-US" dirty="0" err="1" smtClean="0"/>
              <a:t>ThanhNT</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914400"/>
          </a:xfrm>
        </p:spPr>
        <p:txBody>
          <a:bodyPr/>
          <a:lstStyle/>
          <a:p>
            <a:r>
              <a:rPr lang="en-US" dirty="0" smtClean="0"/>
              <a:t>Associative Containers: Multiset</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10</a:t>
            </a:fld>
            <a:endParaRPr lang="en-US">
              <a:latin typeface="Tahoma" pitchFamily="34" charset="0"/>
            </a:endParaRPr>
          </a:p>
        </p:txBody>
      </p:sp>
      <p:sp>
        <p:nvSpPr>
          <p:cNvPr id="10" name="Text Box 13"/>
          <p:cNvSpPr txBox="1">
            <a:spLocks noChangeArrowheads="1"/>
          </p:cNvSpPr>
          <p:nvPr/>
        </p:nvSpPr>
        <p:spPr bwMode="auto">
          <a:xfrm>
            <a:off x="827584" y="1556792"/>
            <a:ext cx="77768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r>
              <a:rPr lang="en-US" dirty="0" smtClean="0"/>
              <a:t>- A</a:t>
            </a:r>
            <a:r>
              <a:rPr lang="en-US" dirty="0"/>
              <a:t> </a:t>
            </a:r>
            <a:r>
              <a:rPr lang="en-US" b="1" dirty="0"/>
              <a:t>multiset</a:t>
            </a:r>
            <a:r>
              <a:rPr lang="en-US" dirty="0"/>
              <a:t> is a set where duplicate elements are allowed.</a:t>
            </a:r>
          </a:p>
          <a:p>
            <a:pPr algn="just">
              <a:spcBef>
                <a:spcPct val="50000"/>
              </a:spcBef>
            </a:pPr>
            <a:r>
              <a:rPr lang="en-US" altLang="zh-TW" b="1" dirty="0" smtClean="0">
                <a:solidFill>
                  <a:srgbClr val="800080"/>
                </a:solidFill>
                <a:ea typeface="新細明體" pitchFamily="18" charset="-120"/>
              </a:rPr>
              <a:t>   </a:t>
            </a:r>
            <a:endParaRPr lang="en-US" altLang="zh-TW" b="1" dirty="0">
              <a:solidFill>
                <a:srgbClr val="800080"/>
              </a:solidFill>
              <a:ea typeface="新細明體" pitchFamily="18" charset="-120"/>
            </a:endParaRPr>
          </a:p>
        </p:txBody>
      </p:sp>
    </p:spTree>
    <p:extLst>
      <p:ext uri="{BB962C8B-B14F-4D97-AF65-F5344CB8AC3E}">
        <p14:creationId xmlns:p14="http://schemas.microsoft.com/office/powerpoint/2010/main" val="783280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Containers: Map</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11</a:t>
            </a:fld>
            <a:endParaRPr lang="en-US">
              <a:latin typeface="Tahoma" pitchFamily="34" charset="0"/>
            </a:endParaRPr>
          </a:p>
        </p:txBody>
      </p:sp>
      <p:sp>
        <p:nvSpPr>
          <p:cNvPr id="10" name="Text Box 13"/>
          <p:cNvSpPr txBox="1">
            <a:spLocks noChangeArrowheads="1"/>
          </p:cNvSpPr>
          <p:nvPr/>
        </p:nvSpPr>
        <p:spPr bwMode="auto">
          <a:xfrm>
            <a:off x="827584" y="1556792"/>
            <a:ext cx="7776864"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buFontTx/>
              <a:buChar char="-"/>
            </a:pPr>
            <a:r>
              <a:rPr lang="en-US" dirty="0" smtClean="0"/>
              <a:t>Map is </a:t>
            </a:r>
            <a:r>
              <a:rPr lang="en-US" dirty="0"/>
              <a:t>a set where each element is a pair, called a key/value pair. The key is used for sorting and indexing the data, and must be unique. The value is the actual data</a:t>
            </a:r>
            <a:r>
              <a:rPr lang="en-US" dirty="0" smtClean="0"/>
              <a:t>.</a:t>
            </a:r>
          </a:p>
          <a:p>
            <a:pPr marL="342900" indent="-342900">
              <a:buFontTx/>
              <a:buChar char="-"/>
            </a:pPr>
            <a:r>
              <a:rPr lang="en-US" dirty="0"/>
              <a:t>The class map overloads the [ ] operator to access values in a flexible way</a:t>
            </a:r>
          </a:p>
          <a:p>
            <a:pPr algn="just">
              <a:spcBef>
                <a:spcPct val="50000"/>
              </a:spcBef>
            </a:pPr>
            <a:r>
              <a:rPr lang="en-US" altLang="zh-TW" b="1" dirty="0" smtClean="0">
                <a:solidFill>
                  <a:srgbClr val="800080"/>
                </a:solidFill>
                <a:ea typeface="新細明體" pitchFamily="18" charset="-120"/>
              </a:rPr>
              <a:t>   </a:t>
            </a:r>
            <a:endParaRPr lang="en-US" altLang="zh-TW" b="1" dirty="0">
              <a:solidFill>
                <a:srgbClr val="800080"/>
              </a:solidFill>
              <a:ea typeface="新細明體" pitchFamily="18" charset="-120"/>
            </a:endParaRPr>
          </a:p>
        </p:txBody>
      </p:sp>
    </p:spTree>
    <p:extLst>
      <p:ext uri="{BB962C8B-B14F-4D97-AF65-F5344CB8AC3E}">
        <p14:creationId xmlns:p14="http://schemas.microsoft.com/office/powerpoint/2010/main" val="3123041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Containers: </a:t>
            </a:r>
            <a:r>
              <a:rPr lang="en-US" dirty="0" err="1"/>
              <a:t>Multimap</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12</a:t>
            </a:fld>
            <a:endParaRPr lang="en-US">
              <a:latin typeface="Tahoma" pitchFamily="34" charset="0"/>
            </a:endParaRPr>
          </a:p>
        </p:txBody>
      </p:sp>
      <p:sp>
        <p:nvSpPr>
          <p:cNvPr id="10" name="Text Box 13"/>
          <p:cNvSpPr txBox="1">
            <a:spLocks noChangeArrowheads="1"/>
          </p:cNvSpPr>
          <p:nvPr/>
        </p:nvSpPr>
        <p:spPr bwMode="auto">
          <a:xfrm>
            <a:off x="827584" y="1556792"/>
            <a:ext cx="77768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buFontTx/>
              <a:buChar char="-"/>
            </a:pPr>
            <a:r>
              <a:rPr lang="en-US" dirty="0" smtClean="0"/>
              <a:t>A</a:t>
            </a:r>
            <a:r>
              <a:rPr lang="en-US" dirty="0"/>
              <a:t> </a:t>
            </a:r>
            <a:r>
              <a:rPr lang="en-US" b="1" dirty="0"/>
              <a:t>multiset</a:t>
            </a:r>
            <a:r>
              <a:rPr lang="en-US" dirty="0"/>
              <a:t> is a set where duplicate elements are allowed</a:t>
            </a:r>
            <a:r>
              <a:rPr lang="en-US" dirty="0" smtClean="0"/>
              <a:t>.</a:t>
            </a:r>
          </a:p>
          <a:p>
            <a:pPr marL="342900" indent="-342900">
              <a:buFontTx/>
              <a:buChar char="-"/>
            </a:pPr>
            <a:r>
              <a:rPr lang="en-US" dirty="0"/>
              <a:t> Real-life dictionaries are </a:t>
            </a:r>
            <a:r>
              <a:rPr lang="en-US" dirty="0" err="1" smtClean="0"/>
              <a:t>multimaps</a:t>
            </a:r>
            <a:r>
              <a:rPr lang="en-US" dirty="0" smtClean="0"/>
              <a:t>: </a:t>
            </a:r>
            <a:r>
              <a:rPr lang="en-US" dirty="0"/>
              <a:t>the key is the word, and the value is the meaning of the word. All the keys are sorted in ascending order, and you can look up the value by key.</a:t>
            </a:r>
          </a:p>
          <a:p>
            <a:pPr algn="just">
              <a:spcBef>
                <a:spcPct val="50000"/>
              </a:spcBef>
            </a:pPr>
            <a:r>
              <a:rPr lang="en-US" altLang="zh-TW" b="1" dirty="0" smtClean="0">
                <a:solidFill>
                  <a:srgbClr val="800080"/>
                </a:solidFill>
                <a:ea typeface="新細明體" pitchFamily="18" charset="-120"/>
              </a:rPr>
              <a:t>   </a:t>
            </a:r>
            <a:endParaRPr lang="en-US" altLang="zh-TW" b="1" dirty="0">
              <a:solidFill>
                <a:srgbClr val="800080"/>
              </a:solidFill>
              <a:ea typeface="新細明體" pitchFamily="18" charset="-120"/>
            </a:endParaRPr>
          </a:p>
        </p:txBody>
      </p:sp>
    </p:spTree>
    <p:extLst>
      <p:ext uri="{BB962C8B-B14F-4D97-AF65-F5344CB8AC3E}">
        <p14:creationId xmlns:p14="http://schemas.microsoft.com/office/powerpoint/2010/main" val="3123041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Adapters</a:t>
            </a:r>
            <a:r>
              <a:rPr lang="en-US" b="0" dirty="0"/>
              <a:t> </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13</a:t>
            </a:fld>
            <a:endParaRPr lang="en-US">
              <a:latin typeface="Tahoma" pitchFamily="34" charset="0"/>
            </a:endParaRPr>
          </a:p>
        </p:txBody>
      </p:sp>
      <p:sp>
        <p:nvSpPr>
          <p:cNvPr id="10" name="Text Box 13"/>
          <p:cNvSpPr txBox="1">
            <a:spLocks noChangeArrowheads="1"/>
          </p:cNvSpPr>
          <p:nvPr/>
        </p:nvSpPr>
        <p:spPr bwMode="auto">
          <a:xfrm>
            <a:off x="827584" y="1556792"/>
            <a:ext cx="7776864"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buFontTx/>
              <a:buChar char="-"/>
            </a:pPr>
            <a:r>
              <a:rPr lang="en-US" dirty="0">
                <a:cs typeface="Arial" panose="020B0604020202020204" pitchFamily="34" charset="0"/>
              </a:rPr>
              <a:t>Container adapters are special predefined containers that are adapted to specific </a:t>
            </a:r>
            <a:r>
              <a:rPr lang="en-US" dirty="0" smtClean="0">
                <a:cs typeface="Arial" panose="020B0604020202020204" pitchFamily="34" charset="0"/>
              </a:rPr>
              <a:t>uses.</a:t>
            </a:r>
          </a:p>
          <a:p>
            <a:pPr marL="342900" indent="-342900">
              <a:buFontTx/>
              <a:buChar char="-"/>
            </a:pPr>
            <a:r>
              <a:rPr lang="en-US" sz="2600" dirty="0" smtClean="0">
                <a:cs typeface="Arial" panose="020B0604020202020204" pitchFamily="34" charset="0"/>
              </a:rPr>
              <a:t>STL </a:t>
            </a:r>
            <a:r>
              <a:rPr lang="en-US" sz="2600" dirty="0">
                <a:cs typeface="Arial" panose="020B0604020202020204" pitchFamily="34" charset="0"/>
              </a:rPr>
              <a:t>supports three container </a:t>
            </a:r>
            <a:r>
              <a:rPr lang="en-US" sz="2600" dirty="0" smtClean="0">
                <a:cs typeface="Arial" panose="020B0604020202020204" pitchFamily="34" charset="0"/>
              </a:rPr>
              <a:t>adapters: </a:t>
            </a:r>
            <a:r>
              <a:rPr lang="en-US" dirty="0" smtClean="0">
                <a:cs typeface="Arial" panose="020B0604020202020204" pitchFamily="34" charset="0"/>
              </a:rPr>
              <a:t>stack, queue and </a:t>
            </a:r>
            <a:r>
              <a:rPr lang="en-US" dirty="0" err="1" smtClean="0">
                <a:cs typeface="Arial" panose="020B0604020202020204" pitchFamily="34" charset="0"/>
              </a:rPr>
              <a:t>priority_queue</a:t>
            </a:r>
            <a:r>
              <a:rPr lang="en-US" dirty="0" smtClean="0">
                <a:cs typeface="Arial" panose="020B0604020202020204" pitchFamily="34" charset="0"/>
              </a:rPr>
              <a:t> </a:t>
            </a:r>
          </a:p>
          <a:p>
            <a:pPr marL="342900" indent="-342900">
              <a:buFontTx/>
              <a:buChar char="-"/>
            </a:pPr>
            <a:r>
              <a:rPr lang="en-US" dirty="0">
                <a:cs typeface="Arial" panose="020B0604020202020204" pitchFamily="34" charset="0"/>
              </a:rPr>
              <a:t>Container adapters do not support iterators</a:t>
            </a:r>
          </a:p>
          <a:p>
            <a:pPr marL="342900" indent="-342900">
              <a:buFontTx/>
              <a:buChar char="-"/>
            </a:pPr>
            <a:endParaRPr lang="en-US" dirty="0" smtClean="0">
              <a:cs typeface="Arial" panose="020B0604020202020204" pitchFamily="34" charset="0"/>
            </a:endParaRPr>
          </a:p>
          <a:p>
            <a:pPr algn="just">
              <a:spcBef>
                <a:spcPct val="50000"/>
              </a:spcBef>
            </a:pPr>
            <a:r>
              <a:rPr lang="en-US" altLang="zh-TW" b="1" dirty="0" smtClean="0">
                <a:solidFill>
                  <a:srgbClr val="800080"/>
                </a:solidFill>
                <a:ea typeface="新細明體" pitchFamily="18" charset="-120"/>
                <a:cs typeface="Arial" panose="020B0604020202020204" pitchFamily="34" charset="0"/>
              </a:rPr>
              <a:t>   </a:t>
            </a:r>
            <a:endParaRPr lang="en-US" altLang="zh-TW" b="1" dirty="0">
              <a:solidFill>
                <a:srgbClr val="800080"/>
              </a:solidFill>
              <a:ea typeface="新細明體" pitchFamily="18" charset="-120"/>
              <a:cs typeface="Arial" panose="020B0604020202020204" pitchFamily="34" charset="0"/>
            </a:endParaRPr>
          </a:p>
        </p:txBody>
      </p:sp>
    </p:spTree>
    <p:extLst>
      <p:ext uri="{BB962C8B-B14F-4D97-AF65-F5344CB8AC3E}">
        <p14:creationId xmlns:p14="http://schemas.microsoft.com/office/powerpoint/2010/main" val="2753380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Adapters</a:t>
            </a:r>
            <a:r>
              <a:rPr lang="en-US" b="0" dirty="0" smtClean="0"/>
              <a:t>: </a:t>
            </a:r>
            <a:r>
              <a:rPr lang="en-US" dirty="0" smtClean="0"/>
              <a:t>Stack</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14</a:t>
            </a:fld>
            <a:endParaRPr lang="en-US">
              <a:latin typeface="Tahoma" pitchFamily="34" charset="0"/>
            </a:endParaRPr>
          </a:p>
        </p:txBody>
      </p:sp>
      <p:sp>
        <p:nvSpPr>
          <p:cNvPr id="10" name="Text Box 13"/>
          <p:cNvSpPr txBox="1">
            <a:spLocks noChangeArrowheads="1"/>
          </p:cNvSpPr>
          <p:nvPr/>
        </p:nvSpPr>
        <p:spPr bwMode="auto">
          <a:xfrm>
            <a:off x="827584" y="1556792"/>
            <a:ext cx="77768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buFontTx/>
              <a:buChar char="-"/>
            </a:pPr>
            <a:r>
              <a:rPr lang="en-US" dirty="0">
                <a:cs typeface="Arial" panose="020B0604020202020204" pitchFamily="34" charset="0"/>
              </a:rPr>
              <a:t>A </a:t>
            </a:r>
            <a:r>
              <a:rPr lang="en-US" b="1" dirty="0">
                <a:cs typeface="Arial" panose="020B0604020202020204" pitchFamily="34" charset="0"/>
              </a:rPr>
              <a:t>stack</a:t>
            </a:r>
            <a:r>
              <a:rPr lang="en-US" dirty="0">
                <a:cs typeface="Arial" panose="020B0604020202020204" pitchFamily="34" charset="0"/>
              </a:rPr>
              <a:t> is a container where elements operate in a LIFO (Last In, First Out) context, where elements are inserted (pushed) and removed (popped) from the end of the container. </a:t>
            </a:r>
          </a:p>
          <a:p>
            <a:pPr marL="342900" indent="-342900">
              <a:buFontTx/>
              <a:buChar char="-"/>
            </a:pPr>
            <a:r>
              <a:rPr lang="en-US" dirty="0" smtClean="0">
                <a:cs typeface="Arial" panose="020B0604020202020204" pitchFamily="34" charset="0"/>
              </a:rPr>
              <a:t>They </a:t>
            </a:r>
            <a:r>
              <a:rPr lang="en-US" dirty="0">
                <a:cs typeface="Arial" panose="020B0604020202020204" pitchFamily="34" charset="0"/>
              </a:rPr>
              <a:t>are implemented with vector, list, and </a:t>
            </a:r>
            <a:r>
              <a:rPr lang="en-US" dirty="0" err="1">
                <a:cs typeface="Arial" panose="020B0604020202020204" pitchFamily="34" charset="0"/>
              </a:rPr>
              <a:t>deque</a:t>
            </a:r>
            <a:r>
              <a:rPr lang="en-US" dirty="0">
                <a:cs typeface="Arial" panose="020B0604020202020204" pitchFamily="34" charset="0"/>
              </a:rPr>
              <a:t> (</a:t>
            </a:r>
            <a:r>
              <a:rPr lang="en-US" b="1" dirty="0">
                <a:cs typeface="Arial" panose="020B0604020202020204" pitchFamily="34" charset="0"/>
              </a:rPr>
              <a:t>by default</a:t>
            </a:r>
            <a:r>
              <a:rPr lang="en-US" dirty="0" smtClean="0">
                <a:cs typeface="Arial" panose="020B0604020202020204" pitchFamily="34" charset="0"/>
              </a:rPr>
              <a:t>).</a:t>
            </a:r>
            <a:r>
              <a:rPr lang="en-US" altLang="zh-TW" b="1" dirty="0" smtClean="0">
                <a:solidFill>
                  <a:srgbClr val="800080"/>
                </a:solidFill>
                <a:ea typeface="新細明體" pitchFamily="18" charset="-120"/>
                <a:cs typeface="Arial" panose="020B0604020202020204" pitchFamily="34" charset="0"/>
              </a:rPr>
              <a:t>   </a:t>
            </a:r>
            <a:endParaRPr lang="en-US" altLang="zh-TW" b="1" dirty="0">
              <a:solidFill>
                <a:srgbClr val="800080"/>
              </a:solidFill>
              <a:ea typeface="新細明體" pitchFamily="18" charset="-120"/>
              <a:cs typeface="Arial" panose="020B0604020202020204" pitchFamily="34" charset="0"/>
            </a:endParaRPr>
          </a:p>
        </p:txBody>
      </p:sp>
    </p:spTree>
    <p:extLst>
      <p:ext uri="{BB962C8B-B14F-4D97-AF65-F5344CB8AC3E}">
        <p14:creationId xmlns:p14="http://schemas.microsoft.com/office/powerpoint/2010/main" val="3602011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Adapters</a:t>
            </a:r>
            <a:r>
              <a:rPr lang="en-US" b="0" dirty="0" smtClean="0"/>
              <a:t>: </a:t>
            </a:r>
            <a:r>
              <a:rPr lang="en-US" dirty="0" smtClean="0"/>
              <a:t>Queue</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15</a:t>
            </a:fld>
            <a:endParaRPr lang="en-US">
              <a:latin typeface="Tahoma" pitchFamily="34" charset="0"/>
            </a:endParaRPr>
          </a:p>
        </p:txBody>
      </p:sp>
      <p:sp>
        <p:nvSpPr>
          <p:cNvPr id="10" name="Text Box 13"/>
          <p:cNvSpPr txBox="1">
            <a:spLocks noChangeArrowheads="1"/>
          </p:cNvSpPr>
          <p:nvPr/>
        </p:nvSpPr>
        <p:spPr bwMode="auto">
          <a:xfrm>
            <a:off x="827584" y="1556792"/>
            <a:ext cx="7776864"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buFontTx/>
              <a:buChar char="-"/>
            </a:pPr>
            <a:r>
              <a:rPr lang="en-US" dirty="0">
                <a:cs typeface="Arial" panose="020B0604020202020204" pitchFamily="34" charset="0"/>
              </a:rPr>
              <a:t>A </a:t>
            </a:r>
            <a:r>
              <a:rPr lang="en-US" b="1" dirty="0">
                <a:cs typeface="Arial" panose="020B0604020202020204" pitchFamily="34" charset="0"/>
              </a:rPr>
              <a:t>queue</a:t>
            </a:r>
            <a:r>
              <a:rPr lang="en-US" dirty="0">
                <a:cs typeface="Arial" panose="020B0604020202020204" pitchFamily="34" charset="0"/>
              </a:rPr>
              <a:t> is a container where elements operate in a FIFO (First In, First Out) context, where elements are inserted (pushed) to the back of the container and removed (popped) from the front</a:t>
            </a:r>
            <a:r>
              <a:rPr lang="en-US" dirty="0" smtClean="0">
                <a:cs typeface="Arial" panose="020B0604020202020204" pitchFamily="34" charset="0"/>
              </a:rPr>
              <a:t>.</a:t>
            </a:r>
          </a:p>
          <a:p>
            <a:pPr marL="342900" indent="-342900">
              <a:buFontTx/>
              <a:buChar char="-"/>
            </a:pPr>
            <a:r>
              <a:rPr lang="en-US" dirty="0" smtClean="0">
                <a:cs typeface="Arial" panose="020B0604020202020204" pitchFamily="34" charset="0"/>
              </a:rPr>
              <a:t>Implemented </a:t>
            </a:r>
            <a:r>
              <a:rPr lang="en-US" dirty="0">
                <a:cs typeface="Arial" panose="020B0604020202020204" pitchFamily="34" charset="0"/>
              </a:rPr>
              <a:t>with list and </a:t>
            </a:r>
            <a:r>
              <a:rPr lang="en-US" dirty="0" err="1">
                <a:cs typeface="Arial" panose="020B0604020202020204" pitchFamily="34" charset="0"/>
              </a:rPr>
              <a:t>deque</a:t>
            </a:r>
            <a:r>
              <a:rPr lang="en-US" dirty="0">
                <a:cs typeface="Arial" panose="020B0604020202020204" pitchFamily="34" charset="0"/>
              </a:rPr>
              <a:t> (by default)</a:t>
            </a:r>
            <a:r>
              <a:rPr lang="en-US" dirty="0" smtClean="0">
                <a:cs typeface="Arial" panose="020B0604020202020204" pitchFamily="34" charset="0"/>
              </a:rPr>
              <a:t>.</a:t>
            </a:r>
            <a:endParaRPr lang="en-US" dirty="0">
              <a:cs typeface="Arial" panose="020B0604020202020204" pitchFamily="34" charset="0"/>
            </a:endParaRPr>
          </a:p>
          <a:p>
            <a:pPr algn="just">
              <a:spcBef>
                <a:spcPct val="50000"/>
              </a:spcBef>
            </a:pPr>
            <a:r>
              <a:rPr lang="en-US" altLang="zh-TW" b="1" dirty="0" smtClean="0">
                <a:solidFill>
                  <a:srgbClr val="800080"/>
                </a:solidFill>
                <a:ea typeface="新細明體" pitchFamily="18" charset="-120"/>
                <a:cs typeface="Arial" panose="020B0604020202020204" pitchFamily="34" charset="0"/>
              </a:rPr>
              <a:t>   </a:t>
            </a:r>
            <a:endParaRPr lang="en-US" altLang="zh-TW" b="1" dirty="0">
              <a:solidFill>
                <a:srgbClr val="800080"/>
              </a:solidFill>
              <a:ea typeface="新細明體" pitchFamily="18" charset="-120"/>
              <a:cs typeface="Arial" panose="020B0604020202020204" pitchFamily="34" charset="0"/>
            </a:endParaRPr>
          </a:p>
        </p:txBody>
      </p:sp>
    </p:spTree>
    <p:extLst>
      <p:ext uri="{BB962C8B-B14F-4D97-AF65-F5344CB8AC3E}">
        <p14:creationId xmlns:p14="http://schemas.microsoft.com/office/powerpoint/2010/main" val="4059241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Adapters</a:t>
            </a:r>
            <a:r>
              <a:rPr lang="en-US" b="0" dirty="0" smtClean="0"/>
              <a:t>: </a:t>
            </a:r>
            <a:r>
              <a:rPr lang="en-US" dirty="0"/>
              <a:t>Priority </a:t>
            </a:r>
            <a:r>
              <a:rPr lang="en-US" dirty="0" smtClean="0"/>
              <a:t>queue</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16</a:t>
            </a:fld>
            <a:endParaRPr lang="en-US">
              <a:latin typeface="Tahoma" pitchFamily="34" charset="0"/>
            </a:endParaRPr>
          </a:p>
        </p:txBody>
      </p:sp>
      <p:sp>
        <p:nvSpPr>
          <p:cNvPr id="10" name="Text Box 13"/>
          <p:cNvSpPr txBox="1">
            <a:spLocks noChangeArrowheads="1"/>
          </p:cNvSpPr>
          <p:nvPr/>
        </p:nvSpPr>
        <p:spPr bwMode="auto">
          <a:xfrm>
            <a:off x="854968" y="1556792"/>
            <a:ext cx="77768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buFontTx/>
              <a:buChar char="-"/>
            </a:pPr>
            <a:r>
              <a:rPr lang="en-US" dirty="0">
                <a:cs typeface="Arial" panose="020B0604020202020204" pitchFamily="34" charset="0"/>
              </a:rPr>
              <a:t>Insertions are done in a sorted order</a:t>
            </a:r>
            <a:endParaRPr lang="en-US" dirty="0" smtClean="0">
              <a:cs typeface="Arial" panose="020B0604020202020204" pitchFamily="34" charset="0"/>
            </a:endParaRPr>
          </a:p>
          <a:p>
            <a:pPr marL="342900" indent="-342900">
              <a:buFontTx/>
              <a:buChar char="-"/>
            </a:pPr>
            <a:r>
              <a:rPr lang="en-US" dirty="0">
                <a:cs typeface="Arial" panose="020B0604020202020204" pitchFamily="34" charset="0"/>
              </a:rPr>
              <a:t>Deletions from front similar to a </a:t>
            </a:r>
            <a:r>
              <a:rPr lang="en-US" dirty="0" smtClean="0">
                <a:cs typeface="Arial" panose="020B0604020202020204" pitchFamily="34" charset="0"/>
              </a:rPr>
              <a:t>queue</a:t>
            </a:r>
          </a:p>
          <a:p>
            <a:pPr marL="342900" indent="-342900">
              <a:buFontTx/>
              <a:buChar char="-"/>
            </a:pPr>
            <a:r>
              <a:rPr lang="en-US" dirty="0">
                <a:cs typeface="Arial" panose="020B0604020202020204" pitchFamily="34" charset="0"/>
              </a:rPr>
              <a:t>They are implemented with vector (by default) or </a:t>
            </a:r>
            <a:r>
              <a:rPr lang="en-US" dirty="0" err="1" smtClean="0">
                <a:cs typeface="Arial" panose="020B0604020202020204" pitchFamily="34" charset="0"/>
              </a:rPr>
              <a:t>deque</a:t>
            </a:r>
            <a:endParaRPr lang="en-US" dirty="0" smtClean="0">
              <a:cs typeface="Arial" panose="020B0604020202020204" pitchFamily="34" charset="0"/>
            </a:endParaRPr>
          </a:p>
          <a:p>
            <a:pPr marL="342900" indent="-342900">
              <a:buFontTx/>
              <a:buChar char="-"/>
            </a:pPr>
            <a:r>
              <a:rPr lang="en-US" dirty="0">
                <a:cs typeface="Arial" panose="020B0604020202020204" pitchFamily="34" charset="0"/>
              </a:rPr>
              <a:t>The elements with the highest priority are removed first</a:t>
            </a:r>
          </a:p>
          <a:p>
            <a:pPr algn="just">
              <a:spcBef>
                <a:spcPct val="50000"/>
              </a:spcBef>
            </a:pPr>
            <a:r>
              <a:rPr lang="en-US" altLang="zh-TW" b="1" dirty="0" smtClean="0">
                <a:solidFill>
                  <a:srgbClr val="800080"/>
                </a:solidFill>
                <a:ea typeface="新細明體" pitchFamily="18" charset="-120"/>
                <a:cs typeface="Arial" panose="020B0604020202020204" pitchFamily="34" charset="0"/>
              </a:rPr>
              <a:t>   </a:t>
            </a:r>
            <a:endParaRPr lang="en-US" altLang="zh-TW" b="1" dirty="0">
              <a:solidFill>
                <a:srgbClr val="800080"/>
              </a:solidFill>
              <a:ea typeface="新細明體" pitchFamily="18" charset="-120"/>
              <a:cs typeface="Arial" panose="020B0604020202020204" pitchFamily="34" charset="0"/>
            </a:endParaRPr>
          </a:p>
        </p:txBody>
      </p:sp>
    </p:spTree>
    <p:extLst>
      <p:ext uri="{BB962C8B-B14F-4D97-AF65-F5344CB8AC3E}">
        <p14:creationId xmlns:p14="http://schemas.microsoft.com/office/powerpoint/2010/main" val="3219081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a:t>
            </a:r>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17</a:t>
            </a:fld>
            <a:endParaRPr lang="en-US">
              <a:latin typeface="Tahoma" pitchFamily="34" charset="0"/>
            </a:endParaRPr>
          </a:p>
        </p:txBody>
      </p:sp>
      <p:sp>
        <p:nvSpPr>
          <p:cNvPr id="8" name="TextBox 7"/>
          <p:cNvSpPr txBox="1"/>
          <p:nvPr/>
        </p:nvSpPr>
        <p:spPr>
          <a:xfrm>
            <a:off x="1187624" y="5445224"/>
            <a:ext cx="184731" cy="369332"/>
          </a:xfrm>
          <a:prstGeom prst="rect">
            <a:avLst/>
          </a:prstGeom>
          <a:noFill/>
        </p:spPr>
        <p:txBody>
          <a:bodyPr wrap="none" rtlCol="0">
            <a:spAutoFit/>
          </a:bodyPr>
          <a:lstStyle/>
          <a:p>
            <a:endParaRPr lang="en-US" dirty="0"/>
          </a:p>
        </p:txBody>
      </p:sp>
      <p:sp>
        <p:nvSpPr>
          <p:cNvPr id="16" name="TextBox 15"/>
          <p:cNvSpPr txBox="1"/>
          <p:nvPr/>
        </p:nvSpPr>
        <p:spPr>
          <a:xfrm>
            <a:off x="890228" y="1196752"/>
            <a:ext cx="7380312" cy="4154984"/>
          </a:xfrm>
          <a:prstGeom prst="rect">
            <a:avLst/>
          </a:prstGeom>
          <a:noFill/>
        </p:spPr>
        <p:txBody>
          <a:bodyPr wrap="square" rtlCol="0">
            <a:spAutoFit/>
          </a:bodyPr>
          <a:lstStyle/>
          <a:p>
            <a:pPr marL="234950" indent="-234950">
              <a:buFontTx/>
              <a:buChar char="•"/>
              <a:defRPr/>
            </a:pPr>
            <a:r>
              <a:rPr lang="en-US" sz="2400" b="1" dirty="0">
                <a:latin typeface="Arial" panose="020B0604020202020204" pitchFamily="34" charset="0"/>
                <a:ea typeface="ＭＳ Ｐゴシック" charset="0"/>
                <a:cs typeface="Arial" panose="020B0604020202020204" pitchFamily="34" charset="0"/>
              </a:rPr>
              <a:t>Iterators are pointers to elements of first-class containers</a:t>
            </a:r>
          </a:p>
          <a:p>
            <a:pPr marL="581025" lvl="1" indent="-231775">
              <a:defRPr/>
            </a:pPr>
            <a:r>
              <a:rPr lang="en-US" sz="2400" dirty="0">
                <a:latin typeface="Arial" panose="020B0604020202020204" pitchFamily="34" charset="0"/>
                <a:ea typeface="ＭＳ Ｐゴシック" charset="0"/>
                <a:cs typeface="Arial" panose="020B0604020202020204" pitchFamily="34" charset="0"/>
              </a:rPr>
              <a:t>Type </a:t>
            </a:r>
            <a:r>
              <a:rPr lang="en-US" sz="2400" b="1" dirty="0" err="1">
                <a:latin typeface="Arial" panose="020B0604020202020204" pitchFamily="34" charset="0"/>
                <a:ea typeface="ＭＳ Ｐゴシック" charset="0"/>
                <a:cs typeface="Arial" panose="020B0604020202020204" pitchFamily="34" charset="0"/>
              </a:rPr>
              <a:t>const_iterator</a:t>
            </a:r>
            <a:r>
              <a:rPr lang="en-US" sz="2400" dirty="0">
                <a:latin typeface="Arial" panose="020B0604020202020204" pitchFamily="34" charset="0"/>
                <a:ea typeface="ＭＳ Ｐゴシック" charset="0"/>
                <a:cs typeface="Arial" panose="020B0604020202020204" pitchFamily="34" charset="0"/>
              </a:rPr>
              <a:t> defines an iterator to a container element that </a:t>
            </a:r>
            <a:r>
              <a:rPr lang="en-US" sz="2400" i="1" dirty="0">
                <a:latin typeface="Arial" panose="020B0604020202020204" pitchFamily="34" charset="0"/>
                <a:ea typeface="ＭＳ Ｐゴシック" charset="0"/>
                <a:cs typeface="Arial" panose="020B0604020202020204" pitchFamily="34" charset="0"/>
              </a:rPr>
              <a:t>cannot</a:t>
            </a:r>
            <a:r>
              <a:rPr lang="en-US" sz="2400" dirty="0">
                <a:latin typeface="Arial" panose="020B0604020202020204" pitchFamily="34" charset="0"/>
                <a:ea typeface="ＭＳ Ｐゴシック" charset="0"/>
                <a:cs typeface="Arial" panose="020B0604020202020204" pitchFamily="34" charset="0"/>
              </a:rPr>
              <a:t> be modified</a:t>
            </a:r>
          </a:p>
          <a:p>
            <a:pPr marL="581025" lvl="1" indent="-231775">
              <a:defRPr/>
            </a:pPr>
            <a:r>
              <a:rPr lang="en-US" sz="2400" dirty="0">
                <a:latin typeface="Arial" panose="020B0604020202020204" pitchFamily="34" charset="0"/>
                <a:ea typeface="ＭＳ Ｐゴシック" charset="0"/>
                <a:cs typeface="Arial" panose="020B0604020202020204" pitchFamily="34" charset="0"/>
              </a:rPr>
              <a:t>Type </a:t>
            </a:r>
            <a:r>
              <a:rPr lang="en-US" sz="2400" b="1" dirty="0">
                <a:latin typeface="Arial" panose="020B0604020202020204" pitchFamily="34" charset="0"/>
                <a:ea typeface="ＭＳ Ｐゴシック" charset="0"/>
                <a:cs typeface="Arial" panose="020B0604020202020204" pitchFamily="34" charset="0"/>
              </a:rPr>
              <a:t>iterator</a:t>
            </a:r>
            <a:r>
              <a:rPr lang="en-US" sz="2400" dirty="0">
                <a:latin typeface="Arial" panose="020B0604020202020204" pitchFamily="34" charset="0"/>
                <a:ea typeface="ＭＳ Ｐゴシック" charset="0"/>
                <a:cs typeface="Arial" panose="020B0604020202020204" pitchFamily="34" charset="0"/>
              </a:rPr>
              <a:t> defines an iterator to a container element that </a:t>
            </a:r>
            <a:r>
              <a:rPr lang="en-US" sz="2400" i="1" dirty="0">
                <a:latin typeface="Arial" panose="020B0604020202020204" pitchFamily="34" charset="0"/>
                <a:ea typeface="ＭＳ Ｐゴシック" charset="0"/>
                <a:cs typeface="Arial" panose="020B0604020202020204" pitchFamily="34" charset="0"/>
              </a:rPr>
              <a:t>can</a:t>
            </a:r>
            <a:r>
              <a:rPr lang="en-US" sz="2400" dirty="0">
                <a:latin typeface="Arial" panose="020B0604020202020204" pitchFamily="34" charset="0"/>
                <a:ea typeface="ＭＳ Ｐゴシック" charset="0"/>
                <a:cs typeface="Arial" panose="020B0604020202020204" pitchFamily="34" charset="0"/>
              </a:rPr>
              <a:t> be modified</a:t>
            </a:r>
          </a:p>
          <a:p>
            <a:pPr marL="581025" lvl="1" indent="-231775">
              <a:defRPr/>
            </a:pPr>
            <a:endParaRPr lang="en-US" sz="2400" dirty="0">
              <a:latin typeface="Arial" panose="020B0604020202020204" pitchFamily="34" charset="0"/>
              <a:ea typeface="ＭＳ Ｐゴシック" charset="0"/>
              <a:cs typeface="Arial" panose="020B0604020202020204" pitchFamily="34" charset="0"/>
            </a:endParaRPr>
          </a:p>
          <a:p>
            <a:pPr marL="234950" indent="-234950">
              <a:buFontTx/>
              <a:buChar char="•"/>
              <a:defRPr/>
            </a:pPr>
            <a:r>
              <a:rPr lang="en-US" sz="2400" b="1" dirty="0">
                <a:latin typeface="Arial" panose="020B0604020202020204" pitchFamily="34" charset="0"/>
                <a:ea typeface="ＭＳ Ｐゴシック" charset="0"/>
                <a:cs typeface="Arial" panose="020B0604020202020204" pitchFamily="34" charset="0"/>
              </a:rPr>
              <a:t>All first-class containers provide the members functions </a:t>
            </a:r>
            <a:r>
              <a:rPr lang="en-US" sz="2400" dirty="0">
                <a:latin typeface="Arial" panose="020B0604020202020204" pitchFamily="34" charset="0"/>
                <a:ea typeface="ＭＳ Ｐゴシック" charset="0"/>
                <a:cs typeface="Arial" panose="020B0604020202020204" pitchFamily="34" charset="0"/>
              </a:rPr>
              <a:t>begin()</a:t>
            </a:r>
            <a:r>
              <a:rPr lang="en-US" sz="2400" b="1" dirty="0">
                <a:latin typeface="Arial" panose="020B0604020202020204" pitchFamily="34" charset="0"/>
                <a:ea typeface="ＭＳ Ｐゴシック" charset="0"/>
                <a:cs typeface="Arial" panose="020B0604020202020204" pitchFamily="34" charset="0"/>
              </a:rPr>
              <a:t> and </a:t>
            </a:r>
            <a:r>
              <a:rPr lang="en-US" sz="2400" dirty="0">
                <a:latin typeface="Arial" panose="020B0604020202020204" pitchFamily="34" charset="0"/>
                <a:ea typeface="ＭＳ Ｐゴシック" charset="0"/>
                <a:cs typeface="Arial" panose="020B0604020202020204" pitchFamily="34" charset="0"/>
              </a:rPr>
              <a:t>end()</a:t>
            </a:r>
            <a:r>
              <a:rPr lang="en-US" sz="2400" b="1" dirty="0">
                <a:latin typeface="Arial" panose="020B0604020202020204" pitchFamily="34" charset="0"/>
                <a:ea typeface="ＭＳ Ｐゴシック" charset="0"/>
                <a:cs typeface="Arial" panose="020B0604020202020204" pitchFamily="34" charset="0"/>
              </a:rPr>
              <a:t> </a:t>
            </a:r>
            <a:r>
              <a:rPr lang="en-US" sz="2400" dirty="0" smtClean="0">
                <a:latin typeface="Arial" panose="020B0604020202020204" pitchFamily="34" charset="0"/>
                <a:ea typeface="ＭＳ Ｐゴシック" charset="0"/>
                <a:cs typeface="Arial" panose="020B0604020202020204" pitchFamily="34" charset="0"/>
              </a:rPr>
              <a:t>return </a:t>
            </a:r>
            <a:r>
              <a:rPr lang="en-US" sz="2400" dirty="0">
                <a:latin typeface="Arial" panose="020B0604020202020204" pitchFamily="34" charset="0"/>
                <a:ea typeface="ＭＳ Ｐゴシック" charset="0"/>
                <a:cs typeface="Arial" panose="020B0604020202020204" pitchFamily="34" charset="0"/>
              </a:rPr>
              <a:t>iterators pointing to the first and one-past-the-last element of the container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263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 (cont.)</a:t>
            </a:r>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18</a:t>
            </a:fld>
            <a:endParaRPr lang="en-US">
              <a:latin typeface="Tahoma" pitchFamily="34" charset="0"/>
            </a:endParaRPr>
          </a:p>
        </p:txBody>
      </p:sp>
      <p:sp>
        <p:nvSpPr>
          <p:cNvPr id="8" name="TextBox 7"/>
          <p:cNvSpPr txBox="1"/>
          <p:nvPr/>
        </p:nvSpPr>
        <p:spPr>
          <a:xfrm>
            <a:off x="1187624" y="5445224"/>
            <a:ext cx="184731" cy="369332"/>
          </a:xfrm>
          <a:prstGeom prst="rect">
            <a:avLst/>
          </a:prstGeom>
          <a:noFill/>
        </p:spPr>
        <p:txBody>
          <a:bodyPr wrap="none" rtlCol="0">
            <a:spAutoFit/>
          </a:bodyPr>
          <a:lstStyle/>
          <a:p>
            <a:endParaRPr lang="en-US" dirty="0"/>
          </a:p>
        </p:txBody>
      </p:sp>
      <p:sp>
        <p:nvSpPr>
          <p:cNvPr id="16" name="TextBox 15"/>
          <p:cNvSpPr txBox="1"/>
          <p:nvPr/>
        </p:nvSpPr>
        <p:spPr>
          <a:xfrm>
            <a:off x="890228" y="1196752"/>
            <a:ext cx="7380312" cy="3108543"/>
          </a:xfrm>
          <a:prstGeom prst="rect">
            <a:avLst/>
          </a:prstGeom>
          <a:noFill/>
        </p:spPr>
        <p:txBody>
          <a:bodyPr wrap="square" rtlCol="0">
            <a:spAutoFit/>
          </a:bodyPr>
          <a:lstStyle/>
          <a:p>
            <a:pPr marL="234950" indent="-234950">
              <a:buFontTx/>
              <a:buChar char="•"/>
              <a:defRPr/>
            </a:pPr>
            <a:r>
              <a:rPr lang="en-US" sz="2400" dirty="0" smtClean="0"/>
              <a:t>If </a:t>
            </a:r>
            <a:r>
              <a:rPr lang="en-US" sz="2400" dirty="0"/>
              <a:t>the iterator it points to a particular element, then </a:t>
            </a:r>
          </a:p>
          <a:p>
            <a:pPr marL="544513" lvl="1">
              <a:buFont typeface="Times" charset="0"/>
              <a:buChar char="-"/>
              <a:defRPr/>
            </a:pPr>
            <a:r>
              <a:rPr lang="en-US" sz="2400" b="1" dirty="0"/>
              <a:t>it++ (or ++it)</a:t>
            </a:r>
            <a:r>
              <a:rPr lang="en-US" sz="2400" dirty="0"/>
              <a:t> points to the next element and </a:t>
            </a:r>
          </a:p>
          <a:p>
            <a:pPr marL="544513" lvl="1">
              <a:buFont typeface="Times" charset="0"/>
              <a:buChar char="-"/>
              <a:defRPr/>
            </a:pPr>
            <a:r>
              <a:rPr lang="en-US" sz="2400" b="1" dirty="0"/>
              <a:t>*it</a:t>
            </a:r>
            <a:r>
              <a:rPr lang="en-US" sz="2400" dirty="0"/>
              <a:t> refers to the value of the element pointed to by </a:t>
            </a:r>
            <a:r>
              <a:rPr lang="en-US" sz="2400" b="1" dirty="0"/>
              <a:t>it</a:t>
            </a:r>
          </a:p>
          <a:p>
            <a:pPr marL="234950" indent="-234950">
              <a:buFontTx/>
              <a:buChar char="•"/>
              <a:defRPr/>
            </a:pPr>
            <a:endParaRPr lang="en-US" sz="2400" dirty="0"/>
          </a:p>
          <a:p>
            <a:pPr marL="234950" indent="-234950">
              <a:buFontTx/>
              <a:buChar char="•"/>
              <a:defRPr/>
            </a:pPr>
            <a:r>
              <a:rPr lang="en-US" sz="2400" dirty="0"/>
              <a:t>The iterator resulting from end() can only be used to detect whether the iterator has reached the end of the container</a:t>
            </a:r>
            <a:endParaRPr lang="en-US" sz="2400" dirty="0">
              <a:cs typeface="Times New Roman" charset="0"/>
            </a:endParaRPr>
          </a:p>
        </p:txBody>
      </p:sp>
    </p:spTree>
    <p:extLst>
      <p:ext uri="{BB962C8B-B14F-4D97-AF65-F5344CB8AC3E}">
        <p14:creationId xmlns:p14="http://schemas.microsoft.com/office/powerpoint/2010/main" val="289606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Iterators</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19</a:t>
            </a:fld>
            <a:endParaRPr lang="en-US">
              <a:latin typeface="Tahoma" pitchFamily="34" charset="0"/>
            </a:endParaRPr>
          </a:p>
        </p:txBody>
      </p:sp>
      <p:sp>
        <p:nvSpPr>
          <p:cNvPr id="8" name="TextBox 7"/>
          <p:cNvSpPr txBox="1"/>
          <p:nvPr/>
        </p:nvSpPr>
        <p:spPr>
          <a:xfrm>
            <a:off x="1187624" y="5445224"/>
            <a:ext cx="184731" cy="369332"/>
          </a:xfrm>
          <a:prstGeom prst="rect">
            <a:avLst/>
          </a:prstGeom>
          <a:noFill/>
        </p:spPr>
        <p:txBody>
          <a:bodyPr wrap="none" rtlCol="0">
            <a:spAutoFit/>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33524"/>
            <a:ext cx="5928408" cy="4096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922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a:t>Template </a:t>
            </a:r>
            <a:r>
              <a:rPr lang="en-US" dirty="0" smtClean="0"/>
              <a:t>Library</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2</a:t>
            </a:fld>
            <a:endParaRPr lang="en-US">
              <a:latin typeface="Tahoma" pitchFamily="34" charset="0"/>
            </a:endParaRPr>
          </a:p>
        </p:txBody>
      </p:sp>
      <p:sp>
        <p:nvSpPr>
          <p:cNvPr id="3" name="TextBox 2"/>
          <p:cNvSpPr txBox="1"/>
          <p:nvPr/>
        </p:nvSpPr>
        <p:spPr>
          <a:xfrm>
            <a:off x="683568" y="1412776"/>
            <a:ext cx="7380312" cy="4893647"/>
          </a:xfrm>
          <a:prstGeom prst="rect">
            <a:avLst/>
          </a:prstGeom>
          <a:noFill/>
        </p:spPr>
        <p:txBody>
          <a:bodyPr wrap="square" rtlCol="0">
            <a:spAutoFit/>
          </a:bodyPr>
          <a:lstStyle/>
          <a:p>
            <a:pPr marL="234950" indent="-234950">
              <a:buFontTx/>
              <a:buChar char="•"/>
              <a:defRPr/>
            </a:pPr>
            <a:r>
              <a:rPr lang="en-US" sz="2400" dirty="0"/>
              <a:t>The Standard Template Library defines powerful, template-based, reusable components</a:t>
            </a:r>
          </a:p>
          <a:p>
            <a:pPr marL="887413" lvl="2">
              <a:buFont typeface="Times" charset="0"/>
              <a:buChar char="-"/>
              <a:defRPr/>
            </a:pPr>
            <a:r>
              <a:rPr lang="en-US" sz="2400" dirty="0"/>
              <a:t>That implements common data structures and algorithms</a:t>
            </a:r>
          </a:p>
          <a:p>
            <a:pPr marL="234950" indent="-234950">
              <a:defRPr/>
            </a:pPr>
            <a:endParaRPr lang="en-US" sz="2400" dirty="0"/>
          </a:p>
          <a:p>
            <a:pPr marL="234950" indent="-234950">
              <a:buFontTx/>
              <a:buChar char="•"/>
              <a:defRPr/>
            </a:pPr>
            <a:r>
              <a:rPr lang="en-US" sz="2400" dirty="0"/>
              <a:t>STL extensively uses </a:t>
            </a:r>
            <a:r>
              <a:rPr lang="en-US" sz="2400" i="1" dirty="0"/>
              <a:t>generic programming</a:t>
            </a:r>
            <a:r>
              <a:rPr lang="en-US" sz="2400" dirty="0"/>
              <a:t> based on </a:t>
            </a:r>
            <a:r>
              <a:rPr lang="en-US" sz="2400" i="1" dirty="0"/>
              <a:t>templates</a:t>
            </a:r>
            <a:endParaRPr lang="en-US" sz="2400" dirty="0"/>
          </a:p>
          <a:p>
            <a:pPr marL="234950" indent="-234950">
              <a:buFontTx/>
              <a:buChar char="•"/>
              <a:defRPr/>
            </a:pPr>
            <a:endParaRPr lang="en-US" sz="2400" dirty="0"/>
          </a:p>
          <a:p>
            <a:pPr marL="234950" indent="-234950">
              <a:buFontTx/>
              <a:buChar char="•"/>
              <a:defRPr/>
            </a:pPr>
            <a:r>
              <a:rPr lang="en-US" sz="2400" dirty="0"/>
              <a:t>Divided into three components:</a:t>
            </a:r>
          </a:p>
          <a:p>
            <a:pPr marL="544513" lvl="1">
              <a:buFont typeface="Times" charset="0"/>
              <a:buChar char="-"/>
              <a:defRPr/>
            </a:pPr>
            <a:r>
              <a:rPr lang="en-US" sz="2400" dirty="0"/>
              <a:t>Containers: data structures that store objects of any type</a:t>
            </a:r>
          </a:p>
          <a:p>
            <a:pPr marL="544513" lvl="1">
              <a:buFont typeface="Times" charset="0"/>
              <a:buChar char="-"/>
              <a:defRPr/>
            </a:pPr>
            <a:r>
              <a:rPr lang="en-US" sz="2400" dirty="0"/>
              <a:t>Iterators: used to manipulate container elements</a:t>
            </a:r>
          </a:p>
          <a:p>
            <a:pPr marL="544513" lvl="1">
              <a:buFont typeface="Times" charset="0"/>
              <a:buChar char="-"/>
              <a:defRPr/>
            </a:pPr>
            <a:r>
              <a:rPr lang="en-US" sz="2400" dirty="0"/>
              <a:t>Algorithms: searching, sorting and many others</a:t>
            </a:r>
          </a:p>
        </p:txBody>
      </p:sp>
    </p:spTree>
    <p:extLst>
      <p:ext uri="{BB962C8B-B14F-4D97-AF65-F5344CB8AC3E}">
        <p14:creationId xmlns:p14="http://schemas.microsoft.com/office/powerpoint/2010/main" val="2123608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20</a:t>
            </a:fld>
            <a:endParaRPr lang="en-US">
              <a:latin typeface="Tahoma" pitchFamily="34" charset="0"/>
            </a:endParaRPr>
          </a:p>
        </p:txBody>
      </p:sp>
      <p:sp>
        <p:nvSpPr>
          <p:cNvPr id="8" name="TextBox 7"/>
          <p:cNvSpPr txBox="1"/>
          <p:nvPr/>
        </p:nvSpPr>
        <p:spPr>
          <a:xfrm>
            <a:off x="1187624" y="5445224"/>
            <a:ext cx="184731" cy="369332"/>
          </a:xfrm>
          <a:prstGeom prst="rect">
            <a:avLst/>
          </a:prstGeom>
          <a:noFill/>
        </p:spPr>
        <p:txBody>
          <a:bodyPr wrap="none" rtlCol="0">
            <a:spAutoFit/>
          </a:bodyPr>
          <a:lstStyle/>
          <a:p>
            <a:endParaRPr lang="en-US" dirty="0"/>
          </a:p>
        </p:txBody>
      </p:sp>
      <p:sp>
        <p:nvSpPr>
          <p:cNvPr id="9" name="TextBox 8"/>
          <p:cNvSpPr txBox="1"/>
          <p:nvPr/>
        </p:nvSpPr>
        <p:spPr>
          <a:xfrm>
            <a:off x="890228" y="1196752"/>
            <a:ext cx="7380312" cy="1569660"/>
          </a:xfrm>
          <a:prstGeom prst="rect">
            <a:avLst/>
          </a:prstGeom>
          <a:noFill/>
        </p:spPr>
        <p:txBody>
          <a:bodyPr wrap="square" rtlCol="0">
            <a:spAutoFit/>
          </a:bodyPr>
          <a:lstStyle/>
          <a:p>
            <a:pPr algn="just">
              <a:defRPr/>
            </a:pPr>
            <a:r>
              <a:rPr lang="en-US" sz="2400" dirty="0" smtClean="0"/>
              <a:t>- STL </a:t>
            </a:r>
            <a:r>
              <a:rPr lang="en-US" sz="2400" dirty="0"/>
              <a:t>also provides a number of generic algorithms for working with the elements of the container </a:t>
            </a:r>
            <a:r>
              <a:rPr lang="en-US" sz="2400" dirty="0" smtClean="0"/>
              <a:t>classes such as: Search</a:t>
            </a:r>
            <a:r>
              <a:rPr lang="en-US" sz="2400" dirty="0"/>
              <a:t>, sort, insert, reorder, remove, and copy elements of the container </a:t>
            </a:r>
            <a:r>
              <a:rPr lang="en-US" sz="2400" dirty="0" smtClean="0"/>
              <a:t>class.</a:t>
            </a:r>
            <a:endParaRPr lang="en-US" sz="2400" dirty="0">
              <a:cs typeface="Times New Roman" charset="0"/>
            </a:endParaRPr>
          </a:p>
        </p:txBody>
      </p:sp>
    </p:spTree>
    <p:extLst>
      <p:ext uri="{BB962C8B-B14F-4D97-AF65-F5344CB8AC3E}">
        <p14:creationId xmlns:p14="http://schemas.microsoft.com/office/powerpoint/2010/main" val="5881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Algorithms</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21</a:t>
            </a:fld>
            <a:endParaRPr lang="en-US">
              <a:latin typeface="Tahoma" pitchFamily="34" charset="0"/>
            </a:endParaRPr>
          </a:p>
        </p:txBody>
      </p:sp>
      <p:sp>
        <p:nvSpPr>
          <p:cNvPr id="8" name="TextBox 7"/>
          <p:cNvSpPr txBox="1"/>
          <p:nvPr/>
        </p:nvSpPr>
        <p:spPr>
          <a:xfrm>
            <a:off x="1187624" y="5445224"/>
            <a:ext cx="184731" cy="369332"/>
          </a:xfrm>
          <a:prstGeom prst="rect">
            <a:avLst/>
          </a:prstGeom>
          <a:noFill/>
        </p:spPr>
        <p:txBody>
          <a:bodyPr wrap="none" rtlCol="0">
            <a:spAutoFit/>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2" y="1988840"/>
            <a:ext cx="391477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90228" y="1196752"/>
            <a:ext cx="7380312" cy="707886"/>
          </a:xfrm>
          <a:prstGeom prst="rect">
            <a:avLst/>
          </a:prstGeom>
          <a:noFill/>
        </p:spPr>
        <p:txBody>
          <a:bodyPr wrap="square" rtlCol="0">
            <a:spAutoFit/>
          </a:bodyPr>
          <a:lstStyle/>
          <a:p>
            <a:pPr algn="just">
              <a:defRPr/>
            </a:pPr>
            <a:r>
              <a:rPr lang="en-US" sz="2000" dirty="0" smtClean="0"/>
              <a:t>- </a:t>
            </a:r>
            <a:r>
              <a:rPr lang="en-US" sz="2000" dirty="0"/>
              <a:t>The </a:t>
            </a:r>
            <a:r>
              <a:rPr lang="en-US" sz="2000" dirty="0" err="1"/>
              <a:t>min_element</a:t>
            </a:r>
            <a:r>
              <a:rPr lang="en-US" sz="2000" dirty="0"/>
              <a:t> and </a:t>
            </a:r>
            <a:r>
              <a:rPr lang="en-US" sz="2000" dirty="0" err="1"/>
              <a:t>max_element</a:t>
            </a:r>
            <a:r>
              <a:rPr lang="en-US" sz="2000" dirty="0"/>
              <a:t> algorithms find the min and max element in a container class</a:t>
            </a:r>
            <a:endParaRPr lang="en-US" sz="2000" dirty="0">
              <a:cs typeface="Times New Roman" charset="0"/>
            </a:endParaRPr>
          </a:p>
        </p:txBody>
      </p:sp>
    </p:spTree>
    <p:extLst>
      <p:ext uri="{BB962C8B-B14F-4D97-AF65-F5344CB8AC3E}">
        <p14:creationId xmlns:p14="http://schemas.microsoft.com/office/powerpoint/2010/main" val="1623459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Algorithms2</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22</a:t>
            </a:fld>
            <a:endParaRPr lang="en-US">
              <a:latin typeface="Tahoma" pitchFamily="34" charset="0"/>
            </a:endParaRPr>
          </a:p>
        </p:txBody>
      </p:sp>
      <p:sp>
        <p:nvSpPr>
          <p:cNvPr id="8" name="TextBox 7"/>
          <p:cNvSpPr txBox="1"/>
          <p:nvPr/>
        </p:nvSpPr>
        <p:spPr>
          <a:xfrm>
            <a:off x="1187624" y="5445224"/>
            <a:ext cx="184731" cy="369332"/>
          </a:xfrm>
          <a:prstGeom prst="rect">
            <a:avLst/>
          </a:prstGeom>
          <a:noFill/>
        </p:spPr>
        <p:txBody>
          <a:bodyPr wrap="none" rtlCol="0">
            <a:spAutoFit/>
          </a:bodyPr>
          <a:lstStyle/>
          <a:p>
            <a:endParaRPr lang="en-US" dirty="0"/>
          </a:p>
        </p:txBody>
      </p:sp>
      <p:sp>
        <p:nvSpPr>
          <p:cNvPr id="10" name="TextBox 9"/>
          <p:cNvSpPr txBox="1"/>
          <p:nvPr/>
        </p:nvSpPr>
        <p:spPr>
          <a:xfrm>
            <a:off x="890228" y="1052736"/>
            <a:ext cx="7380312" cy="461665"/>
          </a:xfrm>
          <a:prstGeom prst="rect">
            <a:avLst/>
          </a:prstGeom>
          <a:noFill/>
        </p:spPr>
        <p:txBody>
          <a:bodyPr wrap="square" rtlCol="0">
            <a:spAutoFit/>
          </a:bodyPr>
          <a:lstStyle/>
          <a:p>
            <a:pPr algn="just">
              <a:defRPr/>
            </a:pPr>
            <a:r>
              <a:rPr lang="en-US" sz="2400" dirty="0" smtClean="0"/>
              <a:t>Sort </a:t>
            </a:r>
            <a:r>
              <a:rPr lang="en-US" sz="2400" dirty="0"/>
              <a:t>a vector and then reverse it</a:t>
            </a:r>
            <a:r>
              <a:rPr lang="en-US" sz="2000" dirty="0"/>
              <a:t>.</a:t>
            </a:r>
            <a:endParaRPr lang="en-US" sz="2000" dirty="0">
              <a:cs typeface="Times New Roman"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1628800"/>
            <a:ext cx="5810250"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96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 descr="q&amp;a"/>
          <p:cNvPicPr>
            <a:picLocks noGrp="1" noChangeAspect="1" noChangeArrowheads="1"/>
          </p:cNvPicPr>
          <p:nvPr>
            <p:ph idx="4294967295"/>
          </p:nvPr>
        </p:nvPicPr>
        <p:blipFill>
          <a:blip r:embed="rId2" cstate="print"/>
          <a:srcRect/>
          <a:stretch>
            <a:fillRect/>
          </a:stretch>
        </p:blipFill>
        <p:spPr>
          <a:xfrm>
            <a:off x="3071813" y="1071563"/>
            <a:ext cx="2806700" cy="3187700"/>
          </a:xfrm>
        </p:spPr>
      </p:pic>
      <p:sp>
        <p:nvSpPr>
          <p:cNvPr id="31747" name="TextBox 2"/>
          <p:cNvSpPr txBox="1">
            <a:spLocks noChangeArrowheads="1"/>
          </p:cNvSpPr>
          <p:nvPr/>
        </p:nvSpPr>
        <p:spPr bwMode="auto">
          <a:xfrm>
            <a:off x="1357313" y="4714875"/>
            <a:ext cx="6858000" cy="769938"/>
          </a:xfrm>
          <a:prstGeom prst="rect">
            <a:avLst/>
          </a:prstGeom>
          <a:noFill/>
          <a:ln w="9525">
            <a:noFill/>
            <a:miter lim="800000"/>
            <a:headEnd/>
            <a:tailEnd/>
          </a:ln>
        </p:spPr>
        <p:txBody>
          <a:bodyPr>
            <a:spAutoFit/>
          </a:bodyPr>
          <a:lstStyle/>
          <a:p>
            <a:pPr algn="ctr"/>
            <a:r>
              <a:rPr lang="en-US" sz="4400"/>
              <a:t>Thanks for your attention!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Containers</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3</a:t>
            </a:fld>
            <a:endParaRPr lang="en-US">
              <a:latin typeface="Tahoma" pitchFamily="34" charset="0"/>
            </a:endParaRPr>
          </a:p>
        </p:txBody>
      </p:sp>
      <p:sp>
        <p:nvSpPr>
          <p:cNvPr id="8" name="TextBox 7"/>
          <p:cNvSpPr txBox="1"/>
          <p:nvPr/>
        </p:nvSpPr>
        <p:spPr>
          <a:xfrm>
            <a:off x="1187624" y="5445224"/>
            <a:ext cx="184731" cy="369332"/>
          </a:xfrm>
          <a:prstGeom prst="rect">
            <a:avLst/>
          </a:prstGeom>
          <a:noFill/>
        </p:spPr>
        <p:txBody>
          <a:bodyPr wrap="none" rtlCol="0">
            <a:spAutoFit/>
          </a:bodyPr>
          <a:lstStyle/>
          <a:p>
            <a:endParaRPr lang="en-US" dirty="0"/>
          </a:p>
        </p:txBody>
      </p:sp>
      <p:sp>
        <p:nvSpPr>
          <p:cNvPr id="16" name="TextBox 15"/>
          <p:cNvSpPr txBox="1"/>
          <p:nvPr/>
        </p:nvSpPr>
        <p:spPr>
          <a:xfrm>
            <a:off x="890228" y="1196752"/>
            <a:ext cx="7380312" cy="3416320"/>
          </a:xfrm>
          <a:prstGeom prst="rect">
            <a:avLst/>
          </a:prstGeom>
          <a:noFill/>
        </p:spPr>
        <p:txBody>
          <a:bodyPr wrap="square" rtlCol="0">
            <a:spAutoFit/>
          </a:bodyPr>
          <a:lstStyle/>
          <a:p>
            <a:pPr marL="234950" indent="-234950">
              <a:buFontTx/>
              <a:buChar char="•"/>
              <a:defRPr/>
            </a:pPr>
            <a:r>
              <a:rPr lang="en-US" sz="2400" dirty="0">
                <a:cs typeface="Times New Roman" charset="0"/>
              </a:rPr>
              <a:t>Three types of containers</a:t>
            </a:r>
          </a:p>
          <a:p>
            <a:pPr marL="568325" lvl="1" indent="-219075">
              <a:buFont typeface="Times" charset="0"/>
              <a:buChar char="-"/>
              <a:defRPr/>
            </a:pPr>
            <a:r>
              <a:rPr lang="en-US" sz="2400" dirty="0">
                <a:cs typeface="Times New Roman" charset="0"/>
              </a:rPr>
              <a:t>Sequence containers: </a:t>
            </a:r>
          </a:p>
          <a:p>
            <a:pPr marL="911225" lvl="2">
              <a:defRPr/>
            </a:pPr>
            <a:r>
              <a:rPr lang="en-US" sz="2400" dirty="0" smtClean="0">
                <a:cs typeface="Times New Roman" charset="0"/>
              </a:rPr>
              <a:t>+ linear </a:t>
            </a:r>
            <a:r>
              <a:rPr lang="en-US" sz="2400" dirty="0">
                <a:cs typeface="Times New Roman" charset="0"/>
              </a:rPr>
              <a:t>data structures such as vectors and linked lists</a:t>
            </a:r>
          </a:p>
          <a:p>
            <a:pPr marL="568325" lvl="1" indent="-219075">
              <a:buFont typeface="Times" charset="0"/>
              <a:buChar char="-"/>
              <a:defRPr/>
            </a:pPr>
            <a:r>
              <a:rPr lang="en-US" sz="2400" dirty="0">
                <a:cs typeface="Times New Roman" charset="0"/>
              </a:rPr>
              <a:t>Associative containers: </a:t>
            </a:r>
          </a:p>
          <a:p>
            <a:pPr marL="911225" lvl="2">
              <a:defRPr/>
            </a:pPr>
            <a:r>
              <a:rPr lang="en-US" sz="2400" dirty="0" smtClean="0">
                <a:cs typeface="Times New Roman" charset="0"/>
              </a:rPr>
              <a:t>+ non-linear </a:t>
            </a:r>
            <a:r>
              <a:rPr lang="en-US" sz="2400" dirty="0">
                <a:cs typeface="Times New Roman" charset="0"/>
              </a:rPr>
              <a:t>containers such as hash tables</a:t>
            </a:r>
          </a:p>
          <a:p>
            <a:pPr marL="568325" lvl="1" indent="-219075">
              <a:buFont typeface="Times" charset="0"/>
              <a:buChar char="-"/>
              <a:defRPr/>
            </a:pPr>
            <a:r>
              <a:rPr lang="en-US" sz="2400" dirty="0">
                <a:cs typeface="Times New Roman" charset="0"/>
              </a:rPr>
              <a:t>Container adapters: </a:t>
            </a:r>
          </a:p>
          <a:p>
            <a:pPr marL="911225" lvl="2">
              <a:defRPr/>
            </a:pPr>
            <a:r>
              <a:rPr lang="en-US" sz="2400" dirty="0" smtClean="0">
                <a:cs typeface="Times New Roman" charset="0"/>
              </a:rPr>
              <a:t>+ constrained </a:t>
            </a:r>
            <a:r>
              <a:rPr lang="en-US" sz="2400" dirty="0">
                <a:cs typeface="Times New Roman" charset="0"/>
              </a:rPr>
              <a:t>sequence containers such as stacks and queues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Containers</a:t>
            </a:r>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4</a:t>
            </a:fld>
            <a:endParaRPr lang="en-US">
              <a:latin typeface="Tahoma" pitchFamily="34" charset="0"/>
            </a:endParaRPr>
          </a:p>
        </p:txBody>
      </p:sp>
      <p:sp>
        <p:nvSpPr>
          <p:cNvPr id="3" name="TextBox 2"/>
          <p:cNvSpPr txBox="1"/>
          <p:nvPr/>
        </p:nvSpPr>
        <p:spPr>
          <a:xfrm>
            <a:off x="611560" y="1484784"/>
            <a:ext cx="7992888" cy="1938992"/>
          </a:xfrm>
          <a:prstGeom prst="rect">
            <a:avLst/>
          </a:prstGeom>
          <a:noFill/>
        </p:spPr>
        <p:txBody>
          <a:bodyPr wrap="square" rtlCol="0">
            <a:spAutoFit/>
          </a:bodyPr>
          <a:lstStyle/>
          <a:p>
            <a:pPr>
              <a:defRPr/>
            </a:pPr>
            <a:r>
              <a:rPr lang="en-US" sz="2000" dirty="0" smtClean="0">
                <a:latin typeface="Arial" panose="020B0604020202020204" pitchFamily="34" charset="0"/>
                <a:cs typeface="Arial" panose="020B0604020202020204" pitchFamily="34" charset="0"/>
              </a:rPr>
              <a:t>- Sequence </a:t>
            </a:r>
            <a:r>
              <a:rPr lang="en-US" sz="2000" dirty="0">
                <a:latin typeface="Arial" panose="020B0604020202020204" pitchFamily="34" charset="0"/>
                <a:cs typeface="Arial" panose="020B0604020202020204" pitchFamily="34" charset="0"/>
              </a:rPr>
              <a:t>containers are container classes that maintain the ordering of elements in the container. </a:t>
            </a: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STL </a:t>
            </a:r>
            <a:r>
              <a:rPr lang="en-US" sz="2000" dirty="0">
                <a:latin typeface="Arial" panose="020B0604020202020204" pitchFamily="34" charset="0"/>
                <a:cs typeface="Arial" panose="020B0604020202020204" pitchFamily="34" charset="0"/>
              </a:rPr>
              <a:t>provides three sequence containers</a:t>
            </a:r>
          </a:p>
          <a:p>
            <a:pPr marL="623888" lvl="1" indent="-274638">
              <a:buFont typeface="Courier New" charset="0"/>
              <a:buChar char="-"/>
              <a:defRPr/>
            </a:pPr>
            <a:r>
              <a:rPr lang="en-US" sz="2000" dirty="0">
                <a:latin typeface="Arial" panose="020B0604020202020204" pitchFamily="34" charset="0"/>
                <a:cs typeface="Arial" panose="020B0604020202020204" pitchFamily="34" charset="0"/>
              </a:rPr>
              <a:t>vector:  based on arrays</a:t>
            </a:r>
          </a:p>
          <a:p>
            <a:pPr marL="623888" lvl="1" indent="-274638">
              <a:buFont typeface="Courier New" charset="0"/>
              <a:buChar char="-"/>
              <a:defRPr/>
            </a:pPr>
            <a:r>
              <a:rPr lang="en-US" sz="2000" dirty="0" err="1">
                <a:latin typeface="Arial" panose="020B0604020202020204" pitchFamily="34" charset="0"/>
                <a:cs typeface="Arial" panose="020B0604020202020204" pitchFamily="34" charset="0"/>
              </a:rPr>
              <a:t>deque</a:t>
            </a:r>
            <a:r>
              <a:rPr lang="en-US" sz="2000" dirty="0">
                <a:latin typeface="Arial" panose="020B0604020202020204" pitchFamily="34" charset="0"/>
                <a:cs typeface="Arial" panose="020B0604020202020204" pitchFamily="34" charset="0"/>
              </a:rPr>
              <a:t> (double-ended queue): based on arrays</a:t>
            </a:r>
          </a:p>
          <a:p>
            <a:pPr marL="623888" lvl="1" indent="-274638">
              <a:buFont typeface="Courier New" charset="0"/>
              <a:buChar char="-"/>
              <a:defRPr/>
            </a:pPr>
            <a:r>
              <a:rPr lang="en-US" sz="2000" dirty="0">
                <a:latin typeface="Arial" panose="020B0604020202020204" pitchFamily="34" charset="0"/>
                <a:cs typeface="Arial" panose="020B0604020202020204" pitchFamily="34" charset="0"/>
              </a:rPr>
              <a:t>list: based on linked lists</a:t>
            </a:r>
            <a:endParaRPr lang="en-US" sz="20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Containers: </a:t>
            </a:r>
            <a:r>
              <a:rPr lang="en-US" dirty="0"/>
              <a:t>Vector</a:t>
            </a:r>
            <a:r>
              <a:rPr lang="en-US" b="0" dirty="0"/>
              <a:t> </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5</a:t>
            </a:fld>
            <a:endParaRPr lang="en-US">
              <a:latin typeface="Tahoma" pitchFamily="34" charset="0"/>
            </a:endParaRPr>
          </a:p>
        </p:txBody>
      </p:sp>
      <p:sp>
        <p:nvSpPr>
          <p:cNvPr id="10" name="Text Box 13"/>
          <p:cNvSpPr txBox="1">
            <a:spLocks noChangeArrowheads="1"/>
          </p:cNvSpPr>
          <p:nvPr/>
        </p:nvSpPr>
        <p:spPr bwMode="auto">
          <a:xfrm>
            <a:off x="827584" y="1052736"/>
            <a:ext cx="77768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lgn="just">
              <a:spcBef>
                <a:spcPct val="50000"/>
              </a:spcBef>
              <a:buFontTx/>
              <a:buChar char="-"/>
            </a:pPr>
            <a:r>
              <a:rPr lang="en-US" dirty="0" smtClean="0">
                <a:cs typeface="Arial" panose="020B0604020202020204" pitchFamily="34" charset="0"/>
              </a:rPr>
              <a:t>The </a:t>
            </a:r>
            <a:r>
              <a:rPr lang="en-US" dirty="0">
                <a:cs typeface="Arial" panose="020B0604020202020204" pitchFamily="34" charset="0"/>
              </a:rPr>
              <a:t>vector class allows random access to its elements via operator[], and inserting and removing elements from the end of the vector is generally fast</a:t>
            </a:r>
            <a:r>
              <a:rPr lang="en-US" dirty="0" smtClean="0">
                <a:cs typeface="Arial" panose="020B0604020202020204" pitchFamily="34" charset="0"/>
              </a:rPr>
              <a:t>.</a:t>
            </a:r>
          </a:p>
          <a:p>
            <a:pPr marL="342900" indent="-342900" algn="just">
              <a:spcBef>
                <a:spcPct val="50000"/>
              </a:spcBef>
              <a:buFontTx/>
              <a:buChar char="-"/>
            </a:pPr>
            <a:r>
              <a:rPr lang="en-US" dirty="0">
                <a:cs typeface="Arial" panose="020B0604020202020204" pitchFamily="34" charset="0"/>
              </a:rPr>
              <a:t>Insertion and deletion in the middle is expensive</a:t>
            </a:r>
            <a:endParaRPr lang="en-US" altLang="zh-TW" b="1" dirty="0">
              <a:solidFill>
                <a:srgbClr val="800080"/>
              </a:solidFill>
              <a:ea typeface="新細明體" pitchFamily="18" charset="-12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852936"/>
            <a:ext cx="534352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429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Containers: List</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6</a:t>
            </a:fld>
            <a:endParaRPr lang="en-US">
              <a:latin typeface="Tahoma" pitchFamily="34" charset="0"/>
            </a:endParaRPr>
          </a:p>
        </p:txBody>
      </p:sp>
      <p:sp>
        <p:nvSpPr>
          <p:cNvPr id="10" name="Text Box 13"/>
          <p:cNvSpPr txBox="1">
            <a:spLocks noChangeArrowheads="1"/>
          </p:cNvSpPr>
          <p:nvPr/>
        </p:nvSpPr>
        <p:spPr bwMode="auto">
          <a:xfrm>
            <a:off x="827584" y="1556792"/>
            <a:ext cx="7776864"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just">
              <a:spcBef>
                <a:spcPct val="50000"/>
              </a:spcBef>
            </a:pPr>
            <a:r>
              <a:rPr lang="en-US" dirty="0" smtClean="0"/>
              <a:t>- A </a:t>
            </a:r>
            <a:r>
              <a:rPr lang="en-US" b="1" dirty="0" smtClean="0"/>
              <a:t>list</a:t>
            </a:r>
            <a:r>
              <a:rPr lang="en-US" dirty="0" smtClean="0"/>
              <a:t> is a special type of sequence container called a doubly linked list where each element in the container contains pointers that point at the next and previous elements in the list</a:t>
            </a:r>
          </a:p>
          <a:p>
            <a:pPr algn="just">
              <a:spcBef>
                <a:spcPct val="50000"/>
              </a:spcBef>
            </a:pPr>
            <a:r>
              <a:rPr lang="en-US" dirty="0" smtClean="0"/>
              <a:t>-  Lists only provide access to the start and end of the list, there is no random access provided.</a:t>
            </a:r>
            <a:endParaRPr lang="en-US" altLang="zh-TW" b="1" dirty="0">
              <a:solidFill>
                <a:srgbClr val="800080"/>
              </a:solidFill>
              <a:ea typeface="新細明體" pitchFamily="18" charset="-120"/>
            </a:endParaRPr>
          </a:p>
        </p:txBody>
      </p:sp>
    </p:spTree>
    <p:extLst>
      <p:ext uri="{BB962C8B-B14F-4D97-AF65-F5344CB8AC3E}">
        <p14:creationId xmlns:p14="http://schemas.microsoft.com/office/powerpoint/2010/main" val="2766564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Containers: </a:t>
            </a:r>
            <a:r>
              <a:rPr lang="en-US" dirty="0" err="1" smtClean="0"/>
              <a:t>Deque</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7</a:t>
            </a:fld>
            <a:endParaRPr lang="en-US">
              <a:latin typeface="Tahoma" pitchFamily="34" charset="0"/>
            </a:endParaRPr>
          </a:p>
        </p:txBody>
      </p:sp>
      <p:sp>
        <p:nvSpPr>
          <p:cNvPr id="10" name="Text Box 13"/>
          <p:cNvSpPr txBox="1">
            <a:spLocks noChangeArrowheads="1"/>
          </p:cNvSpPr>
          <p:nvPr/>
        </p:nvSpPr>
        <p:spPr bwMode="auto">
          <a:xfrm>
            <a:off x="827584" y="1556792"/>
            <a:ext cx="777686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lgn="just">
              <a:spcBef>
                <a:spcPct val="50000"/>
              </a:spcBef>
            </a:pPr>
            <a:r>
              <a:rPr lang="en-US" dirty="0"/>
              <a:t>  </a:t>
            </a:r>
            <a:r>
              <a:rPr lang="en-US" dirty="0" smtClean="0"/>
              <a:t>- </a:t>
            </a:r>
            <a:r>
              <a:rPr lang="en-US" sz="2000" dirty="0" err="1" smtClean="0"/>
              <a:t>Deque</a:t>
            </a:r>
            <a:r>
              <a:rPr lang="en-US" sz="2000" dirty="0" smtClean="0"/>
              <a:t> class is </a:t>
            </a:r>
            <a:r>
              <a:rPr lang="en-US" sz="2000" dirty="0"/>
              <a:t>a double-ended queue class, implemented as a dynamic array that can grow from both ends.</a:t>
            </a:r>
            <a:endParaRPr lang="en-US" altLang="zh-TW" sz="2000" b="1" dirty="0">
              <a:solidFill>
                <a:srgbClr val="800080"/>
              </a:solidFill>
              <a:ea typeface="新細明體" pitchFamily="18"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675" y="2564904"/>
            <a:ext cx="5546637"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3309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Containers</a:t>
            </a:r>
            <a:r>
              <a:rPr lang="en-US" b="0" dirty="0"/>
              <a:t> </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8</a:t>
            </a:fld>
            <a:endParaRPr lang="en-US">
              <a:latin typeface="Tahoma" pitchFamily="34" charset="0"/>
            </a:endParaRPr>
          </a:p>
        </p:txBody>
      </p:sp>
      <p:sp>
        <p:nvSpPr>
          <p:cNvPr id="10" name="Text Box 13"/>
          <p:cNvSpPr txBox="1">
            <a:spLocks noChangeArrowheads="1"/>
          </p:cNvSpPr>
          <p:nvPr/>
        </p:nvSpPr>
        <p:spPr bwMode="auto">
          <a:xfrm>
            <a:off x="827584" y="1556792"/>
            <a:ext cx="7776864"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234950" indent="-234950">
              <a:buFontTx/>
              <a:buChar char="•"/>
              <a:defRPr/>
            </a:pPr>
            <a:r>
              <a:rPr lang="en-US" dirty="0">
                <a:cs typeface="Arial" panose="020B0604020202020204" pitchFamily="34" charset="0"/>
              </a:rPr>
              <a:t>Associative containers are containers that automatically sort their inputs when those inputs are inserted into the container. By default, associative containers compare elements using operator</a:t>
            </a:r>
            <a:r>
              <a:rPr lang="en-US" dirty="0" smtClean="0">
                <a:cs typeface="Arial" panose="020B0604020202020204" pitchFamily="34" charset="0"/>
              </a:rPr>
              <a:t>&lt;.</a:t>
            </a:r>
            <a:endParaRPr lang="en-US" dirty="0">
              <a:cs typeface="Arial" panose="020B0604020202020204" pitchFamily="34" charset="0"/>
            </a:endParaRPr>
          </a:p>
          <a:p>
            <a:pPr marL="234950" indent="-234950">
              <a:buFontTx/>
              <a:buChar char="•"/>
              <a:defRPr/>
            </a:pPr>
            <a:r>
              <a:rPr lang="en-US" dirty="0">
                <a:cs typeface="Arial" panose="020B0604020202020204" pitchFamily="34" charset="0"/>
              </a:rPr>
              <a:t>There are four types: multiset, set, </a:t>
            </a:r>
            <a:r>
              <a:rPr lang="en-US" dirty="0" err="1">
                <a:cs typeface="Arial" panose="020B0604020202020204" pitchFamily="34" charset="0"/>
              </a:rPr>
              <a:t>multimap</a:t>
            </a:r>
            <a:r>
              <a:rPr lang="en-US" dirty="0">
                <a:cs typeface="Arial" panose="020B0604020202020204" pitchFamily="34" charset="0"/>
              </a:rPr>
              <a:t> and map</a:t>
            </a:r>
          </a:p>
          <a:p>
            <a:pPr marL="544513" lvl="1">
              <a:buFont typeface="Times New Roman" charset="0"/>
              <a:buChar char="-"/>
              <a:defRPr/>
            </a:pPr>
            <a:r>
              <a:rPr lang="en-US" b="1" u="sng" dirty="0">
                <a:cs typeface="Arial" panose="020B0604020202020204" pitchFamily="34" charset="0"/>
              </a:rPr>
              <a:t>all</a:t>
            </a:r>
            <a:r>
              <a:rPr lang="en-US" dirty="0">
                <a:cs typeface="Arial" panose="020B0604020202020204" pitchFamily="34" charset="0"/>
              </a:rPr>
              <a:t> associative containers maintain keys in sorted order</a:t>
            </a:r>
          </a:p>
          <a:p>
            <a:pPr marL="544513" lvl="1">
              <a:buFont typeface="Times New Roman" charset="0"/>
              <a:buChar char="-"/>
              <a:defRPr/>
            </a:pPr>
            <a:r>
              <a:rPr lang="en-US" b="1" u="sng" dirty="0">
                <a:cs typeface="Arial" panose="020B0604020202020204" pitchFamily="34" charset="0"/>
              </a:rPr>
              <a:t>all</a:t>
            </a:r>
            <a:r>
              <a:rPr lang="en-US" dirty="0">
                <a:cs typeface="Arial" panose="020B0604020202020204" pitchFamily="34" charset="0"/>
              </a:rPr>
              <a:t> associative containers support bidirectional iterators</a:t>
            </a:r>
          </a:p>
          <a:p>
            <a:pPr marL="544513" lvl="1">
              <a:buFont typeface="Times New Roman" charset="0"/>
              <a:buChar char="-"/>
              <a:defRPr/>
            </a:pPr>
            <a:r>
              <a:rPr lang="en-US" b="1" dirty="0">
                <a:cs typeface="Arial" panose="020B0604020202020204" pitchFamily="34" charset="0"/>
              </a:rPr>
              <a:t>set</a:t>
            </a:r>
            <a:r>
              <a:rPr lang="en-US" dirty="0">
                <a:cs typeface="Arial" panose="020B0604020202020204" pitchFamily="34" charset="0"/>
              </a:rPr>
              <a:t> does not allow duplicate keys</a:t>
            </a:r>
          </a:p>
          <a:p>
            <a:pPr marL="544513" lvl="1">
              <a:buFont typeface="Times New Roman" charset="0"/>
              <a:buChar char="-"/>
              <a:defRPr/>
            </a:pPr>
            <a:r>
              <a:rPr lang="en-US" b="1" dirty="0">
                <a:cs typeface="Arial" panose="020B0604020202020204" pitchFamily="34" charset="0"/>
              </a:rPr>
              <a:t>multiset</a:t>
            </a:r>
            <a:r>
              <a:rPr lang="en-US" dirty="0">
                <a:cs typeface="Arial" panose="020B0604020202020204" pitchFamily="34" charset="0"/>
              </a:rPr>
              <a:t> and </a:t>
            </a:r>
            <a:r>
              <a:rPr lang="en-US" b="1" dirty="0" err="1">
                <a:cs typeface="Arial" panose="020B0604020202020204" pitchFamily="34" charset="0"/>
              </a:rPr>
              <a:t>multimap</a:t>
            </a:r>
            <a:r>
              <a:rPr lang="en-US" dirty="0">
                <a:cs typeface="Arial" panose="020B0604020202020204" pitchFamily="34" charset="0"/>
              </a:rPr>
              <a:t> allow duplicate keys</a:t>
            </a:r>
          </a:p>
          <a:p>
            <a:pPr marL="544513" lvl="1">
              <a:buFont typeface="Times New Roman" charset="0"/>
              <a:buChar char="-"/>
              <a:defRPr/>
            </a:pPr>
            <a:r>
              <a:rPr lang="en-US" b="1" dirty="0" err="1">
                <a:cs typeface="Arial" panose="020B0604020202020204" pitchFamily="34" charset="0"/>
              </a:rPr>
              <a:t>multimap</a:t>
            </a:r>
            <a:r>
              <a:rPr lang="en-US" dirty="0">
                <a:cs typeface="Arial" panose="020B0604020202020204" pitchFamily="34" charset="0"/>
              </a:rPr>
              <a:t> and </a:t>
            </a:r>
            <a:r>
              <a:rPr lang="en-US" b="1" dirty="0">
                <a:cs typeface="Arial" panose="020B0604020202020204" pitchFamily="34" charset="0"/>
              </a:rPr>
              <a:t>map</a:t>
            </a:r>
            <a:r>
              <a:rPr lang="en-US" dirty="0">
                <a:cs typeface="Arial" panose="020B0604020202020204" pitchFamily="34" charset="0"/>
              </a:rPr>
              <a:t> allow keys and values to be mapped</a:t>
            </a:r>
            <a:endParaRPr lang="en-US" dirty="0" smtClean="0">
              <a:cs typeface="Arial" panose="020B0604020202020204" pitchFamily="34" charset="0"/>
            </a:endParaRPr>
          </a:p>
          <a:p>
            <a:pPr algn="just">
              <a:spcBef>
                <a:spcPct val="50000"/>
              </a:spcBef>
            </a:pPr>
            <a:r>
              <a:rPr lang="en-US" altLang="zh-TW" b="1" dirty="0" smtClean="0">
                <a:solidFill>
                  <a:srgbClr val="800080"/>
                </a:solidFill>
                <a:ea typeface="新細明體" pitchFamily="18" charset="-120"/>
                <a:cs typeface="Arial" panose="020B0604020202020204" pitchFamily="34" charset="0"/>
              </a:rPr>
              <a:t>   </a:t>
            </a:r>
            <a:endParaRPr lang="en-US" altLang="zh-TW" b="1" dirty="0">
              <a:solidFill>
                <a:srgbClr val="800080"/>
              </a:solidFill>
              <a:ea typeface="新細明體" pitchFamily="18" charset="-120"/>
              <a:cs typeface="Arial" panose="020B0604020202020204" pitchFamily="34" charset="0"/>
            </a:endParaRPr>
          </a:p>
        </p:txBody>
      </p:sp>
    </p:spTree>
    <p:extLst>
      <p:ext uri="{BB962C8B-B14F-4D97-AF65-F5344CB8AC3E}">
        <p14:creationId xmlns:p14="http://schemas.microsoft.com/office/powerpoint/2010/main" val="4132515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Containers: Set</a:t>
            </a:r>
            <a:endParaRPr lang="en-US" dirty="0"/>
          </a:p>
        </p:txBody>
      </p:sp>
      <p:sp>
        <p:nvSpPr>
          <p:cNvPr id="6" name="Slide Number Placeholder 5"/>
          <p:cNvSpPr>
            <a:spLocks noGrp="1"/>
          </p:cNvSpPr>
          <p:nvPr>
            <p:ph type="sldNum" sz="quarter" idx="4294967295"/>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9</a:t>
            </a:fld>
            <a:endParaRPr lang="en-US">
              <a:latin typeface="Tahoma" pitchFamily="34" charset="0"/>
            </a:endParaRPr>
          </a:p>
        </p:txBody>
      </p:sp>
      <p:sp>
        <p:nvSpPr>
          <p:cNvPr id="10" name="Text Box 13"/>
          <p:cNvSpPr txBox="1">
            <a:spLocks noChangeArrowheads="1"/>
          </p:cNvSpPr>
          <p:nvPr/>
        </p:nvSpPr>
        <p:spPr bwMode="auto">
          <a:xfrm>
            <a:off x="827584" y="1556792"/>
            <a:ext cx="77768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342900" indent="-342900">
              <a:buFontTx/>
              <a:buChar char="-"/>
            </a:pPr>
            <a:r>
              <a:rPr lang="en-US" dirty="0" smtClean="0"/>
              <a:t>A</a:t>
            </a:r>
            <a:r>
              <a:rPr lang="en-US" dirty="0"/>
              <a:t> </a:t>
            </a:r>
            <a:r>
              <a:rPr lang="en-US" b="1" dirty="0"/>
              <a:t>set</a:t>
            </a:r>
            <a:r>
              <a:rPr lang="en-US" dirty="0"/>
              <a:t> is a container that stores unique elements, with duplicate elements disallowed. </a:t>
            </a:r>
            <a:endParaRPr lang="en-US" dirty="0" smtClean="0"/>
          </a:p>
          <a:p>
            <a:pPr marL="342900" indent="-342900">
              <a:buFontTx/>
              <a:buChar char="-"/>
            </a:pPr>
            <a:r>
              <a:rPr lang="en-US" dirty="0" smtClean="0"/>
              <a:t>The </a:t>
            </a:r>
            <a:r>
              <a:rPr lang="en-US" dirty="0"/>
              <a:t>elements are sorted according to their values</a:t>
            </a:r>
            <a:r>
              <a:rPr lang="en-US" dirty="0" smtClean="0"/>
              <a:t>.</a:t>
            </a:r>
            <a:endParaRPr lang="en-US" dirty="0"/>
          </a:p>
        </p:txBody>
      </p:sp>
    </p:spTree>
    <p:extLst>
      <p:ext uri="{BB962C8B-B14F-4D97-AF65-F5344CB8AC3E}">
        <p14:creationId xmlns:p14="http://schemas.microsoft.com/office/powerpoint/2010/main" val="783280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Slide</Template>
  <TotalTime>5546</TotalTime>
  <Words>659</Words>
  <Application>Microsoft Office PowerPoint</Application>
  <PresentationFormat>On-screen Show (4:3)</PresentationFormat>
  <Paragraphs>127</Paragraphs>
  <Slides>23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ＭＳ Ｐゴシック</vt:lpstr>
      <vt:lpstr>新細明體</vt:lpstr>
      <vt:lpstr>Arial</vt:lpstr>
      <vt:lpstr>Calibri</vt:lpstr>
      <vt:lpstr>Courier New</vt:lpstr>
      <vt:lpstr>Tahoma</vt:lpstr>
      <vt:lpstr>Times</vt:lpstr>
      <vt:lpstr>Times New Roman</vt:lpstr>
      <vt:lpstr>Wingdings</vt:lpstr>
      <vt:lpstr>Template_Training Slide</vt:lpstr>
      <vt:lpstr>Standard Template Library  </vt:lpstr>
      <vt:lpstr>Standard Template Library</vt:lpstr>
      <vt:lpstr>Containers</vt:lpstr>
      <vt:lpstr>Sequence Containers</vt:lpstr>
      <vt:lpstr>Sequence Containers: Vector </vt:lpstr>
      <vt:lpstr>Sequence Containers: List</vt:lpstr>
      <vt:lpstr>Sequence Containers: Deque</vt:lpstr>
      <vt:lpstr>Associative Containers </vt:lpstr>
      <vt:lpstr>Associative Containers: Set</vt:lpstr>
      <vt:lpstr>Associative Containers: Multiset</vt:lpstr>
      <vt:lpstr>Associative Containers: Map</vt:lpstr>
      <vt:lpstr>Associative Containers: Multimap</vt:lpstr>
      <vt:lpstr>Container Adapters </vt:lpstr>
      <vt:lpstr>Container Adapters: Stack</vt:lpstr>
      <vt:lpstr>Container Adapters: Queue</vt:lpstr>
      <vt:lpstr>Container Adapters: Priority queue</vt:lpstr>
      <vt:lpstr>Iterators</vt:lpstr>
      <vt:lpstr>Iterators (cont.)</vt:lpstr>
      <vt:lpstr>Example of Iterators</vt:lpstr>
      <vt:lpstr>Algorithms</vt:lpstr>
      <vt:lpstr>Example of Algorithms</vt:lpstr>
      <vt:lpstr>Example of Algorithms2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v2/4</dc:subject>
  <dc:creator>Kien Nguyen</dc:creator>
  <cp:keywords>Training, Material</cp:keywords>
  <dc:description>Restructure the content framework of the slide; make it more visualized</dc:description>
  <cp:lastModifiedBy>THANH TRUNG NGUYEN/LGEVH VC IVI SOFTWARE DEVELOPMENT 1(trungthanh.nguyen@lge.com)</cp:lastModifiedBy>
  <cp:revision>860</cp:revision>
  <dcterms:created xsi:type="dcterms:W3CDTF">2010-10-18T05:40:05Z</dcterms:created>
  <dcterms:modified xsi:type="dcterms:W3CDTF">2017-02-28T06:11:05Z</dcterms:modified>
  <cp:category>Template</cp:category>
  <cp:contentStatus>Final</cp:contentStatus>
</cp:coreProperties>
</file>