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3"/>
  </p:notesMasterIdLst>
  <p:sldIdLst>
    <p:sldId id="256" r:id="rId2"/>
    <p:sldId id="257" r:id="rId3"/>
    <p:sldId id="258" r:id="rId4"/>
    <p:sldId id="259" r:id="rId5"/>
    <p:sldId id="260" r:id="rId6"/>
    <p:sldId id="274" r:id="rId7"/>
    <p:sldId id="277" r:id="rId8"/>
    <p:sldId id="275" r:id="rId9"/>
    <p:sldId id="276" r:id="rId10"/>
    <p:sldId id="261" r:id="rId11"/>
    <p:sldId id="262" r:id="rId12"/>
    <p:sldId id="263" r:id="rId13"/>
    <p:sldId id="269" r:id="rId14"/>
    <p:sldId id="278" r:id="rId15"/>
    <p:sldId id="265" r:id="rId16"/>
    <p:sldId id="273" r:id="rId17"/>
    <p:sldId id="270" r:id="rId18"/>
    <p:sldId id="271" r:id="rId19"/>
    <p:sldId id="266" r:id="rId20"/>
    <p:sldId id="267" r:id="rId21"/>
    <p:sldId id="268" r:id="rId2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11" autoAdjust="0"/>
  </p:normalViewPr>
  <p:slideViewPr>
    <p:cSldViewPr snapToGrid="0">
      <p:cViewPr varScale="1">
        <p:scale>
          <a:sx n="112" d="100"/>
          <a:sy n="112" d="100"/>
        </p:scale>
        <p:origin x="15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2204364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Image_stitching"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Cropping_(image)" TargetMode="External"/><Relationship Id="rId4" Type="http://schemas.openxmlformats.org/officeDocument/2006/relationships/hyperlink" Target="https://en.wikipedia.org/wiki/Distortion_(optic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74559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100" dirty="0" smtClean="0">
                <a:solidFill>
                  <a:schemeClr val="dk1"/>
                </a:solidFill>
              </a:rPr>
              <a:t>Provide links, pictures, describe it, give details. </a:t>
            </a:r>
          </a:p>
          <a:p>
            <a:pPr>
              <a:spcBef>
                <a:spcPts val="0"/>
              </a:spcBef>
              <a:buNone/>
            </a:pPr>
            <a:endParaRPr dirty="0"/>
          </a:p>
        </p:txBody>
      </p:sp>
    </p:spTree>
    <p:extLst>
      <p:ext uri="{BB962C8B-B14F-4D97-AF65-F5344CB8AC3E}">
        <p14:creationId xmlns:p14="http://schemas.microsoft.com/office/powerpoint/2010/main" val="2584506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The </a:t>
            </a:r>
            <a:r>
              <a:rPr lang="en-US" sz="1100" dirty="0" smtClean="0">
                <a:hlinkClick r:id="rId3" tooltip="Image stitching"/>
              </a:rPr>
              <a:t>image stitching</a:t>
            </a:r>
            <a:r>
              <a:rPr lang="en-US" sz="1100" dirty="0" smtClean="0"/>
              <a:t> process generally introduces a great deal of </a:t>
            </a:r>
            <a:r>
              <a:rPr lang="en-US" sz="1100" dirty="0" smtClean="0">
                <a:hlinkClick r:id="rId4" tooltip="Distortion (optics)"/>
              </a:rPr>
              <a:t>distortion</a:t>
            </a:r>
            <a:r>
              <a:rPr lang="en-US" sz="1100" dirty="0" smtClean="0"/>
              <a:t>. To recover a square or rectangular shape, </a:t>
            </a:r>
            <a:r>
              <a:rPr lang="en-US" sz="1100" dirty="0" smtClean="0">
                <a:hlinkClick r:id="rId5" tooltip="Cropping (image)"/>
              </a:rPr>
              <a:t>cropping</a:t>
            </a:r>
            <a:r>
              <a:rPr lang="en-US" sz="1100" dirty="0" smtClean="0"/>
              <a:t> generally needs to be applied</a:t>
            </a:r>
          </a:p>
          <a:p>
            <a:pPr>
              <a:spcBef>
                <a:spcPts val="0"/>
              </a:spcBef>
              <a:buNone/>
            </a:pPr>
            <a:endParaRPr lang="en-US" dirty="0" smtClean="0"/>
          </a:p>
          <a:p>
            <a:pPr>
              <a:spcBef>
                <a:spcPts val="0"/>
              </a:spcBef>
              <a:buNone/>
            </a:pPr>
            <a:r>
              <a:rPr lang="en-US" sz="1100" b="0" i="0" kern="1200" dirty="0" smtClean="0">
                <a:solidFill>
                  <a:schemeClr val="tx1"/>
                </a:solidFill>
                <a:effectLst/>
                <a:latin typeface="+mn-lt"/>
                <a:ea typeface="+mn-ea"/>
                <a:cs typeface="+mn-cs"/>
              </a:rPr>
              <a:t>While the aesthetics of this form of imaging most closely resemble large format analog photography</a:t>
            </a:r>
          </a:p>
          <a:p>
            <a:pPr>
              <a:spcBef>
                <a:spcPts val="0"/>
              </a:spcBef>
              <a:buNone/>
            </a:pPr>
            <a:endParaRPr lang="en-US" sz="1100" b="0" i="0" kern="1200" dirty="0" smtClean="0">
              <a:solidFill>
                <a:schemeClr val="tx1"/>
              </a:solidFill>
              <a:effectLst/>
              <a:latin typeface="+mn-lt"/>
              <a:ea typeface="+mn-ea"/>
              <a:cs typeface="+mn-cs"/>
            </a:endParaRPr>
          </a:p>
          <a:p>
            <a:pPr>
              <a:spcBef>
                <a:spcPts val="0"/>
              </a:spcBef>
              <a:buNone/>
            </a:pPr>
            <a:r>
              <a:rPr lang="en-US" sz="1100" b="0" i="0" kern="1200" dirty="0" smtClean="0">
                <a:solidFill>
                  <a:schemeClr val="tx1"/>
                </a:solidFill>
                <a:effectLst/>
                <a:latin typeface="+mn-lt"/>
                <a:ea typeface="+mn-ea"/>
                <a:cs typeface="+mn-cs"/>
              </a:rPr>
              <a:t>First stitch</a:t>
            </a:r>
          </a:p>
          <a:p>
            <a:pPr>
              <a:spcBef>
                <a:spcPts val="0"/>
              </a:spcBef>
              <a:buNone/>
            </a:pPr>
            <a:r>
              <a:rPr lang="en-US" sz="1100" b="0" i="0" kern="1200" dirty="0" smtClean="0">
                <a:solidFill>
                  <a:schemeClr val="tx1"/>
                </a:solidFill>
                <a:effectLst/>
                <a:latin typeface="+mn-lt"/>
                <a:ea typeface="+mn-ea"/>
                <a:cs typeface="+mn-cs"/>
              </a:rPr>
              <a:t>2173 - 2198 = 26 pictures</a:t>
            </a:r>
          </a:p>
          <a:p>
            <a:pPr>
              <a:spcBef>
                <a:spcPts val="0"/>
              </a:spcBef>
              <a:buNone/>
            </a:pPr>
            <a:r>
              <a:rPr lang="en-US" sz="1100" b="0" i="0" kern="1200" dirty="0" smtClean="0">
                <a:solidFill>
                  <a:schemeClr val="tx1"/>
                </a:solidFill>
                <a:effectLst/>
                <a:latin typeface="+mn-lt"/>
                <a:ea typeface="+mn-ea"/>
                <a:cs typeface="+mn-cs"/>
              </a:rPr>
              <a:t>Planar projection</a:t>
            </a:r>
          </a:p>
          <a:p>
            <a:pPr>
              <a:spcBef>
                <a:spcPts val="0"/>
              </a:spcBef>
              <a:buNone/>
            </a:pPr>
            <a:r>
              <a:rPr lang="en-US" sz="1100" b="0" i="0" kern="1200" dirty="0" smtClean="0">
                <a:solidFill>
                  <a:schemeClr val="tx1"/>
                </a:solidFill>
                <a:effectLst/>
                <a:latin typeface="+mn-lt"/>
                <a:ea typeface="+mn-ea"/>
                <a:cs typeface="+mn-cs"/>
              </a:rPr>
              <a:t>Complete</a:t>
            </a:r>
          </a:p>
          <a:p>
            <a:pPr>
              <a:spcBef>
                <a:spcPts val="0"/>
              </a:spcBef>
              <a:buNone/>
            </a:pPr>
            <a:r>
              <a:rPr lang="en-US" sz="1100" b="0" i="0" kern="1200" dirty="0" smtClean="0">
                <a:solidFill>
                  <a:schemeClr val="tx1"/>
                </a:solidFill>
                <a:effectLst/>
                <a:latin typeface="+mn-lt"/>
                <a:ea typeface="+mn-ea"/>
                <a:cs typeface="+mn-cs"/>
              </a:rPr>
              <a:t>Compare 2200, 2201</a:t>
            </a:r>
          </a:p>
          <a:p>
            <a:pPr>
              <a:spcBef>
                <a:spcPts val="0"/>
              </a:spcBef>
              <a:buNone/>
            </a:pPr>
            <a:endParaRPr lang="en-US" sz="1100" b="0" i="0" kern="1200" dirty="0" smtClean="0">
              <a:solidFill>
                <a:schemeClr val="tx1"/>
              </a:solidFill>
              <a:effectLst/>
              <a:latin typeface="+mn-lt"/>
              <a:ea typeface="+mn-ea"/>
              <a:cs typeface="+mn-cs"/>
            </a:endParaRPr>
          </a:p>
          <a:p>
            <a:pPr>
              <a:spcBef>
                <a:spcPts val="0"/>
              </a:spcBef>
              <a:buNone/>
            </a:pPr>
            <a:r>
              <a:rPr lang="en-US" sz="1100" b="0" i="0" kern="1200" dirty="0" smtClean="0">
                <a:solidFill>
                  <a:schemeClr val="tx1"/>
                </a:solidFill>
                <a:effectLst/>
                <a:latin typeface="+mn-lt"/>
                <a:ea typeface="+mn-ea"/>
                <a:cs typeface="+mn-cs"/>
              </a:rPr>
              <a:t>Second stitch</a:t>
            </a:r>
          </a:p>
          <a:p>
            <a:pPr>
              <a:spcBef>
                <a:spcPts val="0"/>
              </a:spcBef>
              <a:buNone/>
            </a:pPr>
            <a:r>
              <a:rPr lang="en-US" sz="1100" b="0" i="0" kern="1200" dirty="0" smtClean="0">
                <a:solidFill>
                  <a:schemeClr val="tx1"/>
                </a:solidFill>
                <a:effectLst/>
                <a:latin typeface="+mn-lt"/>
                <a:ea typeface="+mn-ea"/>
                <a:cs typeface="+mn-cs"/>
              </a:rPr>
              <a:t>2202 – 2229 = 28 pictures</a:t>
            </a:r>
          </a:p>
          <a:p>
            <a:pPr>
              <a:spcBef>
                <a:spcPts val="0"/>
              </a:spcBef>
              <a:buNone/>
            </a:pPr>
            <a:r>
              <a:rPr lang="en-US" sz="1100" b="0" i="0" kern="1200" dirty="0" smtClean="0">
                <a:solidFill>
                  <a:schemeClr val="tx1"/>
                </a:solidFill>
                <a:effectLst/>
                <a:latin typeface="+mn-lt"/>
                <a:ea typeface="+mn-ea"/>
                <a:cs typeface="+mn-cs"/>
              </a:rPr>
              <a:t>Planar</a:t>
            </a:r>
            <a:r>
              <a:rPr lang="en-US" sz="1100" b="0" i="0" kern="1200" baseline="0" dirty="0" smtClean="0">
                <a:solidFill>
                  <a:schemeClr val="tx1"/>
                </a:solidFill>
                <a:effectLst/>
                <a:latin typeface="+mn-lt"/>
                <a:ea typeface="+mn-ea"/>
                <a:cs typeface="+mn-cs"/>
              </a:rPr>
              <a:t> projection</a:t>
            </a:r>
          </a:p>
          <a:p>
            <a:pPr>
              <a:spcBef>
                <a:spcPts val="0"/>
              </a:spcBef>
              <a:buNone/>
            </a:pPr>
            <a:r>
              <a:rPr lang="en-US" sz="1100" b="0" i="0" kern="1200" baseline="0" dirty="0" smtClean="0">
                <a:solidFill>
                  <a:schemeClr val="tx1"/>
                </a:solidFill>
                <a:effectLst/>
                <a:latin typeface="+mn-lt"/>
                <a:ea typeface="+mn-ea"/>
                <a:cs typeface="+mn-cs"/>
              </a:rPr>
              <a:t>Complete</a:t>
            </a:r>
          </a:p>
          <a:p>
            <a:pPr>
              <a:spcBef>
                <a:spcPts val="0"/>
              </a:spcBef>
              <a:buNone/>
            </a:pPr>
            <a:r>
              <a:rPr lang="en-US" sz="1100" b="0" i="0" kern="1200" baseline="0" dirty="0" smtClean="0">
                <a:solidFill>
                  <a:schemeClr val="tx1"/>
                </a:solidFill>
                <a:effectLst/>
                <a:latin typeface="+mn-lt"/>
                <a:ea typeface="+mn-ea"/>
                <a:cs typeface="+mn-cs"/>
              </a:rPr>
              <a:t>Compare 2201</a:t>
            </a:r>
            <a:endParaRPr lang="en-US" sz="1100" b="0" i="0" kern="1200" dirty="0" smtClean="0">
              <a:solidFill>
                <a:schemeClr val="tx1"/>
              </a:solidFill>
              <a:effectLst/>
              <a:latin typeface="+mn-lt"/>
              <a:ea typeface="+mn-ea"/>
              <a:cs typeface="+mn-cs"/>
            </a:endParaRPr>
          </a:p>
          <a:p>
            <a:pPr>
              <a:spcBef>
                <a:spcPts val="0"/>
              </a:spcBef>
              <a:buNone/>
            </a:pPr>
            <a:endParaRPr lang="en-US" sz="1100" b="0" i="0" kern="1200" dirty="0" smtClean="0">
              <a:solidFill>
                <a:schemeClr val="tx1"/>
              </a:solidFill>
              <a:effectLst/>
              <a:latin typeface="+mn-lt"/>
              <a:ea typeface="+mn-ea"/>
              <a:cs typeface="+mn-cs"/>
            </a:endParaRPr>
          </a:p>
          <a:p>
            <a:pPr>
              <a:spcBef>
                <a:spcPts val="0"/>
              </a:spcBef>
              <a:buNone/>
            </a:pPr>
            <a:r>
              <a:rPr lang="en-US" sz="1100" b="0" i="0" kern="1200" dirty="0" smtClean="0">
                <a:solidFill>
                  <a:schemeClr val="tx1"/>
                </a:solidFill>
                <a:effectLst/>
                <a:latin typeface="+mn-lt"/>
                <a:ea typeface="+mn-ea"/>
                <a:cs typeface="+mn-cs"/>
              </a:rPr>
              <a:t>Third</a:t>
            </a:r>
            <a:r>
              <a:rPr lang="en-US" sz="1100" b="0" i="0" kern="1200" baseline="0" dirty="0" smtClean="0">
                <a:solidFill>
                  <a:schemeClr val="tx1"/>
                </a:solidFill>
                <a:effectLst/>
                <a:latin typeface="+mn-lt"/>
                <a:ea typeface="+mn-ea"/>
                <a:cs typeface="+mn-cs"/>
              </a:rPr>
              <a:t> Stitch</a:t>
            </a:r>
          </a:p>
          <a:p>
            <a:pPr>
              <a:spcBef>
                <a:spcPts val="0"/>
              </a:spcBef>
              <a:buNone/>
            </a:pPr>
            <a:r>
              <a:rPr lang="en-US" sz="1100" b="0" i="0" kern="1200" baseline="0" dirty="0" smtClean="0">
                <a:solidFill>
                  <a:schemeClr val="tx1"/>
                </a:solidFill>
                <a:effectLst/>
                <a:latin typeface="+mn-lt"/>
                <a:ea typeface="+mn-ea"/>
                <a:cs typeface="+mn-cs"/>
              </a:rPr>
              <a:t>2231 – 2279 = 49 pictures</a:t>
            </a:r>
          </a:p>
          <a:p>
            <a:pPr>
              <a:spcBef>
                <a:spcPts val="0"/>
              </a:spcBef>
              <a:buNone/>
            </a:pPr>
            <a:r>
              <a:rPr lang="en-US" sz="1100" b="0" i="0" kern="1200" dirty="0" smtClean="0">
                <a:solidFill>
                  <a:schemeClr val="tx1"/>
                </a:solidFill>
                <a:effectLst/>
                <a:latin typeface="+mn-lt"/>
                <a:ea typeface="+mn-ea"/>
                <a:cs typeface="+mn-cs"/>
              </a:rPr>
              <a:t>Planar</a:t>
            </a:r>
            <a:r>
              <a:rPr lang="en-US" sz="1100" b="0" i="0" kern="1200" baseline="0" dirty="0" smtClean="0">
                <a:solidFill>
                  <a:schemeClr val="tx1"/>
                </a:solidFill>
                <a:effectLst/>
                <a:latin typeface="+mn-lt"/>
                <a:ea typeface="+mn-ea"/>
                <a:cs typeface="+mn-cs"/>
              </a:rPr>
              <a:t> projection</a:t>
            </a:r>
          </a:p>
          <a:p>
            <a:pPr>
              <a:spcBef>
                <a:spcPts val="0"/>
              </a:spcBef>
              <a:buNone/>
            </a:pPr>
            <a:r>
              <a:rPr lang="en-US" sz="1100" b="0" i="0" kern="1200" baseline="0" dirty="0" smtClean="0">
                <a:solidFill>
                  <a:schemeClr val="tx1"/>
                </a:solidFill>
                <a:effectLst/>
                <a:latin typeface="+mn-lt"/>
                <a:ea typeface="+mn-ea"/>
                <a:cs typeface="+mn-cs"/>
              </a:rPr>
              <a:t>Complete</a:t>
            </a:r>
          </a:p>
          <a:p>
            <a:pPr>
              <a:spcBef>
                <a:spcPts val="0"/>
              </a:spcBef>
              <a:buNone/>
            </a:pPr>
            <a:r>
              <a:rPr lang="en-US" sz="1100" b="0" i="0" kern="1200" baseline="0" dirty="0" smtClean="0">
                <a:solidFill>
                  <a:schemeClr val="tx1"/>
                </a:solidFill>
                <a:effectLst/>
                <a:latin typeface="+mn-lt"/>
                <a:ea typeface="+mn-ea"/>
                <a:cs typeface="+mn-cs"/>
              </a:rPr>
              <a:t>Compare 2230</a:t>
            </a:r>
            <a:endParaRPr lang="en-US" sz="1100" b="0" i="0" kern="1200" dirty="0" smtClean="0">
              <a:solidFill>
                <a:schemeClr val="tx1"/>
              </a:solidFill>
              <a:effectLst/>
              <a:latin typeface="+mn-lt"/>
              <a:ea typeface="+mn-ea"/>
              <a:cs typeface="+mn-cs"/>
            </a:endParaRP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r>
              <a:rPr lang="en-US" sz="1100" b="0" i="0" kern="1200" baseline="0" dirty="0" smtClean="0">
                <a:solidFill>
                  <a:schemeClr val="tx1"/>
                </a:solidFill>
                <a:effectLst/>
                <a:latin typeface="+mn-lt"/>
                <a:ea typeface="+mn-ea"/>
                <a:cs typeface="+mn-cs"/>
              </a:rPr>
              <a:t>Fourth Stitch</a:t>
            </a:r>
          </a:p>
          <a:p>
            <a:pPr>
              <a:spcBef>
                <a:spcPts val="0"/>
              </a:spcBef>
              <a:buNone/>
            </a:pPr>
            <a:r>
              <a:rPr lang="en-US" sz="1100" b="0" i="0" kern="1200" baseline="0" dirty="0" smtClean="0">
                <a:solidFill>
                  <a:schemeClr val="tx1"/>
                </a:solidFill>
                <a:effectLst/>
                <a:latin typeface="+mn-lt"/>
                <a:ea typeface="+mn-ea"/>
                <a:cs typeface="+mn-cs"/>
              </a:rPr>
              <a:t>2281 – 2379 = 99 pictures</a:t>
            </a:r>
          </a:p>
          <a:p>
            <a:pPr>
              <a:spcBef>
                <a:spcPts val="0"/>
              </a:spcBef>
              <a:buNone/>
            </a:pPr>
            <a:r>
              <a:rPr lang="en-US" sz="1100" b="0" i="0" kern="1200" baseline="0" dirty="0" smtClean="0">
                <a:solidFill>
                  <a:schemeClr val="tx1"/>
                </a:solidFill>
                <a:effectLst/>
                <a:latin typeface="+mn-lt"/>
                <a:ea typeface="+mn-ea"/>
                <a:cs typeface="+mn-cs"/>
              </a:rPr>
              <a:t>26962 x 38257 = 1.03 </a:t>
            </a:r>
            <a:r>
              <a:rPr lang="en-US" sz="1100" b="0" i="0" kern="1200" baseline="0" dirty="0" err="1" smtClean="0">
                <a:solidFill>
                  <a:schemeClr val="tx1"/>
                </a:solidFill>
                <a:effectLst/>
                <a:latin typeface="+mn-lt"/>
                <a:ea typeface="+mn-ea"/>
                <a:cs typeface="+mn-cs"/>
              </a:rPr>
              <a:t>gigapixels</a:t>
            </a:r>
            <a:r>
              <a:rPr lang="en-US" sz="1100" b="0" i="0" kern="1200" baseline="0" dirty="0" smtClean="0">
                <a:solidFill>
                  <a:schemeClr val="tx1"/>
                </a:solidFill>
                <a:effectLst/>
                <a:latin typeface="+mn-lt"/>
                <a:ea typeface="+mn-ea"/>
                <a:cs typeface="+mn-cs"/>
              </a:rPr>
              <a:t> area</a:t>
            </a:r>
          </a:p>
          <a:p>
            <a:pPr>
              <a:spcBef>
                <a:spcPts val="0"/>
              </a:spcBef>
              <a:buNone/>
            </a:pPr>
            <a:r>
              <a:rPr lang="en-US" sz="1100" b="0" i="0" kern="1200" baseline="0" dirty="0" smtClean="0">
                <a:solidFill>
                  <a:schemeClr val="tx1"/>
                </a:solidFill>
                <a:effectLst/>
                <a:latin typeface="+mn-lt"/>
                <a:ea typeface="+mn-ea"/>
                <a:cs typeface="+mn-cs"/>
              </a:rPr>
              <a:t>Planar</a:t>
            </a:r>
          </a:p>
          <a:p>
            <a:pPr>
              <a:spcBef>
                <a:spcPts val="0"/>
              </a:spcBef>
              <a:buNone/>
            </a:pPr>
            <a:r>
              <a:rPr lang="en-US" sz="1100" b="0" i="0" kern="1200" baseline="0" dirty="0" smtClean="0">
                <a:solidFill>
                  <a:schemeClr val="tx1"/>
                </a:solidFill>
                <a:effectLst/>
                <a:latin typeface="+mn-lt"/>
                <a:ea typeface="+mn-ea"/>
                <a:cs typeface="+mn-cs"/>
              </a:rPr>
              <a:t>Compare 2380, 2381, 2, 3, 4</a:t>
            </a: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r>
              <a:rPr lang="en-US" sz="1100" b="0" i="0" kern="1200" baseline="0" dirty="0" smtClean="0">
                <a:solidFill>
                  <a:schemeClr val="tx1"/>
                </a:solidFill>
                <a:effectLst/>
                <a:latin typeface="+mn-lt"/>
                <a:ea typeface="+mn-ea"/>
                <a:cs typeface="+mn-cs"/>
              </a:rPr>
              <a:t>Fifth Stitch</a:t>
            </a:r>
          </a:p>
          <a:p>
            <a:pPr>
              <a:spcBef>
                <a:spcPts val="0"/>
              </a:spcBef>
              <a:buNone/>
            </a:pPr>
            <a:r>
              <a:rPr lang="en-US" sz="1100" b="0" i="0" kern="1200" baseline="0" dirty="0" smtClean="0">
                <a:solidFill>
                  <a:schemeClr val="tx1"/>
                </a:solidFill>
                <a:effectLst/>
                <a:latin typeface="+mn-lt"/>
                <a:ea typeface="+mn-ea"/>
                <a:cs typeface="+mn-cs"/>
              </a:rPr>
              <a:t>2388 – 2437 = 50 pictures</a:t>
            </a:r>
          </a:p>
          <a:p>
            <a:pPr>
              <a:spcBef>
                <a:spcPts val="0"/>
              </a:spcBef>
              <a:buNone/>
            </a:pPr>
            <a:r>
              <a:rPr lang="en-US" sz="1100" b="0" i="0" kern="1200" baseline="0" dirty="0" smtClean="0">
                <a:solidFill>
                  <a:schemeClr val="tx1"/>
                </a:solidFill>
                <a:effectLst/>
                <a:latin typeface="+mn-lt"/>
                <a:ea typeface="+mn-ea"/>
                <a:cs typeface="+mn-cs"/>
              </a:rPr>
              <a:t>Stereographic</a:t>
            </a:r>
          </a:p>
          <a:p>
            <a:pPr>
              <a:spcBef>
                <a:spcPts val="0"/>
              </a:spcBef>
              <a:buNone/>
            </a:pPr>
            <a:r>
              <a:rPr lang="en-US" sz="1100" b="0" i="0" kern="1200" baseline="0" dirty="0" smtClean="0">
                <a:solidFill>
                  <a:schemeClr val="tx1"/>
                </a:solidFill>
                <a:effectLst/>
                <a:latin typeface="+mn-lt"/>
                <a:ea typeface="+mn-ea"/>
                <a:cs typeface="+mn-cs"/>
              </a:rPr>
              <a:t>2438 compare</a:t>
            </a: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r>
              <a:rPr lang="en-US" sz="1100" b="0" i="0" kern="1200" baseline="0" dirty="0" smtClean="0">
                <a:solidFill>
                  <a:schemeClr val="tx1"/>
                </a:solidFill>
                <a:effectLst/>
                <a:latin typeface="+mn-lt"/>
                <a:ea typeface="+mn-ea"/>
                <a:cs typeface="+mn-cs"/>
              </a:rPr>
              <a:t>Sixth Stitch</a:t>
            </a:r>
          </a:p>
          <a:p>
            <a:pPr>
              <a:spcBef>
                <a:spcPts val="0"/>
              </a:spcBef>
              <a:buNone/>
            </a:pPr>
            <a:r>
              <a:rPr lang="en-US" sz="1100" b="0" i="0" kern="1200" baseline="0" dirty="0" smtClean="0">
                <a:solidFill>
                  <a:schemeClr val="tx1"/>
                </a:solidFill>
                <a:effectLst/>
                <a:latin typeface="+mn-lt"/>
                <a:ea typeface="+mn-ea"/>
                <a:cs typeface="+mn-cs"/>
              </a:rPr>
              <a:t>2439 – 2471 = 32</a:t>
            </a:r>
          </a:p>
          <a:p>
            <a:pPr>
              <a:spcBef>
                <a:spcPts val="0"/>
              </a:spcBef>
              <a:buNone/>
            </a:pPr>
            <a:r>
              <a:rPr lang="en-US" sz="1100" b="0" i="0" kern="1200" baseline="0" dirty="0" smtClean="0">
                <a:solidFill>
                  <a:schemeClr val="tx1"/>
                </a:solidFill>
                <a:effectLst/>
                <a:latin typeface="+mn-lt"/>
                <a:ea typeface="+mn-ea"/>
                <a:cs typeface="+mn-cs"/>
              </a:rPr>
              <a:t>Stereographic</a:t>
            </a: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r>
              <a:rPr lang="en-US" sz="1100" b="0" i="0" kern="1200" baseline="0" dirty="0" smtClean="0">
                <a:solidFill>
                  <a:schemeClr val="tx1"/>
                </a:solidFill>
                <a:effectLst/>
                <a:latin typeface="+mn-lt"/>
                <a:ea typeface="+mn-ea"/>
                <a:cs typeface="+mn-cs"/>
              </a:rPr>
              <a:t>Seventh stitch</a:t>
            </a:r>
          </a:p>
          <a:p>
            <a:pPr>
              <a:spcBef>
                <a:spcPts val="0"/>
              </a:spcBef>
              <a:buNone/>
            </a:pPr>
            <a:r>
              <a:rPr lang="en-US" sz="1100" b="0" i="0" kern="1200" baseline="0" dirty="0" smtClean="0">
                <a:solidFill>
                  <a:schemeClr val="tx1"/>
                </a:solidFill>
                <a:effectLst/>
                <a:latin typeface="+mn-lt"/>
                <a:ea typeface="+mn-ea"/>
                <a:cs typeface="+mn-cs"/>
              </a:rPr>
              <a:t>2473 – 2504 = 31</a:t>
            </a:r>
          </a:p>
          <a:p>
            <a:pPr>
              <a:spcBef>
                <a:spcPts val="0"/>
              </a:spcBef>
              <a:buNone/>
            </a:pPr>
            <a:r>
              <a:rPr lang="en-US" sz="1100" b="0" i="0" kern="1200" baseline="0" dirty="0" smtClean="0">
                <a:solidFill>
                  <a:schemeClr val="tx1"/>
                </a:solidFill>
                <a:effectLst/>
                <a:latin typeface="+mn-lt"/>
                <a:ea typeface="+mn-ea"/>
                <a:cs typeface="+mn-cs"/>
              </a:rPr>
              <a:t>2505 compare</a:t>
            </a:r>
          </a:p>
          <a:p>
            <a:pPr>
              <a:spcBef>
                <a:spcPts val="0"/>
              </a:spcBef>
              <a:buNone/>
            </a:pPr>
            <a:r>
              <a:rPr lang="en-US" sz="1100" b="0" i="0" kern="1200" baseline="0" dirty="0" smtClean="0">
                <a:solidFill>
                  <a:schemeClr val="tx1"/>
                </a:solidFill>
                <a:effectLst/>
                <a:latin typeface="+mn-lt"/>
                <a:ea typeface="+mn-ea"/>
                <a:cs typeface="+mn-cs"/>
              </a:rPr>
              <a:t>Transverse Mercator</a:t>
            </a:r>
          </a:p>
          <a:p>
            <a:pPr>
              <a:spcBef>
                <a:spcPts val="0"/>
              </a:spcBef>
              <a:buNone/>
            </a:pPr>
            <a:r>
              <a:rPr lang="en-US" sz="1100" b="0" i="0" kern="1200" baseline="0" dirty="0" smtClean="0">
                <a:solidFill>
                  <a:schemeClr val="tx1"/>
                </a:solidFill>
                <a:effectLst/>
                <a:latin typeface="+mn-lt"/>
                <a:ea typeface="+mn-ea"/>
                <a:cs typeface="+mn-cs"/>
              </a:rPr>
              <a:t>Auto complete</a:t>
            </a: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r>
              <a:rPr lang="en-US" sz="1100" b="0" i="0" kern="1200" baseline="0" dirty="0" smtClean="0">
                <a:solidFill>
                  <a:schemeClr val="tx1"/>
                </a:solidFill>
                <a:effectLst/>
                <a:latin typeface="+mn-lt"/>
                <a:ea typeface="+mn-ea"/>
                <a:cs typeface="+mn-cs"/>
              </a:rPr>
              <a:t>Eighth stitch</a:t>
            </a:r>
          </a:p>
          <a:p>
            <a:pPr>
              <a:spcBef>
                <a:spcPts val="0"/>
              </a:spcBef>
              <a:buNone/>
            </a:pPr>
            <a:r>
              <a:rPr lang="en-US" sz="1100" b="0" i="0" kern="1200" baseline="0" dirty="0" smtClean="0">
                <a:solidFill>
                  <a:schemeClr val="tx1"/>
                </a:solidFill>
                <a:effectLst/>
                <a:latin typeface="+mn-lt"/>
                <a:ea typeface="+mn-ea"/>
                <a:cs typeface="+mn-cs"/>
              </a:rPr>
              <a:t>2507 – 2514 = 8 pictures</a:t>
            </a:r>
          </a:p>
          <a:p>
            <a:pPr>
              <a:spcBef>
                <a:spcPts val="0"/>
              </a:spcBef>
              <a:buNone/>
            </a:pPr>
            <a:r>
              <a:rPr lang="en-US" sz="1100" b="0" i="0" kern="1200" baseline="0" dirty="0" smtClean="0">
                <a:solidFill>
                  <a:schemeClr val="tx1"/>
                </a:solidFill>
                <a:effectLst/>
                <a:latin typeface="+mn-lt"/>
                <a:ea typeface="+mn-ea"/>
                <a:cs typeface="+mn-cs"/>
              </a:rPr>
              <a:t>2517 compare</a:t>
            </a:r>
          </a:p>
          <a:p>
            <a:pPr>
              <a:spcBef>
                <a:spcPts val="0"/>
              </a:spcBef>
              <a:buNone/>
            </a:pPr>
            <a:r>
              <a:rPr lang="en-US" sz="1100" b="0" i="0" kern="1200" baseline="0" dirty="0" smtClean="0">
                <a:solidFill>
                  <a:schemeClr val="tx1"/>
                </a:solidFill>
                <a:effectLst/>
                <a:latin typeface="+mn-lt"/>
                <a:ea typeface="+mn-ea"/>
                <a:cs typeface="+mn-cs"/>
              </a:rPr>
              <a:t>Auto complete</a:t>
            </a:r>
          </a:p>
          <a:p>
            <a:pPr>
              <a:spcBef>
                <a:spcPts val="0"/>
              </a:spcBef>
              <a:buNone/>
            </a:pPr>
            <a:r>
              <a:rPr lang="en-US" sz="1100" b="0" i="0" kern="1200" baseline="0" dirty="0" smtClean="0">
                <a:solidFill>
                  <a:schemeClr val="tx1"/>
                </a:solidFill>
                <a:effectLst/>
                <a:latin typeface="+mn-lt"/>
                <a:ea typeface="+mn-ea"/>
                <a:cs typeface="+mn-cs"/>
              </a:rPr>
              <a:t>cylindrical</a:t>
            </a: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r>
              <a:rPr lang="en-US" sz="1100" b="0" i="0" kern="1200" baseline="0" dirty="0" smtClean="0">
                <a:solidFill>
                  <a:schemeClr val="tx1"/>
                </a:solidFill>
                <a:effectLst/>
                <a:latin typeface="+mn-lt"/>
                <a:ea typeface="+mn-ea"/>
                <a:cs typeface="+mn-cs"/>
              </a:rPr>
              <a:t>Ninth Stitch</a:t>
            </a:r>
          </a:p>
          <a:p>
            <a:pPr>
              <a:spcBef>
                <a:spcPts val="0"/>
              </a:spcBef>
              <a:buNone/>
            </a:pPr>
            <a:r>
              <a:rPr lang="en-US" sz="1100" b="0" i="0" kern="1200" baseline="0" dirty="0" smtClean="0">
                <a:solidFill>
                  <a:schemeClr val="tx1"/>
                </a:solidFill>
                <a:effectLst/>
                <a:latin typeface="+mn-lt"/>
                <a:ea typeface="+mn-ea"/>
                <a:cs typeface="+mn-cs"/>
              </a:rPr>
              <a:t>2520 – 2575</a:t>
            </a: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r>
              <a:rPr lang="en-US" sz="1100" b="0" i="0" kern="1200" baseline="0" dirty="0" smtClean="0">
                <a:solidFill>
                  <a:schemeClr val="tx1"/>
                </a:solidFill>
                <a:effectLst/>
                <a:latin typeface="+mn-lt"/>
                <a:ea typeface="+mn-ea"/>
                <a:cs typeface="+mn-cs"/>
              </a:rPr>
              <a:t>Video</a:t>
            </a:r>
          </a:p>
          <a:p>
            <a:pPr>
              <a:spcBef>
                <a:spcPts val="0"/>
              </a:spcBef>
              <a:buNone/>
            </a:pPr>
            <a:r>
              <a:rPr lang="en-US" sz="1100" b="0" i="0" kern="1200" baseline="0" dirty="0" smtClean="0">
                <a:solidFill>
                  <a:schemeClr val="tx1"/>
                </a:solidFill>
                <a:effectLst/>
                <a:latin typeface="+mn-lt"/>
                <a:ea typeface="+mn-ea"/>
                <a:cs typeface="+mn-cs"/>
              </a:rPr>
              <a:t>8391x8299, 69.64 megapixels</a:t>
            </a: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r>
              <a:rPr lang="en-US" sz="1100" b="0" i="0" kern="1200" baseline="0" dirty="0" smtClean="0">
                <a:solidFill>
                  <a:schemeClr val="tx1"/>
                </a:solidFill>
                <a:effectLst/>
                <a:latin typeface="+mn-lt"/>
                <a:ea typeface="+mn-ea"/>
                <a:cs typeface="+mn-cs"/>
              </a:rPr>
              <a:t>Import -&gt; Stitch (align, composite images, projection) -&gt; crop -&gt; export</a:t>
            </a:r>
          </a:p>
          <a:p>
            <a:pPr>
              <a:spcBef>
                <a:spcPts val="0"/>
              </a:spcBef>
              <a:buNone/>
            </a:pPr>
            <a:r>
              <a:rPr lang="en-US" sz="1100" b="0" i="0" kern="1200" baseline="0" dirty="0" smtClean="0">
                <a:solidFill>
                  <a:schemeClr val="tx1"/>
                </a:solidFill>
                <a:effectLst/>
                <a:latin typeface="+mn-lt"/>
                <a:ea typeface="+mn-ea"/>
                <a:cs typeface="+mn-cs"/>
              </a:rPr>
              <a:t>Cylindrical, transverse cylindrical, Mercator, transverse Mercator, spherical, transverse spherical, orthographic, fisheye, stereographic, perspective</a:t>
            </a:r>
          </a:p>
          <a:p>
            <a:pPr>
              <a:spcBef>
                <a:spcPts val="0"/>
              </a:spcBef>
              <a:buNone/>
            </a:pPr>
            <a:r>
              <a:rPr lang="en-US" sz="1100" b="0" i="0" kern="1200" baseline="0" dirty="0" smtClean="0">
                <a:solidFill>
                  <a:schemeClr val="tx1"/>
                </a:solidFill>
                <a:effectLst/>
                <a:latin typeface="+mn-lt"/>
                <a:ea typeface="+mn-ea"/>
                <a:cs typeface="+mn-cs"/>
              </a:rPr>
              <a:t>Auto complete</a:t>
            </a:r>
          </a:p>
          <a:p>
            <a:pPr>
              <a:spcBef>
                <a:spcPts val="0"/>
              </a:spcBef>
              <a:buNone/>
            </a:pPr>
            <a:endParaRPr lang="en-US" sz="1100" b="0" i="0" kern="1200" baseline="0" dirty="0" smtClean="0">
              <a:solidFill>
                <a:schemeClr val="tx1"/>
              </a:solidFill>
              <a:effectLst/>
              <a:latin typeface="+mn-lt"/>
              <a:ea typeface="+mn-ea"/>
              <a:cs typeface="+mn-cs"/>
            </a:endParaRPr>
          </a:p>
          <a:p>
            <a:pPr>
              <a:spcBef>
                <a:spcPts val="0"/>
              </a:spcBef>
              <a:buNone/>
            </a:pPr>
            <a:endParaRPr lang="en-US" sz="1100" b="0" i="0" kern="1200" dirty="0" smtClean="0">
              <a:solidFill>
                <a:schemeClr val="tx1"/>
              </a:solidFill>
              <a:effectLst/>
              <a:latin typeface="+mn-lt"/>
              <a:ea typeface="+mn-ea"/>
              <a:cs typeface="+mn-cs"/>
            </a:endParaRPr>
          </a:p>
          <a:p>
            <a:pPr>
              <a:spcBef>
                <a:spcPts val="0"/>
              </a:spcBef>
              <a:buNone/>
            </a:pPr>
            <a:endParaRPr lang="en-US" dirty="0" smtClean="0"/>
          </a:p>
          <a:p>
            <a:pPr>
              <a:spcBef>
                <a:spcPts val="0"/>
              </a:spcBef>
              <a:buNone/>
            </a:pPr>
            <a:endParaRPr dirty="0"/>
          </a:p>
        </p:txBody>
      </p:sp>
    </p:spTree>
    <p:extLst>
      <p:ext uri="{BB962C8B-B14F-4D97-AF65-F5344CB8AC3E}">
        <p14:creationId xmlns:p14="http://schemas.microsoft.com/office/powerpoint/2010/main" val="156969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My CPU was faster than GPU</a:t>
            </a:r>
          </a:p>
          <a:p>
            <a:pPr>
              <a:spcBef>
                <a:spcPts val="0"/>
              </a:spcBef>
              <a:buNone/>
            </a:pPr>
            <a:r>
              <a:rPr lang="en-US" dirty="0" err="1" smtClean="0"/>
              <a:t>hieu@ubuntu</a:t>
            </a:r>
            <a:r>
              <a:rPr lang="en-US" dirty="0" smtClean="0"/>
              <a:t>:~/opencv-2.4.9/bin$ time ./</a:t>
            </a:r>
            <a:r>
              <a:rPr lang="en-US" dirty="0" err="1" smtClean="0"/>
              <a:t>cpp</a:t>
            </a:r>
            <a:r>
              <a:rPr lang="en-US" dirty="0" smtClean="0"/>
              <a:t>-example-stitching 8_stitch_input/* --</a:t>
            </a:r>
            <a:r>
              <a:rPr lang="en-US" dirty="0" err="1" smtClean="0"/>
              <a:t>try_use_gpu</a:t>
            </a:r>
            <a:r>
              <a:rPr lang="en-US" dirty="0" smtClean="0"/>
              <a:t> no --output pano_cpu.jpg</a:t>
            </a:r>
          </a:p>
          <a:p>
            <a:pPr>
              <a:spcBef>
                <a:spcPts val="0"/>
              </a:spcBef>
              <a:buNone/>
            </a:pPr>
            <a:endParaRPr lang="en-US" dirty="0" smtClean="0"/>
          </a:p>
          <a:p>
            <a:pPr>
              <a:spcBef>
                <a:spcPts val="0"/>
              </a:spcBef>
              <a:buNone/>
            </a:pPr>
            <a:r>
              <a:rPr lang="en-US" dirty="0" smtClean="0"/>
              <a:t>real	0m39.950s</a:t>
            </a:r>
          </a:p>
          <a:p>
            <a:pPr>
              <a:spcBef>
                <a:spcPts val="0"/>
              </a:spcBef>
              <a:buNone/>
            </a:pPr>
            <a:r>
              <a:rPr lang="en-US" dirty="0" smtClean="0"/>
              <a:t>user	0m32.574s</a:t>
            </a:r>
          </a:p>
          <a:p>
            <a:pPr>
              <a:spcBef>
                <a:spcPts val="0"/>
              </a:spcBef>
              <a:buNone/>
            </a:pPr>
            <a:r>
              <a:rPr lang="en-US" dirty="0" smtClean="0"/>
              <a:t>sys	0m6.355s</a:t>
            </a:r>
          </a:p>
          <a:p>
            <a:pPr>
              <a:spcBef>
                <a:spcPts val="0"/>
              </a:spcBef>
              <a:buNone/>
            </a:pPr>
            <a:endParaRPr lang="en-US" dirty="0" smtClean="0"/>
          </a:p>
          <a:p>
            <a:pPr>
              <a:spcBef>
                <a:spcPts val="0"/>
              </a:spcBef>
              <a:buNone/>
            </a:pPr>
            <a:r>
              <a:rPr lang="en-US" dirty="0" err="1" smtClean="0"/>
              <a:t>hieu@ubuntu</a:t>
            </a:r>
            <a:r>
              <a:rPr lang="en-US" dirty="0" smtClean="0"/>
              <a:t>:~/opencv-2.4.9/bin$ time ./</a:t>
            </a:r>
            <a:r>
              <a:rPr lang="en-US" dirty="0" err="1" smtClean="0"/>
              <a:t>cpp</a:t>
            </a:r>
            <a:r>
              <a:rPr lang="en-US" dirty="0" smtClean="0"/>
              <a:t>-example-stitching 8_stitch_input/* --</a:t>
            </a:r>
            <a:r>
              <a:rPr lang="en-US" dirty="0" err="1" smtClean="0"/>
              <a:t>try_use_gpu</a:t>
            </a:r>
            <a:r>
              <a:rPr lang="en-US" dirty="0" smtClean="0"/>
              <a:t> yes --output pano_gpu.jpg</a:t>
            </a:r>
          </a:p>
          <a:p>
            <a:pPr>
              <a:spcBef>
                <a:spcPts val="0"/>
              </a:spcBef>
              <a:buNone/>
            </a:pPr>
            <a:endParaRPr lang="en-US" dirty="0" smtClean="0"/>
          </a:p>
          <a:p>
            <a:pPr>
              <a:spcBef>
                <a:spcPts val="0"/>
              </a:spcBef>
              <a:buNone/>
            </a:pPr>
            <a:r>
              <a:rPr lang="en-US" dirty="0" smtClean="0"/>
              <a:t>real	0m42.686s</a:t>
            </a:r>
          </a:p>
          <a:p>
            <a:pPr>
              <a:spcBef>
                <a:spcPts val="0"/>
              </a:spcBef>
              <a:buNone/>
            </a:pPr>
            <a:r>
              <a:rPr lang="en-US" dirty="0" smtClean="0"/>
              <a:t>user	0m32.168s</a:t>
            </a:r>
          </a:p>
          <a:p>
            <a:pPr>
              <a:spcBef>
                <a:spcPts val="0"/>
              </a:spcBef>
              <a:buNone/>
            </a:pPr>
            <a:r>
              <a:rPr lang="en-US" dirty="0" smtClean="0"/>
              <a:t>sys	0m7.376s</a:t>
            </a:r>
          </a:p>
          <a:p>
            <a:pPr>
              <a:spcBef>
                <a:spcPts val="0"/>
              </a:spcBef>
              <a:buNone/>
            </a:pPr>
            <a:endParaRPr lang="en-US" dirty="0" smtClean="0"/>
          </a:p>
          <a:p>
            <a:pPr>
              <a:spcBef>
                <a:spcPts val="0"/>
              </a:spcBef>
              <a:buNone/>
            </a:pPr>
            <a:endParaRPr lang="en-US" dirty="0" smtClean="0"/>
          </a:p>
          <a:p>
            <a:pPr>
              <a:spcBef>
                <a:spcPts val="0"/>
              </a:spcBef>
              <a:buNone/>
            </a:pPr>
            <a:r>
              <a:rPr lang="en-US" dirty="0" smtClean="0"/>
              <a:t>Not</a:t>
            </a:r>
            <a:r>
              <a:rPr lang="en-US" baseline="0" dirty="0" smtClean="0"/>
              <a:t> enough memory</a:t>
            </a:r>
            <a:endParaRPr lang="en-US" dirty="0" smtClean="0"/>
          </a:p>
          <a:p>
            <a:pPr>
              <a:spcBef>
                <a:spcPts val="0"/>
              </a:spcBef>
              <a:buNone/>
            </a:pPr>
            <a:r>
              <a:rPr lang="en-US" dirty="0" err="1" smtClean="0"/>
              <a:t>hieu@ubuntu</a:t>
            </a:r>
            <a:r>
              <a:rPr lang="en-US" dirty="0" smtClean="0"/>
              <a:t>:~/opencv-2.4.9/bin$ time ./</a:t>
            </a:r>
            <a:r>
              <a:rPr lang="en-US" dirty="0" err="1" smtClean="0"/>
              <a:t>cpp</a:t>
            </a:r>
            <a:r>
              <a:rPr lang="en-US" dirty="0" smtClean="0"/>
              <a:t>-example-stitching 3_stitch_input/* --</a:t>
            </a:r>
            <a:r>
              <a:rPr lang="en-US" dirty="0" err="1" smtClean="0"/>
              <a:t>try_use_gpu</a:t>
            </a:r>
            <a:r>
              <a:rPr lang="en-US" dirty="0" smtClean="0"/>
              <a:t> no --output 3_cv_stitch.jpg</a:t>
            </a:r>
          </a:p>
          <a:p>
            <a:pPr>
              <a:spcBef>
                <a:spcPts val="0"/>
              </a:spcBef>
              <a:buNone/>
            </a:pPr>
            <a:r>
              <a:rPr lang="en-US" dirty="0" err="1" smtClean="0"/>
              <a:t>OpenCV</a:t>
            </a:r>
            <a:r>
              <a:rPr lang="en-US" dirty="0" smtClean="0"/>
              <a:t> Error: Insufficient memory (Failed to allocate 486420484 bytes) in </a:t>
            </a:r>
            <a:r>
              <a:rPr lang="en-US" dirty="0" err="1" smtClean="0"/>
              <a:t>OutOfMemoryError</a:t>
            </a:r>
            <a:r>
              <a:rPr lang="en-US" dirty="0" smtClean="0"/>
              <a:t>, file /home/</a:t>
            </a:r>
            <a:r>
              <a:rPr lang="en-US" dirty="0" err="1" smtClean="0"/>
              <a:t>hieu</a:t>
            </a:r>
            <a:r>
              <a:rPr lang="en-US" dirty="0" smtClean="0"/>
              <a:t>/opencv-2.4.9/modules/core/</a:t>
            </a:r>
            <a:r>
              <a:rPr lang="en-US" dirty="0" err="1" smtClean="0"/>
              <a:t>src</a:t>
            </a:r>
            <a:r>
              <a:rPr lang="en-US" dirty="0" smtClean="0"/>
              <a:t>/alloc.cpp, line 52</a:t>
            </a:r>
          </a:p>
          <a:p>
            <a:pPr>
              <a:spcBef>
                <a:spcPts val="0"/>
              </a:spcBef>
              <a:buNone/>
            </a:pPr>
            <a:r>
              <a:rPr lang="en-US" dirty="0" smtClean="0"/>
              <a:t>terminate called after throwing an instance of 'cv::Exception'</a:t>
            </a:r>
          </a:p>
          <a:p>
            <a:pPr>
              <a:spcBef>
                <a:spcPts val="0"/>
              </a:spcBef>
              <a:buNone/>
            </a:pPr>
            <a:r>
              <a:rPr lang="en-US" dirty="0" smtClean="0"/>
              <a:t>  what():  /home/</a:t>
            </a:r>
            <a:r>
              <a:rPr lang="en-US" dirty="0" err="1" smtClean="0"/>
              <a:t>hieu</a:t>
            </a:r>
            <a:r>
              <a:rPr lang="en-US" dirty="0" smtClean="0"/>
              <a:t>/opencv-2.4.9/modules/core/</a:t>
            </a:r>
            <a:r>
              <a:rPr lang="en-US" dirty="0" err="1" smtClean="0"/>
              <a:t>src</a:t>
            </a:r>
            <a:r>
              <a:rPr lang="en-US" dirty="0" smtClean="0"/>
              <a:t>/alloc.cpp:52: error: (-4) Failed to allocate 486420484 bytes in function </a:t>
            </a:r>
            <a:r>
              <a:rPr lang="en-US" dirty="0" err="1" smtClean="0"/>
              <a:t>OutOfMemoryError</a:t>
            </a:r>
            <a:endParaRPr lang="en-US" dirty="0" smtClean="0"/>
          </a:p>
          <a:p>
            <a:pPr>
              <a:spcBef>
                <a:spcPts val="0"/>
              </a:spcBef>
              <a:buNone/>
            </a:pPr>
            <a:endParaRPr lang="en-US" dirty="0" smtClean="0"/>
          </a:p>
          <a:p>
            <a:pPr>
              <a:spcBef>
                <a:spcPts val="0"/>
              </a:spcBef>
              <a:buNone/>
            </a:pPr>
            <a:r>
              <a:rPr lang="en-US" dirty="0" smtClean="0"/>
              <a:t>Aborted (core dumped)</a:t>
            </a:r>
          </a:p>
          <a:p>
            <a:pPr>
              <a:spcBef>
                <a:spcPts val="0"/>
              </a:spcBef>
              <a:buNone/>
            </a:pPr>
            <a:endParaRPr lang="en-US" dirty="0" smtClean="0"/>
          </a:p>
          <a:p>
            <a:pPr>
              <a:spcBef>
                <a:spcPts val="0"/>
              </a:spcBef>
              <a:buNone/>
            </a:pPr>
            <a:r>
              <a:rPr lang="en-US" dirty="0" smtClean="0"/>
              <a:t>real	21m28.351s</a:t>
            </a:r>
          </a:p>
          <a:p>
            <a:pPr>
              <a:spcBef>
                <a:spcPts val="0"/>
              </a:spcBef>
              <a:buNone/>
            </a:pPr>
            <a:r>
              <a:rPr lang="en-US" dirty="0" smtClean="0"/>
              <a:t>user	21m5.793s</a:t>
            </a:r>
          </a:p>
          <a:p>
            <a:pPr>
              <a:spcBef>
                <a:spcPts val="0"/>
              </a:spcBef>
              <a:buNone/>
            </a:pPr>
            <a:r>
              <a:rPr lang="en-US" dirty="0" smtClean="0"/>
              <a:t>sys	0m10.918s</a:t>
            </a:r>
          </a:p>
          <a:p>
            <a:pPr>
              <a:spcBef>
                <a:spcPts val="0"/>
              </a:spcBef>
              <a:buNone/>
            </a:pPr>
            <a:endParaRPr dirty="0"/>
          </a:p>
        </p:txBody>
      </p:sp>
    </p:spTree>
    <p:extLst>
      <p:ext uri="{BB962C8B-B14F-4D97-AF65-F5344CB8AC3E}">
        <p14:creationId xmlns:p14="http://schemas.microsoft.com/office/powerpoint/2010/main" val="1928899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260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8801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http://brettmaxwellphoto.com/Brenizer-Method-Calculation/</a:t>
            </a:r>
          </a:p>
          <a:p>
            <a:pPr>
              <a:spcBef>
                <a:spcPts val="0"/>
              </a:spcBef>
              <a:buNone/>
            </a:pPr>
            <a:r>
              <a:rPr lang="en-US" sz="1100" b="0" i="0" kern="1200" dirty="0" smtClean="0">
                <a:solidFill>
                  <a:schemeClr val="tx1"/>
                </a:solidFill>
                <a:effectLst/>
                <a:latin typeface="+mn-lt"/>
                <a:ea typeface="+mn-ea"/>
                <a:cs typeface="+mn-cs"/>
              </a:rPr>
              <a:t>This calculator will tell you the focal length and/or aperture you have effectively accomplished when stitching multiple photos together. </a:t>
            </a:r>
          </a:p>
          <a:p>
            <a:pPr>
              <a:spcBef>
                <a:spcPts val="0"/>
              </a:spcBef>
              <a:buNone/>
            </a:pPr>
            <a:r>
              <a:rPr lang="en-US" sz="1100" b="0" i="0" kern="1200" dirty="0" smtClean="0">
                <a:solidFill>
                  <a:schemeClr val="tx1"/>
                </a:solidFill>
                <a:effectLst/>
                <a:latin typeface="+mn-lt"/>
                <a:ea typeface="+mn-ea"/>
                <a:cs typeface="+mn-cs"/>
              </a:rPr>
              <a:t>The lens that would</a:t>
            </a:r>
            <a:r>
              <a:rPr lang="en-US" sz="1100" b="0" i="0" kern="1200" baseline="0" dirty="0" smtClean="0">
                <a:solidFill>
                  <a:schemeClr val="tx1"/>
                </a:solidFill>
                <a:effectLst/>
                <a:latin typeface="+mn-lt"/>
                <a:ea typeface="+mn-ea"/>
                <a:cs typeface="+mn-cs"/>
              </a:rPr>
              <a:t> be needed to achieve the same photo (composition, perspective, and depth of field) in a single shot.</a:t>
            </a:r>
            <a:endParaRPr lang="en-US" sz="1100" b="0" i="0" kern="1200" dirty="0" smtClean="0">
              <a:solidFill>
                <a:schemeClr val="tx1"/>
              </a:solidFill>
              <a:effectLst/>
              <a:latin typeface="+mn-lt"/>
              <a:ea typeface="+mn-ea"/>
              <a:cs typeface="+mn-cs"/>
            </a:endParaRPr>
          </a:p>
          <a:p>
            <a:pPr>
              <a:spcBef>
                <a:spcPts val="0"/>
              </a:spcBef>
              <a:buNone/>
            </a:pPr>
            <a:r>
              <a:rPr lang="en-US" dirty="0" smtClean="0"/>
              <a:t>Lens I used is 18-55mm, f/3.5-f/5.6</a:t>
            </a:r>
          </a:p>
          <a:p>
            <a:pPr>
              <a:spcBef>
                <a:spcPts val="0"/>
              </a:spcBef>
              <a:buNone/>
            </a:pPr>
            <a:r>
              <a:rPr lang="en-US" dirty="0" smtClean="0"/>
              <a:t>55-210mm, f/4.5-f/6.3</a:t>
            </a:r>
          </a:p>
          <a:p>
            <a:pPr>
              <a:spcBef>
                <a:spcPts val="0"/>
              </a:spcBef>
              <a:buNone/>
            </a:pPr>
            <a:r>
              <a:rPr lang="en-US" dirty="0" smtClean="0"/>
              <a:t>8_stitch -&gt; 25.88mm,</a:t>
            </a:r>
            <a:r>
              <a:rPr lang="en-US" baseline="0" dirty="0" smtClean="0"/>
              <a:t> f/2.118</a:t>
            </a:r>
          </a:p>
          <a:p>
            <a:pPr>
              <a:spcBef>
                <a:spcPts val="0"/>
              </a:spcBef>
              <a:buNone/>
            </a:pPr>
            <a:r>
              <a:rPr lang="en-US" baseline="0" dirty="0" smtClean="0"/>
              <a:t>4_stitch -&gt; 32.3mm, f/0.97</a:t>
            </a:r>
          </a:p>
          <a:p>
            <a:pPr>
              <a:spcBef>
                <a:spcPts val="0"/>
              </a:spcBef>
              <a:buNone/>
            </a:pPr>
            <a:endParaRPr lang="en-US" baseline="0" dirty="0" smtClean="0"/>
          </a:p>
          <a:p>
            <a:pPr>
              <a:spcBef>
                <a:spcPts val="0"/>
              </a:spcBef>
              <a:buNone/>
            </a:pPr>
            <a:r>
              <a:rPr lang="en-US" baseline="0" dirty="0" smtClean="0"/>
              <a:t>Long telephoto 300mm and large aperture f/2.8 to achieve portraiture photography</a:t>
            </a:r>
          </a:p>
          <a:p>
            <a:pPr>
              <a:spcBef>
                <a:spcPts val="0"/>
              </a:spcBef>
              <a:buNone/>
            </a:pPr>
            <a:r>
              <a:rPr lang="en-US" baseline="0" dirty="0" smtClean="0"/>
              <a:t>Compare with photos at shorter focal length, smaller aperture</a:t>
            </a:r>
          </a:p>
        </p:txBody>
      </p:sp>
    </p:spTree>
    <p:extLst>
      <p:ext uri="{BB962C8B-B14F-4D97-AF65-F5344CB8AC3E}">
        <p14:creationId xmlns:p14="http://schemas.microsoft.com/office/powerpoint/2010/main" val="3825097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60817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86333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US" dirty="0" smtClean="0"/>
          </a:p>
          <a:p>
            <a:pPr>
              <a:spcBef>
                <a:spcPts val="0"/>
              </a:spcBef>
              <a:buNone/>
            </a:pPr>
            <a:endParaRPr dirty="0"/>
          </a:p>
        </p:txBody>
      </p:sp>
    </p:spTree>
    <p:extLst>
      <p:ext uri="{BB962C8B-B14F-4D97-AF65-F5344CB8AC3E}">
        <p14:creationId xmlns:p14="http://schemas.microsoft.com/office/powerpoint/2010/main" val="360396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100" dirty="0" smtClean="0">
                <a:solidFill>
                  <a:schemeClr val="dk1"/>
                </a:solidFill>
              </a:rPr>
              <a:t>Here you should provide references to all the source and other information you used.</a:t>
            </a:r>
          </a:p>
        </p:txBody>
      </p:sp>
    </p:spTree>
    <p:extLst>
      <p:ext uri="{BB962C8B-B14F-4D97-AF65-F5344CB8AC3E}">
        <p14:creationId xmlns:p14="http://schemas.microsoft.com/office/powerpoint/2010/main" val="300018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US" sz="1100" b="0" i="0" kern="1200" dirty="0" smtClean="0">
              <a:solidFill>
                <a:schemeClr val="tx1"/>
              </a:solidFill>
              <a:effectLst/>
              <a:latin typeface="+mn-lt"/>
              <a:ea typeface="+mn-ea"/>
              <a:cs typeface="+mn-cs"/>
            </a:endParaRPr>
          </a:p>
          <a:p>
            <a:pPr>
              <a:spcBef>
                <a:spcPts val="0"/>
              </a:spcBef>
              <a:buNone/>
            </a:pPr>
            <a:endParaRPr dirty="0"/>
          </a:p>
        </p:txBody>
      </p:sp>
    </p:spTree>
    <p:extLst>
      <p:ext uri="{BB962C8B-B14F-4D97-AF65-F5344CB8AC3E}">
        <p14:creationId xmlns:p14="http://schemas.microsoft.com/office/powerpoint/2010/main" val="588774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787722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975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100" dirty="0" smtClean="0"/>
              <a:t>A short paragraph or two describe your project.  Also point to what motivated you to do this project</a:t>
            </a:r>
          </a:p>
          <a:p>
            <a:pPr>
              <a:spcBef>
                <a:spcPts val="0"/>
              </a:spcBef>
              <a:buNone/>
            </a:pPr>
            <a:endParaRPr lang="en-US" dirty="0" smtClean="0"/>
          </a:p>
          <a:p>
            <a:pPr>
              <a:spcBef>
                <a:spcPts val="0"/>
              </a:spcBef>
              <a:buNone/>
            </a:pPr>
            <a:r>
              <a:rPr lang="en-US" dirty="0" smtClean="0"/>
              <a:t>The </a:t>
            </a:r>
            <a:r>
              <a:rPr lang="en-US" dirty="0" err="1" smtClean="0"/>
              <a:t>Brenizer</a:t>
            </a:r>
            <a:r>
              <a:rPr lang="en-US" dirty="0" smtClean="0"/>
              <a:t> Method (or </a:t>
            </a:r>
            <a:r>
              <a:rPr lang="en-US" dirty="0" err="1" smtClean="0"/>
              <a:t>Bokeh</a:t>
            </a:r>
            <a:r>
              <a:rPr lang="en-US" dirty="0" smtClean="0"/>
              <a:t> panorama) is a photographic technique, which utilizes panoramic stitching to create a stunning portrait with a shallow depth of field and wide angle of view. It is typically accomplished by locking manual camera settings such as white balance, ISO, aperture, shutter speed, and focus to maintain a uniform exposure. There are several online tutorials, which demonstrate how to achieve the effect by using fast lenses and expensive software. Unfortunately, I have neither of these... So, for my final project, I will attempt to recreate the </a:t>
            </a:r>
            <a:r>
              <a:rPr lang="en-US" dirty="0" err="1" smtClean="0"/>
              <a:t>Brenizer</a:t>
            </a:r>
            <a:r>
              <a:rPr lang="en-US" dirty="0" smtClean="0"/>
              <a:t> Method effect using computational methods. I believe I can leverage techniques learned in the panorama and image blending assignments, and perhaps look for advanced open source software for generating panoramas which are not left-to-right.</a:t>
            </a:r>
          </a:p>
          <a:p>
            <a:pPr>
              <a:spcBef>
                <a:spcPts val="0"/>
              </a:spcBef>
              <a:buNone/>
            </a:pPr>
            <a:endParaRPr lang="en-US" sz="1100" b="0" i="0" kern="1200" dirty="0" smtClean="0">
              <a:solidFill>
                <a:schemeClr val="tx1"/>
              </a:solidFill>
              <a:effectLst/>
              <a:latin typeface="+mn-lt"/>
              <a:ea typeface="+mn-ea"/>
              <a:cs typeface="+mn-cs"/>
            </a:endParaRPr>
          </a:p>
          <a:p>
            <a:pPr>
              <a:spcBef>
                <a:spcPts val="0"/>
              </a:spcBef>
              <a:buNone/>
            </a:pPr>
            <a:r>
              <a:rPr lang="en-US" sz="1100" b="0" i="0" kern="1200" dirty="0" smtClean="0">
                <a:solidFill>
                  <a:schemeClr val="tx1"/>
                </a:solidFill>
                <a:effectLst/>
                <a:latin typeface="+mn-lt"/>
                <a:ea typeface="+mn-ea"/>
                <a:cs typeface="+mn-cs"/>
              </a:rPr>
              <a:t>Q. What makes a </a:t>
            </a:r>
            <a:r>
              <a:rPr lang="en-US" sz="1100" b="0" i="0" kern="1200" dirty="0" err="1" smtClean="0">
                <a:solidFill>
                  <a:schemeClr val="tx1"/>
                </a:solidFill>
                <a:effectLst/>
                <a:latin typeface="+mn-lt"/>
                <a:ea typeface="+mn-ea"/>
                <a:cs typeface="+mn-cs"/>
              </a:rPr>
              <a:t>bokeh</a:t>
            </a:r>
            <a:r>
              <a:rPr lang="en-US" sz="1100" b="0" i="0" kern="1200" dirty="0" smtClean="0">
                <a:solidFill>
                  <a:schemeClr val="tx1"/>
                </a:solidFill>
                <a:effectLst/>
                <a:latin typeface="+mn-lt"/>
                <a:ea typeface="+mn-ea"/>
                <a:cs typeface="+mn-cs"/>
              </a:rPr>
              <a:t> panorama different?</a:t>
            </a:r>
            <a:r>
              <a:rPr lang="en-US" dirty="0" smtClean="0"/>
              <a:t/>
            </a:r>
            <a:br>
              <a:rPr lang="en-US" dirty="0" smtClean="0"/>
            </a:br>
            <a:r>
              <a:rPr lang="en-US" sz="1100" b="0" i="0" kern="1200" dirty="0" smtClean="0">
                <a:solidFill>
                  <a:schemeClr val="tx1"/>
                </a:solidFill>
                <a:effectLst/>
                <a:latin typeface="+mn-lt"/>
                <a:ea typeface="+mn-ea"/>
                <a:cs typeface="+mn-cs"/>
              </a:rPr>
              <a:t>A. The basic panorama is usually taken with standard or wider lens at small apertures. </a:t>
            </a:r>
            <a:r>
              <a:rPr lang="en-US" sz="1100" b="0" i="0" kern="1200" dirty="0" err="1" smtClean="0">
                <a:solidFill>
                  <a:schemeClr val="tx1"/>
                </a:solidFill>
                <a:effectLst/>
                <a:latin typeface="+mn-lt"/>
                <a:ea typeface="+mn-ea"/>
                <a:cs typeface="+mn-cs"/>
              </a:rPr>
              <a:t>Bokeh</a:t>
            </a:r>
            <a:r>
              <a:rPr lang="en-US" sz="1100" b="0" i="0" kern="1200" dirty="0" smtClean="0">
                <a:solidFill>
                  <a:schemeClr val="tx1"/>
                </a:solidFill>
                <a:effectLst/>
                <a:latin typeface="+mn-lt"/>
                <a:ea typeface="+mn-ea"/>
                <a:cs typeface="+mn-cs"/>
              </a:rPr>
              <a:t> panorama uses standard or longer lenses with wide apertures to create a thin depth of field.</a:t>
            </a:r>
          </a:p>
        </p:txBody>
      </p:sp>
    </p:spTree>
    <p:extLst>
      <p:ext uri="{BB962C8B-B14F-4D97-AF65-F5344CB8AC3E}">
        <p14:creationId xmlns:p14="http://schemas.microsoft.com/office/powerpoint/2010/main" val="4042632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706566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Stitch</a:t>
            </a:r>
            <a:r>
              <a:rPr lang="en-US" baseline="0" dirty="0" smtClean="0"/>
              <a:t> images together</a:t>
            </a:r>
          </a:p>
          <a:p>
            <a:pPr marL="171450" indent="-171450">
              <a:spcBef>
                <a:spcPts val="0"/>
              </a:spcBef>
              <a:buFontTx/>
              <a:buChar char="-"/>
            </a:pPr>
            <a:r>
              <a:rPr lang="en-US" baseline="0" dirty="0" smtClean="0"/>
              <a:t>For </a:t>
            </a:r>
            <a:r>
              <a:rPr lang="en-US" baseline="0" dirty="0" err="1" smtClean="0"/>
              <a:t>Brenizer</a:t>
            </a:r>
            <a:r>
              <a:rPr lang="en-US" baseline="0" dirty="0" smtClean="0"/>
              <a:t> panorama, the source images are taken by rotating the camera around its nodal point (different than orthogonal/planar panorama)</a:t>
            </a:r>
          </a:p>
          <a:p>
            <a:pPr marL="171450" indent="-171450">
              <a:spcBef>
                <a:spcPts val="0"/>
              </a:spcBef>
              <a:buFontTx/>
              <a:buChar char="-"/>
            </a:pPr>
            <a:r>
              <a:rPr lang="en-US" baseline="0" dirty="0" smtClean="0"/>
              <a:t>Each source image gets a set of spherical coordinates (yaw, pitch, roll) and is then projected on the base sphere to match the surrounding images</a:t>
            </a:r>
          </a:p>
          <a:p>
            <a:pPr marL="171450" indent="-171450">
              <a:spcBef>
                <a:spcPts val="0"/>
              </a:spcBef>
              <a:buFontTx/>
              <a:buChar char="-"/>
            </a:pPr>
            <a:r>
              <a:rPr lang="en-US" baseline="0" dirty="0" smtClean="0"/>
              <a:t>The texture covering the base sphere is projected onto a plane to create a rectilinear/planar projection (different than traditional cylindrical or spherical projection)</a:t>
            </a:r>
          </a:p>
          <a:p>
            <a:pPr marL="171450" indent="-171450">
              <a:spcBef>
                <a:spcPts val="0"/>
              </a:spcBef>
              <a:buFontTx/>
              <a:buChar char="-"/>
            </a:pPr>
            <a:r>
              <a:rPr lang="en-US" sz="1100" b="1" i="0" kern="1200" dirty="0" smtClean="0">
                <a:solidFill>
                  <a:schemeClr val="tx1"/>
                </a:solidFill>
                <a:effectLst/>
                <a:latin typeface="+mn-lt"/>
                <a:ea typeface="+mn-ea"/>
                <a:cs typeface="+mn-cs"/>
              </a:rPr>
              <a:t>Rectilinear</a:t>
            </a:r>
            <a:r>
              <a:rPr lang="en-US" sz="1100" b="0" i="0" kern="1200" dirty="0" smtClean="0">
                <a:solidFill>
                  <a:schemeClr val="tx1"/>
                </a:solidFill>
                <a:effectLst/>
                <a:latin typeface="+mn-lt"/>
                <a:ea typeface="+mn-ea"/>
                <a:cs typeface="+mn-cs"/>
              </a:rPr>
              <a:t> image projections have the primary advantage that they map all straight lines in three-dimensional space to straight lines on the flattened two-dimensional grid. </a:t>
            </a:r>
            <a:endParaRPr lang="en-US" baseline="0" dirty="0" smtClean="0"/>
          </a:p>
          <a:p>
            <a:pPr marL="171450" indent="-171450">
              <a:spcBef>
                <a:spcPts val="0"/>
              </a:spcBef>
              <a:buFontTx/>
              <a:buChar char="-"/>
            </a:pPr>
            <a:endParaRPr lang="en-US" baseline="0" dirty="0" smtClean="0"/>
          </a:p>
          <a:p>
            <a:pPr marL="171450" indent="-171450">
              <a:spcBef>
                <a:spcPts val="0"/>
              </a:spcBef>
              <a:buFontTx/>
              <a:buChar char="-"/>
            </a:pPr>
            <a:endParaRPr lang="en-US" dirty="0" smtClean="0"/>
          </a:p>
          <a:p>
            <a:pPr>
              <a:spcBef>
                <a:spcPts val="0"/>
              </a:spcBef>
              <a:buNone/>
            </a:pPr>
            <a:r>
              <a:rPr lang="en-US" dirty="0" smtClean="0"/>
              <a:t>Find</a:t>
            </a:r>
            <a:r>
              <a:rPr lang="en-US" baseline="0" dirty="0" smtClean="0"/>
              <a:t> matches between images</a:t>
            </a:r>
          </a:p>
          <a:p>
            <a:pPr>
              <a:spcBef>
                <a:spcPts val="0"/>
              </a:spcBef>
              <a:buNone/>
            </a:pPr>
            <a:r>
              <a:rPr lang="en-US" baseline="0" dirty="0" smtClean="0"/>
              <a:t>Find </a:t>
            </a:r>
            <a:r>
              <a:rPr lang="en-US" baseline="0" dirty="0" err="1" smtClean="0"/>
              <a:t>homography</a:t>
            </a:r>
            <a:endParaRPr lang="en-US" baseline="0" dirty="0" smtClean="0"/>
          </a:p>
          <a:p>
            <a:pPr>
              <a:spcBef>
                <a:spcPts val="0"/>
              </a:spcBef>
              <a:buNone/>
            </a:pPr>
            <a:r>
              <a:rPr lang="en-US" baseline="0" dirty="0" smtClean="0"/>
              <a:t>Blend image pair</a:t>
            </a:r>
          </a:p>
          <a:p>
            <a:pPr>
              <a:spcBef>
                <a:spcPts val="0"/>
              </a:spcBef>
              <a:buNone/>
            </a:pPr>
            <a:r>
              <a:rPr lang="en-US" baseline="0" dirty="0" smtClean="0"/>
              <a:t>Warp image pair</a:t>
            </a:r>
          </a:p>
          <a:p>
            <a:pPr>
              <a:spcBef>
                <a:spcPts val="0"/>
              </a:spcBef>
              <a:buNone/>
            </a:pPr>
            <a:r>
              <a:rPr lang="en-US" dirty="0" smtClean="0"/>
              <a:t>Crop</a:t>
            </a:r>
          </a:p>
          <a:p>
            <a:pPr>
              <a:spcBef>
                <a:spcPts val="0"/>
              </a:spcBef>
              <a:buNone/>
            </a:pPr>
            <a:endParaRPr lang="en-US" dirty="0" smtClean="0"/>
          </a:p>
          <a:p>
            <a:pPr>
              <a:spcBef>
                <a:spcPts val="0"/>
              </a:spcBef>
              <a:buNone/>
            </a:pPr>
            <a:r>
              <a:rPr lang="en-US" dirty="0" smtClean="0"/>
              <a:t>Feature extraction</a:t>
            </a:r>
            <a:r>
              <a:rPr lang="en-US" baseline="0" dirty="0" smtClean="0"/>
              <a:t>, matching, warping, blending</a:t>
            </a:r>
          </a:p>
          <a:p>
            <a:pPr>
              <a:spcBef>
                <a:spcPts val="0"/>
              </a:spcBef>
              <a:buNone/>
            </a:pPr>
            <a:endParaRPr lang="en-US" baseline="0" dirty="0" smtClean="0"/>
          </a:p>
          <a:p>
            <a:pPr>
              <a:spcBef>
                <a:spcPts val="0"/>
              </a:spcBef>
              <a:buNone/>
            </a:pPr>
            <a:r>
              <a:rPr lang="en-US" baseline="0" dirty="0" smtClean="0"/>
              <a:t>Compute all pairwise </a:t>
            </a:r>
            <a:r>
              <a:rPr lang="en-US" baseline="0" dirty="0" err="1" smtClean="0"/>
              <a:t>homographys</a:t>
            </a:r>
            <a:r>
              <a:rPr lang="en-US" baseline="0" dirty="0" smtClean="0"/>
              <a:t> for warping</a:t>
            </a:r>
          </a:p>
          <a:p>
            <a:pPr>
              <a:spcBef>
                <a:spcPts val="0"/>
              </a:spcBef>
              <a:buNone/>
            </a:pPr>
            <a:r>
              <a:rPr lang="en-US" baseline="0" dirty="0" smtClean="0"/>
              <a:t>Select one anchor image (first image), which position will remain fixed (</a:t>
            </a:r>
            <a:r>
              <a:rPr lang="en-US" baseline="0" dirty="0" err="1" smtClean="0"/>
              <a:t>homography</a:t>
            </a:r>
            <a:r>
              <a:rPr lang="en-US" baseline="0" dirty="0" smtClean="0"/>
              <a:t> matrix  = identity</a:t>
            </a:r>
          </a:p>
          <a:p>
            <a:pPr>
              <a:spcBef>
                <a:spcPts val="0"/>
              </a:spcBef>
              <a:buNone/>
            </a:pPr>
            <a:r>
              <a:rPr lang="en-US" baseline="0" dirty="0" smtClean="0"/>
              <a:t>Find image that best aligns with the anchor image based on max number of consistent matches</a:t>
            </a:r>
          </a:p>
          <a:p>
            <a:pPr>
              <a:spcBef>
                <a:spcPts val="0"/>
              </a:spcBef>
              <a:buNone/>
            </a:pPr>
            <a:r>
              <a:rPr lang="en-US" baseline="0" dirty="0" smtClean="0"/>
              <a:t>Update the </a:t>
            </a:r>
            <a:r>
              <a:rPr lang="en-US" baseline="0" dirty="0" err="1" smtClean="0"/>
              <a:t>homography</a:t>
            </a:r>
            <a:r>
              <a:rPr lang="en-US" baseline="0" dirty="0" smtClean="0"/>
              <a:t> between this image pair</a:t>
            </a:r>
          </a:p>
          <a:p>
            <a:pPr>
              <a:spcBef>
                <a:spcPts val="0"/>
              </a:spcBef>
              <a:buNone/>
            </a:pPr>
            <a:r>
              <a:rPr lang="en-US" baseline="0" dirty="0" smtClean="0"/>
              <a:t>Repeat feature matching, warping for other pairs</a:t>
            </a:r>
          </a:p>
          <a:p>
            <a:pPr>
              <a:spcBef>
                <a:spcPts val="0"/>
              </a:spcBef>
              <a:buNone/>
            </a:pPr>
            <a:r>
              <a:rPr lang="en-US" baseline="0" dirty="0" smtClean="0"/>
              <a:t>Bundle adjustment to globally optimize alignment</a:t>
            </a:r>
          </a:p>
          <a:p>
            <a:pPr>
              <a:spcBef>
                <a:spcPts val="0"/>
              </a:spcBef>
              <a:buNone/>
            </a:pPr>
            <a:endParaRPr lang="en-US" baseline="0" dirty="0" smtClean="0"/>
          </a:p>
          <a:p>
            <a:pPr>
              <a:spcBef>
                <a:spcPts val="0"/>
              </a:spcBef>
              <a:buNone/>
            </a:pPr>
            <a:endParaRPr lang="en-US" baseline="0" dirty="0" smtClean="0"/>
          </a:p>
          <a:p>
            <a:pPr>
              <a:spcBef>
                <a:spcPts val="0"/>
              </a:spcBef>
              <a:buNone/>
            </a:pPr>
            <a:endParaRPr dirty="0"/>
          </a:p>
        </p:txBody>
      </p:sp>
    </p:spTree>
    <p:extLst>
      <p:ext uri="{BB962C8B-B14F-4D97-AF65-F5344CB8AC3E}">
        <p14:creationId xmlns:p14="http://schemas.microsoft.com/office/powerpoint/2010/main" val="820627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Stitch</a:t>
            </a:r>
            <a:r>
              <a:rPr lang="en-US" baseline="0" dirty="0" smtClean="0"/>
              <a:t> images together</a:t>
            </a:r>
          </a:p>
          <a:p>
            <a:pPr marL="171450" indent="-171450">
              <a:spcBef>
                <a:spcPts val="0"/>
              </a:spcBef>
              <a:buFontTx/>
              <a:buChar char="-"/>
            </a:pPr>
            <a:r>
              <a:rPr lang="en-US" baseline="0" dirty="0" smtClean="0"/>
              <a:t>For </a:t>
            </a:r>
            <a:r>
              <a:rPr lang="en-US" baseline="0" dirty="0" err="1" smtClean="0"/>
              <a:t>Brenizer</a:t>
            </a:r>
            <a:r>
              <a:rPr lang="en-US" baseline="0" dirty="0" smtClean="0"/>
              <a:t> panorama, the source images are taken by rotating the camera around its nodal point (different than orthogonal/planar panorama)</a:t>
            </a:r>
          </a:p>
          <a:p>
            <a:pPr marL="171450" indent="-171450">
              <a:spcBef>
                <a:spcPts val="0"/>
              </a:spcBef>
              <a:buFontTx/>
              <a:buChar char="-"/>
            </a:pPr>
            <a:r>
              <a:rPr lang="en-US" baseline="0" dirty="0" smtClean="0"/>
              <a:t>Each source image gets a set of spherical coordinates (yaw, pitch, roll) and is then projected on the base sphere to match the surrounding images</a:t>
            </a:r>
          </a:p>
          <a:p>
            <a:pPr marL="171450" indent="-171450">
              <a:spcBef>
                <a:spcPts val="0"/>
              </a:spcBef>
              <a:buFontTx/>
              <a:buChar char="-"/>
            </a:pPr>
            <a:r>
              <a:rPr lang="en-US" baseline="0" dirty="0" smtClean="0"/>
              <a:t>The texture covering the base sphere is projected onto a plane to create a rectilinear/planar projection (different than traditional cylindrical or spherical projection)</a:t>
            </a:r>
          </a:p>
          <a:p>
            <a:pPr marL="171450" indent="-171450">
              <a:spcBef>
                <a:spcPts val="0"/>
              </a:spcBef>
              <a:buFontTx/>
              <a:buChar char="-"/>
            </a:pPr>
            <a:r>
              <a:rPr lang="en-US" sz="1100" b="1" i="0" kern="1200" dirty="0" smtClean="0">
                <a:solidFill>
                  <a:schemeClr val="tx1"/>
                </a:solidFill>
                <a:effectLst/>
                <a:latin typeface="+mn-lt"/>
                <a:ea typeface="+mn-ea"/>
                <a:cs typeface="+mn-cs"/>
              </a:rPr>
              <a:t>Rectilinear</a:t>
            </a:r>
            <a:r>
              <a:rPr lang="en-US" sz="1100" b="0" i="0" kern="1200" dirty="0" smtClean="0">
                <a:solidFill>
                  <a:schemeClr val="tx1"/>
                </a:solidFill>
                <a:effectLst/>
                <a:latin typeface="+mn-lt"/>
                <a:ea typeface="+mn-ea"/>
                <a:cs typeface="+mn-cs"/>
              </a:rPr>
              <a:t> image projections have the primary advantage that they map all straight lines in three-dimensional space to straight lines on the flattened two-dimensional grid. </a:t>
            </a:r>
            <a:endParaRPr lang="en-US" baseline="0" dirty="0" smtClean="0"/>
          </a:p>
          <a:p>
            <a:pPr>
              <a:spcBef>
                <a:spcPts val="0"/>
              </a:spcBef>
              <a:buNone/>
            </a:pPr>
            <a:endParaRPr lang="en-US" baseline="0" dirty="0" smtClean="0"/>
          </a:p>
          <a:p>
            <a:pPr>
              <a:spcBef>
                <a:spcPts val="0"/>
              </a:spcBef>
              <a:buNone/>
            </a:pPr>
            <a:r>
              <a:rPr lang="en-US" baseline="0" dirty="0" smtClean="0"/>
              <a:t>Compute all pairwise </a:t>
            </a:r>
            <a:r>
              <a:rPr lang="en-US" baseline="0" dirty="0" err="1" smtClean="0"/>
              <a:t>homographys</a:t>
            </a:r>
            <a:r>
              <a:rPr lang="en-US" baseline="0" dirty="0" smtClean="0"/>
              <a:t> for warping</a:t>
            </a:r>
          </a:p>
          <a:p>
            <a:pPr>
              <a:spcBef>
                <a:spcPts val="0"/>
              </a:spcBef>
              <a:buNone/>
            </a:pPr>
            <a:r>
              <a:rPr lang="en-US" baseline="0" dirty="0" smtClean="0"/>
              <a:t>Select one anchor image (first image), which position will remain fixed (</a:t>
            </a:r>
            <a:r>
              <a:rPr lang="en-US" baseline="0" dirty="0" err="1" smtClean="0"/>
              <a:t>homography</a:t>
            </a:r>
            <a:r>
              <a:rPr lang="en-US" baseline="0" dirty="0" smtClean="0"/>
              <a:t> matrix  = identity</a:t>
            </a:r>
          </a:p>
          <a:p>
            <a:pPr>
              <a:spcBef>
                <a:spcPts val="0"/>
              </a:spcBef>
              <a:buNone/>
            </a:pPr>
            <a:r>
              <a:rPr lang="en-US" baseline="0" dirty="0" smtClean="0"/>
              <a:t>Find image that best aligns with the anchor image based on max number of consistent matches</a:t>
            </a:r>
          </a:p>
          <a:p>
            <a:pPr>
              <a:spcBef>
                <a:spcPts val="0"/>
              </a:spcBef>
              <a:buNone/>
            </a:pPr>
            <a:r>
              <a:rPr lang="en-US" baseline="0" dirty="0" smtClean="0"/>
              <a:t>Update the </a:t>
            </a:r>
            <a:r>
              <a:rPr lang="en-US" baseline="0" dirty="0" err="1" smtClean="0"/>
              <a:t>homography</a:t>
            </a:r>
            <a:r>
              <a:rPr lang="en-US" baseline="0" dirty="0" smtClean="0"/>
              <a:t> between this image pair</a:t>
            </a:r>
          </a:p>
          <a:p>
            <a:pPr>
              <a:spcBef>
                <a:spcPts val="0"/>
              </a:spcBef>
              <a:buNone/>
            </a:pPr>
            <a:r>
              <a:rPr lang="en-US" baseline="0" dirty="0" smtClean="0"/>
              <a:t>Repeat feature matching, warping for other pairs</a:t>
            </a:r>
          </a:p>
          <a:p>
            <a:pPr>
              <a:spcBef>
                <a:spcPts val="0"/>
              </a:spcBef>
              <a:buNone/>
            </a:pPr>
            <a:r>
              <a:rPr lang="en-US" baseline="0" dirty="0" smtClean="0"/>
              <a:t>Bundle adjustment to globally optimize alignment</a:t>
            </a:r>
          </a:p>
          <a:p>
            <a:pPr>
              <a:spcBef>
                <a:spcPts val="0"/>
              </a:spcBef>
              <a:buNone/>
            </a:pPr>
            <a:endParaRPr lang="en-US" baseline="0" dirty="0" smtClean="0"/>
          </a:p>
          <a:p>
            <a:pPr>
              <a:spcBef>
                <a:spcPts val="0"/>
              </a:spcBef>
              <a:buNone/>
            </a:pPr>
            <a:endParaRPr lang="en-US" baseline="0" dirty="0" smtClean="0"/>
          </a:p>
          <a:p>
            <a:pPr>
              <a:spcBef>
                <a:spcPts val="0"/>
              </a:spcBef>
              <a:buNone/>
            </a:pPr>
            <a:endParaRPr dirty="0"/>
          </a:p>
        </p:txBody>
      </p:sp>
    </p:spTree>
    <p:extLst>
      <p:ext uri="{BB962C8B-B14F-4D97-AF65-F5344CB8AC3E}">
        <p14:creationId xmlns:p14="http://schemas.microsoft.com/office/powerpoint/2010/main" val="60823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5827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26068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79785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dk1"/>
              </a:buClr>
              <a:buSzPct val="100000"/>
              <a:buNone/>
              <a:defRPr sz="1800">
                <a:solidFill>
                  <a:schemeClr val="dk1"/>
                </a:solidFill>
              </a:defRPr>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pphotography.wordpres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mgur.com/a/AlMp2" TargetMode="External"/><Relationship Id="rId7" Type="http://schemas.openxmlformats.org/officeDocument/2006/relationships/hyperlink" Target="https://drive.google.com/folderview?id=0B-9-oKYR8vK2TUd0LVZhdkx2TDA&amp;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gur.com/a/HU38L" TargetMode="External"/><Relationship Id="rId5" Type="http://schemas.openxmlformats.org/officeDocument/2006/relationships/hyperlink" Target="http://imgur.com/a/rwqgX" TargetMode="External"/><Relationship Id="rId4" Type="http://schemas.openxmlformats.org/officeDocument/2006/relationships/hyperlink" Target="http://imgur.com/a/jXbl0"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hyperlink" Target="http://brettmaxwellphoto.com/Brenizer-Method-Calcul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samhurdphotography.com/2012/editorial/epic-portait-george-Clooney" TargetMode="External"/><Relationship Id="rId3" Type="http://schemas.openxmlformats.org/officeDocument/2006/relationships/hyperlink" Target="https://en.wikipedia.org/wiki/Brenizer_Method" TargetMode="External"/><Relationship Id="rId7" Type="http://schemas.openxmlformats.org/officeDocument/2006/relationships/hyperlink" Target="http://research.microsoft.com/en-us/um/redmond/projects/ic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docs.opencv.org/2.4/modules/stitching/doc/stitching.html" TargetMode="External"/><Relationship Id="rId5" Type="http://schemas.openxmlformats.org/officeDocument/2006/relationships/hyperlink" Target="http://brettmaxwellphoto.com/Brenizer-Method-Calculation/" TargetMode="External"/><Relationship Id="rId10" Type="http://schemas.openxmlformats.org/officeDocument/2006/relationships/hyperlink" Target="http://www.kolor.com/wiki-en/action/view/Autopano_Brenizer_Method" TargetMode="External"/><Relationship Id="rId4" Type="http://schemas.openxmlformats.org/officeDocument/2006/relationships/hyperlink" Target="https://www.flickr.com/groups/brenizermethod/" TargetMode="External"/><Relationship Id="rId9" Type="http://schemas.openxmlformats.org/officeDocument/2006/relationships/hyperlink" Target="https://www.flickr.com/photos/keochkeriandavi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265899"/>
            <a:ext cx="7772400" cy="2477400"/>
          </a:xfrm>
          <a:prstGeom prst="rect">
            <a:avLst/>
          </a:prstGeom>
        </p:spPr>
        <p:txBody>
          <a:bodyPr lIns="91425" tIns="91425" rIns="91425" bIns="91425" anchor="b" anchorCtr="0">
            <a:noAutofit/>
          </a:bodyPr>
          <a:lstStyle/>
          <a:p>
            <a:pPr rtl="0">
              <a:spcBef>
                <a:spcPts val="0"/>
              </a:spcBef>
              <a:buNone/>
            </a:pPr>
            <a:r>
              <a:rPr lang="en" sz="3600" dirty="0"/>
              <a:t>Comp Photography </a:t>
            </a:r>
          </a:p>
          <a:p>
            <a:pPr rtl="0">
              <a:spcBef>
                <a:spcPts val="0"/>
              </a:spcBef>
              <a:buNone/>
            </a:pPr>
            <a:r>
              <a:rPr lang="en" sz="3600" dirty="0" smtClean="0"/>
              <a:t>(Fall 2015)</a:t>
            </a:r>
            <a:endParaRPr lang="en" sz="3600" dirty="0"/>
          </a:p>
          <a:p>
            <a:pPr>
              <a:spcBef>
                <a:spcPts val="0"/>
              </a:spcBef>
              <a:buNone/>
            </a:pPr>
            <a:r>
              <a:rPr lang="en" sz="3600" dirty="0"/>
              <a:t>Final Project</a:t>
            </a:r>
          </a:p>
        </p:txBody>
      </p:sp>
      <p:sp>
        <p:nvSpPr>
          <p:cNvPr id="31" name="Shape 31"/>
          <p:cNvSpPr txBox="1">
            <a:spLocks noGrp="1"/>
          </p:cNvSpPr>
          <p:nvPr>
            <p:ph type="subTitle" idx="1"/>
          </p:nvPr>
        </p:nvSpPr>
        <p:spPr>
          <a:xfrm>
            <a:off x="685800" y="2840048"/>
            <a:ext cx="7772400" cy="1123500"/>
          </a:xfrm>
          <a:prstGeom prst="rect">
            <a:avLst/>
          </a:prstGeom>
        </p:spPr>
        <p:txBody>
          <a:bodyPr lIns="91425" tIns="91425" rIns="91425" bIns="91425" anchor="t" anchorCtr="0">
            <a:noAutofit/>
          </a:bodyPr>
          <a:lstStyle/>
          <a:p>
            <a:pPr rtl="0">
              <a:spcBef>
                <a:spcPts val="0"/>
              </a:spcBef>
              <a:buNone/>
            </a:pPr>
            <a:r>
              <a:rPr lang="en" dirty="0" smtClean="0"/>
              <a:t>Hieu Nguyen</a:t>
            </a:r>
            <a:endParaRPr lang="en" dirty="0"/>
          </a:p>
          <a:p>
            <a:pPr rtl="0">
              <a:spcBef>
                <a:spcPts val="0"/>
              </a:spcBef>
              <a:buNone/>
            </a:pPr>
            <a:r>
              <a:rPr lang="en" dirty="0" smtClean="0"/>
              <a:t>hieu@gatech.edu</a:t>
            </a:r>
            <a:endParaRPr lang="en" dirty="0"/>
          </a:p>
        </p:txBody>
      </p:sp>
      <p:sp>
        <p:nvSpPr>
          <p:cNvPr id="32" name="Shape 3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33" name="Shape 33"/>
          <p:cNvSpPr txBox="1"/>
          <p:nvPr/>
        </p:nvSpPr>
        <p:spPr>
          <a:xfrm>
            <a:off x="5504400" y="4852575"/>
            <a:ext cx="3639599" cy="291000"/>
          </a:xfrm>
          <a:prstGeom prst="rect">
            <a:avLst/>
          </a:prstGeom>
          <a:noFill/>
          <a:ln>
            <a:noFill/>
          </a:ln>
        </p:spPr>
        <p:txBody>
          <a:bodyPr lIns="91425" tIns="91425" rIns="91425" bIns="91425" anchor="ctr" anchorCtr="0">
            <a:noAutofit/>
          </a:bodyPr>
          <a:lstStyle/>
          <a:p>
            <a:pPr lvl="0" algn="r" rtl="0">
              <a:spcBef>
                <a:spcPts val="0"/>
              </a:spcBef>
              <a:buNone/>
            </a:pPr>
            <a:r>
              <a:rPr lang="en" sz="1100" u="sng">
                <a:solidFill>
                  <a:schemeClr val="hlink"/>
                </a:solidFill>
                <a:hlinkClick r:id="rId3"/>
              </a:rPr>
              <a:t>http://compphotography.wordpress.com/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402536"/>
            <a:ext cx="8229600" cy="857400"/>
          </a:xfrm>
          <a:prstGeom prst="rect">
            <a:avLst/>
          </a:prstGeom>
        </p:spPr>
        <p:txBody>
          <a:bodyPr lIns="91425" tIns="91425" rIns="91425" bIns="91425" anchor="b" anchorCtr="0">
            <a:noAutofit/>
          </a:bodyPr>
          <a:lstStyle/>
          <a:p>
            <a:pPr>
              <a:spcBef>
                <a:spcPts val="0"/>
              </a:spcBef>
              <a:buNone/>
            </a:pPr>
            <a:r>
              <a:rPr lang="en" dirty="0"/>
              <a:t>What is the best way to see your project?</a:t>
            </a:r>
          </a:p>
        </p:txBody>
      </p:sp>
      <p:sp>
        <p:nvSpPr>
          <p:cNvPr id="79" name="Shape 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228600" algn="l" rtl="0">
              <a:lnSpc>
                <a:spcPct val="100000"/>
              </a:lnSpc>
              <a:spcBef>
                <a:spcPts val="600"/>
              </a:spcBef>
              <a:spcAft>
                <a:spcPts val="0"/>
              </a:spcAft>
              <a:buClr>
                <a:schemeClr val="dk1"/>
              </a:buClr>
              <a:buSzPct val="100000"/>
              <a:buFont typeface="Arial"/>
            </a:pPr>
            <a:r>
              <a:rPr lang="en" sz="2400" dirty="0" smtClean="0">
                <a:solidFill>
                  <a:schemeClr val="dk1"/>
                </a:solidFill>
              </a:rPr>
              <a:t>Here are </a:t>
            </a:r>
            <a:r>
              <a:rPr lang="en" sz="2400" dirty="0" smtClean="0">
                <a:solidFill>
                  <a:schemeClr val="dk1"/>
                </a:solidFill>
              </a:rPr>
              <a:t>some </a:t>
            </a:r>
            <a:r>
              <a:rPr lang="en" sz="2400" dirty="0" smtClean="0">
                <a:solidFill>
                  <a:schemeClr val="dk1"/>
                </a:solidFill>
              </a:rPr>
              <a:t>of my </a:t>
            </a:r>
            <a:r>
              <a:rPr lang="en" sz="2400" dirty="0" smtClean="0">
                <a:solidFill>
                  <a:schemeClr val="dk1"/>
                </a:solidFill>
              </a:rPr>
              <a:t>results:</a:t>
            </a:r>
          </a:p>
          <a:p>
            <a:pPr marL="571500" lvl="0" indent="-342900">
              <a:spcBef>
                <a:spcPts val="600"/>
              </a:spcBef>
              <a:buClr>
                <a:schemeClr val="dk1"/>
              </a:buClr>
              <a:buFont typeface="Arial" panose="020B0604020202020204" pitchFamily="34" charset="0"/>
              <a:buChar char="•"/>
            </a:pPr>
            <a:r>
              <a:rPr lang="en" sz="1600" dirty="0" smtClean="0">
                <a:solidFill>
                  <a:schemeClr val="dk1"/>
                </a:solidFill>
                <a:hlinkClick r:id="rId3"/>
              </a:rPr>
              <a:t>Between Two Trees</a:t>
            </a:r>
            <a:r>
              <a:rPr lang="en" sz="1600" dirty="0" smtClean="0">
                <a:solidFill>
                  <a:schemeClr val="dk1"/>
                </a:solidFill>
              </a:rPr>
              <a:t> (49 image </a:t>
            </a:r>
            <a:r>
              <a:rPr lang="en" sz="1600" dirty="0">
                <a:solidFill>
                  <a:schemeClr val="dk1"/>
                </a:solidFill>
              </a:rPr>
              <a:t>bokeh </a:t>
            </a:r>
            <a:r>
              <a:rPr lang="en" sz="1600" dirty="0" smtClean="0">
                <a:solidFill>
                  <a:schemeClr val="dk1"/>
                </a:solidFill>
              </a:rPr>
              <a:t>panorama)</a:t>
            </a:r>
          </a:p>
          <a:p>
            <a:pPr marL="571500" lvl="0" indent="-342900">
              <a:spcBef>
                <a:spcPts val="600"/>
              </a:spcBef>
              <a:buClr>
                <a:schemeClr val="dk1"/>
              </a:buClr>
              <a:buFont typeface="Arial" panose="020B0604020202020204" pitchFamily="34" charset="0"/>
              <a:buChar char="•"/>
            </a:pPr>
            <a:r>
              <a:rPr lang="en" sz="1600" dirty="0" smtClean="0">
                <a:solidFill>
                  <a:schemeClr val="dk1"/>
                </a:solidFill>
                <a:hlinkClick r:id="rId4"/>
              </a:rPr>
              <a:t>If a Guitar Falls in a Forest</a:t>
            </a:r>
            <a:r>
              <a:rPr lang="en" sz="1600" dirty="0" smtClean="0">
                <a:solidFill>
                  <a:schemeClr val="dk1"/>
                </a:solidFill>
              </a:rPr>
              <a:t> (99 image </a:t>
            </a:r>
            <a:r>
              <a:rPr lang="en" sz="1600" dirty="0">
                <a:solidFill>
                  <a:schemeClr val="dk1"/>
                </a:solidFill>
              </a:rPr>
              <a:t>bokeh </a:t>
            </a:r>
            <a:r>
              <a:rPr lang="en" sz="1600" dirty="0" smtClean="0">
                <a:solidFill>
                  <a:schemeClr val="dk1"/>
                </a:solidFill>
              </a:rPr>
              <a:t>panorama)</a:t>
            </a:r>
          </a:p>
          <a:p>
            <a:pPr marL="571500" indent="-342900">
              <a:spcBef>
                <a:spcPts val="600"/>
              </a:spcBef>
              <a:buClr>
                <a:schemeClr val="dk1"/>
              </a:buClr>
              <a:buFont typeface="Arial" panose="020B0604020202020204" pitchFamily="34" charset="0"/>
              <a:buChar char="•"/>
            </a:pPr>
            <a:r>
              <a:rPr lang="en" sz="1600" dirty="0" smtClean="0">
                <a:solidFill>
                  <a:schemeClr val="dk1"/>
                </a:solidFill>
                <a:hlinkClick r:id="rId5"/>
              </a:rPr>
              <a:t>Cloudy Hat</a:t>
            </a:r>
            <a:r>
              <a:rPr lang="en" sz="1600" dirty="0" smtClean="0">
                <a:solidFill>
                  <a:schemeClr val="dk1"/>
                </a:solidFill>
              </a:rPr>
              <a:t> (31 </a:t>
            </a:r>
            <a:r>
              <a:rPr lang="en" sz="1600" dirty="0">
                <a:solidFill>
                  <a:schemeClr val="dk1"/>
                </a:solidFill>
              </a:rPr>
              <a:t>image </a:t>
            </a:r>
            <a:r>
              <a:rPr lang="en" sz="1600" dirty="0" smtClean="0">
                <a:solidFill>
                  <a:schemeClr val="dk1"/>
                </a:solidFill>
              </a:rPr>
              <a:t>bokeh </a:t>
            </a:r>
            <a:r>
              <a:rPr lang="en" sz="1600" dirty="0">
                <a:solidFill>
                  <a:schemeClr val="dk1"/>
                </a:solidFill>
              </a:rPr>
              <a:t>panorama)</a:t>
            </a:r>
          </a:p>
          <a:p>
            <a:pPr marL="571500" indent="-342900">
              <a:spcBef>
                <a:spcPts val="600"/>
              </a:spcBef>
              <a:buClr>
                <a:schemeClr val="dk1"/>
              </a:buClr>
              <a:buFont typeface="Arial" panose="020B0604020202020204" pitchFamily="34" charset="0"/>
              <a:buChar char="•"/>
            </a:pPr>
            <a:r>
              <a:rPr lang="en" sz="1600" dirty="0" smtClean="0">
                <a:solidFill>
                  <a:schemeClr val="dk1"/>
                </a:solidFill>
                <a:hlinkClick r:id="rId6"/>
              </a:rPr>
              <a:t>Saw on Fence</a:t>
            </a:r>
            <a:r>
              <a:rPr lang="en" sz="1600" dirty="0" smtClean="0">
                <a:solidFill>
                  <a:schemeClr val="dk1"/>
                </a:solidFill>
              </a:rPr>
              <a:t> (8 </a:t>
            </a:r>
            <a:r>
              <a:rPr lang="en" sz="1600" dirty="0">
                <a:solidFill>
                  <a:schemeClr val="dk1"/>
                </a:solidFill>
              </a:rPr>
              <a:t>image bokeh </a:t>
            </a:r>
            <a:r>
              <a:rPr lang="en" sz="1600" dirty="0" smtClean="0">
                <a:solidFill>
                  <a:schemeClr val="dk1"/>
                </a:solidFill>
              </a:rPr>
              <a:t>panorama)</a:t>
            </a:r>
            <a:endParaRPr lang="en" sz="1600" dirty="0">
              <a:solidFill>
                <a:schemeClr val="dk1"/>
              </a:solidFill>
            </a:endParaRPr>
          </a:p>
          <a:p>
            <a:pPr marL="457200" marR="0" lvl="0" indent="-228600" algn="l" rtl="0">
              <a:lnSpc>
                <a:spcPct val="100000"/>
              </a:lnSpc>
              <a:spcBef>
                <a:spcPts val="600"/>
              </a:spcBef>
              <a:spcAft>
                <a:spcPts val="0"/>
              </a:spcAft>
              <a:buClr>
                <a:schemeClr val="dk1"/>
              </a:buClr>
              <a:buSzPct val="100000"/>
              <a:buFont typeface="Arial"/>
            </a:pPr>
            <a:endParaRPr lang="en" sz="1600" dirty="0" smtClean="0">
              <a:solidFill>
                <a:schemeClr val="dk1"/>
              </a:solidFill>
            </a:endParaRPr>
          </a:p>
          <a:p>
            <a:pPr marL="457200" marR="0" lvl="0" indent="-228600" algn="l" rtl="0">
              <a:lnSpc>
                <a:spcPct val="100000"/>
              </a:lnSpc>
              <a:spcBef>
                <a:spcPts val="600"/>
              </a:spcBef>
              <a:spcAft>
                <a:spcPts val="0"/>
              </a:spcAft>
              <a:buClr>
                <a:schemeClr val="dk1"/>
              </a:buClr>
              <a:buSzPct val="100000"/>
              <a:buFont typeface="Arial"/>
            </a:pPr>
            <a:r>
              <a:rPr lang="en" sz="2400" dirty="0" smtClean="0">
                <a:solidFill>
                  <a:schemeClr val="dk1"/>
                </a:solidFill>
              </a:rPr>
              <a:t>Full resolution cropped outputs:</a:t>
            </a:r>
          </a:p>
          <a:p>
            <a:pPr marL="571500" lvl="0" indent="-342900">
              <a:spcBef>
                <a:spcPts val="600"/>
              </a:spcBef>
              <a:buClr>
                <a:schemeClr val="dk1"/>
              </a:buClr>
              <a:buFont typeface="Arial" panose="020B0604020202020204" pitchFamily="34" charset="0"/>
              <a:buChar char="•"/>
            </a:pPr>
            <a:r>
              <a:rPr lang="en-US" sz="1600" dirty="0">
                <a:solidFill>
                  <a:schemeClr val="dk1"/>
                </a:solidFill>
                <a:hlinkClick r:id="rId7"/>
              </a:rPr>
              <a:t>https://</a:t>
            </a:r>
            <a:r>
              <a:rPr lang="en-US" sz="1600" dirty="0" smtClean="0">
                <a:solidFill>
                  <a:schemeClr val="dk1"/>
                </a:solidFill>
                <a:hlinkClick r:id="rId7"/>
              </a:rPr>
              <a:t>drive.google.com/folderview?id=0B-9-oKYR8vK2TUd0LVZhdkx2TDA&amp;usp=sharing</a:t>
            </a:r>
            <a:endParaRPr lang="en-US" sz="1600" dirty="0" smtClean="0">
              <a:solidFill>
                <a:schemeClr val="dk1"/>
              </a:solidFill>
            </a:endParaRPr>
          </a:p>
          <a:p>
            <a:pPr marL="571500" lvl="0" indent="-342900">
              <a:spcBef>
                <a:spcPts val="600"/>
              </a:spcBef>
              <a:buClr>
                <a:schemeClr val="dk1"/>
              </a:buClr>
              <a:buFont typeface="Arial" panose="020B0604020202020204" pitchFamily="34" charset="0"/>
              <a:buChar char="•"/>
            </a:pPr>
            <a:endParaRPr lang="en" sz="1600" dirty="0" smtClean="0">
              <a:solidFill>
                <a:schemeClr val="dk1"/>
              </a:solidFill>
            </a:endParaRPr>
          </a:p>
        </p:txBody>
      </p:sp>
      <p:sp>
        <p:nvSpPr>
          <p:cNvPr id="80" name="Shape 80"/>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What worked</a:t>
            </a:r>
          </a:p>
        </p:txBody>
      </p:sp>
      <p:sp>
        <p:nvSpPr>
          <p:cNvPr id="86" name="Shape 8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230188" marR="0" lvl="0" indent="3175" algn="l" rtl="0">
              <a:lnSpc>
                <a:spcPct val="100000"/>
              </a:lnSpc>
              <a:spcBef>
                <a:spcPts val="600"/>
              </a:spcBef>
              <a:spcAft>
                <a:spcPts val="0"/>
              </a:spcAft>
              <a:buClr>
                <a:schemeClr val="dk1"/>
              </a:buClr>
              <a:buSzPct val="100000"/>
              <a:buFont typeface="Arial"/>
            </a:pPr>
            <a:r>
              <a:rPr lang="en" sz="1600" dirty="0" smtClean="0">
                <a:solidFill>
                  <a:schemeClr val="dk1"/>
                </a:solidFill>
              </a:rPr>
              <a:t>T</a:t>
            </a:r>
            <a:r>
              <a:rPr lang="en-US" sz="1600" dirty="0" smtClean="0">
                <a:solidFill>
                  <a:schemeClr val="dk1"/>
                </a:solidFill>
              </a:rPr>
              <a:t>he</a:t>
            </a:r>
            <a:r>
              <a:rPr lang="en" sz="1600" dirty="0" smtClean="0">
                <a:solidFill>
                  <a:schemeClr val="dk1"/>
                </a:solidFill>
              </a:rPr>
              <a:t> stitching process was successful for the most part. I based my code off OpenCV’s C++ stitching_detailed example. This code was able to handle multiple images in different orientations without any problems. My algorithm from Assignment 8 fails for multiple images not in a cylindrical order, and the blending was subpar. With OpenCV’s stitcher class, the blending is seamless! The final output bokeh panoramas look great and are much higher resolution than their single shot counterparts. I love the Brenizer Method’s effect on portraits; it really brings out the subject in an artistic, aestetically-pleasing way.</a:t>
            </a:r>
          </a:p>
        </p:txBody>
      </p:sp>
      <p:sp>
        <p:nvSpPr>
          <p:cNvPr id="87" name="Shape 8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What did not work? Why?</a:t>
            </a:r>
          </a:p>
        </p:txBody>
      </p:sp>
      <p:sp>
        <p:nvSpPr>
          <p:cNvPr id="93" name="Shape 9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230188" lvl="0" indent="3175">
              <a:spcBef>
                <a:spcPts val="600"/>
              </a:spcBef>
              <a:buClr>
                <a:schemeClr val="dk1"/>
              </a:buClr>
              <a:buFont typeface="Arial"/>
            </a:pPr>
            <a:r>
              <a:rPr lang="en" sz="1600" dirty="0">
                <a:solidFill>
                  <a:schemeClr val="dk1"/>
                </a:solidFill>
              </a:rPr>
              <a:t>T</a:t>
            </a:r>
            <a:r>
              <a:rPr lang="en" sz="1600" dirty="0" smtClean="0">
                <a:solidFill>
                  <a:schemeClr val="dk1"/>
                </a:solidFill>
              </a:rPr>
              <a:t>here </a:t>
            </a:r>
            <a:r>
              <a:rPr lang="en" sz="1600" dirty="0">
                <a:solidFill>
                  <a:schemeClr val="dk1"/>
                </a:solidFill>
              </a:rPr>
              <a:t>were some instances where I needed to adjust the input files or tweak </a:t>
            </a:r>
            <a:r>
              <a:rPr lang="en" sz="1600" dirty="0" smtClean="0">
                <a:solidFill>
                  <a:schemeClr val="dk1"/>
                </a:solidFill>
              </a:rPr>
              <a:t>the stitching </a:t>
            </a:r>
            <a:r>
              <a:rPr lang="en" sz="1600" dirty="0">
                <a:solidFill>
                  <a:schemeClr val="dk1"/>
                </a:solidFill>
              </a:rPr>
              <a:t>parameters </a:t>
            </a:r>
            <a:r>
              <a:rPr lang="en" sz="1600" dirty="0" smtClean="0">
                <a:solidFill>
                  <a:schemeClr val="dk1"/>
                </a:solidFill>
              </a:rPr>
              <a:t>(such </a:t>
            </a:r>
            <a:r>
              <a:rPr lang="en" sz="1600" dirty="0">
                <a:solidFill>
                  <a:schemeClr val="dk1"/>
                </a:solidFill>
              </a:rPr>
              <a:t>as </a:t>
            </a:r>
            <a:r>
              <a:rPr lang="en" sz="1600" dirty="0" smtClean="0">
                <a:solidFill>
                  <a:schemeClr val="dk1"/>
                </a:solidFill>
              </a:rPr>
              <a:t>warp_type) </a:t>
            </a:r>
            <a:r>
              <a:rPr lang="en" sz="1600" dirty="0">
                <a:solidFill>
                  <a:schemeClr val="dk1"/>
                </a:solidFill>
              </a:rPr>
              <a:t>to generate a useable output. A lot of trial and error went </a:t>
            </a:r>
            <a:r>
              <a:rPr lang="en" sz="1600" dirty="0" smtClean="0">
                <a:solidFill>
                  <a:schemeClr val="dk1"/>
                </a:solidFill>
              </a:rPr>
              <a:t>into playing with the OpenCV stitcher class. There were several exceptions thrown and errors of insufficient memory. For the OutOfMemoryError cases, I turned to Microsoft ICE to perform the stitching. It is a more robust software that resizes images and manages memory better, handling nearly 100 images for my “If a Guitar Falls in a Forrest” bokeh panorama. However, on the low end, my OpenCV code had faster execution times than ICE, probably due to ICE’s graphical user interface attributes.</a:t>
            </a:r>
            <a:endParaRPr lang="en" sz="1600" dirty="0">
              <a:solidFill>
                <a:schemeClr val="dk1"/>
              </a:solidFill>
            </a:endParaRPr>
          </a:p>
        </p:txBody>
      </p:sp>
      <p:sp>
        <p:nvSpPr>
          <p:cNvPr id="94" name="Shape 9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smtClean="0"/>
              <a:t>Comparison with Single Shot</a:t>
            </a:r>
            <a:endParaRPr lang="en" dirty="0"/>
          </a:p>
        </p:txBody>
      </p:sp>
      <p:sp>
        <p:nvSpPr>
          <p:cNvPr id="86" name="Shape 86"/>
          <p:cNvSpPr txBox="1">
            <a:spLocks noGrp="1"/>
          </p:cNvSpPr>
          <p:nvPr>
            <p:ph type="body" idx="1"/>
          </p:nvPr>
        </p:nvSpPr>
        <p:spPr>
          <a:xfrm>
            <a:off x="522514" y="1063378"/>
            <a:ext cx="4413035" cy="1208314"/>
          </a:xfrm>
          <a:prstGeom prst="rect">
            <a:avLst/>
          </a:prstGeom>
        </p:spPr>
        <p:txBody>
          <a:bodyPr lIns="91425" tIns="91425" rIns="91425" bIns="91425" anchor="t" anchorCtr="0">
            <a:noAutofit/>
          </a:bodyPr>
          <a:lstStyle/>
          <a:p>
            <a:pPr marL="228600" lvl="0">
              <a:spcBef>
                <a:spcPts val="600"/>
              </a:spcBef>
              <a:buClr>
                <a:schemeClr val="dk1"/>
              </a:buClr>
              <a:buFont typeface="Arial"/>
            </a:pPr>
            <a:r>
              <a:rPr lang="en" sz="1600" dirty="0" smtClean="0">
                <a:solidFill>
                  <a:schemeClr val="dk1"/>
                </a:solidFill>
              </a:rPr>
              <a:t>It may be difficult to tell here, but the bokeh </a:t>
            </a:r>
            <a:r>
              <a:rPr lang="en" sz="1600" dirty="0" smtClean="0">
                <a:solidFill>
                  <a:schemeClr val="dk1"/>
                </a:solidFill>
              </a:rPr>
              <a:t>panoramas result </a:t>
            </a:r>
            <a:r>
              <a:rPr lang="en" sz="1600" dirty="0" smtClean="0">
                <a:solidFill>
                  <a:schemeClr val="dk1"/>
                </a:solidFill>
              </a:rPr>
              <a:t>in a higher resolution image with a more </a:t>
            </a:r>
            <a:r>
              <a:rPr lang="en" sz="1600" dirty="0" smtClean="0"/>
              <a:t>shallow DOF and wider </a:t>
            </a:r>
            <a:r>
              <a:rPr lang="en" sz="1600" dirty="0"/>
              <a:t>angle of </a:t>
            </a:r>
            <a:r>
              <a:rPr lang="en" sz="1600" dirty="0" smtClean="0"/>
              <a:t>view, when</a:t>
            </a:r>
            <a:r>
              <a:rPr lang="en" sz="1600" dirty="0" smtClean="0">
                <a:solidFill>
                  <a:schemeClr val="dk1"/>
                </a:solidFill>
              </a:rPr>
              <a:t> compared with a single shot</a:t>
            </a:r>
            <a:r>
              <a:rPr lang="en" sz="1600" dirty="0" smtClean="0">
                <a:solidFill>
                  <a:schemeClr val="dk1"/>
                </a:solidFill>
              </a:rPr>
              <a:t>. Can you tell which is which?</a:t>
            </a:r>
            <a:endParaRPr lang="en" sz="1600" dirty="0">
              <a:solidFill>
                <a:schemeClr val="dk1"/>
              </a:solidFill>
            </a:endParaRPr>
          </a:p>
        </p:txBody>
      </p:sp>
      <p:sp>
        <p:nvSpPr>
          <p:cNvPr id="87" name="Shape 8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61709" y="1132196"/>
            <a:ext cx="3325091" cy="3657600"/>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607133" y="2570852"/>
            <a:ext cx="3328416" cy="2218944"/>
          </a:xfrm>
          <a:prstGeom prst="rect">
            <a:avLst/>
          </a:prstGeom>
        </p:spPr>
      </p:pic>
    </p:spTree>
    <p:extLst>
      <p:ext uri="{BB962C8B-B14F-4D97-AF65-F5344CB8AC3E}">
        <p14:creationId xmlns:p14="http://schemas.microsoft.com/office/powerpoint/2010/main" val="42183122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r>
              <a:rPr lang="en" dirty="0"/>
              <a:t>Comparison with Single Shot</a:t>
            </a:r>
            <a:endParaRPr lang="en" dirty="0"/>
          </a:p>
        </p:txBody>
      </p:sp>
      <p:sp>
        <p:nvSpPr>
          <p:cNvPr id="87" name="Shape 8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1562" y="1629857"/>
            <a:ext cx="3474720" cy="231648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7558" y="1499750"/>
            <a:ext cx="4754880" cy="2593787"/>
          </a:xfrm>
          <a:prstGeom prst="rect">
            <a:avLst/>
          </a:prstGeom>
        </p:spPr>
      </p:pic>
    </p:spTree>
    <p:extLst>
      <p:ext uri="{BB962C8B-B14F-4D97-AF65-F5344CB8AC3E}">
        <p14:creationId xmlns:p14="http://schemas.microsoft.com/office/powerpoint/2010/main" val="284586294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en" dirty="0"/>
              <a:t>Effective Lens</a:t>
            </a:r>
          </a:p>
        </p:txBody>
      </p:sp>
      <p:sp>
        <p:nvSpPr>
          <p:cNvPr id="107" name="Shape 107"/>
          <p:cNvSpPr txBox="1">
            <a:spLocks noGrp="1"/>
          </p:cNvSpPr>
          <p:nvPr>
            <p:ph type="body" idx="1"/>
          </p:nvPr>
        </p:nvSpPr>
        <p:spPr>
          <a:xfrm>
            <a:off x="457200" y="1200150"/>
            <a:ext cx="4975250" cy="3725699"/>
          </a:xfrm>
          <a:prstGeom prst="rect">
            <a:avLst/>
          </a:prstGeom>
        </p:spPr>
        <p:txBody>
          <a:bodyPr lIns="91425" tIns="91425" rIns="91425" bIns="91425" anchor="t" anchorCtr="0">
            <a:noAutofit/>
          </a:bodyPr>
          <a:lstStyle/>
          <a:p>
            <a:r>
              <a:rPr lang="en-US" sz="1600" dirty="0" smtClean="0"/>
              <a:t>Brett Maxwell has a </a:t>
            </a:r>
            <a:r>
              <a:rPr lang="en-US" sz="1600" dirty="0" smtClean="0">
                <a:hlinkClick r:id="rId3"/>
              </a:rPr>
              <a:t>calculator</a:t>
            </a:r>
            <a:r>
              <a:rPr lang="en-US" sz="1600" dirty="0" smtClean="0"/>
              <a:t> on his website that tells you the focal length and aperture that your </a:t>
            </a:r>
            <a:r>
              <a:rPr lang="en-US" sz="1600" dirty="0" err="1" smtClean="0"/>
              <a:t>bokeh</a:t>
            </a:r>
            <a:r>
              <a:rPr lang="en-US" sz="1600" dirty="0" smtClean="0"/>
              <a:t> panorama has effectively accomplished when stitching multiple photos together. This is </a:t>
            </a:r>
            <a:r>
              <a:rPr lang="en-US" sz="1600" kern="1200" dirty="0">
                <a:solidFill>
                  <a:schemeClr val="tx1"/>
                </a:solidFill>
              </a:rPr>
              <a:t>t</a:t>
            </a:r>
            <a:r>
              <a:rPr lang="en-US" sz="1600" kern="1200" dirty="0" smtClean="0">
                <a:solidFill>
                  <a:schemeClr val="tx1"/>
                </a:solidFill>
              </a:rPr>
              <a:t>he </a:t>
            </a:r>
            <a:r>
              <a:rPr lang="en-US" sz="1600" kern="1200" dirty="0">
                <a:solidFill>
                  <a:schemeClr val="tx1"/>
                </a:solidFill>
              </a:rPr>
              <a:t>lens that would be needed to achieve the same photo (composition, perspective, and depth of field) in a single shot.</a:t>
            </a:r>
          </a:p>
          <a:p>
            <a:pPr>
              <a:spcBef>
                <a:spcPts val="0"/>
              </a:spcBef>
              <a:buNone/>
            </a:pPr>
            <a:endParaRPr lang="en-US" sz="1600" dirty="0" smtClean="0"/>
          </a:p>
          <a:p>
            <a:pPr>
              <a:spcBef>
                <a:spcPts val="0"/>
              </a:spcBef>
              <a:buNone/>
            </a:pPr>
            <a:r>
              <a:rPr lang="en-US" sz="1600" dirty="0" smtClean="0"/>
              <a:t>My camera is a Sony a6000 with Sony 18-55mm, f/3.5-f/5.6 and </a:t>
            </a:r>
            <a:r>
              <a:rPr lang="en-US" sz="1600" dirty="0"/>
              <a:t>55-210mm, </a:t>
            </a:r>
            <a:r>
              <a:rPr lang="en-US" sz="1600" dirty="0" smtClean="0"/>
              <a:t>f/4.5-f/6.3 lenses.</a:t>
            </a:r>
            <a:endParaRPr lang="en-US" sz="1600" dirty="0"/>
          </a:p>
          <a:p>
            <a:pPr>
              <a:spcBef>
                <a:spcPts val="0"/>
              </a:spcBef>
            </a:pPr>
            <a:endParaRPr lang="en-US" sz="1600" dirty="0" smtClean="0"/>
          </a:p>
          <a:p>
            <a:pPr>
              <a:spcBef>
                <a:spcPts val="0"/>
              </a:spcBef>
            </a:pPr>
            <a:r>
              <a:rPr lang="en-US" sz="1600" dirty="0" smtClean="0"/>
              <a:t>For my “If a Guitar Falls in a Forest” panorama, the effective lens is a 32.35mm, f/0.97! The cheapest 35mm, f/0.95 lens I found was $600 on eBay.</a:t>
            </a:r>
            <a:endParaRPr sz="1600" dirty="0"/>
          </a:p>
        </p:txBody>
      </p:sp>
      <p:sp>
        <p:nvSpPr>
          <p:cNvPr id="108" name="Shape 108"/>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2" name="Picture 1"/>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5459425" y="780069"/>
            <a:ext cx="3200400" cy="1663825"/>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5459425" y="2892177"/>
            <a:ext cx="3200400" cy="1678551"/>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smtClean="0"/>
              <a:t>ICE Auto Complete</a:t>
            </a:r>
            <a:endParaRPr lang="en" dirty="0"/>
          </a:p>
        </p:txBody>
      </p:sp>
      <p:sp>
        <p:nvSpPr>
          <p:cNvPr id="86" name="Shape 86"/>
          <p:cNvSpPr txBox="1">
            <a:spLocks noGrp="1"/>
          </p:cNvSpPr>
          <p:nvPr>
            <p:ph type="body" idx="1"/>
          </p:nvPr>
        </p:nvSpPr>
        <p:spPr>
          <a:xfrm>
            <a:off x="457200" y="1200150"/>
            <a:ext cx="3696056" cy="3725699"/>
          </a:xfrm>
          <a:prstGeom prst="rect">
            <a:avLst/>
          </a:prstGeom>
        </p:spPr>
        <p:txBody>
          <a:bodyPr lIns="91425" tIns="91425" rIns="91425" bIns="91425" anchor="t" anchorCtr="0">
            <a:noAutofit/>
          </a:bodyPr>
          <a:lstStyle/>
          <a:p>
            <a:pPr marL="230188" lvl="0" indent="-1588">
              <a:spcBef>
                <a:spcPts val="600"/>
              </a:spcBef>
              <a:buClr>
                <a:schemeClr val="dk1"/>
              </a:buClr>
              <a:buFont typeface="Arial"/>
            </a:pPr>
            <a:r>
              <a:rPr lang="en" sz="1600" dirty="0" smtClean="0">
                <a:solidFill>
                  <a:schemeClr val="dk1"/>
                </a:solidFill>
              </a:rPr>
              <a:t>Microsoft ICE has an auto complete feature, which </a:t>
            </a:r>
            <a:r>
              <a:rPr lang="en-US" sz="1600" dirty="0" smtClean="0"/>
              <a:t>is </a:t>
            </a:r>
            <a:r>
              <a:rPr lang="en-US" sz="1600" dirty="0"/>
              <a:t>able to identify patterns in the </a:t>
            </a:r>
            <a:r>
              <a:rPr lang="en-US" sz="1600" dirty="0" smtClean="0"/>
              <a:t>stitched image </a:t>
            </a:r>
            <a:r>
              <a:rPr lang="en-US" sz="1600" dirty="0"/>
              <a:t>and fill in the </a:t>
            </a:r>
            <a:r>
              <a:rPr lang="en-US" sz="1600" dirty="0" smtClean="0"/>
              <a:t>gaps. This allows for a larger region to be cropped, accounting for image sections that might have been missed in the input process.</a:t>
            </a:r>
            <a:endParaRPr lang="en" sz="1600" dirty="0">
              <a:solidFill>
                <a:schemeClr val="dk1"/>
              </a:solidFill>
            </a:endParaRPr>
          </a:p>
        </p:txBody>
      </p:sp>
      <p:sp>
        <p:nvSpPr>
          <p:cNvPr id="87" name="Shape 8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50683" y="274344"/>
            <a:ext cx="3149280" cy="22860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50683" y="2639849"/>
            <a:ext cx="3149280" cy="2286000"/>
          </a:xfrm>
          <a:prstGeom prst="rect">
            <a:avLst/>
          </a:prstGeom>
        </p:spPr>
      </p:pic>
    </p:spTree>
    <p:extLst>
      <p:ext uri="{BB962C8B-B14F-4D97-AF65-F5344CB8AC3E}">
        <p14:creationId xmlns:p14="http://schemas.microsoft.com/office/powerpoint/2010/main" val="1760902364"/>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smtClean="0"/>
              <a:t>Bokeh Panorama from Video</a:t>
            </a:r>
            <a:endParaRPr lang="en" dirty="0"/>
          </a:p>
        </p:txBody>
      </p:sp>
      <p:sp>
        <p:nvSpPr>
          <p:cNvPr id="86" name="Shape 86"/>
          <p:cNvSpPr txBox="1">
            <a:spLocks noGrp="1"/>
          </p:cNvSpPr>
          <p:nvPr>
            <p:ph type="body" idx="1"/>
          </p:nvPr>
        </p:nvSpPr>
        <p:spPr>
          <a:xfrm>
            <a:off x="457200" y="1200150"/>
            <a:ext cx="3542232" cy="3725699"/>
          </a:xfrm>
          <a:prstGeom prst="rect">
            <a:avLst/>
          </a:prstGeom>
        </p:spPr>
        <p:txBody>
          <a:bodyPr lIns="91425" tIns="91425" rIns="91425" bIns="91425" anchor="t" anchorCtr="0">
            <a:noAutofit/>
          </a:bodyPr>
          <a:lstStyle/>
          <a:p>
            <a:pPr marL="230188" marR="0" lvl="0" indent="-1588" algn="l" rtl="0">
              <a:lnSpc>
                <a:spcPct val="100000"/>
              </a:lnSpc>
              <a:spcBef>
                <a:spcPts val="600"/>
              </a:spcBef>
              <a:spcAft>
                <a:spcPts val="0"/>
              </a:spcAft>
              <a:buClr>
                <a:schemeClr val="dk1"/>
              </a:buClr>
              <a:buSzPct val="100000"/>
              <a:buFont typeface="Arial"/>
            </a:pPr>
            <a:r>
              <a:rPr lang="en" sz="1600" dirty="0" smtClean="0">
                <a:solidFill>
                  <a:schemeClr val="dk1"/>
                </a:solidFill>
              </a:rPr>
              <a:t>Microsoft ICE has a neat feature that allows you to create a panorama from a video. I took a video with locked exposure settings and panned around the entire scene. The result turned out great! </a:t>
            </a:r>
            <a:r>
              <a:rPr lang="en" sz="1600" dirty="0" smtClean="0">
                <a:solidFill>
                  <a:schemeClr val="dk1"/>
                </a:solidFill>
              </a:rPr>
              <a:t>It also allows for auto complete.</a:t>
            </a:r>
            <a:r>
              <a:rPr lang="en" sz="1600" dirty="0" smtClean="0">
                <a:solidFill>
                  <a:schemeClr val="dk1"/>
                </a:solidFill>
              </a:rPr>
              <a:t> ICE is really cool!</a:t>
            </a:r>
            <a:endParaRPr lang="en" sz="1600" dirty="0">
              <a:solidFill>
                <a:schemeClr val="dk1"/>
              </a:solidFill>
            </a:endParaRPr>
          </a:p>
        </p:txBody>
      </p:sp>
      <p:sp>
        <p:nvSpPr>
          <p:cNvPr id="87" name="Shape 8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572000" y="1063378"/>
            <a:ext cx="3698147" cy="3657600"/>
          </a:xfrm>
          <a:prstGeom prst="rect">
            <a:avLst/>
          </a:prstGeom>
        </p:spPr>
      </p:pic>
    </p:spTree>
    <p:extLst>
      <p:ext uri="{BB962C8B-B14F-4D97-AF65-F5344CB8AC3E}">
        <p14:creationId xmlns:p14="http://schemas.microsoft.com/office/powerpoint/2010/main" val="316729596"/>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smtClean="0"/>
              <a:t>Conclusion</a:t>
            </a:r>
            <a:endParaRPr lang="en" dirty="0"/>
          </a:p>
        </p:txBody>
      </p:sp>
      <p:sp>
        <p:nvSpPr>
          <p:cNvPr id="86" name="Shape 8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230188" marR="0" lvl="0" indent="-1588" algn="l" rtl="0">
              <a:lnSpc>
                <a:spcPct val="100000"/>
              </a:lnSpc>
              <a:spcBef>
                <a:spcPts val="600"/>
              </a:spcBef>
              <a:spcAft>
                <a:spcPts val="0"/>
              </a:spcAft>
              <a:buClr>
                <a:schemeClr val="dk1"/>
              </a:buClr>
              <a:buSzPct val="100000"/>
              <a:buFont typeface="Arial"/>
            </a:pPr>
            <a:r>
              <a:rPr lang="en" sz="1600" dirty="0" smtClean="0">
                <a:solidFill>
                  <a:schemeClr val="dk1"/>
                </a:solidFill>
              </a:rPr>
              <a:t>I enjoyed this project because I really wanted to explore the Brenizer Method. I’ve got a low-tier camera with a couple of mountable lens options, but I’m too cheap to invest in better equipment. The Brenizer Method allows you to effectively emulate these complex, expensive photography setups to achieve an impressive portrait.</a:t>
            </a:r>
          </a:p>
          <a:p>
            <a:pPr marL="230188" marR="0" lvl="0" indent="-1588" algn="l" rtl="0">
              <a:lnSpc>
                <a:spcPct val="100000"/>
              </a:lnSpc>
              <a:spcBef>
                <a:spcPts val="600"/>
              </a:spcBef>
              <a:spcAft>
                <a:spcPts val="0"/>
              </a:spcAft>
              <a:buClr>
                <a:schemeClr val="dk1"/>
              </a:buClr>
              <a:buSzPct val="100000"/>
              <a:buFont typeface="Arial"/>
            </a:pPr>
            <a:endParaRPr lang="en" sz="1600" dirty="0" smtClean="0">
              <a:solidFill>
                <a:schemeClr val="dk1"/>
              </a:solidFill>
            </a:endParaRPr>
          </a:p>
          <a:p>
            <a:pPr marL="230188" marR="0" lvl="0" indent="-1588" algn="l" rtl="0">
              <a:lnSpc>
                <a:spcPct val="100000"/>
              </a:lnSpc>
              <a:spcBef>
                <a:spcPts val="600"/>
              </a:spcBef>
              <a:spcAft>
                <a:spcPts val="0"/>
              </a:spcAft>
              <a:buClr>
                <a:schemeClr val="dk1"/>
              </a:buClr>
              <a:buSzPct val="100000"/>
              <a:buFont typeface="Arial"/>
            </a:pPr>
            <a:r>
              <a:rPr lang="en" sz="1600" dirty="0" smtClean="0">
                <a:solidFill>
                  <a:schemeClr val="dk1"/>
                </a:solidFill>
              </a:rPr>
              <a:t>In the future, I’d like to explore automating the input process. It can be quite cumbersome to take a collection of images, keeping the camera very still. This does not bode well for moving subjects or brief moments. Perhaps there is a good way to do this on smartphone cameras, in conjunction with the phone’s accelerometer, magnetometer, and gyroscope sensors.</a:t>
            </a:r>
          </a:p>
          <a:p>
            <a:pPr marL="230188" marR="0" lvl="0" indent="-1588" algn="l" rtl="0">
              <a:lnSpc>
                <a:spcPct val="100000"/>
              </a:lnSpc>
              <a:spcBef>
                <a:spcPts val="600"/>
              </a:spcBef>
              <a:spcAft>
                <a:spcPts val="0"/>
              </a:spcAft>
              <a:buClr>
                <a:schemeClr val="dk1"/>
              </a:buClr>
              <a:buSzPct val="100000"/>
              <a:buFont typeface="Arial"/>
            </a:pPr>
            <a:endParaRPr lang="en" sz="1600" dirty="0">
              <a:solidFill>
                <a:schemeClr val="dk1"/>
              </a:solidFill>
            </a:endParaRPr>
          </a:p>
          <a:p>
            <a:pPr marL="230188" marR="0" lvl="0" indent="-1588" algn="l" rtl="0">
              <a:lnSpc>
                <a:spcPct val="100000"/>
              </a:lnSpc>
              <a:spcBef>
                <a:spcPts val="600"/>
              </a:spcBef>
              <a:spcAft>
                <a:spcPts val="0"/>
              </a:spcAft>
              <a:buClr>
                <a:schemeClr val="dk1"/>
              </a:buClr>
              <a:buSzPct val="100000"/>
              <a:buFont typeface="Arial"/>
            </a:pPr>
            <a:r>
              <a:rPr lang="en" sz="1600" dirty="0" smtClean="0">
                <a:solidFill>
                  <a:schemeClr val="dk1"/>
                </a:solidFill>
              </a:rPr>
              <a:t>I’d also like to try photographing humans with this method.</a:t>
            </a:r>
            <a:endParaRPr lang="en" sz="1600" dirty="0">
              <a:solidFill>
                <a:schemeClr val="dk1"/>
              </a:solidFill>
            </a:endParaRPr>
          </a:p>
        </p:txBody>
      </p:sp>
      <p:sp>
        <p:nvSpPr>
          <p:cNvPr id="87" name="Shape 8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extLst>
      <p:ext uri="{BB962C8B-B14F-4D97-AF65-F5344CB8AC3E}">
        <p14:creationId xmlns:p14="http://schemas.microsoft.com/office/powerpoint/2010/main" val="1466315809"/>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t>References / Pointers</a:t>
            </a:r>
          </a:p>
        </p:txBody>
      </p:sp>
      <p:sp>
        <p:nvSpPr>
          <p:cNvPr id="114" name="Shape 11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a:spcBef>
                <a:spcPts val="0"/>
              </a:spcBef>
              <a:buClr>
                <a:schemeClr val="dk1"/>
              </a:buClr>
              <a:buSzPct val="100000"/>
            </a:pPr>
            <a:r>
              <a:rPr lang="en" sz="2400" dirty="0" smtClean="0">
                <a:solidFill>
                  <a:schemeClr val="dk1"/>
                </a:solidFill>
              </a:rPr>
              <a:t>Background Info:</a:t>
            </a:r>
          </a:p>
          <a:p>
            <a:pPr marL="514350" indent="-285750">
              <a:buClr>
                <a:schemeClr val="dk1"/>
              </a:buClr>
              <a:buFont typeface="Arial" panose="020B0604020202020204" pitchFamily="34" charset="0"/>
              <a:buChar char="•"/>
            </a:pPr>
            <a:r>
              <a:rPr lang="en-US" sz="1600" dirty="0">
                <a:hlinkClick r:id="rId3"/>
              </a:rPr>
              <a:t>https://</a:t>
            </a:r>
            <a:r>
              <a:rPr lang="en-US" sz="1600" dirty="0" smtClean="0">
                <a:hlinkClick r:id="rId3"/>
              </a:rPr>
              <a:t>en.wikipedia.org/wiki/Brenizer_Method</a:t>
            </a:r>
            <a:endParaRPr lang="en-US" sz="1600" dirty="0" smtClean="0"/>
          </a:p>
          <a:p>
            <a:pPr marL="514350" indent="-285750">
              <a:buClr>
                <a:schemeClr val="dk1"/>
              </a:buClr>
              <a:buFont typeface="Arial" panose="020B0604020202020204" pitchFamily="34" charset="0"/>
              <a:buChar char="•"/>
            </a:pPr>
            <a:r>
              <a:rPr lang="en-US" sz="1600" dirty="0">
                <a:hlinkClick r:id="rId4"/>
              </a:rPr>
              <a:t>https://www.flickr.com/groups/brenizermethod</a:t>
            </a:r>
            <a:r>
              <a:rPr lang="en-US" sz="1600" dirty="0" smtClean="0">
                <a:hlinkClick r:id="rId4"/>
              </a:rPr>
              <a:t>/</a:t>
            </a:r>
            <a:endParaRPr lang="en-US" sz="1600" dirty="0" smtClean="0"/>
          </a:p>
          <a:p>
            <a:pPr marL="514350" indent="-285750">
              <a:buClr>
                <a:schemeClr val="dk1"/>
              </a:buClr>
              <a:buFont typeface="Arial" panose="020B0604020202020204" pitchFamily="34" charset="0"/>
              <a:buChar char="•"/>
            </a:pPr>
            <a:r>
              <a:rPr lang="en-US" sz="1600" dirty="0" smtClean="0">
                <a:hlinkClick r:id="rId5"/>
              </a:rPr>
              <a:t>http</a:t>
            </a:r>
            <a:r>
              <a:rPr lang="en-US" sz="1600" dirty="0">
                <a:hlinkClick r:id="rId5"/>
              </a:rPr>
              <a:t>://brettmaxwellphoto.com/Brenizer-Method-Calculation</a:t>
            </a:r>
            <a:r>
              <a:rPr lang="en-US" sz="1600" dirty="0" smtClean="0">
                <a:hlinkClick r:id="rId5"/>
              </a:rPr>
              <a:t>/</a:t>
            </a:r>
            <a:endParaRPr lang="en-US" sz="1600" dirty="0" smtClean="0"/>
          </a:p>
          <a:p>
            <a:pPr marL="457200" lvl="0" indent="-228600">
              <a:spcBef>
                <a:spcPts val="0"/>
              </a:spcBef>
              <a:buClr>
                <a:schemeClr val="dk1"/>
              </a:buClr>
              <a:buSzPct val="100000"/>
            </a:pPr>
            <a:endParaRPr lang="en" sz="1600" dirty="0" smtClean="0">
              <a:solidFill>
                <a:schemeClr val="dk1"/>
              </a:solidFill>
            </a:endParaRPr>
          </a:p>
          <a:p>
            <a:pPr marL="457200" lvl="0" indent="-228600">
              <a:spcBef>
                <a:spcPts val="0"/>
              </a:spcBef>
              <a:buClr>
                <a:schemeClr val="dk1"/>
              </a:buClr>
              <a:buSzPct val="100000"/>
            </a:pPr>
            <a:r>
              <a:rPr lang="en" sz="2400" dirty="0" smtClean="0">
                <a:solidFill>
                  <a:schemeClr val="dk1"/>
                </a:solidFill>
              </a:rPr>
              <a:t>Stitching:</a:t>
            </a:r>
          </a:p>
          <a:p>
            <a:pPr marL="571500" indent="-342900">
              <a:buClr>
                <a:schemeClr val="dk1"/>
              </a:buClr>
              <a:buFont typeface="Arial" panose="020B0604020202020204" pitchFamily="34" charset="0"/>
              <a:buChar char="•"/>
            </a:pPr>
            <a:r>
              <a:rPr lang="en-US" sz="1600" dirty="0">
                <a:hlinkClick r:id="rId6"/>
              </a:rPr>
              <a:t>http://</a:t>
            </a:r>
            <a:r>
              <a:rPr lang="en-US" sz="1600" dirty="0" smtClean="0">
                <a:hlinkClick r:id="rId6"/>
              </a:rPr>
              <a:t>docs.opencv.org/2.4/modules/stitching/doc/stitching.html</a:t>
            </a:r>
            <a:endParaRPr lang="en-US" sz="1600" dirty="0" smtClean="0"/>
          </a:p>
          <a:p>
            <a:pPr marL="571500" indent="-342900">
              <a:buClr>
                <a:schemeClr val="dk1"/>
              </a:buClr>
              <a:buFont typeface="Arial" panose="020B0604020202020204" pitchFamily="34" charset="0"/>
              <a:buChar char="•"/>
            </a:pPr>
            <a:r>
              <a:rPr lang="en-US" sz="1600" dirty="0">
                <a:hlinkClick r:id="rId7"/>
              </a:rPr>
              <a:t>http://research.microsoft.com/en-us/um/redmond/projects/ice</a:t>
            </a:r>
            <a:r>
              <a:rPr lang="en-US" sz="1600" dirty="0" smtClean="0">
                <a:hlinkClick r:id="rId7"/>
              </a:rPr>
              <a:t>/</a:t>
            </a:r>
            <a:endParaRPr lang="en-US" sz="1600" dirty="0" smtClean="0"/>
          </a:p>
          <a:p>
            <a:pPr marL="571500" indent="-342900">
              <a:buClr>
                <a:schemeClr val="dk1"/>
              </a:buClr>
              <a:buFont typeface="Arial" panose="020B0604020202020204" pitchFamily="34" charset="0"/>
              <a:buChar char="•"/>
            </a:pPr>
            <a:endParaRPr lang="en-US" sz="1600" dirty="0"/>
          </a:p>
          <a:p>
            <a:pPr marL="228600">
              <a:buClr>
                <a:schemeClr val="dk1"/>
              </a:buClr>
            </a:pPr>
            <a:r>
              <a:rPr lang="en-US" sz="2400" dirty="0" err="1" smtClean="0"/>
              <a:t>Bokeh</a:t>
            </a:r>
            <a:r>
              <a:rPr lang="en-US" sz="2400" dirty="0" smtClean="0"/>
              <a:t> Panorama Examples from </a:t>
            </a:r>
            <a:r>
              <a:rPr lang="en-US" sz="2400" smtClean="0"/>
              <a:t>“Goal” </a:t>
            </a:r>
            <a:r>
              <a:rPr lang="en-US" sz="2400" dirty="0" smtClean="0"/>
              <a:t>Slide:</a:t>
            </a:r>
          </a:p>
          <a:p>
            <a:pPr marL="514350" indent="-285750">
              <a:buClr>
                <a:schemeClr val="dk1"/>
              </a:buClr>
              <a:buFont typeface="Arial" panose="020B0604020202020204" pitchFamily="34" charset="0"/>
              <a:buChar char="•"/>
            </a:pPr>
            <a:r>
              <a:rPr lang="en-US" sz="1600" dirty="0">
                <a:hlinkClick r:id="rId8"/>
              </a:rPr>
              <a:t>http://</a:t>
            </a:r>
            <a:r>
              <a:rPr lang="en-US" sz="1600" dirty="0" smtClean="0">
                <a:hlinkClick r:id="rId8"/>
              </a:rPr>
              <a:t>www.samhurdphotography.com/2012/editorial/epic-portait-george-Clooney</a:t>
            </a:r>
            <a:endParaRPr lang="en-US" sz="1600" dirty="0" smtClean="0"/>
          </a:p>
          <a:p>
            <a:pPr marL="514350" indent="-285750">
              <a:buClr>
                <a:schemeClr val="dk1"/>
              </a:buClr>
              <a:buFont typeface="Arial" panose="020B0604020202020204" pitchFamily="34" charset="0"/>
              <a:buChar char="•"/>
            </a:pPr>
            <a:r>
              <a:rPr lang="en-US" sz="1600" dirty="0">
                <a:hlinkClick r:id="rId9"/>
              </a:rPr>
              <a:t>https://www.flickr.com/photos/keochkeriandavid</a:t>
            </a:r>
            <a:r>
              <a:rPr lang="en-US" sz="1600" dirty="0" smtClean="0">
                <a:hlinkClick r:id="rId9"/>
              </a:rPr>
              <a:t>/</a:t>
            </a:r>
            <a:endParaRPr lang="en-US" sz="1600" dirty="0" smtClean="0"/>
          </a:p>
          <a:p>
            <a:pPr marL="514350" indent="-285750">
              <a:buClr>
                <a:schemeClr val="dk1"/>
              </a:buClr>
              <a:buFont typeface="Arial" panose="020B0604020202020204" pitchFamily="34" charset="0"/>
              <a:buChar char="•"/>
            </a:pPr>
            <a:r>
              <a:rPr lang="en-US" sz="1600" dirty="0" smtClean="0">
                <a:hlinkClick r:id="rId10"/>
              </a:rPr>
              <a:t>http</a:t>
            </a:r>
            <a:r>
              <a:rPr lang="en-US" sz="1600" dirty="0">
                <a:hlinkClick r:id="rId10"/>
              </a:rPr>
              <a:t>://</a:t>
            </a:r>
            <a:r>
              <a:rPr lang="en-US" sz="1600" dirty="0" smtClean="0">
                <a:hlinkClick r:id="rId10"/>
              </a:rPr>
              <a:t>www.kolor.com/wiki-en/action/view/Autopano_Brenizer_Method</a:t>
            </a:r>
            <a:endParaRPr lang="en-US" sz="1600" dirty="0"/>
          </a:p>
          <a:p>
            <a:pPr marL="514350" indent="-285750">
              <a:buClr>
                <a:schemeClr val="dk1"/>
              </a:buClr>
              <a:buFont typeface="Arial" panose="020B0604020202020204" pitchFamily="34" charset="0"/>
              <a:buChar char="•"/>
            </a:pPr>
            <a:endParaRPr lang="en-US" sz="1600" dirty="0"/>
          </a:p>
          <a:p>
            <a:pPr marL="571500" lvl="0" indent="-342900">
              <a:spcBef>
                <a:spcPts val="0"/>
              </a:spcBef>
              <a:buClr>
                <a:schemeClr val="dk1"/>
              </a:buClr>
              <a:buSzPct val="100000"/>
              <a:buFont typeface="Arial" panose="020B0604020202020204" pitchFamily="34" charset="0"/>
              <a:buChar char="•"/>
            </a:pPr>
            <a:endParaRPr lang="en" sz="2400" dirty="0">
              <a:solidFill>
                <a:schemeClr val="dk1"/>
              </a:solidFill>
            </a:endParaRPr>
          </a:p>
        </p:txBody>
      </p:sp>
      <p:sp>
        <p:nvSpPr>
          <p:cNvPr id="115" name="Shape 115"/>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subTitle" idx="1"/>
          </p:nvPr>
        </p:nvSpPr>
        <p:spPr>
          <a:xfrm>
            <a:off x="685800" y="1520627"/>
            <a:ext cx="7772400" cy="3199200"/>
          </a:xfrm>
          <a:prstGeom prst="rect">
            <a:avLst/>
          </a:prstGeom>
        </p:spPr>
        <p:txBody>
          <a:bodyPr lIns="91425" tIns="91425" rIns="91425" bIns="91425" anchor="t" anchorCtr="0">
            <a:noAutofit/>
          </a:bodyPr>
          <a:lstStyle/>
          <a:p>
            <a:pPr lvl="0" rtl="0">
              <a:spcBef>
                <a:spcPts val="0"/>
              </a:spcBef>
              <a:buNone/>
            </a:pPr>
            <a:r>
              <a:rPr lang="en" sz="2400" i="1" dirty="0" smtClean="0"/>
              <a:t>Panoramas</a:t>
            </a:r>
            <a:r>
              <a:rPr lang="en" sz="2400" dirty="0" smtClean="0"/>
              <a:t> are typically used to represent a wide-angle view of a scene, such as an expansive landscape or skyline. </a:t>
            </a:r>
            <a:r>
              <a:rPr lang="en" sz="2400" i="1" dirty="0" smtClean="0"/>
              <a:t>Bokeh</a:t>
            </a:r>
            <a:r>
              <a:rPr lang="en" sz="2400" dirty="0" smtClean="0"/>
              <a:t> is commonly used in portraiture photography to make the subject stand out against a blurred background. This project attempts to combine these two photographic techniques to create a bokeh panorama, also known as the Brenizer Method.</a:t>
            </a:r>
            <a:endParaRPr lang="en" sz="2400" dirty="0"/>
          </a:p>
        </p:txBody>
      </p:sp>
      <p:sp>
        <p:nvSpPr>
          <p:cNvPr id="39" name="Shape 39"/>
          <p:cNvSpPr txBox="1">
            <a:spLocks noGrp="1"/>
          </p:cNvSpPr>
          <p:nvPr>
            <p:ph type="ctrTitle"/>
          </p:nvPr>
        </p:nvSpPr>
        <p:spPr>
          <a:xfrm>
            <a:off x="619325" y="311992"/>
            <a:ext cx="7772400" cy="1159799"/>
          </a:xfrm>
          <a:prstGeom prst="rect">
            <a:avLst/>
          </a:prstGeom>
        </p:spPr>
        <p:txBody>
          <a:bodyPr lIns="91425" tIns="91425" rIns="91425" bIns="91425" anchor="b" anchorCtr="0">
            <a:noAutofit/>
          </a:bodyPr>
          <a:lstStyle/>
          <a:p>
            <a:pPr lvl="0"/>
            <a:r>
              <a:rPr lang="en-US" dirty="0" err="1" smtClean="0"/>
              <a:t>Bokeh</a:t>
            </a:r>
            <a:r>
              <a:rPr lang="en-US" dirty="0" smtClean="0"/>
              <a:t> Panorama</a:t>
            </a:r>
            <a:endParaRPr lang="en" dirty="0"/>
          </a:p>
        </p:txBody>
      </p:sp>
      <p:sp>
        <p:nvSpPr>
          <p:cNvPr id="40" name="Shape 40"/>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Team</a:t>
            </a:r>
          </a:p>
        </p:txBody>
      </p:sp>
      <p:sp>
        <p:nvSpPr>
          <p:cNvPr id="121" name="Shape 12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Clr>
                <a:schemeClr val="dk1"/>
              </a:buClr>
              <a:buSzPct val="100000"/>
            </a:pPr>
            <a:r>
              <a:rPr lang="en" sz="2400" dirty="0" smtClean="0">
                <a:solidFill>
                  <a:schemeClr val="dk1"/>
                </a:solidFill>
              </a:rPr>
              <a:t>Unfortunately, this was a solo project.</a:t>
            </a:r>
            <a:endParaRPr lang="en" sz="2400" dirty="0">
              <a:solidFill>
                <a:schemeClr val="dk1"/>
              </a:solidFill>
            </a:endParaRPr>
          </a:p>
        </p:txBody>
      </p:sp>
      <p:sp>
        <p:nvSpPr>
          <p:cNvPr id="122" name="Shape 12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Credits/Thanks</a:t>
            </a:r>
          </a:p>
        </p:txBody>
      </p:sp>
      <p:sp>
        <p:nvSpPr>
          <p:cNvPr id="128" name="Shape 12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230188" lvl="0" indent="-1588" rtl="0">
              <a:spcBef>
                <a:spcPts val="0"/>
              </a:spcBef>
              <a:buClr>
                <a:schemeClr val="dk1"/>
              </a:buClr>
              <a:buSzPct val="100000"/>
            </a:pPr>
            <a:r>
              <a:rPr lang="en" sz="2400" dirty="0" smtClean="0">
                <a:solidFill>
                  <a:schemeClr val="dk1"/>
                </a:solidFill>
              </a:rPr>
              <a:t>Thanks to Prof. Essa and the TA’s for a great course! I’ve been taking pictures for pretty much my entire life, but I now finally understand how digital photography works. My future photographs will definitely benefit from the things I’ve learned. </a:t>
            </a:r>
          </a:p>
          <a:p>
            <a:pPr marL="230188" lvl="0" indent="-1588" rtl="0">
              <a:spcBef>
                <a:spcPts val="0"/>
              </a:spcBef>
              <a:buClr>
                <a:schemeClr val="dk1"/>
              </a:buClr>
              <a:buSzPct val="100000"/>
            </a:pPr>
            <a:endParaRPr lang="en" sz="2400" dirty="0">
              <a:solidFill>
                <a:schemeClr val="dk1"/>
              </a:solidFill>
            </a:endParaRPr>
          </a:p>
          <a:p>
            <a:pPr marL="230188" lvl="0" indent="-1588" rtl="0">
              <a:spcBef>
                <a:spcPts val="0"/>
              </a:spcBef>
              <a:buClr>
                <a:schemeClr val="dk1"/>
              </a:buClr>
              <a:buSzPct val="100000"/>
            </a:pPr>
            <a:r>
              <a:rPr lang="en" sz="2400" dirty="0" smtClean="0">
                <a:solidFill>
                  <a:schemeClr val="dk1"/>
                </a:solidFill>
              </a:rPr>
              <a:t>This was my first semester in the OMSCS program, and I loved it!</a:t>
            </a:r>
            <a:endParaRPr lang="en" sz="2400" dirty="0">
              <a:solidFill>
                <a:schemeClr val="dk1"/>
              </a:solidFill>
            </a:endParaRPr>
          </a:p>
        </p:txBody>
      </p:sp>
      <p:sp>
        <p:nvSpPr>
          <p:cNvPr id="129" name="Shape 129"/>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457199" y="1200150"/>
            <a:ext cx="3166218" cy="3725699"/>
          </a:xfrm>
          <a:prstGeom prst="rect">
            <a:avLst/>
          </a:prstGeom>
        </p:spPr>
        <p:txBody>
          <a:bodyPr lIns="91425" tIns="91425" rIns="91425" bIns="91425" anchor="t" anchorCtr="0">
            <a:noAutofit/>
          </a:bodyPr>
          <a:lstStyle/>
          <a:p>
            <a:r>
              <a:rPr lang="en" sz="1400" dirty="0" smtClean="0"/>
              <a:t>The motivation for this project was simply just seeing some brilliant examples of the Brenizer Method. Some of my favorite examples are shown here. This photographic technique utilizes panoramic stitching to create </a:t>
            </a:r>
            <a:r>
              <a:rPr lang="en" sz="1400" dirty="0" smtClean="0"/>
              <a:t>stunning portraits </a:t>
            </a:r>
            <a:r>
              <a:rPr lang="en" sz="1400" dirty="0" smtClean="0"/>
              <a:t>with a shallow depth of field and wide angle of view. </a:t>
            </a:r>
            <a:r>
              <a:rPr lang="en-US" sz="1400" kern="1200" dirty="0">
                <a:solidFill>
                  <a:schemeClr val="tx1"/>
                </a:solidFill>
              </a:rPr>
              <a:t>It provides a way of imitating a generally traditional </a:t>
            </a:r>
            <a:r>
              <a:rPr lang="en-US" sz="1400" kern="1200" dirty="0" smtClean="0">
                <a:solidFill>
                  <a:schemeClr val="tx1"/>
                </a:solidFill>
              </a:rPr>
              <a:t>film-based </a:t>
            </a:r>
            <a:r>
              <a:rPr lang="en-US" sz="1400" kern="1200" dirty="0">
                <a:solidFill>
                  <a:schemeClr val="tx1"/>
                </a:solidFill>
              </a:rPr>
              <a:t>process with digital </a:t>
            </a:r>
            <a:r>
              <a:rPr lang="en-US" sz="1400" kern="1200" dirty="0" smtClean="0">
                <a:solidFill>
                  <a:schemeClr val="tx1"/>
                </a:solidFill>
              </a:rPr>
              <a:t>equipment. </a:t>
            </a:r>
            <a:r>
              <a:rPr lang="en-US" sz="1400" kern="1200" dirty="0">
                <a:solidFill>
                  <a:schemeClr val="tx1"/>
                </a:solidFill>
              </a:rPr>
              <a:t>The final result looks like a picture taken with a very large sensor and/or a very fast lens (aperture &lt; f/1</a:t>
            </a:r>
            <a:r>
              <a:rPr lang="en-US" sz="1400" kern="1200" dirty="0" smtClean="0">
                <a:solidFill>
                  <a:schemeClr val="tx1"/>
                </a:solidFill>
              </a:rPr>
              <a:t>).</a:t>
            </a:r>
          </a:p>
          <a:p>
            <a:endParaRPr lang="en-US" sz="1400" kern="1200" dirty="0">
              <a:solidFill>
                <a:schemeClr val="tx1"/>
              </a:solidFill>
            </a:endParaRPr>
          </a:p>
          <a:p>
            <a:r>
              <a:rPr lang="en-US" sz="1400" kern="1200" dirty="0" smtClean="0">
                <a:solidFill>
                  <a:schemeClr val="tx1"/>
                </a:solidFill>
              </a:rPr>
              <a:t>The goal is to do this computationally.</a:t>
            </a:r>
            <a:endParaRPr lang="en-US" sz="1400" kern="1200" dirty="0">
              <a:solidFill>
                <a:schemeClr val="tx1"/>
              </a:solidFill>
            </a:endParaRPr>
          </a:p>
          <a:p>
            <a:endParaRPr lang="en-US" sz="1400" kern="1200" dirty="0">
              <a:solidFill>
                <a:schemeClr val="tx1"/>
              </a:solidFill>
            </a:endParaRPr>
          </a:p>
          <a:p>
            <a:pPr>
              <a:spcBef>
                <a:spcPts val="0"/>
              </a:spcBef>
              <a:buNone/>
            </a:pPr>
            <a:endParaRPr lang="en" sz="1400" dirty="0"/>
          </a:p>
        </p:txBody>
      </p:sp>
      <p:sp>
        <p:nvSpPr>
          <p:cNvPr id="46" name="Shape 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t>The Goal of Your Project</a:t>
            </a:r>
          </a:p>
        </p:txBody>
      </p:sp>
      <p:sp>
        <p:nvSpPr>
          <p:cNvPr id="47" name="Shape 4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22690" y="1200150"/>
            <a:ext cx="2676293" cy="18288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67443" y="971550"/>
            <a:ext cx="2286000" cy="2286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112983" y="3394322"/>
            <a:ext cx="4572000" cy="1498600"/>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3" name="Shape 53"/>
          <p:cNvSpPr txBox="1">
            <a:spLocks noGrp="1"/>
          </p:cNvSpPr>
          <p:nvPr>
            <p:ph type="body" idx="1"/>
          </p:nvPr>
        </p:nvSpPr>
        <p:spPr>
          <a:xfrm>
            <a:off x="910900" y="611800"/>
            <a:ext cx="2475600" cy="431700"/>
          </a:xfrm>
          <a:prstGeom prst="rect">
            <a:avLst/>
          </a:prstGeom>
        </p:spPr>
        <p:txBody>
          <a:bodyPr lIns="91425" tIns="91425" rIns="91425" bIns="91425" anchor="t" anchorCtr="0">
            <a:noAutofit/>
          </a:bodyPr>
          <a:lstStyle/>
          <a:p>
            <a:pPr rtl="0">
              <a:spcBef>
                <a:spcPts val="0"/>
              </a:spcBef>
              <a:buNone/>
            </a:pPr>
            <a:r>
              <a:rPr lang="en" dirty="0"/>
              <a:t>Input</a:t>
            </a:r>
          </a:p>
          <a:p>
            <a:pPr lvl="0" rtl="0">
              <a:spcBef>
                <a:spcPts val="0"/>
              </a:spcBef>
              <a:buNone/>
            </a:pPr>
            <a:endParaRPr dirty="0"/>
          </a:p>
        </p:txBody>
      </p:sp>
      <p:sp>
        <p:nvSpPr>
          <p:cNvPr id="54" name="Shape 5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5" name="Shape 55"/>
          <p:cNvSpPr txBox="1">
            <a:spLocks noGrp="1"/>
          </p:cNvSpPr>
          <p:nvPr>
            <p:ph type="body" idx="2"/>
          </p:nvPr>
        </p:nvSpPr>
        <p:spPr>
          <a:xfrm>
            <a:off x="5517100" y="611800"/>
            <a:ext cx="2475600" cy="431700"/>
          </a:xfrm>
          <a:prstGeom prst="rect">
            <a:avLst/>
          </a:prstGeom>
        </p:spPr>
        <p:txBody>
          <a:bodyPr lIns="91425" tIns="91425" rIns="91425" bIns="91425" anchor="t" anchorCtr="0">
            <a:noAutofit/>
          </a:bodyPr>
          <a:lstStyle/>
          <a:p>
            <a:pPr lvl="0" algn="ctr" rtl="0">
              <a:spcBef>
                <a:spcPts val="0"/>
              </a:spcBef>
              <a:buNone/>
            </a:pPr>
            <a:r>
              <a:rPr lang="en" sz="1800" dirty="0"/>
              <a:t>Output</a:t>
            </a:r>
          </a:p>
          <a:p>
            <a:pPr lvl="0" rtl="0">
              <a:spcBef>
                <a:spcPts val="0"/>
              </a:spcBef>
              <a:buNone/>
            </a:pPr>
            <a:endParaRPr dirty="0"/>
          </a:p>
        </p:txBody>
      </p:sp>
      <p:sp>
        <p:nvSpPr>
          <p:cNvPr id="57" name="Shape 57"/>
          <p:cNvSpPr txBox="1"/>
          <p:nvPr/>
        </p:nvSpPr>
        <p:spPr>
          <a:xfrm>
            <a:off x="1287975" y="0"/>
            <a:ext cx="6248700" cy="558300"/>
          </a:xfrm>
          <a:prstGeom prst="rect">
            <a:avLst/>
          </a:prstGeom>
          <a:noFill/>
          <a:ln>
            <a:noFill/>
          </a:ln>
        </p:spPr>
        <p:txBody>
          <a:bodyPr lIns="91425" tIns="91425" rIns="91425" bIns="91425" anchor="t" anchorCtr="0">
            <a:noAutofit/>
          </a:bodyPr>
          <a:lstStyle/>
          <a:p>
            <a:pPr algn="ctr">
              <a:spcBef>
                <a:spcPts val="0"/>
              </a:spcBef>
              <a:buNone/>
            </a:pPr>
            <a:r>
              <a:rPr lang="en"/>
              <a:t>Showcase what you did.  This could be many images, but this single slide should be a good pictorial of your work</a:t>
            </a:r>
          </a:p>
        </p:txBody>
      </p: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33112" y="2468899"/>
            <a:ext cx="1371600" cy="9144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633112" y="1320512"/>
            <a:ext cx="1371600" cy="91440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040725" y="2468899"/>
            <a:ext cx="1371600" cy="9144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40725" y="1320512"/>
            <a:ext cx="1371600" cy="91440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40725" y="3617286"/>
            <a:ext cx="1371600" cy="914400"/>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25499" y="3617286"/>
            <a:ext cx="1371600" cy="914400"/>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633112" y="3617286"/>
            <a:ext cx="1371600" cy="914400"/>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25100" y="2468899"/>
            <a:ext cx="1371600" cy="91440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225100" y="1320512"/>
            <a:ext cx="1371600" cy="914400"/>
          </a:xfrm>
          <a:prstGeom prst="rect">
            <a:avLst/>
          </a:prstGeom>
        </p:spPr>
      </p:pic>
      <p:sp>
        <p:nvSpPr>
          <p:cNvPr id="13" name="Flowchart: Connector 12"/>
          <p:cNvSpPr/>
          <p:nvPr/>
        </p:nvSpPr>
        <p:spPr>
          <a:xfrm>
            <a:off x="888040" y="2329046"/>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997577" y="2329045"/>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Flowchart: Connector 20"/>
          <p:cNvSpPr/>
          <p:nvPr/>
        </p:nvSpPr>
        <p:spPr>
          <a:xfrm>
            <a:off x="774935" y="2329044"/>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Flowchart: Connector 21"/>
          <p:cNvSpPr/>
          <p:nvPr/>
        </p:nvSpPr>
        <p:spPr>
          <a:xfrm>
            <a:off x="888040" y="3477432"/>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Flowchart: Connector 22"/>
          <p:cNvSpPr/>
          <p:nvPr/>
        </p:nvSpPr>
        <p:spPr>
          <a:xfrm>
            <a:off x="997577" y="3477431"/>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Flowchart: Connector 23"/>
          <p:cNvSpPr/>
          <p:nvPr/>
        </p:nvSpPr>
        <p:spPr>
          <a:xfrm>
            <a:off x="774935" y="3477430"/>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Flowchart: Connector 24"/>
          <p:cNvSpPr/>
          <p:nvPr/>
        </p:nvSpPr>
        <p:spPr>
          <a:xfrm>
            <a:off x="2302624" y="3477430"/>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Flowchart: Connector 25"/>
          <p:cNvSpPr/>
          <p:nvPr/>
        </p:nvSpPr>
        <p:spPr>
          <a:xfrm>
            <a:off x="2412161" y="3477429"/>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lowchart: Connector 26"/>
          <p:cNvSpPr/>
          <p:nvPr/>
        </p:nvSpPr>
        <p:spPr>
          <a:xfrm>
            <a:off x="2189519" y="3477428"/>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lowchart: Connector 27"/>
          <p:cNvSpPr/>
          <p:nvPr/>
        </p:nvSpPr>
        <p:spPr>
          <a:xfrm>
            <a:off x="2302624" y="2329041"/>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Flowchart: Connector 28"/>
          <p:cNvSpPr/>
          <p:nvPr/>
        </p:nvSpPr>
        <p:spPr>
          <a:xfrm>
            <a:off x="2412161" y="2329040"/>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Flowchart: Connector 29"/>
          <p:cNvSpPr/>
          <p:nvPr/>
        </p:nvSpPr>
        <p:spPr>
          <a:xfrm>
            <a:off x="2189519" y="2329039"/>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Flowchart: Connector 30"/>
          <p:cNvSpPr/>
          <p:nvPr/>
        </p:nvSpPr>
        <p:spPr>
          <a:xfrm>
            <a:off x="3707055" y="2329039"/>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Flowchart: Connector 31"/>
          <p:cNvSpPr/>
          <p:nvPr/>
        </p:nvSpPr>
        <p:spPr>
          <a:xfrm>
            <a:off x="3816592" y="2329038"/>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Flowchart: Connector 32"/>
          <p:cNvSpPr/>
          <p:nvPr/>
        </p:nvSpPr>
        <p:spPr>
          <a:xfrm>
            <a:off x="3593950" y="2329037"/>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Flowchart: Connector 33"/>
          <p:cNvSpPr/>
          <p:nvPr/>
        </p:nvSpPr>
        <p:spPr>
          <a:xfrm>
            <a:off x="3707055" y="3477428"/>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Flowchart: Connector 34"/>
          <p:cNvSpPr/>
          <p:nvPr/>
        </p:nvSpPr>
        <p:spPr>
          <a:xfrm>
            <a:off x="3816592" y="3477427"/>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Flowchart: Connector 35"/>
          <p:cNvSpPr/>
          <p:nvPr/>
        </p:nvSpPr>
        <p:spPr>
          <a:xfrm>
            <a:off x="3593950" y="3477426"/>
            <a:ext cx="45719" cy="45719"/>
          </a:xfrm>
          <a:prstGeom prst="flowChartConnector">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4926100" y="1020465"/>
            <a:ext cx="3657600" cy="4023360"/>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t>Showcase your pipeline</a:t>
            </a:r>
          </a:p>
        </p:txBody>
      </p:sp>
      <p:sp>
        <p:nvSpPr>
          <p:cNvPr id="63"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64" name="Shape 64"/>
          <p:cNvSpPr/>
          <p:nvPr/>
        </p:nvSpPr>
        <p:spPr>
          <a:xfrm>
            <a:off x="894337" y="1398268"/>
            <a:ext cx="897300" cy="857400"/>
          </a:xfrm>
          <a:prstGeom prst="rect">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dirty="0"/>
              <a:t>Input</a:t>
            </a:r>
          </a:p>
        </p:txBody>
      </p:sp>
      <p:sp>
        <p:nvSpPr>
          <p:cNvPr id="65" name="Shape 65"/>
          <p:cNvSpPr/>
          <p:nvPr/>
        </p:nvSpPr>
        <p:spPr>
          <a:xfrm>
            <a:off x="3075075" y="1397142"/>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Stitch</a:t>
            </a:r>
            <a:endParaRPr lang="en" dirty="0"/>
          </a:p>
        </p:txBody>
      </p:sp>
      <p:sp>
        <p:nvSpPr>
          <p:cNvPr id="66" name="Shape 66"/>
          <p:cNvSpPr/>
          <p:nvPr/>
        </p:nvSpPr>
        <p:spPr>
          <a:xfrm>
            <a:off x="5255812" y="1397142"/>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Crop</a:t>
            </a:r>
            <a:endParaRPr lang="en" dirty="0"/>
          </a:p>
        </p:txBody>
      </p:sp>
      <p:sp>
        <p:nvSpPr>
          <p:cNvPr id="68" name="Shape 68"/>
          <p:cNvSpPr/>
          <p:nvPr/>
        </p:nvSpPr>
        <p:spPr>
          <a:xfrm>
            <a:off x="7436550" y="1400480"/>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Output</a:t>
            </a:r>
          </a:p>
        </p:txBody>
      </p:sp>
      <p:cxnSp>
        <p:nvCxnSpPr>
          <p:cNvPr id="69" name="Shape 69"/>
          <p:cNvCxnSpPr>
            <a:endCxn id="65" idx="1"/>
          </p:cNvCxnSpPr>
          <p:nvPr/>
        </p:nvCxnSpPr>
        <p:spPr>
          <a:xfrm>
            <a:off x="1791637" y="1825842"/>
            <a:ext cx="1283438" cy="0"/>
          </a:xfrm>
          <a:prstGeom prst="straightConnector1">
            <a:avLst/>
          </a:prstGeom>
          <a:noFill/>
          <a:ln w="19050" cap="flat" cmpd="sng">
            <a:solidFill>
              <a:schemeClr val="dk2"/>
            </a:solidFill>
            <a:prstDash val="solid"/>
            <a:round/>
            <a:headEnd type="none" w="lg" len="lg"/>
            <a:tailEnd type="triangle" w="lg" len="lg"/>
          </a:ln>
        </p:spPr>
      </p:cxnSp>
      <p:cxnSp>
        <p:nvCxnSpPr>
          <p:cNvPr id="70" name="Shape 70"/>
          <p:cNvCxnSpPr>
            <a:endCxn id="66" idx="1"/>
          </p:cNvCxnSpPr>
          <p:nvPr/>
        </p:nvCxnSpPr>
        <p:spPr>
          <a:xfrm>
            <a:off x="3972374" y="1822926"/>
            <a:ext cx="1283438" cy="2916"/>
          </a:xfrm>
          <a:prstGeom prst="straightConnector1">
            <a:avLst/>
          </a:prstGeom>
          <a:noFill/>
          <a:ln w="19050" cap="flat" cmpd="sng">
            <a:solidFill>
              <a:schemeClr val="dk2"/>
            </a:solidFill>
            <a:prstDash val="solid"/>
            <a:round/>
            <a:headEnd type="none" w="lg" len="lg"/>
            <a:tailEnd type="triangle" w="lg" len="lg"/>
          </a:ln>
        </p:spPr>
      </p:cxnSp>
      <p:cxnSp>
        <p:nvCxnSpPr>
          <p:cNvPr id="71" name="Shape 71"/>
          <p:cNvCxnSpPr>
            <a:endCxn id="68" idx="1"/>
          </p:cNvCxnSpPr>
          <p:nvPr/>
        </p:nvCxnSpPr>
        <p:spPr>
          <a:xfrm flipV="1">
            <a:off x="6153112" y="1829180"/>
            <a:ext cx="1283438" cy="2292"/>
          </a:xfrm>
          <a:prstGeom prst="straightConnector1">
            <a:avLst/>
          </a:prstGeom>
          <a:noFill/>
          <a:ln w="19050" cap="flat" cmpd="sng">
            <a:solidFill>
              <a:schemeClr val="dk2"/>
            </a:solidFill>
            <a:prstDash val="solid"/>
            <a:round/>
            <a:headEnd type="none" w="lg" len="lg"/>
            <a:tailEnd type="triangle" w="lg" len="lg"/>
          </a:ln>
        </p:spPr>
      </p:cxnSp>
      <p:sp>
        <p:nvSpPr>
          <p:cNvPr id="6" name="TextBox 5"/>
          <p:cNvSpPr txBox="1"/>
          <p:nvPr/>
        </p:nvSpPr>
        <p:spPr>
          <a:xfrm>
            <a:off x="894338" y="2567694"/>
            <a:ext cx="7439512" cy="2308324"/>
          </a:xfrm>
          <a:prstGeom prst="rect">
            <a:avLst/>
          </a:prstGeom>
          <a:noFill/>
        </p:spPr>
        <p:txBody>
          <a:bodyPr wrap="square" rtlCol="0">
            <a:spAutoFit/>
          </a:bodyPr>
          <a:lstStyle/>
          <a:p>
            <a:r>
              <a:rPr lang="en-US" sz="1600" dirty="0" smtClean="0"/>
              <a:t>The high level pipeline is very similar to the panorama pipeline used in Assignment 8. However, for </a:t>
            </a:r>
            <a:r>
              <a:rPr lang="en-US" sz="1600" dirty="0" err="1" smtClean="0"/>
              <a:t>bokeh</a:t>
            </a:r>
            <a:r>
              <a:rPr lang="en-US" sz="1600" dirty="0" smtClean="0"/>
              <a:t> panorama, the input images are critical. For the best results, the inputs must have uniform exposure. This can be accomplished by locking </a:t>
            </a:r>
            <a:r>
              <a:rPr lang="en-US" sz="1600" dirty="0"/>
              <a:t>manual camera settings such as white balance, ISO, aperture, shutter speed, and </a:t>
            </a:r>
            <a:r>
              <a:rPr lang="en-US" sz="1600" dirty="0" smtClean="0"/>
              <a:t>focus. I utilized my camera’s Auto Exposure Lock (AEL) button to maintain the same exposure between shots. It is important to keep the camera stationary (e.g. tripod) and overlap each frame to improve feature matching in the stitching process. I also used my longest lens at the widest aperture to help reduce parallax errors.</a:t>
            </a:r>
            <a:endParaRPr lang="en-US" sz="1600"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t>Showcase your pipeline</a:t>
            </a:r>
          </a:p>
        </p:txBody>
      </p:sp>
      <p:sp>
        <p:nvSpPr>
          <p:cNvPr id="63"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64" name="Shape 64"/>
          <p:cNvSpPr/>
          <p:nvPr/>
        </p:nvSpPr>
        <p:spPr>
          <a:xfrm>
            <a:off x="894337" y="1398268"/>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dirty="0"/>
              <a:t>Input</a:t>
            </a:r>
          </a:p>
        </p:txBody>
      </p:sp>
      <p:sp>
        <p:nvSpPr>
          <p:cNvPr id="65" name="Shape 65"/>
          <p:cNvSpPr/>
          <p:nvPr/>
        </p:nvSpPr>
        <p:spPr>
          <a:xfrm>
            <a:off x="3075075" y="1397142"/>
            <a:ext cx="897300" cy="857400"/>
          </a:xfrm>
          <a:prstGeom prst="rect">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Stitch</a:t>
            </a:r>
            <a:endParaRPr lang="en" dirty="0"/>
          </a:p>
        </p:txBody>
      </p:sp>
      <p:sp>
        <p:nvSpPr>
          <p:cNvPr id="66" name="Shape 66"/>
          <p:cNvSpPr/>
          <p:nvPr/>
        </p:nvSpPr>
        <p:spPr>
          <a:xfrm>
            <a:off x="5255812" y="1397142"/>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Crop</a:t>
            </a:r>
            <a:endParaRPr lang="en" dirty="0"/>
          </a:p>
        </p:txBody>
      </p:sp>
      <p:sp>
        <p:nvSpPr>
          <p:cNvPr id="68" name="Shape 68"/>
          <p:cNvSpPr/>
          <p:nvPr/>
        </p:nvSpPr>
        <p:spPr>
          <a:xfrm>
            <a:off x="7436550" y="1400480"/>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Output</a:t>
            </a:r>
          </a:p>
        </p:txBody>
      </p:sp>
      <p:cxnSp>
        <p:nvCxnSpPr>
          <p:cNvPr id="69" name="Shape 69"/>
          <p:cNvCxnSpPr>
            <a:endCxn id="65" idx="1"/>
          </p:cNvCxnSpPr>
          <p:nvPr/>
        </p:nvCxnSpPr>
        <p:spPr>
          <a:xfrm>
            <a:off x="1791637" y="1825842"/>
            <a:ext cx="1283438" cy="0"/>
          </a:xfrm>
          <a:prstGeom prst="straightConnector1">
            <a:avLst/>
          </a:prstGeom>
          <a:noFill/>
          <a:ln w="19050" cap="flat" cmpd="sng">
            <a:solidFill>
              <a:schemeClr val="dk2"/>
            </a:solidFill>
            <a:prstDash val="solid"/>
            <a:round/>
            <a:headEnd type="none" w="lg" len="lg"/>
            <a:tailEnd type="triangle" w="lg" len="lg"/>
          </a:ln>
        </p:spPr>
      </p:cxnSp>
      <p:cxnSp>
        <p:nvCxnSpPr>
          <p:cNvPr id="70" name="Shape 70"/>
          <p:cNvCxnSpPr>
            <a:endCxn id="66" idx="1"/>
          </p:cNvCxnSpPr>
          <p:nvPr/>
        </p:nvCxnSpPr>
        <p:spPr>
          <a:xfrm>
            <a:off x="3972374" y="1822926"/>
            <a:ext cx="1283438" cy="2916"/>
          </a:xfrm>
          <a:prstGeom prst="straightConnector1">
            <a:avLst/>
          </a:prstGeom>
          <a:noFill/>
          <a:ln w="19050" cap="flat" cmpd="sng">
            <a:solidFill>
              <a:schemeClr val="dk2"/>
            </a:solidFill>
            <a:prstDash val="solid"/>
            <a:round/>
            <a:headEnd type="none" w="lg" len="lg"/>
            <a:tailEnd type="triangle" w="lg" len="lg"/>
          </a:ln>
        </p:spPr>
      </p:cxnSp>
      <p:cxnSp>
        <p:nvCxnSpPr>
          <p:cNvPr id="71" name="Shape 71"/>
          <p:cNvCxnSpPr>
            <a:endCxn id="68" idx="1"/>
          </p:cNvCxnSpPr>
          <p:nvPr/>
        </p:nvCxnSpPr>
        <p:spPr>
          <a:xfrm flipV="1">
            <a:off x="6153112" y="1829180"/>
            <a:ext cx="1283438" cy="2292"/>
          </a:xfrm>
          <a:prstGeom prst="straightConnector1">
            <a:avLst/>
          </a:prstGeom>
          <a:noFill/>
          <a:ln w="19050" cap="flat" cmpd="sng">
            <a:solidFill>
              <a:schemeClr val="dk2"/>
            </a:solidFill>
            <a:prstDash val="solid"/>
            <a:round/>
            <a:headEnd type="none" w="lg" len="lg"/>
            <a:tailEnd type="triangle" w="lg" len="lg"/>
          </a:ln>
        </p:spPr>
      </p:cxnSp>
      <p:sp>
        <p:nvSpPr>
          <p:cNvPr id="6" name="TextBox 5"/>
          <p:cNvSpPr txBox="1"/>
          <p:nvPr/>
        </p:nvSpPr>
        <p:spPr>
          <a:xfrm>
            <a:off x="894338" y="2567694"/>
            <a:ext cx="7439512" cy="2062103"/>
          </a:xfrm>
          <a:prstGeom prst="rect">
            <a:avLst/>
          </a:prstGeom>
          <a:noFill/>
        </p:spPr>
        <p:txBody>
          <a:bodyPr wrap="square" rtlCol="0">
            <a:spAutoFit/>
          </a:bodyPr>
          <a:lstStyle/>
          <a:p>
            <a:r>
              <a:rPr lang="en-US" sz="1600" dirty="0" smtClean="0"/>
              <a:t>The stitching algorithm I developed for Assignment 8 was not good enough to process the amount and types of input images for this </a:t>
            </a:r>
            <a:r>
              <a:rPr lang="en-US" sz="1600" dirty="0" err="1" smtClean="0"/>
              <a:t>bokeh</a:t>
            </a:r>
            <a:r>
              <a:rPr lang="en-US" sz="1600" dirty="0" smtClean="0"/>
              <a:t> panorama. However, the high level concepts are still there. Feature detection and matching, </a:t>
            </a:r>
            <a:r>
              <a:rPr lang="en-US" sz="1600" dirty="0" err="1" smtClean="0"/>
              <a:t>homography</a:t>
            </a:r>
            <a:r>
              <a:rPr lang="en-US" sz="1600" dirty="0" smtClean="0"/>
              <a:t> projection, warping, and blending. I took advantage of </a:t>
            </a:r>
            <a:r>
              <a:rPr lang="en-US" sz="1600" dirty="0" err="1" smtClean="0"/>
              <a:t>OpenCV’s</a:t>
            </a:r>
            <a:r>
              <a:rPr lang="en-US" sz="1600" dirty="0" smtClean="0"/>
              <a:t> </a:t>
            </a:r>
            <a:r>
              <a:rPr lang="en-US" sz="1600" dirty="0" err="1" smtClean="0"/>
              <a:t>Stitcher</a:t>
            </a:r>
            <a:r>
              <a:rPr lang="en-US" sz="1600" dirty="0" smtClean="0"/>
              <a:t> class, which brings in a more robust pipeline for registration and compositing. It includes advanced features such as wave correction, exposure compensation, and seam masking. I also tried stitching with Microsoft’s Image Composite Editor (ICE), and also stitching from video.</a:t>
            </a:r>
            <a:endParaRPr lang="en-US" sz="1600" dirty="0"/>
          </a:p>
        </p:txBody>
      </p:sp>
    </p:spTree>
    <p:extLst>
      <p:ext uri="{BB962C8B-B14F-4D97-AF65-F5344CB8AC3E}">
        <p14:creationId xmlns:p14="http://schemas.microsoft.com/office/powerpoint/2010/main" val="1142379110"/>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smtClean="0"/>
              <a:t>OpenCV’s </a:t>
            </a:r>
            <a:r>
              <a:rPr lang="en" dirty="0" smtClean="0"/>
              <a:t>Stitching Pipeline</a:t>
            </a:r>
            <a:endParaRPr lang="en" dirty="0"/>
          </a:p>
        </p:txBody>
      </p:sp>
      <p:sp>
        <p:nvSpPr>
          <p:cNvPr id="87" name="Shape 8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80692" y="1063378"/>
            <a:ext cx="6382616" cy="3840480"/>
          </a:xfrm>
          <a:prstGeom prst="rect">
            <a:avLst/>
          </a:prstGeom>
        </p:spPr>
      </p:pic>
    </p:spTree>
    <p:extLst>
      <p:ext uri="{BB962C8B-B14F-4D97-AF65-F5344CB8AC3E}">
        <p14:creationId xmlns:p14="http://schemas.microsoft.com/office/powerpoint/2010/main" val="3496948740"/>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t>Showcase your pipeline</a:t>
            </a:r>
          </a:p>
        </p:txBody>
      </p:sp>
      <p:sp>
        <p:nvSpPr>
          <p:cNvPr id="63"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64" name="Shape 64"/>
          <p:cNvSpPr/>
          <p:nvPr/>
        </p:nvSpPr>
        <p:spPr>
          <a:xfrm>
            <a:off x="894337" y="1398268"/>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dirty="0"/>
              <a:t>Input</a:t>
            </a:r>
          </a:p>
        </p:txBody>
      </p:sp>
      <p:sp>
        <p:nvSpPr>
          <p:cNvPr id="65" name="Shape 65"/>
          <p:cNvSpPr/>
          <p:nvPr/>
        </p:nvSpPr>
        <p:spPr>
          <a:xfrm>
            <a:off x="3075075" y="1397142"/>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Stitch</a:t>
            </a:r>
            <a:endParaRPr lang="en" dirty="0"/>
          </a:p>
        </p:txBody>
      </p:sp>
      <p:sp>
        <p:nvSpPr>
          <p:cNvPr id="66" name="Shape 66"/>
          <p:cNvSpPr/>
          <p:nvPr/>
        </p:nvSpPr>
        <p:spPr>
          <a:xfrm>
            <a:off x="5255812" y="1397142"/>
            <a:ext cx="897300" cy="857400"/>
          </a:xfrm>
          <a:prstGeom prst="rect">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Crop</a:t>
            </a:r>
            <a:endParaRPr lang="en" dirty="0"/>
          </a:p>
        </p:txBody>
      </p:sp>
      <p:sp>
        <p:nvSpPr>
          <p:cNvPr id="68" name="Shape 68"/>
          <p:cNvSpPr/>
          <p:nvPr/>
        </p:nvSpPr>
        <p:spPr>
          <a:xfrm>
            <a:off x="7436550" y="1400480"/>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Output</a:t>
            </a:r>
          </a:p>
        </p:txBody>
      </p:sp>
      <p:cxnSp>
        <p:nvCxnSpPr>
          <p:cNvPr id="69" name="Shape 69"/>
          <p:cNvCxnSpPr>
            <a:endCxn id="65" idx="1"/>
          </p:cNvCxnSpPr>
          <p:nvPr/>
        </p:nvCxnSpPr>
        <p:spPr>
          <a:xfrm>
            <a:off x="1791637" y="1825842"/>
            <a:ext cx="1283438" cy="0"/>
          </a:xfrm>
          <a:prstGeom prst="straightConnector1">
            <a:avLst/>
          </a:prstGeom>
          <a:noFill/>
          <a:ln w="19050" cap="flat" cmpd="sng">
            <a:solidFill>
              <a:schemeClr val="dk2"/>
            </a:solidFill>
            <a:prstDash val="solid"/>
            <a:round/>
            <a:headEnd type="none" w="lg" len="lg"/>
            <a:tailEnd type="triangle" w="lg" len="lg"/>
          </a:ln>
        </p:spPr>
      </p:cxnSp>
      <p:cxnSp>
        <p:nvCxnSpPr>
          <p:cNvPr id="70" name="Shape 70"/>
          <p:cNvCxnSpPr>
            <a:endCxn id="66" idx="1"/>
          </p:cNvCxnSpPr>
          <p:nvPr/>
        </p:nvCxnSpPr>
        <p:spPr>
          <a:xfrm>
            <a:off x="3972374" y="1822926"/>
            <a:ext cx="1283438" cy="2916"/>
          </a:xfrm>
          <a:prstGeom prst="straightConnector1">
            <a:avLst/>
          </a:prstGeom>
          <a:noFill/>
          <a:ln w="19050" cap="flat" cmpd="sng">
            <a:solidFill>
              <a:schemeClr val="dk2"/>
            </a:solidFill>
            <a:prstDash val="solid"/>
            <a:round/>
            <a:headEnd type="none" w="lg" len="lg"/>
            <a:tailEnd type="triangle" w="lg" len="lg"/>
          </a:ln>
        </p:spPr>
      </p:cxnSp>
      <p:cxnSp>
        <p:nvCxnSpPr>
          <p:cNvPr id="71" name="Shape 71"/>
          <p:cNvCxnSpPr>
            <a:endCxn id="68" idx="1"/>
          </p:cNvCxnSpPr>
          <p:nvPr/>
        </p:nvCxnSpPr>
        <p:spPr>
          <a:xfrm flipV="1">
            <a:off x="6153112" y="1829180"/>
            <a:ext cx="1283438" cy="2292"/>
          </a:xfrm>
          <a:prstGeom prst="straightConnector1">
            <a:avLst/>
          </a:prstGeom>
          <a:noFill/>
          <a:ln w="19050" cap="flat" cmpd="sng">
            <a:solidFill>
              <a:schemeClr val="dk2"/>
            </a:solidFill>
            <a:prstDash val="solid"/>
            <a:round/>
            <a:headEnd type="none" w="lg" len="lg"/>
            <a:tailEnd type="triangle" w="lg" len="lg"/>
          </a:ln>
        </p:spPr>
      </p:cxnSp>
      <p:sp>
        <p:nvSpPr>
          <p:cNvPr id="6" name="TextBox 5"/>
          <p:cNvSpPr txBox="1"/>
          <p:nvPr/>
        </p:nvSpPr>
        <p:spPr>
          <a:xfrm>
            <a:off x="894338" y="2567694"/>
            <a:ext cx="7439512" cy="1323439"/>
          </a:xfrm>
          <a:prstGeom prst="rect">
            <a:avLst/>
          </a:prstGeom>
          <a:noFill/>
        </p:spPr>
        <p:txBody>
          <a:bodyPr wrap="square" rtlCol="0">
            <a:spAutoFit/>
          </a:bodyPr>
          <a:lstStyle/>
          <a:p>
            <a:r>
              <a:rPr lang="en-US" sz="1600" dirty="0" smtClean="0"/>
              <a:t>The result from the stitching process is then cropped to an appropriate dimension to avoid undesired holes or warping effects. I also experimented with ICE’s auto complete feature. This </a:t>
            </a:r>
            <a:r>
              <a:rPr lang="en-US" sz="1600" dirty="0" smtClean="0"/>
              <a:t>auto complete software </a:t>
            </a:r>
            <a:r>
              <a:rPr lang="en-US" sz="1600" dirty="0" smtClean="0"/>
              <a:t>is able to identify patterns in the image and fill in the gaps (similar to Adobe Photoshop’s content-aware fill). </a:t>
            </a:r>
            <a:endParaRPr lang="en-US" sz="1600" dirty="0"/>
          </a:p>
        </p:txBody>
      </p:sp>
    </p:spTree>
    <p:extLst>
      <p:ext uri="{BB962C8B-B14F-4D97-AF65-F5344CB8AC3E}">
        <p14:creationId xmlns:p14="http://schemas.microsoft.com/office/powerpoint/2010/main" val="6607538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t>Showcase your pipeline</a:t>
            </a:r>
          </a:p>
        </p:txBody>
      </p:sp>
      <p:sp>
        <p:nvSpPr>
          <p:cNvPr id="63"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64" name="Shape 64"/>
          <p:cNvSpPr/>
          <p:nvPr/>
        </p:nvSpPr>
        <p:spPr>
          <a:xfrm>
            <a:off x="894337" y="1398268"/>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dirty="0"/>
              <a:t>Input</a:t>
            </a:r>
          </a:p>
        </p:txBody>
      </p:sp>
      <p:sp>
        <p:nvSpPr>
          <p:cNvPr id="65" name="Shape 65"/>
          <p:cNvSpPr/>
          <p:nvPr/>
        </p:nvSpPr>
        <p:spPr>
          <a:xfrm>
            <a:off x="3075075" y="1397142"/>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Stitch</a:t>
            </a:r>
            <a:endParaRPr lang="en" dirty="0"/>
          </a:p>
        </p:txBody>
      </p:sp>
      <p:sp>
        <p:nvSpPr>
          <p:cNvPr id="66" name="Shape 66"/>
          <p:cNvSpPr/>
          <p:nvPr/>
        </p:nvSpPr>
        <p:spPr>
          <a:xfrm>
            <a:off x="5255812" y="1397142"/>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Crop</a:t>
            </a:r>
            <a:endParaRPr lang="en" dirty="0"/>
          </a:p>
        </p:txBody>
      </p:sp>
      <p:sp>
        <p:nvSpPr>
          <p:cNvPr id="68" name="Shape 68"/>
          <p:cNvSpPr/>
          <p:nvPr/>
        </p:nvSpPr>
        <p:spPr>
          <a:xfrm>
            <a:off x="7436550" y="1400480"/>
            <a:ext cx="897300" cy="857400"/>
          </a:xfrm>
          <a:prstGeom prst="rect">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Output</a:t>
            </a:r>
          </a:p>
        </p:txBody>
      </p:sp>
      <p:cxnSp>
        <p:nvCxnSpPr>
          <p:cNvPr id="69" name="Shape 69"/>
          <p:cNvCxnSpPr>
            <a:endCxn id="65" idx="1"/>
          </p:cNvCxnSpPr>
          <p:nvPr/>
        </p:nvCxnSpPr>
        <p:spPr>
          <a:xfrm>
            <a:off x="1791637" y="1825842"/>
            <a:ext cx="1283438" cy="0"/>
          </a:xfrm>
          <a:prstGeom prst="straightConnector1">
            <a:avLst/>
          </a:prstGeom>
          <a:noFill/>
          <a:ln w="19050" cap="flat" cmpd="sng">
            <a:solidFill>
              <a:schemeClr val="dk2"/>
            </a:solidFill>
            <a:prstDash val="solid"/>
            <a:round/>
            <a:headEnd type="none" w="lg" len="lg"/>
            <a:tailEnd type="triangle" w="lg" len="lg"/>
          </a:ln>
        </p:spPr>
      </p:cxnSp>
      <p:cxnSp>
        <p:nvCxnSpPr>
          <p:cNvPr id="70" name="Shape 70"/>
          <p:cNvCxnSpPr>
            <a:endCxn id="66" idx="1"/>
          </p:cNvCxnSpPr>
          <p:nvPr/>
        </p:nvCxnSpPr>
        <p:spPr>
          <a:xfrm>
            <a:off x="3972374" y="1822926"/>
            <a:ext cx="1283438" cy="2916"/>
          </a:xfrm>
          <a:prstGeom prst="straightConnector1">
            <a:avLst/>
          </a:prstGeom>
          <a:noFill/>
          <a:ln w="19050" cap="flat" cmpd="sng">
            <a:solidFill>
              <a:schemeClr val="dk2"/>
            </a:solidFill>
            <a:prstDash val="solid"/>
            <a:round/>
            <a:headEnd type="none" w="lg" len="lg"/>
            <a:tailEnd type="triangle" w="lg" len="lg"/>
          </a:ln>
        </p:spPr>
      </p:cxnSp>
      <p:cxnSp>
        <p:nvCxnSpPr>
          <p:cNvPr id="71" name="Shape 71"/>
          <p:cNvCxnSpPr>
            <a:endCxn id="68" idx="1"/>
          </p:cNvCxnSpPr>
          <p:nvPr/>
        </p:nvCxnSpPr>
        <p:spPr>
          <a:xfrm flipV="1">
            <a:off x="6153112" y="1829180"/>
            <a:ext cx="1283438" cy="2292"/>
          </a:xfrm>
          <a:prstGeom prst="straightConnector1">
            <a:avLst/>
          </a:prstGeom>
          <a:noFill/>
          <a:ln w="19050" cap="flat" cmpd="sng">
            <a:solidFill>
              <a:schemeClr val="dk2"/>
            </a:solidFill>
            <a:prstDash val="solid"/>
            <a:round/>
            <a:headEnd type="none" w="lg" len="lg"/>
            <a:tailEnd type="triangle" w="lg" len="lg"/>
          </a:ln>
        </p:spPr>
      </p:cxnSp>
      <p:sp>
        <p:nvSpPr>
          <p:cNvPr id="6" name="TextBox 5"/>
          <p:cNvSpPr txBox="1"/>
          <p:nvPr/>
        </p:nvSpPr>
        <p:spPr>
          <a:xfrm>
            <a:off x="894338" y="2567694"/>
            <a:ext cx="7439512" cy="584775"/>
          </a:xfrm>
          <a:prstGeom prst="rect">
            <a:avLst/>
          </a:prstGeom>
          <a:noFill/>
        </p:spPr>
        <p:txBody>
          <a:bodyPr wrap="square" rtlCol="0">
            <a:spAutoFit/>
          </a:bodyPr>
          <a:lstStyle/>
          <a:p>
            <a:r>
              <a:rPr lang="en-US" sz="1600" dirty="0" smtClean="0"/>
              <a:t>The output image </a:t>
            </a:r>
            <a:r>
              <a:rPr lang="en-US" sz="1600" dirty="0" smtClean="0"/>
              <a:t>is </a:t>
            </a:r>
            <a:r>
              <a:rPr lang="en-US" sz="1600" dirty="0" smtClean="0"/>
              <a:t>then exported to disk, ready to be viewed and shared on </a:t>
            </a:r>
            <a:r>
              <a:rPr lang="en-US" sz="1600" dirty="0" err="1" smtClean="0"/>
              <a:t>teh</a:t>
            </a:r>
            <a:r>
              <a:rPr lang="en-US" sz="1600" dirty="0" smtClean="0"/>
              <a:t> </a:t>
            </a:r>
            <a:r>
              <a:rPr lang="en-US" sz="1600" dirty="0" err="1"/>
              <a:t>i</a:t>
            </a:r>
            <a:r>
              <a:rPr lang="en-US" sz="1600" dirty="0" err="1" smtClean="0"/>
              <a:t>nterwebs</a:t>
            </a:r>
            <a:r>
              <a:rPr lang="en-US" sz="1600" dirty="0" smtClean="0"/>
              <a:t>!</a:t>
            </a:r>
            <a:endParaRPr lang="en-US" sz="1600" dirty="0"/>
          </a:p>
        </p:txBody>
      </p:sp>
    </p:spTree>
    <p:extLst>
      <p:ext uri="{BB962C8B-B14F-4D97-AF65-F5344CB8AC3E}">
        <p14:creationId xmlns:p14="http://schemas.microsoft.com/office/powerpoint/2010/main" val="3863494651"/>
      </p:ext>
    </p:extLst>
  </p:cSld>
  <p:clrMapOvr>
    <a:masterClrMapping/>
  </p:clrMapOvr>
  <p:transition spd="slow">
    <p:cut/>
  </p:transition>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16532</TotalTime>
  <Words>1835</Words>
  <Application>Microsoft Office PowerPoint</Application>
  <PresentationFormat>On-screen Show (16:9)</PresentationFormat>
  <Paragraphs>252</Paragraphs>
  <Slides>21</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light-gradient</vt:lpstr>
      <vt:lpstr>Comp Photography  (Fall 2015) Final Project</vt:lpstr>
      <vt:lpstr>Bokeh Panorama</vt:lpstr>
      <vt:lpstr>The Goal of Your Project</vt:lpstr>
      <vt:lpstr>PowerPoint Presentation</vt:lpstr>
      <vt:lpstr>Showcase your pipeline</vt:lpstr>
      <vt:lpstr>Showcase your pipeline</vt:lpstr>
      <vt:lpstr>OpenCV’s Stitching Pipeline</vt:lpstr>
      <vt:lpstr>Showcase your pipeline</vt:lpstr>
      <vt:lpstr>Showcase your pipeline</vt:lpstr>
      <vt:lpstr>What is the best way to see your project?</vt:lpstr>
      <vt:lpstr>What worked</vt:lpstr>
      <vt:lpstr>What did not work? Why?</vt:lpstr>
      <vt:lpstr>Comparison with Single Shot</vt:lpstr>
      <vt:lpstr>Comparison with Single Shot</vt:lpstr>
      <vt:lpstr>Effective Lens</vt:lpstr>
      <vt:lpstr>ICE Auto Complete</vt:lpstr>
      <vt:lpstr>Bokeh Panorama from Video</vt:lpstr>
      <vt:lpstr>Conclusion</vt:lpstr>
      <vt:lpstr>References / Pointers</vt:lpstr>
      <vt:lpstr>Team</vt:lpstr>
      <vt:lpstr>Credits/Thanks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Photography  (TERM YEAR) Final Project</dc:title>
  <cp:lastModifiedBy>Hieu</cp:lastModifiedBy>
  <cp:revision>99</cp:revision>
  <dcterms:modified xsi:type="dcterms:W3CDTF">2015-12-02T21:47:47Z</dcterms:modified>
</cp:coreProperties>
</file>