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Lucida Console" panose="020B0609040504020204" pitchFamily="49" charset="0"/>
      <p:regular r:id="rId12"/>
    </p:embeddedFont>
    <p:embeddedFont>
      <p:font typeface="Nunito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391ae5c6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391ae5c6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391ae5c6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391ae5c6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391ae5c6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391ae5c65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s.gov/oes/tables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cubitplanning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Data Analysis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there an association of jobs and demographic data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425" y="877225"/>
            <a:ext cx="360997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819150" y="398713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Cleaning the Data (ETL)</a:t>
            </a:r>
            <a:endParaRPr dirty="0"/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819150" y="1172577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notebook to clean data from the two sources, </a:t>
            </a:r>
            <a:r>
              <a:rPr lang="en-US" dirty="0" err="1"/>
              <a:t>Buereau</a:t>
            </a:r>
            <a:r>
              <a:rPr lang="en-US" dirty="0"/>
              <a:t> of labor statistics and cubit 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Metro_city_data_2020 was used to pull an XLS file into the notebook, clean the data, drop null values and then using </a:t>
            </a:r>
            <a:r>
              <a:rPr lang="en-US" dirty="0" err="1"/>
              <a:t>SQLAlchemy</a:t>
            </a:r>
            <a:r>
              <a:rPr lang="en-US" dirty="0"/>
              <a:t> and psycopg2 to push the data to the </a:t>
            </a:r>
            <a:r>
              <a:rPr lang="en-US" dirty="0" err="1"/>
              <a:t>postgres</a:t>
            </a:r>
            <a:r>
              <a:rPr lang="en-US" dirty="0"/>
              <a:t> database hosted in AWS cloud services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19150" y="364337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endParaRPr dirty="0"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819150" y="1010652"/>
            <a:ext cx="7505700" cy="3015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indent="0">
              <a:buNone/>
            </a:pPr>
            <a:r>
              <a:rPr lang="en-US" sz="1800" dirty="0">
                <a:latin typeface="+mn-lt"/>
              </a:rPr>
              <a:t>The data is stored in AWS RDS using </a:t>
            </a:r>
            <a:r>
              <a:rPr lang="en-US" sz="1800" dirty="0" err="1">
                <a:latin typeface="+mn-lt"/>
              </a:rPr>
              <a:t>postgres</a:t>
            </a:r>
            <a:r>
              <a:rPr lang="en-US" sz="1800" dirty="0">
                <a:latin typeface="+mn-lt"/>
              </a:rPr>
              <a:t> and contains three tables</a:t>
            </a:r>
          </a:p>
          <a:p>
            <a:r>
              <a:rPr lang="en-US" sz="1400" dirty="0">
                <a:latin typeface="+mn-lt"/>
              </a:rPr>
              <a:t>Table.bls50metro contains job data from US metro areas from the bureau of labor statistics </a:t>
            </a:r>
            <a:r>
              <a:rPr lang="en-US" sz="1400" b="0" i="0" u="none" strike="noStrike" dirty="0">
                <a:effectLst/>
                <a:latin typeface="+mn-lt"/>
                <a:hlinkClick r:id="rId3"/>
              </a:rPr>
              <a:t>https://www.bls.gov/oes/tables.htm</a:t>
            </a:r>
            <a:endParaRPr lang="en-US" sz="1400" b="0" i="0" u="none" strike="noStrike" dirty="0">
              <a:effectLst/>
              <a:latin typeface="+mn-lt"/>
            </a:endParaRPr>
          </a:p>
          <a:p>
            <a:r>
              <a:rPr lang="en-US" sz="1400" dirty="0" err="1">
                <a:latin typeface="+mn-lt"/>
              </a:rPr>
              <a:t>Table.democity</a:t>
            </a:r>
            <a:r>
              <a:rPr lang="en-US" sz="1400" dirty="0">
                <a:latin typeface="+mn-lt"/>
              </a:rPr>
              <a:t> contains demographic data of all the cities in the jobs table from </a:t>
            </a:r>
            <a:r>
              <a:rPr lang="en-US" sz="1400" dirty="0"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https://www.cubitplanning.com</a:t>
            </a:r>
            <a:endParaRPr lang="en-US" sz="1400" dirty="0">
              <a:latin typeface="+mn-lt"/>
            </a:endParaRPr>
          </a:p>
          <a:p>
            <a:r>
              <a:rPr lang="en-US" sz="1400" dirty="0" err="1">
                <a:latin typeface="+mn-lt"/>
              </a:rPr>
              <a:t>Table.jobsdemo</a:t>
            </a:r>
            <a:r>
              <a:rPr lang="en-US" sz="1400" dirty="0">
                <a:latin typeface="+mn-lt"/>
              </a:rPr>
              <a:t> contains data for the machine learning algorithm of US metro area jobs and their demographic data.   </a:t>
            </a:r>
          </a:p>
          <a:p>
            <a:pPr marL="0" indent="0">
              <a:spcAft>
                <a:spcPts val="1200"/>
              </a:spcAft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FFD9D86-2B06-48C6-82CA-5CE4B596DB5E}"/>
              </a:ext>
            </a:extLst>
          </p:cNvPr>
          <p:cNvSpPr/>
          <p:nvPr/>
        </p:nvSpPr>
        <p:spPr>
          <a:xfrm>
            <a:off x="1581293" y="3303351"/>
            <a:ext cx="1904427" cy="107940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Bls50metro</a:t>
            </a:r>
          </a:p>
          <a:p>
            <a:r>
              <a:rPr lang="en-US" sz="1100" dirty="0"/>
              <a:t>Primary Key = Index</a:t>
            </a:r>
          </a:p>
          <a:p>
            <a:r>
              <a:rPr lang="en-US" sz="1100" dirty="0"/>
              <a:t>Foreign Key = </a:t>
            </a:r>
            <a:r>
              <a:rPr lang="en-US" sz="1100" dirty="0" err="1"/>
              <a:t>area_title</a:t>
            </a:r>
            <a:endParaRPr lang="en-US" sz="1100" dirty="0"/>
          </a:p>
          <a:p>
            <a:r>
              <a:rPr lang="en-US" sz="1100" i="1" dirty="0"/>
              <a:t>(Jobs information, total employment, jobs per 1000)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9C8B9F-CE75-4C18-AA02-0E0717FAE8D8}"/>
              </a:ext>
            </a:extLst>
          </p:cNvPr>
          <p:cNvSpPr/>
          <p:nvPr/>
        </p:nvSpPr>
        <p:spPr>
          <a:xfrm>
            <a:off x="3830625" y="3303351"/>
            <a:ext cx="1904427" cy="107940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democity</a:t>
            </a:r>
            <a:endParaRPr lang="en-US" dirty="0"/>
          </a:p>
          <a:p>
            <a:r>
              <a:rPr lang="en-US" sz="1100" dirty="0"/>
              <a:t>Primary Key = Index</a:t>
            </a:r>
          </a:p>
          <a:p>
            <a:r>
              <a:rPr lang="en-US" sz="1100" dirty="0"/>
              <a:t>Foreign Key = </a:t>
            </a:r>
            <a:r>
              <a:rPr lang="en-US" sz="1100" dirty="0" err="1"/>
              <a:t>area_title</a:t>
            </a:r>
            <a:endParaRPr lang="en-US" sz="1100" dirty="0"/>
          </a:p>
          <a:p>
            <a:r>
              <a:rPr lang="en-US" sz="1100" i="1" dirty="0"/>
              <a:t>(city demographic data, population, race, gender)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5E578B-932A-45C9-BD10-387AED173C6C}"/>
              </a:ext>
            </a:extLst>
          </p:cNvPr>
          <p:cNvSpPr/>
          <p:nvPr/>
        </p:nvSpPr>
        <p:spPr>
          <a:xfrm>
            <a:off x="6079957" y="3303351"/>
            <a:ext cx="1904427" cy="107940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jobsdemo</a:t>
            </a:r>
            <a:endParaRPr lang="en-US" dirty="0"/>
          </a:p>
          <a:p>
            <a:r>
              <a:rPr lang="en-US" sz="1100" dirty="0"/>
              <a:t>Primary Key = Index</a:t>
            </a:r>
          </a:p>
          <a:p>
            <a:r>
              <a:rPr lang="en-US" sz="1100" dirty="0"/>
              <a:t>Foreign Key = </a:t>
            </a:r>
            <a:r>
              <a:rPr lang="en-US" sz="1100" dirty="0" err="1"/>
              <a:t>area_title</a:t>
            </a:r>
            <a:endParaRPr lang="en-US" sz="1100" dirty="0"/>
          </a:p>
          <a:p>
            <a:r>
              <a:rPr lang="en-US" sz="1050" i="1" dirty="0"/>
              <a:t>(combined city data for jobs and demographic)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31D49A8-9043-47F9-8861-AFB520CFC1E3}"/>
              </a:ext>
            </a:extLst>
          </p:cNvPr>
          <p:cNvSpPr/>
          <p:nvPr/>
        </p:nvSpPr>
        <p:spPr>
          <a:xfrm>
            <a:off x="3570013" y="3726174"/>
            <a:ext cx="171879" cy="233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C6AB154-D1D4-4981-8E68-29E4FF597E41}"/>
              </a:ext>
            </a:extLst>
          </p:cNvPr>
          <p:cNvSpPr/>
          <p:nvPr/>
        </p:nvSpPr>
        <p:spPr>
          <a:xfrm>
            <a:off x="5850426" y="3726173"/>
            <a:ext cx="171879" cy="233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A6D4-FB7B-4CCC-97BB-2458F1565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281834"/>
            <a:ext cx="7505700" cy="954600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21AFA5-9A18-4A63-B254-41D3338E6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234" y="330009"/>
            <a:ext cx="4715450" cy="26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0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819150" y="460589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Model</a:t>
            </a:r>
            <a:endParaRPr dirty="0"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>
            <a:off x="819150" y="13477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233</Words>
  <Application>Microsoft Office PowerPoint</Application>
  <PresentationFormat>On-screen Show (16:9)</PresentationFormat>
  <Paragraphs>24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Nunito</vt:lpstr>
      <vt:lpstr>Lucida Console</vt:lpstr>
      <vt:lpstr>Arial</vt:lpstr>
      <vt:lpstr>Calibri</vt:lpstr>
      <vt:lpstr>Shift</vt:lpstr>
      <vt:lpstr>Final Project Data Analysis</vt:lpstr>
      <vt:lpstr>Cleaning the Data (ETL)</vt:lpstr>
      <vt:lpstr>Database</vt:lpstr>
      <vt:lpstr>Database</vt:lpstr>
      <vt:lpstr>Machine Learning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Data Analysis</dc:title>
  <cp:lastModifiedBy>ken paulson</cp:lastModifiedBy>
  <cp:revision>7</cp:revision>
  <dcterms:modified xsi:type="dcterms:W3CDTF">2022-02-11T18:48:25Z</dcterms:modified>
</cp:coreProperties>
</file>