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  <p:sldMasterId id="2147483943" r:id="rId2"/>
    <p:sldMasterId id="2147483965" r:id="rId3"/>
    <p:sldMasterId id="2147483986" r:id="rId4"/>
    <p:sldMasterId id="2147484007" r:id="rId5"/>
  </p:sldMasterIdLst>
  <p:notesMasterIdLst>
    <p:notesMasterId r:id="rId31"/>
  </p:notesMasterIdLst>
  <p:handoutMasterIdLst>
    <p:handoutMasterId r:id="rId32"/>
  </p:handoutMasterIdLst>
  <p:sldIdLst>
    <p:sldId id="287" r:id="rId6"/>
    <p:sldId id="312" r:id="rId7"/>
    <p:sldId id="311" r:id="rId8"/>
    <p:sldId id="313" r:id="rId9"/>
    <p:sldId id="288" r:id="rId10"/>
    <p:sldId id="289" r:id="rId11"/>
    <p:sldId id="290" r:id="rId12"/>
    <p:sldId id="310" r:id="rId13"/>
    <p:sldId id="314" r:id="rId14"/>
    <p:sldId id="323" r:id="rId15"/>
    <p:sldId id="292" r:id="rId16"/>
    <p:sldId id="315" r:id="rId17"/>
    <p:sldId id="318" r:id="rId18"/>
    <p:sldId id="319" r:id="rId19"/>
    <p:sldId id="293" r:id="rId20"/>
    <p:sldId id="320" r:id="rId21"/>
    <p:sldId id="294" r:id="rId22"/>
    <p:sldId id="322" r:id="rId23"/>
    <p:sldId id="297" r:id="rId24"/>
    <p:sldId id="300" r:id="rId25"/>
    <p:sldId id="321" r:id="rId26"/>
    <p:sldId id="291" r:id="rId27"/>
    <p:sldId id="299" r:id="rId28"/>
    <p:sldId id="308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B9"/>
    <a:srgbClr val="0745AB"/>
    <a:srgbClr val="EDEDED"/>
    <a:srgbClr val="E04E5D"/>
    <a:srgbClr val="826DAF"/>
    <a:srgbClr val="61171F"/>
    <a:srgbClr val="302162"/>
    <a:srgbClr val="D0D4D5"/>
    <a:srgbClr val="D0D4D7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1" autoAdjust="0"/>
    <p:restoredTop sz="98614" autoAdjust="0"/>
  </p:normalViewPr>
  <p:slideViewPr>
    <p:cSldViewPr snapToGrid="0" snapToObjects="1">
      <p:cViewPr>
        <p:scale>
          <a:sx n="80" d="100"/>
          <a:sy n="80" d="100"/>
        </p:scale>
        <p:origin x="-1692" y="-192"/>
      </p:cViewPr>
      <p:guideLst>
        <p:guide orient="horz" pos="216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F295C-2931-8847-9516-34865F1616ED}" type="datetime1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E6E25-EFE6-9749-B9A7-44B8B6B3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7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37A30-794A-5940-B8DE-EA7B2634F3B8}" type="datetime1">
              <a:rPr lang="en-US" smtClean="0"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E4248-2355-5D45-BB27-FFAA52A79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344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478231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10210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699059" y="5460288"/>
            <a:ext cx="4617097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This Presentation In Draft Mode</a:t>
            </a:r>
          </a:p>
          <a:p>
            <a:pPr algn="ctr">
              <a:lnSpc>
                <a:spcPct val="100000"/>
              </a:lnSpc>
            </a:pPr>
            <a:r>
              <a:rPr lang="en-US" sz="2000" baseline="0" dirty="0" smtClean="0">
                <a:solidFill>
                  <a:srgbClr val="FF0000"/>
                </a:solidFill>
              </a:rPr>
              <a:t>Use Layout to Select Classification Label</a:t>
            </a:r>
          </a:p>
          <a:p>
            <a:pPr algn="ctr">
              <a:lnSpc>
                <a:spcPct val="100000"/>
              </a:lnSpc>
            </a:pPr>
            <a:endParaRPr lang="en-US" sz="1050" baseline="0" dirty="0" smtClean="0">
              <a:solidFill>
                <a:srgbClr val="FF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2000" baseline="0" dirty="0" smtClean="0">
                <a:solidFill>
                  <a:srgbClr val="FF0000"/>
                </a:solidFill>
              </a:rPr>
              <a:t>See Slide 2 For Classification Guidelines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46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Date Placeholder 1" descr="CONFIDENTIAL_TAG_0xFFEE"/>
          <p:cNvSpPr txBox="1">
            <a:spLocks/>
          </p:cNvSpPr>
          <p:nvPr userDrawn="1"/>
        </p:nvSpPr>
        <p:spPr>
          <a:xfrm>
            <a:off x="1898127" y="6398952"/>
            <a:ext cx="5712492" cy="4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algn="ctr">
              <a:defRPr/>
            </a:pPr>
            <a:r>
              <a:rPr lang="en-GB" sz="1100" b="1" dirty="0" smtClean="0">
                <a:solidFill>
                  <a:srgbClr val="454545"/>
                </a:solidFill>
              </a:rPr>
              <a:t>GE Internal </a:t>
            </a:r>
            <a:r>
              <a:rPr lang="en-GB" sz="1100" dirty="0" smtClean="0">
                <a:solidFill>
                  <a:srgbClr val="454545"/>
                </a:solidFill>
              </a:rPr>
              <a:t>- For internal distribution only.</a:t>
            </a:r>
            <a:r>
              <a:rPr lang="en-GB" sz="1000" dirty="0" smtClean="0">
                <a:solidFill>
                  <a:srgbClr val="454545"/>
                </a:solidFill>
              </a:rPr>
              <a:t/>
            </a:r>
            <a:br>
              <a:rPr lang="en-GB" sz="1000" dirty="0" smtClean="0">
                <a:solidFill>
                  <a:srgbClr val="454545"/>
                </a:solidFill>
              </a:rPr>
            </a:br>
            <a:r>
              <a:rPr lang="en-US" sz="1000" dirty="0" smtClean="0">
                <a:solidFill>
                  <a:srgbClr val="454545"/>
                </a:solidFill>
              </a:rPr>
              <a:t>© 2014 General Electric Company - All rights reserved</a:t>
            </a:r>
            <a:endParaRPr lang="en-GB" sz="10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7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1" descr="CONFIDENTIAL_TAG_0xFFEE"/>
          <p:cNvSpPr txBox="1">
            <a:spLocks/>
          </p:cNvSpPr>
          <p:nvPr userDrawn="1"/>
        </p:nvSpPr>
        <p:spPr>
          <a:xfrm>
            <a:off x="1898127" y="6398952"/>
            <a:ext cx="5712492" cy="4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algn="ctr">
              <a:defRPr/>
            </a:pPr>
            <a:r>
              <a:rPr lang="en-GB" sz="1100" b="1" dirty="0" smtClean="0">
                <a:solidFill>
                  <a:srgbClr val="454545"/>
                </a:solidFill>
              </a:rPr>
              <a:t>GE Internal </a:t>
            </a:r>
            <a:r>
              <a:rPr lang="en-GB" sz="1100" dirty="0" smtClean="0">
                <a:solidFill>
                  <a:srgbClr val="454545"/>
                </a:solidFill>
              </a:rPr>
              <a:t>- For internal distribution only.</a:t>
            </a:r>
            <a:r>
              <a:rPr lang="en-GB" sz="1000" dirty="0" smtClean="0">
                <a:solidFill>
                  <a:srgbClr val="454545"/>
                </a:solidFill>
              </a:rPr>
              <a:t/>
            </a:r>
            <a:br>
              <a:rPr lang="en-GB" sz="1000" dirty="0" smtClean="0">
                <a:solidFill>
                  <a:srgbClr val="454545"/>
                </a:solidFill>
              </a:rPr>
            </a:br>
            <a:r>
              <a:rPr lang="en-US" sz="1000" dirty="0" smtClean="0">
                <a:solidFill>
                  <a:srgbClr val="454545"/>
                </a:solidFill>
              </a:rPr>
              <a:t>© 2014 General Electric Company - All rights reserved</a:t>
            </a:r>
            <a:endParaRPr lang="en-GB" sz="10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3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461963" indent="-234950">
              <a:lnSpc>
                <a:spcPts val="2580"/>
              </a:lnSpc>
              <a:tabLst/>
              <a:defRPr sz="2150">
                <a:solidFill>
                  <a:schemeClr val="tx1"/>
                </a:solidFill>
              </a:defRPr>
            </a:lvl3pPr>
            <a:lvl4pPr marL="687388" indent="-225425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2675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461963" indent="-23495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687388" indent="-225425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806935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363938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79211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263574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5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7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1" descr="CONFIDENTIAL_TAG_0xFFEE"/>
          <p:cNvSpPr txBox="1">
            <a:spLocks/>
          </p:cNvSpPr>
          <p:nvPr userDrawn="1"/>
        </p:nvSpPr>
        <p:spPr>
          <a:xfrm>
            <a:off x="1898127" y="6398952"/>
            <a:ext cx="5712492" cy="4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algn="ctr">
              <a:defRPr/>
            </a:pPr>
            <a:r>
              <a:rPr lang="en-GB" sz="1100" b="1" dirty="0" smtClean="0">
                <a:solidFill>
                  <a:schemeClr val="bg1"/>
                </a:solidFill>
              </a:rPr>
              <a:t>GE Internal </a:t>
            </a:r>
            <a:r>
              <a:rPr lang="en-GB" sz="1100" dirty="0" smtClean="0">
                <a:solidFill>
                  <a:schemeClr val="bg1"/>
                </a:solidFill>
              </a:rPr>
              <a:t>- For internal distribution only.</a:t>
            </a:r>
            <a:r>
              <a:rPr lang="en-GB" sz="1000" dirty="0" smtClean="0">
                <a:solidFill>
                  <a:schemeClr val="bg1"/>
                </a:solidFill>
              </a:rPr>
              <a:t/>
            </a:r>
            <a:br>
              <a:rPr lang="en-GB" sz="1000" dirty="0" smtClean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© 2014 General Electric Company - All rights reserved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9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017428" y="5077651"/>
            <a:ext cx="270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54545"/>
                </a:solidFill>
              </a:rPr>
              <a:t>This document contains </a:t>
            </a:r>
          </a:p>
          <a:p>
            <a:r>
              <a:rPr lang="en-US" dirty="0" smtClean="0">
                <a:solidFill>
                  <a:srgbClr val="454545"/>
                </a:solidFill>
              </a:rPr>
              <a:t>GE Internal data</a:t>
            </a:r>
          </a:p>
        </p:txBody>
      </p:sp>
    </p:spTree>
    <p:extLst>
      <p:ext uri="{BB962C8B-B14F-4D97-AF65-F5344CB8AC3E}">
        <p14:creationId xmlns:p14="http://schemas.microsoft.com/office/powerpoint/2010/main" val="239108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7432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35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17428" y="5077651"/>
            <a:ext cx="270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54545"/>
                </a:solidFill>
              </a:rPr>
              <a:t>This document contains </a:t>
            </a:r>
          </a:p>
          <a:p>
            <a:r>
              <a:rPr lang="en-US" dirty="0" smtClean="0">
                <a:solidFill>
                  <a:srgbClr val="454545"/>
                </a:solidFill>
              </a:rPr>
              <a:t>GE Confidential data</a:t>
            </a:r>
          </a:p>
        </p:txBody>
      </p:sp>
    </p:spTree>
    <p:extLst>
      <p:ext uri="{BB962C8B-B14F-4D97-AF65-F5344CB8AC3E}">
        <p14:creationId xmlns:p14="http://schemas.microsoft.com/office/powerpoint/2010/main" val="34284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1053"/>
            <a:ext cx="8311896" cy="3383280"/>
          </a:xfrm>
        </p:spPr>
        <p:txBody>
          <a:bodyPr/>
          <a:lstStyle>
            <a:lvl1pPr marL="227013" indent="-22701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16524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1053"/>
            <a:ext cx="8311896" cy="3777563"/>
          </a:xfrm>
        </p:spPr>
        <p:txBody>
          <a:bodyPr/>
          <a:lstStyle>
            <a:lvl1pPr marL="227013" indent="-22701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5115281"/>
            <a:ext cx="8311896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63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7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404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43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1" descr="CONFIDENTIAL_TAG_0xFFEE"/>
          <p:cNvSpPr txBox="1">
            <a:spLocks/>
          </p:cNvSpPr>
          <p:nvPr userDrawn="1"/>
        </p:nvSpPr>
        <p:spPr>
          <a:xfrm>
            <a:off x="1976854" y="6416618"/>
            <a:ext cx="5464956" cy="4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 smtClean="0">
                <a:solidFill>
                  <a:schemeClr val="bg1"/>
                </a:solidFill>
              </a:rPr>
              <a:t>GE Confidential </a:t>
            </a:r>
            <a:r>
              <a:rPr lang="en-GB" sz="1100" b="0" dirty="0" smtClean="0">
                <a:solidFill>
                  <a:schemeClr val="bg1"/>
                </a:solidFill>
              </a:rPr>
              <a:t>- </a:t>
            </a:r>
            <a:r>
              <a:rPr lang="en-US" sz="1100" dirty="0" smtClean="0">
                <a:solidFill>
                  <a:schemeClr val="bg1"/>
                </a:solidFill>
              </a:rPr>
              <a:t>Distribution authorized to individuals with need to know only.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© 2014 General Electric Company - All rights reserved</a:t>
            </a:r>
            <a:r>
              <a:rPr lang="en-US" sz="1000" spc="10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33374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17428" y="5077651"/>
            <a:ext cx="270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54545"/>
                </a:solidFill>
              </a:rPr>
              <a:t>This document contains </a:t>
            </a:r>
          </a:p>
          <a:p>
            <a:r>
              <a:rPr lang="en-US" dirty="0" smtClean="0">
                <a:solidFill>
                  <a:srgbClr val="454545"/>
                </a:solidFill>
              </a:rPr>
              <a:t>GE Internal data</a:t>
            </a:r>
          </a:p>
        </p:txBody>
      </p:sp>
    </p:spTree>
    <p:extLst>
      <p:ext uri="{BB962C8B-B14F-4D97-AF65-F5344CB8AC3E}">
        <p14:creationId xmlns:p14="http://schemas.microsoft.com/office/powerpoint/2010/main" val="1500056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1" descr="CONFIDENTIAL_TAG_0xFFEE"/>
          <p:cNvSpPr txBox="1">
            <a:spLocks/>
          </p:cNvSpPr>
          <p:nvPr userDrawn="1"/>
        </p:nvSpPr>
        <p:spPr>
          <a:xfrm>
            <a:off x="1976854" y="6416618"/>
            <a:ext cx="5464956" cy="4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 smtClean="0">
                <a:solidFill>
                  <a:schemeClr val="tx1"/>
                </a:solidFill>
              </a:rPr>
              <a:t>GE Confidential </a:t>
            </a:r>
            <a:r>
              <a:rPr lang="en-GB" sz="1100" b="0" dirty="0" smtClean="0">
                <a:solidFill>
                  <a:schemeClr val="tx1"/>
                </a:solidFill>
              </a:rPr>
              <a:t>- </a:t>
            </a:r>
            <a:r>
              <a:rPr lang="en-US" sz="1100" dirty="0" smtClean="0">
                <a:solidFill>
                  <a:schemeClr val="tx1"/>
                </a:solidFill>
              </a:rPr>
              <a:t>Distribution authorized to individuals with need to know only.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© 2014 General Electric Company - All rights reserved</a:t>
            </a:r>
            <a:r>
              <a:rPr lang="en-US" sz="1000" spc="1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40802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1" descr="CONFIDENTIAL_TAG_0xFFEE"/>
          <p:cNvSpPr txBox="1">
            <a:spLocks/>
          </p:cNvSpPr>
          <p:nvPr userDrawn="1"/>
        </p:nvSpPr>
        <p:spPr>
          <a:xfrm>
            <a:off x="1976854" y="6416618"/>
            <a:ext cx="5464956" cy="4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 smtClean="0">
                <a:solidFill>
                  <a:schemeClr val="tx1"/>
                </a:solidFill>
              </a:rPr>
              <a:t>GE Confidential </a:t>
            </a:r>
            <a:r>
              <a:rPr lang="en-GB" sz="1100" b="0" dirty="0" smtClean="0">
                <a:solidFill>
                  <a:schemeClr val="tx1"/>
                </a:solidFill>
              </a:rPr>
              <a:t>- </a:t>
            </a:r>
            <a:r>
              <a:rPr lang="en-US" sz="1100" dirty="0" smtClean="0">
                <a:solidFill>
                  <a:schemeClr val="tx1"/>
                </a:solidFill>
              </a:rPr>
              <a:t>Distribution authorized to individuals with need to know only.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© 2014 General Electric Company - All rights reserved</a:t>
            </a:r>
            <a:r>
              <a:rPr lang="en-US" sz="1000" spc="1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4444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8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461963" indent="-234950">
              <a:lnSpc>
                <a:spcPts val="2580"/>
              </a:lnSpc>
              <a:tabLst/>
              <a:defRPr sz="2150">
                <a:solidFill>
                  <a:schemeClr val="tx1"/>
                </a:solidFill>
              </a:defRPr>
            </a:lvl3pPr>
            <a:lvl4pPr marL="687388" indent="-225425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98683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461963" indent="-23495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687388" indent="-225425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194572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362449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242895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3114907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1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83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1053"/>
            <a:ext cx="8311896" cy="3383280"/>
          </a:xfrm>
        </p:spPr>
        <p:txBody>
          <a:bodyPr/>
          <a:lstStyle>
            <a:lvl1pPr marL="227013" indent="-22701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414285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1" descr="CONFIDENTIAL_TAG_0xFFEE"/>
          <p:cNvSpPr txBox="1">
            <a:spLocks/>
          </p:cNvSpPr>
          <p:nvPr userDrawn="1"/>
        </p:nvSpPr>
        <p:spPr>
          <a:xfrm>
            <a:off x="1976854" y="6416618"/>
            <a:ext cx="5464956" cy="4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 smtClean="0">
                <a:solidFill>
                  <a:schemeClr val="bg1"/>
                </a:solidFill>
              </a:rPr>
              <a:t>GE Confidential </a:t>
            </a:r>
            <a:r>
              <a:rPr lang="en-GB" sz="1100" b="0" dirty="0" smtClean="0">
                <a:solidFill>
                  <a:schemeClr val="bg1"/>
                </a:solidFill>
              </a:rPr>
              <a:t>- </a:t>
            </a:r>
            <a:r>
              <a:rPr lang="en-US" sz="1100" dirty="0" smtClean="0">
                <a:solidFill>
                  <a:schemeClr val="bg1"/>
                </a:solidFill>
              </a:rPr>
              <a:t>Distribution authorized to individuals with need to know only.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© 2014 General Electric Company - All rights reserved</a:t>
            </a:r>
            <a:r>
              <a:rPr lang="en-US" sz="1000" spc="10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8868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017428" y="5077651"/>
            <a:ext cx="270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54545"/>
                </a:solidFill>
              </a:rPr>
              <a:t>This document contains </a:t>
            </a:r>
          </a:p>
          <a:p>
            <a:r>
              <a:rPr lang="en-US" dirty="0" smtClean="0">
                <a:solidFill>
                  <a:srgbClr val="454545"/>
                </a:solidFill>
              </a:rPr>
              <a:t>GE Confidential data</a:t>
            </a:r>
          </a:p>
        </p:txBody>
      </p:sp>
    </p:spTree>
    <p:extLst>
      <p:ext uri="{BB962C8B-B14F-4D97-AF65-F5344CB8AC3E}">
        <p14:creationId xmlns:p14="http://schemas.microsoft.com/office/powerpoint/2010/main" val="3066497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7432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36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17428" y="5077651"/>
            <a:ext cx="270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54545"/>
                </a:solidFill>
              </a:rPr>
              <a:t>This document contains </a:t>
            </a:r>
          </a:p>
          <a:p>
            <a:r>
              <a:rPr lang="en-US" dirty="0" smtClean="0">
                <a:solidFill>
                  <a:srgbClr val="454545"/>
                </a:solidFill>
              </a:rPr>
              <a:t>GE Restricted data</a:t>
            </a:r>
          </a:p>
        </p:txBody>
      </p:sp>
    </p:spTree>
    <p:extLst>
      <p:ext uri="{BB962C8B-B14F-4D97-AF65-F5344CB8AC3E}">
        <p14:creationId xmlns:p14="http://schemas.microsoft.com/office/powerpoint/2010/main" val="2546633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1053"/>
            <a:ext cx="8311896" cy="3383280"/>
          </a:xfrm>
        </p:spPr>
        <p:txBody>
          <a:bodyPr/>
          <a:lstStyle>
            <a:lvl1pPr marL="227013" indent="-22701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160727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1053"/>
            <a:ext cx="8311896" cy="3777563"/>
          </a:xfrm>
        </p:spPr>
        <p:txBody>
          <a:bodyPr/>
          <a:lstStyle>
            <a:lvl1pPr marL="227013" indent="-22701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5115281"/>
            <a:ext cx="8311896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6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85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0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1" descr="CONFIDENTIAL_TAG_0xFFEE"/>
          <p:cNvSpPr txBox="1">
            <a:spLocks/>
          </p:cNvSpPr>
          <p:nvPr userDrawn="1"/>
        </p:nvSpPr>
        <p:spPr>
          <a:xfrm>
            <a:off x="2053343" y="6457258"/>
            <a:ext cx="5599481" cy="40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algn="ctr">
              <a:defRPr/>
            </a:pPr>
            <a:r>
              <a:rPr lang="en-GB" sz="1000" b="1" dirty="0" smtClean="0">
                <a:solidFill>
                  <a:schemeClr val="bg1"/>
                </a:solidFill>
              </a:rPr>
              <a:t>GE Restricted</a:t>
            </a:r>
            <a:r>
              <a:rPr lang="en-GB" sz="1000" b="0" dirty="0" smtClean="0">
                <a:solidFill>
                  <a:schemeClr val="bg1"/>
                </a:solidFill>
              </a:rPr>
              <a:t> - </a:t>
            </a:r>
            <a:r>
              <a:rPr lang="en-US" sz="1000" dirty="0" smtClean="0">
                <a:solidFill>
                  <a:schemeClr val="bg1"/>
                </a:solidFill>
              </a:rPr>
              <a:t>Distribution authorized to named individuals only</a:t>
            </a:r>
            <a:r>
              <a:rPr lang="en-GB" sz="10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© 2014 General Electric Company - All rights reserved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662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1053"/>
            <a:ext cx="8311896" cy="3777563"/>
          </a:xfrm>
        </p:spPr>
        <p:txBody>
          <a:bodyPr/>
          <a:lstStyle>
            <a:lvl1pPr marL="227013" indent="-22701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5115281"/>
            <a:ext cx="8311579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85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Date Placeholder 1" descr="CONFIDENTIAL_TAG_0xFFEE"/>
          <p:cNvSpPr txBox="1">
            <a:spLocks/>
          </p:cNvSpPr>
          <p:nvPr userDrawn="1"/>
        </p:nvSpPr>
        <p:spPr>
          <a:xfrm>
            <a:off x="2053343" y="6457258"/>
            <a:ext cx="5599481" cy="4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algn="ctr">
              <a:defRPr/>
            </a:pPr>
            <a:r>
              <a:rPr lang="en-GB" sz="1100" b="1" dirty="0" smtClean="0">
                <a:solidFill>
                  <a:schemeClr val="tx1"/>
                </a:solidFill>
              </a:rPr>
              <a:t>GE Restricted</a:t>
            </a:r>
            <a:r>
              <a:rPr lang="en-GB" sz="1100" b="0" dirty="0" smtClean="0">
                <a:solidFill>
                  <a:schemeClr val="tx1"/>
                </a:solidFill>
              </a:rPr>
              <a:t> - </a:t>
            </a:r>
            <a:r>
              <a:rPr lang="en-US" sz="1100" dirty="0" smtClean="0">
                <a:solidFill>
                  <a:schemeClr val="tx1"/>
                </a:solidFill>
              </a:rPr>
              <a:t>Distribution authorized to named individuals only</a:t>
            </a:r>
            <a:r>
              <a:rPr lang="en-GB" sz="1100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© 2014 General Electric Company - All rights reserved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607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5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0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461963" indent="-234950">
              <a:lnSpc>
                <a:spcPts val="2580"/>
              </a:lnSpc>
              <a:tabLst/>
              <a:defRPr sz="2150">
                <a:solidFill>
                  <a:schemeClr val="tx1"/>
                </a:solidFill>
              </a:defRPr>
            </a:lvl3pPr>
            <a:lvl4pPr marL="687388" indent="-225425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42981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461963" indent="-23495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687388" indent="-225425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90352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375822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724287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41813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88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0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7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1" descr="CONFIDENTIAL_TAG_0xFFEE"/>
          <p:cNvSpPr txBox="1">
            <a:spLocks/>
          </p:cNvSpPr>
          <p:nvPr userDrawn="1"/>
        </p:nvSpPr>
        <p:spPr>
          <a:xfrm>
            <a:off x="2053343" y="6457258"/>
            <a:ext cx="5599481" cy="4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algn="ctr">
              <a:defRPr/>
            </a:pPr>
            <a:r>
              <a:rPr lang="en-GB" sz="1100" b="1" dirty="0" smtClean="0">
                <a:solidFill>
                  <a:schemeClr val="bg1"/>
                </a:solidFill>
              </a:rPr>
              <a:t>GE Restricted</a:t>
            </a:r>
            <a:r>
              <a:rPr lang="en-GB" sz="1100" b="0" dirty="0" smtClean="0">
                <a:solidFill>
                  <a:schemeClr val="bg1"/>
                </a:solidFill>
              </a:rPr>
              <a:t> - </a:t>
            </a:r>
            <a:r>
              <a:rPr lang="en-US" sz="1100" dirty="0" smtClean="0">
                <a:solidFill>
                  <a:schemeClr val="bg1"/>
                </a:solidFill>
              </a:rPr>
              <a:t>Distribution authorized to named individuals only</a:t>
            </a:r>
            <a:r>
              <a:rPr lang="en-GB" sz="11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© 2014 General Electric Company - All rights reserved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25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017428" y="5077651"/>
            <a:ext cx="270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54545"/>
                </a:solidFill>
              </a:rPr>
              <a:t>This document contains </a:t>
            </a:r>
          </a:p>
          <a:p>
            <a:r>
              <a:rPr lang="en-US" dirty="0" smtClean="0">
                <a:solidFill>
                  <a:srgbClr val="454545"/>
                </a:solidFill>
              </a:rPr>
              <a:t>GE Restricted data</a:t>
            </a:r>
          </a:p>
        </p:txBody>
      </p:sp>
    </p:spTree>
    <p:extLst>
      <p:ext uri="{BB962C8B-B14F-4D97-AF65-F5344CB8AC3E}">
        <p14:creationId xmlns:p14="http://schemas.microsoft.com/office/powerpoint/2010/main" val="136063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7432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533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3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1053"/>
            <a:ext cx="8311896" cy="3383280"/>
          </a:xfrm>
        </p:spPr>
        <p:txBody>
          <a:bodyPr/>
          <a:lstStyle>
            <a:lvl1pPr marL="227013" indent="-22701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103861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1053"/>
            <a:ext cx="8311896" cy="3777563"/>
          </a:xfrm>
        </p:spPr>
        <p:txBody>
          <a:bodyPr/>
          <a:lstStyle>
            <a:lvl1pPr marL="227013" indent="-22701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5115281"/>
            <a:ext cx="8312214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80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17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4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1" descr="CONFIDENTIAL_TAG_0xFFEE"/>
          <p:cNvSpPr txBox="1">
            <a:spLocks/>
          </p:cNvSpPr>
          <p:nvPr userDrawn="1"/>
        </p:nvSpPr>
        <p:spPr>
          <a:xfrm>
            <a:off x="2010671" y="6622472"/>
            <a:ext cx="5091182" cy="24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© 2014 General Electric Company - All rights reserved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44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18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1" descr="CONFIDENTIAL_TAG_0xFFEE"/>
          <p:cNvSpPr txBox="1">
            <a:spLocks/>
          </p:cNvSpPr>
          <p:nvPr userDrawn="1"/>
        </p:nvSpPr>
        <p:spPr>
          <a:xfrm>
            <a:off x="2010671" y="6622472"/>
            <a:ext cx="5091182" cy="24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algn="ctr">
              <a:defRPr/>
            </a:pPr>
            <a:r>
              <a:rPr lang="en-US" sz="1000" dirty="0" smtClean="0">
                <a:solidFill>
                  <a:srgbClr val="454545"/>
                </a:solidFill>
              </a:rPr>
              <a:t>© 2014 General Electric Company - All rights reserved</a:t>
            </a:r>
            <a:endParaRPr lang="en-GB" sz="10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8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Date Placeholder 1" descr="CONFIDENTIAL_TAG_0xFFEE"/>
          <p:cNvSpPr txBox="1">
            <a:spLocks/>
          </p:cNvSpPr>
          <p:nvPr userDrawn="1"/>
        </p:nvSpPr>
        <p:spPr>
          <a:xfrm>
            <a:off x="2010671" y="6622472"/>
            <a:ext cx="5091182" cy="24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algn="ctr">
              <a:defRPr/>
            </a:pPr>
            <a:r>
              <a:rPr lang="en-US" sz="1000" dirty="0" smtClean="0">
                <a:solidFill>
                  <a:srgbClr val="454545"/>
                </a:solidFill>
              </a:rPr>
              <a:t>© 2014 General Electric Company - All rights reserved</a:t>
            </a:r>
            <a:endParaRPr lang="en-GB" sz="10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40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7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461963" indent="-234950">
              <a:lnSpc>
                <a:spcPts val="2580"/>
              </a:lnSpc>
              <a:tabLst/>
              <a:defRPr sz="2150">
                <a:solidFill>
                  <a:schemeClr val="tx1"/>
                </a:solidFill>
              </a:defRPr>
            </a:lvl3pPr>
            <a:lvl4pPr marL="687388" indent="-225425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8891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461963" indent="-23495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687388" indent="-225425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662989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2069108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640231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690644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0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6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1" descr="CONFIDENTIAL_TAG_0xFFEE"/>
          <p:cNvSpPr txBox="1">
            <a:spLocks/>
          </p:cNvSpPr>
          <p:nvPr userDrawn="1"/>
        </p:nvSpPr>
        <p:spPr>
          <a:xfrm>
            <a:off x="2010671" y="6622472"/>
            <a:ext cx="5091182" cy="24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© 2014 General Electric Company - All rights reserved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7432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5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1" descr="CONFIDENTIAL_TAG_0xFFEE"/>
          <p:cNvSpPr txBox="1">
            <a:spLocks/>
          </p:cNvSpPr>
          <p:nvPr userDrawn="1"/>
        </p:nvSpPr>
        <p:spPr>
          <a:xfrm>
            <a:off x="1898127" y="6398952"/>
            <a:ext cx="5712492" cy="4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algn="ctr">
              <a:defRPr/>
            </a:pPr>
            <a:r>
              <a:rPr lang="en-GB" sz="1100" b="1" dirty="0" smtClean="0">
                <a:solidFill>
                  <a:schemeClr val="bg1"/>
                </a:solidFill>
              </a:rPr>
              <a:t>GE Internal </a:t>
            </a:r>
            <a:r>
              <a:rPr lang="en-GB" sz="1100" dirty="0" smtClean="0">
                <a:solidFill>
                  <a:schemeClr val="bg1"/>
                </a:solidFill>
              </a:rPr>
              <a:t>- For internal distribution only.</a:t>
            </a:r>
            <a:r>
              <a:rPr lang="en-GB" sz="1000" dirty="0" smtClean="0">
                <a:solidFill>
                  <a:schemeClr val="bg1"/>
                </a:solidFill>
              </a:rPr>
              <a:t/>
            </a:r>
            <a:br>
              <a:rPr lang="en-GB" sz="1000" dirty="0" smtClean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© 2014 General Electric Company - All rights reserved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2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5380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53653" y="621792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11" name="Date Placeholder 1" descr="CONFIDENTIAL_TAG_0xFFEE"/>
          <p:cNvSpPr txBox="1">
            <a:spLocks/>
          </p:cNvSpPr>
          <p:nvPr/>
        </p:nvSpPr>
        <p:spPr>
          <a:xfrm>
            <a:off x="2733940" y="6435444"/>
            <a:ext cx="3549026" cy="2622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r>
              <a:rPr lang="en-GB" sz="1100" b="1" dirty="0" smtClean="0">
                <a:solidFill>
                  <a:srgbClr val="FF0000"/>
                </a:solidFill>
              </a:rPr>
              <a:t>DRAFT – USE LAYOUT TO ADD</a:t>
            </a:r>
            <a:r>
              <a:rPr lang="en-GB" sz="1100" b="1" baseline="0" dirty="0" smtClean="0">
                <a:solidFill>
                  <a:srgbClr val="FF0000"/>
                </a:solidFill>
              </a:rPr>
              <a:t> CLASSIFICATION LABEL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8640510" y="-123514"/>
            <a:ext cx="452284" cy="10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defPPr>
              <a:defRPr lang="en-US"/>
            </a:defPPr>
            <a:lvl1pPr algn="ctr" eaLnBrk="0" hangingPunct="0">
              <a:lnSpc>
                <a:spcPct val="90000"/>
              </a:lnSpc>
              <a:defRPr sz="800" b="1">
                <a:solidFill>
                  <a:srgbClr val="CFCFC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en-US" sz="600" dirty="0" smtClean="0"/>
              <a:t>Blank</a:t>
            </a:r>
            <a:endParaRPr lang="en-US" sz="600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181469" y="6351632"/>
            <a:ext cx="5486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/>
            <a:fld id="{95990F28-EF56-40AF-B6C1-2CF755EA3890}" type="slidenum">
              <a:rPr lang="en-US" sz="900">
                <a:solidFill>
                  <a:srgbClr val="454545"/>
                </a:solidFill>
              </a:rPr>
              <a:pPr algn="r"/>
              <a:t>‹#›</a:t>
            </a:fld>
            <a:r>
              <a:rPr lang="en-US" sz="900" dirty="0">
                <a:solidFill>
                  <a:srgbClr val="45454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09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6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4954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1053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6" name="Date Placeholder 1" descr="CONFIDENTIAL_TAG_0xFFEE"/>
          <p:cNvSpPr txBox="1">
            <a:spLocks/>
          </p:cNvSpPr>
          <p:nvPr/>
        </p:nvSpPr>
        <p:spPr>
          <a:xfrm>
            <a:off x="1898127" y="6398952"/>
            <a:ext cx="5712492" cy="4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algn="ctr">
              <a:defRPr/>
            </a:pPr>
            <a:r>
              <a:rPr lang="en-GB" sz="1100" b="1" dirty="0" smtClean="0">
                <a:solidFill>
                  <a:srgbClr val="454545"/>
                </a:solidFill>
              </a:rPr>
              <a:t>GE Internal </a:t>
            </a:r>
            <a:r>
              <a:rPr lang="en-GB" sz="1100" dirty="0" smtClean="0">
                <a:solidFill>
                  <a:srgbClr val="454545"/>
                </a:solidFill>
              </a:rPr>
              <a:t>- For internal distribution only.</a:t>
            </a:r>
            <a:r>
              <a:rPr lang="en-GB" sz="1000" dirty="0" smtClean="0">
                <a:solidFill>
                  <a:srgbClr val="454545"/>
                </a:solidFill>
              </a:rPr>
              <a:t/>
            </a:r>
            <a:br>
              <a:rPr lang="en-GB" sz="1000" dirty="0" smtClean="0">
                <a:solidFill>
                  <a:srgbClr val="454545"/>
                </a:solidFill>
              </a:rPr>
            </a:br>
            <a:r>
              <a:rPr lang="en-US" sz="1000" dirty="0" smtClean="0">
                <a:solidFill>
                  <a:srgbClr val="454545"/>
                </a:solidFill>
              </a:rPr>
              <a:t>© 2014 General Electric Company - All rights reserved</a:t>
            </a:r>
            <a:endParaRPr lang="en-GB" sz="1000" dirty="0">
              <a:solidFill>
                <a:srgbClr val="454545"/>
              </a:solidFill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8181469" y="6351632"/>
            <a:ext cx="5486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/>
            <a:fld id="{95990F28-EF56-40AF-B6C1-2CF755EA3890}" type="slidenum">
              <a:rPr lang="en-US" sz="900">
                <a:solidFill>
                  <a:srgbClr val="454545"/>
                </a:solidFill>
              </a:rPr>
              <a:pPr algn="r"/>
              <a:t>‹#›</a:t>
            </a:fld>
            <a:r>
              <a:rPr lang="en-US" sz="900" dirty="0">
                <a:solidFill>
                  <a:srgbClr val="45454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44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55" r:id="rId2"/>
    <p:sldLayoutId id="2147483956" r:id="rId3"/>
    <p:sldLayoutId id="2147483954" r:id="rId4"/>
    <p:sldLayoutId id="2147484028" r:id="rId5"/>
    <p:sldLayoutId id="2147483957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  <p:sldLayoutId id="2147483946" r:id="rId19"/>
    <p:sldLayoutId id="2147483964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225425" indent="-225425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461963" indent="-23495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687388" indent="-225425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7852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1053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6" name="Date Placeholder 1" descr="CONFIDENTIAL_TAG_0xFFEE"/>
          <p:cNvSpPr txBox="1">
            <a:spLocks/>
          </p:cNvSpPr>
          <p:nvPr/>
        </p:nvSpPr>
        <p:spPr>
          <a:xfrm>
            <a:off x="1976854" y="6416618"/>
            <a:ext cx="5464956" cy="4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 smtClean="0">
                <a:solidFill>
                  <a:schemeClr val="tx1"/>
                </a:solidFill>
              </a:rPr>
              <a:t>GE Confidential </a:t>
            </a:r>
            <a:r>
              <a:rPr lang="en-GB" sz="1100" b="0" dirty="0" smtClean="0">
                <a:solidFill>
                  <a:schemeClr val="tx1"/>
                </a:solidFill>
              </a:rPr>
              <a:t>- </a:t>
            </a:r>
            <a:r>
              <a:rPr lang="en-US" sz="1100" dirty="0" smtClean="0">
                <a:solidFill>
                  <a:schemeClr val="tx1"/>
                </a:solidFill>
              </a:rPr>
              <a:t>Distribution authorized to individuals with need to know only.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© 2014 General Electric Company - All rights reserved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8181469" y="6351632"/>
            <a:ext cx="5486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/>
            <a:fld id="{95990F28-EF56-40AF-B6C1-2CF755EA3890}" type="slidenum">
              <a:rPr lang="en-US" sz="900">
                <a:solidFill>
                  <a:srgbClr val="454545"/>
                </a:solidFill>
              </a:rPr>
              <a:pPr algn="r"/>
              <a:t>‹#›</a:t>
            </a:fld>
            <a:r>
              <a:rPr lang="en-US" sz="900" dirty="0">
                <a:solidFill>
                  <a:srgbClr val="45454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637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76" r:id="rId2"/>
    <p:sldLayoutId id="2147483977" r:id="rId3"/>
    <p:sldLayoutId id="2147483975" r:id="rId4"/>
    <p:sldLayoutId id="2147484029" r:id="rId5"/>
    <p:sldLayoutId id="2147483978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9" r:id="rId13"/>
    <p:sldLayoutId id="2147483980" r:id="rId14"/>
    <p:sldLayoutId id="2147483981" r:id="rId15"/>
    <p:sldLayoutId id="2147483982" r:id="rId16"/>
    <p:sldLayoutId id="2147483983" r:id="rId17"/>
    <p:sldLayoutId id="2147483984" r:id="rId18"/>
    <p:sldLayoutId id="2147483967" r:id="rId19"/>
    <p:sldLayoutId id="2147483985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225425" indent="-225425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461963" indent="-23495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687388" indent="-225425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7852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1053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6" name="Date Placeholder 1" descr="CONFIDENTIAL_TAG_0xFFEE"/>
          <p:cNvSpPr txBox="1">
            <a:spLocks/>
          </p:cNvSpPr>
          <p:nvPr/>
        </p:nvSpPr>
        <p:spPr>
          <a:xfrm>
            <a:off x="2053343" y="6457258"/>
            <a:ext cx="5599481" cy="4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algn="ctr">
              <a:defRPr/>
            </a:pPr>
            <a:r>
              <a:rPr lang="en-GB" sz="1100" b="1" dirty="0" smtClean="0">
                <a:solidFill>
                  <a:schemeClr val="tx1"/>
                </a:solidFill>
              </a:rPr>
              <a:t>GE Restricted</a:t>
            </a:r>
            <a:r>
              <a:rPr lang="en-GB" sz="1100" b="0" dirty="0" smtClean="0">
                <a:solidFill>
                  <a:schemeClr val="tx1"/>
                </a:solidFill>
              </a:rPr>
              <a:t> - </a:t>
            </a:r>
            <a:r>
              <a:rPr lang="en-US" sz="1100" dirty="0" smtClean="0">
                <a:solidFill>
                  <a:schemeClr val="tx1"/>
                </a:solidFill>
              </a:rPr>
              <a:t>Distribution authorized to named individuals only</a:t>
            </a:r>
            <a:r>
              <a:rPr lang="en-GB" sz="1100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© 2014 General Electric Company - All rights reserved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8181469" y="6351632"/>
            <a:ext cx="5486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/>
            <a:fld id="{95990F28-EF56-40AF-B6C1-2CF755EA3890}" type="slidenum">
              <a:rPr lang="en-US" sz="900">
                <a:solidFill>
                  <a:srgbClr val="454545"/>
                </a:solidFill>
              </a:rPr>
              <a:pPr algn="r"/>
              <a:t>‹#›</a:t>
            </a:fld>
            <a:r>
              <a:rPr lang="en-US" sz="900" dirty="0">
                <a:solidFill>
                  <a:srgbClr val="45454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44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97" r:id="rId2"/>
    <p:sldLayoutId id="2147483998" r:id="rId3"/>
    <p:sldLayoutId id="2147483996" r:id="rId4"/>
    <p:sldLayoutId id="2147484030" r:id="rId5"/>
    <p:sldLayoutId id="2147483999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4000" r:id="rId13"/>
    <p:sldLayoutId id="2147484001" r:id="rId14"/>
    <p:sldLayoutId id="2147484002" r:id="rId15"/>
    <p:sldLayoutId id="2147484003" r:id="rId16"/>
    <p:sldLayoutId id="2147484004" r:id="rId17"/>
    <p:sldLayoutId id="2147484005" r:id="rId18"/>
    <p:sldLayoutId id="2147483988" r:id="rId19"/>
    <p:sldLayoutId id="2147484006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225425" indent="-225425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461963" indent="-23495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687388" indent="-225425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7852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1053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6" name="Date Placeholder 1" descr="CONFIDENTIAL_TAG_0xFFEE"/>
          <p:cNvSpPr txBox="1">
            <a:spLocks/>
          </p:cNvSpPr>
          <p:nvPr/>
        </p:nvSpPr>
        <p:spPr>
          <a:xfrm>
            <a:off x="2010671" y="6622472"/>
            <a:ext cx="5091182" cy="24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1E4191"/>
                </a:solidFill>
              </a:defRPr>
            </a:lvl1pPr>
          </a:lstStyle>
          <a:p>
            <a:pPr algn="ctr">
              <a:defRPr/>
            </a:pPr>
            <a:r>
              <a:rPr lang="en-US" sz="1000" dirty="0" smtClean="0">
                <a:solidFill>
                  <a:srgbClr val="454545"/>
                </a:solidFill>
              </a:rPr>
              <a:t>© 2014 General Electric Company - All rights reserved</a:t>
            </a:r>
            <a:endParaRPr lang="en-GB" sz="1000" dirty="0">
              <a:solidFill>
                <a:srgbClr val="454545"/>
              </a:solidFill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8181469" y="6351632"/>
            <a:ext cx="5486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/>
            <a:fld id="{95990F28-EF56-40AF-B6C1-2CF755EA3890}" type="slidenum">
              <a:rPr lang="en-US" sz="900">
                <a:solidFill>
                  <a:srgbClr val="454545"/>
                </a:solidFill>
              </a:rPr>
              <a:pPr algn="r"/>
              <a:t>‹#›</a:t>
            </a:fld>
            <a:r>
              <a:rPr lang="en-US" sz="900" dirty="0">
                <a:solidFill>
                  <a:srgbClr val="45454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7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18" r:id="rId2"/>
    <p:sldLayoutId id="2147484019" r:id="rId3"/>
    <p:sldLayoutId id="2147484017" r:id="rId4"/>
    <p:sldLayoutId id="2147484031" r:id="rId5"/>
    <p:sldLayoutId id="2147484020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21" r:id="rId13"/>
    <p:sldLayoutId id="2147484022" r:id="rId14"/>
    <p:sldLayoutId id="2147484023" r:id="rId15"/>
    <p:sldLayoutId id="2147484024" r:id="rId16"/>
    <p:sldLayoutId id="2147484025" r:id="rId17"/>
    <p:sldLayoutId id="2147484026" r:id="rId18"/>
    <p:sldLayoutId id="2147484009" r:id="rId19"/>
    <p:sldLayoutId id="2147483942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225425" indent="-225425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461963" indent="-23495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687388" indent="-225425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Comparable.html" TargetMode="External"/><Relationship Id="rId2" Type="http://schemas.openxmlformats.org/officeDocument/2006/relationships/hyperlink" Target="http://docs.oracle.com/javase/7/docs/api/java/awt/event/ActionEvent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function/Supplier.html" TargetMode="External"/><Relationship Id="rId2" Type="http://schemas.openxmlformats.org/officeDocument/2006/relationships/hyperlink" Target="https://docs.oracle.com/javase/8/docs/api/java/util/function/Predicat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oracle.com/javase/8/docs/api/java/util/function/Function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Nagesh Nayudu</a:t>
            </a:r>
          </a:p>
          <a:p>
            <a:r>
              <a:rPr lang="en-US" dirty="0" smtClean="0"/>
              <a:t>Analytic Services</a:t>
            </a:r>
          </a:p>
          <a:p>
            <a:r>
              <a:rPr lang="en-US" dirty="0" smtClean="0"/>
              <a:t>Predix ASE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Java 8</a:t>
            </a:r>
            <a:br>
              <a:rPr lang="en-US" dirty="0" smtClean="0"/>
            </a:br>
            <a:r>
              <a:rPr lang="en-US" sz="1600" dirty="0" smtClean="0"/>
              <a:t>(Functional programming for dysfunctional teams)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43" y="1204602"/>
            <a:ext cx="583011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r>
              <a:rPr lang="en-US" dirty="0" smtClean="0"/>
              <a:t>What it is it? </a:t>
            </a:r>
          </a:p>
          <a:p>
            <a:pPr lvl="2"/>
            <a:r>
              <a:rPr lang="en-US" dirty="0" smtClean="0"/>
              <a:t>An interface that describes one and only one abstract method</a:t>
            </a:r>
            <a:endParaRPr lang="en-US" dirty="0" smtClean="0"/>
          </a:p>
          <a:p>
            <a:r>
              <a:rPr lang="en-US" dirty="0" smtClean="0"/>
              <a:t>Why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Lambda expressions can be treated as instances of functional interfaces based on target type.</a:t>
            </a:r>
          </a:p>
          <a:p>
            <a:pPr lvl="2"/>
            <a:r>
              <a:rPr lang="en-US" dirty="0" smtClean="0"/>
              <a:t>What do you mean?</a:t>
            </a:r>
          </a:p>
          <a:p>
            <a:pPr lvl="2"/>
            <a:r>
              <a:rPr lang="en-US" dirty="0" smtClean="0"/>
              <a:t>What are the ‘types’ of the following lambda expressions?</a:t>
            </a:r>
          </a:p>
          <a:p>
            <a:pPr marL="227013" lvl="2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() </a:t>
            </a:r>
            <a:r>
              <a:rPr lang="en-US" sz="1400" dirty="0">
                <a:solidFill>
                  <a:srgbClr val="C00000"/>
                </a:solidFill>
              </a:rPr>
              <a:t>-&gt; </a:t>
            </a:r>
            <a:r>
              <a:rPr lang="en-US" sz="1400" dirty="0" err="1">
                <a:solidFill>
                  <a:srgbClr val="C00000"/>
                </a:solidFill>
              </a:rPr>
              <a:t>System.out.println</a:t>
            </a:r>
            <a:r>
              <a:rPr lang="en-US" sz="1400" dirty="0">
                <a:solidFill>
                  <a:srgbClr val="C00000"/>
                </a:solidFill>
              </a:rPr>
              <a:t>("Hello from </a:t>
            </a:r>
            <a:r>
              <a:rPr lang="en-US" sz="1400" dirty="0" err="1">
                <a:solidFill>
                  <a:srgbClr val="C00000"/>
                </a:solidFill>
              </a:rPr>
              <a:t>runTheRunnable</a:t>
            </a:r>
            <a:r>
              <a:rPr lang="en-US" sz="1400" dirty="0" smtClean="0">
                <a:solidFill>
                  <a:srgbClr val="C00000"/>
                </a:solidFill>
              </a:rPr>
              <a:t>")</a:t>
            </a:r>
            <a:endParaRPr lang="en-US" sz="1400" dirty="0"/>
          </a:p>
          <a:p>
            <a:pPr marL="227013" lvl="2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() </a:t>
            </a:r>
            <a:r>
              <a:rPr lang="en-US" sz="1400" dirty="0">
                <a:solidFill>
                  <a:srgbClr val="C00000"/>
                </a:solidFill>
              </a:rPr>
              <a:t>-&gt; {</a:t>
            </a:r>
            <a:r>
              <a:rPr lang="en-US" sz="1400" dirty="0" err="1">
                <a:solidFill>
                  <a:srgbClr val="C00000"/>
                </a:solidFill>
              </a:rPr>
              <a:t>System.out.println</a:t>
            </a:r>
            <a:r>
              <a:rPr lang="en-US" sz="1400" dirty="0">
                <a:solidFill>
                  <a:srgbClr val="C00000"/>
                </a:solidFill>
              </a:rPr>
              <a:t>("Hello from </a:t>
            </a:r>
            <a:r>
              <a:rPr lang="en-US" sz="1400" dirty="0" err="1">
                <a:solidFill>
                  <a:srgbClr val="C00000"/>
                </a:solidFill>
              </a:rPr>
              <a:t>callTheCallable</a:t>
            </a:r>
            <a:r>
              <a:rPr lang="en-US" sz="1400" dirty="0">
                <a:solidFill>
                  <a:srgbClr val="C00000"/>
                </a:solidFill>
              </a:rPr>
              <a:t>"); return new Integer(10</a:t>
            </a:r>
            <a:r>
              <a:rPr lang="en-US" sz="1400" dirty="0" smtClean="0">
                <a:solidFill>
                  <a:srgbClr val="C00000"/>
                </a:solidFill>
              </a:rPr>
              <a:t>);}</a:t>
            </a:r>
            <a:endParaRPr lang="en-US" sz="1400" dirty="0" smtClean="0"/>
          </a:p>
          <a:p>
            <a:pPr marL="227013" lvl="2" indent="0">
              <a:buNone/>
            </a:pPr>
            <a:endParaRPr lang="en-US" sz="1400" dirty="0"/>
          </a:p>
          <a:p>
            <a:pPr marL="227013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24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Functional Interfaces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pPr lvl="1"/>
            <a:r>
              <a:rPr lang="en-US" dirty="0" smtClean="0"/>
              <a:t>Runnable</a:t>
            </a:r>
          </a:p>
          <a:p>
            <a:pPr lvl="2"/>
            <a:r>
              <a:rPr lang="en-US" dirty="0" smtClean="0"/>
              <a:t>public void run();</a:t>
            </a:r>
            <a:endParaRPr lang="en-US" dirty="0"/>
          </a:p>
          <a:p>
            <a:pPr lvl="1"/>
            <a:r>
              <a:rPr lang="en-US" dirty="0" smtClean="0"/>
              <a:t>Callable</a:t>
            </a:r>
          </a:p>
          <a:p>
            <a:pPr lvl="2"/>
            <a:r>
              <a:rPr lang="en-US" dirty="0" smtClean="0"/>
              <a:t>public V call() throws Exception;</a:t>
            </a:r>
            <a:endParaRPr lang="en-US" dirty="0"/>
          </a:p>
          <a:p>
            <a:pPr lvl="1"/>
            <a:r>
              <a:rPr lang="en-US" dirty="0" err="1" smtClean="0"/>
              <a:t>ActionListener</a:t>
            </a:r>
            <a:endParaRPr lang="en-US" dirty="0" smtClean="0"/>
          </a:p>
          <a:p>
            <a:pPr lvl="2"/>
            <a:r>
              <a:rPr lang="en-US" dirty="0"/>
              <a:t>void 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>
                <a:hlinkClick r:id="rId2" tooltip="class in java.awt.event"/>
              </a:rPr>
              <a:t>ActionEvent</a:t>
            </a:r>
            <a:r>
              <a:rPr lang="en-US" dirty="0"/>
              <a:t> e)</a:t>
            </a:r>
          </a:p>
          <a:p>
            <a:pPr lvl="1"/>
            <a:r>
              <a:rPr lang="en-US" dirty="0" smtClean="0"/>
              <a:t>Comparable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compareTo</a:t>
            </a:r>
            <a:r>
              <a:rPr lang="en-US" dirty="0"/>
              <a:t>(</a:t>
            </a:r>
            <a:r>
              <a:rPr lang="en-US" dirty="0">
                <a:hlinkClick r:id="rId3" tooltip="type parameter in Comparable"/>
              </a:rPr>
              <a:t>T</a:t>
            </a:r>
            <a:r>
              <a:rPr lang="en-US" dirty="0"/>
              <a:t> 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r>
              <a:rPr lang="en-US" dirty="0" smtClean="0"/>
              <a:t>Examples in Java </a:t>
            </a:r>
            <a:r>
              <a:rPr lang="en-US" dirty="0" smtClean="0"/>
              <a:t>8</a:t>
            </a:r>
          </a:p>
          <a:p>
            <a:r>
              <a:rPr lang="en-US" dirty="0" err="1" smtClean="0"/>
              <a:t>java.util.function.Predicate</a:t>
            </a:r>
            <a:endParaRPr lang="en-US" dirty="0" smtClean="0"/>
          </a:p>
          <a:p>
            <a:pPr lvl="2"/>
            <a:r>
              <a:rPr lang="en-US" dirty="0" err="1"/>
              <a:t>boolean</a:t>
            </a:r>
            <a:r>
              <a:rPr lang="en-US" dirty="0"/>
              <a:t> test(</a:t>
            </a:r>
            <a:r>
              <a:rPr lang="en-US" dirty="0">
                <a:hlinkClick r:id="rId2" tooltip="type parameter in Predicate"/>
              </a:rPr>
              <a:t>T</a:t>
            </a:r>
            <a:r>
              <a:rPr lang="en-US" dirty="0"/>
              <a:t> 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ava.util.function.Supplier</a:t>
            </a:r>
            <a:endParaRPr lang="en-US" dirty="0" smtClean="0"/>
          </a:p>
          <a:p>
            <a:pPr lvl="2"/>
            <a:r>
              <a:rPr lang="en-US" dirty="0">
                <a:hlinkClick r:id="rId3" tooltip="type parameter in Supplier"/>
              </a:rPr>
              <a:t>T</a:t>
            </a:r>
            <a:r>
              <a:rPr lang="en-US" dirty="0"/>
              <a:t> get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ava.util.function.Function</a:t>
            </a:r>
            <a:r>
              <a:rPr lang="en-US" dirty="0" smtClean="0"/>
              <a:t>&lt;T, R&gt;</a:t>
            </a:r>
          </a:p>
          <a:p>
            <a:pPr lvl="2"/>
            <a:r>
              <a:rPr lang="en-US" dirty="0">
                <a:hlinkClick r:id="rId4" tooltip="type parameter in Function"/>
              </a:rPr>
              <a:t>R</a:t>
            </a:r>
            <a:r>
              <a:rPr lang="en-US" dirty="0"/>
              <a:t> apply(</a:t>
            </a:r>
            <a:r>
              <a:rPr lang="en-US" dirty="0">
                <a:hlinkClick r:id="rId4" tooltip="type parameter in Function"/>
              </a:rPr>
              <a:t>T</a:t>
            </a:r>
            <a:r>
              <a:rPr lang="en-US" dirty="0"/>
              <a:t> t)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FunctionalInterface</a:t>
            </a:r>
            <a:r>
              <a:rPr lang="en-US" dirty="0" smtClean="0"/>
              <a:t> – annotation that helps the compiler verify that the interface has only one abstract method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pic>
        <p:nvPicPr>
          <p:cNvPr id="5122" name="Picture 2" descr="C:\java-files\Java 8\images\default.c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748145"/>
            <a:ext cx="7892103" cy="47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33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r>
              <a:rPr lang="en-US" dirty="0" smtClean="0"/>
              <a:t>What are they?</a:t>
            </a:r>
          </a:p>
          <a:p>
            <a:pPr lvl="2"/>
            <a:r>
              <a:rPr lang="en-US" dirty="0" smtClean="0"/>
              <a:t>Methods with implementation in interfaces? </a:t>
            </a:r>
            <a:r>
              <a:rPr lang="en-US" b="1" dirty="0" smtClean="0">
                <a:solidFill>
                  <a:srgbClr val="C00000"/>
                </a:solidFill>
              </a:rPr>
              <a:t>WHAT?!!!!</a:t>
            </a:r>
          </a:p>
          <a:p>
            <a:pPr marL="227013" lvl="2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Why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/>
              <a:t>Evolutionary Design. Let’s you add methods to interfaces without worrying about breaking backward compatibility.</a:t>
            </a:r>
          </a:p>
          <a:p>
            <a:pPr lvl="2"/>
            <a:r>
              <a:rPr lang="en-US" dirty="0" smtClean="0"/>
              <a:t>A place to implement optional and convenience methods. No more ‘Collections’ class.</a:t>
            </a:r>
          </a:p>
          <a:p>
            <a:r>
              <a:rPr lang="en-US" dirty="0" smtClean="0"/>
              <a:t>What about the dreaded diamond problem?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0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9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r>
              <a:rPr lang="en-US" dirty="0" smtClean="0"/>
              <a:t>Facilitates external iteration (as opposed to what?)</a:t>
            </a:r>
          </a:p>
          <a:p>
            <a:r>
              <a:rPr lang="en-US" dirty="0" smtClean="0"/>
              <a:t>Lazy</a:t>
            </a:r>
            <a:endParaRPr lang="en-US" dirty="0" smtClean="0"/>
          </a:p>
          <a:p>
            <a:r>
              <a:rPr lang="en-US" dirty="0" smtClean="0"/>
              <a:t>Intermediate </a:t>
            </a:r>
            <a:r>
              <a:rPr lang="en-US" dirty="0" smtClean="0"/>
              <a:t>operations</a:t>
            </a:r>
          </a:p>
          <a:p>
            <a:pPr lvl="2"/>
            <a:r>
              <a:rPr lang="en-US" dirty="0" smtClean="0"/>
              <a:t>Return another stream</a:t>
            </a:r>
          </a:p>
          <a:p>
            <a:pPr lvl="2"/>
            <a:r>
              <a:rPr lang="en-US" dirty="0" smtClean="0"/>
              <a:t>Can and will be piped together</a:t>
            </a:r>
          </a:p>
          <a:p>
            <a:pPr lvl="2"/>
            <a:r>
              <a:rPr lang="en-US" dirty="0" smtClean="0"/>
              <a:t>Ex: filter, map, limit, distinct, sorted</a:t>
            </a:r>
            <a:endParaRPr lang="en-US" dirty="0" smtClean="0"/>
          </a:p>
          <a:p>
            <a:r>
              <a:rPr lang="en-US" dirty="0" smtClean="0"/>
              <a:t>Terminal </a:t>
            </a:r>
            <a:r>
              <a:rPr lang="en-US" dirty="0" smtClean="0"/>
              <a:t>operations</a:t>
            </a:r>
          </a:p>
          <a:p>
            <a:pPr lvl="2"/>
            <a:r>
              <a:rPr lang="en-US" dirty="0" smtClean="0"/>
              <a:t>Finish the processing</a:t>
            </a:r>
          </a:p>
          <a:p>
            <a:pPr lvl="2"/>
            <a:r>
              <a:rPr lang="en-US" dirty="0" smtClean="0"/>
              <a:t>Ex: count, </a:t>
            </a:r>
            <a:r>
              <a:rPr lang="en-US" dirty="0" err="1" smtClean="0"/>
              <a:t>forEach</a:t>
            </a:r>
            <a:r>
              <a:rPr lang="en-US" dirty="0" smtClean="0"/>
              <a:t>, collect</a:t>
            </a:r>
            <a:endParaRPr lang="en-US" dirty="0" smtClean="0"/>
          </a:p>
          <a:p>
            <a:r>
              <a:rPr lang="en-US" dirty="0" smtClean="0"/>
              <a:t>Regular </a:t>
            </a:r>
            <a:r>
              <a:rPr lang="en-US" dirty="0" smtClean="0"/>
              <a:t>streams vs. parallel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11" y="1328444"/>
            <a:ext cx="6287378" cy="42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– </a:t>
            </a:r>
            <a:r>
              <a:rPr lang="en-US" dirty="0" smtClean="0"/>
              <a:t>cure for NPEs?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5000366"/>
          </a:xfrm>
        </p:spPr>
        <p:txBody>
          <a:bodyPr/>
          <a:lstStyle/>
          <a:p>
            <a:r>
              <a:rPr lang="en-US" dirty="0" err="1" smtClean="0"/>
              <a:t>java.util.Optional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From JDK docs</a:t>
            </a:r>
            <a:endParaRPr lang="en-US" dirty="0" smtClean="0"/>
          </a:p>
          <a:p>
            <a:pPr marL="227013" lvl="2" indent="0">
              <a:buNone/>
            </a:pPr>
            <a:r>
              <a:rPr lang="en-US" dirty="0" smtClean="0"/>
              <a:t>“A </a:t>
            </a:r>
            <a:r>
              <a:rPr lang="en-US" dirty="0"/>
              <a:t>container object which may or may not contain a non-null value. If a value is present, </a:t>
            </a:r>
            <a:r>
              <a:rPr lang="en-US" dirty="0" err="1"/>
              <a:t>isPresent</a:t>
            </a:r>
            <a:r>
              <a:rPr lang="en-US" dirty="0"/>
              <a:t>()</a:t>
            </a:r>
            <a:r>
              <a:rPr lang="en-US" dirty="0"/>
              <a:t> will return </a:t>
            </a:r>
            <a:r>
              <a:rPr lang="en-US" dirty="0"/>
              <a:t>true</a:t>
            </a:r>
            <a:r>
              <a:rPr lang="en-US" dirty="0"/>
              <a:t> and </a:t>
            </a:r>
            <a:r>
              <a:rPr lang="en-US" dirty="0"/>
              <a:t>get()</a:t>
            </a:r>
            <a:r>
              <a:rPr lang="en-US" dirty="0"/>
              <a:t> will return the value</a:t>
            </a:r>
            <a:r>
              <a:rPr lang="en-US" dirty="0" smtClean="0"/>
              <a:t>.”</a:t>
            </a:r>
          </a:p>
          <a:p>
            <a:pPr marL="0" lvl="1" indent="0">
              <a:buNone/>
            </a:pPr>
            <a:r>
              <a:rPr lang="en-US" dirty="0" smtClean="0"/>
              <a:t>Udy, did you write it?</a:t>
            </a:r>
          </a:p>
          <a:p>
            <a:pPr lvl="1"/>
            <a:r>
              <a:rPr lang="en-US" dirty="0" smtClean="0"/>
              <a:t>Best used for APIs which might return null values</a:t>
            </a:r>
          </a:p>
          <a:p>
            <a:pPr lvl="2"/>
            <a:r>
              <a:rPr lang="en-US" dirty="0" smtClean="0"/>
              <a:t>public Optional&lt;Entity&gt; </a:t>
            </a:r>
            <a:r>
              <a:rPr lang="en-US" dirty="0" err="1" smtClean="0"/>
              <a:t>findEntity</a:t>
            </a:r>
            <a:r>
              <a:rPr lang="en-US" dirty="0" smtClean="0"/>
              <a:t>(Long id)</a:t>
            </a:r>
          </a:p>
          <a:p>
            <a:pPr lvl="1"/>
            <a:r>
              <a:rPr lang="en-US" b="1" i="1" dirty="0" smtClean="0"/>
              <a:t>Not </a:t>
            </a:r>
            <a:r>
              <a:rPr lang="en-US" dirty="0" smtClean="0"/>
              <a:t>a replacement for all nulls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429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C:\java-files\Java 8\H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09700"/>
            <a:ext cx="3810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6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6146" name="Picture 2" descr="C:\java-files\Java 8\images\Date and Ti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547812"/>
            <a:ext cx="46291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7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API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r>
              <a:rPr lang="en-US" dirty="0" smtClean="0"/>
              <a:t>New classes introduced in </a:t>
            </a:r>
            <a:r>
              <a:rPr lang="en-US" dirty="0" err="1" smtClean="0"/>
              <a:t>java.time</a:t>
            </a:r>
            <a:r>
              <a:rPr lang="en-US" dirty="0" smtClean="0"/>
              <a:t> package</a:t>
            </a:r>
          </a:p>
          <a:p>
            <a:pPr lvl="2"/>
            <a:r>
              <a:rPr lang="en-US" dirty="0" err="1" smtClean="0"/>
              <a:t>LocalDate</a:t>
            </a:r>
            <a:endParaRPr lang="en-US" dirty="0" smtClean="0"/>
          </a:p>
          <a:p>
            <a:pPr lvl="2"/>
            <a:r>
              <a:rPr lang="en-US" dirty="0" err="1" smtClean="0"/>
              <a:t>LocalTime</a:t>
            </a:r>
            <a:endParaRPr lang="en-US" dirty="0" smtClean="0"/>
          </a:p>
          <a:p>
            <a:pPr lvl="2"/>
            <a:r>
              <a:rPr lang="en-US" dirty="0" err="1" smtClean="0"/>
              <a:t>LocalDateTime</a:t>
            </a:r>
            <a:endParaRPr lang="en-US" dirty="0" smtClean="0"/>
          </a:p>
          <a:p>
            <a:pPr lvl="2"/>
            <a:r>
              <a:rPr lang="en-US" dirty="0" err="1" smtClean="0"/>
              <a:t>TemporalAdjusters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581150"/>
            <a:ext cx="55721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r>
              <a:rPr lang="en-US" dirty="0" smtClean="0"/>
              <a:t>Before Java 8</a:t>
            </a:r>
          </a:p>
          <a:p>
            <a:pPr lvl="2"/>
            <a:r>
              <a:rPr lang="en-US" dirty="0" smtClean="0"/>
              <a:t>Young generation (aka </a:t>
            </a:r>
            <a:r>
              <a:rPr lang="en-US" dirty="0" err="1" smtClean="0"/>
              <a:t>Udyallen</a:t>
            </a:r>
            <a:r>
              <a:rPr lang="en-US" dirty="0" smtClean="0"/>
              <a:t> generation)</a:t>
            </a:r>
          </a:p>
          <a:p>
            <a:pPr lvl="2"/>
            <a:r>
              <a:rPr lang="en-US" dirty="0" smtClean="0"/>
              <a:t>Old generation (aka Nagesh generation)</a:t>
            </a:r>
          </a:p>
          <a:p>
            <a:pPr lvl="2"/>
            <a:r>
              <a:rPr lang="en-US" dirty="0" err="1" smtClean="0"/>
              <a:t>PermGen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After Java 8</a:t>
            </a:r>
          </a:p>
          <a:p>
            <a:pPr lvl="2"/>
            <a:r>
              <a:rPr lang="en-US" dirty="0" smtClean="0"/>
              <a:t>Young generation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(aka not-so-young generation)</a:t>
            </a:r>
          </a:p>
          <a:p>
            <a:pPr lvl="2"/>
            <a:r>
              <a:rPr lang="en-US" dirty="0" smtClean="0"/>
              <a:t>Old generation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(aka older generation)</a:t>
            </a:r>
          </a:p>
          <a:p>
            <a:pPr lvl="2"/>
            <a:r>
              <a:rPr lang="en-US" dirty="0" err="1" smtClean="0"/>
              <a:t>Metaspace</a:t>
            </a:r>
            <a:r>
              <a:rPr lang="en-US" dirty="0" smtClean="0"/>
              <a:t> – allocated in native memory</a:t>
            </a:r>
            <a:endParaRPr lang="en-US" dirty="0"/>
          </a:p>
          <a:p>
            <a:pPr marL="22701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8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96475" cy="738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5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java-files\Java 8\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43087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2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– salient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786610"/>
          </a:xfrm>
        </p:spPr>
        <p:txBody>
          <a:bodyPr/>
          <a:lstStyle/>
          <a:p>
            <a:r>
              <a:rPr lang="en-US" dirty="0" smtClean="0"/>
              <a:t>Support for functional programming paradigm</a:t>
            </a:r>
          </a:p>
          <a:p>
            <a:pPr lvl="2"/>
            <a:r>
              <a:rPr lang="en-US" dirty="0" smtClean="0"/>
              <a:t>Lambda expressions</a:t>
            </a:r>
          </a:p>
          <a:p>
            <a:pPr lvl="2"/>
            <a:r>
              <a:rPr lang="en-US" dirty="0" smtClean="0"/>
              <a:t>Functional interfaces</a:t>
            </a:r>
          </a:p>
          <a:p>
            <a:pPr lvl="2"/>
            <a:r>
              <a:rPr lang="en-US" dirty="0" smtClean="0"/>
              <a:t>Default methods</a:t>
            </a:r>
          </a:p>
          <a:p>
            <a:pPr lvl="2"/>
            <a:r>
              <a:rPr lang="en-US" dirty="0" smtClean="0"/>
              <a:t>Streams</a:t>
            </a:r>
          </a:p>
          <a:p>
            <a:pPr lvl="2"/>
            <a:r>
              <a:rPr lang="en-US" dirty="0" smtClean="0"/>
              <a:t>Method references</a:t>
            </a:r>
          </a:p>
          <a:p>
            <a:pPr lvl="2"/>
            <a:r>
              <a:rPr lang="en-US" dirty="0" smtClean="0"/>
              <a:t>Constructor references</a:t>
            </a:r>
          </a:p>
          <a:p>
            <a:r>
              <a:rPr lang="en-US" dirty="0" smtClean="0"/>
              <a:t>Optional – The politically correct way of dealing with null</a:t>
            </a:r>
            <a:endParaRPr lang="en-US" dirty="0"/>
          </a:p>
          <a:p>
            <a:r>
              <a:rPr lang="en-US" dirty="0"/>
              <a:t>Date and Time </a:t>
            </a:r>
            <a:r>
              <a:rPr lang="en-US" dirty="0" smtClean="0"/>
              <a:t>API – how do you manage your time?</a:t>
            </a:r>
            <a:endParaRPr lang="en-US" dirty="0"/>
          </a:p>
          <a:p>
            <a:r>
              <a:rPr lang="en-US" dirty="0"/>
              <a:t>No more </a:t>
            </a:r>
            <a:r>
              <a:rPr lang="en-US" dirty="0" err="1" smtClean="0"/>
              <a:t>PermGen</a:t>
            </a:r>
            <a:r>
              <a:rPr lang="en-US" dirty="0" smtClean="0"/>
              <a:t> – What?!!! But, but…what about my classes? Where do they live?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0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r>
              <a:rPr lang="en-US" dirty="0"/>
              <a:t>Derived from Lambda Calculus, which influenced functional programming</a:t>
            </a:r>
          </a:p>
          <a:p>
            <a:pPr lvl="2"/>
            <a:r>
              <a:rPr lang="en-US" dirty="0"/>
              <a:t>Declarative (vs. imperative)</a:t>
            </a:r>
          </a:p>
          <a:p>
            <a:pPr lvl="2"/>
            <a:r>
              <a:rPr lang="en-US" dirty="0"/>
              <a:t>No side effects</a:t>
            </a:r>
          </a:p>
          <a:p>
            <a:pPr lvl="2"/>
            <a:r>
              <a:rPr lang="en-US" dirty="0"/>
              <a:t>Idempotent functions</a:t>
            </a:r>
          </a:p>
          <a:p>
            <a:pPr lvl="2"/>
            <a:r>
              <a:rPr lang="en-US" dirty="0"/>
              <a:t>Functions are first-class citizens</a:t>
            </a:r>
          </a:p>
          <a:p>
            <a:r>
              <a:rPr lang="en-US" dirty="0" smtClean="0"/>
              <a:t>Supported by C</a:t>
            </a:r>
            <a:r>
              <a:rPr lang="en-US" dirty="0"/>
              <a:t>#, </a:t>
            </a:r>
            <a:r>
              <a:rPr lang="en-US" dirty="0" smtClean="0"/>
              <a:t>Haskell (non-JVM languages</a:t>
            </a:r>
            <a:r>
              <a:rPr lang="en-US" dirty="0" smtClean="0"/>
              <a:t>)…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Scala, </a:t>
            </a:r>
            <a:r>
              <a:rPr lang="en-US" dirty="0" err="1"/>
              <a:t>Clojure</a:t>
            </a:r>
            <a:r>
              <a:rPr lang="en-US" dirty="0"/>
              <a:t>, </a:t>
            </a:r>
            <a:r>
              <a:rPr lang="en-US" dirty="0" smtClean="0"/>
              <a:t>Groovy (JVM languages</a:t>
            </a:r>
            <a:r>
              <a:rPr lang="en-US" dirty="0" smtClean="0"/>
              <a:t>)…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smtClean="0"/>
              <a:t>finally Java </a:t>
            </a:r>
            <a:r>
              <a:rPr lang="en-US" dirty="0"/>
              <a:t>(with Java 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524000"/>
            <a:ext cx="2286000" cy="381000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03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r>
              <a:rPr lang="en-US" dirty="0"/>
              <a:t> Because anonymous inner classes are a </a:t>
            </a:r>
            <a:r>
              <a:rPr lang="en-US" dirty="0" smtClean="0"/>
              <a:t>pain when you need </a:t>
            </a:r>
            <a:r>
              <a:rPr lang="en-US" dirty="0" smtClean="0">
                <a:solidFill>
                  <a:schemeClr val="tx2"/>
                </a:solidFill>
              </a:rPr>
              <a:t>Behavior Parameterization</a:t>
            </a:r>
          </a:p>
          <a:p>
            <a:r>
              <a:rPr lang="en-US" dirty="0" smtClean="0"/>
              <a:t>Syntax</a:t>
            </a:r>
          </a:p>
          <a:p>
            <a:pPr lvl="2"/>
            <a:r>
              <a:rPr lang="en-US" dirty="0" err="1" smtClean="0"/>
              <a:t>param</a:t>
            </a:r>
            <a:r>
              <a:rPr lang="en-US" dirty="0" smtClean="0"/>
              <a:t> -&gt; expression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/>
              <a:t>params</a:t>
            </a:r>
            <a:r>
              <a:rPr lang="en-US" dirty="0"/>
              <a:t>) -&gt; </a:t>
            </a:r>
            <a:r>
              <a:rPr lang="en-US" dirty="0" smtClean="0"/>
              <a:t>expression</a:t>
            </a:r>
            <a:endParaRPr lang="en-US" dirty="0"/>
          </a:p>
          <a:p>
            <a:pPr lvl="2"/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) -&gt; statement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) -&gt; {statements}</a:t>
            </a:r>
          </a:p>
          <a:p>
            <a:r>
              <a:rPr lang="en-US" dirty="0" smtClean="0"/>
              <a:t>Examples, you ask?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163" y="1151052"/>
            <a:ext cx="8311896" cy="42997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Without</a:t>
            </a:r>
            <a:r>
              <a:rPr lang="en-US" dirty="0" smtClean="0"/>
              <a:t> Java 8</a:t>
            </a:r>
          </a:p>
          <a:p>
            <a:pPr marL="0" indent="0">
              <a:buNone/>
            </a:pPr>
            <a:r>
              <a:rPr lang="en-US" sz="1400" dirty="0" smtClean="0"/>
              <a:t>Runnable </a:t>
            </a:r>
            <a:r>
              <a:rPr lang="en-US" sz="1400" dirty="0" err="1"/>
              <a:t>rAnonymous</a:t>
            </a:r>
            <a:r>
              <a:rPr lang="en-US" sz="1400" dirty="0"/>
              <a:t> = new Runnable(){</a:t>
            </a:r>
          </a:p>
          <a:p>
            <a:pPr marL="0" indent="0">
              <a:buNone/>
            </a:pPr>
            <a:r>
              <a:rPr lang="en-US" sz="1400" dirty="0"/>
              <a:t>	@Override</a:t>
            </a:r>
          </a:p>
          <a:p>
            <a:pPr marL="0" indent="0">
              <a:buNone/>
            </a:pPr>
            <a:r>
              <a:rPr lang="en-US" sz="1400" dirty="0"/>
              <a:t>	public void run</a:t>
            </a:r>
            <a:r>
              <a:rPr lang="en-US" sz="1400" dirty="0">
                <a:solidFill>
                  <a:srgbClr val="C00000"/>
                </a:solidFill>
              </a:rPr>
              <a:t>()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>
                <a:solidFill>
                  <a:srgbClr val="C00000"/>
                </a:solidFill>
              </a:rPr>
              <a:t>System.out.println</a:t>
            </a:r>
            <a:r>
              <a:rPr lang="en-US" sz="1400" dirty="0">
                <a:solidFill>
                  <a:srgbClr val="C00000"/>
                </a:solidFill>
              </a:rPr>
              <a:t>("Hello from anonymous inner runnable class!");</a:t>
            </a:r>
          </a:p>
          <a:p>
            <a:pPr marL="0" indent="0">
              <a:buNone/>
            </a:pPr>
            <a:r>
              <a:rPr lang="en-US" sz="1400" dirty="0"/>
              <a:t>		}</a:t>
            </a:r>
          </a:p>
          <a:p>
            <a:pPr marL="0" indent="0">
              <a:buNone/>
            </a:pPr>
            <a:r>
              <a:rPr lang="en-US" sz="1400" dirty="0"/>
              <a:t>	};</a:t>
            </a:r>
          </a:p>
          <a:p>
            <a:pPr marL="0" indent="0">
              <a:buNone/>
            </a:pPr>
            <a:r>
              <a:rPr lang="en-US" sz="1600" dirty="0" err="1" smtClean="0"/>
              <a:t>rAnonymous.run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With Java 8</a:t>
            </a:r>
          </a:p>
          <a:p>
            <a:pPr marL="0" indent="0">
              <a:buNone/>
            </a:pPr>
            <a:r>
              <a:rPr lang="en-US" sz="1600" dirty="0" smtClean="0"/>
              <a:t>Runnable </a:t>
            </a:r>
            <a:r>
              <a:rPr lang="en-US" sz="1600" dirty="0" err="1" smtClean="0"/>
              <a:t>rLambda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C00000"/>
                </a:solidFill>
              </a:rPr>
              <a:t>() </a:t>
            </a:r>
            <a:r>
              <a:rPr lang="en-US" sz="1600" dirty="0">
                <a:solidFill>
                  <a:srgbClr val="C00000"/>
                </a:solidFill>
              </a:rPr>
              <a:t>-&gt; </a:t>
            </a:r>
            <a:r>
              <a:rPr lang="en-US" sz="1600" dirty="0" err="1">
                <a:solidFill>
                  <a:srgbClr val="C00000"/>
                </a:solidFill>
              </a:rPr>
              <a:t>System.out.println</a:t>
            </a:r>
            <a:r>
              <a:rPr lang="en-US" sz="1600" dirty="0">
                <a:solidFill>
                  <a:srgbClr val="C00000"/>
                </a:solidFill>
              </a:rPr>
              <a:t>("Hello from Runnable Lambda</a:t>
            </a:r>
            <a:r>
              <a:rPr lang="en-US" sz="1600" dirty="0" smtClean="0">
                <a:solidFill>
                  <a:srgbClr val="C00000"/>
                </a:solidFill>
              </a:rPr>
              <a:t>!");</a:t>
            </a:r>
          </a:p>
          <a:p>
            <a:pPr marL="0" indent="0">
              <a:buNone/>
            </a:pPr>
            <a:r>
              <a:rPr lang="en-US" sz="1600" dirty="0" err="1" smtClean="0"/>
              <a:t>rLambda.run</a:t>
            </a:r>
            <a:r>
              <a:rPr lang="en-US" sz="1600" dirty="0" smtClean="0"/>
              <a:t>();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793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GE INTERNAL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GE CONFIDENTIAL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GE RESTRICTED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UBLIC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4267</TotalTime>
  <Words>475</Words>
  <Application>Microsoft Office PowerPoint</Application>
  <PresentationFormat>On-screen Show (4:3)</PresentationFormat>
  <Paragraphs>133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blank</vt:lpstr>
      <vt:lpstr>GE INTERNAL</vt:lpstr>
      <vt:lpstr>GE CONFIDENTIAL</vt:lpstr>
      <vt:lpstr>GE RESTRICTED</vt:lpstr>
      <vt:lpstr>PUBLIC</vt:lpstr>
      <vt:lpstr>What’s new in Java 8 (Functional programming for dysfunctional teams)</vt:lpstr>
      <vt:lpstr>The Hook</vt:lpstr>
      <vt:lpstr>PowerPoint Presentation</vt:lpstr>
      <vt:lpstr>The Line</vt:lpstr>
      <vt:lpstr>Java 8 – salient features</vt:lpstr>
      <vt:lpstr>Functional programming</vt:lpstr>
      <vt:lpstr>Lambda Expressions</vt:lpstr>
      <vt:lpstr>Lambda Expressions</vt:lpstr>
      <vt:lpstr>Lambda…</vt:lpstr>
      <vt:lpstr>   </vt:lpstr>
      <vt:lpstr>Functional Interfaces</vt:lpstr>
      <vt:lpstr>Examples of Functional Interfaces </vt:lpstr>
      <vt:lpstr>Functional Interfaces</vt:lpstr>
      <vt:lpstr>   </vt:lpstr>
      <vt:lpstr>Default Methods</vt:lpstr>
      <vt:lpstr>   </vt:lpstr>
      <vt:lpstr>Streams API</vt:lpstr>
      <vt:lpstr>Optional</vt:lpstr>
      <vt:lpstr>Optional – cure for NPEs?</vt:lpstr>
      <vt:lpstr>Date and Time</vt:lpstr>
      <vt:lpstr>Date and Time API </vt:lpstr>
      <vt:lpstr>Memory management</vt:lpstr>
      <vt:lpstr>Memory management changes</vt:lpstr>
      <vt:lpstr>PowerPoint Presentation</vt:lpstr>
      <vt:lpstr>PowerPoint Presentation</vt:lpstr>
    </vt:vector>
  </TitlesOfParts>
  <Company>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Java 8</dc:title>
  <dc:creator>GE User</dc:creator>
  <cp:lastModifiedBy>GE User</cp:lastModifiedBy>
  <cp:revision>115</cp:revision>
  <cp:lastPrinted>2013-11-15T17:54:06Z</cp:lastPrinted>
  <dcterms:created xsi:type="dcterms:W3CDTF">2015-02-13T17:12:22Z</dcterms:created>
  <dcterms:modified xsi:type="dcterms:W3CDTF">2015-02-26T20:04:06Z</dcterms:modified>
</cp:coreProperties>
</file>