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s/slide114.xml" ContentType="application/vnd.openxmlformats-officedocument.presentationml.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3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359" r:id="rId25"/>
    <p:sldId id="361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62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63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68" r:id="rId105"/>
    <p:sldId id="369" r:id="rId106"/>
    <p:sldId id="370" r:id="rId107"/>
    <p:sldId id="367" r:id="rId108"/>
    <p:sldId id="354" r:id="rId109"/>
    <p:sldId id="355" r:id="rId110"/>
    <p:sldId id="356" r:id="rId111"/>
    <p:sldId id="357" r:id="rId112"/>
    <p:sldId id="365" r:id="rId113"/>
    <p:sldId id="358" r:id="rId114"/>
    <p:sldId id="366" r:id="rId11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6C0"/>
    <a:srgbClr val="FF9900"/>
    <a:srgbClr val="0000FF"/>
    <a:srgbClr val="FF0000"/>
    <a:srgbClr val="CC3300"/>
    <a:srgbClr val="FFFFFF"/>
    <a:srgbClr val="FFCCCC"/>
    <a:srgbClr val="66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78" autoAdjust="0"/>
    <p:restoredTop sz="86464" autoAdjust="0"/>
  </p:normalViewPr>
  <p:slideViewPr>
    <p:cSldViewPr>
      <p:cViewPr>
        <p:scale>
          <a:sx n="60" d="100"/>
          <a:sy n="60" d="100"/>
        </p:scale>
        <p:origin x="-1282" y="-62"/>
      </p:cViewPr>
      <p:guideLst>
        <p:guide orient="horz" pos="2016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31" descr="129">
            <a:hlinkClick r:id="rId2" action="ppaction://hlinksldjump"/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33"/>
          <p:cNvSpPr>
            <a:spLocks noChangeArrowheads="1"/>
          </p:cNvSpPr>
          <p:nvPr userDrawn="1"/>
        </p:nvSpPr>
        <p:spPr bwMode="auto">
          <a:xfrm>
            <a:off x="0" y="6477000"/>
            <a:ext cx="24929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fontAlgn="t">
              <a:lnSpc>
                <a:spcPct val="140000"/>
              </a:lnSpc>
              <a:buClr>
                <a:schemeClr val="bg1"/>
              </a:buClr>
              <a:defRPr/>
            </a:pPr>
            <a:r>
              <a:rPr lang="zh-CN" altLang="en-US" sz="1000" b="1" dirty="0">
                <a:solidFill>
                  <a:schemeClr val="bg2"/>
                </a:solidFill>
                <a:latin typeface="宋体" pitchFamily="2" charset="-122"/>
              </a:rPr>
              <a:t>华南理工大学计算机学院 周霭如 </a:t>
            </a:r>
            <a:r>
              <a:rPr lang="en-US" altLang="zh-CN" sz="1000" b="1" dirty="0" smtClean="0">
                <a:solidFill>
                  <a:schemeClr val="bg2"/>
                </a:solidFill>
                <a:latin typeface="宋体" pitchFamily="2" charset="-122"/>
              </a:rPr>
              <a:t>20016</a:t>
            </a:r>
            <a:endParaRPr lang="en-US" altLang="zh-CN" sz="1000" b="1" dirty="0">
              <a:solidFill>
                <a:schemeClr val="bg2"/>
              </a:solidFill>
              <a:latin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" Target="../slides/slide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6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9"/>
          <p:cNvSpPr>
            <a:spLocks noChangeArrowheads="1"/>
          </p:cNvSpPr>
          <p:nvPr userDrawn="1"/>
        </p:nvSpPr>
        <p:spPr bwMode="auto">
          <a:xfrm>
            <a:off x="0" y="6477000"/>
            <a:ext cx="24929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fontAlgn="t">
              <a:lnSpc>
                <a:spcPct val="140000"/>
              </a:lnSpc>
              <a:buClr>
                <a:schemeClr val="bg1"/>
              </a:buClr>
              <a:defRPr/>
            </a:pPr>
            <a:r>
              <a:rPr lang="zh-CN" altLang="en-US" sz="1000" b="1" dirty="0">
                <a:solidFill>
                  <a:schemeClr val="bg2"/>
                </a:solidFill>
                <a:latin typeface="宋体" pitchFamily="2" charset="-122"/>
              </a:rPr>
              <a:t>华南理工大学计算机学院 周霭如 </a:t>
            </a:r>
            <a:r>
              <a:rPr lang="en-US" altLang="zh-CN" sz="1000" b="1" dirty="0" smtClean="0">
                <a:solidFill>
                  <a:schemeClr val="bg2"/>
                </a:solidFill>
                <a:latin typeface="宋体" pitchFamily="2" charset="-122"/>
              </a:rPr>
              <a:t>20016</a:t>
            </a:r>
            <a:endParaRPr lang="en-US" altLang="zh-CN" sz="1000" b="1" dirty="0">
              <a:solidFill>
                <a:schemeClr val="bg2"/>
              </a:solidFill>
              <a:latin typeface="宋体" pitchFamily="2" charset="-122"/>
            </a:endParaRPr>
          </a:p>
        </p:txBody>
      </p:sp>
      <p:pic>
        <p:nvPicPr>
          <p:cNvPr id="3076" name="Picture 8" descr="129">
            <a:hlinkClick r:id="rId6" action="ppaction://hlinksldjump"/>
          </p:cNvPr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6" r:id="rId3"/>
    <p:sldLayoutId id="2147483667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8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800">
          <a:solidFill>
            <a:schemeClr val="bg1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800">
          <a:solidFill>
            <a:schemeClr val="bg1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800">
          <a:solidFill>
            <a:schemeClr val="bg1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800">
          <a:solidFill>
            <a:schemeClr val="bg1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800">
          <a:solidFill>
            <a:schemeClr val="bg1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800">
          <a:solidFill>
            <a:schemeClr val="bg1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800">
          <a:solidFill>
            <a:schemeClr val="bg1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800">
          <a:solidFill>
            <a:schemeClr val="bg1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5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0-&#39044;&#22791;&#30693;&#35782;.pp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hyperlink" Target="8-&#34394;&#20989;&#25968;&#19982;&#22810;&#24577;&#24615;(8.4).ppt" TargetMode="External"/><Relationship Id="rId18" Type="http://schemas.openxmlformats.org/officeDocument/2006/relationships/hyperlink" Target="8-&#34394;&#20989;&#25968;&#19982;&#22810;&#24577;&#24615;(&#23567;&#32467;).ppt" TargetMode="External"/><Relationship Id="rId3" Type="http://schemas.openxmlformats.org/officeDocument/2006/relationships/slideLayout" Target="../slideLayouts/slideLayout1.xml"/><Relationship Id="rId21" Type="http://schemas.openxmlformats.org/officeDocument/2006/relationships/hyperlink" Target="0-&#21069;&#35328;.pps" TargetMode="External"/><Relationship Id="rId7" Type="http://schemas.openxmlformats.org/officeDocument/2006/relationships/hyperlink" Target="8-&#34394;&#20989;&#25968;&#19982;&#22810;&#24577;&#24615;(8.2).ppt" TargetMode="External"/><Relationship Id="rId12" Type="http://schemas.openxmlformats.org/officeDocument/2006/relationships/oleObject" Target="../embeddings/oleObject3.bin"/><Relationship Id="rId17" Type="http://schemas.openxmlformats.org/officeDocument/2006/relationships/oleObject" Target="../embeddings/oleObject5.bin"/><Relationship Id="rId2" Type="http://schemas.openxmlformats.org/officeDocument/2006/relationships/vmlDrawing" Target="../drawings/vmlDrawing1.vml"/><Relationship Id="rId16" Type="http://schemas.openxmlformats.org/officeDocument/2006/relationships/slide" Target="slide82.xml"/><Relationship Id="rId20" Type="http://schemas.openxmlformats.org/officeDocument/2006/relationships/oleObject" Target="../embeddings/oleObject6.bin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11" Type="http://schemas.openxmlformats.org/officeDocument/2006/relationships/slide" Target="slide26.xml"/><Relationship Id="rId5" Type="http://schemas.openxmlformats.org/officeDocument/2006/relationships/slide" Target="slide3.xml"/><Relationship Id="rId15" Type="http://schemas.openxmlformats.org/officeDocument/2006/relationships/oleObject" Target="../embeddings/oleObject4.bin"/><Relationship Id="rId10" Type="http://schemas.openxmlformats.org/officeDocument/2006/relationships/hyperlink" Target="8-&#34394;&#20989;&#25968;&#19982;&#22810;&#24577;&#24615;(8.3).ppt" TargetMode="External"/><Relationship Id="rId19" Type="http://schemas.openxmlformats.org/officeDocument/2006/relationships/slide" Target="slide113.xml"/><Relationship Id="rId4" Type="http://schemas.openxmlformats.org/officeDocument/2006/relationships/image" Target="../media/image2.jpeg"/><Relationship Id="rId9" Type="http://schemas.openxmlformats.org/officeDocument/2006/relationships/oleObject" Target="../embeddings/oleObject2.bin"/><Relationship Id="rId14" Type="http://schemas.openxmlformats.org/officeDocument/2006/relationships/slide" Target="slide69.xml"/><Relationship Id="rId2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 descr="face2"/>
          <p:cNvPicPr>
            <a:picLocks noChangeAspect="1" noChangeArrowheads="1"/>
          </p:cNvPicPr>
          <p:nvPr/>
        </p:nvPicPr>
        <p:blipFill>
          <a:blip r:embed="rId2">
            <a:lum bright="42000" contrast="-4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4533" name="Text Box 5"/>
          <p:cNvSpPr txBox="1">
            <a:spLocks noChangeArrowheads="1"/>
          </p:cNvSpPr>
          <p:nvPr/>
        </p:nvSpPr>
        <p:spPr bwMode="auto">
          <a:xfrm>
            <a:off x="990600" y="2195513"/>
            <a:ext cx="7239000" cy="31400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多态性（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Polymorphism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）是指一个名字，多种语义；或界面</a:t>
            </a:r>
          </a:p>
          <a:p>
            <a:pPr algn="l">
              <a:lnSpc>
                <a:spcPct val="20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 相同，多种实现。</a:t>
            </a:r>
          </a:p>
          <a:p>
            <a:pPr algn="l"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重载函数是多态性的一种简单形式。</a:t>
            </a:r>
          </a:p>
          <a:p>
            <a:pPr algn="l"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虚函数允许函数调用与函数体的联系在运行时才进行，称为</a:t>
            </a:r>
          </a:p>
          <a:p>
            <a:pPr algn="l">
              <a:lnSpc>
                <a:spcPct val="20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 动态联编。</a:t>
            </a:r>
          </a:p>
        </p:txBody>
      </p:sp>
      <p:sp>
        <p:nvSpPr>
          <p:cNvPr id="534534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1676400" y="533400"/>
            <a:ext cx="5942013" cy="8382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000" b="1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9</a:t>
            </a:r>
            <a:r>
              <a:rPr lang="zh-CN" altLang="en-US" sz="4000" b="1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章  虚函数与多态性</a:t>
            </a:r>
          </a:p>
        </p:txBody>
      </p:sp>
      <p:pic>
        <p:nvPicPr>
          <p:cNvPr id="5125" name="Picture 12" descr="129">
            <a:hlinkClick r:id="rId3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51788" y="5735638"/>
            <a:ext cx="1116012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3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3" grpId="0" autoUpdateAnimBg="0"/>
      <p:bldP spid="53453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Text Box 2"/>
          <p:cNvSpPr txBox="1">
            <a:spLocks noChangeArrowheads="1"/>
          </p:cNvSpPr>
          <p:nvPr/>
        </p:nvSpPr>
        <p:spPr bwMode="auto">
          <a:xfrm>
            <a:off x="762000" y="1452563"/>
            <a:ext cx="6159500" cy="277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60000"/>
              </a:lnSpc>
            </a:pPr>
            <a:r>
              <a:rPr lang="zh-CN" altLang="en-US" sz="2000" b="1" i="1">
                <a:solidFill>
                  <a:srgbClr val="008000"/>
                </a:solidFill>
              </a:rPr>
              <a:t>例如：</a:t>
            </a:r>
            <a:r>
              <a:rPr lang="zh-CN" altLang="en-US" sz="1800" b="1"/>
              <a:t>	</a:t>
            </a:r>
          </a:p>
          <a:p>
            <a:pPr algn="l">
              <a:lnSpc>
                <a:spcPct val="160000"/>
              </a:lnSpc>
            </a:pPr>
            <a:r>
              <a:rPr lang="en-US" altLang="zh-CN" sz="1800" b="1"/>
              <a:t>A    * </a:t>
            </a:r>
            <a:r>
              <a:rPr lang="en-US" altLang="zh-CN" sz="1800" b="1">
                <a:solidFill>
                  <a:srgbClr val="0000FF"/>
                </a:solidFill>
              </a:rPr>
              <a:t>p</a:t>
            </a:r>
            <a:r>
              <a:rPr lang="en-US" altLang="zh-CN" sz="1800" b="1"/>
              <a:t> 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指向类型 </a:t>
            </a:r>
            <a:r>
              <a:rPr lang="en-US" altLang="zh-CN" sz="1800" b="1" i="1">
                <a:solidFill>
                  <a:srgbClr val="008000"/>
                </a:solidFill>
              </a:rPr>
              <a:t>A </a:t>
            </a:r>
            <a:r>
              <a:rPr lang="zh-CN" altLang="en-US" sz="1800" b="1" i="1">
                <a:solidFill>
                  <a:srgbClr val="008000"/>
                </a:solidFill>
              </a:rPr>
              <a:t>的对象的指针</a:t>
            </a:r>
          </a:p>
          <a:p>
            <a:pPr algn="l">
              <a:lnSpc>
                <a:spcPct val="160000"/>
              </a:lnSpc>
            </a:pPr>
            <a:r>
              <a:rPr lang="en-US" altLang="zh-CN" sz="1800" b="1"/>
              <a:t>A    A_obj ;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类型 </a:t>
            </a:r>
            <a:r>
              <a:rPr lang="en-US" altLang="zh-CN" sz="1800" b="1" i="1">
                <a:solidFill>
                  <a:srgbClr val="008000"/>
                </a:solidFill>
              </a:rPr>
              <a:t>A </a:t>
            </a:r>
            <a:r>
              <a:rPr lang="zh-CN" altLang="en-US" sz="1800" b="1" i="1">
                <a:solidFill>
                  <a:srgbClr val="008000"/>
                </a:solidFill>
              </a:rPr>
              <a:t>的对象</a:t>
            </a:r>
            <a:endParaRPr lang="en-US" altLang="en-US" sz="1800" b="1" i="1">
              <a:solidFill>
                <a:srgbClr val="008000"/>
              </a:solidFill>
            </a:endParaRPr>
          </a:p>
          <a:p>
            <a:pPr algn="l">
              <a:lnSpc>
                <a:spcPct val="160000"/>
              </a:lnSpc>
            </a:pPr>
            <a:r>
              <a:rPr lang="en-US" altLang="zh-CN" sz="1800" b="1"/>
              <a:t>B    B_obj ;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类型 </a:t>
            </a:r>
            <a:r>
              <a:rPr lang="en-US" altLang="zh-CN" sz="1800" b="1" i="1">
                <a:solidFill>
                  <a:srgbClr val="008000"/>
                </a:solidFill>
              </a:rPr>
              <a:t>B </a:t>
            </a:r>
            <a:r>
              <a:rPr lang="zh-CN" altLang="en-US" sz="1800" b="1" i="1">
                <a:solidFill>
                  <a:srgbClr val="008000"/>
                </a:solidFill>
              </a:rPr>
              <a:t>的对象</a:t>
            </a:r>
          </a:p>
          <a:p>
            <a:pPr algn="l">
              <a:lnSpc>
                <a:spcPct val="16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p</a:t>
            </a:r>
            <a:r>
              <a:rPr lang="en-US" altLang="zh-CN" sz="1800" b="1"/>
              <a:t> = &amp; A_obj ;	</a:t>
            </a:r>
            <a:r>
              <a:rPr lang="en-US" altLang="zh-CN" sz="1800" b="1" i="1">
                <a:solidFill>
                  <a:srgbClr val="008000"/>
                </a:solidFill>
              </a:rPr>
              <a:t>// p </a:t>
            </a:r>
            <a:r>
              <a:rPr lang="zh-CN" altLang="en-US" sz="1800" b="1" i="1">
                <a:solidFill>
                  <a:srgbClr val="008000"/>
                </a:solidFill>
              </a:rPr>
              <a:t>指向类型 </a:t>
            </a:r>
            <a:r>
              <a:rPr lang="en-US" altLang="zh-CN" sz="1800" b="1" i="1">
                <a:solidFill>
                  <a:srgbClr val="008000"/>
                </a:solidFill>
              </a:rPr>
              <a:t>A  </a:t>
            </a:r>
            <a:r>
              <a:rPr lang="zh-CN" altLang="en-US" sz="1800" b="1" i="1">
                <a:solidFill>
                  <a:srgbClr val="008000"/>
                </a:solidFill>
              </a:rPr>
              <a:t>的对象</a:t>
            </a:r>
          </a:p>
          <a:p>
            <a:pPr algn="l">
              <a:lnSpc>
                <a:spcPct val="16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p</a:t>
            </a:r>
            <a:r>
              <a:rPr lang="en-US" altLang="zh-CN" sz="1800" b="1"/>
              <a:t> = &amp; B_obj ;	</a:t>
            </a:r>
            <a:r>
              <a:rPr lang="en-US" altLang="zh-CN" sz="1800" b="1" i="1">
                <a:solidFill>
                  <a:srgbClr val="008000"/>
                </a:solidFill>
              </a:rPr>
              <a:t>// p </a:t>
            </a:r>
            <a:r>
              <a:rPr lang="zh-CN" altLang="en-US" sz="1800" b="1" i="1">
                <a:solidFill>
                  <a:srgbClr val="008000"/>
                </a:solidFill>
              </a:rPr>
              <a:t>指向类型 </a:t>
            </a:r>
            <a:r>
              <a:rPr lang="en-US" altLang="zh-CN" sz="1800" b="1" i="1">
                <a:solidFill>
                  <a:srgbClr val="008000"/>
                </a:solidFill>
              </a:rPr>
              <a:t>B  </a:t>
            </a:r>
            <a:r>
              <a:rPr lang="zh-CN" altLang="en-US" sz="1800" b="1" i="1">
                <a:solidFill>
                  <a:srgbClr val="008000"/>
                </a:solidFill>
              </a:rPr>
              <a:t>的对象，它是 </a:t>
            </a:r>
            <a:r>
              <a:rPr lang="en-US" altLang="zh-CN" sz="1800" b="1" i="1">
                <a:solidFill>
                  <a:srgbClr val="008000"/>
                </a:solidFill>
              </a:rPr>
              <a:t>A </a:t>
            </a:r>
            <a:r>
              <a:rPr lang="zh-CN" altLang="en-US" sz="1800" b="1" i="1">
                <a:solidFill>
                  <a:srgbClr val="008000"/>
                </a:solidFill>
              </a:rPr>
              <a:t>的派生类</a:t>
            </a:r>
          </a:p>
        </p:txBody>
      </p:sp>
      <p:sp>
        <p:nvSpPr>
          <p:cNvPr id="541699" name="Text Box 3"/>
          <p:cNvSpPr txBox="1">
            <a:spLocks noChangeArrowheads="1"/>
          </p:cNvSpPr>
          <p:nvPr/>
        </p:nvSpPr>
        <p:spPr bwMode="auto">
          <a:xfrm>
            <a:off x="812800" y="4543425"/>
            <a:ext cx="7416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利用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，可以通过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B_obj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访问所有从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A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类继承的元素 </a:t>
            </a:r>
            <a:r>
              <a:rPr lang="zh-CN" altLang="zh-CN" sz="2000" b="1">
                <a:ea typeface="Arial Unicode MS" pitchFamily="34" charset="-122"/>
                <a:cs typeface="Arial Unicode MS" pitchFamily="34" charset="-122"/>
              </a:rPr>
              <a:t>，</a:t>
            </a:r>
          </a:p>
          <a:p>
            <a:pPr algn="l">
              <a:lnSpc>
                <a:spcPct val="1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lang="zh-CN" altLang="zh-CN" sz="2000" b="1">
                <a:ea typeface="Arial Unicode MS" pitchFamily="34" charset="-122"/>
                <a:cs typeface="Arial Unicode MS" pitchFamily="34" charset="-122"/>
              </a:rPr>
              <a:t>但不能用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zh-CN" sz="2000" b="1">
                <a:ea typeface="Arial Unicode MS" pitchFamily="34" charset="-122"/>
                <a:cs typeface="Arial Unicode MS" pitchFamily="34" charset="-122"/>
              </a:rPr>
              <a:t>访问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B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类自定义</a:t>
            </a:r>
            <a:r>
              <a:rPr lang="zh-CN" altLang="zh-CN" sz="2000" b="1">
                <a:ea typeface="Arial Unicode MS" pitchFamily="34" charset="-122"/>
                <a:cs typeface="Arial Unicode MS" pitchFamily="34" charset="-122"/>
              </a:rPr>
              <a:t>的元素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2000" b="1">
                <a:ea typeface="Arial Unicode MS" pitchFamily="34" charset="-122"/>
                <a:cs typeface="Arial Unicode MS" pitchFamily="34" charset="-122"/>
              </a:rPr>
              <a:t>（除非用了显式类型转换）</a:t>
            </a:r>
            <a:endParaRPr lang="zh-CN" altLang="en-US" sz="2000" b="1"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24600" y="1435100"/>
            <a:ext cx="1979613" cy="1397000"/>
            <a:chOff x="4080" y="928"/>
            <a:chExt cx="1247" cy="880"/>
          </a:xfrm>
        </p:grpSpPr>
        <p:sp>
          <p:nvSpPr>
            <p:cNvPr id="541701" name="Rectangle 5"/>
            <p:cNvSpPr>
              <a:spLocks noChangeArrowheads="1"/>
            </p:cNvSpPr>
            <p:nvPr/>
          </p:nvSpPr>
          <p:spPr bwMode="auto">
            <a:xfrm>
              <a:off x="4080" y="928"/>
              <a:ext cx="1247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altLang="zh-CN" sz="1800" b="1"/>
                <a:t>class  A</a:t>
              </a:r>
            </a:p>
          </p:txBody>
        </p:sp>
        <p:sp>
          <p:nvSpPr>
            <p:cNvPr id="541702" name="Rectangle 6"/>
            <p:cNvSpPr>
              <a:spLocks noChangeArrowheads="1"/>
            </p:cNvSpPr>
            <p:nvPr/>
          </p:nvSpPr>
          <p:spPr bwMode="auto">
            <a:xfrm>
              <a:off x="4080" y="1536"/>
              <a:ext cx="1247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r>
                <a:rPr lang="en-US" altLang="zh-CN" sz="1800" b="1"/>
                <a:t>class  B : public  A</a:t>
              </a:r>
            </a:p>
          </p:txBody>
        </p:sp>
        <p:sp>
          <p:nvSpPr>
            <p:cNvPr id="12297" name="Line 7"/>
            <p:cNvSpPr>
              <a:spLocks noChangeShapeType="1"/>
            </p:cNvSpPr>
            <p:nvPr/>
          </p:nvSpPr>
          <p:spPr bwMode="auto">
            <a:xfrm flipV="1">
              <a:off x="4704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1704" name="Rectangle 8"/>
          <p:cNvSpPr>
            <a:spLocks noChangeArrowheads="1"/>
          </p:cNvSpPr>
          <p:nvPr/>
        </p:nvSpPr>
        <p:spPr bwMode="auto">
          <a:xfrm>
            <a:off x="623888" y="469900"/>
            <a:ext cx="460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9.2.1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基类指针引用派生类对象</a:t>
            </a:r>
          </a:p>
        </p:txBody>
      </p:sp>
      <p:sp>
        <p:nvSpPr>
          <p:cNvPr id="12294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-635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9.2.1  </a:t>
            </a:r>
            <a:r>
              <a:rPr lang="zh-CN" altLang="en-US" smtClean="0"/>
              <a:t>基类指针引用派生类对象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41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41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41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41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41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41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54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8" grpId="0" build="p" autoUpdateAnimBg="0"/>
      <p:bldP spid="541699" grpId="0" autoUpdateAnimBg="0"/>
      <p:bldP spid="541704" grpId="0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Group 2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00364" name="Rectangle 3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100365" name="Group 4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00370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100371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629767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FFFF66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PieceWorker</a:t>
                </a:r>
              </a:p>
            </p:txBody>
          </p:sp>
        </p:grpSp>
        <p:grpSp>
          <p:nvGrpSpPr>
            <p:cNvPr id="100366" name="Group 8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00367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68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69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0355" name="Text Box 12"/>
          <p:cNvSpPr txBox="1">
            <a:spLocks noChangeArrowheads="1"/>
          </p:cNvSpPr>
          <p:nvPr/>
        </p:nvSpPr>
        <p:spPr bwMode="auto">
          <a:xfrm>
            <a:off x="625475" y="1371600"/>
            <a:ext cx="6137275" cy="473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/>
              <a:t>// PieceWorker.h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class PieceWorker : public Employee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PieceWorker(const long , const char *, double =0.0, int =0 );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~PieceWorker() { }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setWage ( double ) ;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setQuantity ( int ) ;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double earnings() const;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void print() const;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double wagePerPiece;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int quantity;	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100356" name="Rectangle 13"/>
          <p:cNvSpPr>
            <a:spLocks noChangeArrowheads="1"/>
          </p:cNvSpPr>
          <p:nvPr/>
        </p:nvSpPr>
        <p:spPr bwMode="auto">
          <a:xfrm>
            <a:off x="4660900" y="3276600"/>
            <a:ext cx="1968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置每件工件薪金</a:t>
            </a:r>
          </a:p>
        </p:txBody>
      </p:sp>
      <p:sp>
        <p:nvSpPr>
          <p:cNvPr id="100357" name="Rectangle 14"/>
          <p:cNvSpPr>
            <a:spLocks noChangeArrowheads="1"/>
          </p:cNvSpPr>
          <p:nvPr/>
        </p:nvSpPr>
        <p:spPr bwMode="auto">
          <a:xfrm>
            <a:off x="4660900" y="3632200"/>
            <a:ext cx="1282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置工件数</a:t>
            </a:r>
          </a:p>
        </p:txBody>
      </p:sp>
      <p:sp>
        <p:nvSpPr>
          <p:cNvPr id="100358" name="Rectangle 15"/>
          <p:cNvSpPr>
            <a:spLocks noChangeArrowheads="1"/>
          </p:cNvSpPr>
          <p:nvPr/>
        </p:nvSpPr>
        <p:spPr bwMode="auto">
          <a:xfrm>
            <a:off x="4660900" y="5043488"/>
            <a:ext cx="1739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每件工件薪金</a:t>
            </a:r>
          </a:p>
        </p:txBody>
      </p:sp>
      <p:sp>
        <p:nvSpPr>
          <p:cNvPr id="100359" name="Rectangle 16"/>
          <p:cNvSpPr>
            <a:spLocks noChangeArrowheads="1"/>
          </p:cNvSpPr>
          <p:nvPr/>
        </p:nvSpPr>
        <p:spPr bwMode="auto">
          <a:xfrm>
            <a:off x="4660900" y="5424488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工件数</a:t>
            </a:r>
          </a:p>
        </p:txBody>
      </p:sp>
      <p:sp>
        <p:nvSpPr>
          <p:cNvPr id="629777" name="Rectangle 17"/>
          <p:cNvSpPr>
            <a:spLocks noChangeArrowheads="1"/>
          </p:cNvSpPr>
          <p:nvPr/>
        </p:nvSpPr>
        <p:spPr bwMode="auto">
          <a:xfrm>
            <a:off x="4660900" y="4343400"/>
            <a:ext cx="1739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输出计件薪金</a:t>
            </a:r>
          </a:p>
        </p:txBody>
      </p:sp>
      <p:sp>
        <p:nvSpPr>
          <p:cNvPr id="629778" name="Rectangle 18"/>
          <p:cNvSpPr>
            <a:spLocks noChangeArrowheads="1"/>
          </p:cNvSpPr>
          <p:nvPr/>
        </p:nvSpPr>
        <p:spPr bwMode="auto">
          <a:xfrm>
            <a:off x="4660900" y="3987800"/>
            <a:ext cx="1739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计算计件薪金</a:t>
            </a:r>
          </a:p>
        </p:txBody>
      </p:sp>
      <p:sp>
        <p:nvSpPr>
          <p:cNvPr id="100362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9.5.1  </a:t>
            </a:r>
            <a:r>
              <a:rPr lang="zh-CN" altLang="en-US" smtClean="0">
                <a:latin typeface="宋体" pitchFamily="2" charset="-122"/>
              </a:rPr>
              <a:t>一个实例</a:t>
            </a:r>
            <a:endParaRPr lang="zh-CN" altLang="en-US" smtClean="0"/>
          </a:p>
        </p:txBody>
      </p:sp>
      <p:sp>
        <p:nvSpPr>
          <p:cNvPr id="100363" name="Rectangle 22"/>
          <p:cNvSpPr>
            <a:spLocks noChangeArrowheads="1"/>
          </p:cNvSpPr>
          <p:nvPr/>
        </p:nvSpPr>
        <p:spPr bwMode="auto">
          <a:xfrm>
            <a:off x="304800" y="304800"/>
            <a:ext cx="259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9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9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9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9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9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9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9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9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77" grpId="0" autoUpdateAnimBg="0"/>
      <p:bldP spid="629778" grpId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78" name="Group 2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2342" y="288"/>
            <a:chExt cx="3274" cy="1000"/>
          </a:xfrm>
        </p:grpSpPr>
        <p:sp>
          <p:nvSpPr>
            <p:cNvPr id="101383" name="Rectangle 3"/>
            <p:cNvSpPr>
              <a:spLocks noChangeArrowheads="1"/>
            </p:cNvSpPr>
            <p:nvPr/>
          </p:nvSpPr>
          <p:spPr bwMode="auto">
            <a:xfrm>
              <a:off x="3521" y="288"/>
              <a:ext cx="908" cy="2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101384" name="Group 4"/>
            <p:cNvGrpSpPr>
              <a:grpSpLocks/>
            </p:cNvGrpSpPr>
            <p:nvPr/>
          </p:nvGrpSpPr>
          <p:grpSpPr bwMode="auto">
            <a:xfrm>
              <a:off x="2342" y="1057"/>
              <a:ext cx="3274" cy="231"/>
              <a:chOff x="852" y="2640"/>
              <a:chExt cx="4092" cy="288"/>
            </a:xfrm>
          </p:grpSpPr>
          <p:sp>
            <p:nvSpPr>
              <p:cNvPr id="101389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101390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101391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101385" name="Group 8"/>
            <p:cNvGrpSpPr>
              <a:grpSpLocks/>
            </p:cNvGrpSpPr>
            <p:nvPr/>
          </p:nvGrpSpPr>
          <p:grpSpPr bwMode="auto">
            <a:xfrm>
              <a:off x="2812" y="519"/>
              <a:ext cx="2305" cy="538"/>
              <a:chOff x="1440" y="1968"/>
              <a:chExt cx="2880" cy="672"/>
            </a:xfrm>
          </p:grpSpPr>
          <p:sp>
            <p:nvSpPr>
              <p:cNvPr id="101386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 type="stealth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387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 type="stealth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388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 type="stealth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1379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9.5.1  </a:t>
            </a:r>
            <a:r>
              <a:rPr lang="zh-CN" altLang="en-US" smtClean="0">
                <a:latin typeface="宋体" pitchFamily="2" charset="-122"/>
              </a:rPr>
              <a:t>一个实例</a:t>
            </a:r>
            <a:endParaRPr lang="zh-CN" altLang="en-US" smtClean="0"/>
          </a:p>
        </p:txBody>
      </p:sp>
      <p:sp>
        <p:nvSpPr>
          <p:cNvPr id="630796" name="Text Box 12"/>
          <p:cNvSpPr txBox="1">
            <a:spLocks noChangeArrowheads="1"/>
          </p:cNvSpPr>
          <p:nvPr/>
        </p:nvSpPr>
        <p:spPr bwMode="auto">
          <a:xfrm>
            <a:off x="1006475" y="228600"/>
            <a:ext cx="6308725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600"/>
              <a:t>void test1()</a:t>
            </a:r>
          </a:p>
          <a:p>
            <a:pPr algn="l">
              <a:lnSpc>
                <a:spcPct val="120000"/>
              </a:lnSpc>
            </a:pPr>
            <a:r>
              <a:rPr lang="en-US" altLang="zh-CN" sz="1600"/>
              <a:t>{ cout &lt;&lt; setiosflags(ios::fixed|ios::showpoint) &lt;&lt; setprecision(2) ;</a:t>
            </a:r>
          </a:p>
          <a:p>
            <a:pPr algn="l">
              <a:lnSpc>
                <a:spcPct val="120000"/>
              </a:lnSpc>
            </a:pPr>
            <a:r>
              <a:rPr lang="en-US" altLang="zh-CN" sz="1600"/>
              <a:t>   Manager m1 ( 10135, "Cheng ShaoHua", 1200 ) ;</a:t>
            </a:r>
          </a:p>
          <a:p>
            <a:pPr algn="l">
              <a:lnSpc>
                <a:spcPct val="120000"/>
              </a:lnSpc>
            </a:pPr>
            <a:r>
              <a:rPr lang="en-US" altLang="zh-CN" sz="1600"/>
              <a:t>   Manager m2 ( 10201, "Yan HaiFeng");</a:t>
            </a:r>
          </a:p>
          <a:p>
            <a:pPr algn="l">
              <a:lnSpc>
                <a:spcPct val="120000"/>
              </a:lnSpc>
            </a:pPr>
            <a:r>
              <a:rPr lang="en-US" altLang="zh-CN" sz="1600"/>
              <a:t>   m2.setMonthlySalary ( 5300 ) ;</a:t>
            </a:r>
          </a:p>
          <a:p>
            <a:pPr algn="l">
              <a:lnSpc>
                <a:spcPct val="120000"/>
              </a:lnSpc>
            </a:pPr>
            <a:r>
              <a:rPr lang="en-US" altLang="zh-CN" sz="1600"/>
              <a:t>   HourlyWorker hw1 ( 30712, "Zhao XiaoMing", 5, 8*20 ) ;</a:t>
            </a:r>
          </a:p>
          <a:p>
            <a:pPr algn="l">
              <a:lnSpc>
                <a:spcPct val="120000"/>
              </a:lnSpc>
            </a:pPr>
            <a:r>
              <a:rPr lang="en-US" altLang="zh-CN" sz="1600"/>
              <a:t>   HourlyWorker hw2 ( 30649, "Gao DongSheng" ) ;</a:t>
            </a:r>
          </a:p>
          <a:p>
            <a:pPr algn="l">
              <a:lnSpc>
                <a:spcPct val="120000"/>
              </a:lnSpc>
            </a:pPr>
            <a:r>
              <a:rPr lang="en-US" altLang="zh-CN" sz="1600"/>
              <a:t>   hw2.setWage ( 4.5 ) ;</a:t>
            </a:r>
          </a:p>
          <a:p>
            <a:pPr algn="l">
              <a:lnSpc>
                <a:spcPct val="120000"/>
              </a:lnSpc>
            </a:pPr>
            <a:r>
              <a:rPr lang="en-US" altLang="zh-CN" sz="1600"/>
              <a:t>   hw2.setHours ( 10*30 ) ;</a:t>
            </a:r>
          </a:p>
          <a:p>
            <a:pPr algn="l">
              <a:lnSpc>
                <a:spcPct val="120000"/>
              </a:lnSpc>
            </a:pPr>
            <a:r>
              <a:rPr lang="en-US" altLang="zh-CN" sz="1600"/>
              <a:t>   PieceWorker pw1 ( 20382, "Xiu LiWei", 0.5, 2850 ) ;</a:t>
            </a:r>
          </a:p>
          <a:p>
            <a:pPr algn="l">
              <a:lnSpc>
                <a:spcPct val="120000"/>
              </a:lnSpc>
            </a:pPr>
            <a:r>
              <a:rPr lang="en-US" altLang="zh-CN" sz="1600"/>
              <a:t>   PieceWorker pw2 ( 20496, "Huang DongLin" ) ;</a:t>
            </a:r>
          </a:p>
          <a:p>
            <a:pPr algn="l">
              <a:lnSpc>
                <a:spcPct val="120000"/>
              </a:lnSpc>
            </a:pPr>
            <a:r>
              <a:rPr lang="en-US" altLang="zh-CN" sz="1600"/>
              <a:t>   pw2.setWage ( 0.75 ) ;</a:t>
            </a:r>
          </a:p>
          <a:p>
            <a:pPr algn="l">
              <a:lnSpc>
                <a:spcPct val="120000"/>
              </a:lnSpc>
            </a:pPr>
            <a:r>
              <a:rPr lang="en-US" altLang="zh-CN" sz="1600"/>
              <a:t>   pw2.setQuantity ( 1850 ) ;</a:t>
            </a:r>
          </a:p>
          <a:p>
            <a:pPr algn="l">
              <a:lnSpc>
                <a:spcPct val="120000"/>
              </a:lnSpc>
            </a:pPr>
            <a:r>
              <a:rPr lang="en-US" altLang="zh-CN" sz="1600" b="1">
                <a:solidFill>
                  <a:srgbClr val="008000"/>
                </a:solidFill>
              </a:rPr>
              <a:t>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使用抽象类指针，调用派生类版本的函数</a:t>
            </a:r>
          </a:p>
          <a:p>
            <a:pPr algn="l">
              <a:lnSpc>
                <a:spcPct val="120000"/>
              </a:lnSpc>
            </a:pPr>
            <a:r>
              <a:rPr lang="zh-CN" altLang="en-US" sz="1600"/>
              <a:t>   </a:t>
            </a:r>
            <a:r>
              <a:rPr lang="en-US" altLang="zh-CN" sz="1600" b="1"/>
              <a:t>Employee *basePtr; 	</a:t>
            </a:r>
          </a:p>
          <a:p>
            <a:pPr algn="l">
              <a:lnSpc>
                <a:spcPct val="120000"/>
              </a:lnSpc>
            </a:pPr>
            <a:r>
              <a:rPr lang="en-US" altLang="zh-CN" sz="1600" b="1"/>
              <a:t>   basePtr=&amp;m1;     basePtr-&gt;print();</a:t>
            </a:r>
          </a:p>
          <a:p>
            <a:pPr algn="l">
              <a:lnSpc>
                <a:spcPct val="120000"/>
              </a:lnSpc>
            </a:pPr>
            <a:r>
              <a:rPr lang="en-US" altLang="zh-CN" sz="1600" b="1"/>
              <a:t>   basePtr=&amp;m2;     basePtr-&gt;print();</a:t>
            </a:r>
          </a:p>
          <a:p>
            <a:pPr algn="l">
              <a:lnSpc>
                <a:spcPct val="120000"/>
              </a:lnSpc>
            </a:pPr>
            <a:r>
              <a:rPr lang="en-US" altLang="zh-CN" sz="1600" b="1"/>
              <a:t>   basePtr=&amp;hw1;   basePtr-&gt;print();</a:t>
            </a:r>
          </a:p>
          <a:p>
            <a:pPr algn="l">
              <a:lnSpc>
                <a:spcPct val="120000"/>
              </a:lnSpc>
            </a:pPr>
            <a:r>
              <a:rPr lang="en-US" altLang="zh-CN" sz="1600" b="1"/>
              <a:t>   basePtr=&amp;hw2;   basePtr-&gt;print();</a:t>
            </a:r>
          </a:p>
          <a:p>
            <a:pPr algn="l">
              <a:lnSpc>
                <a:spcPct val="120000"/>
              </a:lnSpc>
            </a:pPr>
            <a:r>
              <a:rPr lang="en-US" altLang="zh-CN" sz="1600" b="1"/>
              <a:t>   basePtr=&amp;pw1;   basePtr-&gt;print();</a:t>
            </a:r>
          </a:p>
          <a:p>
            <a:pPr algn="l">
              <a:lnSpc>
                <a:spcPct val="120000"/>
              </a:lnSpc>
            </a:pPr>
            <a:r>
              <a:rPr lang="en-US" altLang="zh-CN" sz="1600" b="1"/>
              <a:t>   basePtr=&amp;pw2;   basePtr-&gt;print();</a:t>
            </a:r>
          </a:p>
          <a:p>
            <a:pPr algn="l">
              <a:lnSpc>
                <a:spcPct val="120000"/>
              </a:lnSpc>
            </a:pPr>
            <a:r>
              <a:rPr lang="en-US" altLang="zh-CN" sz="1600"/>
              <a:t>} </a:t>
            </a:r>
          </a:p>
        </p:txBody>
      </p:sp>
      <p:sp>
        <p:nvSpPr>
          <p:cNvPr id="630801" name="Oval 17"/>
          <p:cNvSpPr>
            <a:spLocks noChangeArrowheads="1"/>
          </p:cNvSpPr>
          <p:nvPr/>
        </p:nvSpPr>
        <p:spPr bwMode="auto">
          <a:xfrm>
            <a:off x="2627313" y="4508500"/>
            <a:ext cx="1728787" cy="2160588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0802" name="AutoShape 18"/>
          <p:cNvSpPr>
            <a:spLocks/>
          </p:cNvSpPr>
          <p:nvPr/>
        </p:nvSpPr>
        <p:spPr bwMode="auto">
          <a:xfrm>
            <a:off x="6477000" y="3581400"/>
            <a:ext cx="1766888" cy="1000125"/>
          </a:xfrm>
          <a:prstGeom prst="borderCallout2">
            <a:avLst>
              <a:gd name="adj1" fmla="val 11431"/>
              <a:gd name="adj2" fmla="val -4315"/>
              <a:gd name="adj3" fmla="val 11431"/>
              <a:gd name="adj4" fmla="val -30639"/>
              <a:gd name="adj5" fmla="val 150477"/>
              <a:gd name="adj6" fmla="val -11536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调用函数语句形式相同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0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30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30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96" grpId="0" autoUpdateAnimBg="0"/>
      <p:bldP spid="630801" grpId="0" animBg="1"/>
      <p:bldP spid="630802" grpId="0" animBg="1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Text Box 2"/>
          <p:cNvSpPr txBox="1">
            <a:spLocks noChangeArrowheads="1"/>
          </p:cNvSpPr>
          <p:nvPr/>
        </p:nvSpPr>
        <p:spPr bwMode="auto">
          <a:xfrm>
            <a:off x="1044575" y="2146300"/>
            <a:ext cx="7199313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/>
              <a:t> </a:t>
            </a:r>
            <a:r>
              <a:rPr lang="zh-CN" altLang="en-US" sz="2000" b="1"/>
              <a:t>把不同类对象统一组织在一个数据结构中，可以定义抽象类指针数组或链表。</a:t>
            </a:r>
          </a:p>
          <a:p>
            <a:pPr algn="l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/>
              <a:t> 由于这种表中的具有不同类类型元素（它们都有共同的基类），所以称为“</a:t>
            </a:r>
            <a:r>
              <a:rPr lang="zh-CN" altLang="en-US" sz="2000" b="1">
                <a:solidFill>
                  <a:srgbClr val="0000FF"/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异质表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。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31811" name="Rectangle 3"/>
          <p:cNvSpPr>
            <a:spLocks noChangeArrowheads="1"/>
          </p:cNvSpPr>
          <p:nvPr/>
        </p:nvSpPr>
        <p:spPr bwMode="auto">
          <a:xfrm>
            <a:off x="609600" y="838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9.5.2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异质表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9.5.2  </a:t>
            </a:r>
            <a:r>
              <a:rPr lang="zh-CN" altLang="en-US" smtClean="0">
                <a:latin typeface="宋体" pitchFamily="2" charset="-122"/>
              </a:rPr>
              <a:t>异质链表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3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3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0" grpId="0" autoUpdateAnimBg="0"/>
      <p:bldP spid="631811" grpId="0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Text Box 2"/>
          <p:cNvSpPr txBox="1">
            <a:spLocks noChangeArrowheads="1"/>
          </p:cNvSpPr>
          <p:nvPr/>
        </p:nvSpPr>
        <p:spPr bwMode="auto">
          <a:xfrm>
            <a:off x="755650" y="1052513"/>
            <a:ext cx="7696200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1800" b="1"/>
              <a:t>void test2()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{ Employee * employ[6]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  int i;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  employ[0] = new Manager( 10135, "Cheng ShaoHua", 1200 )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  employ[1] = new Manager( 10201, "Yan HaiFeng",5300 )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  employ[2] = new HourlyWorker( 30712, "Zhao XiaoMing", 5, 8*20 )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  employ[3] = new HourlyWorker( 30649, "Gao DongSheng", 4.5, 10*30 )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  employ[4] = new PieceWorker( 20382, "Xiu LiWei", 0.5, 2850 )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  employ[5] = new PieceWorker(20496, "Huang DongLin", 0.75, 1850)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  cout &lt;&lt; setiosflags(ios::fixed|ios::showPoint) &lt;&lt; setprecision(2)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  for( i = 0; i &lt; 5; i ++ )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     employ[i] -&gt; print()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  for( i = 0; i &lt; 5; i ++ )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     cout &lt;&lt; employ[i]-&gt;getName() &lt;&lt; "  " &lt;&lt; employ[i] -&gt; earnings() &lt;&lt; endl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}</a:t>
            </a:r>
          </a:p>
        </p:txBody>
      </p:sp>
      <p:grpSp>
        <p:nvGrpSpPr>
          <p:cNvPr id="103427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03430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Employee</a:t>
              </a:r>
            </a:p>
          </p:txBody>
        </p:sp>
        <p:grpSp>
          <p:nvGrpSpPr>
            <p:cNvPr id="103431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03436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103437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103438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103432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03433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34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35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3428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9.5.2  </a:t>
            </a:r>
            <a:r>
              <a:rPr lang="zh-CN" altLang="en-US" smtClean="0">
                <a:latin typeface="宋体" pitchFamily="2" charset="-122"/>
              </a:rPr>
              <a:t>异质链表</a:t>
            </a:r>
            <a:endParaRPr lang="zh-CN" altLang="en-US" smtClean="0"/>
          </a:p>
        </p:txBody>
      </p:sp>
      <p:sp>
        <p:nvSpPr>
          <p:cNvPr id="632848" name="Rectangle 16"/>
          <p:cNvSpPr>
            <a:spLocks noChangeArrowheads="1"/>
          </p:cNvSpPr>
          <p:nvPr/>
        </p:nvSpPr>
        <p:spPr bwMode="auto">
          <a:xfrm>
            <a:off x="304800" y="304800"/>
            <a:ext cx="386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9-9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用指针数组构造异质数组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32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3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4" grpId="0" autoUpdateAnimBg="0"/>
      <p:bldP spid="632848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Text Box 2"/>
          <p:cNvSpPr txBox="1">
            <a:spLocks noChangeArrowheads="1"/>
          </p:cNvSpPr>
          <p:nvPr/>
        </p:nvSpPr>
        <p:spPr bwMode="auto">
          <a:xfrm>
            <a:off x="755650" y="1052513"/>
            <a:ext cx="7397750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void test2()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{</a:t>
            </a:r>
            <a:r>
              <a:rPr lang="en-US" altLang="zh-CN" sz="1800" b="1"/>
              <a:t>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Employee *</a:t>
            </a:r>
            <a:r>
              <a:rPr lang="en-US" altLang="zh-CN" sz="1800" b="1"/>
              <a:t> employ[6]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b="1"/>
              <a:t>  </a:t>
            </a:r>
            <a:r>
              <a:rPr lang="en-US" altLang="zh-CN" sz="1800"/>
              <a:t>int i;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employ[0] = new Manager( 10135, "Cheng ShaoHua", 1200 )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employ[1] = new Manager( 10201, "Yan HaiFeng",5300 )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employ[2] = new HourlyWorker( 30712, "Zhao XiaoMing", 5, 8*20 )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employ[3] = new HourlyWorker( 30649, "Gao DongSheng", 4.5, 10*30 )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employ[4] = new PieceWorker( 20382, "Xiu LiWei", 0.5, 2850 )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employ[5] = new PieceWorker(20496, "Huang DongLin", 0.75, 1850)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cout &lt;&lt; setiosflags(ios::fixed|ios::showPoint) &lt;&lt; setprecision(2)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for( i = 0; i &lt; 5; i ++ )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   employ[i] -&gt; print()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for( i = 0; i &lt; 5; i ++ )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   cout &lt;&lt; employ[i]-&gt;getName() &lt;&lt; "  " &lt;&lt; employ[i] -&gt; earnings() &lt;&lt; endl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104451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04455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Employee</a:t>
              </a:r>
            </a:p>
          </p:txBody>
        </p:sp>
        <p:grpSp>
          <p:nvGrpSpPr>
            <p:cNvPr id="104456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04461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104462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104463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104457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04458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59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60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4452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9.5.2  </a:t>
            </a:r>
            <a:r>
              <a:rPr lang="zh-CN" altLang="en-US" smtClean="0">
                <a:latin typeface="宋体" pitchFamily="2" charset="-122"/>
              </a:rPr>
              <a:t>异质链表</a:t>
            </a:r>
            <a:endParaRPr lang="zh-CN" altLang="en-US" smtClean="0"/>
          </a:p>
        </p:txBody>
      </p:sp>
      <p:sp>
        <p:nvSpPr>
          <p:cNvPr id="104453" name="Rectangle 14"/>
          <p:cNvSpPr>
            <a:spLocks noChangeArrowheads="1"/>
          </p:cNvSpPr>
          <p:nvPr/>
        </p:nvSpPr>
        <p:spPr bwMode="auto">
          <a:xfrm>
            <a:off x="304800" y="304800"/>
            <a:ext cx="386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9-9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用指针数组构造异质数组</a:t>
            </a:r>
          </a:p>
        </p:txBody>
      </p:sp>
      <p:sp>
        <p:nvSpPr>
          <p:cNvPr id="652303" name="AutoShape 15"/>
          <p:cNvSpPr>
            <a:spLocks/>
          </p:cNvSpPr>
          <p:nvPr/>
        </p:nvSpPr>
        <p:spPr bwMode="auto">
          <a:xfrm>
            <a:off x="2700338" y="2286000"/>
            <a:ext cx="2209800" cy="914400"/>
          </a:xfrm>
          <a:prstGeom prst="borderCallout2">
            <a:avLst>
              <a:gd name="adj1" fmla="val 12500"/>
              <a:gd name="adj2" fmla="val -3449"/>
              <a:gd name="adj3" fmla="val 12500"/>
              <a:gd name="adj4" fmla="val -12139"/>
              <a:gd name="adj5" fmla="val -52083"/>
              <a:gd name="adj6" fmla="val -3980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数组元素是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基类指针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5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303" grpId="0" animBg="1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Text Box 2"/>
          <p:cNvSpPr txBox="1">
            <a:spLocks noChangeArrowheads="1"/>
          </p:cNvSpPr>
          <p:nvPr/>
        </p:nvSpPr>
        <p:spPr bwMode="auto">
          <a:xfrm>
            <a:off x="755650" y="1052513"/>
            <a:ext cx="7397750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void test2()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{</a:t>
            </a:r>
            <a:r>
              <a:rPr lang="en-US" altLang="zh-CN" sz="1800" b="1"/>
              <a:t>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Employee *</a:t>
            </a:r>
            <a:r>
              <a:rPr lang="en-US" altLang="zh-CN" sz="1800" b="1"/>
              <a:t>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employ[6]</a:t>
            </a:r>
            <a:r>
              <a:rPr lang="en-US" altLang="zh-CN" sz="1800" b="1"/>
              <a:t>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b="1"/>
              <a:t>  </a:t>
            </a:r>
            <a:r>
              <a:rPr lang="en-US" altLang="zh-CN" sz="1800"/>
              <a:t>int i;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employ[0]</a:t>
            </a:r>
            <a:r>
              <a:rPr lang="en-US" altLang="zh-CN" sz="1800"/>
              <a:t> =</a:t>
            </a:r>
            <a:r>
              <a:rPr lang="en-US" altLang="zh-CN" sz="1800" b="1"/>
              <a:t> new </a:t>
            </a:r>
            <a:r>
              <a:rPr lang="en-US" altLang="zh-CN" sz="1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Manager</a:t>
            </a:r>
            <a:r>
              <a:rPr lang="en-US" altLang="zh-CN" sz="1800"/>
              <a:t>( 10135, "Cheng ShaoHua", 1200 )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employ[1]</a:t>
            </a:r>
            <a:r>
              <a:rPr lang="en-US" altLang="zh-CN" sz="1800"/>
              <a:t> = </a:t>
            </a:r>
            <a:r>
              <a:rPr lang="en-US" altLang="zh-CN" sz="1800" b="1"/>
              <a:t>new</a:t>
            </a:r>
            <a:r>
              <a:rPr lang="en-US" altLang="zh-CN" sz="1800"/>
              <a:t> </a:t>
            </a:r>
            <a:r>
              <a:rPr lang="en-US" altLang="zh-CN" sz="1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Manager</a:t>
            </a:r>
            <a:r>
              <a:rPr lang="en-US" altLang="zh-CN" sz="1800"/>
              <a:t>( 10201, "Yan HaiFeng",5300 )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employ[2]</a:t>
            </a:r>
            <a:r>
              <a:rPr lang="en-US" altLang="zh-CN" sz="1800"/>
              <a:t> = </a:t>
            </a:r>
            <a:r>
              <a:rPr lang="en-US" altLang="zh-CN" sz="1800" b="1"/>
              <a:t>new</a:t>
            </a:r>
            <a:r>
              <a:rPr lang="en-US" altLang="zh-CN" sz="1800"/>
              <a:t> </a:t>
            </a:r>
            <a:r>
              <a:rPr lang="en-US" altLang="zh-CN" sz="1800" b="1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HourlyWorker</a:t>
            </a:r>
            <a:r>
              <a:rPr lang="en-US" altLang="zh-CN" sz="1800"/>
              <a:t>( 30712, "Zhao XiaoMing", 5, 8*20 )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employ[3]</a:t>
            </a:r>
            <a:r>
              <a:rPr lang="en-US" altLang="zh-CN" sz="1800"/>
              <a:t> = </a:t>
            </a:r>
            <a:r>
              <a:rPr lang="en-US" altLang="zh-CN" sz="1800" b="1"/>
              <a:t>new</a:t>
            </a:r>
            <a:r>
              <a:rPr lang="en-US" altLang="zh-CN" sz="1800"/>
              <a:t> </a:t>
            </a:r>
            <a:r>
              <a:rPr lang="en-US" altLang="zh-CN" sz="1800" b="1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HourlyWorker</a:t>
            </a:r>
            <a:r>
              <a:rPr lang="en-US" altLang="zh-CN" sz="1800"/>
              <a:t>( 30649, "Gao DongSheng", 4.5, 10*30 )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employ[4]</a:t>
            </a:r>
            <a:r>
              <a:rPr lang="en-US" altLang="zh-CN" sz="1800"/>
              <a:t> = </a:t>
            </a:r>
            <a:r>
              <a:rPr lang="en-US" altLang="zh-CN" sz="1800" b="1"/>
              <a:t>new</a:t>
            </a:r>
            <a:r>
              <a:rPr lang="en-US" altLang="zh-CN" sz="1800"/>
              <a:t> </a:t>
            </a:r>
            <a:r>
              <a:rPr lang="en-US" altLang="zh-CN" sz="18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PieceWorker</a:t>
            </a:r>
            <a:r>
              <a:rPr lang="en-US" altLang="zh-CN" sz="1800"/>
              <a:t>( 20382, "Xiu LiWei", 0.5, 2850 )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employ[5]</a:t>
            </a:r>
            <a:r>
              <a:rPr lang="en-US" altLang="zh-CN" sz="1800"/>
              <a:t> = </a:t>
            </a:r>
            <a:r>
              <a:rPr lang="en-US" altLang="zh-CN" sz="1800" b="1"/>
              <a:t>new</a:t>
            </a:r>
            <a:r>
              <a:rPr lang="en-US" altLang="zh-CN" sz="1800"/>
              <a:t> </a:t>
            </a:r>
            <a:r>
              <a:rPr lang="en-US" altLang="zh-CN" sz="18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PieceWorker</a:t>
            </a:r>
            <a:r>
              <a:rPr lang="en-US" altLang="zh-CN" sz="1800"/>
              <a:t>(20496, "Huang DongLin", 0.75, 1850)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cout &lt;&lt; setiosflags(ios::fixed|ios::showPoint) &lt;&lt; setprecision(2)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for( i = 0; i &lt; 5; i ++ )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   employ[i] -&gt; print()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for( i = 0; i &lt; 5; i ++ )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   cout &lt;&lt; employ[i]-&gt;getName() &lt;&lt; "  " &lt;&lt; employ[i] -&gt; earnings() &lt;&lt; endl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105475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05479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Employee</a:t>
              </a:r>
            </a:p>
          </p:txBody>
        </p:sp>
        <p:grpSp>
          <p:nvGrpSpPr>
            <p:cNvPr id="105480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05485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105486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105487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105481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05482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483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484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5476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9.5.2  </a:t>
            </a:r>
            <a:r>
              <a:rPr lang="zh-CN" altLang="en-US" smtClean="0">
                <a:latin typeface="宋体" pitchFamily="2" charset="-122"/>
              </a:rPr>
              <a:t>异质链表</a:t>
            </a:r>
            <a:endParaRPr lang="zh-CN" altLang="en-US" smtClean="0"/>
          </a:p>
        </p:txBody>
      </p:sp>
      <p:sp>
        <p:nvSpPr>
          <p:cNvPr id="105477" name="Rectangle 14"/>
          <p:cNvSpPr>
            <a:spLocks noChangeArrowheads="1"/>
          </p:cNvSpPr>
          <p:nvPr/>
        </p:nvSpPr>
        <p:spPr bwMode="auto">
          <a:xfrm>
            <a:off x="304800" y="304800"/>
            <a:ext cx="386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9-9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用指针数组构造异质数组</a:t>
            </a:r>
          </a:p>
        </p:txBody>
      </p:sp>
      <p:sp>
        <p:nvSpPr>
          <p:cNvPr id="653327" name="AutoShape 15"/>
          <p:cNvSpPr>
            <a:spLocks/>
          </p:cNvSpPr>
          <p:nvPr/>
        </p:nvSpPr>
        <p:spPr bwMode="auto">
          <a:xfrm>
            <a:off x="6227763" y="4076700"/>
            <a:ext cx="2209800" cy="720725"/>
          </a:xfrm>
          <a:prstGeom prst="borderCallout2">
            <a:avLst>
              <a:gd name="adj1" fmla="val 15861"/>
              <a:gd name="adj2" fmla="val -3449"/>
              <a:gd name="adj3" fmla="val 15861"/>
              <a:gd name="adj4" fmla="val -24208"/>
              <a:gd name="adj5" fmla="val -124449"/>
              <a:gd name="adj6" fmla="val -9001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80000"/>
              </a:spcBef>
            </a:pPr>
            <a:r>
              <a:rPr lang="zh-CN" altLang="en-US" sz="1800" b="1"/>
              <a:t>建立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不同派生类对象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5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27" grpId="0" animBg="1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Text Box 2"/>
          <p:cNvSpPr txBox="1">
            <a:spLocks noChangeArrowheads="1"/>
          </p:cNvSpPr>
          <p:nvPr/>
        </p:nvSpPr>
        <p:spPr bwMode="auto">
          <a:xfrm>
            <a:off x="755650" y="1052513"/>
            <a:ext cx="7553325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void test2()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{</a:t>
            </a:r>
            <a:r>
              <a:rPr lang="en-US" altLang="zh-CN" sz="1800" b="1"/>
              <a:t>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Employee *</a:t>
            </a:r>
            <a:r>
              <a:rPr lang="en-US" altLang="zh-CN" sz="1800" b="1"/>
              <a:t>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employ[6]</a:t>
            </a:r>
            <a:r>
              <a:rPr lang="en-US" altLang="zh-CN" sz="1800" b="1"/>
              <a:t>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b="1"/>
              <a:t>  </a:t>
            </a:r>
            <a:r>
              <a:rPr lang="en-US" altLang="zh-CN" sz="1800"/>
              <a:t>int i;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employ[0]</a:t>
            </a:r>
            <a:r>
              <a:rPr lang="en-US" altLang="zh-CN" sz="1800"/>
              <a:t> =</a:t>
            </a:r>
            <a:r>
              <a:rPr lang="en-US" altLang="zh-CN" sz="1800" b="1"/>
              <a:t> new </a:t>
            </a:r>
            <a:r>
              <a:rPr lang="en-US" altLang="zh-CN" sz="1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Manager</a:t>
            </a:r>
            <a:r>
              <a:rPr lang="en-US" altLang="zh-CN" sz="1800"/>
              <a:t>( 10135, "Cheng ShaoHua", 1200 )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employ[1]</a:t>
            </a:r>
            <a:r>
              <a:rPr lang="en-US" altLang="zh-CN" sz="1800"/>
              <a:t> = </a:t>
            </a:r>
            <a:r>
              <a:rPr lang="en-US" altLang="zh-CN" sz="1800" b="1"/>
              <a:t>new</a:t>
            </a:r>
            <a:r>
              <a:rPr lang="en-US" altLang="zh-CN" sz="1800"/>
              <a:t> </a:t>
            </a:r>
            <a:r>
              <a:rPr lang="en-US" altLang="zh-CN" sz="1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Manager</a:t>
            </a:r>
            <a:r>
              <a:rPr lang="en-US" altLang="zh-CN" sz="1800"/>
              <a:t>( 10201, "Yan HaiFeng",5300 )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employ[2]</a:t>
            </a:r>
            <a:r>
              <a:rPr lang="en-US" altLang="zh-CN" sz="1800"/>
              <a:t> = </a:t>
            </a:r>
            <a:r>
              <a:rPr lang="en-US" altLang="zh-CN" sz="1800" b="1"/>
              <a:t>new</a:t>
            </a:r>
            <a:r>
              <a:rPr lang="en-US" altLang="zh-CN" sz="1800"/>
              <a:t> </a:t>
            </a:r>
            <a:r>
              <a:rPr lang="en-US" altLang="zh-CN" sz="1800" b="1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HourlyWorker</a:t>
            </a:r>
            <a:r>
              <a:rPr lang="en-US" altLang="zh-CN" sz="1800"/>
              <a:t>( 30712, "Zhao XiaoMing", 5, 8*20 )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employ[3]</a:t>
            </a:r>
            <a:r>
              <a:rPr lang="en-US" altLang="zh-CN" sz="1800"/>
              <a:t> = </a:t>
            </a:r>
            <a:r>
              <a:rPr lang="en-US" altLang="zh-CN" sz="1800" b="1"/>
              <a:t>new</a:t>
            </a:r>
            <a:r>
              <a:rPr lang="en-US" altLang="zh-CN" sz="1800"/>
              <a:t> </a:t>
            </a:r>
            <a:r>
              <a:rPr lang="en-US" altLang="zh-CN" sz="1800" b="1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HourlyWorker</a:t>
            </a:r>
            <a:r>
              <a:rPr lang="en-US" altLang="zh-CN" sz="1800"/>
              <a:t>( 30649, "Gao DongSheng", 4.5, 10*30 )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employ[4]</a:t>
            </a:r>
            <a:r>
              <a:rPr lang="en-US" altLang="zh-CN" sz="1800"/>
              <a:t> = </a:t>
            </a:r>
            <a:r>
              <a:rPr lang="en-US" altLang="zh-CN" sz="1800" b="1"/>
              <a:t>new</a:t>
            </a:r>
            <a:r>
              <a:rPr lang="en-US" altLang="zh-CN" sz="1800"/>
              <a:t> </a:t>
            </a:r>
            <a:r>
              <a:rPr lang="en-US" altLang="zh-CN" sz="18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PieceWorker</a:t>
            </a:r>
            <a:r>
              <a:rPr lang="en-US" altLang="zh-CN" sz="1800"/>
              <a:t>( 20382, "Xiu LiWei", 0.5, 2850 )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employ[5]</a:t>
            </a:r>
            <a:r>
              <a:rPr lang="en-US" altLang="zh-CN" sz="1800"/>
              <a:t> = </a:t>
            </a:r>
            <a:r>
              <a:rPr lang="en-US" altLang="zh-CN" sz="1800" b="1"/>
              <a:t>new</a:t>
            </a:r>
            <a:r>
              <a:rPr lang="en-US" altLang="zh-CN" sz="1800"/>
              <a:t> </a:t>
            </a:r>
            <a:r>
              <a:rPr lang="en-US" altLang="zh-CN" sz="18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PieceWorker</a:t>
            </a:r>
            <a:r>
              <a:rPr lang="en-US" altLang="zh-CN" sz="1800"/>
              <a:t>(20496, "Huang DongLin", 0.75, 1850)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cout &lt;&lt; setiosflags(ios::fixed|ios::showPoint) &lt;&lt; setprecision(2)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for( i = 0; i &lt; 5; i ++ )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employ[i] -&gt; print()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for( i = 0; i &lt; 5; i ++ )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     cout &lt;&lt;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employ[i]-&gt;getName()</a:t>
            </a:r>
            <a:r>
              <a:rPr lang="en-US" altLang="zh-CN" sz="1800"/>
              <a:t> &lt;&lt; "  " &lt;&lt;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employ[i] -&gt; earnings()</a:t>
            </a:r>
            <a:r>
              <a:rPr lang="en-US" altLang="zh-CN" sz="1800"/>
              <a:t> &lt;&lt; endl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106499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06503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Employee</a:t>
              </a:r>
            </a:p>
          </p:txBody>
        </p:sp>
        <p:grpSp>
          <p:nvGrpSpPr>
            <p:cNvPr id="106504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06509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106510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106511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106505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06506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507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508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6500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9.5.2  </a:t>
            </a:r>
            <a:r>
              <a:rPr lang="zh-CN" altLang="en-US" smtClean="0">
                <a:latin typeface="宋体" pitchFamily="2" charset="-122"/>
              </a:rPr>
              <a:t>异质链表</a:t>
            </a:r>
            <a:endParaRPr lang="zh-CN" altLang="en-US" smtClean="0"/>
          </a:p>
        </p:txBody>
      </p:sp>
      <p:sp>
        <p:nvSpPr>
          <p:cNvPr id="106501" name="Rectangle 14"/>
          <p:cNvSpPr>
            <a:spLocks noChangeArrowheads="1"/>
          </p:cNvSpPr>
          <p:nvPr/>
        </p:nvSpPr>
        <p:spPr bwMode="auto">
          <a:xfrm>
            <a:off x="304800" y="304800"/>
            <a:ext cx="386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9-9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用指针数组构造异质数组</a:t>
            </a:r>
          </a:p>
        </p:txBody>
      </p:sp>
      <p:sp>
        <p:nvSpPr>
          <p:cNvPr id="654351" name="AutoShape 15"/>
          <p:cNvSpPr>
            <a:spLocks/>
          </p:cNvSpPr>
          <p:nvPr/>
        </p:nvSpPr>
        <p:spPr bwMode="auto">
          <a:xfrm>
            <a:off x="5940425" y="3500438"/>
            <a:ext cx="2808288" cy="792162"/>
          </a:xfrm>
          <a:prstGeom prst="borderCallout2">
            <a:avLst>
              <a:gd name="adj1" fmla="val 14431"/>
              <a:gd name="adj2" fmla="val -2713"/>
              <a:gd name="adj3" fmla="val 14431"/>
              <a:gd name="adj4" fmla="val -20579"/>
              <a:gd name="adj5" fmla="val 219037"/>
              <a:gd name="adj6" fmla="val -7716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80000"/>
              </a:spcBef>
            </a:pPr>
            <a:r>
              <a:rPr lang="zh-CN" altLang="en-US" sz="1800" b="1"/>
              <a:t>利用多态性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访问不同派生类成员函数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5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51" grpId="0" animBg="1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Text Box 2"/>
          <p:cNvSpPr txBox="1">
            <a:spLocks noChangeArrowheads="1"/>
          </p:cNvSpPr>
          <p:nvPr/>
        </p:nvSpPr>
        <p:spPr bwMode="auto">
          <a:xfrm>
            <a:off x="679450" y="1371600"/>
            <a:ext cx="475615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//Employee.h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Employee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Employee(const long,const char* );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virtual ~Employee();		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const char * getName() const;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const long getNumber() const;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virtual double earnings() const=0;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virtual void print() const;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Employee *next ;</a:t>
            </a:r>
            <a:endParaRPr lang="en-US" altLang="zh-CN" sz="1800" i="1"/>
          </a:p>
          <a:p>
            <a:pPr algn="l">
              <a:lnSpc>
                <a:spcPct val="120000"/>
              </a:lnSpc>
            </a:pPr>
            <a:r>
              <a:rPr lang="en-US" altLang="zh-CN" sz="1800"/>
              <a:t>  protected: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long number;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char * name;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};</a:t>
            </a:r>
          </a:p>
        </p:txBody>
      </p:sp>
      <p:grpSp>
        <p:nvGrpSpPr>
          <p:cNvPr id="107523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07526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Employee</a:t>
              </a:r>
            </a:p>
          </p:txBody>
        </p:sp>
        <p:grpSp>
          <p:nvGrpSpPr>
            <p:cNvPr id="107527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07532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107533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107534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107528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07529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30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31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7524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9.5.2  </a:t>
            </a:r>
            <a:r>
              <a:rPr lang="zh-CN" altLang="en-US" smtClean="0">
                <a:latin typeface="宋体" pitchFamily="2" charset="-122"/>
              </a:rPr>
              <a:t>异质链表</a:t>
            </a:r>
            <a:endParaRPr lang="zh-CN" altLang="en-US" smtClean="0"/>
          </a:p>
        </p:txBody>
      </p:sp>
      <p:sp>
        <p:nvSpPr>
          <p:cNvPr id="650254" name="Rectangle 14"/>
          <p:cNvSpPr>
            <a:spLocks noChangeArrowheads="1"/>
          </p:cNvSpPr>
          <p:nvPr/>
        </p:nvSpPr>
        <p:spPr bwMode="auto">
          <a:xfrm>
            <a:off x="304800" y="304800"/>
            <a:ext cx="272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9-10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动态异质链表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5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5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42" grpId="0" autoUpdateAnimBg="0"/>
      <p:bldP spid="650254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Text Box 2"/>
          <p:cNvSpPr txBox="1">
            <a:spLocks noChangeArrowheads="1"/>
          </p:cNvSpPr>
          <p:nvPr/>
        </p:nvSpPr>
        <p:spPr bwMode="auto">
          <a:xfrm>
            <a:off x="679450" y="1371600"/>
            <a:ext cx="475615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//Employee.h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class Employee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{ public: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Employee(const long,const char* );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virtual ~Employee();		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const char * getName() const;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const long getNumber() const;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virtual double earnings() const=0;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virtual void print() const;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Employee *next ;</a:t>
            </a:r>
            <a:r>
              <a:rPr lang="en-US" altLang="zh-CN" sz="1800"/>
              <a:t>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protected: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long number;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char * name;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};</a:t>
            </a:r>
          </a:p>
        </p:txBody>
      </p:sp>
      <p:grpSp>
        <p:nvGrpSpPr>
          <p:cNvPr id="108547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08551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Employee</a:t>
              </a:r>
            </a:p>
          </p:txBody>
        </p:sp>
        <p:grpSp>
          <p:nvGrpSpPr>
            <p:cNvPr id="108552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08557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108558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108559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108553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08554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555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556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33869" name="Rectangle 13"/>
          <p:cNvSpPr>
            <a:spLocks noChangeArrowheads="1"/>
          </p:cNvSpPr>
          <p:nvPr/>
        </p:nvSpPr>
        <p:spPr bwMode="auto">
          <a:xfrm>
            <a:off x="3810000" y="4433888"/>
            <a:ext cx="2197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  <a:latin typeface="宋体" pitchFamily="2" charset="-122"/>
              </a:rPr>
              <a:t>增加一个指针成员</a:t>
            </a:r>
          </a:p>
        </p:txBody>
      </p:sp>
      <p:sp>
        <p:nvSpPr>
          <p:cNvPr id="108549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9.5.2  </a:t>
            </a:r>
            <a:r>
              <a:rPr lang="zh-CN" altLang="en-US" smtClean="0">
                <a:latin typeface="宋体" pitchFamily="2" charset="-122"/>
              </a:rPr>
              <a:t>异质链表</a:t>
            </a:r>
            <a:endParaRPr lang="zh-CN" altLang="en-US" smtClean="0"/>
          </a:p>
        </p:txBody>
      </p:sp>
      <p:sp>
        <p:nvSpPr>
          <p:cNvPr id="108550" name="Rectangle 17"/>
          <p:cNvSpPr>
            <a:spLocks noChangeArrowheads="1"/>
          </p:cNvSpPr>
          <p:nvPr/>
        </p:nvSpPr>
        <p:spPr bwMode="auto">
          <a:xfrm>
            <a:off x="304800" y="304800"/>
            <a:ext cx="272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9-10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动态异质链表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3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3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3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33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69" grpId="0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Text Box 2"/>
          <p:cNvSpPr txBox="1">
            <a:spLocks noChangeArrowheads="1"/>
          </p:cNvSpPr>
          <p:nvPr/>
        </p:nvSpPr>
        <p:spPr bwMode="auto">
          <a:xfrm>
            <a:off x="819150" y="457200"/>
            <a:ext cx="7410450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600"/>
              <a:t>void AddFront( Employee * &amp;h, Employee * &amp;t )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在表头插入结点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{ t-&gt;next = h ;  h = t ; }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 void test3()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测试函数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{ Employee * empHead = NULL , * ptr;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   ptr = new Manager( 10135, "Cheng ShaoHua", 1200 );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建立第一个结点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AddFront( empHead, ptr ) ;		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插入表头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new HourlyWorker( 30712, "Zhao XiaoMing", 5, 8*20 );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建立第二个结点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AddFront( empHead, ptr );  		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插入表头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new PieceWorker ( 20382, "Xiu LiWei", 0.5, 2850 );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建立第三个结点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AddFront( empHead, ptr ) ;		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插入表头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empHead ;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   while( ptr )  { ptr -&gt; print() ;    ptr = ptr -&gt; next ; } 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遍历链表，输出全部信息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empHead ;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   while( ptr )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遍历链表，输出姓名和工资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 </a:t>
            </a:r>
            <a:r>
              <a:rPr lang="en-US" altLang="zh-CN" sz="1600"/>
              <a:t>{ cout &lt;&lt; ptr -&gt; getName() &lt;&lt; "  " &lt;&lt; ptr -&gt; earnings() &lt;&lt; endl ;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       ptr = ptr -&gt; next ;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    }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}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9.5.2  </a:t>
            </a:r>
            <a:r>
              <a:rPr lang="zh-CN" altLang="en-US" smtClean="0">
                <a:latin typeface="宋体" pitchFamily="2" charset="-122"/>
              </a:rPr>
              <a:t>异质链表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3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Text Box 2"/>
          <p:cNvSpPr txBox="1">
            <a:spLocks noChangeArrowheads="1"/>
          </p:cNvSpPr>
          <p:nvPr/>
        </p:nvSpPr>
        <p:spPr bwMode="auto">
          <a:xfrm>
            <a:off x="685800" y="234950"/>
            <a:ext cx="6858000" cy="638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#include&lt;cstring&gt;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name[20]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put_name( char * s ) { strcpy_s( name, s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show_name() { cout &lt;&lt; name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B_class  : public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phone_num[ 20 ]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put_phone( char * num )  { strcpy_s ( phone_num , num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show_phone()  { cout &lt;&lt; phone_num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{ A_class  * A_p ;      A_class  A_obj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B_class   B_obj ; 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A_obj ;    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-&gt; put_name( "Wang xiao hua" ) ;   A_p -&gt; show_name() ; 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B_obj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-&gt; put_name( "Chen ming" ) ;     A_p -&gt; show_name() ;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B_obj.put_phone ( "5555_12345678" );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( ( B_class * ) A_p ) -&gt; show_phone()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542723" name="Rectangle 3"/>
          <p:cNvSpPr>
            <a:spLocks noChangeArrowheads="1"/>
          </p:cNvSpPr>
          <p:nvPr/>
        </p:nvSpPr>
        <p:spPr bwMode="auto">
          <a:xfrm>
            <a:off x="4343400" y="381000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9-1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使用基类指针引用派生类对象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19800" y="1219200"/>
            <a:ext cx="2819400" cy="1397000"/>
            <a:chOff x="4080" y="928"/>
            <a:chExt cx="1247" cy="880"/>
          </a:xfrm>
        </p:grpSpPr>
        <p:sp>
          <p:nvSpPr>
            <p:cNvPr id="542725" name="Rectangle 5"/>
            <p:cNvSpPr>
              <a:spLocks noChangeArrowheads="1"/>
            </p:cNvSpPr>
            <p:nvPr/>
          </p:nvSpPr>
          <p:spPr bwMode="auto">
            <a:xfrm>
              <a:off x="4080" y="928"/>
              <a:ext cx="1247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altLang="zh-CN" sz="1600" b="1"/>
                <a:t>class  A_class</a:t>
              </a:r>
            </a:p>
          </p:txBody>
        </p:sp>
        <p:sp>
          <p:nvSpPr>
            <p:cNvPr id="542726" name="Rectangle 6"/>
            <p:cNvSpPr>
              <a:spLocks noChangeArrowheads="1"/>
            </p:cNvSpPr>
            <p:nvPr/>
          </p:nvSpPr>
          <p:spPr bwMode="auto">
            <a:xfrm>
              <a:off x="4080" y="1536"/>
              <a:ext cx="1247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r>
                <a:rPr lang="en-US" altLang="zh-CN" sz="1600" b="1"/>
                <a:t>class  B_class : public  A_class</a:t>
              </a:r>
            </a:p>
          </p:txBody>
        </p:sp>
        <p:sp>
          <p:nvSpPr>
            <p:cNvPr id="13320" name="Line 7"/>
            <p:cNvSpPr>
              <a:spLocks noChangeShapeType="1"/>
            </p:cNvSpPr>
            <p:nvPr/>
          </p:nvSpPr>
          <p:spPr bwMode="auto">
            <a:xfrm flipV="1">
              <a:off x="4704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17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9.2.1  </a:t>
            </a:r>
            <a:r>
              <a:rPr lang="zh-CN" altLang="en-US" smtClean="0"/>
              <a:t>基类指针引用派生类对象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54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2" grpId="0" autoUpdateAnimBg="0"/>
      <p:bldP spid="542723" grpId="0" autoUpdateAnimBg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819150" y="457200"/>
            <a:ext cx="7410450" cy="6259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600"/>
              <a:t>void AddFront( Employee * &amp;h, Employee * &amp;t )	</a:t>
            </a:r>
            <a:r>
              <a:rPr lang="en-US" altLang="zh-CN" sz="1600" i="1">
                <a:solidFill>
                  <a:srgbClr val="008000"/>
                </a:solidFill>
              </a:rPr>
              <a:t>// </a:t>
            </a:r>
            <a:r>
              <a:rPr lang="zh-CN" altLang="en-US" sz="1600" i="1">
                <a:solidFill>
                  <a:srgbClr val="008000"/>
                </a:solidFill>
              </a:rPr>
              <a:t>在表头插入结点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{ t-&gt;next = h ;  h = t ; }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 void test3()	</a:t>
            </a:r>
            <a:r>
              <a:rPr lang="en-US" altLang="zh-CN" sz="1600" i="1">
                <a:solidFill>
                  <a:srgbClr val="008000"/>
                </a:solidFill>
              </a:rPr>
              <a:t>// </a:t>
            </a:r>
            <a:r>
              <a:rPr lang="zh-CN" altLang="en-US" sz="1600" i="1">
                <a:solidFill>
                  <a:srgbClr val="008000"/>
                </a:solidFill>
              </a:rPr>
              <a:t>测试函数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{ Employee * empHead = NULL , * ptr;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   ptr = new Manager( 10135, "Cheng ShaoHua", 1200 );	</a:t>
            </a:r>
            <a:r>
              <a:rPr lang="en-US" altLang="zh-CN" sz="1600" i="1">
                <a:solidFill>
                  <a:srgbClr val="008000"/>
                </a:solidFill>
              </a:rPr>
              <a:t>// </a:t>
            </a:r>
            <a:r>
              <a:rPr lang="zh-CN" altLang="en-US" sz="1600" i="1">
                <a:solidFill>
                  <a:srgbClr val="008000"/>
                </a:solidFill>
              </a:rPr>
              <a:t>建立第一个结点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AddFront( empHead, ptr ) ;			</a:t>
            </a:r>
            <a:r>
              <a:rPr lang="en-US" altLang="zh-CN" sz="1600" i="1">
                <a:solidFill>
                  <a:srgbClr val="008000"/>
                </a:solidFill>
              </a:rPr>
              <a:t>// </a:t>
            </a:r>
            <a:r>
              <a:rPr lang="zh-CN" altLang="en-US" sz="1600" i="1">
                <a:solidFill>
                  <a:srgbClr val="008000"/>
                </a:solidFill>
              </a:rPr>
              <a:t>插入表头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new HourlyWorker( 30712, "Zhao XiaoMing", 5, 8*20 );	</a:t>
            </a:r>
            <a:r>
              <a:rPr lang="en-US" altLang="zh-CN" sz="1600" i="1">
                <a:solidFill>
                  <a:srgbClr val="008000"/>
                </a:solidFill>
              </a:rPr>
              <a:t>// </a:t>
            </a:r>
            <a:r>
              <a:rPr lang="zh-CN" altLang="en-US" sz="1600" i="1">
                <a:solidFill>
                  <a:srgbClr val="008000"/>
                </a:solidFill>
              </a:rPr>
              <a:t>建立第二个结点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AddFront( empHead, ptr );  			</a:t>
            </a:r>
            <a:r>
              <a:rPr lang="en-US" altLang="zh-CN" sz="1600" i="1">
                <a:solidFill>
                  <a:srgbClr val="008000"/>
                </a:solidFill>
              </a:rPr>
              <a:t>// </a:t>
            </a:r>
            <a:r>
              <a:rPr lang="zh-CN" altLang="en-US" sz="1600" i="1">
                <a:solidFill>
                  <a:srgbClr val="008000"/>
                </a:solidFill>
              </a:rPr>
              <a:t>插入表头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new PieceWorker ( 20382, "Xiu LiWei", 0.5, 2850 );	</a:t>
            </a:r>
            <a:r>
              <a:rPr lang="en-US" altLang="zh-CN" sz="1600" i="1">
                <a:solidFill>
                  <a:srgbClr val="008000"/>
                </a:solidFill>
              </a:rPr>
              <a:t>// </a:t>
            </a:r>
            <a:r>
              <a:rPr lang="zh-CN" altLang="en-US" sz="1600" i="1">
                <a:solidFill>
                  <a:srgbClr val="008000"/>
                </a:solidFill>
              </a:rPr>
              <a:t>建立第三个结点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AddFront( empHead, ptr ) ;			</a:t>
            </a:r>
            <a:r>
              <a:rPr lang="en-US" altLang="zh-CN" sz="1600" i="1">
                <a:solidFill>
                  <a:srgbClr val="008000"/>
                </a:solidFill>
              </a:rPr>
              <a:t>// </a:t>
            </a:r>
            <a:r>
              <a:rPr lang="zh-CN" altLang="en-US" sz="1600" i="1">
                <a:solidFill>
                  <a:srgbClr val="008000"/>
                </a:solidFill>
              </a:rPr>
              <a:t>插入表头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empHead ;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   while( ptr )  { ptr -&gt; print() ;    ptr = ptr -&gt; next ; } 	</a:t>
            </a:r>
            <a:r>
              <a:rPr lang="en-US" altLang="zh-CN" sz="1600" i="1">
                <a:solidFill>
                  <a:srgbClr val="008000"/>
                </a:solidFill>
              </a:rPr>
              <a:t>// </a:t>
            </a:r>
            <a:r>
              <a:rPr lang="zh-CN" altLang="en-US" sz="1600" i="1">
                <a:solidFill>
                  <a:srgbClr val="008000"/>
                </a:solidFill>
              </a:rPr>
              <a:t>遍历链表，输出全部信息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empHead ;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   while( ptr )	 </a:t>
            </a:r>
            <a:r>
              <a:rPr lang="en-US" altLang="zh-CN" sz="1600" i="1">
                <a:solidFill>
                  <a:srgbClr val="008000"/>
                </a:solidFill>
              </a:rPr>
              <a:t>// </a:t>
            </a:r>
            <a:r>
              <a:rPr lang="zh-CN" altLang="en-US" sz="1600" i="1">
                <a:solidFill>
                  <a:srgbClr val="008000"/>
                </a:solidFill>
              </a:rPr>
              <a:t>遍历链表，输出姓名和工资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 </a:t>
            </a:r>
            <a:r>
              <a:rPr lang="en-US" altLang="zh-CN" sz="1600"/>
              <a:t>{ cout &lt;&lt; ptr -&gt; getName() &lt;&lt; "  " &lt;&lt; ptr -&gt; earnings() &lt;&lt; endl ;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       ptr = ptr -&gt; next ;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    }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}</a:t>
            </a:r>
          </a:p>
        </p:txBody>
      </p:sp>
      <p:sp useBgFill="1">
        <p:nvSpPr>
          <p:cNvPr id="635907" name="Rectangle 3"/>
          <p:cNvSpPr>
            <a:spLocks noChangeArrowheads="1"/>
          </p:cNvSpPr>
          <p:nvPr/>
        </p:nvSpPr>
        <p:spPr bwMode="auto">
          <a:xfrm>
            <a:off x="990600" y="1905000"/>
            <a:ext cx="5248553" cy="31393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en-US" altLang="zh-CN" sz="1800">
                <a:solidFill>
                  <a:srgbClr val="0000FF"/>
                </a:solidFill>
              </a:rPr>
              <a:t>ptr = new</a:t>
            </a:r>
            <a:r>
              <a:rPr lang="en-US" altLang="zh-CN" sz="1800"/>
              <a:t> </a:t>
            </a:r>
            <a:r>
              <a:rPr lang="en-US" altLang="zh-CN" sz="1800">
                <a:solidFill>
                  <a:schemeClr val="accent2"/>
                </a:solidFill>
              </a:rPr>
              <a:t>Manager</a:t>
            </a:r>
            <a:r>
              <a:rPr lang="en-US" altLang="zh-CN" sz="1800">
                <a:solidFill>
                  <a:srgbClr val="0000FF"/>
                </a:solidFill>
              </a:rPr>
              <a:t>( 10135, "Cheng ShaoHua", 1200 );</a:t>
            </a:r>
          </a:p>
        </p:txBody>
      </p:sp>
      <p:sp useBgFill="1">
        <p:nvSpPr>
          <p:cNvPr id="635908" name="Rectangle 4"/>
          <p:cNvSpPr>
            <a:spLocks noChangeArrowheads="1"/>
          </p:cNvSpPr>
          <p:nvPr/>
        </p:nvSpPr>
        <p:spPr bwMode="auto">
          <a:xfrm>
            <a:off x="990600" y="2590800"/>
            <a:ext cx="5973879" cy="31393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en-US" altLang="zh-CN" sz="1800">
                <a:solidFill>
                  <a:srgbClr val="0000FF"/>
                </a:solidFill>
              </a:rPr>
              <a:t>ptr = new</a:t>
            </a:r>
            <a:r>
              <a:rPr lang="en-US" altLang="zh-CN" sz="1800"/>
              <a:t> </a:t>
            </a:r>
            <a:r>
              <a:rPr lang="en-US" altLang="zh-CN" sz="1800">
                <a:solidFill>
                  <a:schemeClr val="accent2"/>
                </a:solidFill>
              </a:rPr>
              <a:t>HourlyWorker</a:t>
            </a:r>
            <a:r>
              <a:rPr lang="en-US" altLang="zh-CN" sz="1800">
                <a:solidFill>
                  <a:srgbClr val="0000FF"/>
                </a:solidFill>
              </a:rPr>
              <a:t>( 30712, "Zhao XiaoMing", 5, 8*20 );</a:t>
            </a:r>
          </a:p>
        </p:txBody>
      </p:sp>
      <p:sp useBgFill="1">
        <p:nvSpPr>
          <p:cNvPr id="635909" name="Rectangle 5"/>
          <p:cNvSpPr>
            <a:spLocks noChangeArrowheads="1"/>
          </p:cNvSpPr>
          <p:nvPr/>
        </p:nvSpPr>
        <p:spPr bwMode="auto">
          <a:xfrm>
            <a:off x="990600" y="3276600"/>
            <a:ext cx="5545044" cy="31393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en-US" altLang="zh-CN" sz="1800">
                <a:solidFill>
                  <a:srgbClr val="0000FF"/>
                </a:solidFill>
              </a:rPr>
              <a:t>ptr = new</a:t>
            </a:r>
            <a:r>
              <a:rPr lang="en-US" altLang="zh-CN" sz="1800"/>
              <a:t> </a:t>
            </a:r>
            <a:r>
              <a:rPr lang="en-US" altLang="zh-CN" sz="1800">
                <a:solidFill>
                  <a:schemeClr val="accent2"/>
                </a:solidFill>
              </a:rPr>
              <a:t>PieceWorker</a:t>
            </a:r>
            <a:r>
              <a:rPr lang="en-US" altLang="zh-CN" sz="1800"/>
              <a:t> </a:t>
            </a:r>
            <a:r>
              <a:rPr lang="en-US" altLang="zh-CN" sz="1800">
                <a:solidFill>
                  <a:srgbClr val="0000FF"/>
                </a:solidFill>
              </a:rPr>
              <a:t>( 20382, "Xiu LiWei", 0.5, 2850 );</a:t>
            </a:r>
          </a:p>
        </p:txBody>
      </p:sp>
      <p:sp>
        <p:nvSpPr>
          <p:cNvPr id="635910" name="AutoShape 6"/>
          <p:cNvSpPr>
            <a:spLocks/>
          </p:cNvSpPr>
          <p:nvPr/>
        </p:nvSpPr>
        <p:spPr bwMode="auto">
          <a:xfrm>
            <a:off x="5486400" y="1143000"/>
            <a:ext cx="2209800" cy="914400"/>
          </a:xfrm>
          <a:prstGeom prst="borderCallout2">
            <a:avLst>
              <a:gd name="adj1" fmla="val 12500"/>
              <a:gd name="adj2" fmla="val -3449"/>
              <a:gd name="adj3" fmla="val 12500"/>
              <a:gd name="adj4" fmla="val -22343"/>
              <a:gd name="adj5" fmla="val 140801"/>
              <a:gd name="adj6" fmla="val -8290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它们是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不同类型的结点</a:t>
            </a:r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9.5.2  </a:t>
            </a:r>
            <a:r>
              <a:rPr lang="zh-CN" altLang="en-US" smtClean="0">
                <a:latin typeface="宋体" pitchFamily="2" charset="-122"/>
              </a:rPr>
              <a:t>异质链表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3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07" grpId="0" animBg="1" autoUpdateAnimBg="0"/>
      <p:bldP spid="635908" grpId="0" animBg="1" autoUpdateAnimBg="0"/>
      <p:bldP spid="635909" grpId="0" animBg="1" autoUpdateAnimBg="0"/>
      <p:bldP spid="635910" grpId="0" animBg="1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819150" y="457200"/>
            <a:ext cx="7410450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600"/>
              <a:t>void AddFront( Employee * &amp;h, Employee * &amp;t )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在表头插入结点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{ t-&gt;next = h ;  h = t ; }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 void test3()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测试函数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{ Employee * empHead = NULL , * ptr;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   ptr = new Manager( 10135, "Cheng ShaoHua", 1200 );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建立第一个结点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AddFront( empHead, ptr ) ;		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插入表头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new HourlyWorker( 30712, "Zhao XiaoMing", 5, 8*20 );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建立第二个结点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AddFront( empHead, ptr );  		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插入表头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new PieceWorker ( 20382, "Xiu LiWei", 0.5, 2850 );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建立第三个结点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AddFront( empHead, ptr ) ;		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插入表头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empHead ;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   while( ptr )  { ptr -&gt; print() ;    ptr = ptr -&gt; next ; } 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遍历链表，输出全部信息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empHead ;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   while( ptr )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遍历链表，输出姓名和工资</a:t>
            </a:r>
          </a:p>
          <a:p>
            <a:pPr algn="l">
              <a:lnSpc>
                <a:spcPct val="140000"/>
              </a:lnSpc>
            </a:pPr>
            <a:r>
              <a:rPr lang="zh-CN" altLang="en-US" sz="1600"/>
              <a:t>    </a:t>
            </a:r>
            <a:r>
              <a:rPr lang="en-US" altLang="zh-CN" sz="1600"/>
              <a:t>{ cout &lt;&lt; ptr -&gt; getName() &lt;&lt; "  " &lt;&lt; ptr -&gt; earnings() &lt;&lt; endl ;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       ptr = ptr -&gt; next ;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    }</a:t>
            </a:r>
          </a:p>
          <a:p>
            <a:pPr algn="l">
              <a:lnSpc>
                <a:spcPct val="140000"/>
              </a:lnSpc>
            </a:pPr>
            <a:r>
              <a:rPr lang="en-US" altLang="zh-CN" sz="1600"/>
              <a:t>}</a:t>
            </a:r>
          </a:p>
        </p:txBody>
      </p:sp>
      <p:sp useBgFill="1">
        <p:nvSpPr>
          <p:cNvPr id="636931" name="Rectangle 3"/>
          <p:cNvSpPr>
            <a:spLocks noChangeArrowheads="1"/>
          </p:cNvSpPr>
          <p:nvPr/>
        </p:nvSpPr>
        <p:spPr bwMode="auto">
          <a:xfrm>
            <a:off x="990600" y="1905000"/>
            <a:ext cx="5521325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ptr = new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Manager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( 10135, "Cheng ShaoHua", 1200 );</a:t>
            </a:r>
          </a:p>
        </p:txBody>
      </p:sp>
      <p:sp useBgFill="1">
        <p:nvSpPr>
          <p:cNvPr id="636932" name="Rectangle 4"/>
          <p:cNvSpPr>
            <a:spLocks noChangeArrowheads="1"/>
          </p:cNvSpPr>
          <p:nvPr/>
        </p:nvSpPr>
        <p:spPr bwMode="auto">
          <a:xfrm>
            <a:off x="990600" y="2590800"/>
            <a:ext cx="6283325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ptr = new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HourlyWorker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( 30712, "Zhao XiaoMing", 5, 8*20 );</a:t>
            </a:r>
          </a:p>
        </p:txBody>
      </p:sp>
      <p:sp useBgFill="1">
        <p:nvSpPr>
          <p:cNvPr id="636933" name="Rectangle 5"/>
          <p:cNvSpPr>
            <a:spLocks noChangeArrowheads="1"/>
          </p:cNvSpPr>
          <p:nvPr/>
        </p:nvSpPr>
        <p:spPr bwMode="auto">
          <a:xfrm>
            <a:off x="990600" y="3276600"/>
            <a:ext cx="5800725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ptr = new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PieceWorker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( 20382, "Xiu LiWei", 0.5, 2850 );</a:t>
            </a:r>
          </a:p>
        </p:txBody>
      </p:sp>
      <p:sp useBgFill="1">
        <p:nvSpPr>
          <p:cNvPr id="636934" name="Rectangle 6"/>
          <p:cNvSpPr>
            <a:spLocks noChangeArrowheads="1"/>
          </p:cNvSpPr>
          <p:nvPr/>
        </p:nvSpPr>
        <p:spPr bwMode="auto">
          <a:xfrm>
            <a:off x="990600" y="4021138"/>
            <a:ext cx="1806575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ptr = empHead ;</a:t>
            </a:r>
          </a:p>
        </p:txBody>
      </p:sp>
      <p:sp>
        <p:nvSpPr>
          <p:cNvPr id="636935" name="AutoShape 7"/>
          <p:cNvSpPr>
            <a:spLocks/>
          </p:cNvSpPr>
          <p:nvPr/>
        </p:nvSpPr>
        <p:spPr bwMode="auto">
          <a:xfrm>
            <a:off x="5105400" y="2514600"/>
            <a:ext cx="2209800" cy="914400"/>
          </a:xfrm>
          <a:prstGeom prst="borderCallout2">
            <a:avLst>
              <a:gd name="adj1" fmla="val 12500"/>
              <a:gd name="adj2" fmla="val -3449"/>
              <a:gd name="adj3" fmla="val 12500"/>
              <a:gd name="adj4" fmla="val -24569"/>
              <a:gd name="adj5" fmla="val 187847"/>
              <a:gd name="adj6" fmla="val -9224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使用基类指针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遍历链表</a:t>
            </a:r>
          </a:p>
        </p:txBody>
      </p:sp>
      <p:sp useBgFill="1">
        <p:nvSpPr>
          <p:cNvPr id="636936" name="Rectangle 8"/>
          <p:cNvSpPr>
            <a:spLocks noChangeArrowheads="1"/>
          </p:cNvSpPr>
          <p:nvPr/>
        </p:nvSpPr>
        <p:spPr bwMode="auto">
          <a:xfrm>
            <a:off x="990600" y="4718050"/>
            <a:ext cx="1806575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ptr = empHead ;</a:t>
            </a:r>
          </a:p>
        </p:txBody>
      </p:sp>
      <p:sp>
        <p:nvSpPr>
          <p:cNvPr id="111625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9.5.2  </a:t>
            </a:r>
            <a:r>
              <a:rPr lang="zh-CN" altLang="en-US" smtClean="0">
                <a:latin typeface="宋体" pitchFamily="2" charset="-122"/>
              </a:rPr>
              <a:t>异质链表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36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3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4" grpId="0" animBg="1" autoUpdateAnimBg="0"/>
      <p:bldP spid="636935" grpId="0" animBg="1" autoUpdateAnimBg="0"/>
      <p:bldP spid="636936" grpId="0" animBg="1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Text Box 2"/>
          <p:cNvSpPr txBox="1">
            <a:spLocks noChangeArrowheads="1"/>
          </p:cNvSpPr>
          <p:nvPr/>
        </p:nvSpPr>
        <p:spPr bwMode="auto">
          <a:xfrm>
            <a:off x="250825" y="1319213"/>
            <a:ext cx="8713788" cy="427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1800">
                <a:latin typeface="+mn-ea"/>
                <a:ea typeface="+mn-ea"/>
                <a:cs typeface="Arial Unicode MS" pitchFamily="34" charset="-122"/>
              </a:rPr>
              <a:t>虚函数和多态性使软件设计</a:t>
            </a:r>
            <a:r>
              <a:rPr lang="zh-CN" altLang="en-US" sz="1800">
                <a:solidFill>
                  <a:schemeClr val="accent1"/>
                </a:solidFill>
                <a:latin typeface="+mn-ea"/>
                <a:ea typeface="+mn-ea"/>
                <a:cs typeface="Arial Unicode MS" pitchFamily="34" charset="-122"/>
              </a:rPr>
              <a:t>易于扩充</a:t>
            </a:r>
            <a:r>
              <a:rPr lang="zh-CN" altLang="en-US" sz="1800">
                <a:latin typeface="+mn-ea"/>
                <a:ea typeface="+mn-ea"/>
                <a:cs typeface="Arial Unicode MS" pitchFamily="34" charset="-122"/>
              </a:rPr>
              <a:t>。</a:t>
            </a:r>
          </a:p>
          <a:p>
            <a:pPr marL="457200" indent="-457200" algn="just"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1800">
                <a:latin typeface="+mn-ea"/>
                <a:ea typeface="+mn-ea"/>
                <a:cs typeface="Arial Unicode MS" pitchFamily="34" charset="-122"/>
              </a:rPr>
              <a:t>派生类重载基类接口相同的</a:t>
            </a:r>
            <a:r>
              <a:rPr lang="zh-CN" altLang="en-US" sz="1800">
                <a:latin typeface="+mn-ea"/>
                <a:ea typeface="+mn-ea"/>
              </a:rPr>
              <a:t>虚</a:t>
            </a:r>
            <a:r>
              <a:rPr lang="zh-CN" altLang="en-US" sz="1800">
                <a:latin typeface="+mn-ea"/>
                <a:ea typeface="+mn-ea"/>
                <a:cs typeface="Arial Unicode MS" pitchFamily="34" charset="-122"/>
              </a:rPr>
              <a:t>函数其虚特性不变。</a:t>
            </a:r>
          </a:p>
          <a:p>
            <a:pPr marL="457200" indent="-457200" algn="just"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1800">
                <a:latin typeface="+mn-ea"/>
                <a:ea typeface="+mn-ea"/>
                <a:cs typeface="Arial Unicode MS" pitchFamily="34" charset="-122"/>
              </a:rPr>
              <a:t>如果代码关联在编译时确定，称为静态联编。</a:t>
            </a:r>
            <a:r>
              <a:rPr lang="zh-CN" altLang="en-US" sz="1800">
                <a:solidFill>
                  <a:schemeClr val="accent1"/>
                </a:solidFill>
                <a:latin typeface="+mn-ea"/>
                <a:ea typeface="+mn-ea"/>
                <a:cs typeface="Arial Unicode MS" pitchFamily="34" charset="-122"/>
              </a:rPr>
              <a:t>代码在运行时</a:t>
            </a:r>
            <a:r>
              <a:rPr lang="zh-CN" altLang="en-US" sz="1800">
                <a:solidFill>
                  <a:schemeClr val="accent1"/>
                </a:solidFill>
                <a:latin typeface="+mn-ea"/>
                <a:ea typeface="+mn-ea"/>
              </a:rPr>
              <a:t>关联</a:t>
            </a:r>
            <a:r>
              <a:rPr lang="zh-CN" altLang="en-US" sz="1800">
                <a:latin typeface="+mn-ea"/>
                <a:ea typeface="+mn-ea"/>
                <a:cs typeface="Arial Unicode MS" pitchFamily="34" charset="-122"/>
              </a:rPr>
              <a:t>称为动态联编。</a:t>
            </a:r>
          </a:p>
          <a:p>
            <a:pPr marL="457200" indent="-457200" algn="just"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1800">
                <a:solidFill>
                  <a:schemeClr val="accent1"/>
                </a:solidFill>
                <a:latin typeface="+mn-ea"/>
                <a:ea typeface="+mn-ea"/>
                <a:cs typeface="Arial Unicode MS" pitchFamily="34" charset="-122"/>
              </a:rPr>
              <a:t>基类指针可以指向派生类对象、基类中拥有虚函数</a:t>
            </a:r>
            <a:r>
              <a:rPr lang="zh-CN" altLang="en-US" sz="1800">
                <a:latin typeface="+mn-ea"/>
                <a:ea typeface="+mn-ea"/>
                <a:cs typeface="Arial Unicode MS" pitchFamily="34" charset="-122"/>
              </a:rPr>
              <a:t>，是支持多态性的前提。</a:t>
            </a:r>
          </a:p>
          <a:p>
            <a:pPr marL="457200" indent="-457200" algn="just"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1800">
                <a:latin typeface="+mn-ea"/>
                <a:ea typeface="+mn-ea"/>
                <a:cs typeface="Arial Unicode MS" pitchFamily="34" charset="-122"/>
              </a:rPr>
              <a:t>虚析构函数可以正确释放动态派生类对象的资源。</a:t>
            </a:r>
          </a:p>
          <a:p>
            <a:pPr marL="457200" indent="-457200" algn="just"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1800">
                <a:latin typeface="+mn-ea"/>
                <a:ea typeface="+mn-ea"/>
                <a:cs typeface="Arial Unicode MS" pitchFamily="34" charset="-122"/>
              </a:rPr>
              <a:t>纯虚函数由派生类定义</a:t>
            </a:r>
            <a:r>
              <a:rPr lang="zh-CN" altLang="en-US" sz="1800">
                <a:solidFill>
                  <a:schemeClr val="accent1"/>
                </a:solidFill>
                <a:latin typeface="+mn-ea"/>
                <a:ea typeface="+mn-ea"/>
                <a:cs typeface="Arial Unicode MS" pitchFamily="34" charset="-122"/>
              </a:rPr>
              <a:t>实现</a:t>
            </a:r>
            <a:r>
              <a:rPr lang="zh-CN" altLang="en-US" sz="1800">
                <a:latin typeface="+mn-ea"/>
                <a:ea typeface="+mn-ea"/>
                <a:cs typeface="Arial Unicode MS" pitchFamily="34" charset="-122"/>
              </a:rPr>
              <a:t>版本。</a:t>
            </a:r>
          </a:p>
          <a:p>
            <a:pPr marL="457200" indent="-457200" algn="just"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1800">
                <a:latin typeface="+mn-ea"/>
                <a:ea typeface="+mn-ea"/>
                <a:cs typeface="Arial Unicode MS" pitchFamily="34" charset="-122"/>
              </a:rPr>
              <a:t>具有纯虚函数的类称为抽象类。抽象类只能作为基类，不能建立对象。抽象类指针使得派生的具体类对象具有多态操作能力。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33375"/>
            <a:ext cx="1447800" cy="6858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4" grpId="0" autoUpdateAnimBg="0"/>
      <p:bldP spid="637955" grpId="0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685800" y="234950"/>
            <a:ext cx="6858000" cy="638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#include&lt;cstring&gt;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name[20]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put_name( char * s ) { strcpy_s( name, s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show_name() { cout &lt;&lt; name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B_class  : public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phone_num[ 20 ]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put_phone( char * num )  { strcpy_s ( phone_num , num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show_phone()  { cout &lt;&lt; phone_num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{ </a:t>
            </a:r>
            <a:r>
              <a:rPr lang="en-US" altLang="zh-CN" sz="1800" b="1">
                <a:solidFill>
                  <a:srgbClr val="0000FF"/>
                </a:solidFill>
              </a:rPr>
              <a:t>A_class  * A_p ;</a:t>
            </a:r>
            <a:r>
              <a:rPr lang="en-US" altLang="zh-CN" sz="1800"/>
              <a:t>      A_class  A_obj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B_class   B_obj ; 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A_obj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-&gt; put_name( "Wang xiao hua" ) ;   A_p -&gt; show_name()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B_obj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-&gt; put_name( "Chen ming" ) ;     A_p -&gt; show_name() ;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B_obj.put_phone ( "5555_12345678" );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( ( B_class * ) A_p ) -&gt; show_phone()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543748" name="Oval 4"/>
          <p:cNvSpPr>
            <a:spLocks noChangeArrowheads="1"/>
          </p:cNvSpPr>
          <p:nvPr/>
        </p:nvSpPr>
        <p:spPr bwMode="auto">
          <a:xfrm>
            <a:off x="838200" y="3984625"/>
            <a:ext cx="17526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49" name="AutoShape 5"/>
          <p:cNvSpPr>
            <a:spLocks/>
          </p:cNvSpPr>
          <p:nvPr/>
        </p:nvSpPr>
        <p:spPr bwMode="auto">
          <a:xfrm>
            <a:off x="4267200" y="2532063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36185"/>
              <a:gd name="adj5" fmla="val 221616"/>
              <a:gd name="adj6" fmla="val -13552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基类指针</a:t>
            </a:r>
          </a:p>
        </p:txBody>
      </p:sp>
      <p:grpSp>
        <p:nvGrpSpPr>
          <p:cNvPr id="14341" name="Group 6"/>
          <p:cNvGrpSpPr>
            <a:grpSpLocks/>
          </p:cNvGrpSpPr>
          <p:nvPr/>
        </p:nvGrpSpPr>
        <p:grpSpPr bwMode="auto">
          <a:xfrm>
            <a:off x="6019800" y="1219200"/>
            <a:ext cx="2819400" cy="1397000"/>
            <a:chOff x="4080" y="928"/>
            <a:chExt cx="1247" cy="880"/>
          </a:xfrm>
        </p:grpSpPr>
        <p:sp>
          <p:nvSpPr>
            <p:cNvPr id="543751" name="Rectangle 7"/>
            <p:cNvSpPr>
              <a:spLocks noChangeArrowheads="1"/>
            </p:cNvSpPr>
            <p:nvPr/>
          </p:nvSpPr>
          <p:spPr bwMode="auto">
            <a:xfrm>
              <a:off x="4080" y="928"/>
              <a:ext cx="1247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altLang="zh-CN" sz="1600" b="1"/>
                <a:t>class  A_class</a:t>
              </a:r>
            </a:p>
          </p:txBody>
        </p:sp>
        <p:sp>
          <p:nvSpPr>
            <p:cNvPr id="543752" name="Rectangle 8"/>
            <p:cNvSpPr>
              <a:spLocks noChangeArrowheads="1"/>
            </p:cNvSpPr>
            <p:nvPr/>
          </p:nvSpPr>
          <p:spPr bwMode="auto">
            <a:xfrm>
              <a:off x="4080" y="1536"/>
              <a:ext cx="1247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r>
                <a:rPr lang="en-US" altLang="zh-CN" sz="1600" b="1"/>
                <a:t>class  B_class : public  A_class</a:t>
              </a:r>
            </a:p>
          </p:txBody>
        </p:sp>
        <p:sp>
          <p:nvSpPr>
            <p:cNvPr id="14346" name="Line 9"/>
            <p:cNvSpPr>
              <a:spLocks noChangeShapeType="1"/>
            </p:cNvSpPr>
            <p:nvPr/>
          </p:nvSpPr>
          <p:spPr bwMode="auto">
            <a:xfrm flipV="1">
              <a:off x="4704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42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9.2.1  </a:t>
            </a:r>
            <a:r>
              <a:rPr lang="zh-CN" altLang="en-US" smtClean="0"/>
              <a:t>基类指针引用派生类对象</a:t>
            </a:r>
          </a:p>
        </p:txBody>
      </p:sp>
      <p:sp>
        <p:nvSpPr>
          <p:cNvPr id="14343" name="Rectangle 13"/>
          <p:cNvSpPr>
            <a:spLocks noChangeArrowheads="1"/>
          </p:cNvSpPr>
          <p:nvPr/>
        </p:nvSpPr>
        <p:spPr bwMode="auto">
          <a:xfrm>
            <a:off x="4343400" y="381000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9-1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使用基类指针引用派生类对象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4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8" grpId="0" animBg="1"/>
      <p:bldP spid="543749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85800" y="234950"/>
            <a:ext cx="6858000" cy="638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#include&lt;cstring&gt;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name[20]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put_name( char * s ) { strcpy_s( name, s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show_name() { cout &lt;&lt; name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B_class  : public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phone_num[ 20 ]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put_phone( char * num )  { strcpy_s ( phone_num , num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show_phone()  { cout &lt;&lt; phone_num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{ A_class  * A_p ;      A_class  A_obj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B_class   B_obj ; 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A_p = &amp; A_obj ; </a:t>
            </a:r>
            <a:endParaRPr lang="en-US" altLang="zh-CN" sz="1800"/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-&gt; put_name( "Wang xiao hua" ) ;   A_p -&gt; show_name()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B_obj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-&gt; put_name( "Chen ming" ) ;     A_p -&gt; show_name() ;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B_obj.put_phone ( "5555_12345678" );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( ( B_class * ) A_p ) -&gt; show_phone()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544772" name="AutoShape 4"/>
          <p:cNvSpPr>
            <a:spLocks/>
          </p:cNvSpPr>
          <p:nvPr/>
        </p:nvSpPr>
        <p:spPr bwMode="auto">
          <a:xfrm>
            <a:off x="5029200" y="2922588"/>
            <a:ext cx="2209800" cy="952500"/>
          </a:xfrm>
          <a:prstGeom prst="borderCallout2">
            <a:avLst>
              <a:gd name="adj1" fmla="val 12000"/>
              <a:gd name="adj2" fmla="val -3449"/>
              <a:gd name="adj3" fmla="val 12000"/>
              <a:gd name="adj4" fmla="val -26148"/>
              <a:gd name="adj5" fmla="val 175667"/>
              <a:gd name="adj6" fmla="val -9906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基类指针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指向基类对象</a:t>
            </a:r>
          </a:p>
        </p:txBody>
      </p:sp>
      <p:grpSp>
        <p:nvGrpSpPr>
          <p:cNvPr id="15364" name="Group 5"/>
          <p:cNvGrpSpPr>
            <a:grpSpLocks/>
          </p:cNvGrpSpPr>
          <p:nvPr/>
        </p:nvGrpSpPr>
        <p:grpSpPr bwMode="auto">
          <a:xfrm>
            <a:off x="6019800" y="1219200"/>
            <a:ext cx="2819400" cy="1397000"/>
            <a:chOff x="4080" y="928"/>
            <a:chExt cx="1247" cy="880"/>
          </a:xfrm>
        </p:grpSpPr>
        <p:sp>
          <p:nvSpPr>
            <p:cNvPr id="544774" name="Rectangle 6"/>
            <p:cNvSpPr>
              <a:spLocks noChangeArrowheads="1"/>
            </p:cNvSpPr>
            <p:nvPr/>
          </p:nvSpPr>
          <p:spPr bwMode="auto">
            <a:xfrm>
              <a:off x="4080" y="928"/>
              <a:ext cx="1247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altLang="zh-CN" sz="1600" b="1"/>
                <a:t>class  A_class</a:t>
              </a:r>
            </a:p>
          </p:txBody>
        </p:sp>
        <p:sp>
          <p:nvSpPr>
            <p:cNvPr id="544775" name="Rectangle 7"/>
            <p:cNvSpPr>
              <a:spLocks noChangeArrowheads="1"/>
            </p:cNvSpPr>
            <p:nvPr/>
          </p:nvSpPr>
          <p:spPr bwMode="auto">
            <a:xfrm>
              <a:off x="4080" y="1536"/>
              <a:ext cx="1247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r>
                <a:rPr lang="en-US" altLang="zh-CN" sz="1600" b="1"/>
                <a:t>class  B_class : public  A_class</a:t>
              </a:r>
            </a:p>
          </p:txBody>
        </p:sp>
        <p:sp>
          <p:nvSpPr>
            <p:cNvPr id="15370" name="Line 8"/>
            <p:cNvSpPr>
              <a:spLocks noChangeShapeType="1"/>
            </p:cNvSpPr>
            <p:nvPr/>
          </p:nvSpPr>
          <p:spPr bwMode="auto">
            <a:xfrm flipV="1">
              <a:off x="4704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4777" name="Oval 9"/>
          <p:cNvSpPr>
            <a:spLocks noChangeArrowheads="1"/>
          </p:cNvSpPr>
          <p:nvPr/>
        </p:nvSpPr>
        <p:spPr bwMode="auto">
          <a:xfrm>
            <a:off x="838200" y="4560888"/>
            <a:ext cx="1828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9.2.1  </a:t>
            </a:r>
            <a:r>
              <a:rPr lang="zh-CN" altLang="en-US" smtClean="0"/>
              <a:t>基类指针引用派生类对象</a:t>
            </a:r>
          </a:p>
        </p:txBody>
      </p:sp>
      <p:sp>
        <p:nvSpPr>
          <p:cNvPr id="15367" name="Rectangle 13"/>
          <p:cNvSpPr>
            <a:spLocks noChangeArrowheads="1"/>
          </p:cNvSpPr>
          <p:nvPr/>
        </p:nvSpPr>
        <p:spPr bwMode="auto">
          <a:xfrm>
            <a:off x="4343400" y="381000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9-1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使用基类指针引用派生类对象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4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2" grpId="0" animBg="1" autoUpdateAnimBg="0"/>
      <p:bldP spid="54477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85800" y="234950"/>
            <a:ext cx="6858000" cy="638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#include&lt;cstring&gt;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name[20]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</a:t>
            </a:r>
            <a:r>
              <a:rPr lang="en-US" altLang="zh-CN" sz="1600" b="1">
                <a:solidFill>
                  <a:srgbClr val="0000FF"/>
                </a:solidFill>
              </a:rPr>
              <a:t>void  put_name( char * s ) { strcpy_s( name, s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 b="1">
                <a:solidFill>
                  <a:srgbClr val="0000FF"/>
                </a:solidFill>
              </a:rPr>
              <a:t>                    void  show_name() { cout &lt;&lt; name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B_class  : public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phone_num[ 20 ]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put_phone( char * num )  { strcpy_s ( phone_num , num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show_phone()  { cout &lt;&lt; phone_num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{ A_class  * A_p ;      A_class  A_obj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B_class   B_obj ; 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A_obj ; 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A_p -&gt; put_name( "Wang xiao hua" ) ;   A_p -&gt; show_name()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B_obj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-&gt; put_name( "Chen ming" ) ;     A_p -&gt; show_name() ;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B_obj.put_phone ( "5555_12345678" );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( ( B_class * ) A_p ) -&gt; show_phone()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545796" name="AutoShape 4"/>
          <p:cNvSpPr>
            <a:spLocks/>
          </p:cNvSpPr>
          <p:nvPr/>
        </p:nvSpPr>
        <p:spPr bwMode="auto">
          <a:xfrm>
            <a:off x="5334000" y="3052763"/>
            <a:ext cx="2286000" cy="952500"/>
          </a:xfrm>
          <a:prstGeom prst="borderCallout2">
            <a:avLst>
              <a:gd name="adj1" fmla="val 12000"/>
              <a:gd name="adj2" fmla="val -3333"/>
              <a:gd name="adj3" fmla="val 12000"/>
              <a:gd name="adj4" fmla="val -21875"/>
              <a:gd name="adj5" fmla="val 178500"/>
              <a:gd name="adj6" fmla="val -8145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基类指针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调用基类成员函数</a:t>
            </a:r>
          </a:p>
        </p:txBody>
      </p:sp>
      <p:grpSp>
        <p:nvGrpSpPr>
          <p:cNvPr id="16388" name="Group 5"/>
          <p:cNvGrpSpPr>
            <a:grpSpLocks/>
          </p:cNvGrpSpPr>
          <p:nvPr/>
        </p:nvGrpSpPr>
        <p:grpSpPr bwMode="auto">
          <a:xfrm>
            <a:off x="6019800" y="1219200"/>
            <a:ext cx="2819400" cy="1397000"/>
            <a:chOff x="4080" y="928"/>
            <a:chExt cx="1247" cy="880"/>
          </a:xfrm>
        </p:grpSpPr>
        <p:sp>
          <p:nvSpPr>
            <p:cNvPr id="545798" name="Rectangle 6"/>
            <p:cNvSpPr>
              <a:spLocks noChangeArrowheads="1"/>
            </p:cNvSpPr>
            <p:nvPr/>
          </p:nvSpPr>
          <p:spPr bwMode="auto">
            <a:xfrm>
              <a:off x="4080" y="928"/>
              <a:ext cx="1247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altLang="zh-CN" sz="1600" b="1"/>
                <a:t>class  A_class</a:t>
              </a:r>
            </a:p>
          </p:txBody>
        </p:sp>
        <p:sp>
          <p:nvSpPr>
            <p:cNvPr id="545799" name="Rectangle 7"/>
            <p:cNvSpPr>
              <a:spLocks noChangeArrowheads="1"/>
            </p:cNvSpPr>
            <p:nvPr/>
          </p:nvSpPr>
          <p:spPr bwMode="auto">
            <a:xfrm>
              <a:off x="4080" y="1536"/>
              <a:ext cx="1247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r>
                <a:rPr lang="en-US" altLang="zh-CN" sz="1600" b="1"/>
                <a:t>class  B_class : public  A_class</a:t>
              </a:r>
            </a:p>
          </p:txBody>
        </p:sp>
        <p:sp>
          <p:nvSpPr>
            <p:cNvPr id="16393" name="Line 8"/>
            <p:cNvSpPr>
              <a:spLocks noChangeShapeType="1"/>
            </p:cNvSpPr>
            <p:nvPr/>
          </p:nvSpPr>
          <p:spPr bwMode="auto">
            <a:xfrm flipV="1">
              <a:off x="4704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389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9.2.1  </a:t>
            </a:r>
            <a:r>
              <a:rPr lang="zh-CN" altLang="en-US" smtClean="0"/>
              <a:t>基类指针引用派生类对象</a:t>
            </a:r>
          </a:p>
        </p:txBody>
      </p:sp>
      <p:sp>
        <p:nvSpPr>
          <p:cNvPr id="16390" name="Rectangle 12"/>
          <p:cNvSpPr>
            <a:spLocks noChangeArrowheads="1"/>
          </p:cNvSpPr>
          <p:nvPr/>
        </p:nvSpPr>
        <p:spPr bwMode="auto">
          <a:xfrm>
            <a:off x="4343400" y="381000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9-1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使用基类指针引用派生类对象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4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85800" y="234950"/>
            <a:ext cx="6858000" cy="638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#include&lt;cstring&gt;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name[20]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put_name( char * s ) { strcpy_s( name, s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show_name() { cout &lt;&lt; name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B_class  : public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phone_num[ 20 ]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put_phone( char * num )  { strcpy_s ( phone_num , num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show_phone()  { cout &lt;&lt; phone_num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{ A_class  * A_p ;      A_class  A_obj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B_class   B_obj ; 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A_obj ; 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A_p -&gt; put_name( "Wang xiao hua" ) ;   A_p -&gt; show_name()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A_p = &amp; B_obj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-&gt; put_name( "Chen ming" ) ;     A_p -&gt; show_name() ;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B_obj.put_phone ( "5555_12345678" );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( ( B_class * ) A_p ) -&gt; show_phone()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</a:t>
            </a:r>
          </a:p>
        </p:txBody>
      </p:sp>
      <p:grpSp>
        <p:nvGrpSpPr>
          <p:cNvPr id="17411" name="Group 4"/>
          <p:cNvGrpSpPr>
            <a:grpSpLocks/>
          </p:cNvGrpSpPr>
          <p:nvPr/>
        </p:nvGrpSpPr>
        <p:grpSpPr bwMode="auto">
          <a:xfrm>
            <a:off x="6019800" y="1219200"/>
            <a:ext cx="2819400" cy="1397000"/>
            <a:chOff x="4080" y="928"/>
            <a:chExt cx="1247" cy="880"/>
          </a:xfrm>
        </p:grpSpPr>
        <p:sp>
          <p:nvSpPr>
            <p:cNvPr id="546821" name="Rectangle 5"/>
            <p:cNvSpPr>
              <a:spLocks noChangeArrowheads="1"/>
            </p:cNvSpPr>
            <p:nvPr/>
          </p:nvSpPr>
          <p:spPr bwMode="auto">
            <a:xfrm>
              <a:off x="4080" y="928"/>
              <a:ext cx="1247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altLang="zh-CN" sz="1600" b="1"/>
                <a:t>class  A_class</a:t>
              </a:r>
            </a:p>
          </p:txBody>
        </p:sp>
        <p:sp>
          <p:nvSpPr>
            <p:cNvPr id="546822" name="Rectangle 6"/>
            <p:cNvSpPr>
              <a:spLocks noChangeArrowheads="1"/>
            </p:cNvSpPr>
            <p:nvPr/>
          </p:nvSpPr>
          <p:spPr bwMode="auto">
            <a:xfrm>
              <a:off x="4080" y="1536"/>
              <a:ext cx="1247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r>
                <a:rPr lang="en-US" altLang="zh-CN" sz="1600" b="1"/>
                <a:t>class  B_class : public  A_class</a:t>
              </a:r>
            </a:p>
          </p:txBody>
        </p:sp>
        <p:sp>
          <p:nvSpPr>
            <p:cNvPr id="17418" name="Line 7"/>
            <p:cNvSpPr>
              <a:spLocks noChangeShapeType="1"/>
            </p:cNvSpPr>
            <p:nvPr/>
          </p:nvSpPr>
          <p:spPr bwMode="auto">
            <a:xfrm flipV="1">
              <a:off x="4704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6824" name="AutoShape 8"/>
          <p:cNvSpPr>
            <a:spLocks/>
          </p:cNvSpPr>
          <p:nvPr/>
        </p:nvSpPr>
        <p:spPr bwMode="auto">
          <a:xfrm>
            <a:off x="4572000" y="3340100"/>
            <a:ext cx="2209800" cy="952500"/>
          </a:xfrm>
          <a:prstGeom prst="borderCallout2">
            <a:avLst>
              <a:gd name="adj1" fmla="val 12000"/>
              <a:gd name="adj2" fmla="val -3449"/>
              <a:gd name="adj3" fmla="val 12000"/>
              <a:gd name="adj4" fmla="val -26148"/>
              <a:gd name="adj5" fmla="val 175667"/>
              <a:gd name="adj6" fmla="val -9906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基类指针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指向派生类对象</a:t>
            </a:r>
          </a:p>
        </p:txBody>
      </p:sp>
      <p:sp>
        <p:nvSpPr>
          <p:cNvPr id="546825" name="Oval 9"/>
          <p:cNvSpPr>
            <a:spLocks noChangeArrowheads="1"/>
          </p:cNvSpPr>
          <p:nvPr/>
        </p:nvSpPr>
        <p:spPr bwMode="auto">
          <a:xfrm>
            <a:off x="838200" y="5135563"/>
            <a:ext cx="1828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9.2.1  </a:t>
            </a:r>
            <a:r>
              <a:rPr lang="zh-CN" altLang="en-US" smtClean="0"/>
              <a:t>基类指针引用派生类对象</a:t>
            </a:r>
          </a:p>
        </p:txBody>
      </p:sp>
      <p:sp>
        <p:nvSpPr>
          <p:cNvPr id="17415" name="Rectangle 13"/>
          <p:cNvSpPr>
            <a:spLocks noChangeArrowheads="1"/>
          </p:cNvSpPr>
          <p:nvPr/>
        </p:nvSpPr>
        <p:spPr bwMode="auto">
          <a:xfrm>
            <a:off x="4343400" y="381000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9-1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使用基类指针引用派生类对象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4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4" grpId="0" animBg="1" autoUpdateAnimBg="0"/>
      <p:bldP spid="5468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85800" y="234950"/>
            <a:ext cx="6858000" cy="638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#include&lt;cstring&gt;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name[20]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</a:t>
            </a:r>
            <a:r>
              <a:rPr lang="en-US" altLang="zh-CN" sz="1600" b="1">
                <a:solidFill>
                  <a:srgbClr val="0000FF"/>
                </a:solidFill>
              </a:rPr>
              <a:t>void  put_name( char * s ) { strcpy_s( name, s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 b="1">
                <a:solidFill>
                  <a:srgbClr val="0000FF"/>
                </a:solidFill>
              </a:rPr>
              <a:t>                    void  show_name() { cout &lt;&lt; name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B_class  : public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phone_num[ 20 ]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put_phone( char * num )  { strcpy_s ( phone_num , num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show_phone()  { cout &lt;&lt; phone_num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{ A_class  * A_p ;      A_class  A_obj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B_class   B_obj ; 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A_obj ; 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A_p -&gt; put_name( "Wang xiao hua" ) ;   A_p -&gt; show_name()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B_obj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A_p -&gt; put_name( "Chen ming" ) ;     A_p -&gt; show_name() ;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B_obj.put_phone ( "5555_12345678" );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( ( B_class * ) A_p ) -&gt; show_phone()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</a:t>
            </a:r>
          </a:p>
        </p:txBody>
      </p:sp>
      <p:grpSp>
        <p:nvGrpSpPr>
          <p:cNvPr id="18435" name="Group 4"/>
          <p:cNvGrpSpPr>
            <a:grpSpLocks/>
          </p:cNvGrpSpPr>
          <p:nvPr/>
        </p:nvGrpSpPr>
        <p:grpSpPr bwMode="auto">
          <a:xfrm>
            <a:off x="6019800" y="1219200"/>
            <a:ext cx="2819400" cy="1397000"/>
            <a:chOff x="4080" y="928"/>
            <a:chExt cx="1247" cy="880"/>
          </a:xfrm>
        </p:grpSpPr>
        <p:sp>
          <p:nvSpPr>
            <p:cNvPr id="547845" name="Rectangle 5"/>
            <p:cNvSpPr>
              <a:spLocks noChangeArrowheads="1"/>
            </p:cNvSpPr>
            <p:nvPr/>
          </p:nvSpPr>
          <p:spPr bwMode="auto">
            <a:xfrm>
              <a:off x="4080" y="928"/>
              <a:ext cx="1247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altLang="zh-CN" sz="1600" b="1"/>
                <a:t>class  A_class</a:t>
              </a:r>
            </a:p>
          </p:txBody>
        </p:sp>
        <p:sp>
          <p:nvSpPr>
            <p:cNvPr id="547846" name="Rectangle 6"/>
            <p:cNvSpPr>
              <a:spLocks noChangeArrowheads="1"/>
            </p:cNvSpPr>
            <p:nvPr/>
          </p:nvSpPr>
          <p:spPr bwMode="auto">
            <a:xfrm>
              <a:off x="4080" y="1536"/>
              <a:ext cx="1247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r>
                <a:rPr lang="en-US" altLang="zh-CN" sz="1600" b="1"/>
                <a:t>class  B_class : public  A_class</a:t>
              </a:r>
            </a:p>
          </p:txBody>
        </p:sp>
        <p:sp>
          <p:nvSpPr>
            <p:cNvPr id="18441" name="Line 7"/>
            <p:cNvSpPr>
              <a:spLocks noChangeShapeType="1"/>
            </p:cNvSpPr>
            <p:nvPr/>
          </p:nvSpPr>
          <p:spPr bwMode="auto">
            <a:xfrm flipV="1">
              <a:off x="4704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7848" name="AutoShape 8"/>
          <p:cNvSpPr>
            <a:spLocks/>
          </p:cNvSpPr>
          <p:nvPr/>
        </p:nvSpPr>
        <p:spPr bwMode="auto">
          <a:xfrm>
            <a:off x="6019800" y="3629025"/>
            <a:ext cx="2667000" cy="952500"/>
          </a:xfrm>
          <a:prstGeom prst="borderCallout2">
            <a:avLst>
              <a:gd name="adj1" fmla="val 12000"/>
              <a:gd name="adj2" fmla="val -2856"/>
              <a:gd name="adj3" fmla="val 12000"/>
              <a:gd name="adj4" fmla="val -17500"/>
              <a:gd name="adj5" fmla="val 174333"/>
              <a:gd name="adj6" fmla="val -6446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从基类继承的成员函数</a:t>
            </a:r>
          </a:p>
        </p:txBody>
      </p:sp>
      <p:sp>
        <p:nvSpPr>
          <p:cNvPr id="1843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9.2.1  </a:t>
            </a:r>
            <a:r>
              <a:rPr lang="zh-CN" altLang="en-US" smtClean="0"/>
              <a:t>基类指针引用派生类对象</a:t>
            </a:r>
          </a:p>
        </p:txBody>
      </p:sp>
      <p:sp>
        <p:nvSpPr>
          <p:cNvPr id="18438" name="Rectangle 12"/>
          <p:cNvSpPr>
            <a:spLocks noChangeArrowheads="1"/>
          </p:cNvSpPr>
          <p:nvPr/>
        </p:nvSpPr>
        <p:spPr bwMode="auto">
          <a:xfrm>
            <a:off x="4343400" y="381000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9-1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使用基类指针引用派生类对象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4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85800" y="234950"/>
            <a:ext cx="6858000" cy="638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#include&lt;cstring&gt;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name[20]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put_name( char * s ) { strcpy_s( name, s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show_name() { cout &lt;&lt; name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B_class  : public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phone_num[ 20 ]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</a:t>
            </a:r>
            <a:r>
              <a:rPr lang="en-US" altLang="zh-CN" sz="1600" b="1">
                <a:solidFill>
                  <a:srgbClr val="0000FF"/>
                </a:solidFill>
              </a:rPr>
              <a:t>void  put_phone( char * num )  { strcpy_s ( phone_num , num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show_phone()  { cout &lt;&lt; phone_num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{ A_class  * A_p ;      A_class  A_obj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B_class   B_obj ; 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A_obj ; 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A_p -&gt; put_name( "Wang xiao hua" ) ;   A_p -&gt; show_name()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B_obj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-&gt; put_name( "Chen ming" ) ;     A_p -&gt; show_name() ;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B_obj.put_phone ( "5555_12345678" );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( ( B_class * ) A_p ) -&gt; show_phone()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</a:t>
            </a:r>
          </a:p>
        </p:txBody>
      </p:sp>
      <p:grpSp>
        <p:nvGrpSpPr>
          <p:cNvPr id="19459" name="Group 4"/>
          <p:cNvGrpSpPr>
            <a:grpSpLocks/>
          </p:cNvGrpSpPr>
          <p:nvPr/>
        </p:nvGrpSpPr>
        <p:grpSpPr bwMode="auto">
          <a:xfrm>
            <a:off x="6019800" y="1219200"/>
            <a:ext cx="2819400" cy="1397000"/>
            <a:chOff x="4080" y="928"/>
            <a:chExt cx="1247" cy="880"/>
          </a:xfrm>
        </p:grpSpPr>
        <p:sp>
          <p:nvSpPr>
            <p:cNvPr id="548869" name="Rectangle 5"/>
            <p:cNvSpPr>
              <a:spLocks noChangeArrowheads="1"/>
            </p:cNvSpPr>
            <p:nvPr/>
          </p:nvSpPr>
          <p:spPr bwMode="auto">
            <a:xfrm>
              <a:off x="4080" y="928"/>
              <a:ext cx="1247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altLang="zh-CN" sz="1600" b="1"/>
                <a:t>class  A_class</a:t>
              </a:r>
            </a:p>
          </p:txBody>
        </p:sp>
        <p:sp>
          <p:nvSpPr>
            <p:cNvPr id="548870" name="Rectangle 6"/>
            <p:cNvSpPr>
              <a:spLocks noChangeArrowheads="1"/>
            </p:cNvSpPr>
            <p:nvPr/>
          </p:nvSpPr>
          <p:spPr bwMode="auto">
            <a:xfrm>
              <a:off x="4080" y="1536"/>
              <a:ext cx="1247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r>
                <a:rPr lang="en-US" altLang="zh-CN" sz="1600" b="1"/>
                <a:t>class  B_class : public  A_class</a:t>
              </a:r>
            </a:p>
          </p:txBody>
        </p:sp>
        <p:sp>
          <p:nvSpPr>
            <p:cNvPr id="19466" name="Line 7"/>
            <p:cNvSpPr>
              <a:spLocks noChangeShapeType="1"/>
            </p:cNvSpPr>
            <p:nvPr/>
          </p:nvSpPr>
          <p:spPr bwMode="auto">
            <a:xfrm flipV="1">
              <a:off x="4704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8872" name="AutoShape 8"/>
          <p:cNvSpPr>
            <a:spLocks/>
          </p:cNvSpPr>
          <p:nvPr/>
        </p:nvSpPr>
        <p:spPr bwMode="auto">
          <a:xfrm>
            <a:off x="3352800" y="4076700"/>
            <a:ext cx="2667000" cy="952500"/>
          </a:xfrm>
          <a:prstGeom prst="borderCallout2">
            <a:avLst>
              <a:gd name="adj1" fmla="val 12000"/>
              <a:gd name="adj2" fmla="val -2856"/>
              <a:gd name="adj3" fmla="val 12000"/>
              <a:gd name="adj4" fmla="val -16667"/>
              <a:gd name="adj5" fmla="val 159667"/>
              <a:gd name="adj6" fmla="val -6077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用派生类对象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调用派生类的成员函数</a:t>
            </a:r>
          </a:p>
        </p:txBody>
      </p:sp>
      <p:sp>
        <p:nvSpPr>
          <p:cNvPr id="548873" name="Oval 9"/>
          <p:cNvSpPr>
            <a:spLocks noChangeArrowheads="1"/>
          </p:cNvSpPr>
          <p:nvPr/>
        </p:nvSpPr>
        <p:spPr bwMode="auto">
          <a:xfrm>
            <a:off x="838200" y="5661025"/>
            <a:ext cx="9144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9.2.1  </a:t>
            </a:r>
            <a:r>
              <a:rPr lang="zh-CN" altLang="en-US" smtClean="0"/>
              <a:t>基类指针引用派生类对象</a:t>
            </a:r>
          </a:p>
        </p:txBody>
      </p:sp>
      <p:sp>
        <p:nvSpPr>
          <p:cNvPr id="19463" name="Rectangle 13"/>
          <p:cNvSpPr>
            <a:spLocks noChangeArrowheads="1"/>
          </p:cNvSpPr>
          <p:nvPr/>
        </p:nvSpPr>
        <p:spPr bwMode="auto">
          <a:xfrm>
            <a:off x="4343400" y="381000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9-1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使用基类指针引用派生类对象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4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72" grpId="0" animBg="1" autoUpdateAnimBg="0"/>
      <p:bldP spid="54887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85800" y="234950"/>
            <a:ext cx="6858000" cy="638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#include&lt;cstring&gt;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name[20]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put_name( char * s ) { strcpy_s( name, s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show_name() { cout &lt;&lt; name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B_class  : public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phone_num[ 20 ]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put_phone( char * num )  { strcpy_s ( phone_num , num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</a:t>
            </a:r>
            <a:r>
              <a:rPr lang="en-US" altLang="zh-CN" sz="1600" b="1">
                <a:solidFill>
                  <a:srgbClr val="0000FF"/>
                </a:solidFill>
              </a:rPr>
              <a:t>void  show_phone()  { cout &lt;&lt; phone_num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{ A_class  * A_p ;      A_class  A_obj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B_class   B_obj ; 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A_obj ; 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A_p -&gt; put_name( "Wang xiao hua" ) ;   A_p -&gt; show_name()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B_obj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-&gt; put_name( "Chen ming" ) ;     A_p -&gt; show_name() ;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B_obj.put_phone ( "5555_12345678" );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( ( B_class * ) A_p ) -&gt; show_phone()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</a:t>
            </a:r>
          </a:p>
        </p:txBody>
      </p:sp>
      <p:grpSp>
        <p:nvGrpSpPr>
          <p:cNvPr id="20483" name="Group 4"/>
          <p:cNvGrpSpPr>
            <a:grpSpLocks/>
          </p:cNvGrpSpPr>
          <p:nvPr/>
        </p:nvGrpSpPr>
        <p:grpSpPr bwMode="auto">
          <a:xfrm>
            <a:off x="6019800" y="1219200"/>
            <a:ext cx="2819400" cy="1397000"/>
            <a:chOff x="4080" y="928"/>
            <a:chExt cx="1247" cy="880"/>
          </a:xfrm>
        </p:grpSpPr>
        <p:sp>
          <p:nvSpPr>
            <p:cNvPr id="549893" name="Rectangle 5"/>
            <p:cNvSpPr>
              <a:spLocks noChangeArrowheads="1"/>
            </p:cNvSpPr>
            <p:nvPr/>
          </p:nvSpPr>
          <p:spPr bwMode="auto">
            <a:xfrm>
              <a:off x="4080" y="928"/>
              <a:ext cx="1247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altLang="zh-CN" sz="1600" b="1"/>
                <a:t>class  A_class</a:t>
              </a:r>
            </a:p>
          </p:txBody>
        </p:sp>
        <p:sp>
          <p:nvSpPr>
            <p:cNvPr id="549894" name="Rectangle 6"/>
            <p:cNvSpPr>
              <a:spLocks noChangeArrowheads="1"/>
            </p:cNvSpPr>
            <p:nvPr/>
          </p:nvSpPr>
          <p:spPr bwMode="auto">
            <a:xfrm>
              <a:off x="4080" y="1536"/>
              <a:ext cx="1247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r>
                <a:rPr lang="en-US" altLang="zh-CN" sz="1600" b="1"/>
                <a:t>class  B_class : public  A_class</a:t>
              </a:r>
            </a:p>
          </p:txBody>
        </p:sp>
        <p:sp>
          <p:nvSpPr>
            <p:cNvPr id="20490" name="Line 7"/>
            <p:cNvSpPr>
              <a:spLocks noChangeShapeType="1"/>
            </p:cNvSpPr>
            <p:nvPr/>
          </p:nvSpPr>
          <p:spPr bwMode="auto">
            <a:xfrm flipV="1">
              <a:off x="4704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9896" name="AutoShape 8"/>
          <p:cNvSpPr>
            <a:spLocks/>
          </p:cNvSpPr>
          <p:nvPr/>
        </p:nvSpPr>
        <p:spPr bwMode="auto">
          <a:xfrm>
            <a:off x="4419600" y="3810000"/>
            <a:ext cx="2667000" cy="952500"/>
          </a:xfrm>
          <a:prstGeom prst="borderCallout2">
            <a:avLst>
              <a:gd name="adj1" fmla="val 12000"/>
              <a:gd name="adj2" fmla="val -2856"/>
              <a:gd name="adj3" fmla="val 12000"/>
              <a:gd name="adj4" fmla="val -20060"/>
              <a:gd name="adj5" fmla="val 219667"/>
              <a:gd name="adj6" fmla="val -7506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对基类指针强类型转换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调用派生类的成员函数</a:t>
            </a:r>
          </a:p>
        </p:txBody>
      </p:sp>
      <p:sp>
        <p:nvSpPr>
          <p:cNvPr id="549897" name="Oval 9"/>
          <p:cNvSpPr>
            <a:spLocks noChangeArrowheads="1"/>
          </p:cNvSpPr>
          <p:nvPr/>
        </p:nvSpPr>
        <p:spPr bwMode="auto">
          <a:xfrm>
            <a:off x="838200" y="5943600"/>
            <a:ext cx="20574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9.2.1  </a:t>
            </a:r>
            <a:r>
              <a:rPr lang="zh-CN" altLang="en-US" smtClean="0"/>
              <a:t>基类指针引用派生类对象</a:t>
            </a:r>
          </a:p>
        </p:txBody>
      </p:sp>
      <p:sp>
        <p:nvSpPr>
          <p:cNvPr id="20487" name="Rectangle 13"/>
          <p:cNvSpPr>
            <a:spLocks noChangeArrowheads="1"/>
          </p:cNvSpPr>
          <p:nvPr/>
        </p:nvSpPr>
        <p:spPr bwMode="auto">
          <a:xfrm>
            <a:off x="4343400" y="381000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9-1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使用基类指针引用派生类对象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4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6" grpId="0" animBg="1" autoUpdateAnimBg="0"/>
      <p:bldP spid="54989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85800" y="234950"/>
            <a:ext cx="6858000" cy="638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#include&lt;cstring&gt;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name[20]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put_name( char * s ) { strcpy_s( name, s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show_name() { cout &lt;&lt; name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B_class  : public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phone_num[ 20 ]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put_phone( char * num )  { strcpy_s ( phone_num , num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show_phone()  { cout &lt;&lt; phone_num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{ A_class  * A_p ;      A_class  A_obj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B_class   B_obj ; 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A_obj ;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-&gt; put_name( "Wang xiao hua" ) ;   A_p -&gt; show_name()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B_obj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-&gt; put_name( "Chen ming" ) ;     A_p -&gt; show_name() ;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B_obj.put_phone ( "5555_12345678" );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( ( B_class * ) A_p ) -&gt; show_phone()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</a:t>
            </a:r>
          </a:p>
        </p:txBody>
      </p:sp>
      <p:grpSp>
        <p:nvGrpSpPr>
          <p:cNvPr id="21507" name="Group 4"/>
          <p:cNvGrpSpPr>
            <a:grpSpLocks/>
          </p:cNvGrpSpPr>
          <p:nvPr/>
        </p:nvGrpSpPr>
        <p:grpSpPr bwMode="auto">
          <a:xfrm>
            <a:off x="6019800" y="1219200"/>
            <a:ext cx="2819400" cy="1397000"/>
            <a:chOff x="4080" y="928"/>
            <a:chExt cx="1247" cy="880"/>
          </a:xfrm>
        </p:grpSpPr>
        <p:sp>
          <p:nvSpPr>
            <p:cNvPr id="550917" name="Rectangle 5"/>
            <p:cNvSpPr>
              <a:spLocks noChangeArrowheads="1"/>
            </p:cNvSpPr>
            <p:nvPr/>
          </p:nvSpPr>
          <p:spPr bwMode="auto">
            <a:xfrm>
              <a:off x="4080" y="928"/>
              <a:ext cx="1247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altLang="zh-CN" sz="1600" b="1"/>
                <a:t>class  A_class</a:t>
              </a:r>
            </a:p>
          </p:txBody>
        </p:sp>
        <p:sp>
          <p:nvSpPr>
            <p:cNvPr id="550918" name="Rectangle 6"/>
            <p:cNvSpPr>
              <a:spLocks noChangeArrowheads="1"/>
            </p:cNvSpPr>
            <p:nvPr/>
          </p:nvSpPr>
          <p:spPr bwMode="auto">
            <a:xfrm>
              <a:off x="4080" y="1536"/>
              <a:ext cx="1247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r>
                <a:rPr lang="en-US" altLang="zh-CN" sz="1600" b="1"/>
                <a:t>class  B_class : public  A_class</a:t>
              </a:r>
            </a:p>
          </p:txBody>
        </p:sp>
        <p:sp>
          <p:nvSpPr>
            <p:cNvPr id="21513" name="Line 7"/>
            <p:cNvSpPr>
              <a:spLocks noChangeShapeType="1"/>
            </p:cNvSpPr>
            <p:nvPr/>
          </p:nvSpPr>
          <p:spPr bwMode="auto">
            <a:xfrm flipV="1">
              <a:off x="4704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508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9.2.1  </a:t>
            </a:r>
            <a:r>
              <a:rPr lang="zh-CN" altLang="en-US" smtClean="0"/>
              <a:t>基类指针引用派生类对象</a:t>
            </a:r>
          </a:p>
        </p:txBody>
      </p:sp>
      <p:sp>
        <p:nvSpPr>
          <p:cNvPr id="21509" name="Rectangle 12"/>
          <p:cNvSpPr>
            <a:spLocks noChangeArrowheads="1"/>
          </p:cNvSpPr>
          <p:nvPr/>
        </p:nvSpPr>
        <p:spPr bwMode="auto">
          <a:xfrm>
            <a:off x="4343400" y="381000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9-1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使用基类指针引用派生类对象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550925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46700" y="4260850"/>
            <a:ext cx="3328988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11" descr="face2"/>
          <p:cNvPicPr>
            <a:picLocks noChangeAspect="1" noChangeArrowheads="1"/>
          </p:cNvPicPr>
          <p:nvPr/>
        </p:nvPicPr>
        <p:blipFill>
          <a:blip r:embed="rId4">
            <a:lum bright="42000" contrast="-4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295400" y="2514600"/>
            <a:ext cx="6705600" cy="468313"/>
            <a:chOff x="816" y="1584"/>
            <a:chExt cx="4224" cy="295"/>
          </a:xfrm>
        </p:grpSpPr>
        <p:sp>
          <p:nvSpPr>
            <p:cNvPr id="1046" name="Rectangle 5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816" y="1584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		</a:t>
              </a:r>
              <a:r>
                <a:rPr lang="en-US" altLang="zh-CN" sz="2000" b="1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5" action="ppaction://hlinksldjump"/>
                </a:rPr>
                <a:t>9.1   </a:t>
              </a:r>
              <a:r>
                <a:rPr lang="zh-CN" altLang="en-US" sz="2000" b="1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5" action="ppaction://hlinksldjump"/>
                </a:rPr>
                <a:t>静态联编</a:t>
              </a:r>
              <a:endParaRPr lang="zh-CN" altLang="en-US" sz="2000" b="1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1031" name="Object 15"/>
            <p:cNvGraphicFramePr>
              <a:graphicFrameLocks noChangeAspect="1"/>
            </p:cNvGraphicFramePr>
            <p:nvPr/>
          </p:nvGraphicFramePr>
          <p:xfrm>
            <a:off x="1584" y="1617"/>
            <a:ext cx="227" cy="229"/>
          </p:xfrm>
          <a:graphic>
            <a:graphicData uri="http://schemas.openxmlformats.org/presentationml/2006/ole">
              <p:oleObj spid="_x0000_s1031" name="BMP 图象" r:id="rId6" imgW="1276190" imgH="1286055" progId="PBrush">
                <p:embed/>
              </p:oleObj>
            </a:graphicData>
          </a:graphic>
        </p:graphicFrame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295400" y="3049588"/>
            <a:ext cx="6705600" cy="468312"/>
            <a:chOff x="816" y="1921"/>
            <a:chExt cx="4224" cy="295"/>
          </a:xfrm>
        </p:grpSpPr>
        <p:sp>
          <p:nvSpPr>
            <p:cNvPr id="1045" name="Rectangle 6">
              <a:hlinkClick r:id="rId7" action="ppaction://hlinkpres?slideindex=1&amp;slidetitle=8.2  类指针的关系"/>
            </p:cNvPr>
            <p:cNvSpPr>
              <a:spLocks noChangeArrowheads="1"/>
            </p:cNvSpPr>
            <p:nvPr/>
          </p:nvSpPr>
          <p:spPr bwMode="auto">
            <a:xfrm>
              <a:off x="816" y="1921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>
                <a:lnSpc>
                  <a:spcPct val="140000"/>
                </a:lnSpc>
              </a:pPr>
              <a:r>
                <a:rPr lang="en-US" altLang="zh-CN" sz="2000" b="1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		</a:t>
              </a:r>
              <a:r>
                <a:rPr lang="en-US" altLang="zh-CN" sz="2000" b="1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8" action="ppaction://hlinksldjump"/>
                </a:rPr>
                <a:t>9.2   </a:t>
              </a:r>
              <a:r>
                <a:rPr lang="zh-CN" altLang="en-US" sz="2000" b="1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8" action="ppaction://hlinksldjump"/>
                </a:rPr>
                <a:t>类指针的</a:t>
              </a:r>
              <a:r>
                <a:rPr lang="zh-CN" altLang="en-US" sz="2000" b="1" smtClean="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8" action="ppaction://hlinksldjump"/>
                </a:rPr>
                <a:t>关系</a:t>
              </a:r>
              <a:r>
                <a:rPr lang="zh-CN" altLang="en-US" sz="2000" b="1" smtClean="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                             </a:t>
              </a:r>
              <a:r>
                <a:rPr lang="en-US" altLang="zh-CN" sz="2000" b="1" smtClean="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9</a:t>
              </a:r>
              <a:endParaRPr lang="zh-CN" altLang="en-US" sz="2000" b="1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1030" name="Object 16"/>
            <p:cNvGraphicFramePr>
              <a:graphicFrameLocks noChangeAspect="1"/>
            </p:cNvGraphicFramePr>
            <p:nvPr/>
          </p:nvGraphicFramePr>
          <p:xfrm>
            <a:off x="1584" y="1954"/>
            <a:ext cx="227" cy="229"/>
          </p:xfrm>
          <a:graphic>
            <a:graphicData uri="http://schemas.openxmlformats.org/presentationml/2006/ole">
              <p:oleObj spid="_x0000_s1030" name="BMP 图象" r:id="rId9" imgW="1276190" imgH="1286055" progId="PBrush">
                <p:embed/>
              </p:oleObj>
            </a:graphicData>
          </a:graphic>
        </p:graphicFrame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295400" y="3584575"/>
            <a:ext cx="6705600" cy="468313"/>
            <a:chOff x="816" y="2258"/>
            <a:chExt cx="4224" cy="295"/>
          </a:xfrm>
        </p:grpSpPr>
        <p:sp>
          <p:nvSpPr>
            <p:cNvPr id="1044" name="Rectangle 7">
              <a:hlinkClick r:id="rId10" action="ppaction://hlinkpres?slideindex=1&amp;slidetitle=8.3  虚函数和动态联编 "/>
            </p:cNvPr>
            <p:cNvSpPr>
              <a:spLocks noChangeArrowheads="1"/>
            </p:cNvSpPr>
            <p:nvPr/>
          </p:nvSpPr>
          <p:spPr bwMode="auto">
            <a:xfrm>
              <a:off x="816" y="2258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		</a:t>
              </a:r>
              <a:r>
                <a:rPr lang="en-US" altLang="zh-CN" sz="2000" b="1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11" action="ppaction://hlinksldjump"/>
                </a:rPr>
                <a:t>9.3   </a:t>
              </a:r>
              <a:r>
                <a:rPr lang="zh-CN" altLang="en-US" sz="2000" b="1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11" action="ppaction://hlinksldjump"/>
                </a:rPr>
                <a:t>虚函数与动态联</a:t>
              </a:r>
              <a:r>
                <a:rPr lang="zh-CN" altLang="en-US" sz="2000" b="1" smtClean="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11" action="ppaction://hlinksldjump"/>
                </a:rPr>
                <a:t>编</a:t>
              </a:r>
              <a:r>
                <a:rPr lang="zh-CN" altLang="en-US" sz="2000" b="1" smtClean="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                     </a:t>
              </a:r>
              <a:r>
                <a:rPr lang="en-US" altLang="zh-CN" sz="2000" b="1" smtClean="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26</a:t>
              </a:r>
              <a:endParaRPr lang="zh-CN" altLang="en-US" sz="2000" b="1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1029" name="Object 17"/>
            <p:cNvGraphicFramePr>
              <a:graphicFrameLocks noChangeAspect="1"/>
            </p:cNvGraphicFramePr>
            <p:nvPr/>
          </p:nvGraphicFramePr>
          <p:xfrm>
            <a:off x="1584" y="2291"/>
            <a:ext cx="227" cy="229"/>
          </p:xfrm>
          <a:graphic>
            <a:graphicData uri="http://schemas.openxmlformats.org/presentationml/2006/ole">
              <p:oleObj spid="_x0000_s1029" name="BMP 图象" r:id="rId12" imgW="1276190" imgH="1286055" progId="PBrush">
                <p:embed/>
              </p:oleObj>
            </a:graphicData>
          </a:graphic>
        </p:graphicFrame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295400" y="4121150"/>
            <a:ext cx="6705600" cy="468313"/>
            <a:chOff x="816" y="2596"/>
            <a:chExt cx="4224" cy="295"/>
          </a:xfrm>
        </p:grpSpPr>
        <p:sp>
          <p:nvSpPr>
            <p:cNvPr id="1043" name="Rectangle 8">
              <a:hlinkClick r:id="rId13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816" y="2596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		</a:t>
              </a:r>
              <a:r>
                <a:rPr lang="en-US" altLang="zh-CN" sz="2000" b="1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14" action="ppaction://hlinksldjump"/>
                </a:rPr>
                <a:t>9.4   </a:t>
              </a:r>
              <a:r>
                <a:rPr lang="zh-CN" altLang="en-US" sz="2000" b="1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14" action="ppaction://hlinksldjump"/>
                </a:rPr>
                <a:t>纯虚函数与抽象</a:t>
              </a:r>
              <a:r>
                <a:rPr lang="zh-CN" altLang="en-US" sz="2000" b="1" smtClean="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14" action="ppaction://hlinksldjump"/>
                </a:rPr>
                <a:t>类</a:t>
              </a:r>
              <a:r>
                <a:rPr lang="zh-CN" altLang="en-US" sz="2000" b="1" smtClean="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                     </a:t>
              </a:r>
              <a:r>
                <a:rPr lang="en-US" altLang="zh-CN" sz="2000" b="1" smtClean="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69</a:t>
              </a:r>
              <a:endParaRPr lang="zh-CN" altLang="en-US" sz="2000" b="1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1028" name="Object 18"/>
            <p:cNvGraphicFramePr>
              <a:graphicFrameLocks noChangeAspect="1"/>
            </p:cNvGraphicFramePr>
            <p:nvPr/>
          </p:nvGraphicFramePr>
          <p:xfrm>
            <a:off x="1584" y="2629"/>
            <a:ext cx="227" cy="229"/>
          </p:xfrm>
          <a:graphic>
            <a:graphicData uri="http://schemas.openxmlformats.org/presentationml/2006/ole">
              <p:oleObj spid="_x0000_s1028" name="BMP 图象" r:id="rId15" imgW="1276190" imgH="1286055" progId="PBrush">
                <p:embed/>
              </p:oleObj>
            </a:graphicData>
          </a:graphic>
        </p:graphicFrame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1295400" y="4656138"/>
            <a:ext cx="6705600" cy="468312"/>
            <a:chOff x="816" y="2933"/>
            <a:chExt cx="4224" cy="295"/>
          </a:xfrm>
        </p:grpSpPr>
        <p:sp>
          <p:nvSpPr>
            <p:cNvPr id="1042" name="Rectangle 9">
              <a:hlinkClick r:id="rId13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816" y="2933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>
                <a:lnSpc>
                  <a:spcPct val="160000"/>
                </a:lnSpc>
              </a:pPr>
              <a:r>
                <a:rPr lang="en-US" altLang="zh-CN" sz="2000" b="1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		</a:t>
              </a:r>
              <a:r>
                <a:rPr lang="en-US" altLang="zh-CN" sz="2000" b="1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16" action="ppaction://hlinksldjump"/>
                </a:rPr>
                <a:t>9.5   </a:t>
              </a:r>
              <a:r>
                <a:rPr lang="zh-CN" altLang="en-US" sz="2000" b="1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16" action="ppaction://hlinksldjump"/>
                </a:rPr>
                <a:t>虚函数和多态性的</a:t>
              </a:r>
              <a:r>
                <a:rPr lang="zh-CN" altLang="en-US" sz="2000" b="1" smtClean="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16" action="ppaction://hlinksldjump"/>
                </a:rPr>
                <a:t>应用</a:t>
              </a:r>
              <a:r>
                <a:rPr lang="zh-CN" altLang="en-US" sz="2000" b="1" smtClean="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             </a:t>
              </a:r>
              <a:r>
                <a:rPr lang="en-US" altLang="zh-CN" sz="2000" b="1" smtClean="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82</a:t>
              </a:r>
              <a:endParaRPr lang="zh-CN" altLang="en-US" sz="2000" b="1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1027" name="Object 19"/>
            <p:cNvGraphicFramePr>
              <a:graphicFrameLocks noChangeAspect="1"/>
            </p:cNvGraphicFramePr>
            <p:nvPr/>
          </p:nvGraphicFramePr>
          <p:xfrm>
            <a:off x="1584" y="2966"/>
            <a:ext cx="227" cy="229"/>
          </p:xfrm>
          <a:graphic>
            <a:graphicData uri="http://schemas.openxmlformats.org/presentationml/2006/ole">
              <p:oleObj spid="_x0000_s1027" name="BMP 图象" r:id="rId17" imgW="1276190" imgH="1286055" progId="PBrush">
                <p:embed/>
              </p:oleObj>
            </a:graphicData>
          </a:graphic>
        </p:graphicFrame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1295400" y="5192713"/>
            <a:ext cx="6705600" cy="468312"/>
            <a:chOff x="816" y="3271"/>
            <a:chExt cx="4224" cy="295"/>
          </a:xfrm>
        </p:grpSpPr>
        <p:sp>
          <p:nvSpPr>
            <p:cNvPr id="1041" name="Rectangle 13">
              <a:hlinkClick r:id="rId18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816" y="3271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		</a:t>
              </a:r>
              <a:r>
                <a:rPr lang="zh-CN" altLang="en-US" sz="2000" b="1" smtClean="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19" action="ppaction://hlinksldjump"/>
                </a:rPr>
                <a:t>小结</a:t>
              </a:r>
              <a:r>
                <a:rPr lang="zh-CN" altLang="en-US" sz="2000" b="1" smtClean="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                                                     </a:t>
              </a:r>
              <a:r>
                <a:rPr lang="en-US" altLang="zh-CN" sz="2000" b="1" smtClean="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113</a:t>
              </a:r>
              <a:endParaRPr lang="zh-CN" altLang="en-US" sz="2000" b="1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1026" name="Object 20"/>
            <p:cNvGraphicFramePr>
              <a:graphicFrameLocks noChangeAspect="1"/>
            </p:cNvGraphicFramePr>
            <p:nvPr/>
          </p:nvGraphicFramePr>
          <p:xfrm>
            <a:off x="1584" y="3304"/>
            <a:ext cx="227" cy="229"/>
          </p:xfrm>
          <a:graphic>
            <a:graphicData uri="http://schemas.openxmlformats.org/presentationml/2006/ole">
              <p:oleObj spid="_x0000_s1026" name="BMP 图象" r:id="rId20" imgW="1276190" imgH="1286055" progId="PBrush">
                <p:embed/>
              </p:oleObj>
            </a:graphicData>
          </a:graphic>
        </p:graphicFrame>
      </p:grpSp>
      <p:sp>
        <p:nvSpPr>
          <p:cNvPr id="533533" name="Rectangle 29"/>
          <p:cNvSpPr>
            <a:spLocks noGrp="1" noChangeArrowheads="1"/>
          </p:cNvSpPr>
          <p:nvPr>
            <p:ph type="ctrTitle" idx="4294967295"/>
          </p:nvPr>
        </p:nvSpPr>
        <p:spPr>
          <a:xfrm>
            <a:off x="1676400" y="533400"/>
            <a:ext cx="5942013" cy="8382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000" b="1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9</a:t>
            </a:r>
            <a:r>
              <a:rPr lang="zh-CN" altLang="en-US" sz="4000" b="1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章  虚函数与多态性</a:t>
            </a:r>
          </a:p>
        </p:txBody>
      </p:sp>
      <p:pic>
        <p:nvPicPr>
          <p:cNvPr id="1040" name="Picture 30" descr="129">
            <a:hlinkClick r:id="rId21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7951788" y="5735638"/>
            <a:ext cx="1116012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Text Box 2"/>
          <p:cNvSpPr txBox="1">
            <a:spLocks noChangeArrowheads="1"/>
          </p:cNvSpPr>
          <p:nvPr/>
        </p:nvSpPr>
        <p:spPr bwMode="auto">
          <a:xfrm>
            <a:off x="1219200" y="2787650"/>
            <a:ext cx="67818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b="1">
                <a:ea typeface="Arial Unicode MS" pitchFamily="34" charset="-122"/>
                <a:cs typeface="Arial Unicode MS" pitchFamily="34" charset="-122"/>
              </a:rPr>
              <a:t>派生类指针只有经过强制类型转换之后，才能引用基类对象 </a:t>
            </a:r>
          </a:p>
        </p:txBody>
      </p:sp>
      <p:sp>
        <p:nvSpPr>
          <p:cNvPr id="551939" name="Rectangle 3"/>
          <p:cNvSpPr>
            <a:spLocks noChangeArrowheads="1"/>
          </p:cNvSpPr>
          <p:nvPr/>
        </p:nvSpPr>
        <p:spPr bwMode="auto">
          <a:xfrm>
            <a:off x="928688" y="990600"/>
            <a:ext cx="475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9.2.2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派生类指针引用基类对象 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9.2.2  </a:t>
            </a:r>
            <a:r>
              <a:rPr lang="zh-CN" altLang="en-US" smtClean="0"/>
              <a:t>派生类指针引用基类对象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5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8" grpId="0" autoUpdateAnimBg="0"/>
      <p:bldP spid="55193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7924800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#include&lt;iostream&gt;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using namespace std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/>
              <a:t>class Date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{ public: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Date( int y, int m, int d )   { SetDate( y, m, d );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void SetDate( int y, int m, int d ) { year = y ; month = m ; day = d 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void Print() { cout &lt;&lt; year &lt;&lt; '/' &lt;&lt; month &lt;&lt; '/' &lt;&lt; day &lt;&lt; "; " 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protected :    int year , month , day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}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/>
              <a:t>class DateTime : public Date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{ public :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DateTime( int y, int m, int d, int h, int mi, int s ) : Date( y, m, d ) { SetTime( h, mi, s );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void SetTime( int h, int mi, int s )  { hours = h;  minutes = mi;  seconds = s;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void Print()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  { ( ( Date * ) this ) -&gt; Print();	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      cout &lt;&lt; hours &lt;&lt; ':' &lt;&lt; minutes &lt;&lt; ':' &lt;&lt; seconds &lt;&lt; '\n' ; 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 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private:    int hours , minutes , seconds ;	  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};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int main()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{ DateTime dt( 2009, 1, 1, 12, 30, 0 )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dt.Print()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}</a:t>
            </a:r>
          </a:p>
        </p:txBody>
      </p:sp>
      <p:sp>
        <p:nvSpPr>
          <p:cNvPr id="552963" name="Rectangle 3"/>
          <p:cNvSpPr>
            <a:spLocks noChangeArrowheads="1"/>
          </p:cNvSpPr>
          <p:nvPr/>
        </p:nvSpPr>
        <p:spPr bwMode="auto">
          <a:xfrm>
            <a:off x="3810000" y="381000"/>
            <a:ext cx="502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6600"/>
                </a:solidFill>
              </a:rPr>
              <a:t>例</a:t>
            </a:r>
            <a:r>
              <a:rPr lang="en-US" altLang="zh-CN" sz="2000" b="1" i="1">
                <a:solidFill>
                  <a:srgbClr val="006600"/>
                </a:solidFill>
              </a:rPr>
              <a:t>9-2  </a:t>
            </a:r>
            <a:r>
              <a:rPr lang="zh-CN" altLang="en-US" sz="2000" b="1" i="1">
                <a:solidFill>
                  <a:srgbClr val="006600"/>
                </a:solidFill>
              </a:rPr>
              <a:t>日期时间程序。在派生类中调用基类同名成员函数</a:t>
            </a:r>
            <a:r>
              <a:rPr lang="zh-CN" altLang="en-US" sz="2000" i="1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9.2.2  </a:t>
            </a:r>
            <a:r>
              <a:rPr lang="zh-CN" altLang="en-US" smtClean="0"/>
              <a:t>派生类指针引用基类对象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5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2" grpId="0" autoUpdateAnimBg="0"/>
      <p:bldP spid="55296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7924800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#include&lt;iostream&gt;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#include&lt;cstring&gt;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/>
              <a:t>class Date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{ public: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Date( int y, int m, int d )   { SetDate( y, m, d );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void SetDate( int y, int m, int d ) { year = y ; month = m ; day = d 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void Print() { cout &lt;&lt; year &lt;&lt; '/' &lt;&lt; month &lt;&lt; '/' &lt;&lt; day &lt;&lt; "; " 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protected :    int year , month , day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}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/>
              <a:t>class DateTime : public Date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{ public :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DateTime( int y, int m, int d, int h, int mi, int s ) : Date( y, m, d ) { SetTime( h, mi, s );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void SetTime( int h, int mi, int s )  { hours = h;  minutes = mi;  seconds = s;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void Print()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  { ( ( Date * ) this ) -&gt; Print();	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      cout &lt;&lt; hours &lt;&lt; ':' &lt;&lt; minutes &lt;&lt; ':' &lt;&lt; seconds &lt;&lt; '\n' ; 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 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private:    int hours , minutes , seconds ;	  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};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int main()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{ DateTime dt( 2009, 1, 1, 12, 30, 0 )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dt.Print()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}</a:t>
            </a:r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1295400" y="4030663"/>
            <a:ext cx="2816225" cy="3111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prstShdw prst="shdw17" dist="35921" dir="2700000">
              <a:srgbClr val="99993D"/>
            </a:prstShdw>
          </a:effec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( ( Date * ) this ) -&gt; Print();</a:t>
            </a:r>
          </a:p>
        </p:txBody>
      </p:sp>
      <p:sp>
        <p:nvSpPr>
          <p:cNvPr id="553989" name="Oval 5"/>
          <p:cNvSpPr>
            <a:spLocks noChangeArrowheads="1"/>
          </p:cNvSpPr>
          <p:nvPr/>
        </p:nvSpPr>
        <p:spPr bwMode="auto">
          <a:xfrm>
            <a:off x="1295400" y="3971925"/>
            <a:ext cx="1828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990" name="AutoShape 6"/>
          <p:cNvSpPr>
            <a:spLocks/>
          </p:cNvSpPr>
          <p:nvPr/>
        </p:nvSpPr>
        <p:spPr bwMode="auto">
          <a:xfrm>
            <a:off x="4932363" y="2565400"/>
            <a:ext cx="2787650" cy="1008063"/>
          </a:xfrm>
          <a:prstGeom prst="borderCallout2">
            <a:avLst>
              <a:gd name="adj1" fmla="val 11338"/>
              <a:gd name="adj2" fmla="val -2731"/>
              <a:gd name="adj3" fmla="val 11338"/>
              <a:gd name="adj4" fmla="val -18620"/>
              <a:gd name="adj5" fmla="val 137481"/>
              <a:gd name="adj6" fmla="val -6964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对 </a:t>
            </a:r>
            <a:r>
              <a:rPr lang="en-US" altLang="zh-CN" sz="1800" b="1"/>
              <a:t>this </a:t>
            </a:r>
            <a:r>
              <a:rPr lang="zh-CN" altLang="en-US" sz="1800" b="1">
                <a:latin typeface="宋体" pitchFamily="2" charset="-122"/>
              </a:rPr>
              <a:t>指针作类型转换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调用基类成员函数</a:t>
            </a:r>
            <a:r>
              <a:rPr lang="zh-CN" altLang="en-US" sz="1800" b="1"/>
              <a:t>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endParaRPr lang="en-US" altLang="zh-CN" sz="1800" b="1"/>
          </a:p>
        </p:txBody>
      </p:sp>
      <p:sp>
        <p:nvSpPr>
          <p:cNvPr id="24582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9.2.2  </a:t>
            </a:r>
            <a:r>
              <a:rPr lang="zh-CN" altLang="en-US" smtClean="0"/>
              <a:t>派生类指针引用基类对象</a:t>
            </a:r>
          </a:p>
        </p:txBody>
      </p:sp>
      <p:sp>
        <p:nvSpPr>
          <p:cNvPr id="24583" name="Rectangle 10"/>
          <p:cNvSpPr>
            <a:spLocks noChangeArrowheads="1"/>
          </p:cNvSpPr>
          <p:nvPr/>
        </p:nvSpPr>
        <p:spPr bwMode="auto">
          <a:xfrm>
            <a:off x="3810000" y="381000"/>
            <a:ext cx="502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6600"/>
                </a:solidFill>
              </a:rPr>
              <a:t>例</a:t>
            </a:r>
            <a:r>
              <a:rPr lang="en-US" altLang="zh-CN" sz="2000" b="1" i="1">
                <a:solidFill>
                  <a:srgbClr val="006600"/>
                </a:solidFill>
              </a:rPr>
              <a:t>9-2  </a:t>
            </a:r>
            <a:r>
              <a:rPr lang="zh-CN" altLang="en-US" sz="2000" b="1" i="1">
                <a:solidFill>
                  <a:srgbClr val="006600"/>
                </a:solidFill>
              </a:rPr>
              <a:t>日期时间程序。在派生类中调用基类同名成员函数</a:t>
            </a:r>
            <a:r>
              <a:rPr lang="zh-CN" altLang="en-US" sz="2000" i="1">
                <a:solidFill>
                  <a:srgbClr val="0066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5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5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 autoUpdateAnimBg="0"/>
      <p:bldP spid="553989" grpId="0" animBg="1"/>
      <p:bldP spid="553990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7924800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#include&lt;iostream&gt;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using namespace std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/>
              <a:t>class Date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{ public: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Date( int y, int m, int d )   { SetDate( y, m, d );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void SetDate( int y, int m, int d ) { year = y ; month = m ; day = d 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</a:t>
            </a:r>
            <a:r>
              <a:rPr lang="en-US" altLang="zh-CN" sz="1600" b="1">
                <a:solidFill>
                  <a:srgbClr val="0000FF"/>
                </a:solidFill>
              </a:rPr>
              <a:t>void Print() { cout &lt;&lt; year &lt;&lt; '/' &lt;&lt; month &lt;&lt; '/' &lt;&lt; day &lt;&lt; "; " 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protected :    int year , month , day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}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/>
              <a:t>class DateTime : public Date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{ public :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DateTime( int y, int m, int d, int h, int mi, int s ) : Date( y, m, d ) { SetTime( h, mi, s );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void SetTime( int h, int mi, int s )  { hours = h;  minutes = mi;  seconds = s;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void Print()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  { ( ( Date * ) this ) -&gt; Print();	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      cout &lt;&lt; hours &lt;&lt; ':' &lt;&lt; minutes &lt;&lt; ':' &lt;&lt; seconds &lt;&lt; '\n' ; 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  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private:    int hours , minutes , seconds ;	  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};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int main()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{ DateTime dt( 2009, 1, 1, 12, 30, 0 )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   dt.Print()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/>
              <a:t>   }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1295400" y="4030663"/>
            <a:ext cx="2816225" cy="3111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prstShdw prst="shdw17" dist="35921" dir="2700000">
              <a:srgbClr val="99993D"/>
            </a:prstShdw>
          </a:effec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( ( Date * ) this ) -&gt; Print();</a:t>
            </a:r>
          </a:p>
        </p:txBody>
      </p:sp>
      <p:sp>
        <p:nvSpPr>
          <p:cNvPr id="25604" name="Oval 5"/>
          <p:cNvSpPr>
            <a:spLocks noChangeArrowheads="1"/>
          </p:cNvSpPr>
          <p:nvPr/>
        </p:nvSpPr>
        <p:spPr bwMode="auto">
          <a:xfrm>
            <a:off x="1295400" y="3971925"/>
            <a:ext cx="1828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9.2.2  </a:t>
            </a:r>
            <a:r>
              <a:rPr lang="zh-CN" altLang="en-US" smtClean="0"/>
              <a:t>派生类指针引用基类对象</a:t>
            </a:r>
          </a:p>
        </p:txBody>
      </p:sp>
      <p:sp>
        <p:nvSpPr>
          <p:cNvPr id="25606" name="Rectangle 11"/>
          <p:cNvSpPr>
            <a:spLocks noChangeArrowheads="1"/>
          </p:cNvSpPr>
          <p:nvPr/>
        </p:nvSpPr>
        <p:spPr bwMode="auto">
          <a:xfrm>
            <a:off x="3810000" y="381000"/>
            <a:ext cx="502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6600"/>
                </a:solidFill>
              </a:rPr>
              <a:t>例</a:t>
            </a:r>
            <a:r>
              <a:rPr lang="en-US" altLang="zh-CN" sz="2000" b="1" i="1">
                <a:solidFill>
                  <a:srgbClr val="006600"/>
                </a:solidFill>
              </a:rPr>
              <a:t>9-2  </a:t>
            </a:r>
            <a:r>
              <a:rPr lang="zh-CN" altLang="en-US" sz="2000" b="1" i="1">
                <a:solidFill>
                  <a:srgbClr val="006600"/>
                </a:solidFill>
              </a:rPr>
              <a:t>日期时间程序。在派生类中调用基类同名成员函数</a:t>
            </a:r>
            <a:r>
              <a:rPr lang="zh-CN" altLang="en-US" sz="2000" i="1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25607" name="AutoShape 12"/>
          <p:cNvSpPr>
            <a:spLocks/>
          </p:cNvSpPr>
          <p:nvPr/>
        </p:nvSpPr>
        <p:spPr bwMode="auto">
          <a:xfrm>
            <a:off x="4932363" y="2565400"/>
            <a:ext cx="2787650" cy="1008063"/>
          </a:xfrm>
          <a:prstGeom prst="borderCallout2">
            <a:avLst>
              <a:gd name="adj1" fmla="val 11338"/>
              <a:gd name="adj2" fmla="val -2731"/>
              <a:gd name="adj3" fmla="val 11338"/>
              <a:gd name="adj4" fmla="val -18620"/>
              <a:gd name="adj5" fmla="val 137481"/>
              <a:gd name="adj6" fmla="val -6964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对 </a:t>
            </a:r>
            <a:r>
              <a:rPr lang="en-US" altLang="zh-CN" sz="1800" b="1"/>
              <a:t>this </a:t>
            </a:r>
            <a:r>
              <a:rPr lang="zh-CN" altLang="en-US" sz="1800" b="1">
                <a:latin typeface="宋体" pitchFamily="2" charset="-122"/>
              </a:rPr>
              <a:t>指针作类型转换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调用基类成员函数</a:t>
            </a:r>
            <a:r>
              <a:rPr lang="zh-CN" altLang="en-US" sz="1800" b="1"/>
              <a:t> </a:t>
            </a:r>
          </a:p>
        </p:txBody>
      </p:sp>
      <p:pic>
        <p:nvPicPr>
          <p:cNvPr id="555021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8263" y="5013325"/>
            <a:ext cx="2979737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5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7924800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Date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public: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Date( int y, int m, int d )   { SetDate( y, m, d );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void SetDate( int y, int m, int d ) { year = y ; month = m ; day = d 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</a:t>
            </a:r>
            <a:r>
              <a:rPr lang="en-US" altLang="zh-CN" sz="1600" b="1">
                <a:solidFill>
                  <a:srgbClr val="0000FF"/>
                </a:solidFill>
              </a:rPr>
              <a:t>void Print() { cout &lt;&lt; year &lt;&lt; '/' &lt;&lt; month &lt;&lt; '/' &lt;&lt; day &lt;&lt; "; " 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protected :    int year , month , day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DateTime : public Date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DateTime( int y, int m, int d, int h, int mi, int s ) : Date( y, m, d ) { SetTime( h, mi, s );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void SetTime( int h, int mi, int s )  { hours = h;  minutes = mi;  seconds = s;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void Print()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{ </a:t>
            </a:r>
            <a:r>
              <a:rPr lang="en-US" altLang="zh-CN" sz="16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( Date * ) this ) -&gt; Print();</a:t>
            </a:r>
            <a:r>
              <a:rPr lang="en-US" altLang="zh-CN" sz="1600"/>
              <a:t>	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cout &lt;&lt; hours &lt;&lt; ':' &lt;&lt; minutes &lt;&lt; ':' &lt;&lt; seconds &lt;&lt; '\n' ; 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private:    int hours , minutes , seconds ;	  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int main()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{ DateTime dt( 2009, 1, 1, 12, 30, 0 )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dt.Print()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}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9.2.2  </a:t>
            </a:r>
            <a:r>
              <a:rPr lang="zh-CN" altLang="en-US" smtClean="0"/>
              <a:t>派生类指针引用基类对象</a:t>
            </a:r>
          </a:p>
        </p:txBody>
      </p:sp>
      <p:sp>
        <p:nvSpPr>
          <p:cNvPr id="26628" name="Rectangle 9"/>
          <p:cNvSpPr>
            <a:spLocks noChangeArrowheads="1"/>
          </p:cNvSpPr>
          <p:nvPr/>
        </p:nvSpPr>
        <p:spPr bwMode="auto">
          <a:xfrm>
            <a:off x="3810000" y="381000"/>
            <a:ext cx="502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6600"/>
                </a:solidFill>
              </a:rPr>
              <a:t>例</a:t>
            </a:r>
            <a:r>
              <a:rPr lang="en-US" altLang="zh-CN" sz="2000" b="1" i="1">
                <a:solidFill>
                  <a:srgbClr val="006600"/>
                </a:solidFill>
              </a:rPr>
              <a:t>9-2  </a:t>
            </a:r>
            <a:r>
              <a:rPr lang="zh-CN" altLang="en-US" sz="2000" b="1" i="1">
                <a:solidFill>
                  <a:srgbClr val="006600"/>
                </a:solidFill>
              </a:rPr>
              <a:t>日期时间程序。在派生类中调用基类同名成员函数</a:t>
            </a:r>
            <a:r>
              <a:rPr lang="zh-CN" altLang="en-US" sz="2000" i="1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642058" name="Rectangle 10"/>
          <p:cNvSpPr>
            <a:spLocks noChangeArrowheads="1"/>
          </p:cNvSpPr>
          <p:nvPr/>
        </p:nvSpPr>
        <p:spPr bwMode="auto">
          <a:xfrm>
            <a:off x="1295400" y="4014788"/>
            <a:ext cx="2362200" cy="3111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7" dist="35921" dir="27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Date :: Print();</a:t>
            </a:r>
          </a:p>
        </p:txBody>
      </p:sp>
      <p:sp>
        <p:nvSpPr>
          <p:cNvPr id="642059" name="AutoShape 11"/>
          <p:cNvSpPr>
            <a:spLocks noChangeArrowheads="1"/>
          </p:cNvSpPr>
          <p:nvPr/>
        </p:nvSpPr>
        <p:spPr bwMode="auto">
          <a:xfrm>
            <a:off x="4038600" y="1268413"/>
            <a:ext cx="3048000" cy="1524000"/>
          </a:xfrm>
          <a:prstGeom prst="cloudCallout">
            <a:avLst>
              <a:gd name="adj1" fmla="val -71042"/>
              <a:gd name="adj2" fmla="val 118333"/>
            </a:avLst>
          </a:prstGeom>
          <a:gradFill rotWithShape="0">
            <a:gsLst>
              <a:gs pos="0">
                <a:srgbClr val="FFFFFF"/>
              </a:gs>
              <a:gs pos="50000">
                <a:srgbClr val="99FF99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等价吗？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     为什么？</a:t>
            </a:r>
          </a:p>
        </p:txBody>
      </p:sp>
      <p:pic>
        <p:nvPicPr>
          <p:cNvPr id="26631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8263" y="5013325"/>
            <a:ext cx="2979737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642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642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8" grpId="0" animBg="1" autoUpdateAnimBg="0"/>
      <p:bldP spid="642059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Text Box 2"/>
          <p:cNvSpPr txBox="1">
            <a:spLocks noChangeArrowheads="1"/>
          </p:cNvSpPr>
          <p:nvPr/>
        </p:nvSpPr>
        <p:spPr bwMode="auto">
          <a:xfrm>
            <a:off x="990600" y="2546350"/>
            <a:ext cx="73152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22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冠以关键字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virtual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的成员函数称为虚函数</a:t>
            </a:r>
          </a:p>
          <a:p>
            <a:pPr algn="l">
              <a:lnSpc>
                <a:spcPct val="22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实现运行时多态的关键首先是要说明虚函数，另外，必须用</a:t>
            </a:r>
          </a:p>
          <a:p>
            <a:pPr algn="l">
              <a:lnSpc>
                <a:spcPct val="2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基类指针调用派生类的不同实现版本</a:t>
            </a:r>
            <a:endParaRPr lang="zh-CN" altLang="en-US" sz="2000" b="1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611188" y="838200"/>
            <a:ext cx="5561012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9.3  </a:t>
            </a:r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虚函数和动态联编</a:t>
            </a:r>
            <a:r>
              <a:rPr lang="zh-CN" altLang="en-US" sz="20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5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5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4" grpId="0" autoUpdateAnimBg="0"/>
      <p:bldP spid="55603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Text Box 2"/>
          <p:cNvSpPr txBox="1">
            <a:spLocks noChangeArrowheads="1"/>
          </p:cNvSpPr>
          <p:nvPr/>
        </p:nvSpPr>
        <p:spPr bwMode="auto">
          <a:xfrm>
            <a:off x="990600" y="2193925"/>
            <a:ext cx="7315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基类指针虽然获取派生类对象地址，却只能访问派生类从基类继承的成员</a:t>
            </a:r>
            <a:endParaRPr lang="zh-CN" altLang="en-US" sz="2000" b="1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auto">
          <a:xfrm>
            <a:off x="946150" y="914400"/>
            <a:ext cx="368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9.3.1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虚函数和基类指针</a:t>
            </a:r>
            <a:endParaRPr lang="zh-CN" altLang="en-US" b="1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5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8" grpId="0" autoUpdateAnimBg="0"/>
      <p:bldP spid="55705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78486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sp>
        <p:nvSpPr>
          <p:cNvPr id="558083" name="Rectangle 3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5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2" grpId="0" autoUpdateAnimBg="0"/>
      <p:bldP spid="55808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</a:t>
            </a:r>
            <a:r>
              <a:rPr lang="en-US" altLang="zh-CN" sz="1800" b="1">
                <a:solidFill>
                  <a:srgbClr val="0000FF"/>
                </a:solidFill>
              </a:rPr>
              <a:t>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30726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30727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30728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30729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30730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30731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30732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30733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30734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30735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30736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30737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30738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30739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sp>
        <p:nvSpPr>
          <p:cNvPr id="30724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30725" name="Rectangle 22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Text Box 2"/>
          <p:cNvSpPr txBox="1">
            <a:spLocks noChangeArrowheads="1"/>
          </p:cNvSpPr>
          <p:nvPr/>
        </p:nvSpPr>
        <p:spPr bwMode="auto">
          <a:xfrm>
            <a:off x="609600" y="1828800"/>
            <a:ext cx="8077200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22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联编是指一个程序模块、代码之间互相关联的过程。</a:t>
            </a:r>
          </a:p>
          <a:p>
            <a:pPr algn="just">
              <a:lnSpc>
                <a:spcPct val="22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静态联编，是程序的匹配、连接在编译阶段实现，也称为早期匹配。</a:t>
            </a:r>
          </a:p>
          <a:p>
            <a:pPr algn="just">
              <a:lnSpc>
                <a:spcPct val="2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重载函数使用静态联编。</a:t>
            </a:r>
          </a:p>
          <a:p>
            <a:pPr algn="just">
              <a:lnSpc>
                <a:spcPct val="22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动态联编是指程序联编推迟到运行时进行，所以又称为晚期联编。</a:t>
            </a:r>
          </a:p>
          <a:p>
            <a:pPr algn="just">
              <a:lnSpc>
                <a:spcPct val="2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switch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语句和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if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语句是动态联编的例子。</a:t>
            </a:r>
          </a:p>
        </p:txBody>
      </p:sp>
      <p:sp>
        <p:nvSpPr>
          <p:cNvPr id="535558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533400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9.1  </a:t>
            </a:r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静态联编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3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3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4" grpId="0" autoUpdateAnimBg="0"/>
      <p:bldP spid="53555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31747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31752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31753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31754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31755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31756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31757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31758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31759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31760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31761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31762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31763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31764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31765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sp>
        <p:nvSpPr>
          <p:cNvPr id="560147" name="Text Box 19"/>
          <p:cNvSpPr txBox="1">
            <a:spLocks noChangeArrowheads="1"/>
          </p:cNvSpPr>
          <p:nvPr/>
        </p:nvSpPr>
        <p:spPr bwMode="auto">
          <a:xfrm>
            <a:off x="4114800" y="2171700"/>
            <a:ext cx="307975" cy="2667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1800" b="1" i="1"/>
              <a:t>p</a:t>
            </a:r>
          </a:p>
        </p:txBody>
      </p:sp>
      <p:sp>
        <p:nvSpPr>
          <p:cNvPr id="560148" name="AutoShape 20"/>
          <p:cNvSpPr>
            <a:spLocks/>
          </p:cNvSpPr>
          <p:nvPr/>
        </p:nvSpPr>
        <p:spPr bwMode="auto">
          <a:xfrm>
            <a:off x="3124200" y="2895600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21500"/>
              <a:gd name="adj5" fmla="val 289065"/>
              <a:gd name="adj6" fmla="val -778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定义基类指针</a:t>
            </a:r>
          </a:p>
        </p:txBody>
      </p:sp>
      <p:sp>
        <p:nvSpPr>
          <p:cNvPr id="31750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31751" name="Rectangle 24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6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47" grpId="0" animBg="1" autoUpdateAnimBg="0"/>
      <p:bldP spid="560148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32771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32776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32777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32778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32779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32780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32781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32782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32783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32784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32785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32786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32787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32788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32789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sp>
        <p:nvSpPr>
          <p:cNvPr id="561171" name="Line 19"/>
          <p:cNvSpPr>
            <a:spLocks noChangeShapeType="1"/>
          </p:cNvSpPr>
          <p:nvPr/>
        </p:nvSpPr>
        <p:spPr bwMode="auto">
          <a:xfrm>
            <a:off x="4418013" y="2282825"/>
            <a:ext cx="5334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Text Box 20"/>
          <p:cNvSpPr txBox="1">
            <a:spLocks noChangeArrowheads="1"/>
          </p:cNvSpPr>
          <p:nvPr/>
        </p:nvSpPr>
        <p:spPr bwMode="auto">
          <a:xfrm>
            <a:off x="4114800" y="2171700"/>
            <a:ext cx="307975" cy="2667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1800" b="1" i="1"/>
              <a:t>p</a:t>
            </a:r>
          </a:p>
        </p:txBody>
      </p:sp>
      <p:sp>
        <p:nvSpPr>
          <p:cNvPr id="32774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32775" name="Rectangle 24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1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1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1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1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7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600" b="1">
                <a:solidFill>
                  <a:srgbClr val="0000FF"/>
                </a:solidFill>
              </a:rPr>
              <a:t>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33795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33804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33805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562183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CC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33807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33808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33809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33810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33811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33812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33813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33814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33815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33816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33817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33796" name="Group 19"/>
          <p:cNvGrpSpPr>
            <a:grpSpLocks/>
          </p:cNvGrpSpPr>
          <p:nvPr/>
        </p:nvGrpSpPr>
        <p:grpSpPr bwMode="auto">
          <a:xfrm>
            <a:off x="4114800" y="2171700"/>
            <a:ext cx="836613" cy="266700"/>
            <a:chOff x="2209" y="2424"/>
            <a:chExt cx="527" cy="168"/>
          </a:xfrm>
        </p:grpSpPr>
        <p:sp>
          <p:nvSpPr>
            <p:cNvPr id="33802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3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33797" name="Rectangle 25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33798" name="Rectangle 28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4572000" y="4076700"/>
            <a:ext cx="4156075" cy="2227263"/>
            <a:chOff x="2880" y="2568"/>
            <a:chExt cx="2618" cy="1403"/>
          </a:xfrm>
        </p:grpSpPr>
        <p:pic>
          <p:nvPicPr>
            <p:cNvPr id="33800" name="Picture 2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80" y="2568"/>
              <a:ext cx="2618" cy="1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01" name="Rectangle 24"/>
            <p:cNvSpPr>
              <a:spLocks noChangeArrowheads="1"/>
            </p:cNvSpPr>
            <p:nvPr/>
          </p:nvSpPr>
          <p:spPr bwMode="auto">
            <a:xfrm>
              <a:off x="2935" y="2931"/>
              <a:ext cx="2222" cy="77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34819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34827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34828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34829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34830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34831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34832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34833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34834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34835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34836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34837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34838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34839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34840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114800" y="2628900"/>
            <a:ext cx="836613" cy="266700"/>
            <a:chOff x="2209" y="2424"/>
            <a:chExt cx="527" cy="168"/>
          </a:xfrm>
        </p:grpSpPr>
        <p:sp>
          <p:nvSpPr>
            <p:cNvPr id="34825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6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34821" name="Rectangle 25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34822" name="Rectangle 28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34823" name="Picture 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076700"/>
            <a:ext cx="415607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4" name="Rectangle 31"/>
          <p:cNvSpPr>
            <a:spLocks noChangeArrowheads="1"/>
          </p:cNvSpPr>
          <p:nvPr/>
        </p:nvSpPr>
        <p:spPr bwMode="auto">
          <a:xfrm>
            <a:off x="4659313" y="4652963"/>
            <a:ext cx="3527425" cy="12239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35843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35851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35852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35853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564232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CC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T</a:t>
                </a:r>
              </a:p>
            </p:txBody>
          </p:sp>
          <p:sp>
            <p:nvSpPr>
              <p:cNvPr id="35855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35856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35857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35858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35859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35860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35861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35862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35863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35864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4114800" y="2628900"/>
            <a:ext cx="836613" cy="266700"/>
            <a:chOff x="2209" y="2424"/>
            <a:chExt cx="527" cy="168"/>
          </a:xfrm>
        </p:grpSpPr>
        <p:sp>
          <p:nvSpPr>
            <p:cNvPr id="35849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35845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35846" name="Rectangle 27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35847" name="Picture 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076700"/>
            <a:ext cx="415607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8" name="Rectangle 29"/>
          <p:cNvSpPr>
            <a:spLocks noChangeArrowheads="1"/>
          </p:cNvSpPr>
          <p:nvPr/>
        </p:nvSpPr>
        <p:spPr bwMode="auto">
          <a:xfrm>
            <a:off x="4659313" y="4652963"/>
            <a:ext cx="3527425" cy="12239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600" b="1">
                <a:solidFill>
                  <a:srgbClr val="0000FF"/>
                </a:solidFill>
              </a:rPr>
              <a:t>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36867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36875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36876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36877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565256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CC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T</a:t>
                </a:r>
              </a:p>
            </p:txBody>
          </p:sp>
          <p:sp>
            <p:nvSpPr>
              <p:cNvPr id="36879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36880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36881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36882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36883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36884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36885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36886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36887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36888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36868" name="Group 19"/>
          <p:cNvGrpSpPr>
            <a:grpSpLocks/>
          </p:cNvGrpSpPr>
          <p:nvPr/>
        </p:nvGrpSpPr>
        <p:grpSpPr bwMode="auto">
          <a:xfrm>
            <a:off x="4114800" y="2628900"/>
            <a:ext cx="836613" cy="266700"/>
            <a:chOff x="2209" y="2424"/>
            <a:chExt cx="527" cy="168"/>
          </a:xfrm>
        </p:grpSpPr>
        <p:sp>
          <p:nvSpPr>
            <p:cNvPr id="36873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4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36869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36870" name="Rectangle 27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36871" name="Picture 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076700"/>
            <a:ext cx="415607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2" name="Rectangle 29"/>
          <p:cNvSpPr>
            <a:spLocks noChangeArrowheads="1"/>
          </p:cNvSpPr>
          <p:nvPr/>
        </p:nvSpPr>
        <p:spPr bwMode="auto">
          <a:xfrm>
            <a:off x="4659313" y="4868863"/>
            <a:ext cx="3527425" cy="10080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37891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37899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37900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37901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37902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37903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37904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37905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37906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37907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37908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37909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37910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37911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37912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114800" y="3200400"/>
            <a:ext cx="836613" cy="266700"/>
            <a:chOff x="2209" y="2424"/>
            <a:chExt cx="527" cy="168"/>
          </a:xfrm>
        </p:grpSpPr>
        <p:sp>
          <p:nvSpPr>
            <p:cNvPr id="37897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8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37893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37894" name="Rectangle 27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37895" name="Picture 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076700"/>
            <a:ext cx="415607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6" name="Rectangle 29"/>
          <p:cNvSpPr>
            <a:spLocks noChangeArrowheads="1"/>
          </p:cNvSpPr>
          <p:nvPr/>
        </p:nvSpPr>
        <p:spPr bwMode="auto">
          <a:xfrm>
            <a:off x="4659313" y="4868863"/>
            <a:ext cx="3527425" cy="10080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600" b="1">
                <a:solidFill>
                  <a:srgbClr val="0000FF"/>
                </a:solidFill>
              </a:rPr>
              <a:t>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38915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38923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38924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38925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38926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38927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567306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CC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E</a:t>
                </a:r>
              </a:p>
            </p:txBody>
          </p:sp>
          <p:sp>
            <p:nvSpPr>
              <p:cNvPr id="38929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38930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38931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38932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38933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38934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38935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38936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38916" name="Group 19"/>
          <p:cNvGrpSpPr>
            <a:grpSpLocks/>
          </p:cNvGrpSpPr>
          <p:nvPr/>
        </p:nvGrpSpPr>
        <p:grpSpPr bwMode="auto">
          <a:xfrm>
            <a:off x="4114800" y="3200400"/>
            <a:ext cx="836613" cy="266700"/>
            <a:chOff x="2209" y="2424"/>
            <a:chExt cx="527" cy="168"/>
          </a:xfrm>
        </p:grpSpPr>
        <p:sp>
          <p:nvSpPr>
            <p:cNvPr id="38921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2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38917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38918" name="Rectangle 27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38919" name="Picture 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076700"/>
            <a:ext cx="415607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Rectangle 29"/>
          <p:cNvSpPr>
            <a:spLocks noChangeArrowheads="1"/>
          </p:cNvSpPr>
          <p:nvPr/>
        </p:nvSpPr>
        <p:spPr bwMode="auto">
          <a:xfrm>
            <a:off x="4659313" y="5084763"/>
            <a:ext cx="3527425" cy="7921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39939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39948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39949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39950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39951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39952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39953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39954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39955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39956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39957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39958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39959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39960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39961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39940" name="Group 19"/>
          <p:cNvGrpSpPr>
            <a:grpSpLocks/>
          </p:cNvGrpSpPr>
          <p:nvPr/>
        </p:nvGrpSpPr>
        <p:grpSpPr bwMode="auto">
          <a:xfrm>
            <a:off x="4114800" y="3200400"/>
            <a:ext cx="836613" cy="266700"/>
            <a:chOff x="2209" y="2424"/>
            <a:chExt cx="527" cy="168"/>
          </a:xfrm>
        </p:grpSpPr>
        <p:sp>
          <p:nvSpPr>
            <p:cNvPr id="39946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7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 useBgFill="1">
        <p:nvSpPr>
          <p:cNvPr id="568344" name="Rectangle 24"/>
          <p:cNvSpPr>
            <a:spLocks noChangeArrowheads="1"/>
          </p:cNvSpPr>
          <p:nvPr/>
        </p:nvSpPr>
        <p:spPr bwMode="auto">
          <a:xfrm>
            <a:off x="1800225" y="2278063"/>
            <a:ext cx="642937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b="1">
                <a:solidFill>
                  <a:srgbClr val="0000FF"/>
                </a:solidFill>
              </a:rPr>
              <a:t>void who()  { cout &lt;&lt; "First derived class: "&lt;&lt; x &lt;&lt; ", " &lt;&lt; y &lt;&lt; "\n" ; }</a:t>
            </a:r>
          </a:p>
        </p:txBody>
      </p:sp>
      <p:sp>
        <p:nvSpPr>
          <p:cNvPr id="39942" name="Rectangle 25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39943" name="Rectangle 28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39944" name="Picture 2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076700"/>
            <a:ext cx="415607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5" name="Rectangle 30"/>
          <p:cNvSpPr>
            <a:spLocks noChangeArrowheads="1"/>
          </p:cNvSpPr>
          <p:nvPr/>
        </p:nvSpPr>
        <p:spPr bwMode="auto">
          <a:xfrm>
            <a:off x="4659313" y="5084763"/>
            <a:ext cx="3527425" cy="7921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44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40963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40973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40974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40975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569352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CC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T</a:t>
                </a:r>
              </a:p>
            </p:txBody>
          </p:sp>
          <p:sp>
            <p:nvSpPr>
              <p:cNvPr id="569353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FF99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O</a:t>
                </a:r>
              </a:p>
            </p:txBody>
          </p:sp>
          <p:sp>
            <p:nvSpPr>
              <p:cNvPr id="40978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40979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40980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40981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40982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40983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40984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40985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40986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40964" name="Group 19"/>
          <p:cNvGrpSpPr>
            <a:grpSpLocks/>
          </p:cNvGrpSpPr>
          <p:nvPr/>
        </p:nvGrpSpPr>
        <p:grpSpPr bwMode="auto">
          <a:xfrm>
            <a:off x="4114800" y="3200400"/>
            <a:ext cx="836613" cy="266700"/>
            <a:chOff x="2209" y="2424"/>
            <a:chExt cx="527" cy="168"/>
          </a:xfrm>
        </p:grpSpPr>
        <p:sp>
          <p:nvSpPr>
            <p:cNvPr id="40971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2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 useBgFill="1">
        <p:nvSpPr>
          <p:cNvPr id="40965" name="Rectangle 24"/>
          <p:cNvSpPr>
            <a:spLocks noChangeArrowheads="1"/>
          </p:cNvSpPr>
          <p:nvPr/>
        </p:nvSpPr>
        <p:spPr bwMode="auto">
          <a:xfrm>
            <a:off x="1800225" y="2278063"/>
            <a:ext cx="642937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b="1">
                <a:solidFill>
                  <a:srgbClr val="0000FF"/>
                </a:solidFill>
              </a:rPr>
              <a:t>void who()  { cout &lt;&lt; "First derived class: "&lt;&lt; x &lt;&lt; ", " &lt;&lt; y &lt;&lt; "\n" ; }</a:t>
            </a:r>
          </a:p>
        </p:txBody>
      </p:sp>
      <p:sp>
        <p:nvSpPr>
          <p:cNvPr id="40966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40967" name="Rectangle 29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40968" name="Picture 3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076700"/>
            <a:ext cx="415607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9" name="Rectangle 33"/>
          <p:cNvSpPr>
            <a:spLocks noChangeArrowheads="1"/>
          </p:cNvSpPr>
          <p:nvPr/>
        </p:nvSpPr>
        <p:spPr bwMode="auto">
          <a:xfrm>
            <a:off x="4659313" y="5300663"/>
            <a:ext cx="3527425" cy="5762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69" name="AutoShape 25"/>
          <p:cNvSpPr>
            <a:spLocks/>
          </p:cNvSpPr>
          <p:nvPr/>
        </p:nvSpPr>
        <p:spPr bwMode="auto">
          <a:xfrm>
            <a:off x="2700338" y="3789363"/>
            <a:ext cx="2667000" cy="609600"/>
          </a:xfrm>
          <a:prstGeom prst="borderCallout2">
            <a:avLst>
              <a:gd name="adj1" fmla="val 18750"/>
              <a:gd name="adj2" fmla="val -2856"/>
              <a:gd name="adj3" fmla="val 18750"/>
              <a:gd name="adj4" fmla="val -12917"/>
              <a:gd name="adj5" fmla="val 332551"/>
              <a:gd name="adj6" fmla="val -4518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通过对象调用成员函数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6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6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81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533400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9.1  </a:t>
            </a:r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静态联编</a:t>
            </a:r>
          </a:p>
        </p:txBody>
      </p:sp>
      <p:sp>
        <p:nvSpPr>
          <p:cNvPr id="536582" name="Text Box 6"/>
          <p:cNvSpPr txBox="1">
            <a:spLocks noChangeArrowheads="1"/>
          </p:cNvSpPr>
          <p:nvPr/>
        </p:nvSpPr>
        <p:spPr bwMode="auto">
          <a:xfrm>
            <a:off x="592138" y="1431925"/>
            <a:ext cx="45132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普通成员函数重载可表达为两种形式：</a:t>
            </a:r>
          </a:p>
        </p:txBody>
      </p:sp>
      <p:sp>
        <p:nvSpPr>
          <p:cNvPr id="536583" name="Rectangle 7"/>
          <p:cNvSpPr>
            <a:spLocks noChangeArrowheads="1"/>
          </p:cNvSpPr>
          <p:nvPr/>
        </p:nvSpPr>
        <p:spPr bwMode="auto">
          <a:xfrm>
            <a:off x="704850" y="2346325"/>
            <a:ext cx="272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在一个类说明中重载</a:t>
            </a:r>
          </a:p>
        </p:txBody>
      </p:sp>
      <p:sp>
        <p:nvSpPr>
          <p:cNvPr id="536584" name="Text Box 8"/>
          <p:cNvSpPr txBox="1">
            <a:spLocks noChangeArrowheads="1"/>
          </p:cNvSpPr>
          <p:nvPr/>
        </p:nvSpPr>
        <p:spPr bwMode="auto">
          <a:xfrm>
            <a:off x="990600" y="2800350"/>
            <a:ext cx="37973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8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例如：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void Show ( int , char ) ;</a:t>
            </a:r>
          </a:p>
          <a:p>
            <a:pPr algn="l">
              <a:lnSpc>
                <a:spcPct val="140000"/>
              </a:lnSpc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	void Show ( char * , float ) 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6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3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3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2" grpId="0" build="p" autoUpdateAnimBg="0" advAuto="1000"/>
      <p:bldP spid="536583" grpId="0" autoUpdateAnimBg="0"/>
      <p:bldP spid="536584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41987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41996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41997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41998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41999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chemeClr val="hlink"/>
                    </a:solidFill>
                  </a:rPr>
                  <a:t>T</a:t>
                </a:r>
              </a:p>
            </p:txBody>
          </p:sp>
          <p:sp>
            <p:nvSpPr>
              <p:cNvPr id="42000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42001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42002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42003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42004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42005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42006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42007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42008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42009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41988" name="Group 19"/>
          <p:cNvGrpSpPr>
            <a:grpSpLocks/>
          </p:cNvGrpSpPr>
          <p:nvPr/>
        </p:nvGrpSpPr>
        <p:grpSpPr bwMode="auto">
          <a:xfrm>
            <a:off x="4114800" y="3200400"/>
            <a:ext cx="836613" cy="266700"/>
            <a:chOff x="2209" y="2424"/>
            <a:chExt cx="527" cy="168"/>
          </a:xfrm>
        </p:grpSpPr>
        <p:sp>
          <p:nvSpPr>
            <p:cNvPr id="41994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5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 useBgFill="1">
        <p:nvSpPr>
          <p:cNvPr id="570392" name="Rectangle 24"/>
          <p:cNvSpPr>
            <a:spLocks noChangeArrowheads="1"/>
          </p:cNvSpPr>
          <p:nvPr/>
        </p:nvSpPr>
        <p:spPr bwMode="auto">
          <a:xfrm>
            <a:off x="990600" y="3644900"/>
            <a:ext cx="7715250" cy="26352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b="1">
                <a:solidFill>
                  <a:srgbClr val="0000FF"/>
                </a:solidFill>
              </a:rPr>
              <a:t>void who()  { cout &lt;&lt; "Second derived class: "&lt;&lt; x &lt;&lt; ", " &lt;&lt; y &lt;&lt; ", " &lt;&lt; z &lt;&lt; "\n" ; }</a:t>
            </a:r>
          </a:p>
        </p:txBody>
      </p:sp>
      <p:sp>
        <p:nvSpPr>
          <p:cNvPr id="41990" name="Rectangle 25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41991" name="Rectangle 28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41992" name="Picture 2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076700"/>
            <a:ext cx="415607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3" name="Rectangle 30"/>
          <p:cNvSpPr>
            <a:spLocks noChangeArrowheads="1"/>
          </p:cNvSpPr>
          <p:nvPr/>
        </p:nvSpPr>
        <p:spPr bwMode="auto">
          <a:xfrm>
            <a:off x="4659313" y="5300663"/>
            <a:ext cx="3527425" cy="5762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92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43011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43021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43022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43023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43024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chemeClr val="hlink"/>
                    </a:solidFill>
                  </a:rPr>
                  <a:t>T</a:t>
                </a:r>
              </a:p>
            </p:txBody>
          </p:sp>
          <p:sp>
            <p:nvSpPr>
              <p:cNvPr id="43025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chemeClr val="hlink"/>
                    </a:solidFill>
                  </a:rPr>
                  <a:t>O</a:t>
                </a:r>
              </a:p>
            </p:txBody>
          </p:sp>
          <p:sp>
            <p:nvSpPr>
              <p:cNvPr id="571402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CC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E</a:t>
                </a:r>
              </a:p>
            </p:txBody>
          </p:sp>
          <p:sp>
            <p:nvSpPr>
              <p:cNvPr id="571403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FF99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N</a:t>
                </a:r>
              </a:p>
            </p:txBody>
          </p:sp>
          <p:sp>
            <p:nvSpPr>
              <p:cNvPr id="571404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FF66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D</a:t>
                </a:r>
              </a:p>
            </p:txBody>
          </p:sp>
          <p:sp>
            <p:nvSpPr>
              <p:cNvPr id="43029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43030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43031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43032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43033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43034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43012" name="Group 19"/>
          <p:cNvGrpSpPr>
            <a:grpSpLocks/>
          </p:cNvGrpSpPr>
          <p:nvPr/>
        </p:nvGrpSpPr>
        <p:grpSpPr bwMode="auto">
          <a:xfrm>
            <a:off x="4114800" y="3200400"/>
            <a:ext cx="836613" cy="266700"/>
            <a:chOff x="2209" y="2424"/>
            <a:chExt cx="527" cy="168"/>
          </a:xfrm>
        </p:grpSpPr>
        <p:sp>
          <p:nvSpPr>
            <p:cNvPr id="43019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0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43013" name="Rectangle 25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43014" name="Rectangle 28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571421" name="Oval 29"/>
          <p:cNvSpPr>
            <a:spLocks noChangeArrowheads="1"/>
          </p:cNvSpPr>
          <p:nvPr/>
        </p:nvSpPr>
        <p:spPr bwMode="auto">
          <a:xfrm>
            <a:off x="1066800" y="6140450"/>
            <a:ext cx="13716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43016" name="Rectangle 30"/>
          <p:cNvSpPr>
            <a:spLocks noChangeArrowheads="1"/>
          </p:cNvSpPr>
          <p:nvPr/>
        </p:nvSpPr>
        <p:spPr bwMode="auto">
          <a:xfrm>
            <a:off x="990600" y="3644900"/>
            <a:ext cx="7715250" cy="26352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b="1">
                <a:solidFill>
                  <a:srgbClr val="0000FF"/>
                </a:solidFill>
              </a:rPr>
              <a:t>void who()  { cout &lt;&lt; "Second derived class: "&lt;&lt; x &lt;&lt; ", " &lt;&lt; y &lt;&lt; ", " &lt;&lt; z &lt;&lt; "\n" ; }</a:t>
            </a:r>
          </a:p>
        </p:txBody>
      </p:sp>
      <p:pic>
        <p:nvPicPr>
          <p:cNvPr id="43017" name="Picture 3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076700"/>
            <a:ext cx="415607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1416" name="AutoShape 24"/>
          <p:cNvSpPr>
            <a:spLocks/>
          </p:cNvSpPr>
          <p:nvPr/>
        </p:nvSpPr>
        <p:spPr bwMode="auto">
          <a:xfrm>
            <a:off x="3505200" y="3971925"/>
            <a:ext cx="2667000" cy="609600"/>
          </a:xfrm>
          <a:prstGeom prst="borderCallout2">
            <a:avLst>
              <a:gd name="adj1" fmla="val 18750"/>
              <a:gd name="adj2" fmla="val -2856"/>
              <a:gd name="adj3" fmla="val 18750"/>
              <a:gd name="adj4" fmla="val -15833"/>
              <a:gd name="adj5" fmla="val 331250"/>
              <a:gd name="adj6" fmla="val -5762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基类指针做类型转换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7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21" grpId="0" animBg="1"/>
      <p:bldP spid="571416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44035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44044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44045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572423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CC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572424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CC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T</a:t>
                </a:r>
              </a:p>
            </p:txBody>
          </p:sp>
          <p:sp>
            <p:nvSpPr>
              <p:cNvPr id="44048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572426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CC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E</a:t>
                </a:r>
              </a:p>
            </p:txBody>
          </p:sp>
          <p:sp>
            <p:nvSpPr>
              <p:cNvPr id="44050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44051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44052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44053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44054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44055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44056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44057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44036" name="Group 19"/>
          <p:cNvGrpSpPr>
            <a:grpSpLocks/>
          </p:cNvGrpSpPr>
          <p:nvPr/>
        </p:nvGrpSpPr>
        <p:grpSpPr bwMode="auto">
          <a:xfrm>
            <a:off x="4114800" y="3200400"/>
            <a:ext cx="836613" cy="266700"/>
            <a:chOff x="2209" y="2424"/>
            <a:chExt cx="527" cy="168"/>
          </a:xfrm>
        </p:grpSpPr>
        <p:sp>
          <p:nvSpPr>
            <p:cNvPr id="44042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3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572439" name="Oval 23"/>
          <p:cNvSpPr>
            <a:spLocks noChangeArrowheads="1"/>
          </p:cNvSpPr>
          <p:nvPr/>
        </p:nvSpPr>
        <p:spPr bwMode="auto">
          <a:xfrm>
            <a:off x="2362200" y="762000"/>
            <a:ext cx="3429000" cy="1219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sz="2000" b="1" i="1">
                <a:solidFill>
                  <a:srgbClr val="0000FF"/>
                </a:solidFill>
                <a:latin typeface="宋体" pitchFamily="2" charset="-122"/>
              </a:rPr>
              <a:t>通过基类指针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000" b="1" i="1">
                <a:solidFill>
                  <a:srgbClr val="0000FF"/>
                </a:solidFill>
                <a:latin typeface="宋体" pitchFamily="2" charset="-122"/>
              </a:rPr>
              <a:t>只能访问从基类继承的成员</a:t>
            </a:r>
            <a:r>
              <a:rPr lang="zh-CN" altLang="en-US" sz="2000" b="1" i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572440" name="Oval 24"/>
          <p:cNvSpPr>
            <a:spLocks noChangeArrowheads="1"/>
          </p:cNvSpPr>
          <p:nvPr/>
        </p:nvSpPr>
        <p:spPr bwMode="auto">
          <a:xfrm>
            <a:off x="5638800" y="1752600"/>
            <a:ext cx="1066800" cy="1905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9" name="Rectangle 25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44040" name="Rectangle 28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44041" name="Picture 2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076700"/>
            <a:ext cx="415607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7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39" grpId="0" animBg="1" autoUpdateAnimBg="0"/>
      <p:bldP spid="57244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45059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45067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45068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45069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45070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45071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45072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45073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45074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45075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/>
                  <a:t>x</a:t>
                </a:r>
              </a:p>
            </p:txBody>
          </p:sp>
          <p:sp>
            <p:nvSpPr>
              <p:cNvPr id="45076" name="Text Box 14"/>
              <p:cNvSpPr txBox="1">
                <a:spLocks noChangeArrowheads="1"/>
              </p:cNvSpPr>
              <p:nvPr/>
            </p:nvSpPr>
            <p:spPr bwMode="auto">
              <a:xfrm>
                <a:off x="3124" y="235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/>
                  <a:t>y</a:t>
                </a:r>
              </a:p>
            </p:txBody>
          </p:sp>
          <p:sp>
            <p:nvSpPr>
              <p:cNvPr id="45077" name="Text Box 15"/>
              <p:cNvSpPr txBox="1">
                <a:spLocks noChangeArrowheads="1"/>
              </p:cNvSpPr>
              <p:nvPr/>
            </p:nvSpPr>
            <p:spPr bwMode="auto">
              <a:xfrm>
                <a:off x="3704" y="2736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/>
                  <a:t>z</a:t>
                </a:r>
              </a:p>
            </p:txBody>
          </p:sp>
          <p:sp>
            <p:nvSpPr>
              <p:cNvPr id="45078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45079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45080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45060" name="Group 19"/>
          <p:cNvGrpSpPr>
            <a:grpSpLocks/>
          </p:cNvGrpSpPr>
          <p:nvPr/>
        </p:nvGrpSpPr>
        <p:grpSpPr bwMode="auto">
          <a:xfrm>
            <a:off x="4114800" y="3200400"/>
            <a:ext cx="836613" cy="266700"/>
            <a:chOff x="2209" y="2424"/>
            <a:chExt cx="527" cy="168"/>
          </a:xfrm>
        </p:grpSpPr>
        <p:sp>
          <p:nvSpPr>
            <p:cNvPr id="45065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6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573463" name="Oval 23"/>
          <p:cNvSpPr>
            <a:spLocks noChangeArrowheads="1"/>
          </p:cNvSpPr>
          <p:nvPr/>
        </p:nvSpPr>
        <p:spPr bwMode="auto">
          <a:xfrm>
            <a:off x="2362200" y="762000"/>
            <a:ext cx="3429000" cy="1219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修改程序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定义虚函数</a:t>
            </a:r>
            <a:endParaRPr lang="zh-CN" altLang="en-US" sz="2000" b="1" i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062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45063" name="Rectangle 27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45064" name="Picture 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076700"/>
            <a:ext cx="415607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3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81534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>
                <a:solidFill>
                  <a:srgbClr val="0000FF"/>
                </a:solidFill>
              </a:rPr>
              <a:t>virtual </a:t>
            </a:r>
            <a:r>
              <a:rPr lang="en-US" altLang="zh-CN" sz="1800"/>
              <a:t>void who()  { cout &lt;&lt; "Base class: " &lt;&lt; x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/>
              <a:t>void who()  { cout &lt;&lt; "First derived class: "&lt;&lt; x &lt;&lt; ", " &lt;&lt; y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</a:t>
            </a:r>
            <a:r>
              <a:rPr lang="en-US" altLang="zh-CN" sz="1800"/>
              <a:t>void who()  { cout&lt;&lt;"Second derived class: "&lt;&lt;x&lt;&lt;", "&lt;&lt;y&lt;&lt;", "&lt;&lt;z&lt;&lt;"\n"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</a:t>
            </a:r>
            <a:r>
              <a:rPr lang="en-US" altLang="zh-CN" sz="1600"/>
              <a:t>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sp>
        <p:nvSpPr>
          <p:cNvPr id="574468" name="Oval 4"/>
          <p:cNvSpPr>
            <a:spLocks noChangeArrowheads="1"/>
          </p:cNvSpPr>
          <p:nvPr/>
        </p:nvSpPr>
        <p:spPr bwMode="auto">
          <a:xfrm>
            <a:off x="1752600" y="1193800"/>
            <a:ext cx="1905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469" name="AutoShape 5"/>
          <p:cNvSpPr>
            <a:spLocks/>
          </p:cNvSpPr>
          <p:nvPr/>
        </p:nvSpPr>
        <p:spPr bwMode="auto">
          <a:xfrm>
            <a:off x="4876800" y="1955800"/>
            <a:ext cx="2286000" cy="609600"/>
          </a:xfrm>
          <a:prstGeom prst="borderCallout2">
            <a:avLst>
              <a:gd name="adj1" fmla="val 18750"/>
              <a:gd name="adj2" fmla="val -3333"/>
              <a:gd name="adj3" fmla="val 18750"/>
              <a:gd name="adj4" fmla="val -17361"/>
              <a:gd name="adj5" fmla="val -66926"/>
              <a:gd name="adj6" fmla="val -6270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基类定义虚函数</a:t>
            </a:r>
          </a:p>
        </p:txBody>
      </p:sp>
      <p:sp>
        <p:nvSpPr>
          <p:cNvPr id="46085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46086" name="Rectangle 9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7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7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7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6" grpId="0" autoUpdateAnimBg="0"/>
      <p:bldP spid="574468" grpId="0" animBg="1"/>
      <p:bldP spid="574469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81534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>
                <a:solidFill>
                  <a:srgbClr val="0000FF"/>
                </a:solidFill>
              </a:rPr>
              <a:t>virtual </a:t>
            </a:r>
            <a:r>
              <a:rPr lang="en-US" altLang="zh-CN" sz="1800"/>
              <a:t>void who()  { cout &lt;&lt; "Base class: " &lt;&lt; x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>
                <a:solidFill>
                  <a:srgbClr val="0000FF"/>
                </a:solidFill>
              </a:rPr>
              <a:t>void who()</a:t>
            </a:r>
            <a:r>
              <a:rPr lang="en-US" altLang="zh-CN" sz="1800"/>
              <a:t>  { cout &lt;&lt; "First derived class: "&lt;&lt; x &lt;&lt; ", " &lt;&lt; y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</a:t>
            </a:r>
            <a:r>
              <a:rPr lang="en-US" altLang="zh-CN" sz="1800" b="1" i="1">
                <a:solidFill>
                  <a:srgbClr val="0000FF"/>
                </a:solidFill>
              </a:rPr>
              <a:t>void who()</a:t>
            </a:r>
            <a:r>
              <a:rPr lang="en-US" altLang="zh-CN" sz="1800"/>
              <a:t>  { cout&lt;&lt;"Second derived class: "&lt;&lt;x&lt;&lt;", "&lt;&lt;y&lt;&lt;", "&lt;&lt;z&lt;&lt;"\n"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</a:t>
            </a:r>
            <a:r>
              <a:rPr lang="en-US" altLang="zh-CN" sz="1600"/>
              <a:t>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sp>
        <p:nvSpPr>
          <p:cNvPr id="47107" name="Oval 4"/>
          <p:cNvSpPr>
            <a:spLocks noChangeArrowheads="1"/>
          </p:cNvSpPr>
          <p:nvPr/>
        </p:nvSpPr>
        <p:spPr bwMode="auto">
          <a:xfrm>
            <a:off x="1752600" y="1176338"/>
            <a:ext cx="1905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5493" name="AutoShape 5"/>
          <p:cNvSpPr>
            <a:spLocks/>
          </p:cNvSpPr>
          <p:nvPr/>
        </p:nvSpPr>
        <p:spPr bwMode="auto">
          <a:xfrm>
            <a:off x="4572000" y="3200400"/>
            <a:ext cx="2362200" cy="838200"/>
          </a:xfrm>
          <a:prstGeom prst="borderCallout2">
            <a:avLst>
              <a:gd name="adj1" fmla="val 13634"/>
              <a:gd name="adj2" fmla="val -3227"/>
              <a:gd name="adj3" fmla="val 13634"/>
              <a:gd name="adj4" fmla="val -25537"/>
              <a:gd name="adj5" fmla="val 97157"/>
              <a:gd name="adj6" fmla="val -9771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1800" b="1"/>
              <a:t>派生类的重定义版本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默认为虚函数</a:t>
            </a:r>
          </a:p>
        </p:txBody>
      </p:sp>
      <p:sp>
        <p:nvSpPr>
          <p:cNvPr id="575494" name="Oval 6"/>
          <p:cNvSpPr>
            <a:spLocks noChangeArrowheads="1"/>
          </p:cNvSpPr>
          <p:nvPr/>
        </p:nvSpPr>
        <p:spPr bwMode="auto">
          <a:xfrm>
            <a:off x="1676400" y="2400300"/>
            <a:ext cx="13716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75495" name="Oval 7"/>
          <p:cNvSpPr>
            <a:spLocks noChangeArrowheads="1"/>
          </p:cNvSpPr>
          <p:nvPr/>
        </p:nvSpPr>
        <p:spPr bwMode="auto">
          <a:xfrm>
            <a:off x="762000" y="3810000"/>
            <a:ext cx="13716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75496" name="Line 8"/>
          <p:cNvSpPr>
            <a:spLocks noChangeShapeType="1"/>
          </p:cNvSpPr>
          <p:nvPr/>
        </p:nvSpPr>
        <p:spPr bwMode="auto">
          <a:xfrm>
            <a:off x="2987675" y="2781300"/>
            <a:ext cx="898525" cy="5715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oval" w="lg" len="lg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2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47113" name="Rectangle 12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75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5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5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75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5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57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3" grpId="0" animBg="1" autoUpdateAnimBg="0"/>
      <p:bldP spid="575494" grpId="0" animBg="1" autoUpdateAnimBg="0"/>
      <p:bldP spid="575495" grpId="0" animBg="1" autoUpdateAnimBg="0"/>
      <p:bldP spid="57549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81534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>
                <a:solidFill>
                  <a:srgbClr val="0000FF"/>
                </a:solidFill>
              </a:rPr>
              <a:t>virtual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"Base class: " &lt;&lt; x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"First derived class: "&lt;&lt; x &lt;&lt; ", " &lt;&lt; y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cout&lt;&lt;"Second derived class: "&lt;&lt;x&lt;&lt;", "&lt;&lt;y&lt;&lt;", "&lt;&lt;z&lt;&lt;"\n"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</a:t>
            </a:r>
            <a:r>
              <a:rPr lang="en-US" altLang="zh-CN" sz="1600"/>
              <a:t>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</a:t>
            </a:r>
            <a:r>
              <a:rPr lang="en-US" altLang="zh-CN" sz="1800" b="1">
                <a:solidFill>
                  <a:srgbClr val="0000FF"/>
                </a:solidFill>
              </a:rPr>
              <a:t>Base  B_obj( 'A' ) ;   First_d F_obj( 'T', 'O' ) ;  Second_d S_obj( 'E', 'N', 'D' 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48134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48135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48136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48137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48138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48139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48140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48141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48142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48143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48144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48145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48146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48147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sp>
        <p:nvSpPr>
          <p:cNvPr id="48132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48133" name="Rectangle 22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81534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>
                <a:solidFill>
                  <a:srgbClr val="0000FF"/>
                </a:solidFill>
              </a:rPr>
              <a:t>virtual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"Base class: " &lt;&lt; x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"First derived class: "&lt;&lt; x &lt;&lt; ", " &lt;&lt; y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cout&lt;&lt;"Second derived class: "&lt;&lt;x&lt;&lt;", "&lt;&lt;y&lt;&lt;", "&lt;&lt;z&lt;&lt;"\n"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</a:t>
            </a:r>
            <a:r>
              <a:rPr lang="en-US" altLang="zh-CN" sz="1600"/>
              <a:t>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Base  * p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49155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49159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49160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49161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49162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49163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49164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49165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49166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49167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49168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49169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49170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49171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49172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sp>
        <p:nvSpPr>
          <p:cNvPr id="577555" name="Text Box 19"/>
          <p:cNvSpPr txBox="1">
            <a:spLocks noChangeArrowheads="1"/>
          </p:cNvSpPr>
          <p:nvPr/>
        </p:nvSpPr>
        <p:spPr bwMode="auto">
          <a:xfrm>
            <a:off x="4114800" y="2171700"/>
            <a:ext cx="307975" cy="2667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1800" b="1" i="1"/>
              <a:t>p</a:t>
            </a:r>
          </a:p>
        </p:txBody>
      </p:sp>
      <p:sp>
        <p:nvSpPr>
          <p:cNvPr id="49157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49158" name="Rectangle 23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55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81534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>
                <a:solidFill>
                  <a:srgbClr val="0000FF"/>
                </a:solidFill>
              </a:rPr>
              <a:t>virtual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"Base class: " &lt;&lt; x &lt;&lt; "\n" ; }</a:t>
            </a:r>
            <a:endParaRPr lang="en-US" altLang="zh-CN" sz="1800" b="1">
              <a:solidFill>
                <a:srgbClr val="0000FF"/>
              </a:solidFill>
            </a:endParaRP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"First derived class: "&lt;&lt; x &lt;&lt; ", " &lt;&lt; y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cout&lt;&lt;"Second derived class: "&lt;&lt;x&lt;&lt;", "&lt;&lt;y&lt;&lt;", "&lt;&lt;z&lt;&lt;"\n"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</a:t>
            </a:r>
            <a:r>
              <a:rPr lang="en-US" altLang="zh-CN" sz="1600"/>
              <a:t>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p = &amp; B_obj ;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50179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50184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50185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50186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50187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50188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50189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50190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50191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50192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50193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50194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50195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50196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50197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sp>
        <p:nvSpPr>
          <p:cNvPr id="578579" name="Line 19"/>
          <p:cNvSpPr>
            <a:spLocks noChangeShapeType="1"/>
          </p:cNvSpPr>
          <p:nvPr/>
        </p:nvSpPr>
        <p:spPr bwMode="auto">
          <a:xfrm>
            <a:off x="4418013" y="2282825"/>
            <a:ext cx="5334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1" name="Text Box 20"/>
          <p:cNvSpPr txBox="1">
            <a:spLocks noChangeArrowheads="1"/>
          </p:cNvSpPr>
          <p:nvPr/>
        </p:nvSpPr>
        <p:spPr bwMode="auto">
          <a:xfrm>
            <a:off x="4114800" y="2171700"/>
            <a:ext cx="307975" cy="2667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1800" b="1" i="1"/>
              <a:t>p</a:t>
            </a:r>
          </a:p>
        </p:txBody>
      </p:sp>
      <p:sp>
        <p:nvSpPr>
          <p:cNvPr id="50182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50183" name="Rectangle 24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7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81534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>
                <a:solidFill>
                  <a:srgbClr val="0000FF"/>
                </a:solidFill>
              </a:rPr>
              <a:t>virtual void who()  { cout &lt;&lt; "Base class: " &lt;&lt; x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"First derived class: "&lt;&lt; x &lt;&lt; ", " &lt;&lt; y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cout&lt;&lt;"Second derived class: "&lt;&lt;x&lt;&lt;", "&lt;&lt;y&lt;&lt;", "&lt;&lt;z&lt;&lt;"\n"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</a:t>
            </a:r>
            <a:r>
              <a:rPr lang="en-US" altLang="zh-CN" sz="1600"/>
              <a:t>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p = &amp; B_obj ;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51203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51212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51213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579591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CC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51215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51216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51217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51218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51219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51220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51221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51222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51223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51224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51225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51204" name="Group 19"/>
          <p:cNvGrpSpPr>
            <a:grpSpLocks/>
          </p:cNvGrpSpPr>
          <p:nvPr/>
        </p:nvGrpSpPr>
        <p:grpSpPr bwMode="auto">
          <a:xfrm>
            <a:off x="4114800" y="2171700"/>
            <a:ext cx="836613" cy="266700"/>
            <a:chOff x="2209" y="2424"/>
            <a:chExt cx="527" cy="168"/>
          </a:xfrm>
        </p:grpSpPr>
        <p:sp>
          <p:nvSpPr>
            <p:cNvPr id="51210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1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51205" name="Rectangle 25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51206" name="Rectangle 28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4356100" y="4581525"/>
            <a:ext cx="4318000" cy="1831975"/>
            <a:chOff x="2744" y="2886"/>
            <a:chExt cx="2720" cy="1154"/>
          </a:xfrm>
        </p:grpSpPr>
        <p:pic>
          <p:nvPicPr>
            <p:cNvPr id="51208" name="Picture 3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44" y="2886"/>
              <a:ext cx="2720" cy="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09" name="Rectangle 33"/>
            <p:cNvSpPr>
              <a:spLocks noChangeArrowheads="1"/>
            </p:cNvSpPr>
            <p:nvPr/>
          </p:nvSpPr>
          <p:spPr bwMode="auto">
            <a:xfrm>
              <a:off x="2789" y="3249"/>
              <a:ext cx="2314" cy="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5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533400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9.1  </a:t>
            </a:r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静态联编</a:t>
            </a:r>
          </a:p>
        </p:txBody>
      </p:sp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592138" y="1431925"/>
            <a:ext cx="45132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普通成员函数重载可表达为两种形式：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704850" y="2346325"/>
            <a:ext cx="272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在一个类说明中重载</a:t>
            </a:r>
          </a:p>
        </p:txBody>
      </p:sp>
      <p:sp>
        <p:nvSpPr>
          <p:cNvPr id="537608" name="Text Box 8"/>
          <p:cNvSpPr txBox="1">
            <a:spLocks noChangeArrowheads="1"/>
          </p:cNvSpPr>
          <p:nvPr/>
        </p:nvSpPr>
        <p:spPr bwMode="auto">
          <a:xfrm>
            <a:off x="1371600" y="3814763"/>
            <a:ext cx="69215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8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例如：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void Show ( int , char )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；       与</a:t>
            </a:r>
            <a:endParaRPr lang="en-US" altLang="en-US" sz="1800" b="1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40000"/>
              </a:lnSpc>
            </a:pPr>
            <a:r>
              <a:rPr lang="en-US" altLang="en-US" sz="1800" b="1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void Show ( char * , float )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； 不是同一函数，编译能够区分</a:t>
            </a:r>
          </a:p>
        </p:txBody>
      </p:sp>
      <p:sp>
        <p:nvSpPr>
          <p:cNvPr id="537609" name="Rectangle 9"/>
          <p:cNvSpPr>
            <a:spLocks noChangeArrowheads="1"/>
          </p:cNvSpPr>
          <p:nvPr/>
        </p:nvSpPr>
        <p:spPr bwMode="auto">
          <a:xfrm>
            <a:off x="704850" y="2803525"/>
            <a:ext cx="653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2.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基类的成员函数在派生类重载。有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3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种编译区分方法：</a:t>
            </a:r>
          </a:p>
        </p:txBody>
      </p:sp>
      <p:sp>
        <p:nvSpPr>
          <p:cNvPr id="537610" name="Rectangle 10"/>
          <p:cNvSpPr>
            <a:spLocks noChangeArrowheads="1"/>
          </p:cNvSpPr>
          <p:nvPr/>
        </p:nvSpPr>
        <p:spPr bwMode="auto">
          <a:xfrm>
            <a:off x="704850" y="3260725"/>
            <a:ext cx="3613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）根据参数的特征加以区分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3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3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3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8" grpId="0" autoUpdateAnimBg="0"/>
      <p:bldP spid="537609" grpId="0" autoUpdateAnimBg="0"/>
      <p:bldP spid="537610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81534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>
                <a:solidFill>
                  <a:srgbClr val="0000FF"/>
                </a:solidFill>
              </a:rPr>
              <a:t>virtual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"Base class: " &lt;&lt; x &lt;&lt; "\n" ; }</a:t>
            </a:r>
            <a:endParaRPr lang="en-US" altLang="zh-CN" sz="1800" b="1">
              <a:solidFill>
                <a:srgbClr val="0000FF"/>
              </a:solidFill>
            </a:endParaRP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"First derived class: "&lt;&lt; x &lt;&lt; ", " &lt;&lt; y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cout&lt;&lt;"Second derived class: "&lt;&lt;x&lt;&lt;", "&lt;&lt;y&lt;&lt;", "&lt;&lt;z&lt;&lt;"\n"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</a:t>
            </a:r>
            <a:r>
              <a:rPr lang="en-US" altLang="zh-CN" sz="1600"/>
              <a:t>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p = &amp;F_obj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52227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52236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52237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52238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52239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52240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52241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52242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52243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52244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52245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52246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52247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52248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52249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114800" y="2667000"/>
            <a:ext cx="836613" cy="266700"/>
            <a:chOff x="2209" y="2424"/>
            <a:chExt cx="527" cy="168"/>
          </a:xfrm>
        </p:grpSpPr>
        <p:sp>
          <p:nvSpPr>
            <p:cNvPr id="52234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5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 useBgFill="1">
        <p:nvSpPr>
          <p:cNvPr id="580633" name="Rectangle 25"/>
          <p:cNvSpPr>
            <a:spLocks noChangeArrowheads="1"/>
          </p:cNvSpPr>
          <p:nvPr/>
        </p:nvSpPr>
        <p:spPr bwMode="auto">
          <a:xfrm>
            <a:off x="1752600" y="2420938"/>
            <a:ext cx="7204075" cy="28416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void who()  { cout &lt;&lt; "First derived class: "&lt;&lt; x &lt;&lt; ", " &lt;&lt; y &lt;&lt; "\n" ; }</a:t>
            </a:r>
          </a:p>
        </p:txBody>
      </p:sp>
      <p:sp>
        <p:nvSpPr>
          <p:cNvPr id="52230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52231" name="Rectangle 29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52232" name="Picture 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6100" y="4581525"/>
            <a:ext cx="4318000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3" name="Rectangle 34"/>
          <p:cNvSpPr>
            <a:spLocks noChangeArrowheads="1"/>
          </p:cNvSpPr>
          <p:nvPr/>
        </p:nvSpPr>
        <p:spPr bwMode="auto">
          <a:xfrm>
            <a:off x="4427538" y="5157788"/>
            <a:ext cx="3673475" cy="719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8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33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81534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>
                <a:solidFill>
                  <a:srgbClr val="0000FF"/>
                </a:solidFill>
              </a:rPr>
              <a:t>virtual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"Base class: " &lt;&lt; x &lt;&lt; "\n" ; }</a:t>
            </a:r>
            <a:endParaRPr lang="en-US" altLang="zh-CN" sz="1800" b="1">
              <a:solidFill>
                <a:srgbClr val="0000FF"/>
              </a:solidFill>
            </a:endParaRP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"First derived class: "&lt;&lt; x &lt;&lt; ", " &lt;&lt; y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cout&lt;&lt;"Second derived class: "&lt;&lt;x&lt;&lt;", "&lt;&lt;y&lt;&lt;", "&lt;&lt;z&lt;&lt;"\n"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</a:t>
            </a:r>
            <a:r>
              <a:rPr lang="en-US" altLang="zh-CN" sz="1600"/>
              <a:t>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p = &amp;F_obj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53251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53260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53261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53262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/>
                  <a:t>A</a:t>
                </a:r>
              </a:p>
            </p:txBody>
          </p:sp>
          <p:sp>
            <p:nvSpPr>
              <p:cNvPr id="581640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CC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T</a:t>
                </a:r>
              </a:p>
            </p:txBody>
          </p:sp>
          <p:sp>
            <p:nvSpPr>
              <p:cNvPr id="581641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FF99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O</a:t>
                </a:r>
              </a:p>
            </p:txBody>
          </p:sp>
          <p:sp>
            <p:nvSpPr>
              <p:cNvPr id="53265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/>
                  <a:t>E</a:t>
                </a:r>
              </a:p>
            </p:txBody>
          </p:sp>
          <p:sp>
            <p:nvSpPr>
              <p:cNvPr id="53266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/>
                  <a:t>N</a:t>
                </a:r>
              </a:p>
            </p:txBody>
          </p:sp>
          <p:sp>
            <p:nvSpPr>
              <p:cNvPr id="53267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/>
                  <a:t>D</a:t>
                </a:r>
              </a:p>
            </p:txBody>
          </p:sp>
          <p:sp>
            <p:nvSpPr>
              <p:cNvPr id="53268" name="Text Box 13"/>
              <p:cNvSpPr txBox="1">
                <a:spLocks noChangeArrowheads="1"/>
              </p:cNvSpPr>
              <p:nvPr/>
            </p:nvSpPr>
            <p:spPr bwMode="auto">
              <a:xfrm>
                <a:off x="2550" y="211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i="1"/>
                  <a:t>x</a:t>
                </a:r>
              </a:p>
            </p:txBody>
          </p:sp>
          <p:sp>
            <p:nvSpPr>
              <p:cNvPr id="53269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i="1"/>
                  <a:t>y</a:t>
                </a:r>
              </a:p>
            </p:txBody>
          </p:sp>
          <p:sp>
            <p:nvSpPr>
              <p:cNvPr id="53270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i="1"/>
                  <a:t>z</a:t>
                </a:r>
              </a:p>
            </p:txBody>
          </p:sp>
          <p:sp>
            <p:nvSpPr>
              <p:cNvPr id="53271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/>
                  <a:t>B_obj</a:t>
                </a:r>
              </a:p>
            </p:txBody>
          </p:sp>
          <p:sp>
            <p:nvSpPr>
              <p:cNvPr id="53272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/>
                  <a:t>F_obj</a:t>
                </a:r>
              </a:p>
            </p:txBody>
          </p:sp>
          <p:sp>
            <p:nvSpPr>
              <p:cNvPr id="53273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/>
                  <a:t>S_obj</a:t>
                </a:r>
              </a:p>
            </p:txBody>
          </p:sp>
        </p:grpSp>
      </p:grpSp>
      <p:grpSp>
        <p:nvGrpSpPr>
          <p:cNvPr id="53252" name="Group 22"/>
          <p:cNvGrpSpPr>
            <a:grpSpLocks/>
          </p:cNvGrpSpPr>
          <p:nvPr/>
        </p:nvGrpSpPr>
        <p:grpSpPr bwMode="auto">
          <a:xfrm>
            <a:off x="4114800" y="2667000"/>
            <a:ext cx="836613" cy="266700"/>
            <a:chOff x="2209" y="2424"/>
            <a:chExt cx="527" cy="168"/>
          </a:xfrm>
        </p:grpSpPr>
        <p:sp>
          <p:nvSpPr>
            <p:cNvPr id="53258" name="Line 23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9" name="Text Box 24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53253" name="Rectangle 25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53254" name="Rectangle 28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sp useBgFill="1">
        <p:nvSpPr>
          <p:cNvPr id="53255" name="Rectangle 29"/>
          <p:cNvSpPr>
            <a:spLocks noChangeArrowheads="1"/>
          </p:cNvSpPr>
          <p:nvPr/>
        </p:nvSpPr>
        <p:spPr bwMode="auto">
          <a:xfrm>
            <a:off x="1752600" y="2420938"/>
            <a:ext cx="7204075" cy="28416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void who()  { cout &lt;&lt; "First derived class: "&lt;&lt; x &lt;&lt; ", " &lt;&lt; y &lt;&lt; "\n" ; }</a:t>
            </a:r>
          </a:p>
        </p:txBody>
      </p:sp>
      <p:pic>
        <p:nvPicPr>
          <p:cNvPr id="53256" name="Picture 3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6100" y="4581525"/>
            <a:ext cx="4318000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7" name="Rectangle 33"/>
          <p:cNvSpPr>
            <a:spLocks noChangeArrowheads="1"/>
          </p:cNvSpPr>
          <p:nvPr/>
        </p:nvSpPr>
        <p:spPr bwMode="auto">
          <a:xfrm>
            <a:off x="4427538" y="5373688"/>
            <a:ext cx="3673475" cy="5032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81534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>
                <a:solidFill>
                  <a:srgbClr val="0000FF"/>
                </a:solidFill>
              </a:rPr>
              <a:t>virtual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"Base class: " &lt;&lt; x &lt;&lt; "\n" ; }</a:t>
            </a:r>
            <a:endParaRPr lang="en-US" altLang="zh-CN" sz="1800" b="1">
              <a:solidFill>
                <a:srgbClr val="0000FF"/>
              </a:solidFill>
            </a:endParaRP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"First derived class: "&lt;&lt; x &lt;&lt; ", " &lt;&lt; y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cout&lt;&lt;"Second derived class: "&lt;&lt;x&lt;&lt;", "&lt;&lt;y&lt;&lt;", "&lt;&lt;z&lt;&lt;"\n"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</a:t>
            </a:r>
            <a:r>
              <a:rPr lang="en-US" altLang="zh-CN" sz="1600"/>
              <a:t>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p = &amp;S_obj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54275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54283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54284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54285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54286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54287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54288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54289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54290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54291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54292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54293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54294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54295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54296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114800" y="3162300"/>
            <a:ext cx="836613" cy="266700"/>
            <a:chOff x="2209" y="2424"/>
            <a:chExt cx="527" cy="168"/>
          </a:xfrm>
        </p:grpSpPr>
        <p:sp>
          <p:nvSpPr>
            <p:cNvPr id="54281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2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54277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54278" name="Rectangle 27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54279" name="Picture 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6100" y="4581525"/>
            <a:ext cx="4318000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80" name="Rectangle 31"/>
          <p:cNvSpPr>
            <a:spLocks noChangeArrowheads="1"/>
          </p:cNvSpPr>
          <p:nvPr/>
        </p:nvSpPr>
        <p:spPr bwMode="auto">
          <a:xfrm>
            <a:off x="4427538" y="5373688"/>
            <a:ext cx="3673475" cy="5032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81534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>
                <a:solidFill>
                  <a:srgbClr val="0000FF"/>
                </a:solidFill>
              </a:rPr>
              <a:t>virtual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"Base class: " &lt;&lt; x &lt;&lt; "\n" ; }</a:t>
            </a:r>
            <a:endParaRPr lang="en-US" altLang="zh-CN" sz="1800" b="1">
              <a:solidFill>
                <a:srgbClr val="0000FF"/>
              </a:solidFill>
            </a:endParaRP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"First derived class: "&lt;&lt; x &lt;&lt; ", " &lt;&lt; y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cout&lt;&lt;"Second derived class: "&lt;&lt;x&lt;&lt;", "&lt;&lt;y&lt;&lt;", "&lt;&lt;z&lt;&lt;"\n"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</a:t>
            </a:r>
            <a:r>
              <a:rPr lang="en-US" altLang="zh-CN" sz="1600"/>
              <a:t>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p = &amp;S_obj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55299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55308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55309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55310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55311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55312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55313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55314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55315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55316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55317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55318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55319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55320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55321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sp useBgFill="1">
        <p:nvSpPr>
          <p:cNvPr id="583701" name="Rectangle 21"/>
          <p:cNvSpPr>
            <a:spLocks noChangeArrowheads="1"/>
          </p:cNvSpPr>
          <p:nvPr/>
        </p:nvSpPr>
        <p:spPr bwMode="auto">
          <a:xfrm>
            <a:off x="914400" y="3886200"/>
            <a:ext cx="7908925" cy="284163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void who()  { cout&lt;&lt;"Second derived class: "&lt;&lt;x&lt;&lt;", "&lt;&lt;y&lt;&lt;", "&lt;&lt;z&lt;&lt;"\n" ; }</a:t>
            </a:r>
          </a:p>
        </p:txBody>
      </p:sp>
      <p:grpSp>
        <p:nvGrpSpPr>
          <p:cNvPr id="55301" name="Group 22"/>
          <p:cNvGrpSpPr>
            <a:grpSpLocks/>
          </p:cNvGrpSpPr>
          <p:nvPr/>
        </p:nvGrpSpPr>
        <p:grpSpPr bwMode="auto">
          <a:xfrm>
            <a:off x="4114800" y="3162300"/>
            <a:ext cx="836613" cy="266700"/>
            <a:chOff x="2209" y="2424"/>
            <a:chExt cx="527" cy="168"/>
          </a:xfrm>
        </p:grpSpPr>
        <p:sp>
          <p:nvSpPr>
            <p:cNvPr id="55306" name="Line 23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7" name="Text Box 24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55302" name="Rectangle 25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55303" name="Rectangle 28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55304" name="Picture 3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6100" y="4581525"/>
            <a:ext cx="4318000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5" name="Rectangle 32"/>
          <p:cNvSpPr>
            <a:spLocks noChangeArrowheads="1"/>
          </p:cNvSpPr>
          <p:nvPr/>
        </p:nvSpPr>
        <p:spPr bwMode="auto">
          <a:xfrm>
            <a:off x="4427538" y="5373688"/>
            <a:ext cx="3673475" cy="5032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1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81534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>
                <a:solidFill>
                  <a:srgbClr val="0000FF"/>
                </a:solidFill>
              </a:rPr>
              <a:t>virtual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"Base class: " &lt;&lt; x &lt;&lt; "\n" ; }</a:t>
            </a:r>
            <a:endParaRPr lang="en-US" altLang="zh-CN" sz="1800" b="1">
              <a:solidFill>
                <a:srgbClr val="0000FF"/>
              </a:solidFill>
            </a:endParaRP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"First derived class: "&lt;&lt; x &lt;&lt; ", " &lt;&lt; y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cout&lt;&lt;"Second derived class: "&lt;&lt;x&lt;&lt;", "&lt;&lt;y&lt;&lt;", "&lt;&lt;z&lt;&lt;"\n"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</a:t>
            </a:r>
            <a:r>
              <a:rPr lang="en-US" altLang="zh-CN" sz="1600"/>
              <a:t>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p = &amp;S_obj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56323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56331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56332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56333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56334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56335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584714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CC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E</a:t>
                </a:r>
              </a:p>
            </p:txBody>
          </p:sp>
          <p:sp>
            <p:nvSpPr>
              <p:cNvPr id="584715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FF99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N</a:t>
                </a:r>
              </a:p>
            </p:txBody>
          </p:sp>
          <p:sp>
            <p:nvSpPr>
              <p:cNvPr id="584716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FF66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D</a:t>
                </a:r>
              </a:p>
            </p:txBody>
          </p:sp>
          <p:sp>
            <p:nvSpPr>
              <p:cNvPr id="56339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56340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56341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56342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56343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56344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sp useBgFill="1">
        <p:nvSpPr>
          <p:cNvPr id="56324" name="Rectangle 20"/>
          <p:cNvSpPr>
            <a:spLocks noChangeArrowheads="1"/>
          </p:cNvSpPr>
          <p:nvPr/>
        </p:nvSpPr>
        <p:spPr bwMode="auto">
          <a:xfrm>
            <a:off x="914400" y="3886200"/>
            <a:ext cx="7908925" cy="284163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void who()  { cout&lt;&lt;"Second derived class: "&lt;&lt;x&lt;&lt;", "&lt;&lt;y&lt;&lt;", "&lt;&lt;z&lt;&lt;"\n" ; }</a:t>
            </a:r>
          </a:p>
        </p:txBody>
      </p:sp>
      <p:grpSp>
        <p:nvGrpSpPr>
          <p:cNvPr id="56325" name="Group 21"/>
          <p:cNvGrpSpPr>
            <a:grpSpLocks/>
          </p:cNvGrpSpPr>
          <p:nvPr/>
        </p:nvGrpSpPr>
        <p:grpSpPr bwMode="auto">
          <a:xfrm>
            <a:off x="4114800" y="3162300"/>
            <a:ext cx="836613" cy="266700"/>
            <a:chOff x="2209" y="2424"/>
            <a:chExt cx="527" cy="168"/>
          </a:xfrm>
        </p:grpSpPr>
        <p:sp>
          <p:nvSpPr>
            <p:cNvPr id="56329" name="Line 22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0" name="Text Box 23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56326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56327" name="Rectangle 27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56328" name="Picture 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6100" y="4581525"/>
            <a:ext cx="4318000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81534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>
                <a:solidFill>
                  <a:srgbClr val="0000FF"/>
                </a:solidFill>
              </a:rPr>
              <a:t>virtual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"Base class: " &lt;&lt; x &lt;&lt; "\n" ; }</a:t>
            </a:r>
            <a:endParaRPr lang="en-US" altLang="zh-CN" sz="1800" b="1">
              <a:solidFill>
                <a:srgbClr val="0000FF"/>
              </a:solidFill>
            </a:endParaRP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"First derived class: "&lt;&lt; x &lt;&lt; ", " &lt;&lt; y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cout&lt;&lt;"Second derived class: "&lt;&lt;x&lt;&lt;", "&lt;&lt;y&lt;&lt;", "&lt;&lt;z&lt;&lt;"\n"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</a:t>
            </a:r>
            <a:r>
              <a:rPr lang="en-US" altLang="zh-CN" sz="1600"/>
              <a:t>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</a:t>
            </a:r>
            <a:r>
              <a:rPr lang="en-US" altLang="zh-CN" sz="1800">
                <a:solidFill>
                  <a:schemeClr val="hlink"/>
                </a:solidFill>
              </a:rPr>
              <a:t>p = &amp;S_obj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57347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57355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57356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57357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57358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57359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585738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CC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E</a:t>
                </a:r>
              </a:p>
            </p:txBody>
          </p:sp>
          <p:sp>
            <p:nvSpPr>
              <p:cNvPr id="585739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FF99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N</a:t>
                </a:r>
              </a:p>
            </p:txBody>
          </p:sp>
          <p:sp>
            <p:nvSpPr>
              <p:cNvPr id="585740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FF66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D</a:t>
                </a:r>
              </a:p>
            </p:txBody>
          </p:sp>
          <p:sp>
            <p:nvSpPr>
              <p:cNvPr id="57363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57364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57365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57366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57367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57368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57348" name="Group 20"/>
          <p:cNvGrpSpPr>
            <a:grpSpLocks/>
          </p:cNvGrpSpPr>
          <p:nvPr/>
        </p:nvGrpSpPr>
        <p:grpSpPr bwMode="auto">
          <a:xfrm>
            <a:off x="4114800" y="3162300"/>
            <a:ext cx="836613" cy="266700"/>
            <a:chOff x="2209" y="2424"/>
            <a:chExt cx="527" cy="168"/>
          </a:xfrm>
        </p:grpSpPr>
        <p:sp>
          <p:nvSpPr>
            <p:cNvPr id="57353" name="Line 21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4" name="Text Box 22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585751" name="Oval 23"/>
          <p:cNvSpPr>
            <a:spLocks noChangeArrowheads="1"/>
          </p:cNvSpPr>
          <p:nvPr/>
        </p:nvSpPr>
        <p:spPr bwMode="auto">
          <a:xfrm>
            <a:off x="2819400" y="838200"/>
            <a:ext cx="5181600" cy="1219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由于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who()</a:t>
            </a:r>
            <a:r>
              <a:rPr lang="zh-CN" altLang="en-US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的虚特性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随着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p</a:t>
            </a:r>
            <a:r>
              <a:rPr lang="zh-CN" altLang="en-US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指向不同对象，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this</a:t>
            </a:r>
            <a:r>
              <a:rPr lang="zh-CN" altLang="en-US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指针作类型转换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执行不同实现版本 </a:t>
            </a:r>
          </a:p>
        </p:txBody>
      </p:sp>
      <p:sp>
        <p:nvSpPr>
          <p:cNvPr id="57350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  <p:sp>
        <p:nvSpPr>
          <p:cNvPr id="57351" name="Rectangle 27"/>
          <p:cNvSpPr>
            <a:spLocks noChangeArrowheads="1"/>
          </p:cNvSpPr>
          <p:nvPr/>
        </p:nvSpPr>
        <p:spPr bwMode="auto">
          <a:xfrm>
            <a:off x="5257800" y="3810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57352" name="Picture 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6100" y="4581525"/>
            <a:ext cx="4318000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8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51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Text Box 2"/>
          <p:cNvSpPr txBox="1">
            <a:spLocks noChangeArrowheads="1"/>
          </p:cNvSpPr>
          <p:nvPr/>
        </p:nvSpPr>
        <p:spPr bwMode="auto">
          <a:xfrm>
            <a:off x="1066800" y="1557338"/>
            <a:ext cx="70866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2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注意：</a:t>
            </a:r>
            <a:endParaRPr lang="zh-CN" altLang="en-US" sz="2000" b="1" i="1">
              <a:solidFill>
                <a:srgbClr val="008000"/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23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一个虚函数，在派生类层界面相同的重载函数都保持虚特性</a:t>
            </a:r>
            <a:endParaRPr lang="zh-CN" altLang="en-US" sz="2000" b="1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23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虚函数必须是类的成员函数</a:t>
            </a:r>
          </a:p>
          <a:p>
            <a:pPr algn="just">
              <a:lnSpc>
                <a:spcPct val="23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不能将友元说明为虚函数，但虚函数可以是另一个类的友元</a:t>
            </a:r>
            <a:endParaRPr lang="zh-CN" altLang="en-US" sz="2000" b="1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23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析构函数可以是虚函数，但构造函数不能是虚函数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946150" y="838200"/>
            <a:ext cx="368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9.3.1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虚函数和基类指针</a:t>
            </a:r>
            <a:endParaRPr lang="zh-CN" altLang="en-US" b="1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483475" y="182563"/>
            <a:ext cx="500063" cy="1587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9.3.1  </a:t>
            </a:r>
            <a:r>
              <a:rPr lang="zh-CN" altLang="en-US" smtClean="0">
                <a:latin typeface="宋体" pitchFamily="2" charset="-122"/>
              </a:rPr>
              <a:t>虚函数和基类指针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8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4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Text Box 2"/>
          <p:cNvSpPr txBox="1">
            <a:spLocks noChangeArrowheads="1"/>
          </p:cNvSpPr>
          <p:nvPr/>
        </p:nvSpPr>
        <p:spPr bwMode="auto">
          <a:xfrm>
            <a:off x="762000" y="1700213"/>
            <a:ext cx="78486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27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在派生类中重载基类的虚函数要求函数名、返回类型、参数个数、</a:t>
            </a:r>
          </a:p>
          <a:p>
            <a:pPr algn="just">
              <a:lnSpc>
                <a:spcPct val="2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参数类型和顺序完全相同</a:t>
            </a:r>
          </a:p>
          <a:p>
            <a:pPr algn="just">
              <a:lnSpc>
                <a:spcPct val="27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如果仅仅返回类型不同，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C++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认为是错误重载</a:t>
            </a:r>
          </a:p>
          <a:p>
            <a:pPr algn="just">
              <a:lnSpc>
                <a:spcPct val="27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如果函数原型不同，仅函数名相同，丢失虚特性 </a:t>
            </a:r>
          </a:p>
        </p:txBody>
      </p:sp>
      <p:sp>
        <p:nvSpPr>
          <p:cNvPr id="587779" name="Rectangle 3"/>
          <p:cNvSpPr>
            <a:spLocks noChangeArrowheads="1"/>
          </p:cNvSpPr>
          <p:nvPr/>
        </p:nvSpPr>
        <p:spPr bwMode="auto">
          <a:xfrm>
            <a:off x="762000" y="533400"/>
            <a:ext cx="3941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9.3.2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虚函数的重载特性</a:t>
            </a:r>
            <a:endParaRPr lang="zh-CN" altLang="en-US" b="1">
              <a:solidFill>
                <a:srgbClr val="CC3300"/>
              </a:solidFill>
            </a:endParaRP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9.3.2  </a:t>
            </a:r>
            <a:r>
              <a:rPr lang="zh-CN" altLang="en-US" smtClean="0">
                <a:latin typeface="宋体" pitchFamily="2" charset="-122"/>
              </a:rPr>
              <a:t>虚函数的重载特性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8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78" grpId="0" autoUpdateAnimBg="0"/>
      <p:bldP spid="587779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Text Box 2"/>
          <p:cNvSpPr txBox="1">
            <a:spLocks noChangeArrowheads="1"/>
          </p:cNvSpPr>
          <p:nvPr/>
        </p:nvSpPr>
        <p:spPr bwMode="auto">
          <a:xfrm>
            <a:off x="622300" y="966788"/>
            <a:ext cx="251460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i="1">
                <a:solidFill>
                  <a:srgbClr val="008000"/>
                </a:solidFill>
              </a:rPr>
              <a:t>例：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public :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</a:t>
            </a:r>
            <a:r>
              <a:rPr kumimoji="0" lang="en-US" altLang="zh-CN" sz="1800" b="1">
                <a:solidFill>
                  <a:srgbClr val="0000FF"/>
                </a:solidFill>
              </a:rPr>
              <a:t>virtual </a:t>
            </a:r>
            <a:r>
              <a:rPr kumimoji="0" lang="en-US" altLang="zh-CN" sz="1800"/>
              <a:t> </a:t>
            </a:r>
            <a:r>
              <a:rPr lang="en-US" altLang="zh-CN" sz="1800"/>
              <a:t>void  vf1 (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</a:t>
            </a:r>
            <a:r>
              <a:rPr kumimoji="0" lang="en-US" altLang="zh-CN" sz="1800" b="1">
                <a:solidFill>
                  <a:srgbClr val="0000FF"/>
                </a:solidFill>
              </a:rPr>
              <a:t>virtual</a:t>
            </a:r>
            <a:r>
              <a:rPr kumimoji="0" lang="en-US" altLang="zh-CN" sz="1800"/>
              <a:t>  </a:t>
            </a:r>
            <a:r>
              <a:rPr lang="en-US" altLang="zh-CN" sz="1800"/>
              <a:t>void  vf2 (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</a:t>
            </a:r>
            <a:r>
              <a:rPr kumimoji="0" lang="en-US" altLang="zh-CN" sz="1800" b="1">
                <a:solidFill>
                  <a:srgbClr val="0000FF"/>
                </a:solidFill>
              </a:rPr>
              <a:t>virtual</a:t>
            </a:r>
            <a:r>
              <a:rPr kumimoji="0" lang="en-US" altLang="zh-CN" sz="1800"/>
              <a:t>  </a:t>
            </a:r>
            <a:r>
              <a:rPr lang="en-US" altLang="zh-CN" sz="1800"/>
              <a:t>void  vf3 (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void  f (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} ;</a:t>
            </a:r>
          </a:p>
        </p:txBody>
      </p:sp>
      <p:sp>
        <p:nvSpPr>
          <p:cNvPr id="588803" name="Rectangle 3"/>
          <p:cNvSpPr>
            <a:spLocks noChangeArrowheads="1"/>
          </p:cNvSpPr>
          <p:nvPr/>
        </p:nvSpPr>
        <p:spPr bwMode="auto">
          <a:xfrm>
            <a:off x="3733800" y="1260475"/>
            <a:ext cx="5245100" cy="2601913"/>
          </a:xfrm>
          <a:prstGeom prst="rect">
            <a:avLst/>
          </a:prstGeom>
          <a:solidFill>
            <a:srgbClr val="CCECFF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53882" dir="18900000" algn="ctr" rotWithShape="0">
              <a:srgbClr val="808080"/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zh-CN" sz="1800" b="1"/>
              <a:t>void  g ( ) 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b="1"/>
              <a:t>{ derived   d 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b="1"/>
              <a:t>   base  * bp = &amp; d ;        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基类指针指向派生类对象</a:t>
            </a:r>
          </a:p>
          <a:p>
            <a:pPr algn="l">
              <a:lnSpc>
                <a:spcPct val="130000"/>
              </a:lnSpc>
              <a:defRPr/>
            </a:pPr>
            <a:r>
              <a:rPr lang="zh-CN" altLang="en-US" sz="1800" b="1"/>
              <a:t>   </a:t>
            </a:r>
            <a:r>
              <a:rPr lang="en-US" altLang="zh-CN" sz="1800" b="1"/>
              <a:t>bp -&gt; vf1 ( ) ;	        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 </a:t>
            </a:r>
            <a:r>
              <a:rPr lang="en-US" altLang="zh-CN" sz="1800" b="1" i="1">
                <a:solidFill>
                  <a:srgbClr val="008000"/>
                </a:solidFill>
              </a:rPr>
              <a:t>deriver :: vf1 ( )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b="1"/>
              <a:t>   bp -&gt; vf2 ( ) ;	        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 </a:t>
            </a:r>
            <a:r>
              <a:rPr lang="en-US" altLang="zh-CN" sz="1800" b="1" i="1">
                <a:solidFill>
                  <a:srgbClr val="008000"/>
                </a:solidFill>
              </a:rPr>
              <a:t>base :: vf2 ( )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b="1"/>
              <a:t>   bp -&gt; f ( ) ;	        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 </a:t>
            </a:r>
            <a:r>
              <a:rPr lang="en-US" altLang="zh-CN" sz="1800" b="1" i="1">
                <a:solidFill>
                  <a:srgbClr val="008000"/>
                </a:solidFill>
              </a:rPr>
              <a:t>base :: f ( )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b="1"/>
              <a:t>} ;</a:t>
            </a:r>
          </a:p>
        </p:txBody>
      </p:sp>
      <p:sp>
        <p:nvSpPr>
          <p:cNvPr id="588804" name="Rectangle 4"/>
          <p:cNvSpPr>
            <a:spLocks noChangeArrowheads="1"/>
          </p:cNvSpPr>
          <p:nvPr/>
        </p:nvSpPr>
        <p:spPr bwMode="auto">
          <a:xfrm>
            <a:off x="622300" y="3862388"/>
            <a:ext cx="6540500" cy="2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/>
              <a:t>class  derived : public  base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/>
              <a:t>{ public :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/>
              <a:t>      </a:t>
            </a:r>
            <a:r>
              <a:rPr lang="en-US" altLang="zh-CN" sz="1800" b="1">
                <a:solidFill>
                  <a:srgbClr val="0000FF"/>
                </a:solidFill>
              </a:rPr>
              <a:t>void  vf1 ( )</a:t>
            </a:r>
            <a:r>
              <a:rPr lang="en-US" altLang="zh-CN" sz="1800"/>
              <a:t> 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虚函数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/>
              <a:t>      </a:t>
            </a:r>
            <a:r>
              <a:rPr lang="en-US" altLang="zh-CN" sz="1800"/>
              <a:t>void  vf2 ( int ) ;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重载，参数不同，虚特性丢失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/>
              <a:t>      </a:t>
            </a:r>
            <a:r>
              <a:rPr lang="en-US" altLang="zh-CN" sz="1800" b="1" i="1">
                <a:solidFill>
                  <a:schemeClr val="accent2"/>
                </a:solidFill>
              </a:rPr>
              <a:t>char  vf3 ( )</a:t>
            </a:r>
            <a:r>
              <a:rPr lang="en-US" altLang="zh-CN" sz="1800"/>
              <a:t> ;		</a:t>
            </a:r>
            <a:r>
              <a:rPr lang="en-US" altLang="zh-CN" sz="1800" b="1" i="1">
                <a:solidFill>
                  <a:srgbClr val="008000"/>
                </a:solidFill>
              </a:rPr>
              <a:t>// error</a:t>
            </a:r>
            <a:r>
              <a:rPr lang="zh-CN" altLang="en-US" sz="1800" b="1" i="1">
                <a:solidFill>
                  <a:srgbClr val="008000"/>
                </a:solidFill>
              </a:rPr>
              <a:t>，仅返回类型不同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/>
              <a:t>      </a:t>
            </a:r>
            <a:r>
              <a:rPr lang="en-US" altLang="zh-CN" sz="1800" b="1">
                <a:solidFill>
                  <a:schemeClr val="accent2"/>
                </a:solidFill>
              </a:rPr>
              <a:t>void f ( )</a:t>
            </a:r>
            <a:r>
              <a:rPr lang="en-US" altLang="zh-CN" sz="1800"/>
              <a:t> 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非虚函数重载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/>
              <a:t> </a:t>
            </a:r>
            <a:r>
              <a:rPr lang="en-US" altLang="zh-CN" sz="1800"/>
              <a:t>} ;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762000" y="523875"/>
            <a:ext cx="3941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9.3.2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虚函数的重载特性</a:t>
            </a:r>
            <a:endParaRPr lang="zh-CN" altLang="en-US" b="1">
              <a:solidFill>
                <a:srgbClr val="CC3300"/>
              </a:solidFill>
            </a:endParaRP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-100013"/>
            <a:ext cx="1981200" cy="2286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9.3.2  </a:t>
            </a:r>
            <a:r>
              <a:rPr lang="zh-CN" altLang="en-US" smtClean="0">
                <a:latin typeface="宋体" pitchFamily="2" charset="-122"/>
              </a:rPr>
              <a:t>虚函数的重载特性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8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88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88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88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88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88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88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88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8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2" grpId="0" autoUpdateAnimBg="0"/>
      <p:bldP spid="588803" grpId="0" animBg="1" autoUpdateAnimBg="0"/>
      <p:bldP spid="588804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Text Box 2"/>
          <p:cNvSpPr txBox="1">
            <a:spLocks noChangeArrowheads="1"/>
          </p:cNvSpPr>
          <p:nvPr/>
        </p:nvSpPr>
        <p:spPr bwMode="auto">
          <a:xfrm>
            <a:off x="914400" y="2206625"/>
            <a:ext cx="7239000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23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构造函数不能是虚函数。建立一个派生类对象时，必须从类</a:t>
            </a:r>
          </a:p>
          <a:p>
            <a:pPr algn="just">
              <a:lnSpc>
                <a:spcPct val="2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层次的根开始，沿着继承路径逐个调用基类的构造函数</a:t>
            </a:r>
          </a:p>
          <a:p>
            <a:pPr algn="just">
              <a:lnSpc>
                <a:spcPct val="23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析构函数可以是虚的。虚析构函数用于指引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delete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运算符正</a:t>
            </a:r>
          </a:p>
          <a:p>
            <a:pPr algn="just">
              <a:lnSpc>
                <a:spcPct val="2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确析构动态对象 </a:t>
            </a:r>
          </a:p>
        </p:txBody>
      </p:sp>
      <p:sp>
        <p:nvSpPr>
          <p:cNvPr id="589827" name="Rectangle 3"/>
          <p:cNvSpPr>
            <a:spLocks noChangeArrowheads="1"/>
          </p:cNvSpPr>
          <p:nvPr/>
        </p:nvSpPr>
        <p:spPr bwMode="auto">
          <a:xfrm>
            <a:off x="847725" y="990600"/>
            <a:ext cx="2774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9.3.3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虚析构函数</a:t>
            </a:r>
            <a:endParaRPr lang="zh-CN" altLang="en-US" b="1">
              <a:solidFill>
                <a:srgbClr val="CC3300"/>
              </a:solidFill>
            </a:endParaRP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9.3.3  </a:t>
            </a:r>
            <a:r>
              <a:rPr lang="zh-CN" altLang="en-US" smtClean="0">
                <a:latin typeface="宋体" pitchFamily="2" charset="-122"/>
              </a:rPr>
              <a:t>虚析构函数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8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6" grpId="0" autoUpdateAnimBg="0"/>
      <p:bldP spid="58982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9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533400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9.1  </a:t>
            </a:r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静态联编</a:t>
            </a:r>
          </a:p>
        </p:txBody>
      </p:sp>
      <p:sp>
        <p:nvSpPr>
          <p:cNvPr id="9219" name="Text Box 6"/>
          <p:cNvSpPr txBox="1">
            <a:spLocks noChangeArrowheads="1"/>
          </p:cNvSpPr>
          <p:nvPr/>
        </p:nvSpPr>
        <p:spPr bwMode="auto">
          <a:xfrm>
            <a:off x="592138" y="1431925"/>
            <a:ext cx="45132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普通成员函数重载可表达为两种形式：</a:t>
            </a:r>
          </a:p>
        </p:txBody>
      </p:sp>
      <p:sp>
        <p:nvSpPr>
          <p:cNvPr id="9220" name="Rectangle 7"/>
          <p:cNvSpPr>
            <a:spLocks noChangeArrowheads="1"/>
          </p:cNvSpPr>
          <p:nvPr/>
        </p:nvSpPr>
        <p:spPr bwMode="auto">
          <a:xfrm>
            <a:off x="704850" y="2346325"/>
            <a:ext cx="272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在一个类说明中重载</a:t>
            </a:r>
          </a:p>
        </p:txBody>
      </p:sp>
      <p:sp>
        <p:nvSpPr>
          <p:cNvPr id="9221" name="Rectangle 8"/>
          <p:cNvSpPr>
            <a:spLocks noChangeArrowheads="1"/>
          </p:cNvSpPr>
          <p:nvPr/>
        </p:nvSpPr>
        <p:spPr bwMode="auto">
          <a:xfrm>
            <a:off x="704850" y="2803525"/>
            <a:ext cx="653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2.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基类的成员函数在派生类重载。有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3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种编译区分方法：</a:t>
            </a:r>
          </a:p>
        </p:txBody>
      </p:sp>
      <p:sp>
        <p:nvSpPr>
          <p:cNvPr id="9222" name="Rectangle 9"/>
          <p:cNvSpPr>
            <a:spLocks noChangeArrowheads="1"/>
          </p:cNvSpPr>
          <p:nvPr/>
        </p:nvSpPr>
        <p:spPr bwMode="auto">
          <a:xfrm>
            <a:off x="704850" y="3260725"/>
            <a:ext cx="3613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）根据参数的特征加以区分</a:t>
            </a:r>
          </a:p>
        </p:txBody>
      </p:sp>
      <p:sp>
        <p:nvSpPr>
          <p:cNvPr id="538634" name="Text Box 10"/>
          <p:cNvSpPr txBox="1">
            <a:spLocks noChangeArrowheads="1"/>
          </p:cNvSpPr>
          <p:nvPr/>
        </p:nvSpPr>
        <p:spPr bwMode="auto">
          <a:xfrm>
            <a:off x="1416050" y="4195763"/>
            <a:ext cx="347345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8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例如：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A :: Show ( )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；</a:t>
            </a:r>
          </a:p>
          <a:p>
            <a:pPr algn="l">
              <a:lnSpc>
                <a:spcPct val="140000"/>
              </a:lnSpc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	有别于	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B :: Show ( )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；</a:t>
            </a:r>
          </a:p>
        </p:txBody>
      </p:sp>
      <p:sp>
        <p:nvSpPr>
          <p:cNvPr id="538635" name="Rectangle 11"/>
          <p:cNvSpPr>
            <a:spLocks noChangeArrowheads="1"/>
          </p:cNvSpPr>
          <p:nvPr/>
        </p:nvSpPr>
        <p:spPr bwMode="auto">
          <a:xfrm>
            <a:off x="714375" y="3719513"/>
            <a:ext cx="3146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）使用“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:: ”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加以区分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3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3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34" grpId="0" autoUpdateAnimBg="0"/>
      <p:bldP spid="538635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Text Box 2"/>
          <p:cNvSpPr txBox="1">
            <a:spLocks noChangeArrowheads="1"/>
          </p:cNvSpPr>
          <p:nvPr/>
        </p:nvSpPr>
        <p:spPr bwMode="auto">
          <a:xfrm>
            <a:off x="744538" y="1052513"/>
            <a:ext cx="4741862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 b="1"/>
              <a:t>class A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    ~A(){ cout &lt;&lt; "A::~A() is called.\n" ; }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}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 b="1"/>
              <a:t>class B : public A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    ~B(){ cout &lt;&lt; "B::~B() is called.\n" ; }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}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A *Ap = new B ;	</a:t>
            </a:r>
            <a:endParaRPr lang="en-US" altLang="zh-CN" sz="1800">
              <a:solidFill>
                <a:schemeClr val="hlink"/>
              </a:solidFill>
            </a:endParaRP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B *Bp2 = new B ;</a:t>
            </a:r>
            <a:endParaRPr lang="en-US" altLang="zh-CN" sz="1800">
              <a:solidFill>
                <a:schemeClr val="hlink"/>
              </a:solidFill>
            </a:endParaRP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cout &lt;&lt; "delete first object:\n"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delete Ap;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cout &lt;&lt; "delete second object:\n"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delete Bp2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 </a:t>
            </a:r>
          </a:p>
        </p:txBody>
      </p:sp>
      <p:sp>
        <p:nvSpPr>
          <p:cNvPr id="590851" name="Rectangle 3"/>
          <p:cNvSpPr>
            <a:spLocks noChangeArrowheads="1"/>
          </p:cNvSpPr>
          <p:nvPr/>
        </p:nvSpPr>
        <p:spPr bwMode="auto">
          <a:xfrm>
            <a:off x="685800" y="487363"/>
            <a:ext cx="65532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000" b="1" i="1">
                <a:solidFill>
                  <a:srgbClr val="006600"/>
                </a:solidFill>
              </a:rPr>
              <a:t>例</a:t>
            </a:r>
            <a:r>
              <a:rPr lang="en-US" altLang="zh-CN" sz="2000" b="1" i="1">
                <a:solidFill>
                  <a:srgbClr val="006600"/>
                </a:solidFill>
              </a:rPr>
              <a:t>9-4  </a:t>
            </a:r>
            <a:r>
              <a:rPr lang="zh-CN" altLang="en-US" sz="2000" b="1" i="1">
                <a:solidFill>
                  <a:srgbClr val="006600"/>
                </a:solidFill>
              </a:rPr>
              <a:t>普通析构函数在删除动态派生类对象的调用情况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9.3.3  </a:t>
            </a:r>
            <a:r>
              <a:rPr lang="zh-CN" altLang="en-US" smtClean="0">
                <a:latin typeface="宋体" pitchFamily="2" charset="-122"/>
              </a:rPr>
              <a:t>虚析构函数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9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0" grpId="0" autoUpdateAnimBg="0"/>
      <p:bldP spid="590851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744538" y="1052513"/>
            <a:ext cx="4741862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 b="1"/>
              <a:t>class A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    ~A(){ cout &lt;&lt; "A::~A() is called.\n" ; }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}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 b="1"/>
              <a:t>class B : public A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    ~B(){ cout &lt;&lt; "B::~B() is called.\n" ; }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}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</a:t>
            </a:r>
            <a:r>
              <a:rPr lang="en-US" altLang="zh-CN" sz="1800" b="1">
                <a:solidFill>
                  <a:srgbClr val="0000FF"/>
                </a:solidFill>
              </a:rPr>
              <a:t>A *Ap = new B ;	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B *Bp2 = new B ;</a:t>
            </a:r>
            <a:endParaRPr lang="en-US" altLang="zh-CN" sz="1800">
              <a:solidFill>
                <a:schemeClr val="hlink"/>
              </a:solidFill>
            </a:endParaRP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cout &lt;&lt; "delete first object:\n"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delete Ap;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cout &lt;&lt; "delete second object:\n"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delete Bp2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 </a:t>
            </a:r>
          </a:p>
        </p:txBody>
      </p:sp>
      <p:sp>
        <p:nvSpPr>
          <p:cNvPr id="591876" name="AutoShape 4"/>
          <p:cNvSpPr>
            <a:spLocks/>
          </p:cNvSpPr>
          <p:nvPr/>
        </p:nvSpPr>
        <p:spPr bwMode="auto">
          <a:xfrm>
            <a:off x="4495800" y="2843213"/>
            <a:ext cx="2819400" cy="914400"/>
          </a:xfrm>
          <a:prstGeom prst="borderCallout2">
            <a:avLst>
              <a:gd name="adj1" fmla="val 12500"/>
              <a:gd name="adj2" fmla="val -2704"/>
              <a:gd name="adj3" fmla="val 12500"/>
              <a:gd name="adj4" fmla="val -22579"/>
              <a:gd name="adj5" fmla="val 147569"/>
              <a:gd name="adj6" fmla="val -8637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1800" b="1"/>
              <a:t>用基类指针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b="1"/>
              <a:t>建立派生类的动态对象</a:t>
            </a:r>
          </a:p>
        </p:txBody>
      </p:sp>
      <p:sp>
        <p:nvSpPr>
          <p:cNvPr id="63492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9.3.3  </a:t>
            </a:r>
            <a:r>
              <a:rPr lang="zh-CN" altLang="en-US" smtClean="0">
                <a:latin typeface="宋体" pitchFamily="2" charset="-122"/>
              </a:rPr>
              <a:t>虚析构函数</a:t>
            </a:r>
            <a:endParaRPr lang="zh-CN" altLang="en-US" smtClean="0"/>
          </a:p>
        </p:txBody>
      </p:sp>
      <p:sp>
        <p:nvSpPr>
          <p:cNvPr id="63493" name="Rectangle 8"/>
          <p:cNvSpPr>
            <a:spLocks noChangeArrowheads="1"/>
          </p:cNvSpPr>
          <p:nvPr/>
        </p:nvSpPr>
        <p:spPr bwMode="auto">
          <a:xfrm>
            <a:off x="685800" y="487363"/>
            <a:ext cx="65532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000" b="1" i="1">
                <a:solidFill>
                  <a:srgbClr val="006600"/>
                </a:solidFill>
              </a:rPr>
              <a:t>例</a:t>
            </a:r>
            <a:r>
              <a:rPr lang="en-US" altLang="zh-CN" sz="2000" b="1" i="1">
                <a:solidFill>
                  <a:srgbClr val="006600"/>
                </a:solidFill>
              </a:rPr>
              <a:t>9-4  </a:t>
            </a:r>
            <a:r>
              <a:rPr lang="zh-CN" altLang="en-US" sz="2000" b="1" i="1">
                <a:solidFill>
                  <a:srgbClr val="006600"/>
                </a:solidFill>
              </a:rPr>
              <a:t>普通析构函数在删除动态派生类对象的调用情况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9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6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744538" y="1052513"/>
            <a:ext cx="4741862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 b="1"/>
              <a:t>class A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    ~A(){ cout &lt;&lt; "A::~A() is called.\n" ; }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}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 b="1"/>
              <a:t>class B : public A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    ~B(){ cout &lt;&lt; "B::~B() is called.\n" ; }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}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A *Ap = new B ;</a:t>
            </a:r>
            <a:r>
              <a:rPr lang="en-US" altLang="zh-CN" sz="1800" b="1">
                <a:solidFill>
                  <a:srgbClr val="0000FF"/>
                </a:solidFill>
              </a:rPr>
              <a:t>	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0000FF"/>
                </a:solidFill>
              </a:rPr>
              <a:t>B *Bp2 = new B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cout &lt;&lt; "delete first object:\n"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delete Ap;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cout &lt;&lt; "delete second object:\n"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delete Bp2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 </a:t>
            </a:r>
          </a:p>
        </p:txBody>
      </p:sp>
      <p:sp>
        <p:nvSpPr>
          <p:cNvPr id="592900" name="AutoShape 4"/>
          <p:cNvSpPr>
            <a:spLocks/>
          </p:cNvSpPr>
          <p:nvPr/>
        </p:nvSpPr>
        <p:spPr bwMode="auto">
          <a:xfrm>
            <a:off x="4495800" y="3224213"/>
            <a:ext cx="2819400" cy="914400"/>
          </a:xfrm>
          <a:prstGeom prst="borderCallout2">
            <a:avLst>
              <a:gd name="adj1" fmla="val 12500"/>
              <a:gd name="adj2" fmla="val -2704"/>
              <a:gd name="adj3" fmla="val 12500"/>
              <a:gd name="adj4" fmla="val -22690"/>
              <a:gd name="adj5" fmla="val 144444"/>
              <a:gd name="adj6" fmla="val -8688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1800" b="1"/>
              <a:t>用</a:t>
            </a:r>
            <a:r>
              <a:rPr lang="zh-CN" altLang="en-US" sz="1800" b="1" i="1"/>
              <a:t>派生类</a:t>
            </a:r>
            <a:r>
              <a:rPr lang="zh-CN" altLang="en-US" sz="1800" b="1"/>
              <a:t>指针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b="1"/>
              <a:t>建立派生类的动态对象</a:t>
            </a:r>
          </a:p>
        </p:txBody>
      </p:sp>
      <p:sp>
        <p:nvSpPr>
          <p:cNvPr id="64516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9.3.3  </a:t>
            </a:r>
            <a:r>
              <a:rPr lang="zh-CN" altLang="en-US" smtClean="0">
                <a:latin typeface="宋体" pitchFamily="2" charset="-122"/>
              </a:rPr>
              <a:t>虚析构函数</a:t>
            </a:r>
            <a:endParaRPr lang="zh-CN" altLang="en-US" smtClean="0"/>
          </a:p>
        </p:txBody>
      </p:sp>
      <p:sp>
        <p:nvSpPr>
          <p:cNvPr id="64517" name="Rectangle 8"/>
          <p:cNvSpPr>
            <a:spLocks noChangeArrowheads="1"/>
          </p:cNvSpPr>
          <p:nvPr/>
        </p:nvSpPr>
        <p:spPr bwMode="auto">
          <a:xfrm>
            <a:off x="685800" y="487363"/>
            <a:ext cx="65532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000" b="1" i="1">
                <a:solidFill>
                  <a:srgbClr val="006600"/>
                </a:solidFill>
              </a:rPr>
              <a:t>例</a:t>
            </a:r>
            <a:r>
              <a:rPr lang="en-US" altLang="zh-CN" sz="2000" b="1" i="1">
                <a:solidFill>
                  <a:srgbClr val="006600"/>
                </a:solidFill>
              </a:rPr>
              <a:t>9-4  </a:t>
            </a:r>
            <a:r>
              <a:rPr lang="zh-CN" altLang="en-US" sz="2000" b="1" i="1">
                <a:solidFill>
                  <a:srgbClr val="006600"/>
                </a:solidFill>
              </a:rPr>
              <a:t>普通析构函数在删除动态派生类对象的调用情况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9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00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744538" y="1052513"/>
            <a:ext cx="4741862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 b="1"/>
              <a:t>class A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    ~A(){ cout &lt;&lt; "A::~A() is called.\n" ; }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}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 b="1"/>
              <a:t>class B : public A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    ~B(){ cout &lt;&lt; "B::~B() is called.\n" ; }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}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</a:t>
            </a:r>
            <a:r>
              <a:rPr lang="en-US" altLang="zh-CN" sz="1800" b="1" i="1">
                <a:solidFill>
                  <a:srgbClr val="0000FF"/>
                </a:solidFill>
              </a:rPr>
              <a:t>A *Ap = new B ;	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B *Bp2 = new B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cout &lt;&lt; "delete first object:\n"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0000FF"/>
                </a:solidFill>
              </a:rPr>
              <a:t>delete Ap;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cout &lt;&lt; "delete second object:\n"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delete Bp2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 </a:t>
            </a:r>
          </a:p>
        </p:txBody>
      </p:sp>
      <p:sp>
        <p:nvSpPr>
          <p:cNvPr id="593924" name="AutoShape 4"/>
          <p:cNvSpPr>
            <a:spLocks/>
          </p:cNvSpPr>
          <p:nvPr/>
        </p:nvSpPr>
        <p:spPr bwMode="auto">
          <a:xfrm>
            <a:off x="4648200" y="2309813"/>
            <a:ext cx="3810000" cy="990600"/>
          </a:xfrm>
          <a:prstGeom prst="borderCallout2">
            <a:avLst>
              <a:gd name="adj1" fmla="val 11537"/>
              <a:gd name="adj2" fmla="val -2000"/>
              <a:gd name="adj3" fmla="val 11537"/>
              <a:gd name="adj4" fmla="val -16917"/>
              <a:gd name="adj5" fmla="val 284935"/>
              <a:gd name="adj6" fmla="val -6475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析构由基类指针建立的派生类对象</a:t>
            </a:r>
          </a:p>
          <a:p>
            <a:pPr>
              <a:spcBef>
                <a:spcPct val="50000"/>
              </a:spcBef>
            </a:pPr>
            <a:r>
              <a:rPr lang="zh-CN" altLang="en-US" sz="1800" b="1"/>
              <a:t>没有调用派生类析构函数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9.3.3  </a:t>
            </a:r>
            <a:r>
              <a:rPr lang="zh-CN" altLang="en-US" smtClean="0">
                <a:latin typeface="宋体" pitchFamily="2" charset="-122"/>
              </a:rPr>
              <a:t>虚析构函数</a:t>
            </a:r>
            <a:endParaRPr lang="zh-CN" altLang="en-US" smtClean="0"/>
          </a:p>
        </p:txBody>
      </p:sp>
      <p:sp>
        <p:nvSpPr>
          <p:cNvPr id="65541" name="Rectangle 10"/>
          <p:cNvSpPr>
            <a:spLocks noChangeArrowheads="1"/>
          </p:cNvSpPr>
          <p:nvPr/>
        </p:nvSpPr>
        <p:spPr bwMode="auto">
          <a:xfrm>
            <a:off x="685800" y="487363"/>
            <a:ext cx="65532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000" b="1" i="1">
                <a:solidFill>
                  <a:srgbClr val="006600"/>
                </a:solidFill>
              </a:rPr>
              <a:t>例</a:t>
            </a:r>
            <a:r>
              <a:rPr lang="en-US" altLang="zh-CN" sz="2000" b="1" i="1">
                <a:solidFill>
                  <a:srgbClr val="006600"/>
                </a:solidFill>
              </a:rPr>
              <a:t>9-4  </a:t>
            </a:r>
            <a:r>
              <a:rPr lang="zh-CN" altLang="en-US" sz="2000" b="1" i="1">
                <a:solidFill>
                  <a:srgbClr val="006600"/>
                </a:solidFill>
              </a:rPr>
              <a:t>普通析构函数在删除动态派生类对象的调用情况</a:t>
            </a:r>
          </a:p>
        </p:txBody>
      </p:sp>
      <p:pic>
        <p:nvPicPr>
          <p:cNvPr id="593931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789363"/>
            <a:ext cx="3459163" cy="223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26" name="Oval 6"/>
          <p:cNvSpPr>
            <a:spLocks noChangeArrowheads="1"/>
          </p:cNvSpPr>
          <p:nvPr/>
        </p:nvSpPr>
        <p:spPr bwMode="auto">
          <a:xfrm>
            <a:off x="4800600" y="3986213"/>
            <a:ext cx="2514600" cy="685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9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9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4" grpId="0" animBg="1" autoUpdateAnimBg="0"/>
      <p:bldP spid="59392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789363"/>
            <a:ext cx="3459163" cy="223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744538" y="1052513"/>
            <a:ext cx="4741862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 b="1"/>
              <a:t>class A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    ~A(){ cout &lt;&lt; "A::~A() is called.\n" ; }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}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 b="1"/>
              <a:t>class B : public A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    ~B(){ cout &lt;&lt; "B::~B() is called.\n" ; }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}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A *Ap = new B ;	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</a:t>
            </a:r>
            <a:r>
              <a:rPr lang="en-US" altLang="zh-CN" sz="1800" b="1" i="1">
                <a:solidFill>
                  <a:srgbClr val="0000FF"/>
                </a:solidFill>
              </a:rPr>
              <a:t>B *Bp2 = new B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cout &lt;&lt; "delete first object:\n"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delete Ap;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cout &lt;&lt; "delete second object:\n"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0000FF"/>
                </a:solidFill>
              </a:rPr>
              <a:t>delete Bp2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 </a:t>
            </a:r>
          </a:p>
        </p:txBody>
      </p:sp>
      <p:sp>
        <p:nvSpPr>
          <p:cNvPr id="594948" name="AutoShape 4"/>
          <p:cNvSpPr>
            <a:spLocks/>
          </p:cNvSpPr>
          <p:nvPr/>
        </p:nvSpPr>
        <p:spPr bwMode="auto">
          <a:xfrm>
            <a:off x="4648200" y="2576513"/>
            <a:ext cx="3962400" cy="990600"/>
          </a:xfrm>
          <a:prstGeom prst="borderCallout2">
            <a:avLst>
              <a:gd name="adj1" fmla="val 11537"/>
              <a:gd name="adj2" fmla="val -1921"/>
              <a:gd name="adj3" fmla="val 11537"/>
              <a:gd name="adj4" fmla="val -15106"/>
              <a:gd name="adj5" fmla="val 311380"/>
              <a:gd name="adj6" fmla="val -5729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析构由派生类指针建立的派生类对象</a:t>
            </a:r>
          </a:p>
          <a:p>
            <a:pPr>
              <a:spcBef>
                <a:spcPct val="50000"/>
              </a:spcBef>
            </a:pPr>
            <a:r>
              <a:rPr lang="zh-CN" altLang="en-US" sz="1800" b="1"/>
              <a:t>正确调用派生类析构函数</a:t>
            </a:r>
          </a:p>
        </p:txBody>
      </p:sp>
      <p:sp>
        <p:nvSpPr>
          <p:cNvPr id="594950" name="Oval 6"/>
          <p:cNvSpPr>
            <a:spLocks noChangeArrowheads="1"/>
          </p:cNvSpPr>
          <p:nvPr/>
        </p:nvSpPr>
        <p:spPr bwMode="auto">
          <a:xfrm>
            <a:off x="4800600" y="4519613"/>
            <a:ext cx="2514600" cy="762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6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9.3.3  </a:t>
            </a:r>
            <a:r>
              <a:rPr lang="zh-CN" altLang="en-US" smtClean="0">
                <a:latin typeface="宋体" pitchFamily="2" charset="-122"/>
              </a:rPr>
              <a:t>虚析构函数</a:t>
            </a:r>
            <a:endParaRPr lang="zh-CN" altLang="en-US" smtClean="0"/>
          </a:p>
        </p:txBody>
      </p:sp>
      <p:sp>
        <p:nvSpPr>
          <p:cNvPr id="66567" name="Rectangle 10"/>
          <p:cNvSpPr>
            <a:spLocks noChangeArrowheads="1"/>
          </p:cNvSpPr>
          <p:nvPr/>
        </p:nvSpPr>
        <p:spPr bwMode="auto">
          <a:xfrm>
            <a:off x="685800" y="487363"/>
            <a:ext cx="65532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000" b="1" i="1">
                <a:solidFill>
                  <a:srgbClr val="006600"/>
                </a:solidFill>
              </a:rPr>
              <a:t>例</a:t>
            </a:r>
            <a:r>
              <a:rPr lang="en-US" altLang="zh-CN" sz="2000" b="1" i="1">
                <a:solidFill>
                  <a:srgbClr val="006600"/>
                </a:solidFill>
              </a:rPr>
              <a:t>9-4  </a:t>
            </a:r>
            <a:r>
              <a:rPr lang="zh-CN" altLang="en-US" sz="2000" b="1" i="1">
                <a:solidFill>
                  <a:srgbClr val="006600"/>
                </a:solidFill>
              </a:rPr>
              <a:t>普通析构函数在删除动态派生类对象的调用情况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9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8" grpId="0" animBg="1" autoUpdateAnimBg="0"/>
      <p:bldP spid="59495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744538" y="1052513"/>
            <a:ext cx="4741862" cy="552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/>
              <a:t>class A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    ~A(){ cout &lt;&lt; "A::~A() is called.\n" ; }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}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/>
              <a:t>class B : public A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    ~B(){ cout &lt;&lt; "B::~B() is called.\n" ; }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}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int main()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{ A *Ap = new B ;	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B *Bp2 = new B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cout &lt;&lt; "delete first object:\n"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delete Ap;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cout &lt;&lt; "delete second object:\n"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delete Bp2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 </a:t>
            </a:r>
          </a:p>
        </p:txBody>
      </p:sp>
      <p:sp>
        <p:nvSpPr>
          <p:cNvPr id="595971" name="Rectangle 3"/>
          <p:cNvSpPr>
            <a:spLocks noChangeArrowheads="1"/>
          </p:cNvSpPr>
          <p:nvPr/>
        </p:nvSpPr>
        <p:spPr bwMode="auto">
          <a:xfrm>
            <a:off x="2455863" y="487363"/>
            <a:ext cx="615473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zh-CN" altLang="en-US" sz="2000" b="1" i="1">
                <a:solidFill>
                  <a:srgbClr val="006600"/>
                </a:solidFill>
              </a:rPr>
              <a:t>例</a:t>
            </a:r>
            <a:r>
              <a:rPr lang="en-US" altLang="zh-CN" sz="2000" b="1" i="1">
                <a:solidFill>
                  <a:srgbClr val="006600"/>
                </a:solidFill>
              </a:rPr>
              <a:t>9-5</a:t>
            </a:r>
            <a:r>
              <a:rPr lang="en-US" altLang="zh-CN" sz="2000" b="1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zh-CN" altLang="en-US" sz="2000" b="1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虚析构函数在删除动态派生类对象的调用情况</a:t>
            </a:r>
          </a:p>
        </p:txBody>
      </p:sp>
      <p:sp useBgFill="1">
        <p:nvSpPr>
          <p:cNvPr id="595972" name="Rectangle 4"/>
          <p:cNvSpPr>
            <a:spLocks noChangeArrowheads="1"/>
          </p:cNvSpPr>
          <p:nvPr/>
        </p:nvSpPr>
        <p:spPr bwMode="auto">
          <a:xfrm>
            <a:off x="1219200" y="2341563"/>
            <a:ext cx="4711700" cy="36671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>
                <a:solidFill>
                  <a:srgbClr val="0000FF"/>
                </a:solidFill>
              </a:rPr>
              <a:t>virtual</a:t>
            </a:r>
            <a:r>
              <a:rPr lang="en-US" altLang="zh-CN" sz="1800" b="1"/>
              <a:t>  ~A(){ cout &lt;&lt; "A::~A() is called.\n" ; }</a:t>
            </a:r>
          </a:p>
        </p:txBody>
      </p:sp>
      <p:graphicFrame>
        <p:nvGraphicFramePr>
          <p:cNvPr id="595973" name="Object 5"/>
          <p:cNvGraphicFramePr>
            <a:graphicFrameLocks noChangeAspect="1"/>
          </p:cNvGraphicFramePr>
          <p:nvPr/>
        </p:nvGraphicFramePr>
        <p:xfrm>
          <a:off x="5114925" y="3757613"/>
          <a:ext cx="3675063" cy="2198687"/>
        </p:xfrm>
        <a:graphic>
          <a:graphicData uri="http://schemas.openxmlformats.org/presentationml/2006/ole">
            <p:oleObj spid="_x0000_s2050" name="位图图像" r:id="rId3" imgW="3343742" imgH="2000000" progId="PBrush">
              <p:embed/>
            </p:oleObj>
          </a:graphicData>
        </a:graphic>
      </p:graphicFrame>
      <p:sp>
        <p:nvSpPr>
          <p:cNvPr id="205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9.3.3  </a:t>
            </a:r>
            <a:r>
              <a:rPr lang="zh-CN" altLang="en-US" smtClean="0">
                <a:latin typeface="宋体" pitchFamily="2" charset="-122"/>
              </a:rPr>
              <a:t>虚析构函数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9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1" grpId="0" autoUpdateAnimBg="0"/>
      <p:bldP spid="595972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4925" y="3757613"/>
            <a:ext cx="3675063" cy="219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7" name="Text Box 13"/>
          <p:cNvSpPr txBox="1">
            <a:spLocks noChangeArrowheads="1"/>
          </p:cNvSpPr>
          <p:nvPr/>
        </p:nvSpPr>
        <p:spPr bwMode="auto">
          <a:xfrm>
            <a:off x="744538" y="1052513"/>
            <a:ext cx="4741862" cy="552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/>
              <a:t>class A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    ~A(){ cout &lt;&lt; "A::~A() is called.\n" ; }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}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/>
              <a:t>class B : public A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    ~B(){ cout &lt;&lt; "B::~B() is called.\n" ; }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}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int main()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{ </a:t>
            </a:r>
            <a:r>
              <a:rPr lang="en-US" altLang="zh-CN" sz="1800" b="1">
                <a:solidFill>
                  <a:srgbClr val="0000FF"/>
                </a:solidFill>
              </a:rPr>
              <a:t>A *Ap = new B ;</a:t>
            </a:r>
            <a:r>
              <a:rPr lang="en-US" altLang="zh-CN" sz="1800"/>
              <a:t>	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B *Bp2 = new B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cout &lt;&lt; "delete first object:\n"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</a:t>
            </a:r>
            <a:r>
              <a:rPr lang="en-US" altLang="zh-CN" sz="1800" b="1" i="1">
                <a:solidFill>
                  <a:srgbClr val="0000FF"/>
                </a:solidFill>
              </a:rPr>
              <a:t>delete Ap;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cout &lt;&lt; "delete second object:\n"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delete Bp2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 </a:t>
            </a:r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2455863" y="487363"/>
            <a:ext cx="615473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zh-CN" altLang="en-US" sz="2000" b="1" i="1">
                <a:solidFill>
                  <a:srgbClr val="006600"/>
                </a:solidFill>
              </a:rPr>
              <a:t>例</a:t>
            </a:r>
            <a:r>
              <a:rPr lang="en-US" altLang="zh-CN" sz="2000" b="1" i="1">
                <a:solidFill>
                  <a:srgbClr val="006600"/>
                </a:solidFill>
              </a:rPr>
              <a:t>9-5 </a:t>
            </a:r>
            <a:r>
              <a:rPr lang="en-US" altLang="zh-CN" sz="2000" b="1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 sz="2000" b="1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虚析构函数在删除动态派生类对象的调用情况</a:t>
            </a:r>
            <a:endParaRPr lang="zh-CN" altLang="en-US" sz="2000" b="1" i="1">
              <a:solidFill>
                <a:srgbClr val="006600"/>
              </a:solidFill>
            </a:endParaRPr>
          </a:p>
        </p:txBody>
      </p:sp>
      <p:sp>
        <p:nvSpPr>
          <p:cNvPr id="596999" name="Oval 7"/>
          <p:cNvSpPr>
            <a:spLocks noChangeArrowheads="1"/>
          </p:cNvSpPr>
          <p:nvPr/>
        </p:nvSpPr>
        <p:spPr bwMode="auto">
          <a:xfrm>
            <a:off x="4859338" y="4149725"/>
            <a:ext cx="2952750" cy="792163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9.3.3  </a:t>
            </a:r>
            <a:r>
              <a:rPr lang="zh-CN" altLang="en-US" smtClean="0">
                <a:latin typeface="宋体" pitchFamily="2" charset="-122"/>
              </a:rPr>
              <a:t>虚析构函数</a:t>
            </a:r>
            <a:endParaRPr lang="zh-CN" altLang="en-US" smtClean="0"/>
          </a:p>
        </p:txBody>
      </p:sp>
      <p:sp useBgFill="1">
        <p:nvSpPr>
          <p:cNvPr id="67591" name="Rectangle 11"/>
          <p:cNvSpPr>
            <a:spLocks noChangeArrowheads="1"/>
          </p:cNvSpPr>
          <p:nvPr/>
        </p:nvSpPr>
        <p:spPr bwMode="auto">
          <a:xfrm>
            <a:off x="1219200" y="2341563"/>
            <a:ext cx="4711700" cy="36671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>
                <a:solidFill>
                  <a:srgbClr val="0000FF"/>
                </a:solidFill>
              </a:rPr>
              <a:t>virtual</a:t>
            </a:r>
            <a:r>
              <a:rPr lang="en-US" altLang="zh-CN" sz="1800" b="1"/>
              <a:t>  ~A(){ cout &lt;&lt; "A::~A() is called.\n" ; }</a:t>
            </a:r>
          </a:p>
        </p:txBody>
      </p:sp>
      <p:sp>
        <p:nvSpPr>
          <p:cNvPr id="596998" name="AutoShape 6"/>
          <p:cNvSpPr>
            <a:spLocks/>
          </p:cNvSpPr>
          <p:nvPr/>
        </p:nvSpPr>
        <p:spPr bwMode="auto">
          <a:xfrm>
            <a:off x="4648200" y="2081213"/>
            <a:ext cx="3124200" cy="990600"/>
          </a:xfrm>
          <a:prstGeom prst="borderCallout2">
            <a:avLst>
              <a:gd name="adj1" fmla="val 11537"/>
              <a:gd name="adj2" fmla="val -2440"/>
              <a:gd name="adj3" fmla="val 11537"/>
              <a:gd name="adj4" fmla="val -20171"/>
              <a:gd name="adj5" fmla="val 309935"/>
              <a:gd name="adj6" fmla="val -7682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正确调用派生类构造函数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b="1"/>
              <a:t>释放所有资源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6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9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9" grpId="0" animBg="1"/>
      <p:bldP spid="596998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4925" y="3757613"/>
            <a:ext cx="3675063" cy="219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1" name="Text Box 10"/>
          <p:cNvSpPr txBox="1">
            <a:spLocks noChangeArrowheads="1"/>
          </p:cNvSpPr>
          <p:nvPr/>
        </p:nvSpPr>
        <p:spPr bwMode="auto">
          <a:xfrm>
            <a:off x="744538" y="1052513"/>
            <a:ext cx="4741862" cy="552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/>
              <a:t>class A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    ~A(){ cout &lt;&lt; "A::~A() is called.\n" ; }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}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/>
              <a:t>class B : public A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    ~B(){ cout &lt;&lt; "B::~B() is called.\n" ; }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}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int main()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{ A *Ap = new B ;	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B *Bp2 = new B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cout &lt;&lt; "delete first object:\n"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delete Ap;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cout &lt;&lt; "delete second object:\n"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delete Bp2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 </a:t>
            </a:r>
          </a:p>
        </p:txBody>
      </p:sp>
      <p:sp>
        <p:nvSpPr>
          <p:cNvPr id="598019" name="Rectangle 3"/>
          <p:cNvSpPr>
            <a:spLocks noChangeArrowheads="1"/>
          </p:cNvSpPr>
          <p:nvPr/>
        </p:nvSpPr>
        <p:spPr bwMode="auto">
          <a:xfrm>
            <a:off x="2455863" y="487363"/>
            <a:ext cx="615473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zh-CN" altLang="en-US" sz="2000" b="1" i="1">
                <a:solidFill>
                  <a:srgbClr val="006600"/>
                </a:solidFill>
              </a:rPr>
              <a:t>例</a:t>
            </a:r>
            <a:r>
              <a:rPr lang="en-US" altLang="zh-CN" sz="2000" b="1" i="1">
                <a:solidFill>
                  <a:srgbClr val="006600"/>
                </a:solidFill>
              </a:rPr>
              <a:t>9-5 </a:t>
            </a:r>
            <a:r>
              <a:rPr lang="en-US" altLang="zh-CN" sz="2000" b="1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 sz="2000" b="1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虚析构函数在删除动态派生类对象的调用情况</a:t>
            </a:r>
            <a:endParaRPr lang="zh-CN" altLang="en-US" sz="2000" b="1" i="1">
              <a:solidFill>
                <a:srgbClr val="006600"/>
              </a:solidFill>
            </a:endParaRP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9.3.3  </a:t>
            </a:r>
            <a:r>
              <a:rPr lang="zh-CN" altLang="en-US" smtClean="0">
                <a:latin typeface="宋体" pitchFamily="2" charset="-122"/>
              </a:rPr>
              <a:t>虚析构函数</a:t>
            </a:r>
          </a:p>
        </p:txBody>
      </p:sp>
      <p:sp useBgFill="1">
        <p:nvSpPr>
          <p:cNvPr id="68614" name="Rectangle 11"/>
          <p:cNvSpPr>
            <a:spLocks noChangeArrowheads="1"/>
          </p:cNvSpPr>
          <p:nvPr/>
        </p:nvSpPr>
        <p:spPr bwMode="auto">
          <a:xfrm>
            <a:off x="1219200" y="2341563"/>
            <a:ext cx="4711700" cy="36671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>
                <a:solidFill>
                  <a:srgbClr val="0000FF"/>
                </a:solidFill>
              </a:rPr>
              <a:t>virtual</a:t>
            </a:r>
            <a:r>
              <a:rPr lang="en-US" altLang="zh-CN" sz="1800" b="1"/>
              <a:t>  ~A(){ cout &lt;&lt; "A::~A() is called.\n" ; }</a:t>
            </a:r>
          </a:p>
        </p:txBody>
      </p:sp>
      <p:sp>
        <p:nvSpPr>
          <p:cNvPr id="598022" name="Text Box 6"/>
          <p:cNvSpPr txBox="1">
            <a:spLocks noChangeArrowheads="1"/>
          </p:cNvSpPr>
          <p:nvPr/>
        </p:nvSpPr>
        <p:spPr bwMode="auto">
          <a:xfrm>
            <a:off x="3751263" y="1471613"/>
            <a:ext cx="5068887" cy="2838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CCECFF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定义了基类虚析构函数，基类指针指向的</a:t>
            </a:r>
          </a:p>
          <a:p>
            <a:pPr algn="l">
              <a:lnSpc>
                <a:spcPct val="2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   派生类动态对象也可以正确地用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delete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析构</a:t>
            </a:r>
          </a:p>
          <a:p>
            <a:pPr algn="l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设计类层次结构时，提供一个虚析构函数，</a:t>
            </a:r>
          </a:p>
          <a:p>
            <a:pPr algn="l">
              <a:lnSpc>
                <a:spcPct val="2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    能够使派生类对象在不同状态下正确调用</a:t>
            </a:r>
          </a:p>
          <a:p>
            <a:pPr algn="l">
              <a:lnSpc>
                <a:spcPct val="2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    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22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ChangeArrowheads="1"/>
          </p:cNvSpPr>
          <p:nvPr/>
        </p:nvSpPr>
        <p:spPr bwMode="auto">
          <a:xfrm>
            <a:off x="687388" y="60960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9.4  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纯虚函数和抽象类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990600" y="1700213"/>
            <a:ext cx="7829550" cy="393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10000"/>
              </a:lnSpc>
              <a:buFont typeface="Wingdings" pitchFamily="2" charset="2"/>
              <a:buChar char="Ø"/>
            </a:pPr>
            <a:r>
              <a:rPr lang="en-US" altLang="zh-CN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纯虚函数是一个在基类中说明的虚函数，在基类中没有定义，</a:t>
            </a:r>
          </a:p>
          <a:p>
            <a:pPr algn="l">
              <a:lnSpc>
                <a:spcPct val="210000"/>
              </a:lnSpc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 要求任何派生类都定义自己的版本</a:t>
            </a:r>
          </a:p>
          <a:p>
            <a:pPr algn="l">
              <a:lnSpc>
                <a:spcPct val="210000"/>
              </a:lnSpc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纯虚函数为各派生类提供一个公共界面</a:t>
            </a:r>
          </a:p>
          <a:p>
            <a:pPr algn="l">
              <a:lnSpc>
                <a:spcPct val="210000"/>
              </a:lnSpc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纯虚函数说明形式：</a:t>
            </a:r>
          </a:p>
          <a:p>
            <a:pPr algn="l">
              <a:lnSpc>
                <a:spcPct val="210000"/>
              </a:lnSpc>
              <a:buFont typeface="Wingdings" pitchFamily="2" charset="2"/>
              <a:buNone/>
            </a:pPr>
            <a:r>
              <a:rPr lang="zh-CN" altLang="en-US" sz="2000" b="1">
                <a:solidFill>
                  <a:srgbClr val="0000FF"/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	 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virtual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000" b="1" i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类型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zh-CN" sz="2000" b="1" i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函数名</a:t>
            </a:r>
            <a:r>
              <a:rPr lang="zh-CN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zh-CN" altLang="zh-CN" sz="2000" b="1" i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参数表</a:t>
            </a:r>
            <a:r>
              <a:rPr lang="zh-CN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）</a:t>
            </a:r>
            <a:r>
              <a:rPr lang="zh-CN" altLang="zh-CN" sz="2000" b="1">
                <a:solidFill>
                  <a:srgbClr val="0000FF"/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= 0</a:t>
            </a: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algn="l"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一个具有纯虚函数的基类称为抽象类。 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9.4  </a:t>
            </a:r>
            <a:r>
              <a:rPr lang="zh-CN" altLang="en-US" smtClean="0">
                <a:latin typeface="宋体" pitchFamily="2" charset="-122"/>
              </a:rPr>
              <a:t>纯虚函数和抽象类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488" y="5715016"/>
            <a:ext cx="4643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chemeClr val="accent1"/>
                </a:solidFill>
              </a:rPr>
              <a:t>在</a:t>
            </a:r>
            <a:r>
              <a:rPr lang="en-US" altLang="zh-CN" sz="2000" smtClean="0">
                <a:solidFill>
                  <a:schemeClr val="accent1"/>
                </a:solidFill>
              </a:rPr>
              <a:t>MFC</a:t>
            </a:r>
            <a:r>
              <a:rPr lang="zh-CN" altLang="en-US" sz="2000" smtClean="0">
                <a:solidFill>
                  <a:schemeClr val="accent1"/>
                </a:solidFill>
              </a:rPr>
              <a:t>中，程序员的一部分工作是重写基类的虚函数</a:t>
            </a:r>
            <a:endParaRPr lang="zh-CN" altLang="en-US"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9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3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533400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9.1  </a:t>
            </a:r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静态联编</a:t>
            </a:r>
          </a:p>
        </p:txBody>
      </p:sp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592138" y="1431925"/>
            <a:ext cx="45132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普通成员函数重载可表达为两种形式：</a:t>
            </a: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704850" y="2346325"/>
            <a:ext cx="272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在一个类说明中重载</a:t>
            </a:r>
          </a:p>
        </p:txBody>
      </p:sp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704850" y="2803525"/>
            <a:ext cx="653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2.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基类的成员函数在派生类重载。有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3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种编译区分方法：</a:t>
            </a:r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704850" y="3260725"/>
            <a:ext cx="3613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）根据参数的特征加以区分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714375" y="3719513"/>
            <a:ext cx="3146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）使用“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:: ”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加以区分</a:t>
            </a:r>
          </a:p>
        </p:txBody>
      </p:sp>
      <p:sp>
        <p:nvSpPr>
          <p:cNvPr id="539659" name="Text Box 11"/>
          <p:cNvSpPr txBox="1">
            <a:spLocks noChangeArrowheads="1"/>
          </p:cNvSpPr>
          <p:nvPr/>
        </p:nvSpPr>
        <p:spPr bwMode="auto">
          <a:xfrm>
            <a:off x="1416050" y="4629150"/>
            <a:ext cx="507365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8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例如：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Aobj . Show ( )	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调用	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A :: Show ( )</a:t>
            </a:r>
          </a:p>
          <a:p>
            <a:pPr algn="l">
              <a:lnSpc>
                <a:spcPct val="140000"/>
              </a:lnSpc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	Bobj . Show ( )	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调用	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B :: Show ( )</a:t>
            </a:r>
          </a:p>
        </p:txBody>
      </p:sp>
      <p:sp>
        <p:nvSpPr>
          <p:cNvPr id="539660" name="Rectangle 12"/>
          <p:cNvSpPr>
            <a:spLocks noChangeArrowheads="1"/>
          </p:cNvSpPr>
          <p:nvPr/>
        </p:nvSpPr>
        <p:spPr bwMode="auto">
          <a:xfrm>
            <a:off x="723900" y="4175125"/>
            <a:ext cx="310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3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）根据类对象加以区分</a:t>
            </a:r>
          </a:p>
        </p:txBody>
      </p:sp>
      <p:sp>
        <p:nvSpPr>
          <p:cNvPr id="539664" name="AutoShape 16"/>
          <p:cNvSpPr>
            <a:spLocks/>
          </p:cNvSpPr>
          <p:nvPr/>
        </p:nvSpPr>
        <p:spPr bwMode="auto">
          <a:xfrm>
            <a:off x="6156325" y="2708275"/>
            <a:ext cx="2519363" cy="609600"/>
          </a:xfrm>
          <a:prstGeom prst="borderCallout2">
            <a:avLst>
              <a:gd name="adj1" fmla="val 18750"/>
              <a:gd name="adj2" fmla="val -3023"/>
              <a:gd name="adj3" fmla="val 18750"/>
              <a:gd name="adj4" fmla="val -20856"/>
              <a:gd name="adj5" fmla="val 233593"/>
              <a:gd name="adj6" fmla="val -7819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根据</a:t>
            </a:r>
            <a:r>
              <a:rPr lang="en-US" altLang="zh-CN" sz="1800" b="1"/>
              <a:t>this</a:t>
            </a:r>
            <a:r>
              <a:rPr lang="zh-CN" altLang="en-US" sz="1800" b="1"/>
              <a:t>指针类型区分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53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53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9" grpId="0" autoUpdateAnimBg="0"/>
      <p:bldP spid="539660" grpId="0" autoUpdateAnimBg="0"/>
      <p:bldP spid="53966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Text Box 2"/>
          <p:cNvSpPr txBox="1">
            <a:spLocks noChangeArrowheads="1"/>
          </p:cNvSpPr>
          <p:nvPr/>
        </p:nvSpPr>
        <p:spPr bwMode="auto">
          <a:xfrm>
            <a:off x="1828800" y="577850"/>
            <a:ext cx="6494463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>
                <a:sym typeface="Symbol" pitchFamily="18" charset="2"/>
              </a:rPr>
              <a:t>class  point { /*……*/ } 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class  shape </a:t>
            </a:r>
            <a:r>
              <a:rPr lang="zh-CN" altLang="en-US" sz="1800" b="1">
                <a:solidFill>
                  <a:srgbClr val="0000FF"/>
                </a:solidFill>
              </a:rPr>
              <a:t>；</a:t>
            </a:r>
            <a:r>
              <a:rPr lang="zh-CN" altLang="en-US" sz="1800">
                <a:solidFill>
                  <a:schemeClr val="hlink"/>
                </a:solidFill>
              </a:rPr>
              <a:t>		 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抽象类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point  center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……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point  where ( ) { return  center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void  move ( point p ) {center = p ; draw ( )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00FF"/>
                </a:solidFill>
              </a:rPr>
              <a:t>virtual  void  rotate ( int ) = 0 ;</a:t>
            </a:r>
            <a:r>
              <a:rPr lang="en-US" altLang="zh-CN" sz="1800">
                <a:solidFill>
                  <a:schemeClr val="hlink"/>
                </a:solidFill>
              </a:rPr>
              <a:t> 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纯虚函数</a:t>
            </a:r>
          </a:p>
          <a:p>
            <a:pPr algn="l">
              <a:lnSpc>
                <a:spcPct val="110000"/>
              </a:lnSpc>
            </a:pPr>
            <a:r>
              <a:rPr lang="zh-CN" altLang="en-US" sz="1800">
                <a:solidFill>
                  <a:schemeClr val="hlink"/>
                </a:solidFill>
              </a:rPr>
              <a:t>  </a:t>
            </a:r>
            <a:r>
              <a:rPr lang="en-US" altLang="zh-CN" sz="1800" b="1">
                <a:solidFill>
                  <a:srgbClr val="0000FF"/>
                </a:solidFill>
              </a:rPr>
              <a:t>virtual  void  draw ( ) = 0 ;	</a:t>
            </a:r>
            <a:r>
              <a:rPr lang="en-US" altLang="zh-CN" sz="1800">
                <a:solidFill>
                  <a:schemeClr val="hlink"/>
                </a:solidFill>
              </a:rPr>
              <a:t>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纯虚函数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…...</a:t>
            </a:r>
          </a:p>
        </p:txBody>
      </p:sp>
      <p:sp>
        <p:nvSpPr>
          <p:cNvPr id="600067" name="Rectangle 3"/>
          <p:cNvSpPr>
            <a:spLocks noChangeArrowheads="1"/>
          </p:cNvSpPr>
          <p:nvPr/>
        </p:nvSpPr>
        <p:spPr bwMode="auto">
          <a:xfrm>
            <a:off x="1828800" y="4006850"/>
            <a:ext cx="7064375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b="1" i="1">
                <a:solidFill>
                  <a:srgbClr val="A50021"/>
                </a:solidFill>
              </a:rPr>
              <a:t>shape  x ;</a:t>
            </a:r>
            <a:r>
              <a:rPr lang="en-US" altLang="zh-CN" sz="1800" b="1">
                <a:solidFill>
                  <a:srgbClr val="A50021"/>
                </a:solidFill>
              </a:rPr>
              <a:t>	</a:t>
            </a:r>
            <a:r>
              <a:rPr lang="en-US" altLang="zh-CN" sz="1800"/>
              <a:t>		</a:t>
            </a:r>
            <a:r>
              <a:rPr lang="en-US" altLang="zh-CN" sz="1800" b="1" i="1">
                <a:solidFill>
                  <a:srgbClr val="006600"/>
                </a:solidFill>
              </a:rPr>
              <a:t>// error</a:t>
            </a:r>
            <a:r>
              <a:rPr lang="zh-CN" altLang="en-US" sz="1800" b="1" i="1">
                <a:solidFill>
                  <a:srgbClr val="006600"/>
                </a:solidFill>
              </a:rPr>
              <a:t>，抽象类不能建立对象</a:t>
            </a:r>
          </a:p>
          <a:p>
            <a:pPr algn="l">
              <a:lnSpc>
                <a:spcPct val="150000"/>
              </a:lnSpc>
            </a:pPr>
            <a:r>
              <a:rPr lang="en-US" altLang="zh-CN" sz="1800"/>
              <a:t>shape  *p ;		</a:t>
            </a:r>
            <a:r>
              <a:rPr lang="en-US" altLang="zh-CN" sz="1800" b="1" i="1">
                <a:solidFill>
                  <a:srgbClr val="006600"/>
                </a:solidFill>
              </a:rPr>
              <a:t>// ok</a:t>
            </a:r>
            <a:r>
              <a:rPr lang="zh-CN" altLang="en-US" sz="1800" b="1" i="1">
                <a:solidFill>
                  <a:srgbClr val="006600"/>
                </a:solidFill>
              </a:rPr>
              <a:t>，可以声明抽象类的指针</a:t>
            </a:r>
          </a:p>
          <a:p>
            <a:pPr algn="l">
              <a:lnSpc>
                <a:spcPct val="150000"/>
              </a:lnSpc>
            </a:pPr>
            <a:r>
              <a:rPr lang="en-US" altLang="zh-CN" sz="1800" b="1" i="1">
                <a:solidFill>
                  <a:srgbClr val="A50021"/>
                </a:solidFill>
              </a:rPr>
              <a:t>shape  f ( ) ;</a:t>
            </a:r>
            <a:r>
              <a:rPr lang="en-US" altLang="zh-CN" sz="1800"/>
              <a:t>		</a:t>
            </a:r>
            <a:r>
              <a:rPr lang="en-US" altLang="zh-CN" sz="1800" b="1" i="1">
                <a:solidFill>
                  <a:srgbClr val="006600"/>
                </a:solidFill>
              </a:rPr>
              <a:t>// error, </a:t>
            </a:r>
            <a:r>
              <a:rPr lang="zh-CN" altLang="en-US" sz="1800" b="1" i="1">
                <a:solidFill>
                  <a:srgbClr val="006600"/>
                </a:solidFill>
              </a:rPr>
              <a:t>抽象类不能作为函数返回类型</a:t>
            </a:r>
          </a:p>
          <a:p>
            <a:pPr algn="l">
              <a:lnSpc>
                <a:spcPct val="150000"/>
              </a:lnSpc>
            </a:pPr>
            <a:r>
              <a:rPr lang="en-US" altLang="zh-CN" sz="1800" b="1" i="1">
                <a:solidFill>
                  <a:srgbClr val="A50021"/>
                </a:solidFill>
              </a:rPr>
              <a:t>void  g ( shape ) ;</a:t>
            </a:r>
            <a:r>
              <a:rPr lang="en-US" altLang="zh-CN" sz="1800" b="1">
                <a:solidFill>
                  <a:srgbClr val="A50021"/>
                </a:solidFill>
              </a:rPr>
              <a:t>	</a:t>
            </a:r>
            <a:r>
              <a:rPr lang="en-US" altLang="zh-CN" sz="1800">
                <a:solidFill>
                  <a:srgbClr val="FF3300"/>
                </a:solidFill>
              </a:rPr>
              <a:t>	</a:t>
            </a:r>
            <a:r>
              <a:rPr lang="en-US" altLang="zh-CN" sz="1800" b="1" i="1">
                <a:solidFill>
                  <a:srgbClr val="006600"/>
                </a:solidFill>
              </a:rPr>
              <a:t>// error, </a:t>
            </a:r>
            <a:r>
              <a:rPr lang="zh-CN" altLang="en-US" sz="1800" b="1" i="1">
                <a:solidFill>
                  <a:srgbClr val="006600"/>
                </a:solidFill>
              </a:rPr>
              <a:t>抽象类不能作为传值参数类型</a:t>
            </a:r>
          </a:p>
          <a:p>
            <a:pPr algn="l">
              <a:lnSpc>
                <a:spcPct val="150000"/>
              </a:lnSpc>
            </a:pPr>
            <a:r>
              <a:rPr lang="en-US" altLang="zh-CN" sz="1800"/>
              <a:t>shape  &amp; h ( shape &amp;) ;	</a:t>
            </a:r>
            <a:r>
              <a:rPr lang="en-US" altLang="zh-CN" sz="1800" b="1" i="1">
                <a:solidFill>
                  <a:srgbClr val="006600"/>
                </a:solidFill>
              </a:rPr>
              <a:t>// ok</a:t>
            </a:r>
            <a:r>
              <a:rPr lang="zh-CN" altLang="en-US" sz="1800" b="1" i="1">
                <a:solidFill>
                  <a:srgbClr val="006600"/>
                </a:solidFill>
              </a:rPr>
              <a:t>，可以声明抽象类的引用</a:t>
            </a:r>
          </a:p>
        </p:txBody>
      </p:sp>
      <p:sp>
        <p:nvSpPr>
          <p:cNvPr id="600068" name="Rectangle 4"/>
          <p:cNvSpPr>
            <a:spLocks noChangeArrowheads="1"/>
          </p:cNvSpPr>
          <p:nvPr/>
        </p:nvSpPr>
        <p:spPr bwMode="auto">
          <a:xfrm>
            <a:off x="574675" y="57785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i="1">
                <a:solidFill>
                  <a:srgbClr val="008000"/>
                </a:solidFill>
                <a:sym typeface="Symbol" pitchFamily="18" charset="2"/>
              </a:rPr>
              <a:t>例如：</a:t>
            </a:r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4445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9.4  </a:t>
            </a:r>
            <a:r>
              <a:rPr lang="zh-CN" altLang="en-US" smtClean="0">
                <a:latin typeface="宋体" pitchFamily="2" charset="-122"/>
              </a:rPr>
              <a:t>纯虚函数和抽象类</a:t>
            </a:r>
            <a:endParaRPr lang="zh-CN" altLang="en-US" smtClean="0"/>
          </a:p>
        </p:txBody>
      </p:sp>
      <p:sp>
        <p:nvSpPr>
          <p:cNvPr id="600073" name="AutoShape 9"/>
          <p:cNvSpPr>
            <a:spLocks noChangeArrowheads="1"/>
          </p:cNvSpPr>
          <p:nvPr/>
        </p:nvSpPr>
        <p:spPr bwMode="auto">
          <a:xfrm>
            <a:off x="5572132" y="928670"/>
            <a:ext cx="3143272" cy="1582737"/>
          </a:xfrm>
          <a:prstGeom prst="wedgeEllipseCallout">
            <a:avLst>
              <a:gd name="adj1" fmla="val -84322"/>
              <a:gd name="adj2" fmla="val 164441"/>
            </a:avLst>
          </a:prstGeom>
          <a:gradFill rotWithShape="1">
            <a:gsLst>
              <a:gs pos="0">
                <a:srgbClr val="FFFFFF"/>
              </a:gs>
              <a:gs pos="100000">
                <a:srgbClr val="FFCCCC"/>
              </a:gs>
            </a:gsLst>
            <a:path path="rect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1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不能建立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抽象类型存储空间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60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0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0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0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0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60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0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0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0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00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66" grpId="0" autoUpdateAnimBg="0"/>
      <p:bldP spid="600067" grpId="0" build="p" autoUpdateAnimBg="0"/>
      <p:bldP spid="600068" grpId="0" autoUpdateAnimBg="0"/>
      <p:bldP spid="60007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828800" y="577850"/>
            <a:ext cx="6494463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>
                <a:sym typeface="Symbol" pitchFamily="18" charset="2"/>
              </a:rPr>
              <a:t>class  point { /*……*/ } 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>
                <a:solidFill>
                  <a:srgbClr val="A50021"/>
                </a:solidFill>
              </a:rPr>
              <a:t>class  shape </a:t>
            </a:r>
            <a:r>
              <a:rPr lang="zh-CN" altLang="en-US" sz="1800" b="1">
                <a:solidFill>
                  <a:srgbClr val="A50021"/>
                </a:solidFill>
              </a:rPr>
              <a:t>；</a:t>
            </a:r>
            <a:r>
              <a:rPr lang="zh-CN" altLang="en-US" sz="1800">
                <a:solidFill>
                  <a:schemeClr val="hlink"/>
                </a:solidFill>
              </a:rPr>
              <a:t>		 </a:t>
            </a:r>
            <a:r>
              <a:rPr lang="en-US" altLang="zh-CN" sz="1800" i="1">
                <a:solidFill>
                  <a:srgbClr val="0000FF"/>
                </a:solidFill>
              </a:rPr>
              <a:t>// </a:t>
            </a:r>
            <a:r>
              <a:rPr lang="zh-CN" altLang="en-US" sz="1800" i="1">
                <a:solidFill>
                  <a:srgbClr val="0000FF"/>
                </a:solidFill>
              </a:rPr>
              <a:t>抽象类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point  center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……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point  where ( ) { return  center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void  move ( point p ) { center = p ; draw ( )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00FF"/>
                </a:solidFill>
              </a:rPr>
              <a:t>virtual  void  rotate ( int ) = 0 ;</a:t>
            </a:r>
            <a:r>
              <a:rPr lang="en-US" altLang="zh-CN" sz="1800">
                <a:solidFill>
                  <a:schemeClr val="hlink"/>
                </a:solidFill>
              </a:rPr>
              <a:t> 		</a:t>
            </a:r>
            <a:r>
              <a:rPr lang="en-US" altLang="zh-CN" sz="1800" i="1">
                <a:solidFill>
                  <a:srgbClr val="0000FF"/>
                </a:solidFill>
              </a:rPr>
              <a:t>// </a:t>
            </a:r>
            <a:r>
              <a:rPr lang="zh-CN" altLang="en-US" sz="1800" i="1">
                <a:solidFill>
                  <a:srgbClr val="0000FF"/>
                </a:solidFill>
              </a:rPr>
              <a:t>纯虚函数</a:t>
            </a:r>
          </a:p>
          <a:p>
            <a:pPr algn="l">
              <a:lnSpc>
                <a:spcPct val="110000"/>
              </a:lnSpc>
            </a:pPr>
            <a:r>
              <a:rPr lang="zh-CN" altLang="en-US" sz="1800">
                <a:solidFill>
                  <a:schemeClr val="hlink"/>
                </a:solidFill>
              </a:rPr>
              <a:t>  </a:t>
            </a:r>
            <a:r>
              <a:rPr lang="en-US" altLang="zh-CN" sz="1800" b="1">
                <a:solidFill>
                  <a:srgbClr val="0000FF"/>
                </a:solidFill>
              </a:rPr>
              <a:t>virtual  void  draw ( ) = 0 ;	</a:t>
            </a:r>
            <a:r>
              <a:rPr lang="en-US" altLang="zh-CN" sz="1800">
                <a:solidFill>
                  <a:schemeClr val="hlink"/>
                </a:solidFill>
              </a:rPr>
              <a:t>		</a:t>
            </a:r>
            <a:r>
              <a:rPr lang="en-US" altLang="zh-CN" sz="1800" i="1">
                <a:solidFill>
                  <a:srgbClr val="0000FF"/>
                </a:solidFill>
              </a:rPr>
              <a:t>// </a:t>
            </a:r>
            <a:r>
              <a:rPr lang="zh-CN" altLang="en-US" sz="1800" i="1">
                <a:solidFill>
                  <a:srgbClr val="0000FF"/>
                </a:solidFill>
              </a:rPr>
              <a:t>纯虚函数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…...</a:t>
            </a:r>
          </a:p>
        </p:txBody>
      </p:sp>
      <p:sp>
        <p:nvSpPr>
          <p:cNvPr id="601091" name="Rectangle 3"/>
          <p:cNvSpPr>
            <a:spLocks noChangeArrowheads="1"/>
          </p:cNvSpPr>
          <p:nvPr/>
        </p:nvSpPr>
        <p:spPr bwMode="auto">
          <a:xfrm>
            <a:off x="1828800" y="4070350"/>
            <a:ext cx="45720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b="1"/>
              <a:t>class  ab_circle :</a:t>
            </a:r>
            <a:r>
              <a:rPr lang="en-US" altLang="zh-CN" sz="1800" b="1">
                <a:solidFill>
                  <a:srgbClr val="00CC00"/>
                </a:solidFill>
              </a:rPr>
              <a:t> </a:t>
            </a:r>
            <a:r>
              <a:rPr lang="en-US" altLang="zh-CN" sz="1800" b="1">
                <a:solidFill>
                  <a:srgbClr val="A50021"/>
                </a:solidFill>
              </a:rPr>
              <a:t>public  shape</a:t>
            </a:r>
          </a:p>
          <a:p>
            <a:pPr algn="l">
              <a:lnSpc>
                <a:spcPct val="150000"/>
              </a:lnSpc>
            </a:pPr>
            <a:r>
              <a:rPr lang="en-US" altLang="zh-CN" sz="1800"/>
              <a:t>{       int  radius ;</a:t>
            </a:r>
          </a:p>
          <a:p>
            <a:pPr algn="l">
              <a:lnSpc>
                <a:spcPct val="150000"/>
              </a:lnSpc>
            </a:pPr>
            <a:r>
              <a:rPr lang="en-US" altLang="zh-CN" sz="1800"/>
              <a:t>    public :   void  rotate ( int ) { } ;</a:t>
            </a:r>
          </a:p>
          <a:p>
            <a:pPr algn="l">
              <a:lnSpc>
                <a:spcPct val="150000"/>
              </a:lnSpc>
            </a:pPr>
            <a:r>
              <a:rPr lang="en-US" altLang="zh-CN" sz="1800"/>
              <a:t>} ;  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574675" y="57785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i="1">
                <a:solidFill>
                  <a:srgbClr val="008000"/>
                </a:solidFill>
                <a:sym typeface="Symbol" pitchFamily="18" charset="2"/>
              </a:rPr>
              <a:t>例如：</a:t>
            </a:r>
          </a:p>
        </p:txBody>
      </p:sp>
      <p:sp>
        <p:nvSpPr>
          <p:cNvPr id="601093" name="AutoShape 5"/>
          <p:cNvSpPr>
            <a:spLocks/>
          </p:cNvSpPr>
          <p:nvPr/>
        </p:nvSpPr>
        <p:spPr bwMode="auto">
          <a:xfrm>
            <a:off x="4495800" y="2025650"/>
            <a:ext cx="4495800" cy="1447800"/>
          </a:xfrm>
          <a:prstGeom prst="borderCallout2">
            <a:avLst>
              <a:gd name="adj1" fmla="val 7894"/>
              <a:gd name="adj2" fmla="val -1694"/>
              <a:gd name="adj3" fmla="val 7894"/>
              <a:gd name="adj4" fmla="val -6639"/>
              <a:gd name="adj5" fmla="val 144190"/>
              <a:gd name="adj6" fmla="val -2249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1800" b="1"/>
              <a:t> ab_circle </a:t>
            </a:r>
            <a:r>
              <a:rPr lang="zh-CN" altLang="en-US" sz="1800" b="1"/>
              <a:t>类仍为抽象类</a:t>
            </a:r>
          </a:p>
          <a:p>
            <a:pPr>
              <a:lnSpc>
                <a:spcPct val="140000"/>
              </a:lnSpc>
            </a:pPr>
            <a:r>
              <a:rPr lang="en-US" altLang="zh-CN" sz="1800" b="1"/>
              <a:t>ab_circle :: draw ( ) </a:t>
            </a:r>
            <a:r>
              <a:rPr lang="zh-CN" altLang="en-US" sz="1800" b="1"/>
              <a:t>、</a:t>
            </a:r>
            <a:r>
              <a:rPr lang="en-US" altLang="zh-CN" sz="1800" b="1"/>
              <a:t>ab_circle :: rotate ( ) </a:t>
            </a:r>
          </a:p>
          <a:p>
            <a:pPr>
              <a:lnSpc>
                <a:spcPct val="140000"/>
              </a:lnSpc>
            </a:pPr>
            <a:r>
              <a:rPr lang="zh-CN" altLang="en-US" sz="1800" b="1"/>
              <a:t>也是纯虚函数</a:t>
            </a:r>
          </a:p>
        </p:txBody>
      </p:sp>
      <p:sp>
        <p:nvSpPr>
          <p:cNvPr id="71686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4445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9.4  </a:t>
            </a:r>
            <a:r>
              <a:rPr lang="zh-CN" altLang="en-US" smtClean="0">
                <a:latin typeface="宋体" pitchFamily="2" charset="-122"/>
              </a:rPr>
              <a:t>纯虚函数和抽象类</a:t>
            </a:r>
            <a:endParaRPr lang="zh-CN" altLang="en-US" smtClean="0"/>
          </a:p>
        </p:txBody>
      </p:sp>
      <p:sp>
        <p:nvSpPr>
          <p:cNvPr id="601094" name="AutoShape 6"/>
          <p:cNvSpPr>
            <a:spLocks noChangeArrowheads="1"/>
          </p:cNvSpPr>
          <p:nvPr/>
        </p:nvSpPr>
        <p:spPr bwMode="auto">
          <a:xfrm flipH="1">
            <a:off x="4572000" y="1219200"/>
            <a:ext cx="3962400" cy="4921250"/>
          </a:xfrm>
          <a:prstGeom prst="verticalScroll">
            <a:avLst>
              <a:gd name="adj" fmla="val 4301"/>
            </a:avLst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40161" dir="20493903" algn="ctr" rotWithShape="0">
              <a:srgbClr val="808080"/>
            </a:outerShdw>
          </a:effectLst>
        </p:spPr>
        <p:txBody>
          <a:bodyPr wrap="none" anchor="ctr"/>
          <a:lstStyle/>
          <a:p>
            <a:pPr algn="l">
              <a:lnSpc>
                <a:spcPct val="14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      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要使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ab_circle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成为非抽象类，</a:t>
            </a:r>
          </a:p>
          <a:p>
            <a:pPr algn="l">
              <a:lnSpc>
                <a:spcPct val="140000"/>
              </a:lnSpc>
              <a:defRPr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 必须作以下说明：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en-US" sz="1800" b="1"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class  ab_circle : public  shape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 {    int  radius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    public :  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      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void  rotate ( int 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      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void  draw ( 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 } ;  </a:t>
            </a:r>
          </a:p>
          <a:p>
            <a:pPr algn="l">
              <a:lnSpc>
                <a:spcPct val="14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并提供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ab_circle :: draw ( )</a:t>
            </a:r>
            <a:endParaRPr lang="en-US" altLang="en-US" sz="1800" b="1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4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和        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ab_circle :: rotate ( int  )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 algn="l">
              <a:lnSpc>
                <a:spcPct val="14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的定义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010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1" grpId="0" autoUpdateAnimBg="0"/>
      <p:bldP spid="601093" grpId="0" animBg="1" autoUpdateAnimBg="0"/>
      <p:bldP spid="601094" grpId="0" animBg="1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Text Box 2"/>
          <p:cNvSpPr txBox="1">
            <a:spLocks noChangeArrowheads="1"/>
          </p:cNvSpPr>
          <p:nvPr/>
        </p:nvSpPr>
        <p:spPr bwMode="auto">
          <a:xfrm>
            <a:off x="495300" y="228600"/>
            <a:ext cx="8305800" cy="639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//figure.h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>
                <a:sym typeface="Symbol" pitchFamily="18" charset="2"/>
              </a:rPr>
              <a:t>class figure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{ protected : double x,y;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public:    void set_dim(double i, double j=0) { x = i ;  y = j ; }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           virtual void show_area() = 0 ;</a:t>
            </a:r>
            <a:endParaRPr lang="en-US" altLang="zh-CN" sz="1600" i="1">
              <a:solidFill>
                <a:srgbClr val="0000FF"/>
              </a:solidFill>
              <a:sym typeface="Symbol" pitchFamily="18" charset="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>
                <a:sym typeface="Symbol" pitchFamily="18" charset="2"/>
              </a:rPr>
              <a:t>class triangle : public figure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{ public :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void show_area()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 { cout&lt;&lt;"Triangle with high "&lt;&lt;x&lt;&lt;" and base "&lt;&lt;y &lt;&lt;" has an area of "&lt;&lt;x*0.5*y&lt;&lt;"\n"; }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>
                <a:sym typeface="Symbol" pitchFamily="18" charset="2"/>
              </a:rPr>
              <a:t>class square : public figure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{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void show_area()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   { cout&lt;&lt;"Square with dimension "&lt;&lt;x&lt;&lt;"*"&lt;&lt;y &lt;&lt;" has an area of "&lt;&lt;x*y&lt;&lt;"\n"; }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>
                <a:sym typeface="Symbol" pitchFamily="18" charset="2"/>
              </a:rPr>
              <a:t>class circle : public figure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{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void show_area()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{ cout&lt;&lt;"Circle with radius "&lt;&lt;x;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 cout&lt;&lt;" has an area of "&lt;&lt;3.14*x*x&lt;&lt;"\n";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}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};</a:t>
            </a:r>
          </a:p>
        </p:txBody>
      </p:sp>
      <p:sp useBgFill="1">
        <p:nvSpPr>
          <p:cNvPr id="602115" name="Rectangle 3"/>
          <p:cNvSpPr>
            <a:spLocks noChangeArrowheads="1"/>
          </p:cNvSpPr>
          <p:nvPr/>
        </p:nvSpPr>
        <p:spPr bwMode="auto">
          <a:xfrm>
            <a:off x="1371600" y="1447800"/>
            <a:ext cx="4883150" cy="284163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1800" b="1">
                <a:solidFill>
                  <a:srgbClr val="A50021"/>
                </a:solidFill>
                <a:sym typeface="Symbol" pitchFamily="18" charset="2"/>
              </a:rPr>
              <a:t>virtual void show_area() = 0 ;</a:t>
            </a:r>
            <a:r>
              <a:rPr lang="en-US" altLang="zh-CN" sz="1800" b="1">
                <a:solidFill>
                  <a:schemeClr val="accent2"/>
                </a:solidFill>
                <a:sym typeface="Symbol" pitchFamily="18" charset="2"/>
              </a:rPr>
              <a:t>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  <a:sym typeface="Symbol" pitchFamily="18" charset="2"/>
              </a:rPr>
              <a:t>纯虚函数</a:t>
            </a:r>
          </a:p>
        </p:txBody>
      </p:sp>
      <p:sp>
        <p:nvSpPr>
          <p:cNvPr id="602116" name="Rectangle 4"/>
          <p:cNvSpPr>
            <a:spLocks noChangeArrowheads="1"/>
          </p:cNvSpPr>
          <p:nvPr/>
        </p:nvSpPr>
        <p:spPr bwMode="auto">
          <a:xfrm>
            <a:off x="6019800" y="533400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9-6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简单图形类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sp useBgFill="1">
        <p:nvSpPr>
          <p:cNvPr id="602117" name="Rectangle 5"/>
          <p:cNvSpPr>
            <a:spLocks noChangeArrowheads="1"/>
          </p:cNvSpPr>
          <p:nvPr/>
        </p:nvSpPr>
        <p:spPr bwMode="auto">
          <a:xfrm>
            <a:off x="762000" y="2563813"/>
            <a:ext cx="7848600" cy="782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void show_area()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{ cout&lt;&lt;"Triangle with high "&lt;&lt;x&lt;&lt;" and base "&lt;&lt;y &lt;&lt;" has an area of "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         &lt;&lt;x*0.5*y&lt;&lt;"\n"; }</a:t>
            </a:r>
          </a:p>
        </p:txBody>
      </p:sp>
      <p:sp useBgFill="1">
        <p:nvSpPr>
          <p:cNvPr id="602118" name="Rectangle 6"/>
          <p:cNvSpPr>
            <a:spLocks noChangeArrowheads="1"/>
          </p:cNvSpPr>
          <p:nvPr/>
        </p:nvSpPr>
        <p:spPr bwMode="auto">
          <a:xfrm>
            <a:off x="838200" y="3886200"/>
            <a:ext cx="7620000" cy="749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void show_area()</a:t>
            </a:r>
          </a:p>
          <a:p>
            <a:pPr algn="just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  { cout&lt;&lt;"Square with dimension "&lt;&lt;x&lt;&lt;"*"&lt;&lt;y &lt;&lt;" has an area of "</a:t>
            </a:r>
          </a:p>
          <a:p>
            <a:pPr algn="just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            &lt;&lt;x*y&lt;&lt;"\n"; }</a:t>
            </a:r>
          </a:p>
        </p:txBody>
      </p:sp>
      <p:sp useBgFill="1">
        <p:nvSpPr>
          <p:cNvPr id="602119" name="Rectangle 7"/>
          <p:cNvSpPr>
            <a:spLocks noChangeArrowheads="1"/>
          </p:cNvSpPr>
          <p:nvPr/>
        </p:nvSpPr>
        <p:spPr bwMode="auto">
          <a:xfrm>
            <a:off x="762000" y="5257800"/>
            <a:ext cx="5105400" cy="10826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void show_area()</a:t>
            </a:r>
          </a:p>
          <a:p>
            <a:pPr algn="just">
              <a:lnSpc>
                <a:spcPct val="9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{ cout&lt;&lt;"Circle with radius "&lt;&lt;x;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cout&lt;&lt;" has an area of "&lt;&lt;3.14*x*x&lt;&lt;"\n";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}</a:t>
            </a:r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9.4  </a:t>
            </a:r>
            <a:r>
              <a:rPr lang="zh-CN" altLang="en-US" smtClean="0">
                <a:latin typeface="宋体" pitchFamily="2" charset="-122"/>
              </a:rPr>
              <a:t>纯虚函数和抽象类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60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0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0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0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4" grpId="0" autoUpdateAnimBg="0"/>
      <p:bldP spid="602115" grpId="0" animBg="1" autoUpdateAnimBg="0"/>
      <p:bldP spid="602116" grpId="0" autoUpdateAnimBg="0"/>
      <p:bldP spid="602117" grpId="0" animBg="1" autoUpdateAnimBg="0"/>
      <p:bldP spid="602118" grpId="0" animBg="1" autoUpdateAnimBg="0"/>
      <p:bldP spid="602119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495300" y="228600"/>
            <a:ext cx="8305800" cy="639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//figure.h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>
                <a:sym typeface="Symbol" pitchFamily="18" charset="2"/>
              </a:rPr>
              <a:t>class figure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{ protected : double x,y;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public:    void set_dim(double i, double j=0) { x = i ;  y = j ; }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           virtual void show_area() = 0 ;</a:t>
            </a:r>
            <a:endParaRPr lang="en-US" altLang="zh-CN" sz="1600" i="1">
              <a:solidFill>
                <a:srgbClr val="0000FF"/>
              </a:solidFill>
              <a:sym typeface="Symbol" pitchFamily="18" charset="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>
                <a:sym typeface="Symbol" pitchFamily="18" charset="2"/>
              </a:rPr>
              <a:t>class triangle : public figure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{ public :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void show_area()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 { cout&lt;&lt;"Triangle with high "&lt;&lt;x&lt;&lt;" and base "&lt;&lt;y &lt;&lt;" has an area of "&lt;&lt;x*0.5*y&lt;&lt;"\n"; }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>
                <a:sym typeface="Symbol" pitchFamily="18" charset="2"/>
              </a:rPr>
              <a:t>class square : public figure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{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void show_area()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   { cout&lt;&lt;"Square with dimension "&lt;&lt;x&lt;&lt;"*"&lt;&lt;y &lt;&lt;" has an area of "&lt;&lt;x*y&lt;&lt;"\n"; }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>
                <a:sym typeface="Symbol" pitchFamily="18" charset="2"/>
              </a:rPr>
              <a:t>class circle : public figure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{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void show_area()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{ cout&lt;&lt;"Circle with radius "&lt;&lt;x;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 cout&lt;&lt;" has an area of "&lt;&lt;3.14*x*x&lt;&lt;"\n";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}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};</a:t>
            </a:r>
          </a:p>
        </p:txBody>
      </p:sp>
      <p:sp useBgFill="1">
        <p:nvSpPr>
          <p:cNvPr id="73731" name="Rectangle 3"/>
          <p:cNvSpPr>
            <a:spLocks noChangeArrowheads="1"/>
          </p:cNvSpPr>
          <p:nvPr/>
        </p:nvSpPr>
        <p:spPr bwMode="auto">
          <a:xfrm>
            <a:off x="1371600" y="1447800"/>
            <a:ext cx="4883150" cy="284163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1800" b="1">
                <a:solidFill>
                  <a:srgbClr val="A50021"/>
                </a:solidFill>
                <a:sym typeface="Symbol" pitchFamily="18" charset="2"/>
              </a:rPr>
              <a:t>virtual void show_area() = 0 ;</a:t>
            </a:r>
            <a:r>
              <a:rPr lang="en-US" altLang="zh-CN" sz="1800" b="1">
                <a:solidFill>
                  <a:schemeClr val="accent2"/>
                </a:solidFill>
                <a:sym typeface="Symbol" pitchFamily="18" charset="2"/>
              </a:rPr>
              <a:t>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  <a:sym typeface="Symbol" pitchFamily="18" charset="2"/>
              </a:rPr>
              <a:t>纯虚函数</a:t>
            </a:r>
          </a:p>
        </p:txBody>
      </p:sp>
      <p:sp useBgFill="1">
        <p:nvSpPr>
          <p:cNvPr id="603141" name="Rectangle 5"/>
          <p:cNvSpPr>
            <a:spLocks noChangeArrowheads="1"/>
          </p:cNvSpPr>
          <p:nvPr/>
        </p:nvSpPr>
        <p:spPr bwMode="auto">
          <a:xfrm>
            <a:off x="762000" y="2563813"/>
            <a:ext cx="7848600" cy="782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void show_area()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{ cout&lt;&lt;"Triangle with high "&lt;&lt;x&lt;&lt;" and base "&lt;&lt;y &lt;&lt;" has an area of "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         &lt;&lt;x*0.5*y&lt;&lt;"\n"; }</a:t>
            </a:r>
          </a:p>
        </p:txBody>
      </p:sp>
      <p:sp useBgFill="1">
        <p:nvSpPr>
          <p:cNvPr id="603142" name="Rectangle 6"/>
          <p:cNvSpPr>
            <a:spLocks noChangeArrowheads="1"/>
          </p:cNvSpPr>
          <p:nvPr/>
        </p:nvSpPr>
        <p:spPr bwMode="auto">
          <a:xfrm>
            <a:off x="838200" y="3886200"/>
            <a:ext cx="7620000" cy="749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void show_area()</a:t>
            </a:r>
          </a:p>
          <a:p>
            <a:pPr algn="just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  { cout&lt;&lt;"Square with dimension "&lt;&lt;x&lt;&lt;"*"&lt;&lt;y &lt;&lt;" has an area of "</a:t>
            </a:r>
          </a:p>
          <a:p>
            <a:pPr algn="just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            &lt;&lt;x*y&lt;&lt;"\n"; }</a:t>
            </a:r>
          </a:p>
        </p:txBody>
      </p:sp>
      <p:sp useBgFill="1">
        <p:nvSpPr>
          <p:cNvPr id="603143" name="Rectangle 7"/>
          <p:cNvSpPr>
            <a:spLocks noChangeArrowheads="1"/>
          </p:cNvSpPr>
          <p:nvPr/>
        </p:nvSpPr>
        <p:spPr bwMode="auto">
          <a:xfrm>
            <a:off x="762000" y="5257800"/>
            <a:ext cx="5105400" cy="10826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void show_area()</a:t>
            </a:r>
          </a:p>
          <a:p>
            <a:pPr algn="just">
              <a:lnSpc>
                <a:spcPct val="9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{ cout&lt;&lt;"Circle with radius "&lt;&lt;x;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cout&lt;&lt;" has an area of "&lt;&lt;3.14*x*x&lt;&lt;"\n";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}</a:t>
            </a:r>
          </a:p>
        </p:txBody>
      </p:sp>
      <p:sp>
        <p:nvSpPr>
          <p:cNvPr id="73735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9.4  </a:t>
            </a:r>
            <a:r>
              <a:rPr lang="zh-CN" altLang="en-US" smtClean="0">
                <a:latin typeface="宋体" pitchFamily="2" charset="-122"/>
              </a:rPr>
              <a:t>纯虚函数和抽象类</a:t>
            </a:r>
            <a:endParaRPr lang="zh-CN" altLang="en-US" smtClean="0"/>
          </a:p>
        </p:txBody>
      </p:sp>
      <p:sp>
        <p:nvSpPr>
          <p:cNvPr id="73736" name="Rectangle 13"/>
          <p:cNvSpPr>
            <a:spLocks noChangeArrowheads="1"/>
          </p:cNvSpPr>
          <p:nvPr/>
        </p:nvSpPr>
        <p:spPr bwMode="auto">
          <a:xfrm>
            <a:off x="6019800" y="533400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9-6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简单图形类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03144" name="Rectangle 8"/>
          <p:cNvSpPr>
            <a:spLocks noChangeArrowheads="1"/>
          </p:cNvSpPr>
          <p:nvPr/>
        </p:nvSpPr>
        <p:spPr bwMode="auto">
          <a:xfrm>
            <a:off x="5029200" y="911225"/>
            <a:ext cx="3657600" cy="42465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CCEC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7A8E99"/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#include&lt;iostream&gt;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using namespace std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#include"figure.h"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int main()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{ triangle t ;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  <a:sym typeface="Symbol" pitchFamily="18" charset="2"/>
              </a:rPr>
              <a:t>派生类对象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>
                <a:sym typeface="Symbol" pitchFamily="18" charset="2"/>
              </a:rPr>
              <a:t>    </a:t>
            </a:r>
            <a:r>
              <a:rPr lang="en-US" altLang="zh-CN" sz="1800">
                <a:sym typeface="Symbol" pitchFamily="18" charset="2"/>
              </a:rPr>
              <a:t>square s ;    circle c;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 t.set_dim(10.0,5.0)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 t.show_area();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 s.set_dim(10.0,5.0)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 s.show_area()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 c.set_dim(9.0)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 c.show_area()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}</a:t>
            </a:r>
          </a:p>
        </p:txBody>
      </p:sp>
      <p:pic>
        <p:nvPicPr>
          <p:cNvPr id="603151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6325" y="5157788"/>
            <a:ext cx="6402388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0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4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3"/>
          <p:cNvSpPr>
            <a:spLocks noChangeArrowheads="1"/>
          </p:cNvSpPr>
          <p:nvPr/>
        </p:nvSpPr>
        <p:spPr bwMode="auto">
          <a:xfrm>
            <a:off x="6019800" y="533400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9-6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简单图形类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9.4  </a:t>
            </a:r>
            <a:r>
              <a:rPr lang="zh-CN" altLang="en-US" smtClean="0">
                <a:latin typeface="宋体" pitchFamily="2" charset="-122"/>
              </a:rPr>
              <a:t>纯虚函数和抽象类</a:t>
            </a:r>
            <a:endParaRPr lang="zh-CN" altLang="en-US" smtClean="0"/>
          </a:p>
        </p:txBody>
      </p:sp>
      <p:sp>
        <p:nvSpPr>
          <p:cNvPr id="74756" name="Text Box 3"/>
          <p:cNvSpPr txBox="1">
            <a:spLocks noChangeArrowheads="1"/>
          </p:cNvSpPr>
          <p:nvPr/>
        </p:nvSpPr>
        <p:spPr bwMode="auto">
          <a:xfrm>
            <a:off x="495300" y="228600"/>
            <a:ext cx="8305800" cy="639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//figure.h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>
                <a:sym typeface="Symbol" pitchFamily="18" charset="2"/>
              </a:rPr>
              <a:t>class figure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{ protected : double x,y;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public:    void set_dim(double i, double j=0) { x = i ;  y = j ; }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           virtual void show_area() = 0 ;</a:t>
            </a:r>
            <a:endParaRPr lang="en-US" altLang="zh-CN" sz="1600" i="1">
              <a:solidFill>
                <a:srgbClr val="0000FF"/>
              </a:solidFill>
              <a:sym typeface="Symbol" pitchFamily="18" charset="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>
                <a:sym typeface="Symbol" pitchFamily="18" charset="2"/>
              </a:rPr>
              <a:t>class triangle : public figure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{ public :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void show_area()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 { cout&lt;&lt;"Triangle with high "&lt;&lt;x&lt;&lt;" and base "&lt;&lt;y &lt;&lt;" has an area of "&lt;&lt;x*0.5*y&lt;&lt;"\n"; }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>
                <a:sym typeface="Symbol" pitchFamily="18" charset="2"/>
              </a:rPr>
              <a:t>class square : public figure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{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void show_area()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   { cout&lt;&lt;"Square with dimension "&lt;&lt;x&lt;&lt;"*"&lt;&lt;y &lt;&lt;" has an area of "&lt;&lt;x*y&lt;&lt;"\n"; }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>
                <a:sym typeface="Symbol" pitchFamily="18" charset="2"/>
              </a:rPr>
              <a:t>class circle : public figure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{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void show_area()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{ cout&lt;&lt;"Circle with radius "&lt;&lt;x;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 cout&lt;&lt;" has an area of "&lt;&lt;3.14*x*x&lt;&lt;"\n";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}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};</a:t>
            </a:r>
          </a:p>
        </p:txBody>
      </p:sp>
      <p:sp useBgFill="1">
        <p:nvSpPr>
          <p:cNvPr id="74757" name="Rectangle 4"/>
          <p:cNvSpPr>
            <a:spLocks noChangeArrowheads="1"/>
          </p:cNvSpPr>
          <p:nvPr/>
        </p:nvSpPr>
        <p:spPr bwMode="auto">
          <a:xfrm>
            <a:off x="1371600" y="1447800"/>
            <a:ext cx="4883150" cy="284163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1800" b="1">
                <a:solidFill>
                  <a:srgbClr val="A50021"/>
                </a:solidFill>
                <a:sym typeface="Symbol" pitchFamily="18" charset="2"/>
              </a:rPr>
              <a:t>virtual void show_area() = 0 ;</a:t>
            </a:r>
            <a:r>
              <a:rPr lang="en-US" altLang="zh-CN" sz="1800" b="1">
                <a:solidFill>
                  <a:schemeClr val="accent2"/>
                </a:solidFill>
                <a:sym typeface="Symbol" pitchFamily="18" charset="2"/>
              </a:rPr>
              <a:t>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  <a:sym typeface="Symbol" pitchFamily="18" charset="2"/>
              </a:rPr>
              <a:t>纯虚函数</a:t>
            </a:r>
          </a:p>
        </p:txBody>
      </p:sp>
      <p:sp useBgFill="1">
        <p:nvSpPr>
          <p:cNvPr id="604166" name="Rectangle 6"/>
          <p:cNvSpPr>
            <a:spLocks noChangeArrowheads="1"/>
          </p:cNvSpPr>
          <p:nvPr/>
        </p:nvSpPr>
        <p:spPr bwMode="auto">
          <a:xfrm>
            <a:off x="762000" y="2563813"/>
            <a:ext cx="7848600" cy="782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void show_area()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{ cout&lt;&lt;"Triangle with high "&lt;&lt;x&lt;&lt;" and base "&lt;&lt;y &lt;&lt;" has an area of "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         &lt;&lt;x*0.5*y&lt;&lt;"\n"; }</a:t>
            </a:r>
          </a:p>
        </p:txBody>
      </p:sp>
      <p:sp useBgFill="1">
        <p:nvSpPr>
          <p:cNvPr id="604167" name="Rectangle 7"/>
          <p:cNvSpPr>
            <a:spLocks noChangeArrowheads="1"/>
          </p:cNvSpPr>
          <p:nvPr/>
        </p:nvSpPr>
        <p:spPr bwMode="auto">
          <a:xfrm>
            <a:off x="838200" y="3886200"/>
            <a:ext cx="7620000" cy="749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void show_area()</a:t>
            </a:r>
          </a:p>
          <a:p>
            <a:pPr algn="just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  { cout&lt;&lt;"Square with dimension "&lt;&lt;x&lt;&lt;"*"&lt;&lt;y &lt;&lt;" has an area of "</a:t>
            </a:r>
          </a:p>
          <a:p>
            <a:pPr algn="just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            &lt;&lt;x*y&lt;&lt;"\n"; }</a:t>
            </a:r>
          </a:p>
        </p:txBody>
      </p:sp>
      <p:sp useBgFill="1">
        <p:nvSpPr>
          <p:cNvPr id="604168" name="Rectangle 8"/>
          <p:cNvSpPr>
            <a:spLocks noChangeArrowheads="1"/>
          </p:cNvSpPr>
          <p:nvPr/>
        </p:nvSpPr>
        <p:spPr bwMode="auto">
          <a:xfrm>
            <a:off x="762000" y="5257800"/>
            <a:ext cx="5105400" cy="10826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void show_area()</a:t>
            </a:r>
          </a:p>
          <a:p>
            <a:pPr algn="just">
              <a:lnSpc>
                <a:spcPct val="9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{ cout&lt;&lt;"Circle with radius "&lt;&lt;x;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cout&lt;&lt;" has an area of "&lt;&lt;3.14*x*x&lt;&lt;"\n";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}</a:t>
            </a:r>
          </a:p>
        </p:txBody>
      </p:sp>
      <p:sp>
        <p:nvSpPr>
          <p:cNvPr id="604169" name="Rectangle 9"/>
          <p:cNvSpPr>
            <a:spLocks noChangeArrowheads="1"/>
          </p:cNvSpPr>
          <p:nvPr/>
        </p:nvSpPr>
        <p:spPr bwMode="auto">
          <a:xfrm>
            <a:off x="4011613" y="207963"/>
            <a:ext cx="4953000" cy="500856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CCFF99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7A995C"/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#include&lt;iostream&gt;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using namespace std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#include"figure.h"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int main()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{ 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figure *p;</a:t>
            </a:r>
            <a:r>
              <a:rPr lang="en-US" altLang="zh-CN" sz="1800">
                <a:sym typeface="Symbol" pitchFamily="18" charset="2"/>
              </a:rPr>
              <a:t>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  <a:sym typeface="Symbol" pitchFamily="18" charset="2"/>
              </a:rPr>
              <a:t>声明抽象类指针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</a:pPr>
            <a:r>
              <a:rPr lang="zh-CN" altLang="en-US" sz="1800">
                <a:sym typeface="Symbol" pitchFamily="18" charset="2"/>
              </a:rPr>
              <a:t>   </a:t>
            </a:r>
            <a:r>
              <a:rPr lang="en-US" altLang="zh-CN" sz="1800">
                <a:sym typeface="Symbol" pitchFamily="18" charset="2"/>
              </a:rPr>
              <a:t>triangle t;   square s;   circle c;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p=&amp;t;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p-&gt;set_dim(10.0,5.0); 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triangle::set_dim()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p-&gt;show_area();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p=&amp;s;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p-&gt;set_dim(10.0,5.0);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square::set_dim()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p-&gt;show_area();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   p=&amp;c;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p-&gt;set_dim(9.0);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circle::set_dim()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p-&gt;show_area();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}</a:t>
            </a:r>
          </a:p>
        </p:txBody>
      </p:sp>
      <p:pic>
        <p:nvPicPr>
          <p:cNvPr id="604174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6325" y="5157788"/>
            <a:ext cx="6402388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0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9" grpId="0" animBg="1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Text Box 2"/>
          <p:cNvSpPr txBox="1">
            <a:spLocks noChangeArrowheads="1"/>
          </p:cNvSpPr>
          <p:nvPr/>
        </p:nvSpPr>
        <p:spPr bwMode="auto">
          <a:xfrm>
            <a:off x="457200" y="914400"/>
            <a:ext cx="66675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1600">
                <a:sym typeface="Symbol" pitchFamily="18" charset="2"/>
              </a:rPr>
              <a:t>#include&lt;iostream&gt;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using namespace std 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 :      Number (int i) { val = i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       </a:t>
            </a:r>
            <a:r>
              <a:rPr lang="en-US" altLang="zh-CN" sz="1600" b="1">
                <a:solidFill>
                  <a:srgbClr val="A50021"/>
                </a:solidFill>
                <a:sym typeface="Symbol" pitchFamily="18" charset="2"/>
              </a:rPr>
              <a:t>virtual void Show() = 0 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protected:  int val 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Hex_type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Hex_type(int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"Hexadecimal:" &lt;&lt; hex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Dec_type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Dec_type(int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"Decimal: " &lt;&lt; dec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Oct_type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Oct_type(int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"Octal: " &lt;&lt; oct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 </a:t>
            </a:r>
          </a:p>
        </p:txBody>
      </p:sp>
      <p:sp>
        <p:nvSpPr>
          <p:cNvPr id="605187" name="Rectangle 3"/>
          <p:cNvSpPr>
            <a:spLocks noChangeArrowheads="1"/>
          </p:cNvSpPr>
          <p:nvPr/>
        </p:nvSpPr>
        <p:spPr bwMode="auto">
          <a:xfrm>
            <a:off x="5638800" y="333375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9-7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使用抽象类引用 </a:t>
            </a:r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auto">
          <a:xfrm>
            <a:off x="3581400" y="1052513"/>
            <a:ext cx="5257800" cy="381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FF66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99993D"/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void fun( Number &amp; n )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  <a:sym typeface="Symbol" pitchFamily="18" charset="2"/>
              </a:rPr>
              <a:t>抽象类的引用参数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{  n.Show() ; } 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{ Dec_type n1(50);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fun(n1);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Dec_type::Show()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Hex_type n2(50);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fun(n2);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Hex_type::Show()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Oct_type n3(50);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fun(n3);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Oct_type::Show()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} </a:t>
            </a:r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9.4  </a:t>
            </a:r>
            <a:r>
              <a:rPr lang="zh-CN" altLang="en-US" smtClean="0">
                <a:latin typeface="宋体" pitchFamily="2" charset="-122"/>
              </a:rPr>
              <a:t>纯虚函数和抽象类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0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6" grpId="0" autoUpdateAnimBg="0"/>
      <p:bldP spid="605187" grpId="0" autoUpdateAnimBg="0"/>
      <p:bldP spid="605188" grpId="0" animBg="1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457200" y="914400"/>
            <a:ext cx="66675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1600">
                <a:sym typeface="Symbol" pitchFamily="18" charset="2"/>
              </a:rPr>
              <a:t>#include&lt;iostream&gt;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using namespace std 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 :      Number (int i) { val = i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       </a:t>
            </a:r>
            <a:r>
              <a:rPr lang="en-US" altLang="zh-CN" sz="1600" b="1">
                <a:solidFill>
                  <a:srgbClr val="A50021"/>
                </a:solidFill>
                <a:sym typeface="Symbol" pitchFamily="18" charset="2"/>
              </a:rPr>
              <a:t>virtual void Show() = 0 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protected:  int val 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Hex_type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Hex_type(int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"Hexadecimal:" &lt;&lt; hex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Dec_type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Dec_type(int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"Decimal: " &lt;&lt; dec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Oct_type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Oct_type(int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"Octal: " &lt;&lt; oct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 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3581400" y="1052513"/>
            <a:ext cx="5257800" cy="381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FF66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99993D"/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void fun( </a:t>
            </a:r>
            <a:r>
              <a:rPr lang="en-US" altLang="zh-CN" sz="1800" b="1">
                <a:solidFill>
                  <a:srgbClr val="A50021"/>
                </a:solidFill>
                <a:sym typeface="Symbol" pitchFamily="18" charset="2"/>
              </a:rPr>
              <a:t>Number &amp; n</a:t>
            </a:r>
            <a:r>
              <a:rPr lang="en-US" altLang="zh-CN" sz="1800">
                <a:sym typeface="Symbol" pitchFamily="18" charset="2"/>
              </a:rPr>
              <a:t> )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  <a:sym typeface="Symbol" pitchFamily="18" charset="2"/>
              </a:rPr>
              <a:t>抽象类的引用参数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{  n.Show() ; } 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{ Dec_type n1(50);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fun(n1);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Dec_type::Show()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Hex_type n2(50);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fun(n2);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Hex_type::Show()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Oct_type n3(50);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fun(n3);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Oct_type::Show()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} </a:t>
            </a:r>
          </a:p>
        </p:txBody>
      </p:sp>
      <p:sp>
        <p:nvSpPr>
          <p:cNvPr id="606213" name="AutoShape 5"/>
          <p:cNvSpPr>
            <a:spLocks/>
          </p:cNvSpPr>
          <p:nvPr/>
        </p:nvSpPr>
        <p:spPr bwMode="auto">
          <a:xfrm>
            <a:off x="1066800" y="2349500"/>
            <a:ext cx="1447800" cy="609600"/>
          </a:xfrm>
          <a:prstGeom prst="borderCallout2">
            <a:avLst>
              <a:gd name="adj1" fmla="val 18750"/>
              <a:gd name="adj2" fmla="val 105264"/>
              <a:gd name="adj3" fmla="val 18750"/>
              <a:gd name="adj4" fmla="val 151208"/>
              <a:gd name="adj5" fmla="val -155468"/>
              <a:gd name="adj6" fmla="val 29890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抽象类引用</a:t>
            </a:r>
          </a:p>
        </p:txBody>
      </p:sp>
      <p:sp>
        <p:nvSpPr>
          <p:cNvPr id="76805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9.4  </a:t>
            </a:r>
            <a:r>
              <a:rPr lang="zh-CN" altLang="en-US" smtClean="0">
                <a:latin typeface="宋体" pitchFamily="2" charset="-122"/>
              </a:rPr>
              <a:t>纯虚函数和抽象类</a:t>
            </a:r>
            <a:endParaRPr lang="zh-CN" altLang="en-US" smtClean="0"/>
          </a:p>
        </p:txBody>
      </p:sp>
      <p:sp>
        <p:nvSpPr>
          <p:cNvPr id="76806" name="Rectangle 9"/>
          <p:cNvSpPr>
            <a:spLocks noChangeArrowheads="1"/>
          </p:cNvSpPr>
          <p:nvPr/>
        </p:nvSpPr>
        <p:spPr bwMode="auto">
          <a:xfrm>
            <a:off x="5638800" y="333375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9-7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使用抽象类引用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0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3" grpId="0" animBg="1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457200" y="914400"/>
            <a:ext cx="66675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1600">
                <a:sym typeface="Symbol" pitchFamily="18" charset="2"/>
              </a:rPr>
              <a:t>#include&lt;iostream&gt;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using namespace std 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 :      Number (int i) { val = i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       </a:t>
            </a:r>
            <a:r>
              <a:rPr lang="en-US" altLang="zh-CN" sz="1600" b="1">
                <a:solidFill>
                  <a:srgbClr val="A50021"/>
                </a:solidFill>
                <a:sym typeface="Symbol" pitchFamily="18" charset="2"/>
              </a:rPr>
              <a:t>virtual void Show() = 0 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protected:  int val 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Hex_type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Hex_type(int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"Hexadecimal:" &lt;&lt; hex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Dec_type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Dec_type(int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"Decimal: " &lt;&lt; dec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Oct_type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Oct_type(int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"Octal: " &lt;&lt; oct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 </a:t>
            </a:r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3581400" y="1052513"/>
            <a:ext cx="5257800" cy="381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FF66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99993D"/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void fun( </a:t>
            </a:r>
            <a:r>
              <a:rPr lang="en-US" altLang="zh-CN" sz="1800" b="1">
                <a:solidFill>
                  <a:srgbClr val="A50021"/>
                </a:solidFill>
                <a:sym typeface="Symbol" pitchFamily="18" charset="2"/>
              </a:rPr>
              <a:t>Number &amp; n</a:t>
            </a:r>
            <a:r>
              <a:rPr lang="en-US" altLang="zh-CN" sz="1800">
                <a:sym typeface="Symbol" pitchFamily="18" charset="2"/>
              </a:rPr>
              <a:t> )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  <a:sym typeface="Symbol" pitchFamily="18" charset="2"/>
              </a:rPr>
              <a:t>抽象类的引用参数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{  n.Show() ; } 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{ Dec_type n1(50);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fun(n1);</a:t>
            </a:r>
            <a:r>
              <a:rPr lang="en-US" altLang="zh-CN" sz="1800">
                <a:sym typeface="Symbol" pitchFamily="18" charset="2"/>
              </a:rPr>
              <a:t>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Dec_type::Show()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Hex_type n2(50);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fun(n2);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Hex_type::Show()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Oct_type n3(50);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fun(n3);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Oct_type::Show()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} </a:t>
            </a:r>
          </a:p>
        </p:txBody>
      </p:sp>
      <p:sp>
        <p:nvSpPr>
          <p:cNvPr id="607237" name="AutoShape 5"/>
          <p:cNvSpPr>
            <a:spLocks/>
          </p:cNvSpPr>
          <p:nvPr/>
        </p:nvSpPr>
        <p:spPr bwMode="auto">
          <a:xfrm>
            <a:off x="838200" y="3187700"/>
            <a:ext cx="1447800" cy="609600"/>
          </a:xfrm>
          <a:prstGeom prst="borderCallout2">
            <a:avLst>
              <a:gd name="adj1" fmla="val 18750"/>
              <a:gd name="adj2" fmla="val 105264"/>
              <a:gd name="adj3" fmla="val 18750"/>
              <a:gd name="adj4" fmla="val 128727"/>
              <a:gd name="adj5" fmla="val -65366"/>
              <a:gd name="adj6" fmla="val 2041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函数调用</a:t>
            </a:r>
          </a:p>
        </p:txBody>
      </p:sp>
      <p:sp>
        <p:nvSpPr>
          <p:cNvPr id="607238" name="Oval 6"/>
          <p:cNvSpPr>
            <a:spLocks noChangeArrowheads="1"/>
          </p:cNvSpPr>
          <p:nvPr/>
        </p:nvSpPr>
        <p:spPr bwMode="auto">
          <a:xfrm>
            <a:off x="4191000" y="2501900"/>
            <a:ext cx="3810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7239" name="AutoShape 7"/>
          <p:cNvSpPr>
            <a:spLocks/>
          </p:cNvSpPr>
          <p:nvPr/>
        </p:nvSpPr>
        <p:spPr bwMode="auto">
          <a:xfrm>
            <a:off x="6477000" y="3340100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33333"/>
              <a:gd name="adj5" fmla="val -91148"/>
              <a:gd name="adj6" fmla="val -12379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派生类对象</a:t>
            </a:r>
          </a:p>
        </p:txBody>
      </p:sp>
      <p:sp>
        <p:nvSpPr>
          <p:cNvPr id="607240" name="Line 8"/>
          <p:cNvSpPr>
            <a:spLocks noChangeShapeType="1"/>
          </p:cNvSpPr>
          <p:nvPr/>
        </p:nvSpPr>
        <p:spPr bwMode="auto">
          <a:xfrm flipV="1">
            <a:off x="4495800" y="1358900"/>
            <a:ext cx="1219200" cy="1219200"/>
          </a:xfrm>
          <a:prstGeom prst="line">
            <a:avLst/>
          </a:prstGeom>
          <a:noFill/>
          <a:ln w="38100" cmpd="dbl">
            <a:solidFill>
              <a:srgbClr val="FF3300"/>
            </a:solidFill>
            <a:prstDash val="dash"/>
            <a:round/>
            <a:headEnd type="stealth" w="lg" len="lg"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2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9.4  </a:t>
            </a:r>
            <a:r>
              <a:rPr lang="zh-CN" altLang="en-US" smtClean="0">
                <a:latin typeface="宋体" pitchFamily="2" charset="-122"/>
              </a:rPr>
              <a:t>纯虚函数和抽象类</a:t>
            </a:r>
            <a:endParaRPr lang="zh-CN" altLang="en-US" smtClean="0"/>
          </a:p>
        </p:txBody>
      </p:sp>
      <p:sp>
        <p:nvSpPr>
          <p:cNvPr id="77833" name="Rectangle 12"/>
          <p:cNvSpPr>
            <a:spLocks noChangeArrowheads="1"/>
          </p:cNvSpPr>
          <p:nvPr/>
        </p:nvSpPr>
        <p:spPr bwMode="auto">
          <a:xfrm>
            <a:off x="5638800" y="333375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9-7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使用抽象类引用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072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0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0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0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7" grpId="0" animBg="1" autoUpdateAnimBg="0"/>
      <p:bldP spid="607238" grpId="0" animBg="1"/>
      <p:bldP spid="607239" grpId="0" animBg="1" autoUpdateAnimBg="0"/>
      <p:bldP spid="607240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457200" y="914400"/>
            <a:ext cx="66675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1600">
                <a:sym typeface="Symbol" pitchFamily="18" charset="2"/>
              </a:rPr>
              <a:t>#include&lt;iostream&gt;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using namespace std 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 :      Number (int i) { val = i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       </a:t>
            </a:r>
            <a:r>
              <a:rPr lang="en-US" altLang="zh-CN" sz="1600" b="1">
                <a:solidFill>
                  <a:srgbClr val="A50021"/>
                </a:solidFill>
                <a:sym typeface="Symbol" pitchFamily="18" charset="2"/>
              </a:rPr>
              <a:t>virtual void Show() = 0 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protected:  int val 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Hex_type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Hex_type(int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"Hexadecimal:" &lt;&lt; hex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Dec_type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Dec_type(int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"Decimal: " &lt;&lt; dec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Oct_type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Oct_type(int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"Octal: " &lt;&lt; oct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 </a:t>
            </a:r>
          </a:p>
        </p:txBody>
      </p:sp>
      <p:sp>
        <p:nvSpPr>
          <p:cNvPr id="78851" name="Rectangle 4"/>
          <p:cNvSpPr>
            <a:spLocks noChangeArrowheads="1"/>
          </p:cNvSpPr>
          <p:nvPr/>
        </p:nvSpPr>
        <p:spPr bwMode="auto">
          <a:xfrm>
            <a:off x="3581400" y="1052513"/>
            <a:ext cx="5257800" cy="381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FF66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99993D"/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void fun( </a:t>
            </a:r>
            <a:r>
              <a:rPr lang="en-US" altLang="zh-CN" sz="1800" b="1">
                <a:solidFill>
                  <a:srgbClr val="A50021"/>
                </a:solidFill>
                <a:sym typeface="Symbol" pitchFamily="18" charset="2"/>
              </a:rPr>
              <a:t>Number &amp; n</a:t>
            </a:r>
            <a:r>
              <a:rPr lang="en-US" altLang="zh-CN" sz="1800">
                <a:sym typeface="Symbol" pitchFamily="18" charset="2"/>
              </a:rPr>
              <a:t> )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  <a:sym typeface="Symbol" pitchFamily="18" charset="2"/>
              </a:rPr>
              <a:t>抽象类的引用参数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{  n.Show() ; } 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{ Dec_type n1(50);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fun(n1);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Dec_type::Show()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Hex_type n2(50);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fun(n2);</a:t>
            </a:r>
            <a:r>
              <a:rPr lang="en-US" altLang="zh-CN" sz="1800">
                <a:sym typeface="Symbol" pitchFamily="18" charset="2"/>
              </a:rPr>
              <a:t>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Hex_type::Show()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Oct_type n3(50);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fun(n3);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Oct_type::Show()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} </a:t>
            </a:r>
          </a:p>
        </p:txBody>
      </p:sp>
      <p:sp>
        <p:nvSpPr>
          <p:cNvPr id="608261" name="Oval 5"/>
          <p:cNvSpPr>
            <a:spLocks noChangeArrowheads="1"/>
          </p:cNvSpPr>
          <p:nvPr/>
        </p:nvSpPr>
        <p:spPr bwMode="auto">
          <a:xfrm>
            <a:off x="4191000" y="3263900"/>
            <a:ext cx="3810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8262" name="Line 6"/>
          <p:cNvSpPr>
            <a:spLocks noChangeShapeType="1"/>
          </p:cNvSpPr>
          <p:nvPr/>
        </p:nvSpPr>
        <p:spPr bwMode="auto">
          <a:xfrm flipV="1">
            <a:off x="4419600" y="1358900"/>
            <a:ext cx="1295400" cy="1981200"/>
          </a:xfrm>
          <a:prstGeom prst="line">
            <a:avLst/>
          </a:prstGeom>
          <a:noFill/>
          <a:ln w="38100" cmpd="dbl">
            <a:solidFill>
              <a:srgbClr val="FF3300"/>
            </a:solidFill>
            <a:prstDash val="dash"/>
            <a:round/>
            <a:headEnd type="stealth" w="lg" len="lg"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4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9.4  </a:t>
            </a:r>
            <a:r>
              <a:rPr lang="zh-CN" altLang="en-US" smtClean="0">
                <a:latin typeface="宋体" pitchFamily="2" charset="-122"/>
              </a:rPr>
              <a:t>纯虚函数和抽象类</a:t>
            </a:r>
            <a:endParaRPr lang="zh-CN" altLang="en-US" smtClean="0"/>
          </a:p>
        </p:txBody>
      </p:sp>
      <p:sp>
        <p:nvSpPr>
          <p:cNvPr id="78855" name="Rectangle 10"/>
          <p:cNvSpPr>
            <a:spLocks noChangeArrowheads="1"/>
          </p:cNvSpPr>
          <p:nvPr/>
        </p:nvSpPr>
        <p:spPr bwMode="auto">
          <a:xfrm>
            <a:off x="5638800" y="333375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9-7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使用抽象类引用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0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1" grpId="0" animBg="1"/>
      <p:bldP spid="60826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457200" y="914400"/>
            <a:ext cx="66675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1600">
                <a:sym typeface="Symbol" pitchFamily="18" charset="2"/>
              </a:rPr>
              <a:t>#include&lt;iostream&gt;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using namespace std 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 :      Number (int i) { val = i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       </a:t>
            </a:r>
            <a:r>
              <a:rPr lang="en-US" altLang="zh-CN" sz="1600" b="1">
                <a:solidFill>
                  <a:srgbClr val="A50021"/>
                </a:solidFill>
                <a:sym typeface="Symbol" pitchFamily="18" charset="2"/>
              </a:rPr>
              <a:t>virtual void Show() = 0 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protected:  int val 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Hex_type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Hex_type(int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"Hexadecimal:" &lt;&lt; hex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Dec_type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Dec_type(int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"Decimal: " &lt;&lt; dec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Oct_type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Oct_type(int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"Octal: " &lt;&lt; oct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 </a:t>
            </a:r>
          </a:p>
        </p:txBody>
      </p:sp>
      <p:sp>
        <p:nvSpPr>
          <p:cNvPr id="79875" name="Rectangle 4"/>
          <p:cNvSpPr>
            <a:spLocks noChangeArrowheads="1"/>
          </p:cNvSpPr>
          <p:nvPr/>
        </p:nvSpPr>
        <p:spPr bwMode="auto">
          <a:xfrm>
            <a:off x="3581400" y="1052513"/>
            <a:ext cx="5257800" cy="381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FF66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99993D"/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void fun( </a:t>
            </a:r>
            <a:r>
              <a:rPr lang="en-US" altLang="zh-CN" sz="1800" b="1">
                <a:solidFill>
                  <a:srgbClr val="A50021"/>
                </a:solidFill>
                <a:sym typeface="Symbol" pitchFamily="18" charset="2"/>
              </a:rPr>
              <a:t>Number &amp; n</a:t>
            </a:r>
            <a:r>
              <a:rPr lang="en-US" altLang="zh-CN" sz="1800">
                <a:sym typeface="Symbol" pitchFamily="18" charset="2"/>
              </a:rPr>
              <a:t> )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  <a:sym typeface="Symbol" pitchFamily="18" charset="2"/>
              </a:rPr>
              <a:t>抽象类的引用参数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{  n.Show() ; } 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{ Dec_type n1(50);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fun(n1);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Dec_type::Show()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Hex_type n2(50);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fun(n2);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Hex_type::Show()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Oct_type n3(50);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fun(n3);</a:t>
            </a:r>
            <a:r>
              <a:rPr lang="en-US" altLang="zh-CN" sz="1800">
                <a:sym typeface="Symbol" pitchFamily="18" charset="2"/>
              </a:rPr>
              <a:t>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Oct_type::Show()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} </a:t>
            </a:r>
          </a:p>
        </p:txBody>
      </p:sp>
      <p:sp>
        <p:nvSpPr>
          <p:cNvPr id="609285" name="Oval 5"/>
          <p:cNvSpPr>
            <a:spLocks noChangeArrowheads="1"/>
          </p:cNvSpPr>
          <p:nvPr/>
        </p:nvSpPr>
        <p:spPr bwMode="auto">
          <a:xfrm>
            <a:off x="4191000" y="4102100"/>
            <a:ext cx="3810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9286" name="Line 6"/>
          <p:cNvSpPr>
            <a:spLocks noChangeShapeType="1"/>
          </p:cNvSpPr>
          <p:nvPr/>
        </p:nvSpPr>
        <p:spPr bwMode="auto">
          <a:xfrm flipV="1">
            <a:off x="4419600" y="1358900"/>
            <a:ext cx="1295400" cy="2743200"/>
          </a:xfrm>
          <a:prstGeom prst="line">
            <a:avLst/>
          </a:prstGeom>
          <a:noFill/>
          <a:ln w="38100" cmpd="dbl">
            <a:solidFill>
              <a:srgbClr val="FF3300"/>
            </a:solidFill>
            <a:prstDash val="dash"/>
            <a:round/>
            <a:headEnd type="stealth" w="lg" len="lg"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8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9.4  </a:t>
            </a:r>
            <a:r>
              <a:rPr lang="zh-CN" altLang="en-US" smtClean="0">
                <a:latin typeface="宋体" pitchFamily="2" charset="-122"/>
              </a:rPr>
              <a:t>纯虚函数和抽象类</a:t>
            </a:r>
            <a:endParaRPr lang="zh-CN" altLang="en-US" smtClean="0"/>
          </a:p>
        </p:txBody>
      </p:sp>
      <p:sp>
        <p:nvSpPr>
          <p:cNvPr id="79879" name="Rectangle 10"/>
          <p:cNvSpPr>
            <a:spLocks noChangeArrowheads="1"/>
          </p:cNvSpPr>
          <p:nvPr/>
        </p:nvSpPr>
        <p:spPr bwMode="auto">
          <a:xfrm>
            <a:off x="5638800" y="333375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9-7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使用抽象类引用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0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5" grpId="0" animBg="1"/>
      <p:bldP spid="60928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457200" y="914400"/>
            <a:ext cx="66675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1600">
                <a:sym typeface="Symbol" pitchFamily="18" charset="2"/>
              </a:rPr>
              <a:t>#include&lt;iostream&gt;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using namespace std 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 :      Number (int i) { val = i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       </a:t>
            </a:r>
            <a:r>
              <a:rPr lang="en-US" altLang="zh-CN" sz="1600" b="1">
                <a:solidFill>
                  <a:srgbClr val="A50021"/>
                </a:solidFill>
                <a:sym typeface="Symbol" pitchFamily="18" charset="2"/>
              </a:rPr>
              <a:t>virtual void Show() = 0 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protected:  int val 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Hex_type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Hex_type(int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"Hexadecimal:" &lt;&lt; hex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Dec_type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Dec_type(int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"Decimal: " &lt;&lt; dec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Oct_type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Oct_type(int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"Octal: " &lt;&lt; oct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 </a:t>
            </a:r>
          </a:p>
        </p:txBody>
      </p:sp>
      <p:sp>
        <p:nvSpPr>
          <p:cNvPr id="80899" name="Rectangle 4"/>
          <p:cNvSpPr>
            <a:spLocks noChangeArrowheads="1"/>
          </p:cNvSpPr>
          <p:nvPr/>
        </p:nvSpPr>
        <p:spPr bwMode="auto">
          <a:xfrm>
            <a:off x="3581400" y="1049338"/>
            <a:ext cx="5257800" cy="381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FF66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99993D"/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void fun( </a:t>
            </a:r>
            <a:r>
              <a:rPr lang="en-US" altLang="zh-CN" sz="1800" b="1">
                <a:solidFill>
                  <a:srgbClr val="A50021"/>
                </a:solidFill>
                <a:sym typeface="Symbol" pitchFamily="18" charset="2"/>
              </a:rPr>
              <a:t>Number &amp; n</a:t>
            </a:r>
            <a:r>
              <a:rPr lang="en-US" altLang="zh-CN" sz="1800">
                <a:sym typeface="Symbol" pitchFamily="18" charset="2"/>
              </a:rPr>
              <a:t> )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  <a:sym typeface="Symbol" pitchFamily="18" charset="2"/>
              </a:rPr>
              <a:t>抽象类的引用参数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{  n.Show() ; } 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{ Dec_type n1(50);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fun(n1);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Dec_type::Show()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Hex_type n2(50);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fun(n2);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Hex_type::Show()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Oct_type n3(50);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fun(n3);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Oct_type::Show()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} </a:t>
            </a:r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9.4  </a:t>
            </a:r>
            <a:r>
              <a:rPr lang="zh-CN" altLang="en-US" smtClean="0">
                <a:latin typeface="宋体" pitchFamily="2" charset="-122"/>
              </a:rPr>
              <a:t>纯虚函数和抽象类</a:t>
            </a:r>
          </a:p>
        </p:txBody>
      </p:sp>
      <p:sp>
        <p:nvSpPr>
          <p:cNvPr id="80901" name="Rectangle 9"/>
          <p:cNvSpPr>
            <a:spLocks noChangeArrowheads="1"/>
          </p:cNvSpPr>
          <p:nvPr/>
        </p:nvSpPr>
        <p:spPr bwMode="auto">
          <a:xfrm>
            <a:off x="5638800" y="333375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9-7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使用抽象类引用 </a:t>
            </a:r>
          </a:p>
        </p:txBody>
      </p:sp>
      <p:sp>
        <p:nvSpPr>
          <p:cNvPr id="610314" name="AutoShape 10"/>
          <p:cNvSpPr>
            <a:spLocks noChangeArrowheads="1"/>
          </p:cNvSpPr>
          <p:nvPr/>
        </p:nvSpPr>
        <p:spPr bwMode="auto">
          <a:xfrm>
            <a:off x="250825" y="1341438"/>
            <a:ext cx="2952750" cy="1295400"/>
          </a:xfrm>
          <a:prstGeom prst="cloudCallout">
            <a:avLst>
              <a:gd name="adj1" fmla="val 60324"/>
              <a:gd name="adj2" fmla="val -54532"/>
            </a:avLst>
          </a:prstGeom>
          <a:gradFill rotWithShape="1">
            <a:gsLst>
              <a:gs pos="0">
                <a:srgbClr val="FFFFFF"/>
              </a:gs>
              <a:gs pos="100000">
                <a:srgbClr val="FFCC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若修改函数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如何</a:t>
            </a:r>
            <a:r>
              <a:rPr lang="en-US" altLang="zh-CN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  <p:sp>
        <p:nvSpPr>
          <p:cNvPr id="610315" name="Rectangle 11"/>
          <p:cNvSpPr>
            <a:spLocks noChangeArrowheads="1"/>
          </p:cNvSpPr>
          <p:nvPr/>
        </p:nvSpPr>
        <p:spPr bwMode="auto">
          <a:xfrm>
            <a:off x="3563938" y="981075"/>
            <a:ext cx="5256212" cy="7524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ym typeface="Symbol" pitchFamily="18" charset="2"/>
              </a:rPr>
              <a:t>void fun( </a:t>
            </a:r>
            <a:r>
              <a:rPr lang="en-US" altLang="zh-CN" sz="1800" b="1">
                <a:solidFill>
                  <a:srgbClr val="A50021"/>
                </a:solidFill>
                <a:sym typeface="Symbol" pitchFamily="18" charset="2"/>
              </a:rPr>
              <a:t>Number *n</a:t>
            </a:r>
            <a:r>
              <a:rPr lang="en-US" altLang="zh-CN" sz="1800" b="1">
                <a:sym typeface="Symbol" pitchFamily="18" charset="2"/>
              </a:rPr>
              <a:t> )</a:t>
            </a:r>
            <a:endParaRPr lang="en-US" altLang="zh-CN" sz="1800" b="1" i="1">
              <a:solidFill>
                <a:srgbClr val="008000"/>
              </a:solidFill>
              <a:sym typeface="Symbol" pitchFamily="18" charset="2"/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ym typeface="Symbol" pitchFamily="18" charset="2"/>
              </a:rPr>
              <a:t>{  n-&gt;Show() ; } </a:t>
            </a:r>
          </a:p>
        </p:txBody>
      </p:sp>
      <p:sp>
        <p:nvSpPr>
          <p:cNvPr id="610316" name="Rectangle 12"/>
          <p:cNvSpPr>
            <a:spLocks noChangeArrowheads="1"/>
          </p:cNvSpPr>
          <p:nvPr/>
        </p:nvSpPr>
        <p:spPr bwMode="auto">
          <a:xfrm>
            <a:off x="3829050" y="2565400"/>
            <a:ext cx="1606550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800" b="1">
                <a:sym typeface="Symbol" pitchFamily="18" charset="2"/>
              </a:rPr>
              <a:t>fun(</a:t>
            </a:r>
            <a:r>
              <a:rPr lang="en-US" altLang="zh-CN" sz="1800" b="1">
                <a:solidFill>
                  <a:schemeClr val="accent2"/>
                </a:solidFill>
                <a:sym typeface="Symbol" pitchFamily="18" charset="2"/>
              </a:rPr>
              <a:t>&amp;</a:t>
            </a:r>
            <a:r>
              <a:rPr lang="en-US" altLang="zh-CN" sz="1800" b="1">
                <a:sym typeface="Symbol" pitchFamily="18" charset="2"/>
              </a:rPr>
              <a:t>n1);</a:t>
            </a:r>
          </a:p>
        </p:txBody>
      </p:sp>
      <p:sp>
        <p:nvSpPr>
          <p:cNvPr id="610317" name="Rectangle 13"/>
          <p:cNvSpPr>
            <a:spLocks noChangeArrowheads="1"/>
          </p:cNvSpPr>
          <p:nvPr/>
        </p:nvSpPr>
        <p:spPr bwMode="auto">
          <a:xfrm>
            <a:off x="3779838" y="3286125"/>
            <a:ext cx="1606550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800" b="1">
                <a:sym typeface="Symbol" pitchFamily="18" charset="2"/>
              </a:rPr>
              <a:t>fun(</a:t>
            </a:r>
            <a:r>
              <a:rPr lang="en-US" altLang="zh-CN" sz="1800" b="1">
                <a:solidFill>
                  <a:schemeClr val="accent2"/>
                </a:solidFill>
                <a:sym typeface="Symbol" pitchFamily="18" charset="2"/>
              </a:rPr>
              <a:t>&amp;</a:t>
            </a:r>
            <a:r>
              <a:rPr lang="en-US" altLang="zh-CN" sz="1800" b="1">
                <a:sym typeface="Symbol" pitchFamily="18" charset="2"/>
              </a:rPr>
              <a:t>n2);</a:t>
            </a:r>
          </a:p>
        </p:txBody>
      </p:sp>
      <p:sp>
        <p:nvSpPr>
          <p:cNvPr id="610318" name="Rectangle 14"/>
          <p:cNvSpPr>
            <a:spLocks noChangeArrowheads="1"/>
          </p:cNvSpPr>
          <p:nvPr/>
        </p:nvSpPr>
        <p:spPr bwMode="auto">
          <a:xfrm>
            <a:off x="3757613" y="4143375"/>
            <a:ext cx="1606550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800" b="1">
                <a:sym typeface="Symbol" pitchFamily="18" charset="2"/>
              </a:rPr>
              <a:t>fun(</a:t>
            </a:r>
            <a:r>
              <a:rPr lang="en-US" altLang="zh-CN" sz="1800" b="1">
                <a:solidFill>
                  <a:schemeClr val="accent2"/>
                </a:solidFill>
                <a:sym typeface="Symbol" pitchFamily="18" charset="2"/>
              </a:rPr>
              <a:t>&amp;</a:t>
            </a:r>
            <a:r>
              <a:rPr lang="en-US" altLang="zh-CN" sz="1800" b="1">
                <a:sym typeface="Symbol" pitchFamily="18" charset="2"/>
              </a:rPr>
              <a:t>n3);</a:t>
            </a:r>
          </a:p>
        </p:txBody>
      </p:sp>
      <p:pic>
        <p:nvPicPr>
          <p:cNvPr id="80907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0425" y="4941888"/>
            <a:ext cx="2846388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0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0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0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0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0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0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0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0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0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0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0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0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0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0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0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0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0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0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0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0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14" grpId="0" animBg="1"/>
      <p:bldP spid="610315" grpId="0" animBg="1"/>
      <p:bldP spid="610316" grpId="0" animBg="1"/>
      <p:bldP spid="610317" grpId="0" animBg="1"/>
      <p:bldP spid="61031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685800" y="2332038"/>
            <a:ext cx="76962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虚函数和多态性使成员函数根据调用对象的类型产生不同的动作</a:t>
            </a:r>
          </a:p>
          <a:p>
            <a:pPr algn="l">
              <a:lnSpc>
                <a:spcPct val="2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多态性特别适合于实现分层结构的软件系统，便于</a:t>
            </a:r>
            <a:r>
              <a:rPr lang="zh-CN" altLang="en-US" sz="2000" b="1">
                <a:solidFill>
                  <a:schemeClr val="accent1"/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对问题抽象时</a:t>
            </a:r>
          </a:p>
          <a:p>
            <a:pPr algn="l">
              <a:lnSpc>
                <a:spcPct val="26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>
                <a:solidFill>
                  <a:schemeClr val="accent1"/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 定义共性，实现时定义区别</a:t>
            </a:r>
            <a:r>
              <a:rPr lang="zh-CN" altLang="en-US" sz="2000" b="1">
                <a:solidFill>
                  <a:schemeClr val="accent1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11331" name="Rectangle 3"/>
          <p:cNvSpPr>
            <a:spLocks noChangeArrowheads="1"/>
          </p:cNvSpPr>
          <p:nvPr/>
        </p:nvSpPr>
        <p:spPr bwMode="auto">
          <a:xfrm>
            <a:off x="763588" y="76200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9.5  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虚函数与多态的应用</a:t>
            </a: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  </a:t>
            </a:r>
            <a:r>
              <a:rPr lang="zh-CN" altLang="en-US" smtClean="0">
                <a:latin typeface="宋体" pitchFamily="2" charset="-122"/>
              </a:rPr>
              <a:t>虚函数与多态的应用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0" grpId="0" autoUpdateAnimBg="0"/>
      <p:bldP spid="611331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ChangeArrowheads="1"/>
          </p:cNvSpPr>
          <p:nvPr/>
        </p:nvSpPr>
        <p:spPr bwMode="auto">
          <a:xfrm>
            <a:off x="685800" y="6858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9.5.1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一个实例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  <p:sp>
        <p:nvSpPr>
          <p:cNvPr id="612355" name="Rectangle 3"/>
          <p:cNvSpPr>
            <a:spLocks noChangeArrowheads="1"/>
          </p:cNvSpPr>
          <p:nvPr/>
        </p:nvSpPr>
        <p:spPr bwMode="auto">
          <a:xfrm>
            <a:off x="3692525" y="3124200"/>
            <a:ext cx="1800225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999999"/>
            </a:prstShdw>
          </a:effectLst>
        </p:spPr>
        <p:txBody>
          <a:bodyPr wrap="none" anchor="ctr"/>
          <a:lstStyle/>
          <a:p>
            <a:r>
              <a:rPr lang="en-US" altLang="zh-CN" sz="1800" b="1"/>
              <a:t>Employee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52550" y="4648200"/>
            <a:ext cx="6496050" cy="457200"/>
            <a:chOff x="852" y="2640"/>
            <a:chExt cx="4092" cy="288"/>
          </a:xfrm>
        </p:grpSpPr>
        <p:sp>
          <p:nvSpPr>
            <p:cNvPr id="82958" name="Rectangle 5"/>
            <p:cNvSpPr>
              <a:spLocks noChangeArrowheads="1"/>
            </p:cNvSpPr>
            <p:nvPr/>
          </p:nvSpPr>
          <p:spPr bwMode="auto">
            <a:xfrm>
              <a:off x="2331" y="2640"/>
              <a:ext cx="1134" cy="288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5C995C"/>
              </a:prstShdw>
            </a:effectLst>
          </p:spPr>
          <p:txBody>
            <a:bodyPr wrap="none" anchor="ctr"/>
            <a:lstStyle/>
            <a:p>
              <a:r>
                <a:rPr lang="en-US" altLang="zh-CN" sz="1800" b="1"/>
                <a:t>HourWorker</a:t>
              </a:r>
            </a:p>
          </p:txBody>
        </p:sp>
        <p:sp>
          <p:nvSpPr>
            <p:cNvPr id="82959" name="Rectangle 6"/>
            <p:cNvSpPr>
              <a:spLocks noChangeArrowheads="1"/>
            </p:cNvSpPr>
            <p:nvPr/>
          </p:nvSpPr>
          <p:spPr bwMode="auto">
            <a:xfrm>
              <a:off x="852" y="2640"/>
              <a:ext cx="1134" cy="288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5C99"/>
              </a:prstShdw>
            </a:effectLst>
          </p:spPr>
          <p:txBody>
            <a:bodyPr wrap="none" anchor="ctr"/>
            <a:lstStyle/>
            <a:p>
              <a:r>
                <a:rPr lang="en-US" altLang="zh-CN" sz="1800" b="1"/>
                <a:t>Manager</a:t>
              </a:r>
            </a:p>
          </p:txBody>
        </p:sp>
        <p:sp>
          <p:nvSpPr>
            <p:cNvPr id="82960" name="Rectangle 7"/>
            <p:cNvSpPr>
              <a:spLocks noChangeArrowheads="1"/>
            </p:cNvSpPr>
            <p:nvPr/>
          </p:nvSpPr>
          <p:spPr bwMode="auto">
            <a:xfrm>
              <a:off x="3810" y="2640"/>
              <a:ext cx="1134" cy="288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3D"/>
              </a:prstShdw>
            </a:effectLst>
          </p:spPr>
          <p:txBody>
            <a:bodyPr wrap="none" anchor="ctr"/>
            <a:lstStyle/>
            <a:p>
              <a:r>
                <a:rPr lang="en-US" altLang="zh-CN" sz="1800" b="1"/>
                <a:t>PieceWorker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286000" y="3581400"/>
            <a:ext cx="4572000" cy="1066800"/>
            <a:chOff x="1440" y="1968"/>
            <a:chExt cx="2880" cy="672"/>
          </a:xfrm>
        </p:grpSpPr>
        <p:sp>
          <p:nvSpPr>
            <p:cNvPr id="82955" name="Line 9"/>
            <p:cNvSpPr>
              <a:spLocks noChangeShapeType="1"/>
            </p:cNvSpPr>
            <p:nvPr/>
          </p:nvSpPr>
          <p:spPr bwMode="auto">
            <a:xfrm flipV="1">
              <a:off x="2880" y="1968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6" name="Line 10"/>
            <p:cNvSpPr>
              <a:spLocks noChangeShapeType="1"/>
            </p:cNvSpPr>
            <p:nvPr/>
          </p:nvSpPr>
          <p:spPr bwMode="auto">
            <a:xfrm flipV="1">
              <a:off x="1440" y="1968"/>
              <a:ext cx="1344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7" name="Line 11"/>
            <p:cNvSpPr>
              <a:spLocks noChangeShapeType="1"/>
            </p:cNvSpPr>
            <p:nvPr/>
          </p:nvSpPr>
          <p:spPr bwMode="auto">
            <a:xfrm flipH="1" flipV="1">
              <a:off x="2976" y="1968"/>
              <a:ext cx="1344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2364" name="AutoShape 12"/>
          <p:cNvSpPr>
            <a:spLocks/>
          </p:cNvSpPr>
          <p:nvPr/>
        </p:nvSpPr>
        <p:spPr bwMode="auto">
          <a:xfrm>
            <a:off x="5572132" y="1000108"/>
            <a:ext cx="3124200" cy="914400"/>
          </a:xfrm>
          <a:prstGeom prst="borderCallout2">
            <a:avLst>
              <a:gd name="adj1" fmla="val 12500"/>
              <a:gd name="adj2" fmla="val -2440"/>
              <a:gd name="adj3" fmla="val 12500"/>
              <a:gd name="adj4" fmla="val -11532"/>
              <a:gd name="adj5" fmla="val 226079"/>
              <a:gd name="adj6" fmla="val -3255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抽象类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b="1">
                <a:latin typeface="宋体" pitchFamily="2" charset="-122"/>
              </a:rPr>
              <a:t>提供一般属性，共同操作界面</a:t>
            </a:r>
            <a:r>
              <a:rPr lang="zh-CN" altLang="en-US" sz="1600" b="1"/>
              <a:t> </a:t>
            </a:r>
          </a:p>
        </p:txBody>
      </p:sp>
      <p:sp>
        <p:nvSpPr>
          <p:cNvPr id="612365" name="AutoShape 13"/>
          <p:cNvSpPr>
            <a:spLocks/>
          </p:cNvSpPr>
          <p:nvPr/>
        </p:nvSpPr>
        <p:spPr bwMode="auto">
          <a:xfrm>
            <a:off x="1000100" y="1285860"/>
            <a:ext cx="2438400" cy="914400"/>
          </a:xfrm>
          <a:prstGeom prst="borderCallout2">
            <a:avLst>
              <a:gd name="adj1" fmla="val 102500"/>
              <a:gd name="adj2" fmla="val 9375"/>
              <a:gd name="adj3" fmla="val 364167"/>
              <a:gd name="adj4" fmla="val 18921"/>
              <a:gd name="adj5" fmla="val 361806"/>
              <a:gd name="adj6" fmla="val 1985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管理人员类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b="1">
                <a:latin typeface="宋体" pitchFamily="2" charset="-122"/>
              </a:rPr>
              <a:t>提供特殊属性，操作实现</a:t>
            </a:r>
            <a:r>
              <a:rPr lang="zh-CN" altLang="en-US" sz="1600" b="1"/>
              <a:t> </a:t>
            </a:r>
          </a:p>
        </p:txBody>
      </p:sp>
      <p:sp>
        <p:nvSpPr>
          <p:cNvPr id="612366" name="AutoShape 14"/>
          <p:cNvSpPr>
            <a:spLocks/>
          </p:cNvSpPr>
          <p:nvPr/>
        </p:nvSpPr>
        <p:spPr bwMode="auto">
          <a:xfrm>
            <a:off x="1500166" y="2357430"/>
            <a:ext cx="2438400" cy="914400"/>
          </a:xfrm>
          <a:prstGeom prst="borderCallout2">
            <a:avLst>
              <a:gd name="adj1" fmla="val 100833"/>
              <a:gd name="adj2" fmla="val 60625"/>
              <a:gd name="adj3" fmla="val 157500"/>
              <a:gd name="adj4" fmla="val 81287"/>
              <a:gd name="adj5" fmla="val 247569"/>
              <a:gd name="adj6" fmla="val 11288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计时工人类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b="1">
                <a:latin typeface="宋体" pitchFamily="2" charset="-122"/>
              </a:rPr>
              <a:t>提供特殊属性，操作实现</a:t>
            </a:r>
            <a:r>
              <a:rPr lang="zh-CN" altLang="en-US" sz="1600" b="1"/>
              <a:t> </a:t>
            </a:r>
          </a:p>
        </p:txBody>
      </p:sp>
      <p:sp>
        <p:nvSpPr>
          <p:cNvPr id="612367" name="AutoShape 15"/>
          <p:cNvSpPr>
            <a:spLocks/>
          </p:cNvSpPr>
          <p:nvPr/>
        </p:nvSpPr>
        <p:spPr bwMode="auto">
          <a:xfrm>
            <a:off x="5572132" y="2071678"/>
            <a:ext cx="2438400" cy="914400"/>
          </a:xfrm>
          <a:prstGeom prst="borderCallout2">
            <a:avLst>
              <a:gd name="adj1" fmla="val 12500"/>
              <a:gd name="adj2" fmla="val 103125"/>
              <a:gd name="adj3" fmla="val 12500"/>
              <a:gd name="adj4" fmla="val 123176"/>
              <a:gd name="adj5" fmla="val 286874"/>
              <a:gd name="adj6" fmla="val 9200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计件工人类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b="1">
                <a:latin typeface="宋体" pitchFamily="2" charset="-122"/>
              </a:rPr>
              <a:t>提供特殊属性，操作实现</a:t>
            </a:r>
            <a:r>
              <a:rPr lang="zh-CN" altLang="en-US" sz="1600" b="1"/>
              <a:t> </a:t>
            </a:r>
          </a:p>
        </p:txBody>
      </p:sp>
      <p:sp>
        <p:nvSpPr>
          <p:cNvPr id="82954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9.5.1  </a:t>
            </a:r>
            <a:r>
              <a:rPr lang="zh-CN" altLang="en-US" smtClean="0">
                <a:latin typeface="宋体" pitchFamily="2" charset="-122"/>
              </a:rPr>
              <a:t>一个实例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1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612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6123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6123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61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4" grpId="0" autoUpdateAnimBg="0"/>
      <p:bldP spid="612355" grpId="0" animBg="1" autoUpdateAnimBg="0"/>
      <p:bldP spid="612364" grpId="0" animBg="1" autoUpdateAnimBg="0"/>
      <p:bldP spid="612365" grpId="0" animBg="1" autoUpdateAnimBg="0"/>
      <p:bldP spid="612366" grpId="0" animBg="1" autoUpdateAnimBg="0"/>
      <p:bldP spid="612367" grpId="0" animBg="1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527050" y="1600200"/>
            <a:ext cx="4756150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//Employee.h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Employee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Employee(const long,const char* );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virtual ~Employee();		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const char * getName() const;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const long getNumber() const;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virtual double earnings() const=0;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virtual void print()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 protected: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long number;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编号</a:t>
            </a:r>
          </a:p>
          <a:p>
            <a:pPr algn="l">
              <a:lnSpc>
                <a:spcPct val="120000"/>
              </a:lnSpc>
            </a:pPr>
            <a:r>
              <a:rPr lang="zh-CN" altLang="en-US" sz="1800"/>
              <a:t>       </a:t>
            </a:r>
            <a:r>
              <a:rPr lang="en-US" altLang="zh-CN" sz="1800"/>
              <a:t>char * name;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姓名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};</a:t>
            </a:r>
          </a:p>
        </p:txBody>
      </p:sp>
      <p:grpSp>
        <p:nvGrpSpPr>
          <p:cNvPr id="83971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613380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5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Employee</a:t>
              </a:r>
            </a:p>
          </p:txBody>
        </p:sp>
        <p:grpSp>
          <p:nvGrpSpPr>
            <p:cNvPr id="83975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83980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83981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83982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83976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83977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978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979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3972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9.5.1  </a:t>
            </a:r>
            <a:r>
              <a:rPr lang="zh-CN" altLang="en-US" smtClean="0">
                <a:latin typeface="宋体" pitchFamily="2" charset="-122"/>
              </a:rPr>
              <a:t>一个实例</a:t>
            </a:r>
            <a:endParaRPr lang="zh-CN" altLang="en-US" smtClean="0"/>
          </a:p>
        </p:txBody>
      </p:sp>
      <p:sp>
        <p:nvSpPr>
          <p:cNvPr id="83973" name="Rectangle 17"/>
          <p:cNvSpPr>
            <a:spLocks noChangeArrowheads="1"/>
          </p:cNvSpPr>
          <p:nvPr/>
        </p:nvSpPr>
        <p:spPr bwMode="auto">
          <a:xfrm>
            <a:off x="304800" y="304800"/>
            <a:ext cx="259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78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527050" y="1600200"/>
            <a:ext cx="4756150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//Employee.h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Employee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Employee(const long,const char* );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~Employee();</a:t>
            </a:r>
            <a:r>
              <a:rPr lang="en-US" altLang="zh-CN" sz="1800"/>
              <a:t>		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const char * getName() const;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const long getNumber() const;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virtual double earnings() const=0;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virtual void print()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protected: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long number;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编号</a:t>
            </a:r>
          </a:p>
          <a:p>
            <a:pPr algn="l">
              <a:lnSpc>
                <a:spcPct val="120000"/>
              </a:lnSpc>
            </a:pPr>
            <a:r>
              <a:rPr lang="zh-CN" altLang="en-US" sz="1800"/>
              <a:t>       </a:t>
            </a:r>
            <a:r>
              <a:rPr lang="en-US" altLang="zh-CN" sz="1800"/>
              <a:t>char * name;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姓名</a:t>
            </a:r>
            <a:endParaRPr lang="zh-CN" altLang="en-US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};</a:t>
            </a:r>
          </a:p>
        </p:txBody>
      </p:sp>
      <p:grpSp>
        <p:nvGrpSpPr>
          <p:cNvPr id="84995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614404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5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Employee</a:t>
              </a:r>
            </a:p>
          </p:txBody>
        </p:sp>
        <p:grpSp>
          <p:nvGrpSpPr>
            <p:cNvPr id="85000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85005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85006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85007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85001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85002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03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04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14413" name="Rectangle 13"/>
          <p:cNvSpPr>
            <a:spLocks noChangeArrowheads="1"/>
          </p:cNvSpPr>
          <p:nvPr/>
        </p:nvSpPr>
        <p:spPr bwMode="auto">
          <a:xfrm>
            <a:off x="4946650" y="2971800"/>
            <a:ext cx="145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虚析构函数</a:t>
            </a:r>
          </a:p>
        </p:txBody>
      </p:sp>
      <p:sp>
        <p:nvSpPr>
          <p:cNvPr id="84997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9.5.1  </a:t>
            </a:r>
            <a:r>
              <a:rPr lang="zh-CN" altLang="en-US" smtClean="0">
                <a:latin typeface="宋体" pitchFamily="2" charset="-122"/>
              </a:rPr>
              <a:t>一个实例</a:t>
            </a:r>
            <a:endParaRPr lang="zh-CN" altLang="en-US" smtClean="0"/>
          </a:p>
        </p:txBody>
      </p:sp>
      <p:sp>
        <p:nvSpPr>
          <p:cNvPr id="84998" name="Rectangle 18"/>
          <p:cNvSpPr>
            <a:spLocks noChangeArrowheads="1"/>
          </p:cNvSpPr>
          <p:nvPr/>
        </p:nvSpPr>
        <p:spPr bwMode="auto">
          <a:xfrm>
            <a:off x="304800" y="304800"/>
            <a:ext cx="259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4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4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13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527050" y="1600200"/>
            <a:ext cx="4756150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//Employee.h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Employee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Employee(const long,const char* );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virtual ~Employee();		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const char * getName() const;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const long getNumber() const;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double earnings() const=0;	</a:t>
            </a:r>
            <a:endParaRPr lang="en-US" altLang="zh-CN" sz="1800" b="1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virtual void print()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protected: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long number;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编号</a:t>
            </a:r>
          </a:p>
          <a:p>
            <a:pPr algn="l">
              <a:lnSpc>
                <a:spcPct val="120000"/>
              </a:lnSpc>
            </a:pPr>
            <a:r>
              <a:rPr lang="zh-CN" altLang="en-US" sz="1800"/>
              <a:t>       </a:t>
            </a:r>
            <a:r>
              <a:rPr lang="en-US" altLang="zh-CN" sz="1800"/>
              <a:t>char * name;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姓名</a:t>
            </a:r>
            <a:endParaRPr lang="zh-CN" altLang="en-US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86019" name="Rectangle 13"/>
          <p:cNvSpPr>
            <a:spLocks noChangeArrowheads="1"/>
          </p:cNvSpPr>
          <p:nvPr/>
        </p:nvSpPr>
        <p:spPr bwMode="auto">
          <a:xfrm>
            <a:off x="4946650" y="2971800"/>
            <a:ext cx="145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虚析构函数</a:t>
            </a:r>
          </a:p>
        </p:txBody>
      </p:sp>
      <p:sp>
        <p:nvSpPr>
          <p:cNvPr id="615438" name="Rectangle 14"/>
          <p:cNvSpPr>
            <a:spLocks noChangeArrowheads="1"/>
          </p:cNvSpPr>
          <p:nvPr/>
        </p:nvSpPr>
        <p:spPr bwMode="auto">
          <a:xfrm>
            <a:off x="4946650" y="3900488"/>
            <a:ext cx="236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纯虚函数，计算月薪</a:t>
            </a:r>
          </a:p>
        </p:txBody>
      </p:sp>
      <p:sp>
        <p:nvSpPr>
          <p:cNvPr id="86021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9.5.1  </a:t>
            </a:r>
            <a:r>
              <a:rPr lang="zh-CN" altLang="en-US" smtClean="0">
                <a:latin typeface="宋体" pitchFamily="2" charset="-122"/>
              </a:rPr>
              <a:t>一个实例</a:t>
            </a:r>
            <a:endParaRPr lang="zh-CN" altLang="en-US" smtClean="0"/>
          </a:p>
        </p:txBody>
      </p:sp>
      <p:sp>
        <p:nvSpPr>
          <p:cNvPr id="86022" name="Rectangle 19"/>
          <p:cNvSpPr>
            <a:spLocks noChangeArrowheads="1"/>
          </p:cNvSpPr>
          <p:nvPr/>
        </p:nvSpPr>
        <p:spPr bwMode="auto">
          <a:xfrm>
            <a:off x="304800" y="304800"/>
            <a:ext cx="259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  <p:grpSp>
        <p:nvGrpSpPr>
          <p:cNvPr id="86023" name="Group 20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615445" name="Rectangle 21"/>
            <p:cNvSpPr>
              <a:spLocks noChangeArrowheads="1"/>
            </p:cNvSpPr>
            <p:nvPr/>
          </p:nvSpPr>
          <p:spPr bwMode="auto">
            <a:xfrm>
              <a:off x="2326" y="1968"/>
              <a:ext cx="1135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Employee</a:t>
              </a:r>
            </a:p>
          </p:txBody>
        </p:sp>
        <p:grpSp>
          <p:nvGrpSpPr>
            <p:cNvPr id="86025" name="Group 22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86030" name="Rectangle 23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86031" name="Rectangle 24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86032" name="Rectangle 25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86026" name="Group 26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86027" name="Line 27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28" name="Line 28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29" name="Line 29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5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5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5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5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38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527050" y="1600200"/>
            <a:ext cx="4756150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//Employee.h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Employee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Employee(const long,const char* );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virtual ~Employee();		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const char * getName() const;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const long getNumber() const;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virtual double earnings() const=0;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void print() const;</a:t>
            </a:r>
            <a:endParaRPr lang="en-US" altLang="zh-CN" sz="1800" b="1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protected: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long number;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编号</a:t>
            </a:r>
          </a:p>
          <a:p>
            <a:pPr algn="l">
              <a:lnSpc>
                <a:spcPct val="120000"/>
              </a:lnSpc>
            </a:pPr>
            <a:r>
              <a:rPr lang="zh-CN" altLang="en-US" sz="1800"/>
              <a:t>       </a:t>
            </a:r>
            <a:r>
              <a:rPr lang="en-US" altLang="zh-CN" sz="1800"/>
              <a:t>char * name;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姓名</a:t>
            </a:r>
            <a:endParaRPr lang="zh-CN" altLang="en-US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};</a:t>
            </a:r>
          </a:p>
        </p:txBody>
      </p:sp>
      <p:grpSp>
        <p:nvGrpSpPr>
          <p:cNvPr id="87043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616452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5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Employee</a:t>
              </a:r>
            </a:p>
          </p:txBody>
        </p:sp>
        <p:grpSp>
          <p:nvGrpSpPr>
            <p:cNvPr id="87050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87055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87056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87057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87051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87052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53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54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7044" name="Rectangle 13"/>
          <p:cNvSpPr>
            <a:spLocks noChangeArrowheads="1"/>
          </p:cNvSpPr>
          <p:nvPr/>
        </p:nvSpPr>
        <p:spPr bwMode="auto">
          <a:xfrm>
            <a:off x="4946650" y="2971800"/>
            <a:ext cx="145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虚析构函数</a:t>
            </a:r>
          </a:p>
        </p:txBody>
      </p:sp>
      <p:sp>
        <p:nvSpPr>
          <p:cNvPr id="87045" name="Rectangle 14"/>
          <p:cNvSpPr>
            <a:spLocks noChangeArrowheads="1"/>
          </p:cNvSpPr>
          <p:nvPr/>
        </p:nvSpPr>
        <p:spPr bwMode="auto">
          <a:xfrm>
            <a:off x="4946650" y="3900488"/>
            <a:ext cx="236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纯虚函数，计算月薪</a:t>
            </a:r>
          </a:p>
        </p:txBody>
      </p:sp>
      <p:sp>
        <p:nvSpPr>
          <p:cNvPr id="616463" name="Rectangle 15"/>
          <p:cNvSpPr>
            <a:spLocks noChangeArrowheads="1"/>
          </p:cNvSpPr>
          <p:nvPr/>
        </p:nvSpPr>
        <p:spPr bwMode="auto">
          <a:xfrm>
            <a:off x="4946650" y="4281488"/>
            <a:ext cx="282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虚函数，输出编号、姓名</a:t>
            </a:r>
          </a:p>
        </p:txBody>
      </p:sp>
      <p:sp>
        <p:nvSpPr>
          <p:cNvPr id="87047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9.5.1  </a:t>
            </a:r>
            <a:r>
              <a:rPr lang="zh-CN" altLang="en-US" smtClean="0">
                <a:latin typeface="宋体" pitchFamily="2" charset="-122"/>
              </a:rPr>
              <a:t>一个实例</a:t>
            </a:r>
            <a:endParaRPr lang="zh-CN" altLang="en-US" smtClean="0"/>
          </a:p>
        </p:txBody>
      </p:sp>
      <p:sp>
        <p:nvSpPr>
          <p:cNvPr id="87048" name="Rectangle 20"/>
          <p:cNvSpPr>
            <a:spLocks noChangeArrowheads="1"/>
          </p:cNvSpPr>
          <p:nvPr/>
        </p:nvSpPr>
        <p:spPr bwMode="auto">
          <a:xfrm>
            <a:off x="304800" y="304800"/>
            <a:ext cx="259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6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6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6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6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63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Text Box 2"/>
          <p:cNvSpPr txBox="1">
            <a:spLocks noChangeArrowheads="1"/>
          </p:cNvSpPr>
          <p:nvPr/>
        </p:nvSpPr>
        <p:spPr bwMode="auto">
          <a:xfrm>
            <a:off x="527050" y="1846263"/>
            <a:ext cx="5264150" cy="402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/>
              <a:t>// Manager.h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class Manager : public Employee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Manager(const long , const char *, double =0.0);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~Manager() { }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setMonthlySalary(double);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double earnings()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void print()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double monthlySalary 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grpSp>
        <p:nvGrpSpPr>
          <p:cNvPr id="88067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88070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88071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88076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617479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FF99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Manager</a:t>
                </a:r>
              </a:p>
            </p:txBody>
          </p:sp>
          <p:sp>
            <p:nvSpPr>
              <p:cNvPr id="88078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88072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88073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074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075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8068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9.5.1  </a:t>
            </a:r>
            <a:r>
              <a:rPr lang="zh-CN" altLang="en-US" smtClean="0">
                <a:latin typeface="宋体" pitchFamily="2" charset="-122"/>
              </a:rPr>
              <a:t>一个实例</a:t>
            </a:r>
            <a:endParaRPr lang="zh-CN" altLang="en-US" smtClean="0"/>
          </a:p>
        </p:txBody>
      </p:sp>
      <p:sp>
        <p:nvSpPr>
          <p:cNvPr id="88069" name="Rectangle 17"/>
          <p:cNvSpPr>
            <a:spLocks noChangeArrowheads="1"/>
          </p:cNvSpPr>
          <p:nvPr/>
        </p:nvSpPr>
        <p:spPr bwMode="auto">
          <a:xfrm>
            <a:off x="304800" y="304800"/>
            <a:ext cx="259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1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4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527050" y="1846263"/>
            <a:ext cx="5264150" cy="402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/>
              <a:t>// Manager.h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class Manager : public Employee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Manager(const long , const char *, double =0.0);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~Manager() { }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setMonthlySalary(double);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double earnings()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void print()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</a:t>
            </a:r>
            <a:r>
              <a:rPr lang="en-US" altLang="zh-CN" sz="1800" b="1">
                <a:solidFill>
                  <a:srgbClr val="0000FF"/>
                </a:solidFill>
              </a:rPr>
              <a:t>double monthlySalary ;</a:t>
            </a:r>
            <a:r>
              <a:rPr lang="en-US" altLang="zh-CN" sz="1800"/>
              <a:t>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grpSp>
        <p:nvGrpSpPr>
          <p:cNvPr id="89091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89095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89096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89101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618503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FF99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Manager</a:t>
                </a:r>
              </a:p>
            </p:txBody>
          </p:sp>
          <p:sp>
            <p:nvSpPr>
              <p:cNvPr id="89103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89097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89098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099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100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18509" name="Rectangle 13"/>
          <p:cNvSpPr>
            <a:spLocks noChangeArrowheads="1"/>
          </p:cNvSpPr>
          <p:nvPr/>
        </p:nvSpPr>
        <p:spPr bwMode="auto">
          <a:xfrm>
            <a:off x="4946650" y="5181600"/>
            <a:ext cx="191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私有数据，月薪</a:t>
            </a:r>
          </a:p>
        </p:txBody>
      </p:sp>
      <p:sp>
        <p:nvSpPr>
          <p:cNvPr id="89093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9.5.1  </a:t>
            </a:r>
            <a:r>
              <a:rPr lang="zh-CN" altLang="en-US" smtClean="0">
                <a:latin typeface="宋体" pitchFamily="2" charset="-122"/>
              </a:rPr>
              <a:t>一个实例</a:t>
            </a:r>
            <a:endParaRPr lang="zh-CN" altLang="en-US" smtClean="0"/>
          </a:p>
        </p:txBody>
      </p:sp>
      <p:sp>
        <p:nvSpPr>
          <p:cNvPr id="89094" name="Rectangle 18"/>
          <p:cNvSpPr>
            <a:spLocks noChangeArrowheads="1"/>
          </p:cNvSpPr>
          <p:nvPr/>
        </p:nvSpPr>
        <p:spPr bwMode="auto">
          <a:xfrm>
            <a:off x="304800" y="304800"/>
            <a:ext cx="259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8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8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8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8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50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Text Box 2"/>
          <p:cNvSpPr txBox="1">
            <a:spLocks noChangeArrowheads="1"/>
          </p:cNvSpPr>
          <p:nvPr/>
        </p:nvSpPr>
        <p:spPr bwMode="auto">
          <a:xfrm>
            <a:off x="914400" y="2117725"/>
            <a:ext cx="75438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基类指针和派生类指针与基类对象和派生类对象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4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种可能匹配：</a:t>
            </a:r>
          </a:p>
          <a:p>
            <a:pPr lvl="1" algn="just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直接用基类指针引用基类对象；</a:t>
            </a:r>
          </a:p>
          <a:p>
            <a:pPr lvl="1" algn="just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直接用派生类指针引用派生类对象；</a:t>
            </a:r>
          </a:p>
          <a:p>
            <a:pPr lvl="1" algn="just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用基类指针引用一个派生类对象；</a:t>
            </a:r>
          </a:p>
          <a:p>
            <a:pPr lvl="1" algn="just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用派生类指针引用一个基类对象。 </a:t>
            </a:r>
          </a:p>
        </p:txBody>
      </p:sp>
      <p:sp>
        <p:nvSpPr>
          <p:cNvPr id="540675" name="Rectangle 3"/>
          <p:cNvSpPr>
            <a:spLocks noChangeArrowheads="1"/>
          </p:cNvSpPr>
          <p:nvPr/>
        </p:nvSpPr>
        <p:spPr bwMode="auto">
          <a:xfrm>
            <a:off x="693738" y="685800"/>
            <a:ext cx="3206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9.2  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类指针的关系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9.2  </a:t>
            </a:r>
            <a:r>
              <a:rPr lang="zh-CN" altLang="en-US" smtClean="0"/>
              <a:t>类指针的关系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4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4" grpId="0" autoUpdateAnimBg="0"/>
      <p:bldP spid="540675" grpId="0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527050" y="1846263"/>
            <a:ext cx="5264150" cy="402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/>
              <a:t>// Manager.h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class Manager : public Employee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Manager(const long , const char *, double =0.0);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~Manager() { }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</a:t>
            </a:r>
            <a:r>
              <a:rPr lang="en-US" altLang="zh-CN" sz="1800" b="1">
                <a:solidFill>
                  <a:srgbClr val="0000FF"/>
                </a:solidFill>
              </a:rPr>
              <a:t>void setMonthlySalary(double);</a:t>
            </a:r>
            <a:endParaRPr lang="en-US" altLang="zh-CN" sz="1800" b="1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double earnings()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void print()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double monthlySalary 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grpSp>
        <p:nvGrpSpPr>
          <p:cNvPr id="90115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90120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90121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90126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619527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FF99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Manager</a:t>
                </a:r>
              </a:p>
            </p:txBody>
          </p:sp>
          <p:sp>
            <p:nvSpPr>
              <p:cNvPr id="90128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90122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90123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124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125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19533" name="Rectangle 13"/>
          <p:cNvSpPr>
            <a:spLocks noChangeArrowheads="1"/>
          </p:cNvSpPr>
          <p:nvPr/>
        </p:nvSpPr>
        <p:spPr bwMode="auto">
          <a:xfrm>
            <a:off x="4946650" y="3748088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置月薪</a:t>
            </a:r>
          </a:p>
        </p:txBody>
      </p:sp>
      <p:sp>
        <p:nvSpPr>
          <p:cNvPr id="90117" name="Rectangle 14"/>
          <p:cNvSpPr>
            <a:spLocks noChangeArrowheads="1"/>
          </p:cNvSpPr>
          <p:nvPr/>
        </p:nvSpPr>
        <p:spPr bwMode="auto">
          <a:xfrm>
            <a:off x="4946650" y="5181600"/>
            <a:ext cx="191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私有数据，月薪</a:t>
            </a:r>
          </a:p>
        </p:txBody>
      </p:sp>
      <p:sp>
        <p:nvSpPr>
          <p:cNvPr id="90118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9.5.1  </a:t>
            </a:r>
            <a:r>
              <a:rPr lang="zh-CN" altLang="en-US" smtClean="0">
                <a:latin typeface="宋体" pitchFamily="2" charset="-122"/>
              </a:rPr>
              <a:t>一个实例</a:t>
            </a:r>
            <a:endParaRPr lang="zh-CN" altLang="en-US" smtClean="0"/>
          </a:p>
        </p:txBody>
      </p:sp>
      <p:sp>
        <p:nvSpPr>
          <p:cNvPr id="90119" name="Rectangle 19"/>
          <p:cNvSpPr>
            <a:spLocks noChangeArrowheads="1"/>
          </p:cNvSpPr>
          <p:nvPr/>
        </p:nvSpPr>
        <p:spPr bwMode="auto">
          <a:xfrm>
            <a:off x="304800" y="304800"/>
            <a:ext cx="259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9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9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9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9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33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527050" y="1846263"/>
            <a:ext cx="5264150" cy="402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/>
              <a:t>// Manager.h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class Manager : public Employee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Manager(const long , const char *, double =0.0);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~Manager() { }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setMonthlySalary(double);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 i="1"/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double earnings() const;</a:t>
            </a:r>
            <a:endParaRPr lang="en-US" altLang="zh-CN" sz="1800" b="1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void print()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double monthlySalary 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grpSp>
        <p:nvGrpSpPr>
          <p:cNvPr id="91139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91145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91146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91151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620551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FF99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Manager</a:t>
                </a:r>
              </a:p>
            </p:txBody>
          </p:sp>
          <p:sp>
            <p:nvSpPr>
              <p:cNvPr id="91153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91147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91148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149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150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1140" name="Rectangle 13"/>
          <p:cNvSpPr>
            <a:spLocks noChangeArrowheads="1"/>
          </p:cNvSpPr>
          <p:nvPr/>
        </p:nvSpPr>
        <p:spPr bwMode="auto">
          <a:xfrm>
            <a:off x="4946650" y="3748088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置月薪</a:t>
            </a:r>
          </a:p>
        </p:txBody>
      </p:sp>
      <p:sp>
        <p:nvSpPr>
          <p:cNvPr id="620558" name="Rectangle 14"/>
          <p:cNvSpPr>
            <a:spLocks noChangeArrowheads="1"/>
          </p:cNvSpPr>
          <p:nvPr/>
        </p:nvSpPr>
        <p:spPr bwMode="auto">
          <a:xfrm>
            <a:off x="4946650" y="4084638"/>
            <a:ext cx="2197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计算管理人员月薪</a:t>
            </a:r>
          </a:p>
        </p:txBody>
      </p:sp>
      <p:sp>
        <p:nvSpPr>
          <p:cNvPr id="91142" name="Rectangle 15"/>
          <p:cNvSpPr>
            <a:spLocks noChangeArrowheads="1"/>
          </p:cNvSpPr>
          <p:nvPr/>
        </p:nvSpPr>
        <p:spPr bwMode="auto">
          <a:xfrm>
            <a:off x="4946650" y="5181600"/>
            <a:ext cx="191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私有数据，月薪</a:t>
            </a:r>
          </a:p>
        </p:txBody>
      </p:sp>
      <p:sp>
        <p:nvSpPr>
          <p:cNvPr id="91143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9.5.1  </a:t>
            </a:r>
            <a:r>
              <a:rPr lang="zh-CN" altLang="en-US" smtClean="0">
                <a:latin typeface="宋体" pitchFamily="2" charset="-122"/>
              </a:rPr>
              <a:t>一个实例</a:t>
            </a:r>
            <a:endParaRPr lang="zh-CN" altLang="en-US" smtClean="0"/>
          </a:p>
        </p:txBody>
      </p:sp>
      <p:sp>
        <p:nvSpPr>
          <p:cNvPr id="91144" name="Rectangle 20"/>
          <p:cNvSpPr>
            <a:spLocks noChangeArrowheads="1"/>
          </p:cNvSpPr>
          <p:nvPr/>
        </p:nvSpPr>
        <p:spPr bwMode="auto">
          <a:xfrm>
            <a:off x="304800" y="304800"/>
            <a:ext cx="259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0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0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0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0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58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527050" y="1846263"/>
            <a:ext cx="5264150" cy="402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/>
              <a:t>// Manager.h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class Manager : public Employee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Manager(const long , const char *, double =0.0);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~Manager() { }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setMonthlySalary(double);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double earnings()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void print() const;</a:t>
            </a:r>
            <a:endParaRPr lang="en-US" altLang="zh-CN" sz="1800" b="1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double monthlySalary 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grpSp>
        <p:nvGrpSpPr>
          <p:cNvPr id="92163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92170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92171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92176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621575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FF99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Manager</a:t>
                </a:r>
              </a:p>
            </p:txBody>
          </p:sp>
          <p:sp>
            <p:nvSpPr>
              <p:cNvPr id="92178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92172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92173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174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175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2164" name="Rectangle 13"/>
          <p:cNvSpPr>
            <a:spLocks noChangeArrowheads="1"/>
          </p:cNvSpPr>
          <p:nvPr/>
        </p:nvSpPr>
        <p:spPr bwMode="auto">
          <a:xfrm>
            <a:off x="4946650" y="3748088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置月薪</a:t>
            </a:r>
          </a:p>
        </p:txBody>
      </p:sp>
      <p:sp>
        <p:nvSpPr>
          <p:cNvPr id="92165" name="Rectangle 14"/>
          <p:cNvSpPr>
            <a:spLocks noChangeArrowheads="1"/>
          </p:cNvSpPr>
          <p:nvPr/>
        </p:nvSpPr>
        <p:spPr bwMode="auto">
          <a:xfrm>
            <a:off x="4946650" y="4084638"/>
            <a:ext cx="2197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计算管理人员月薪</a:t>
            </a:r>
          </a:p>
        </p:txBody>
      </p:sp>
      <p:sp>
        <p:nvSpPr>
          <p:cNvPr id="621583" name="Rectangle 15"/>
          <p:cNvSpPr>
            <a:spLocks noChangeArrowheads="1"/>
          </p:cNvSpPr>
          <p:nvPr/>
        </p:nvSpPr>
        <p:spPr bwMode="auto">
          <a:xfrm>
            <a:off x="4946650" y="4419600"/>
            <a:ext cx="2197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输出管理人员信息</a:t>
            </a:r>
          </a:p>
        </p:txBody>
      </p:sp>
      <p:sp>
        <p:nvSpPr>
          <p:cNvPr id="92167" name="Rectangle 16"/>
          <p:cNvSpPr>
            <a:spLocks noChangeArrowheads="1"/>
          </p:cNvSpPr>
          <p:nvPr/>
        </p:nvSpPr>
        <p:spPr bwMode="auto">
          <a:xfrm>
            <a:off x="4946650" y="5181600"/>
            <a:ext cx="191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私有数据，月薪</a:t>
            </a:r>
          </a:p>
        </p:txBody>
      </p:sp>
      <p:sp>
        <p:nvSpPr>
          <p:cNvPr id="92168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9.5.1  </a:t>
            </a:r>
            <a:r>
              <a:rPr lang="zh-CN" altLang="en-US" smtClean="0">
                <a:latin typeface="宋体" pitchFamily="2" charset="-122"/>
              </a:rPr>
              <a:t>一个实例</a:t>
            </a:r>
            <a:endParaRPr lang="zh-CN" altLang="en-US" smtClean="0"/>
          </a:p>
        </p:txBody>
      </p:sp>
      <p:sp>
        <p:nvSpPr>
          <p:cNvPr id="92169" name="Rectangle 21"/>
          <p:cNvSpPr>
            <a:spLocks noChangeArrowheads="1"/>
          </p:cNvSpPr>
          <p:nvPr/>
        </p:nvSpPr>
        <p:spPr bwMode="auto">
          <a:xfrm>
            <a:off x="304800" y="304800"/>
            <a:ext cx="259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1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1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1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1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83" grpId="0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6" name="Group 2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93190" name="Rectangle 3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93191" name="Group 4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622597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5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FF99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HourWorker</a:t>
                </a:r>
              </a:p>
            </p:txBody>
          </p:sp>
          <p:sp>
            <p:nvSpPr>
              <p:cNvPr id="93197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93198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93192" name="Group 8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93193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194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195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22604" name="Text Box 12"/>
          <p:cNvSpPr txBox="1">
            <a:spLocks noChangeArrowheads="1"/>
          </p:cNvSpPr>
          <p:nvPr/>
        </p:nvSpPr>
        <p:spPr bwMode="auto">
          <a:xfrm>
            <a:off x="625475" y="1371600"/>
            <a:ext cx="6175375" cy="473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/>
              <a:t>// HourlyWorker.h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class HourlyWorker : public Employee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HourlyWorker(const long, const char *, double=0.0, int =0 );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~HourlyWorker(){}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setWage(double);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setHours(int);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double earnings() const; 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void print() const;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double wage;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double hours;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93188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9.5.1  </a:t>
            </a:r>
            <a:r>
              <a:rPr lang="zh-CN" altLang="en-US" smtClean="0">
                <a:latin typeface="宋体" pitchFamily="2" charset="-122"/>
              </a:rPr>
              <a:t>一个实例</a:t>
            </a:r>
            <a:endParaRPr lang="zh-CN" altLang="en-US" smtClean="0"/>
          </a:p>
        </p:txBody>
      </p:sp>
      <p:sp>
        <p:nvSpPr>
          <p:cNvPr id="93189" name="Rectangle 17"/>
          <p:cNvSpPr>
            <a:spLocks noChangeArrowheads="1"/>
          </p:cNvSpPr>
          <p:nvPr/>
        </p:nvSpPr>
        <p:spPr bwMode="auto">
          <a:xfrm>
            <a:off x="304800" y="304800"/>
            <a:ext cx="259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604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10" name="Group 2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94216" name="Rectangle 3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94217" name="Group 4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623621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5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FF99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HourWorker</a:t>
                </a:r>
              </a:p>
            </p:txBody>
          </p:sp>
          <p:sp>
            <p:nvSpPr>
              <p:cNvPr id="94223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94224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94218" name="Group 8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94219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220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221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4211" name="Text Box 12"/>
          <p:cNvSpPr txBox="1">
            <a:spLocks noChangeArrowheads="1"/>
          </p:cNvSpPr>
          <p:nvPr/>
        </p:nvSpPr>
        <p:spPr bwMode="auto">
          <a:xfrm>
            <a:off x="625475" y="1371600"/>
            <a:ext cx="6175375" cy="473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/>
              <a:t>// HourlyWorker.h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class HourlyWorker : public Employee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HourlyWorker(const long, const char *, double=0.0, int =0 );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~HourlyWorker(){}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setWage(double);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setHours(int);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double earnings() const; 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void print() const;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</a:t>
            </a:r>
            <a:r>
              <a:rPr lang="en-US" altLang="zh-CN" sz="1800" b="1">
                <a:solidFill>
                  <a:srgbClr val="0000FF"/>
                </a:solidFill>
              </a:rPr>
              <a:t>double wage;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double hours;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623629" name="Rectangle 13"/>
          <p:cNvSpPr>
            <a:spLocks noChangeArrowheads="1"/>
          </p:cNvSpPr>
          <p:nvPr/>
        </p:nvSpPr>
        <p:spPr bwMode="auto">
          <a:xfrm>
            <a:off x="2832100" y="5029200"/>
            <a:ext cx="825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时薪</a:t>
            </a:r>
          </a:p>
        </p:txBody>
      </p:sp>
      <p:sp>
        <p:nvSpPr>
          <p:cNvPr id="623630" name="Rectangle 14"/>
          <p:cNvSpPr>
            <a:spLocks noChangeArrowheads="1"/>
          </p:cNvSpPr>
          <p:nvPr/>
        </p:nvSpPr>
        <p:spPr bwMode="auto">
          <a:xfrm>
            <a:off x="2832100" y="5424488"/>
            <a:ext cx="825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工时</a:t>
            </a:r>
          </a:p>
        </p:txBody>
      </p:sp>
      <p:sp>
        <p:nvSpPr>
          <p:cNvPr id="94214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9.5.1  </a:t>
            </a:r>
            <a:r>
              <a:rPr lang="zh-CN" altLang="en-US" smtClean="0">
                <a:latin typeface="宋体" pitchFamily="2" charset="-122"/>
              </a:rPr>
              <a:t>一个实例</a:t>
            </a:r>
            <a:endParaRPr lang="zh-CN" altLang="en-US" smtClean="0"/>
          </a:p>
        </p:txBody>
      </p:sp>
      <p:sp>
        <p:nvSpPr>
          <p:cNvPr id="94215" name="Rectangle 18"/>
          <p:cNvSpPr>
            <a:spLocks noChangeArrowheads="1"/>
          </p:cNvSpPr>
          <p:nvPr/>
        </p:nvSpPr>
        <p:spPr bwMode="auto">
          <a:xfrm>
            <a:off x="304800" y="304800"/>
            <a:ext cx="259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3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3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3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3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3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3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3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3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29" grpId="0" autoUpdateAnimBg="0"/>
      <p:bldP spid="623630" grpId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4" name="Group 2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95242" name="Rectangle 3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95243" name="Group 4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624645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5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FF99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HourWorker</a:t>
                </a:r>
              </a:p>
            </p:txBody>
          </p:sp>
          <p:sp>
            <p:nvSpPr>
              <p:cNvPr id="95249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95250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95244" name="Group 8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95245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246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247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5235" name="Text Box 12"/>
          <p:cNvSpPr txBox="1">
            <a:spLocks noChangeArrowheads="1"/>
          </p:cNvSpPr>
          <p:nvPr/>
        </p:nvSpPr>
        <p:spPr bwMode="auto">
          <a:xfrm>
            <a:off x="625475" y="1371600"/>
            <a:ext cx="6175375" cy="473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/>
              <a:t>// HourlyWorker.h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class HourlyWorker : public Employee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HourlyWorker(const long, const char *, double=0.0, int =0 );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~HourlyWorker(){}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</a:t>
            </a:r>
            <a:r>
              <a:rPr lang="en-US" altLang="zh-CN" sz="1800" b="1">
                <a:solidFill>
                  <a:srgbClr val="0000FF"/>
                </a:solidFill>
              </a:rPr>
              <a:t>void setWage(double);		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void setHours(int);</a:t>
            </a:r>
            <a:r>
              <a:rPr lang="en-US" altLang="zh-CN" sz="1800"/>
              <a:t>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double earnings() const; 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void print() const;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double wage;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double hours;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95236" name="Rectangle 13"/>
          <p:cNvSpPr>
            <a:spLocks noChangeArrowheads="1"/>
          </p:cNvSpPr>
          <p:nvPr/>
        </p:nvSpPr>
        <p:spPr bwMode="auto">
          <a:xfrm>
            <a:off x="2832100" y="5029200"/>
            <a:ext cx="825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时薪</a:t>
            </a:r>
          </a:p>
        </p:txBody>
      </p:sp>
      <p:sp>
        <p:nvSpPr>
          <p:cNvPr id="95237" name="Rectangle 14"/>
          <p:cNvSpPr>
            <a:spLocks noChangeArrowheads="1"/>
          </p:cNvSpPr>
          <p:nvPr/>
        </p:nvSpPr>
        <p:spPr bwMode="auto">
          <a:xfrm>
            <a:off x="2832100" y="5424488"/>
            <a:ext cx="825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工时</a:t>
            </a:r>
          </a:p>
        </p:txBody>
      </p:sp>
      <p:sp>
        <p:nvSpPr>
          <p:cNvPr id="624655" name="Rectangle 15"/>
          <p:cNvSpPr>
            <a:spLocks noChangeArrowheads="1"/>
          </p:cNvSpPr>
          <p:nvPr/>
        </p:nvSpPr>
        <p:spPr bwMode="auto">
          <a:xfrm>
            <a:off x="4660900" y="3290888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置时薪</a:t>
            </a:r>
          </a:p>
        </p:txBody>
      </p:sp>
      <p:sp>
        <p:nvSpPr>
          <p:cNvPr id="624656" name="Rectangle 16"/>
          <p:cNvSpPr>
            <a:spLocks noChangeArrowheads="1"/>
          </p:cNvSpPr>
          <p:nvPr/>
        </p:nvSpPr>
        <p:spPr bwMode="auto">
          <a:xfrm>
            <a:off x="4660900" y="3614738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置工时</a:t>
            </a:r>
          </a:p>
        </p:txBody>
      </p:sp>
      <p:sp>
        <p:nvSpPr>
          <p:cNvPr id="95240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9.5.1  </a:t>
            </a:r>
            <a:r>
              <a:rPr lang="zh-CN" altLang="en-US" smtClean="0">
                <a:latin typeface="宋体" pitchFamily="2" charset="-122"/>
              </a:rPr>
              <a:t>一个实例</a:t>
            </a:r>
            <a:endParaRPr lang="zh-CN" altLang="en-US" smtClean="0"/>
          </a:p>
        </p:txBody>
      </p:sp>
      <p:sp>
        <p:nvSpPr>
          <p:cNvPr id="95241" name="Rectangle 20"/>
          <p:cNvSpPr>
            <a:spLocks noChangeArrowheads="1"/>
          </p:cNvSpPr>
          <p:nvPr/>
        </p:nvSpPr>
        <p:spPr bwMode="auto">
          <a:xfrm>
            <a:off x="304800" y="304800"/>
            <a:ext cx="259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4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4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4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4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55" grpId="0" autoUpdateAnimBg="0"/>
      <p:bldP spid="624656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58" name="Group 2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96268" name="Rectangle 3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96269" name="Group 4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625669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5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FF99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HourWorker</a:t>
                </a:r>
              </a:p>
            </p:txBody>
          </p:sp>
          <p:sp>
            <p:nvSpPr>
              <p:cNvPr id="96275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96276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96270" name="Group 8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96271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272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273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6259" name="Text Box 12"/>
          <p:cNvSpPr txBox="1">
            <a:spLocks noChangeArrowheads="1"/>
          </p:cNvSpPr>
          <p:nvPr/>
        </p:nvSpPr>
        <p:spPr bwMode="auto">
          <a:xfrm>
            <a:off x="625475" y="1371600"/>
            <a:ext cx="6175375" cy="473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/>
              <a:t>// HourlyWorker.h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class HourlyWorker : public Employee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HourlyWorker(const long, const char *, double=0.0, int =0 );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~HourlyWorker(){}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setWage(double);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setHours(int);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double earnings() const; 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void print() const;</a:t>
            </a:r>
            <a:r>
              <a:rPr lang="en-US" altLang="zh-CN" sz="1800"/>
              <a:t>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double wage;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double hours;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96260" name="Rectangle 13"/>
          <p:cNvSpPr>
            <a:spLocks noChangeArrowheads="1"/>
          </p:cNvSpPr>
          <p:nvPr/>
        </p:nvSpPr>
        <p:spPr bwMode="auto">
          <a:xfrm>
            <a:off x="4660900" y="3290888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置时薪</a:t>
            </a:r>
          </a:p>
        </p:txBody>
      </p:sp>
      <p:sp>
        <p:nvSpPr>
          <p:cNvPr id="96261" name="Rectangle 14"/>
          <p:cNvSpPr>
            <a:spLocks noChangeArrowheads="1"/>
          </p:cNvSpPr>
          <p:nvPr/>
        </p:nvSpPr>
        <p:spPr bwMode="auto">
          <a:xfrm>
            <a:off x="4660900" y="3614738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置工时</a:t>
            </a:r>
          </a:p>
        </p:txBody>
      </p:sp>
      <p:sp>
        <p:nvSpPr>
          <p:cNvPr id="625679" name="Rectangle 15"/>
          <p:cNvSpPr>
            <a:spLocks noChangeArrowheads="1"/>
          </p:cNvSpPr>
          <p:nvPr/>
        </p:nvSpPr>
        <p:spPr bwMode="auto">
          <a:xfrm>
            <a:off x="4660900" y="4343400"/>
            <a:ext cx="1968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输出计时工月薪</a:t>
            </a:r>
          </a:p>
        </p:txBody>
      </p:sp>
      <p:sp>
        <p:nvSpPr>
          <p:cNvPr id="625680" name="Rectangle 16"/>
          <p:cNvSpPr>
            <a:spLocks noChangeArrowheads="1"/>
          </p:cNvSpPr>
          <p:nvPr/>
        </p:nvSpPr>
        <p:spPr bwMode="auto">
          <a:xfrm>
            <a:off x="4660900" y="3962400"/>
            <a:ext cx="1968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计算计时工月薪</a:t>
            </a:r>
          </a:p>
        </p:txBody>
      </p:sp>
      <p:sp>
        <p:nvSpPr>
          <p:cNvPr id="96264" name="Rectangle 17"/>
          <p:cNvSpPr>
            <a:spLocks noChangeArrowheads="1"/>
          </p:cNvSpPr>
          <p:nvPr/>
        </p:nvSpPr>
        <p:spPr bwMode="auto">
          <a:xfrm>
            <a:off x="2832100" y="5029200"/>
            <a:ext cx="825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时薪</a:t>
            </a:r>
          </a:p>
        </p:txBody>
      </p:sp>
      <p:sp>
        <p:nvSpPr>
          <p:cNvPr id="96265" name="Rectangle 18"/>
          <p:cNvSpPr>
            <a:spLocks noChangeArrowheads="1"/>
          </p:cNvSpPr>
          <p:nvPr/>
        </p:nvSpPr>
        <p:spPr bwMode="auto">
          <a:xfrm>
            <a:off x="2832100" y="5424488"/>
            <a:ext cx="825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工时</a:t>
            </a:r>
          </a:p>
        </p:txBody>
      </p:sp>
      <p:sp>
        <p:nvSpPr>
          <p:cNvPr id="96266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9.5.1  </a:t>
            </a:r>
            <a:r>
              <a:rPr lang="zh-CN" altLang="en-US" smtClean="0">
                <a:latin typeface="宋体" pitchFamily="2" charset="-122"/>
              </a:rPr>
              <a:t>一个实例</a:t>
            </a:r>
            <a:endParaRPr lang="zh-CN" altLang="en-US" smtClean="0"/>
          </a:p>
        </p:txBody>
      </p:sp>
      <p:sp>
        <p:nvSpPr>
          <p:cNvPr id="96267" name="Rectangle 22"/>
          <p:cNvSpPr>
            <a:spLocks noChangeArrowheads="1"/>
          </p:cNvSpPr>
          <p:nvPr/>
        </p:nvSpPr>
        <p:spPr bwMode="auto">
          <a:xfrm>
            <a:off x="304800" y="304800"/>
            <a:ext cx="259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5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5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5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5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5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5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5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5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79" grpId="0" autoUpdateAnimBg="0"/>
      <p:bldP spid="625680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2" name="Group 2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97286" name="Rectangle 3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97287" name="Group 4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97292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97293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626695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FFFF66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PieceWorker</a:t>
                </a:r>
              </a:p>
            </p:txBody>
          </p:sp>
        </p:grpSp>
        <p:grpSp>
          <p:nvGrpSpPr>
            <p:cNvPr id="97288" name="Group 8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97289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290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291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26700" name="Text Box 12"/>
          <p:cNvSpPr txBox="1">
            <a:spLocks noChangeArrowheads="1"/>
          </p:cNvSpPr>
          <p:nvPr/>
        </p:nvSpPr>
        <p:spPr bwMode="auto">
          <a:xfrm>
            <a:off x="625475" y="1371600"/>
            <a:ext cx="6137275" cy="473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/>
              <a:t>// PieceWorker.h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class PieceWorker : public Employee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PieceWorker(const long , const char *, double =0.0, int =0 );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~PieceWorker() { }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setWage ( double ) ;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setQuantity ( int ) ;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double earnings() const;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void print() const;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double wagePerPiece;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int quantity;	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97284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9.5.1  </a:t>
            </a:r>
            <a:r>
              <a:rPr lang="zh-CN" altLang="en-US" smtClean="0">
                <a:latin typeface="宋体" pitchFamily="2" charset="-122"/>
              </a:rPr>
              <a:t>一个实例</a:t>
            </a:r>
            <a:endParaRPr lang="zh-CN" altLang="en-US" smtClean="0"/>
          </a:p>
        </p:txBody>
      </p:sp>
      <p:sp>
        <p:nvSpPr>
          <p:cNvPr id="97285" name="Rectangle 16"/>
          <p:cNvSpPr>
            <a:spLocks noChangeArrowheads="1"/>
          </p:cNvSpPr>
          <p:nvPr/>
        </p:nvSpPr>
        <p:spPr bwMode="auto">
          <a:xfrm>
            <a:off x="304800" y="304800"/>
            <a:ext cx="259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2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700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Group 2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98312" name="Rectangle 3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98313" name="Group 4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98318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98319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627719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FFFF66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PieceWorker</a:t>
                </a:r>
              </a:p>
            </p:txBody>
          </p:sp>
        </p:grpSp>
        <p:grpSp>
          <p:nvGrpSpPr>
            <p:cNvPr id="98314" name="Group 8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98315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16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17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8307" name="Text Box 12"/>
          <p:cNvSpPr txBox="1">
            <a:spLocks noChangeArrowheads="1"/>
          </p:cNvSpPr>
          <p:nvPr/>
        </p:nvSpPr>
        <p:spPr bwMode="auto">
          <a:xfrm>
            <a:off x="625475" y="1371600"/>
            <a:ext cx="6137275" cy="473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/>
              <a:t>// PieceWorker.h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class PieceWorker : public Employee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PieceWorker(const long , const char *, double =0.0, int =0 );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~PieceWorker() { }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setWage ( double ) ;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setQuantity ( int ) ;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double earnings() const;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void print() const;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</a:t>
            </a:r>
            <a:r>
              <a:rPr lang="en-US" altLang="zh-CN" sz="1800" b="1">
                <a:solidFill>
                  <a:srgbClr val="0000FF"/>
                </a:solidFill>
              </a:rPr>
              <a:t>double wagePerPiece;	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int quantity;</a:t>
            </a:r>
            <a:r>
              <a:rPr lang="en-US" altLang="zh-CN" sz="1800"/>
              <a:t>	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627725" name="Rectangle 13"/>
          <p:cNvSpPr>
            <a:spLocks noChangeArrowheads="1"/>
          </p:cNvSpPr>
          <p:nvPr/>
        </p:nvSpPr>
        <p:spPr bwMode="auto">
          <a:xfrm>
            <a:off x="4660900" y="5043488"/>
            <a:ext cx="1739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每件工件薪金</a:t>
            </a:r>
          </a:p>
        </p:txBody>
      </p:sp>
      <p:sp>
        <p:nvSpPr>
          <p:cNvPr id="627726" name="Rectangle 14"/>
          <p:cNvSpPr>
            <a:spLocks noChangeArrowheads="1"/>
          </p:cNvSpPr>
          <p:nvPr/>
        </p:nvSpPr>
        <p:spPr bwMode="auto">
          <a:xfrm>
            <a:off x="4660900" y="5424488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工件数</a:t>
            </a:r>
          </a:p>
        </p:txBody>
      </p:sp>
      <p:sp>
        <p:nvSpPr>
          <p:cNvPr id="98310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9.5.1  </a:t>
            </a:r>
            <a:r>
              <a:rPr lang="zh-CN" altLang="en-US" smtClean="0">
                <a:latin typeface="宋体" pitchFamily="2" charset="-122"/>
              </a:rPr>
              <a:t>一个实例</a:t>
            </a:r>
            <a:endParaRPr lang="zh-CN" altLang="en-US" smtClean="0"/>
          </a:p>
        </p:txBody>
      </p:sp>
      <p:sp>
        <p:nvSpPr>
          <p:cNvPr id="98311" name="Rectangle 18"/>
          <p:cNvSpPr>
            <a:spLocks noChangeArrowheads="1"/>
          </p:cNvSpPr>
          <p:nvPr/>
        </p:nvSpPr>
        <p:spPr bwMode="auto">
          <a:xfrm>
            <a:off x="304800" y="304800"/>
            <a:ext cx="259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7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7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7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7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25" grpId="0" autoUpdateAnimBg="0"/>
      <p:bldP spid="627726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2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99338" name="Rectangle 3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99339" name="Group 4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99344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99345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628743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FFFF66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PieceWorker</a:t>
                </a:r>
              </a:p>
            </p:txBody>
          </p:sp>
        </p:grpSp>
        <p:grpSp>
          <p:nvGrpSpPr>
            <p:cNvPr id="99340" name="Group 8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99341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42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43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9331" name="Text Box 12"/>
          <p:cNvSpPr txBox="1">
            <a:spLocks noChangeArrowheads="1"/>
          </p:cNvSpPr>
          <p:nvPr/>
        </p:nvSpPr>
        <p:spPr bwMode="auto">
          <a:xfrm>
            <a:off x="625475" y="1371600"/>
            <a:ext cx="6137275" cy="473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/>
              <a:t>// PieceWorker.h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class PieceWorker : public Employee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PieceWorker(const long , const char *, double =0.0, int =0 );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~PieceWorker() { }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</a:t>
            </a:r>
            <a:r>
              <a:rPr lang="en-US" altLang="zh-CN" sz="1800" b="1">
                <a:solidFill>
                  <a:srgbClr val="0000FF"/>
                </a:solidFill>
              </a:rPr>
              <a:t>void setWage ( double ) ;		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void setQuantity ( int ) ;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double earnings() const;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void print() const;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double wagePerPiece;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int quantity;	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628749" name="Rectangle 13"/>
          <p:cNvSpPr>
            <a:spLocks noChangeArrowheads="1"/>
          </p:cNvSpPr>
          <p:nvPr/>
        </p:nvSpPr>
        <p:spPr bwMode="auto">
          <a:xfrm>
            <a:off x="4660900" y="3276600"/>
            <a:ext cx="1968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置每件工件薪金</a:t>
            </a:r>
          </a:p>
        </p:txBody>
      </p:sp>
      <p:sp>
        <p:nvSpPr>
          <p:cNvPr id="628750" name="Rectangle 14"/>
          <p:cNvSpPr>
            <a:spLocks noChangeArrowheads="1"/>
          </p:cNvSpPr>
          <p:nvPr/>
        </p:nvSpPr>
        <p:spPr bwMode="auto">
          <a:xfrm>
            <a:off x="4660900" y="3632200"/>
            <a:ext cx="1282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置工件数</a:t>
            </a:r>
          </a:p>
        </p:txBody>
      </p:sp>
      <p:sp>
        <p:nvSpPr>
          <p:cNvPr id="99334" name="Rectangle 15"/>
          <p:cNvSpPr>
            <a:spLocks noChangeArrowheads="1"/>
          </p:cNvSpPr>
          <p:nvPr/>
        </p:nvSpPr>
        <p:spPr bwMode="auto">
          <a:xfrm>
            <a:off x="4660900" y="5043488"/>
            <a:ext cx="1739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每件工件薪金</a:t>
            </a:r>
          </a:p>
        </p:txBody>
      </p:sp>
      <p:sp>
        <p:nvSpPr>
          <p:cNvPr id="99335" name="Rectangle 16"/>
          <p:cNvSpPr>
            <a:spLocks noChangeArrowheads="1"/>
          </p:cNvSpPr>
          <p:nvPr/>
        </p:nvSpPr>
        <p:spPr bwMode="auto">
          <a:xfrm>
            <a:off x="4660900" y="5424488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工件数</a:t>
            </a:r>
          </a:p>
        </p:txBody>
      </p:sp>
      <p:sp>
        <p:nvSpPr>
          <p:cNvPr id="99336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152400"/>
            <a:ext cx="1981200" cy="22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9.5.1  </a:t>
            </a:r>
            <a:r>
              <a:rPr lang="zh-CN" altLang="en-US" smtClean="0">
                <a:latin typeface="宋体" pitchFamily="2" charset="-122"/>
              </a:rPr>
              <a:t>一个实例</a:t>
            </a:r>
            <a:endParaRPr lang="zh-CN" altLang="en-US" smtClean="0"/>
          </a:p>
        </p:txBody>
      </p:sp>
      <p:sp>
        <p:nvSpPr>
          <p:cNvPr id="99337" name="Rectangle 20"/>
          <p:cNvSpPr>
            <a:spLocks noChangeArrowheads="1"/>
          </p:cNvSpPr>
          <p:nvPr/>
        </p:nvSpPr>
        <p:spPr bwMode="auto">
          <a:xfrm>
            <a:off x="304800" y="304800"/>
            <a:ext cx="259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8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8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8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8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8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8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8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8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49" grpId="0" autoUpdateAnimBg="0"/>
      <p:bldP spid="628750" grpId="0" autoUpdateAnimBg="0"/>
    </p:bldLst>
  </p:timing>
</p:sld>
</file>

<file path=ppt/theme/theme1.xml><?xml version="1.0" encoding="utf-8"?>
<a:theme xmlns:a="http://schemas.openxmlformats.org/drawingml/2006/main" name="Strategic">
  <a:themeElements>
    <a:clrScheme name="Strategic 2">
      <a:dk1>
        <a:srgbClr val="000000"/>
      </a:dk1>
      <a:lt1>
        <a:srgbClr val="E9E2B6"/>
      </a:lt1>
      <a:dk2>
        <a:srgbClr val="996600"/>
      </a:dk2>
      <a:lt2>
        <a:srgbClr val="786950"/>
      </a:lt2>
      <a:accent1>
        <a:srgbClr val="727DE0"/>
      </a:accent1>
      <a:accent2>
        <a:srgbClr val="D54F41"/>
      </a:accent2>
      <a:accent3>
        <a:srgbClr val="F2EED7"/>
      </a:accent3>
      <a:accent4>
        <a:srgbClr val="000000"/>
      </a:accent4>
      <a:accent5>
        <a:srgbClr val="BCBFED"/>
      </a:accent5>
      <a:accent6>
        <a:srgbClr val="C1473A"/>
      </a:accent6>
      <a:hlink>
        <a:srgbClr val="003300"/>
      </a:hlink>
      <a:folHlink>
        <a:srgbClr val="339933"/>
      </a:folHlink>
    </a:clrScheme>
    <a:fontScheme name="Strategic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trategic 1">
        <a:dk1>
          <a:srgbClr val="000000"/>
        </a:dk1>
        <a:lt1>
          <a:srgbClr val="EAEAEA"/>
        </a:lt1>
        <a:dk2>
          <a:srgbClr val="819E81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C1CCC1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2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4">
        <a:dk1>
          <a:srgbClr val="000000"/>
        </a:dk1>
        <a:lt1>
          <a:srgbClr val="EAEAEA"/>
        </a:lt1>
        <a:dk2>
          <a:srgbClr val="BC6262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DAB7B7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00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5">
        <a:dk1>
          <a:srgbClr val="000000"/>
        </a:dk1>
        <a:lt1>
          <a:srgbClr val="EAEAEA"/>
        </a:lt1>
        <a:dk2>
          <a:srgbClr val="5C74A4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B5BCCF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FFFFCC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6">
        <a:dk1>
          <a:srgbClr val="000000"/>
        </a:dk1>
        <a:lt1>
          <a:srgbClr val="EAEAEA"/>
        </a:lt1>
        <a:dk2>
          <a:srgbClr val="996600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CAB8AA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E9E2B6"/>
    </a:lt1>
    <a:dk2>
      <a:srgbClr val="996600"/>
    </a:dk2>
    <a:lt2>
      <a:srgbClr val="786950"/>
    </a:lt2>
    <a:accent1>
      <a:srgbClr val="727DE0"/>
    </a:accent1>
    <a:accent2>
      <a:srgbClr val="D54F41"/>
    </a:accent2>
    <a:accent3>
      <a:srgbClr val="F2EED7"/>
    </a:accent3>
    <a:accent4>
      <a:srgbClr val="000000"/>
    </a:accent4>
    <a:accent5>
      <a:srgbClr val="BCBFED"/>
    </a:accent5>
    <a:accent6>
      <a:srgbClr val="C1473A"/>
    </a:accent6>
    <a:hlink>
      <a:srgbClr val="FFFFFF"/>
    </a:hlink>
    <a:folHlink>
      <a:srgbClr val="FAEB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6259</TotalTime>
  <Words>17234</Words>
  <Application>Microsoft Office PowerPoint</Application>
  <PresentationFormat>全屏显示(4:3)</PresentationFormat>
  <Paragraphs>2801</Paragraphs>
  <Slides>114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114</vt:i4>
      </vt:variant>
    </vt:vector>
  </HeadingPairs>
  <TitlesOfParts>
    <vt:vector size="117" baseType="lpstr">
      <vt:lpstr>Strategic</vt:lpstr>
      <vt:lpstr>BMP 图象</vt:lpstr>
      <vt:lpstr>位图图像</vt:lpstr>
      <vt:lpstr>第9章  虚函数与多态性</vt:lpstr>
      <vt:lpstr>第9章  虚函数与多态性</vt:lpstr>
      <vt:lpstr>9.1  静态联编</vt:lpstr>
      <vt:lpstr>9.1  静态联编</vt:lpstr>
      <vt:lpstr>9.1  静态联编</vt:lpstr>
      <vt:lpstr>9.1  静态联编</vt:lpstr>
      <vt:lpstr>9.1  静态联编</vt:lpstr>
      <vt:lpstr>幻灯片 8</vt:lpstr>
      <vt:lpstr>9.2  类指针的关系</vt:lpstr>
      <vt:lpstr>9.2.1  基类指针引用派生类对象</vt:lpstr>
      <vt:lpstr>9.2.1  基类指针引用派生类对象</vt:lpstr>
      <vt:lpstr>9.2.1  基类指针引用派生类对象</vt:lpstr>
      <vt:lpstr>9.2.1  基类指针引用派生类对象</vt:lpstr>
      <vt:lpstr>9.2.1  基类指针引用派生类对象</vt:lpstr>
      <vt:lpstr>9.2.1  基类指针引用派生类对象</vt:lpstr>
      <vt:lpstr>9.2.1  基类指针引用派生类对象</vt:lpstr>
      <vt:lpstr>9.2.1  基类指针引用派生类对象</vt:lpstr>
      <vt:lpstr>9.2.1  基类指针引用派生类对象</vt:lpstr>
      <vt:lpstr>9.2.1  基类指针引用派生类对象</vt:lpstr>
      <vt:lpstr>9.2.2  派生类指针引用基类对象</vt:lpstr>
      <vt:lpstr>9.2.2  派生类指针引用基类对象</vt:lpstr>
      <vt:lpstr>9.2.2  派生类指针引用基类对象</vt:lpstr>
      <vt:lpstr>9.2.2  派生类指针引用基类对象</vt:lpstr>
      <vt:lpstr>9.2.2  派生类指针引用基类对象</vt:lpstr>
      <vt:lpstr>幻灯片 25</vt:lpstr>
      <vt:lpstr>9.3  虚函数和动态联编 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9.3.2  虚函数的重载特性</vt:lpstr>
      <vt:lpstr>9.3.2  虚函数的重载特性</vt:lpstr>
      <vt:lpstr>9.3.3  虚析构函数</vt:lpstr>
      <vt:lpstr>9.3.3  虚析构函数</vt:lpstr>
      <vt:lpstr>9.3.3  虚析构函数</vt:lpstr>
      <vt:lpstr>9.3.3  虚析构函数</vt:lpstr>
      <vt:lpstr>9.3.3  虚析构函数</vt:lpstr>
      <vt:lpstr>9.3.3  虚析构函数</vt:lpstr>
      <vt:lpstr>9.3.3  虚析构函数</vt:lpstr>
      <vt:lpstr>9.3.3  虚析构函数</vt:lpstr>
      <vt:lpstr>9.3.3  虚析构函数</vt:lpstr>
      <vt:lpstr>幻灯片 68</vt:lpstr>
      <vt:lpstr>9.4  纯虚函数和抽象类</vt:lpstr>
      <vt:lpstr>9.4  纯虚函数和抽象类</vt:lpstr>
      <vt:lpstr>9.4  纯虚函数和抽象类</vt:lpstr>
      <vt:lpstr>9.4  纯虚函数和抽象类</vt:lpstr>
      <vt:lpstr>9.4  纯虚函数和抽象类</vt:lpstr>
      <vt:lpstr>9.4  纯虚函数和抽象类</vt:lpstr>
      <vt:lpstr>9.4  纯虚函数和抽象类</vt:lpstr>
      <vt:lpstr>9.4  纯虚函数和抽象类</vt:lpstr>
      <vt:lpstr>9.4  纯虚函数和抽象类</vt:lpstr>
      <vt:lpstr>9.4  纯虚函数和抽象类</vt:lpstr>
      <vt:lpstr>9.4  纯虚函数和抽象类</vt:lpstr>
      <vt:lpstr>9.4  纯虚函数和抽象类</vt:lpstr>
      <vt:lpstr>幻灯片 81</vt:lpstr>
      <vt:lpstr>9.5  虚函数与多态的应用</vt:lpstr>
      <vt:lpstr>9.5.1  一个实例</vt:lpstr>
      <vt:lpstr>9.5.1  一个实例</vt:lpstr>
      <vt:lpstr>9.5.1  一个实例</vt:lpstr>
      <vt:lpstr>9.5.1  一个实例</vt:lpstr>
      <vt:lpstr>9.5.1  一个实例</vt:lpstr>
      <vt:lpstr>9.5.1  一个实例</vt:lpstr>
      <vt:lpstr>9.5.1  一个实例</vt:lpstr>
      <vt:lpstr>9.5.1  一个实例</vt:lpstr>
      <vt:lpstr>9.5.1  一个实例</vt:lpstr>
      <vt:lpstr>9.5.1  一个实例</vt:lpstr>
      <vt:lpstr>9.5.1  一个实例</vt:lpstr>
      <vt:lpstr>9.5.1  一个实例</vt:lpstr>
      <vt:lpstr>9.5.1  一个实例</vt:lpstr>
      <vt:lpstr>9.5.1  一个实例</vt:lpstr>
      <vt:lpstr>9.5.1  一个实例</vt:lpstr>
      <vt:lpstr>9.5.1  一个实例</vt:lpstr>
      <vt:lpstr>9.5.1  一个实例</vt:lpstr>
      <vt:lpstr>9.5.1  一个实例</vt:lpstr>
      <vt:lpstr>9.5.1  一个实例</vt:lpstr>
      <vt:lpstr>9.5.2  异质链表</vt:lpstr>
      <vt:lpstr>9.5.2  异质链表</vt:lpstr>
      <vt:lpstr>9.5.2  异质链表</vt:lpstr>
      <vt:lpstr>9.5.2  异质链表</vt:lpstr>
      <vt:lpstr>9.5.2  异质链表</vt:lpstr>
      <vt:lpstr>9.5.2  异质链表</vt:lpstr>
      <vt:lpstr>9.5.2  异质链表</vt:lpstr>
      <vt:lpstr>9.5.2  异质链表</vt:lpstr>
      <vt:lpstr>9.5.2  异质链表</vt:lpstr>
      <vt:lpstr>9.5.2  异质链表</vt:lpstr>
      <vt:lpstr>幻灯片 112</vt:lpstr>
      <vt:lpstr>小结</vt:lpstr>
      <vt:lpstr>幻灯片 114</vt:lpstr>
    </vt:vector>
  </TitlesOfParts>
  <Company>zhou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zhouairu</dc:creator>
  <cp:lastModifiedBy>wwuhnwu01</cp:lastModifiedBy>
  <cp:revision>179</cp:revision>
  <dcterms:created xsi:type="dcterms:W3CDTF">2002-08-30T17:00:15Z</dcterms:created>
  <dcterms:modified xsi:type="dcterms:W3CDTF">2020-11-01T06:24:12Z</dcterms:modified>
</cp:coreProperties>
</file>