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5" r:id="rId3"/>
    <p:sldId id="286" r:id="rId4"/>
    <p:sldId id="287" r:id="rId5"/>
    <p:sldId id="288" r:id="rId6"/>
    <p:sldId id="291" r:id="rId7"/>
    <p:sldId id="292" r:id="rId8"/>
    <p:sldId id="289" r:id="rId9"/>
    <p:sldId id="29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4" r:id="rId22"/>
    <p:sldId id="275" r:id="rId23"/>
    <p:sldId id="276" r:id="rId24"/>
    <p:sldId id="277" r:id="rId25"/>
    <p:sldId id="278" r:id="rId26"/>
    <p:sldId id="293" r:id="rId27"/>
    <p:sldId id="279" r:id="rId28"/>
    <p:sldId id="294" r:id="rId29"/>
    <p:sldId id="280" r:id="rId30"/>
    <p:sldId id="281" r:id="rId31"/>
    <p:sldId id="295" r:id="rId32"/>
    <p:sldId id="283" r:id="rId33"/>
    <p:sldId id="28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9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AF49-EF75-42F0-BB3B-8FF189FDDE07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C28F-7F8A-402F-B1EC-6B554A60D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zh-CN" altLang="zh-CN" dirty="0"/>
              <a:t>递推和迭代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643050"/>
            <a:ext cx="7715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相同</a:t>
            </a:r>
            <a:r>
              <a:rPr lang="zh-CN" altLang="en-US" sz="2800" smtClean="0"/>
              <a:t>：由旧值迭代或递推出新值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>
                <a:solidFill>
                  <a:srgbClr val="FF0000"/>
                </a:solidFill>
              </a:rPr>
              <a:t>不同点</a:t>
            </a:r>
            <a:r>
              <a:rPr lang="zh-CN" altLang="en-US" sz="2800" smtClean="0"/>
              <a:t>：递推会有一个递推的基准或初始条件，在构建表达式时，这个初始条件并不是表达式的值；也就是说，迭代往往只需要一个表达式，如</a:t>
            </a:r>
            <a:r>
              <a:rPr lang="en-US" altLang="zh-CN" sz="2800" smtClean="0"/>
              <a:t>sum+=I;count++;</a:t>
            </a:r>
            <a:r>
              <a:rPr lang="zh-CN" altLang="en-US" sz="2800" smtClean="0"/>
              <a:t>而后者则往往需要两个表达式，如斐波那契数列</a:t>
            </a:r>
            <a:endParaRPr lang="en-US" altLang="zh-CN" sz="2800" smtClean="0"/>
          </a:p>
          <a:p>
            <a:r>
              <a:rPr lang="en-US" altLang="zh-CN" sz="2800" smtClean="0"/>
              <a:t>n ==0 || n==1 return 1;</a:t>
            </a:r>
          </a:p>
          <a:p>
            <a:r>
              <a:rPr lang="en-US" altLang="zh-CN" sz="2800" smtClean="0"/>
              <a:t>f(n) = f(n-1)+f(n-2);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xmlns="" val="8212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递推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递推，是指从已知的初始条件出发，依据某种递推关系，逐次推出所要求的各中间结果及最后结果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其中</a:t>
            </a:r>
            <a:r>
              <a:rPr lang="zh-CN" altLang="zh-CN" dirty="0"/>
              <a:t>初始条件或是问题本身已经给定，或是通过对问题的分析与化简后确定。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27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递推算法</a:t>
            </a:r>
            <a:r>
              <a:rPr lang="zh-CN" altLang="zh-CN" dirty="0" smtClean="0"/>
              <a:t>求</a:t>
            </a:r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</a:t>
            </a:r>
            <a:r>
              <a:rPr lang="en-US" altLang="zh-CN" dirty="0"/>
              <a:t>n=1</a:t>
            </a:r>
            <a:r>
              <a:rPr lang="zh-CN" altLang="zh-CN" dirty="0"/>
              <a:t>时，解或为已知，或</a:t>
            </a:r>
            <a:r>
              <a:rPr lang="zh-CN" altLang="zh-CN" dirty="0" smtClean="0"/>
              <a:t>能方便</a:t>
            </a:r>
            <a:r>
              <a:rPr lang="zh-CN" altLang="zh-CN" dirty="0"/>
              <a:t>地求得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通过</a:t>
            </a:r>
            <a:r>
              <a:rPr lang="zh-CN" altLang="zh-CN" dirty="0"/>
              <a:t>采用递推法构造算法的递推性质，能从已求得的规模为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、…、</a:t>
            </a:r>
            <a:r>
              <a:rPr lang="en-US" altLang="zh-CN" dirty="0"/>
              <a:t>i−1</a:t>
            </a:r>
            <a:r>
              <a:rPr lang="zh-CN" altLang="zh-CN" dirty="0"/>
              <a:t>的一系列解，构造出问题规模为</a:t>
            </a:r>
            <a:r>
              <a:rPr lang="en-US" altLang="zh-CN" dirty="0" err="1"/>
              <a:t>i</a:t>
            </a:r>
            <a:r>
              <a:rPr lang="zh-CN" altLang="zh-CN" dirty="0"/>
              <a:t>的解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这样</a:t>
            </a:r>
            <a:r>
              <a:rPr lang="zh-CN" altLang="zh-CN" dirty="0"/>
              <a:t>，程序可从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zh-CN" dirty="0"/>
              <a:t>或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zh-CN" dirty="0"/>
              <a:t>出发，重复地由已知至</a:t>
            </a:r>
            <a:r>
              <a:rPr lang="en-US" altLang="zh-CN" dirty="0"/>
              <a:t>i−1</a:t>
            </a:r>
            <a:r>
              <a:rPr lang="zh-CN" altLang="zh-CN" dirty="0"/>
              <a:t>规模的解，通过递推，获得规模为</a:t>
            </a:r>
            <a:r>
              <a:rPr lang="en-US" altLang="zh-CN" dirty="0" err="1"/>
              <a:t>i</a:t>
            </a:r>
            <a:r>
              <a:rPr lang="zh-CN" altLang="zh-CN" dirty="0"/>
              <a:t>的解，直至获得规模为</a:t>
            </a:r>
            <a:r>
              <a:rPr lang="en-US" altLang="zh-CN" dirty="0"/>
              <a:t>n</a:t>
            </a:r>
            <a:r>
              <a:rPr lang="zh-CN" altLang="zh-CN" dirty="0"/>
              <a:t>的解。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89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递推算法求解的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特点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问题</a:t>
            </a:r>
            <a:r>
              <a:rPr lang="zh-CN" altLang="zh-CN" dirty="0"/>
              <a:t>可以划分成多个</a:t>
            </a:r>
            <a:r>
              <a:rPr lang="zh-CN" altLang="zh-CN" dirty="0" smtClean="0"/>
              <a:t>状态 </a:t>
            </a:r>
            <a:endParaRPr lang="en-US" altLang="zh-CN" dirty="0" smtClean="0"/>
          </a:p>
          <a:p>
            <a:r>
              <a:rPr lang="zh-CN" altLang="zh-CN" dirty="0" smtClean="0"/>
              <a:t>除</a:t>
            </a:r>
            <a:r>
              <a:rPr lang="zh-CN" altLang="zh-CN" dirty="0"/>
              <a:t>初始状态外，其它各个状态都可以用固定的递推关系式来</a:t>
            </a:r>
            <a:r>
              <a:rPr lang="zh-CN" altLang="zh-CN" dirty="0" smtClean="0"/>
              <a:t>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35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递推算</a:t>
            </a:r>
            <a:r>
              <a:rPr lang="zh-CN" altLang="zh-CN" dirty="0" smtClean="0"/>
              <a:t>法</a:t>
            </a:r>
            <a:r>
              <a:rPr lang="zh-CN" altLang="en-US" dirty="0" smtClean="0"/>
              <a:t>求解所需</a:t>
            </a:r>
            <a:r>
              <a:rPr lang="zh-CN" altLang="zh-CN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确定</a:t>
            </a:r>
            <a:r>
              <a:rPr lang="zh-CN" altLang="zh-CN" dirty="0"/>
              <a:t>递推变量</a:t>
            </a:r>
          </a:p>
          <a:p>
            <a:r>
              <a:rPr lang="zh-CN" altLang="zh-CN" dirty="0" smtClean="0"/>
              <a:t>建立</a:t>
            </a:r>
            <a:r>
              <a:rPr lang="zh-CN" altLang="zh-CN" dirty="0"/>
              <a:t>递推关系</a:t>
            </a:r>
          </a:p>
          <a:p>
            <a:r>
              <a:rPr lang="zh-CN" altLang="zh-CN" dirty="0" smtClean="0"/>
              <a:t>确定初始</a:t>
            </a:r>
            <a:r>
              <a:rPr lang="en-US" altLang="zh-CN" dirty="0" smtClean="0"/>
              <a:t>(</a:t>
            </a:r>
            <a:r>
              <a:rPr lang="zh-CN" altLang="zh-CN" dirty="0" smtClean="0"/>
              <a:t>边界</a:t>
            </a:r>
            <a:r>
              <a:rPr lang="en-US" altLang="zh-CN" dirty="0" smtClean="0"/>
              <a:t>)</a:t>
            </a:r>
            <a:r>
              <a:rPr lang="zh-CN" altLang="zh-CN" dirty="0" smtClean="0"/>
              <a:t>条件</a:t>
            </a:r>
            <a:endParaRPr lang="zh-CN" altLang="zh-CN" dirty="0"/>
          </a:p>
          <a:p>
            <a:r>
              <a:rPr lang="zh-CN" altLang="zh-CN" dirty="0" smtClean="0"/>
              <a:t>对</a:t>
            </a:r>
            <a:r>
              <a:rPr lang="zh-CN" altLang="zh-CN" dirty="0"/>
              <a:t>递推过程进行控制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9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递推法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递推法从递推方向可分为顺推与倒推。</a:t>
            </a:r>
          </a:p>
          <a:p>
            <a:pPr lvl="1"/>
            <a:r>
              <a:rPr lang="zh-CN" altLang="zh-CN" dirty="0"/>
              <a:t>顺推法是从已知条件出发，通过递推关系逐步推算出要解决的问题的结果的方法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倒推法，就是在不知初始值的情况下，经某种递推关系而获知了问题的解或目标，从这个解或目标出发，采用倒推手段，一步步地倒推到这个问题的初始情况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顺推是从条件推出结果，倒推从结果推出条件。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25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顺推算</a:t>
            </a:r>
            <a:r>
              <a:rPr lang="zh-CN" altLang="zh-CN" dirty="0" smtClean="0"/>
              <a:t>法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smtClean="0"/>
              <a:t>(k=1</a:t>
            </a:r>
            <a:r>
              <a:rPr lang="en-US" altLang="zh-CN" dirty="0"/>
              <a:t>; k&lt;=i−1; k</a:t>
            </a:r>
            <a:r>
              <a:rPr lang="en-US" altLang="zh-CN" dirty="0" smtClean="0"/>
              <a:t>++)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f[k</a:t>
            </a:r>
            <a:r>
              <a:rPr lang="en-US" altLang="zh-CN" dirty="0"/>
              <a:t>]= &lt;</a:t>
            </a:r>
            <a:r>
              <a:rPr lang="zh-CN" altLang="zh-CN" dirty="0"/>
              <a:t>初始值</a:t>
            </a:r>
            <a:r>
              <a:rPr lang="en-US" altLang="zh-CN" dirty="0"/>
              <a:t>&gt;</a:t>
            </a:r>
            <a:r>
              <a:rPr lang="zh-CN" altLang="zh-CN" dirty="0"/>
              <a:t>；</a:t>
            </a:r>
            <a:r>
              <a:rPr lang="en-US" altLang="zh-CN" dirty="0"/>
              <a:t>      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zh-CN" dirty="0"/>
              <a:t>按初始条件，确定初始值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smtClean="0"/>
              <a:t>(k=</a:t>
            </a:r>
            <a:r>
              <a:rPr lang="en-US" altLang="zh-CN" dirty="0" err="1" smtClean="0"/>
              <a:t>i</a:t>
            </a:r>
            <a:r>
              <a:rPr lang="en-US" altLang="zh-CN" dirty="0"/>
              <a:t>; k&lt;=n; k</a:t>
            </a:r>
            <a:r>
              <a:rPr lang="en-US" altLang="zh-CN" dirty="0" smtClean="0"/>
              <a:t>++)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	f[k</a:t>
            </a:r>
            <a:r>
              <a:rPr lang="en-US" altLang="zh-CN" dirty="0"/>
              <a:t>]= &lt;</a:t>
            </a:r>
            <a:r>
              <a:rPr lang="zh-CN" altLang="zh-CN" dirty="0"/>
              <a:t>递推关系式</a:t>
            </a:r>
            <a:r>
              <a:rPr lang="en-US" altLang="zh-CN" dirty="0"/>
              <a:t>&gt;</a:t>
            </a:r>
            <a:r>
              <a:rPr lang="zh-CN" altLang="zh-CN" dirty="0"/>
              <a:t>；</a:t>
            </a:r>
            <a:r>
              <a:rPr lang="en-US" altLang="zh-CN" dirty="0"/>
              <a:t>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zh-CN" dirty="0"/>
              <a:t>根据递推关系实施递推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&lt;&lt;f[n]</a:t>
            </a:r>
            <a:r>
              <a:rPr lang="zh-CN" altLang="zh-CN" dirty="0"/>
              <a:t>；</a:t>
            </a:r>
            <a:r>
              <a:rPr lang="en-US" altLang="zh-CN" dirty="0"/>
              <a:t>             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zh-CN" dirty="0"/>
              <a:t>输出</a:t>
            </a:r>
            <a:r>
              <a:rPr lang="en-US" altLang="zh-CN" dirty="0"/>
              <a:t>n</a:t>
            </a:r>
            <a:r>
              <a:rPr lang="zh-CN" altLang="zh-CN" dirty="0"/>
              <a:t>规模的解</a:t>
            </a:r>
            <a:r>
              <a:rPr lang="en-US" altLang="zh-CN" dirty="0" smtClean="0"/>
              <a:t>f(n)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64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倒</a:t>
            </a:r>
            <a:r>
              <a:rPr lang="zh-CN" altLang="zh-CN" dirty="0" smtClean="0"/>
              <a:t>推</a:t>
            </a:r>
            <a:r>
              <a:rPr lang="zh-CN" altLang="en-US" dirty="0" smtClean="0"/>
              <a:t>算</a:t>
            </a:r>
            <a:r>
              <a:rPr lang="zh-CN" altLang="zh-CN" dirty="0" smtClean="0"/>
              <a:t>法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smtClean="0"/>
              <a:t>(k=n</a:t>
            </a:r>
            <a:r>
              <a:rPr lang="en-US" altLang="zh-CN" dirty="0"/>
              <a:t>; k&gt;=i+1; k-</a:t>
            </a:r>
            <a:r>
              <a:rPr lang="en-US" altLang="zh-CN" dirty="0" smtClean="0"/>
              <a:t>-)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f[k</a:t>
            </a:r>
            <a:r>
              <a:rPr lang="en-US" altLang="zh-CN" dirty="0"/>
              <a:t>]= &lt;</a:t>
            </a:r>
            <a:r>
              <a:rPr lang="zh-CN" altLang="zh-CN" dirty="0"/>
              <a:t>初始值</a:t>
            </a:r>
            <a:r>
              <a:rPr lang="en-US" altLang="zh-CN" dirty="0"/>
              <a:t>&gt;</a:t>
            </a:r>
            <a:r>
              <a:rPr lang="zh-CN" altLang="zh-CN" dirty="0"/>
              <a:t>；</a:t>
            </a:r>
            <a:r>
              <a:rPr lang="en-US" altLang="zh-CN" dirty="0"/>
              <a:t>      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zh-CN" dirty="0"/>
              <a:t>按初始条件，确定初始值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smtClean="0"/>
              <a:t>(k=</a:t>
            </a:r>
            <a:r>
              <a:rPr lang="en-US" altLang="zh-CN" dirty="0" err="1" smtClean="0"/>
              <a:t>i</a:t>
            </a:r>
            <a:r>
              <a:rPr lang="en-US" altLang="zh-CN" dirty="0"/>
              <a:t>; k&gt;=1; k-</a:t>
            </a:r>
            <a:r>
              <a:rPr lang="en-US" altLang="zh-CN" dirty="0" smtClean="0"/>
              <a:t>-)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	f[k</a:t>
            </a:r>
            <a:r>
              <a:rPr lang="en-US" altLang="zh-CN" dirty="0"/>
              <a:t>]= &lt;</a:t>
            </a:r>
            <a:r>
              <a:rPr lang="zh-CN" altLang="zh-CN" dirty="0"/>
              <a:t>递推关系式</a:t>
            </a:r>
            <a:r>
              <a:rPr lang="en-US" altLang="zh-CN" dirty="0"/>
              <a:t>&gt;</a:t>
            </a:r>
            <a:r>
              <a:rPr lang="zh-CN" altLang="zh-CN" dirty="0"/>
              <a:t>；</a:t>
            </a:r>
            <a:r>
              <a:rPr lang="en-US" altLang="zh-CN" dirty="0"/>
              <a:t>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zh-CN" dirty="0"/>
              <a:t>根据递推关系实施递推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&lt;&lt;f[1]</a:t>
            </a:r>
            <a:r>
              <a:rPr lang="zh-CN" altLang="zh-CN" dirty="0"/>
              <a:t>；</a:t>
            </a:r>
            <a:r>
              <a:rPr lang="en-US" altLang="zh-CN" dirty="0"/>
              <a:t>             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zh-CN" dirty="0"/>
              <a:t>输出问题的初始情况</a:t>
            </a:r>
            <a:r>
              <a:rPr lang="en-US" altLang="zh-CN" dirty="0" smtClean="0"/>
              <a:t>f(1)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58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【实例</a:t>
            </a:r>
            <a:r>
              <a:rPr lang="en-US" altLang="zh-CN" dirty="0" smtClean="0"/>
              <a:t>2-4</a:t>
            </a:r>
            <a:r>
              <a:rPr lang="zh-CN" altLang="zh-CN" dirty="0" smtClean="0"/>
              <a:t>】</a:t>
            </a:r>
            <a:r>
              <a:rPr lang="zh-CN" altLang="zh-CN" dirty="0"/>
              <a:t>马的行走</a:t>
            </a:r>
            <a:r>
              <a:rPr lang="zh-CN" altLang="zh-CN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600" dirty="0"/>
              <a:t>设有一个</a:t>
            </a:r>
            <a:r>
              <a:rPr lang="en-US" altLang="zh-CN" sz="2600" dirty="0"/>
              <a:t>n*m</a:t>
            </a:r>
            <a:r>
              <a:rPr lang="zh-CN" altLang="zh-CN" sz="2600" dirty="0"/>
              <a:t>的</a:t>
            </a:r>
            <a:r>
              <a:rPr lang="zh-CN" altLang="zh-CN" sz="2600" dirty="0" smtClean="0"/>
              <a:t>棋盘</a:t>
            </a:r>
            <a:r>
              <a:rPr lang="en-US" altLang="zh-CN" sz="2600" dirty="0" smtClean="0"/>
              <a:t>(2</a:t>
            </a:r>
            <a:r>
              <a:rPr lang="en-US" altLang="zh-CN" sz="2600" dirty="0"/>
              <a:t>&lt;=n&lt;=50</a:t>
            </a:r>
            <a:r>
              <a:rPr lang="zh-CN" altLang="zh-CN" sz="2600" dirty="0"/>
              <a:t>，</a:t>
            </a:r>
            <a:r>
              <a:rPr lang="en-US" altLang="zh-CN" sz="2600" dirty="0"/>
              <a:t>2&lt;=m&lt;=</a:t>
            </a:r>
            <a:r>
              <a:rPr lang="en-US" altLang="zh-CN" sz="2600" dirty="0" smtClean="0"/>
              <a:t>50)</a:t>
            </a:r>
            <a:r>
              <a:rPr lang="zh-CN" altLang="zh-CN" sz="2600" dirty="0" smtClean="0"/>
              <a:t>，</a:t>
            </a:r>
            <a:r>
              <a:rPr lang="zh-CN" altLang="zh-CN" sz="2600" dirty="0"/>
              <a:t>在棋盘上任一点有一个中国象棋</a:t>
            </a:r>
            <a:r>
              <a:rPr lang="zh-CN" altLang="zh-CN" sz="2600" dirty="0" smtClean="0"/>
              <a:t>马。</a:t>
            </a:r>
            <a:r>
              <a:rPr lang="zh-CN" altLang="zh-CN" sz="2600" dirty="0"/>
              <a:t>马行走的规则为</a:t>
            </a:r>
            <a:r>
              <a:rPr lang="zh-CN" altLang="zh-CN" sz="2600" dirty="0" smtClean="0"/>
              <a:t>：</a:t>
            </a:r>
            <a:endParaRPr lang="en-US" altLang="zh-CN" sz="2600" dirty="0" smtClean="0"/>
          </a:p>
          <a:p>
            <a:r>
              <a:rPr lang="en-US" altLang="zh-CN" sz="2600" dirty="0" smtClean="0"/>
              <a:t>(1)</a:t>
            </a:r>
            <a:r>
              <a:rPr lang="zh-CN" altLang="zh-CN" sz="2600" dirty="0" smtClean="0"/>
              <a:t>马</a:t>
            </a:r>
            <a:r>
              <a:rPr lang="zh-CN" altLang="zh-CN" sz="2600" dirty="0"/>
              <a:t>走日字</a:t>
            </a:r>
            <a:r>
              <a:rPr lang="zh-CN" altLang="zh-CN" sz="2600" dirty="0" smtClean="0"/>
              <a:t>；</a:t>
            </a:r>
            <a:endParaRPr lang="en-US" altLang="zh-CN" sz="2600" smtClean="0"/>
          </a:p>
          <a:p>
            <a:r>
              <a:rPr lang="en-US" altLang="zh-CN" sz="2600" smtClean="0"/>
              <a:t>(</a:t>
            </a:r>
            <a:r>
              <a:rPr lang="en-US" altLang="zh-CN" sz="2600" dirty="0" smtClean="0"/>
              <a:t>2)</a:t>
            </a:r>
            <a:r>
              <a:rPr lang="zh-CN" altLang="zh-CN" sz="2600" dirty="0" smtClean="0"/>
              <a:t>马</a:t>
            </a:r>
            <a:r>
              <a:rPr lang="zh-CN" altLang="zh-CN" sz="2600" dirty="0"/>
              <a:t>只能向右走，即如</a:t>
            </a:r>
            <a:r>
              <a:rPr lang="zh-CN" altLang="zh-CN" sz="2600" dirty="0" smtClean="0"/>
              <a:t>图所</a:t>
            </a:r>
            <a:r>
              <a:rPr lang="zh-CN" altLang="zh-CN" sz="2600" dirty="0"/>
              <a:t>示的</a:t>
            </a:r>
            <a:r>
              <a:rPr lang="en-US" altLang="zh-CN" sz="2600" dirty="0"/>
              <a:t>4</a:t>
            </a:r>
            <a:r>
              <a:rPr lang="zh-CN" altLang="zh-CN" sz="2600" dirty="0"/>
              <a:t>种走法</a:t>
            </a:r>
            <a:r>
              <a:rPr lang="zh-CN" altLang="zh-CN" sz="2600" dirty="0" smtClean="0"/>
              <a:t>。</a:t>
            </a:r>
            <a:endParaRPr lang="zh-CN" altLang="zh-CN" sz="2600" dirty="0"/>
          </a:p>
          <a:p>
            <a:pPr marL="400050" lvl="1" indent="0">
              <a:buNone/>
            </a:pPr>
            <a:r>
              <a:rPr lang="zh-CN" altLang="zh-CN" sz="2600" dirty="0"/>
              <a:t>编写一个程序，输入</a:t>
            </a:r>
            <a:r>
              <a:rPr lang="en-US" altLang="zh-CN" sz="2600" dirty="0"/>
              <a:t>n</a:t>
            </a:r>
            <a:r>
              <a:rPr lang="zh-CN" altLang="zh-CN" sz="2600" dirty="0"/>
              <a:t>和</a:t>
            </a:r>
            <a:r>
              <a:rPr lang="en-US" altLang="zh-CN" sz="2600" dirty="0"/>
              <a:t>m</a:t>
            </a:r>
            <a:r>
              <a:rPr lang="zh-CN" altLang="zh-CN" sz="2600" dirty="0"/>
              <a:t>，找出一条马从棋盘左下</a:t>
            </a:r>
            <a:r>
              <a:rPr lang="zh-CN" altLang="zh-CN" sz="2600" dirty="0" smtClean="0"/>
              <a:t>角</a:t>
            </a:r>
            <a:r>
              <a:rPr lang="en-US" altLang="zh-CN" sz="2600" dirty="0" smtClean="0"/>
              <a:t>(1</a:t>
            </a:r>
            <a:r>
              <a:rPr lang="zh-CN" altLang="zh-CN" sz="2600" dirty="0"/>
              <a:t>，</a:t>
            </a:r>
            <a:r>
              <a:rPr lang="en-US" altLang="zh-CN" sz="2600" dirty="0" smtClean="0"/>
              <a:t>1)</a:t>
            </a:r>
            <a:r>
              <a:rPr lang="zh-CN" altLang="zh-CN" sz="2600" dirty="0" smtClean="0"/>
              <a:t>到</a:t>
            </a:r>
            <a:r>
              <a:rPr lang="zh-CN" altLang="zh-CN" sz="2600" dirty="0"/>
              <a:t>右</a:t>
            </a:r>
            <a:r>
              <a:rPr lang="zh-CN" altLang="zh-CN" sz="2600" dirty="0" smtClean="0"/>
              <a:t>上角</a:t>
            </a:r>
            <a:r>
              <a:rPr lang="en-US" altLang="zh-CN" sz="2600" dirty="0" smtClean="0"/>
              <a:t>(n</a:t>
            </a:r>
            <a:r>
              <a:rPr lang="zh-CN" altLang="zh-CN" sz="2600" dirty="0"/>
              <a:t>，</a:t>
            </a:r>
            <a:r>
              <a:rPr lang="en-US" altLang="zh-CN" sz="2600" dirty="0" smtClean="0"/>
              <a:t>m)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路径。例如：输入</a:t>
            </a:r>
            <a:r>
              <a:rPr lang="en-US" altLang="zh-CN" sz="2600" dirty="0"/>
              <a:t>n=4</a:t>
            </a:r>
            <a:r>
              <a:rPr lang="zh-CN" altLang="zh-CN" sz="2600" dirty="0"/>
              <a:t>、</a:t>
            </a:r>
            <a:r>
              <a:rPr lang="en-US" altLang="zh-CN" sz="2600" dirty="0"/>
              <a:t>m=4</a:t>
            </a:r>
            <a:r>
              <a:rPr lang="zh-CN" altLang="zh-CN" sz="2600" dirty="0"/>
              <a:t>时，输出路径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(1,1)-&gt;(2,3)-&gt;(4,4)</a:t>
            </a:r>
            <a:r>
              <a:rPr lang="zh-CN" altLang="zh-CN" sz="2600" dirty="0" smtClean="0"/>
              <a:t>。</a:t>
            </a:r>
            <a:r>
              <a:rPr lang="zh-CN" altLang="zh-CN" sz="2600" dirty="0"/>
              <a:t>这一路经如</a:t>
            </a:r>
            <a:r>
              <a:rPr lang="zh-CN" altLang="zh-CN" sz="2600" dirty="0" smtClean="0"/>
              <a:t>图所</a:t>
            </a:r>
            <a:r>
              <a:rPr lang="zh-CN" altLang="zh-CN" sz="2600" dirty="0"/>
              <a:t>示。若不存在路径，则输出</a:t>
            </a:r>
            <a:r>
              <a:rPr lang="en-US" altLang="zh-CN" sz="2600" dirty="0"/>
              <a:t>"No</a:t>
            </a:r>
            <a:r>
              <a:rPr lang="zh-CN" altLang="zh-CN" sz="2600" dirty="0"/>
              <a:t>！</a:t>
            </a:r>
            <a:r>
              <a:rPr lang="en-US" altLang="zh-CN" sz="2600" dirty="0"/>
              <a:t>"</a:t>
            </a:r>
            <a:endParaRPr lang="zh-CN" altLang="zh-CN" sz="2600" dirty="0"/>
          </a:p>
          <a:p>
            <a:endParaRPr lang="zh-CN" altLang="en-US" dirty="0"/>
          </a:p>
        </p:txBody>
      </p:sp>
      <p:pic>
        <p:nvPicPr>
          <p:cNvPr id="1027" name="图片 18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35744"/>
            <a:ext cx="2722562" cy="115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9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129445"/>
            <a:ext cx="3157662" cy="90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20" descr="image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08257"/>
            <a:ext cx="1728192" cy="11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8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编程</a:t>
            </a:r>
            <a:r>
              <a:rPr lang="zh-CN" altLang="zh-CN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先将棋盘的横坐标规定为</a:t>
            </a:r>
            <a:r>
              <a:rPr lang="en-US" altLang="zh-CN" sz="2800" dirty="0" err="1"/>
              <a:t>i</a:t>
            </a:r>
            <a:r>
              <a:rPr lang="zh-CN" altLang="zh-CN" sz="2800" dirty="0"/>
              <a:t>，纵坐标规定为</a:t>
            </a:r>
            <a:r>
              <a:rPr lang="en-US" altLang="zh-CN" sz="2800" dirty="0"/>
              <a:t>j</a:t>
            </a:r>
            <a:r>
              <a:rPr lang="zh-CN" altLang="zh-CN" sz="2800" dirty="0"/>
              <a:t>，对于一个</a:t>
            </a:r>
            <a:r>
              <a:rPr lang="en-US" altLang="zh-CN" sz="2800" dirty="0"/>
              <a:t>n</a:t>
            </a:r>
            <a:r>
              <a:rPr lang="zh-CN" altLang="zh-CN" sz="2800" dirty="0"/>
              <a:t>×</a:t>
            </a:r>
            <a:r>
              <a:rPr lang="en-US" altLang="zh-CN" sz="2800" dirty="0"/>
              <a:t>m</a:t>
            </a:r>
            <a:r>
              <a:rPr lang="zh-CN" altLang="zh-CN" sz="2800" dirty="0"/>
              <a:t>的棋盘，</a:t>
            </a:r>
            <a:r>
              <a:rPr lang="en-US" altLang="zh-CN" sz="2800" dirty="0" err="1"/>
              <a:t>i</a:t>
            </a:r>
            <a:r>
              <a:rPr lang="zh-CN" altLang="zh-CN" sz="2800" dirty="0"/>
              <a:t>的值从</a:t>
            </a:r>
            <a:r>
              <a:rPr lang="en-US" altLang="zh-CN" sz="2800" dirty="0"/>
              <a:t>1</a:t>
            </a:r>
            <a:r>
              <a:rPr lang="zh-CN" altLang="zh-CN" sz="2800" dirty="0"/>
              <a:t>到</a:t>
            </a:r>
            <a:r>
              <a:rPr lang="en-US" altLang="zh-CN" sz="2800" dirty="0"/>
              <a:t>n</a:t>
            </a:r>
            <a:r>
              <a:rPr lang="zh-CN" altLang="zh-CN" sz="2800" dirty="0"/>
              <a:t>，</a:t>
            </a:r>
            <a:r>
              <a:rPr lang="en-US" altLang="zh-CN" sz="2800" dirty="0"/>
              <a:t>j</a:t>
            </a:r>
            <a:r>
              <a:rPr lang="zh-CN" altLang="zh-CN" sz="2800" dirty="0"/>
              <a:t>的值从</a:t>
            </a:r>
            <a:r>
              <a:rPr lang="en-US" altLang="zh-CN" sz="2800" dirty="0"/>
              <a:t>1</a:t>
            </a:r>
            <a:r>
              <a:rPr lang="zh-CN" altLang="zh-CN" sz="2800" dirty="0"/>
              <a:t>到</a:t>
            </a:r>
            <a:r>
              <a:rPr lang="en-US" altLang="zh-CN" sz="2800" dirty="0"/>
              <a:t>m</a:t>
            </a:r>
            <a:r>
              <a:rPr lang="zh-CN" altLang="zh-CN" sz="2800" dirty="0"/>
              <a:t>。棋盘上的任意点都可以用</a:t>
            </a:r>
            <a:r>
              <a:rPr lang="zh-CN" altLang="zh-CN" sz="2800" dirty="0" smtClean="0"/>
              <a:t>坐标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j)</a:t>
            </a:r>
            <a:r>
              <a:rPr lang="zh-CN" altLang="zh-CN" sz="2800" dirty="0" smtClean="0"/>
              <a:t>表示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/>
              <a:t>对于马的移动方法，用变量</a:t>
            </a:r>
            <a:r>
              <a:rPr lang="en-US" altLang="zh-CN" sz="2800" dirty="0"/>
              <a:t>k</a:t>
            </a:r>
            <a:r>
              <a:rPr lang="zh-CN" altLang="zh-CN" sz="2800" dirty="0"/>
              <a:t>来表示四种移动</a:t>
            </a:r>
            <a:r>
              <a:rPr lang="zh-CN" altLang="zh-CN" sz="2800" dirty="0" smtClean="0"/>
              <a:t>方向</a:t>
            </a:r>
            <a:r>
              <a:rPr lang="en-US" altLang="zh-CN" sz="2800" dirty="0" smtClean="0"/>
              <a:t>(1</a:t>
            </a:r>
            <a:r>
              <a:rPr lang="zh-CN" altLang="zh-CN" sz="2800" dirty="0"/>
              <a:t>、</a:t>
            </a:r>
            <a:r>
              <a:rPr lang="en-US" altLang="zh-CN" sz="2800" dirty="0"/>
              <a:t>2</a:t>
            </a:r>
            <a:r>
              <a:rPr lang="zh-CN" altLang="zh-CN" sz="2800" dirty="0"/>
              <a:t>、</a:t>
            </a:r>
            <a:r>
              <a:rPr lang="en-US" altLang="zh-CN" sz="2800" dirty="0"/>
              <a:t>3</a:t>
            </a:r>
            <a:r>
              <a:rPr lang="zh-CN" altLang="zh-CN" sz="2800" dirty="0"/>
              <a:t>、</a:t>
            </a:r>
            <a:r>
              <a:rPr lang="en-US" altLang="zh-CN" sz="2800" dirty="0" smtClean="0"/>
              <a:t>4)</a:t>
            </a:r>
            <a:r>
              <a:rPr lang="zh-CN" altLang="zh-CN" sz="2800" dirty="0" smtClean="0"/>
              <a:t>；</a:t>
            </a:r>
            <a:r>
              <a:rPr lang="zh-CN" altLang="zh-CN" sz="2800" dirty="0"/>
              <a:t>而每种移动方法用偏移值来表示，并将这些偏移值分别保存在数组</a:t>
            </a:r>
            <a:r>
              <a:rPr lang="en-US" altLang="zh-CN" sz="2800" dirty="0"/>
              <a:t>dx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dy</a:t>
            </a:r>
            <a:r>
              <a:rPr lang="zh-CN" altLang="zh-CN" sz="2800" dirty="0"/>
              <a:t>中，如</a:t>
            </a:r>
            <a:r>
              <a:rPr lang="zh-CN" altLang="zh-CN" sz="2800" dirty="0" smtClean="0"/>
              <a:t>表所示 </a:t>
            </a:r>
            <a:endParaRPr lang="zh-CN" altLang="zh-CN" sz="2800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9648089"/>
              </p:ext>
            </p:extLst>
          </p:nvPr>
        </p:nvGraphicFramePr>
        <p:xfrm>
          <a:off x="2699792" y="4293096"/>
          <a:ext cx="5328592" cy="252028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75460"/>
                <a:gridCol w="1776566"/>
                <a:gridCol w="1776566"/>
              </a:tblGrid>
              <a:tr h="50405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K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Dx</a:t>
                      </a:r>
                      <a:r>
                        <a:rPr lang="en-US" sz="2800" kern="100" dirty="0">
                          <a:effectLst/>
                        </a:rPr>
                        <a:t>[k]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Dy[k]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-1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-2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78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根据马走的规则，马可以</a:t>
            </a:r>
            <a:r>
              <a:rPr lang="zh-CN" altLang="zh-CN" sz="2800" dirty="0" smtClean="0"/>
              <a:t>由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-dx[k</a:t>
            </a:r>
            <a:r>
              <a:rPr lang="en-US" altLang="zh-CN" sz="2800" dirty="0"/>
              <a:t>]</a:t>
            </a:r>
            <a:r>
              <a:rPr lang="zh-CN" altLang="zh-CN" sz="2800" dirty="0"/>
              <a:t>，</a:t>
            </a:r>
            <a:r>
              <a:rPr lang="en-US" altLang="zh-CN" sz="2800" dirty="0"/>
              <a:t>j-</a:t>
            </a:r>
            <a:r>
              <a:rPr lang="en-US" altLang="zh-CN" sz="2800" dirty="0" err="1"/>
              <a:t>dy</a:t>
            </a:r>
            <a:r>
              <a:rPr lang="en-US" altLang="zh-CN" sz="2800" dirty="0"/>
              <a:t>[k</a:t>
            </a:r>
            <a:r>
              <a:rPr lang="en-US" altLang="zh-CN" sz="2800" dirty="0" smtClean="0"/>
              <a:t>])</a:t>
            </a:r>
            <a:r>
              <a:rPr lang="zh-CN" altLang="zh-CN" sz="2800" dirty="0" smtClean="0"/>
              <a:t>走到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j)</a:t>
            </a:r>
            <a:r>
              <a:rPr lang="zh-CN" altLang="zh-CN" sz="2800" dirty="0" smtClean="0"/>
              <a:t>。</a:t>
            </a:r>
            <a:r>
              <a:rPr lang="zh-CN" altLang="zh-CN" sz="2800" dirty="0"/>
              <a:t>只要马能</a:t>
            </a:r>
            <a:r>
              <a:rPr lang="zh-CN" altLang="zh-CN" sz="2800" dirty="0" smtClean="0"/>
              <a:t>从</a:t>
            </a:r>
            <a:r>
              <a:rPr lang="en-US" altLang="zh-CN" sz="2800" dirty="0" smtClean="0"/>
              <a:t>(1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1)</a:t>
            </a:r>
            <a:r>
              <a:rPr lang="zh-CN" altLang="zh-CN" sz="2800" dirty="0" smtClean="0"/>
              <a:t>走到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-dx[k</a:t>
            </a:r>
            <a:r>
              <a:rPr lang="en-US" altLang="zh-CN" sz="2800" dirty="0"/>
              <a:t>]</a:t>
            </a:r>
            <a:r>
              <a:rPr lang="zh-CN" altLang="zh-CN" sz="2800" dirty="0"/>
              <a:t>，</a:t>
            </a:r>
            <a:r>
              <a:rPr lang="en-US" altLang="zh-CN" sz="2800" dirty="0"/>
              <a:t>j-</a:t>
            </a:r>
            <a:r>
              <a:rPr lang="en-US" altLang="zh-CN" sz="2800" dirty="0" err="1"/>
              <a:t>dy</a:t>
            </a:r>
            <a:r>
              <a:rPr lang="en-US" altLang="zh-CN" sz="2800" dirty="0"/>
              <a:t>[k</a:t>
            </a:r>
            <a:r>
              <a:rPr lang="en-US" altLang="zh-CN" sz="2800" dirty="0" smtClean="0"/>
              <a:t>])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就一定能</a:t>
            </a:r>
            <a:r>
              <a:rPr lang="zh-CN" altLang="zh-CN" sz="2800" dirty="0" smtClean="0"/>
              <a:t>走到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j)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当然，马走的坐标必须保证在棋盘上。</a:t>
            </a:r>
          </a:p>
          <a:p>
            <a:r>
              <a:rPr lang="zh-CN" altLang="zh-CN" sz="2800" dirty="0" smtClean="0"/>
              <a:t>以</a:t>
            </a:r>
            <a:r>
              <a:rPr lang="en-US" altLang="zh-CN" sz="2800" dirty="0" smtClean="0"/>
              <a:t>(n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m)</a:t>
            </a:r>
            <a:r>
              <a:rPr lang="zh-CN" altLang="zh-CN" sz="2800" dirty="0" smtClean="0"/>
              <a:t>为</a:t>
            </a:r>
            <a:r>
              <a:rPr lang="zh-CN" altLang="zh-CN" sz="2800" dirty="0"/>
              <a:t>起点向左递推，当递推</a:t>
            </a:r>
            <a:r>
              <a:rPr lang="zh-CN" altLang="zh-CN" sz="2800" dirty="0" smtClean="0"/>
              <a:t>到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-dx[k</a:t>
            </a:r>
            <a:r>
              <a:rPr lang="en-US" altLang="zh-CN" sz="2800" dirty="0"/>
              <a:t>]</a:t>
            </a:r>
            <a:r>
              <a:rPr lang="zh-CN" altLang="zh-CN" sz="2800" dirty="0"/>
              <a:t>，</a:t>
            </a:r>
            <a:r>
              <a:rPr lang="en-US" altLang="zh-CN" sz="2800" dirty="0"/>
              <a:t>j-</a:t>
            </a:r>
            <a:r>
              <a:rPr lang="en-US" altLang="zh-CN" sz="2800" dirty="0" err="1"/>
              <a:t>dy</a:t>
            </a:r>
            <a:r>
              <a:rPr lang="en-US" altLang="zh-CN" sz="2800" dirty="0"/>
              <a:t>[k</a:t>
            </a:r>
            <a:r>
              <a:rPr lang="en-US" altLang="zh-CN" sz="2800" dirty="0" smtClean="0"/>
              <a:t>])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位置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(1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1)</a:t>
            </a:r>
            <a:r>
              <a:rPr lang="zh-CN" altLang="zh-CN" sz="2800" dirty="0" smtClean="0"/>
              <a:t>时</a:t>
            </a:r>
            <a:r>
              <a:rPr lang="zh-CN" altLang="zh-CN" sz="2800" dirty="0"/>
              <a:t>，就找到了一条</a:t>
            </a:r>
            <a:r>
              <a:rPr lang="zh-CN" altLang="zh-CN" sz="2800" dirty="0" smtClean="0"/>
              <a:t>从</a:t>
            </a:r>
            <a:r>
              <a:rPr lang="en-US" altLang="zh-CN" sz="2800" dirty="0" smtClean="0"/>
              <a:t>(1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1)</a:t>
            </a:r>
            <a:r>
              <a:rPr lang="zh-CN" altLang="zh-CN" sz="2800" dirty="0" smtClean="0"/>
              <a:t>到</a:t>
            </a:r>
            <a:r>
              <a:rPr lang="en-US" altLang="zh-CN" sz="2800" dirty="0" smtClean="0"/>
              <a:t>(n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m)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路径。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92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迭代法也称辗转法，是一种不断用变量的旧值推出新值的过程。它是解决问题的一种基本方法，通过让计算机对一组指令（或一定步骤）进行重复执行，在每次执行这组指令（或这些步骤）时，都从变量的原值推出它的一个新值。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4826675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 迭代是一种不断用变量的旧值推出新值的过程。例如，程序设计中常用到的计数</a:t>
            </a:r>
            <a:r>
              <a:rPr lang="en-US" altLang="zh-CN" sz="2400" smtClean="0"/>
              <a:t>cnt=cnt+1</a:t>
            </a:r>
            <a:r>
              <a:rPr lang="zh-CN" altLang="en-US" sz="2400" smtClean="0"/>
              <a:t>（或</a:t>
            </a:r>
            <a:r>
              <a:rPr lang="en-US" altLang="zh-CN" sz="2400" smtClean="0"/>
              <a:t>cnt++</a:t>
            </a:r>
            <a:r>
              <a:rPr lang="zh-CN" altLang="en-US" sz="2400" smtClean="0"/>
              <a:t>），就是用变量</a:t>
            </a:r>
            <a:r>
              <a:rPr lang="en-US" altLang="zh-CN" sz="2400" smtClean="0"/>
              <a:t>cnt</a:t>
            </a:r>
            <a:r>
              <a:rPr lang="zh-CN" altLang="en-US" sz="2400" smtClean="0"/>
              <a:t>的值加上</a:t>
            </a:r>
            <a:r>
              <a:rPr lang="en-US" altLang="zh-CN" sz="2400" smtClean="0"/>
              <a:t>1</a:t>
            </a:r>
            <a:r>
              <a:rPr lang="zh-CN" altLang="en-US" sz="2400" smtClean="0"/>
              <a:t>后赋值给</a:t>
            </a:r>
            <a:r>
              <a:rPr lang="en-US" altLang="zh-CN" sz="2400" smtClean="0"/>
              <a:t>cnt</a:t>
            </a:r>
            <a:r>
              <a:rPr lang="zh-CN" altLang="en-US" sz="2400" smtClean="0"/>
              <a:t>；对</a:t>
            </a:r>
            <a:r>
              <a:rPr lang="en-US" altLang="zh-CN" sz="2400" smtClean="0"/>
              <a:t>k</a:t>
            </a:r>
            <a:r>
              <a:rPr lang="zh-CN" altLang="en-US" sz="2400" smtClean="0"/>
              <a:t>的求和</a:t>
            </a:r>
            <a:r>
              <a:rPr lang="en-US" altLang="zh-CN" sz="2400" smtClean="0"/>
              <a:t>s=s+k</a:t>
            </a:r>
            <a:r>
              <a:rPr lang="zh-CN" altLang="en-US" sz="2400" smtClean="0"/>
              <a:t>，就是用变量</a:t>
            </a:r>
            <a:r>
              <a:rPr lang="en-US" altLang="zh-CN" sz="2400" smtClean="0"/>
              <a:t>s</a:t>
            </a:r>
            <a:r>
              <a:rPr lang="zh-CN" altLang="en-US" sz="2400" smtClean="0"/>
              <a:t>的值加上</a:t>
            </a:r>
            <a:r>
              <a:rPr lang="en-US" altLang="zh-CN" sz="2400" smtClean="0"/>
              <a:t>k</a:t>
            </a:r>
            <a:r>
              <a:rPr lang="zh-CN" altLang="en-US" sz="2400" smtClean="0"/>
              <a:t>后赋值给</a:t>
            </a:r>
            <a:r>
              <a:rPr lang="en-US" altLang="zh-CN" sz="2400" smtClean="0"/>
              <a:t>s</a:t>
            </a:r>
            <a:r>
              <a:rPr lang="zh-CN" altLang="en-US" sz="2400" smtClean="0"/>
              <a:t>。这种用变量</a:t>
            </a:r>
            <a:r>
              <a:rPr lang="en-US" altLang="zh-CN" sz="2400" smtClean="0"/>
              <a:t>cnt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</a:t>
            </a:r>
            <a:r>
              <a:rPr lang="zh-CN" altLang="en-US" sz="2400" smtClean="0"/>
              <a:t>的新值取代旧值的过程，实际上就是迭代。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35505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8" y="1412776"/>
            <a:ext cx="8964488" cy="4525963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二</a:t>
            </a:r>
            <a:r>
              <a:rPr lang="zh-CN" altLang="zh-CN" sz="2800" dirty="0"/>
              <a:t>维数组</a:t>
            </a:r>
            <a:r>
              <a:rPr lang="en-US" altLang="zh-CN" sz="2800" dirty="0"/>
              <a:t>a</a:t>
            </a:r>
            <a:r>
              <a:rPr lang="zh-CN" altLang="zh-CN" sz="2800" dirty="0"/>
              <a:t>表示棋盘，使用倒推法，从</a:t>
            </a:r>
            <a:r>
              <a:rPr lang="zh-CN" altLang="zh-CN" sz="2800" dirty="0" smtClean="0"/>
              <a:t>终点</a:t>
            </a:r>
            <a:r>
              <a:rPr lang="en-US" altLang="zh-CN" sz="2800" dirty="0" smtClean="0"/>
              <a:t>(n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m)</a:t>
            </a:r>
            <a:r>
              <a:rPr lang="zh-CN" altLang="zh-CN" sz="2800" dirty="0" smtClean="0"/>
              <a:t>往</a:t>
            </a:r>
            <a:r>
              <a:rPr lang="zh-CN" altLang="zh-CN" sz="2800" dirty="0"/>
              <a:t>左递推，设初始值</a:t>
            </a:r>
            <a:r>
              <a:rPr lang="en-US" altLang="zh-CN" sz="2800" dirty="0"/>
              <a:t>a[n][m]</a:t>
            </a:r>
            <a:r>
              <a:rPr lang="zh-CN" altLang="zh-CN" sz="2800" dirty="0" smtClean="0"/>
              <a:t>为</a:t>
            </a:r>
            <a:r>
              <a:rPr lang="en-US" altLang="zh-CN" sz="2800" dirty="0" smtClean="0"/>
              <a:t>(-</a:t>
            </a:r>
            <a:r>
              <a:rPr lang="en-US" altLang="zh-CN" sz="2800" dirty="0"/>
              <a:t>1</a:t>
            </a:r>
            <a:r>
              <a:rPr lang="zh-CN" altLang="zh-CN" sz="2800" dirty="0"/>
              <a:t>，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1)(</a:t>
            </a:r>
            <a:r>
              <a:rPr lang="zh-CN" altLang="zh-CN" sz="2800" dirty="0" smtClean="0"/>
              <a:t>表示终点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如果</a:t>
            </a:r>
            <a:r>
              <a:rPr lang="zh-CN" altLang="zh-CN" sz="2800" dirty="0" smtClean="0"/>
              <a:t>从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j)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步能</a:t>
            </a:r>
            <a:r>
              <a:rPr lang="zh-CN" altLang="zh-CN" sz="2800" dirty="0" smtClean="0"/>
              <a:t>走到</a:t>
            </a:r>
            <a:r>
              <a:rPr lang="en-US" altLang="zh-CN" sz="2800" dirty="0" smtClean="0"/>
              <a:t>(n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m)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就</a:t>
            </a:r>
            <a:r>
              <a:rPr lang="zh-CN" altLang="zh-CN" sz="2800" dirty="0" smtClean="0"/>
              <a:t>将</a:t>
            </a:r>
            <a:r>
              <a:rPr lang="en-US" altLang="zh-CN" sz="2800" dirty="0" smtClean="0"/>
              <a:t>(n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m)</a:t>
            </a:r>
            <a:r>
              <a:rPr lang="zh-CN" altLang="zh-CN" sz="2800" dirty="0" smtClean="0"/>
              <a:t>存放</a:t>
            </a:r>
            <a:r>
              <a:rPr lang="zh-CN" altLang="zh-CN" sz="2800" dirty="0"/>
              <a:t>在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</a:t>
            </a:r>
            <a:r>
              <a:rPr lang="zh-CN" altLang="zh-CN" sz="2800" dirty="0"/>
              <a:t>中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a[3</a:t>
            </a:r>
            <a:r>
              <a:rPr lang="en-US" altLang="zh-CN" sz="2800" dirty="0"/>
              <a:t>][2]</a:t>
            </a:r>
            <a:r>
              <a:rPr lang="zh-CN" altLang="zh-CN" sz="2800" dirty="0"/>
              <a:t>和</a:t>
            </a:r>
            <a:r>
              <a:rPr lang="en-US" altLang="zh-CN" sz="2800" dirty="0"/>
              <a:t>a[2][3]</a:t>
            </a:r>
            <a:r>
              <a:rPr lang="zh-CN" altLang="zh-CN" sz="2800" dirty="0"/>
              <a:t>的值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(4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4)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表示从这两个点都可以到达</a:t>
            </a:r>
            <a:r>
              <a:rPr lang="zh-CN" altLang="zh-CN" sz="2800" dirty="0" smtClean="0"/>
              <a:t>坐标</a:t>
            </a:r>
            <a:r>
              <a:rPr lang="en-US" altLang="zh-CN" sz="2800" dirty="0" smtClean="0"/>
              <a:t>(4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4)</a:t>
            </a:r>
            <a:r>
              <a:rPr lang="zh-CN" altLang="zh-CN" sz="2800" dirty="0" smtClean="0"/>
              <a:t>。从</a:t>
            </a:r>
            <a:r>
              <a:rPr lang="en-US" altLang="zh-CN" sz="2800" dirty="0" smtClean="0"/>
              <a:t>(1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1)</a:t>
            </a:r>
            <a:r>
              <a:rPr lang="zh-CN" altLang="zh-CN" sz="2800" dirty="0" smtClean="0"/>
              <a:t>可到达</a:t>
            </a:r>
            <a:r>
              <a:rPr lang="en-US" altLang="zh-CN" sz="2800" dirty="0" smtClean="0"/>
              <a:t>(2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3)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(3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2)</a:t>
            </a:r>
            <a:r>
              <a:rPr lang="zh-CN" altLang="zh-CN" sz="2800" dirty="0" smtClean="0"/>
              <a:t>两</a:t>
            </a:r>
            <a:r>
              <a:rPr lang="zh-CN" altLang="zh-CN" sz="2800" dirty="0"/>
              <a:t>个点，所以</a:t>
            </a:r>
            <a:r>
              <a:rPr lang="en-US" altLang="zh-CN" sz="2800" dirty="0"/>
              <a:t>a[1][1]</a:t>
            </a:r>
            <a:r>
              <a:rPr lang="zh-CN" altLang="zh-CN" sz="2800" dirty="0"/>
              <a:t>存放两个点中的任意一个即可。递推结束以后，如果</a:t>
            </a:r>
            <a:r>
              <a:rPr lang="en-US" altLang="zh-CN" sz="2800" dirty="0"/>
              <a:t>a[1][1]</a:t>
            </a:r>
            <a:r>
              <a:rPr lang="zh-CN" altLang="zh-CN" sz="2800" dirty="0"/>
              <a:t>值</a:t>
            </a:r>
            <a:r>
              <a:rPr lang="zh-CN" altLang="zh-CN" sz="2800" dirty="0" smtClean="0"/>
              <a:t>为</a:t>
            </a:r>
            <a:r>
              <a:rPr lang="en-US" altLang="zh-CN" sz="2800" dirty="0" smtClean="0"/>
              <a:t>(0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0)</a:t>
            </a:r>
            <a:r>
              <a:rPr lang="zh-CN" altLang="zh-CN" sz="2800" dirty="0" smtClean="0"/>
              <a:t>说明</a:t>
            </a:r>
            <a:r>
              <a:rPr lang="zh-CN" altLang="zh-CN" sz="2800" dirty="0"/>
              <a:t>不存在路径，否则</a:t>
            </a:r>
            <a:r>
              <a:rPr lang="en-US" altLang="zh-CN" sz="2800" dirty="0"/>
              <a:t>a[1][1]</a:t>
            </a:r>
            <a:r>
              <a:rPr lang="zh-CN" altLang="zh-CN" sz="2800" dirty="0"/>
              <a:t>值就是马走下一步的坐标，</a:t>
            </a:r>
            <a:r>
              <a:rPr lang="zh-CN" altLang="zh-CN" sz="2800" dirty="0" smtClean="0"/>
              <a:t>以此输出</a:t>
            </a:r>
            <a:r>
              <a:rPr lang="zh-CN" altLang="zh-CN" sz="2800" dirty="0"/>
              <a:t>路径。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8074706"/>
              </p:ext>
            </p:extLst>
          </p:nvPr>
        </p:nvGraphicFramePr>
        <p:xfrm>
          <a:off x="72008" y="5085184"/>
          <a:ext cx="8964488" cy="1463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241122"/>
                <a:gridCol w="2241122"/>
                <a:gridCol w="2241122"/>
                <a:gridCol w="2241122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A[4][4]={-1,-1}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A[2][3]={4,4}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A[3][2]={4,4}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A[1][1]={2,3}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73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递推和迭代的</a:t>
            </a:r>
            <a:r>
              <a:rPr lang="zh-CN" altLang="zh-CN" b="1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迭代是一种不断用变量的旧值推出新值的过程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递</a:t>
            </a:r>
            <a:r>
              <a:rPr lang="zh-CN" altLang="zh-CN" dirty="0"/>
              <a:t>推实际上也是根据递推关系式不断推出新值的过程，与迭代有很多共同之处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很多</a:t>
            </a:r>
            <a:r>
              <a:rPr lang="zh-CN" altLang="zh-CN" dirty="0"/>
              <a:t>迭代过程可以应用递推来解决；反过来，很多递推过程也可以应用迭代来解决。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90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【实例</a:t>
            </a:r>
            <a:r>
              <a:rPr lang="en-US" altLang="zh-CN" dirty="0" smtClean="0"/>
              <a:t>2-5</a:t>
            </a:r>
            <a:r>
              <a:rPr lang="zh-CN" altLang="zh-CN" dirty="0" smtClean="0"/>
              <a:t>】</a:t>
            </a:r>
            <a:r>
              <a:rPr lang="zh-CN" altLang="zh-CN" dirty="0"/>
              <a:t>水手分</a:t>
            </a:r>
            <a:r>
              <a:rPr lang="zh-CN" altLang="zh-CN" dirty="0" smtClean="0"/>
              <a:t>椰子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五个水手来到一个岛上，采了一堆椰子后，因为疲劳都睡着了。一段时间后，第一个水手醒来，悄悄地将椰子等分成五份，多出一个椰子，便给了旁边的猴子，然后自己藏起一份，再将剩下的椰子重新合在一起，继续睡觉。不久，第二名水手醒来，同样将椰子等分成五份，恰好也多出一个，也给了猴子。然后自己也藏起一份，再将剩下的椰子重新合在一起。以后每个水手都如此分了一次并都藏起一份，也恰好都把多出的一个给了猴子。第二天，五个水手醒来，发现椰子少了许多，心照不宣，便把剩下的椰子分成五份，恰好又多出一个，给了猴子。问原来这堆椰子至少有多少个</a:t>
            </a:r>
            <a:r>
              <a:rPr lang="en-US" altLang="zh-CN" dirty="0"/>
              <a:t>?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55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编程思路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zh-CN" dirty="0" smtClean="0"/>
              <a:t>应用递</a:t>
            </a:r>
            <a:r>
              <a:rPr lang="zh-CN" altLang="zh-CN" dirty="0"/>
              <a:t>推来求解，按时间来实施递推。</a:t>
            </a:r>
          </a:p>
          <a:p>
            <a:r>
              <a:rPr lang="zh-CN" altLang="zh-CN" dirty="0"/>
              <a:t>设第</a:t>
            </a:r>
            <a:r>
              <a:rPr lang="en-US" altLang="zh-CN" dirty="0" err="1"/>
              <a:t>i</a:t>
            </a:r>
            <a:r>
              <a:rPr lang="zh-CN" altLang="zh-CN" dirty="0"/>
              <a:t>个水手藏椰子数为</a:t>
            </a:r>
            <a:r>
              <a:rPr lang="en-US" altLang="zh-CN" dirty="0"/>
              <a:t>y(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zh-CN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、…、</a:t>
            </a:r>
            <a:r>
              <a:rPr lang="en-US" altLang="zh-CN" dirty="0"/>
              <a:t>5</a:t>
            </a:r>
            <a:r>
              <a:rPr lang="zh-CN" altLang="zh-CN" dirty="0"/>
              <a:t>）个，第二天</a:t>
            </a:r>
            <a:r>
              <a:rPr lang="en-US" altLang="zh-CN" dirty="0"/>
              <a:t>5</a:t>
            </a:r>
            <a:r>
              <a:rPr lang="zh-CN" altLang="zh-CN" dirty="0"/>
              <a:t>个水手醒来后各分得椰子为</a:t>
            </a:r>
            <a:r>
              <a:rPr lang="en-US" altLang="zh-CN" dirty="0"/>
              <a:t>y(6)</a:t>
            </a:r>
            <a:r>
              <a:rPr lang="zh-CN" altLang="zh-CN" dirty="0"/>
              <a:t>个，则原来这堆椰子数</a:t>
            </a:r>
            <a:r>
              <a:rPr lang="zh-CN" altLang="zh-CN" dirty="0" smtClean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fr-FR" altLang="zh-CN" dirty="0" smtClean="0"/>
              <a:t>x=5*y(1</a:t>
            </a:r>
            <a:r>
              <a:rPr lang="fr-FR" altLang="zh-CN" dirty="0"/>
              <a:t>)+</a:t>
            </a:r>
            <a:r>
              <a:rPr lang="fr-FR" altLang="zh-CN" dirty="0" smtClean="0"/>
              <a:t>1</a:t>
            </a:r>
          </a:p>
          <a:p>
            <a:r>
              <a:rPr lang="zh-CN" altLang="zh-CN" dirty="0" smtClean="0"/>
              <a:t>如何</a:t>
            </a:r>
            <a:r>
              <a:rPr lang="zh-CN" altLang="zh-CN" dirty="0"/>
              <a:t>求取</a:t>
            </a:r>
            <a:r>
              <a:rPr lang="fr-FR" altLang="zh-CN" dirty="0"/>
              <a:t>y(1)</a:t>
            </a:r>
            <a:r>
              <a:rPr lang="zh-CN" altLang="zh-CN" dirty="0"/>
              <a:t>呢？</a:t>
            </a:r>
          </a:p>
          <a:p>
            <a:pPr marL="400050" lvl="1" indent="0">
              <a:buNone/>
            </a:pPr>
            <a:r>
              <a:rPr lang="zh-CN" altLang="zh-CN" dirty="0"/>
              <a:t>由于第二个水手醒来所面临的椰子数为</a:t>
            </a:r>
            <a:r>
              <a:rPr lang="en-US" altLang="zh-CN" dirty="0"/>
              <a:t>4y(1)</a:t>
            </a:r>
            <a:r>
              <a:rPr lang="zh-CN" altLang="zh-CN" dirty="0"/>
              <a:t>，同时也为</a:t>
            </a:r>
            <a:r>
              <a:rPr lang="en-US" altLang="zh-CN" dirty="0"/>
              <a:t>5y(2)+1</a:t>
            </a:r>
            <a:r>
              <a:rPr lang="zh-CN" altLang="zh-CN" dirty="0"/>
              <a:t>，于是有</a:t>
            </a:r>
          </a:p>
          <a:p>
            <a:pPr marL="400050" lvl="1" indent="0">
              <a:buNone/>
            </a:pPr>
            <a:r>
              <a:rPr lang="en-US" altLang="zh-CN" dirty="0"/>
              <a:t>    4*y(1)=5*y(2)+1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同样，</a:t>
            </a:r>
            <a:r>
              <a:rPr lang="en-US" altLang="zh-CN" dirty="0"/>
              <a:t>y(2)</a:t>
            </a:r>
            <a:r>
              <a:rPr lang="zh-CN" altLang="zh-CN" dirty="0"/>
              <a:t>与</a:t>
            </a:r>
            <a:r>
              <a:rPr lang="en-US" altLang="zh-CN" dirty="0"/>
              <a:t>y(3)</a:t>
            </a:r>
            <a:r>
              <a:rPr lang="zh-CN" altLang="zh-CN" dirty="0"/>
              <a:t>之间的关系为：</a:t>
            </a:r>
            <a:r>
              <a:rPr lang="en-US" altLang="zh-CN" dirty="0"/>
              <a:t>4*y(2)=5*y(3)+1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 smtClean="0"/>
              <a:t>一般</a:t>
            </a:r>
            <a:r>
              <a:rPr lang="zh-CN" altLang="zh-CN" dirty="0"/>
              <a:t>地，有递推关系：</a:t>
            </a:r>
            <a:r>
              <a:rPr lang="en-US" altLang="zh-CN" dirty="0"/>
              <a:t>4*y(</a:t>
            </a:r>
            <a:r>
              <a:rPr lang="en-US" altLang="zh-CN" dirty="0" err="1"/>
              <a:t>i</a:t>
            </a:r>
            <a:r>
              <a:rPr lang="en-US" altLang="zh-CN" dirty="0"/>
              <a:t>)=5*y(i+1)+1  </a:t>
            </a:r>
            <a:r>
              <a:rPr lang="zh-CN" altLang="zh-CN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、…、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18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递</a:t>
            </a:r>
            <a:r>
              <a:rPr lang="zh-CN" altLang="zh-CN" dirty="0"/>
              <a:t>推的初始（边界）值如何确定？</a:t>
            </a:r>
          </a:p>
          <a:p>
            <a:pPr marL="400050" lvl="1" indent="0">
              <a:buNone/>
            </a:pPr>
            <a:r>
              <a:rPr lang="zh-CN" altLang="zh-CN" dirty="0" smtClean="0"/>
              <a:t>问题</a:t>
            </a:r>
            <a:r>
              <a:rPr lang="zh-CN" altLang="zh-CN" dirty="0"/>
              <a:t>本身没有初始（边界）条件限制，只要求上面</a:t>
            </a:r>
            <a:r>
              <a:rPr lang="en-US" altLang="zh-CN" dirty="0"/>
              <a:t>5</a:t>
            </a:r>
            <a:r>
              <a:rPr lang="zh-CN" altLang="zh-CN" dirty="0"/>
              <a:t>个递推关系式所涉及的</a:t>
            </a:r>
            <a:r>
              <a:rPr lang="en-US" altLang="zh-CN" dirty="0"/>
              <a:t>6</a:t>
            </a:r>
            <a:r>
              <a:rPr lang="zh-CN" altLang="zh-CN" dirty="0"/>
              <a:t>个量</a:t>
            </a:r>
            <a:r>
              <a:rPr lang="en-US" altLang="zh-CN" dirty="0"/>
              <a:t>y(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zh-CN" dirty="0"/>
              <a:t>都是正整数。也就是说，若有</a:t>
            </a:r>
            <a:r>
              <a:rPr lang="en-US" altLang="zh-CN" dirty="0"/>
              <a:t>6</a:t>
            </a:r>
            <a:r>
              <a:rPr lang="zh-CN" altLang="zh-CN" dirty="0"/>
              <a:t>个整数</a:t>
            </a:r>
            <a:r>
              <a:rPr lang="en-US" altLang="zh-CN" dirty="0"/>
              <a:t>y(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zh-CN" dirty="0"/>
              <a:t>满足</a:t>
            </a:r>
            <a:r>
              <a:rPr lang="en-US" altLang="zh-CN" dirty="0"/>
              <a:t>5</a:t>
            </a:r>
            <a:r>
              <a:rPr lang="zh-CN" altLang="zh-CN" dirty="0"/>
              <a:t>个方程</a:t>
            </a:r>
            <a:r>
              <a:rPr lang="en-US" altLang="zh-CN" dirty="0"/>
              <a:t>4*y(</a:t>
            </a:r>
            <a:r>
              <a:rPr lang="en-US" altLang="zh-CN" dirty="0" err="1"/>
              <a:t>i</a:t>
            </a:r>
            <a:r>
              <a:rPr lang="en-US" altLang="zh-CN" dirty="0"/>
              <a:t>)=5*y(i+1)+1  (</a:t>
            </a:r>
            <a:r>
              <a:rPr lang="en-US" altLang="zh-CN" dirty="0" err="1"/>
              <a:t>i</a:t>
            </a:r>
            <a:r>
              <a:rPr lang="en-US" altLang="zh-CN" dirty="0"/>
              <a:t>=1,2,</a:t>
            </a:r>
            <a:r>
              <a:rPr lang="zh-CN" altLang="zh-CN" dirty="0"/>
              <a:t>…</a:t>
            </a:r>
            <a:r>
              <a:rPr lang="en-US" altLang="zh-CN" dirty="0"/>
              <a:t>,5)</a:t>
            </a:r>
            <a:r>
              <a:rPr lang="zh-CN" altLang="zh-CN" dirty="0"/>
              <a:t>，即为所求的一个解。</a:t>
            </a:r>
          </a:p>
          <a:p>
            <a:r>
              <a:rPr lang="zh-CN" altLang="en-US" dirty="0" smtClean="0"/>
              <a:t>采用顺推法求解。</a:t>
            </a:r>
          </a:p>
          <a:p>
            <a:pPr marL="400050" lvl="1" indent="0">
              <a:buNone/>
            </a:pPr>
            <a:r>
              <a:rPr lang="zh-CN" altLang="en-US" dirty="0" smtClean="0"/>
              <a:t>将递推式变形为从</a:t>
            </a:r>
            <a:r>
              <a:rPr lang="en-US" altLang="zh-CN" dirty="0" smtClean="0"/>
              <a:t>y(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推出</a:t>
            </a:r>
            <a:r>
              <a:rPr lang="en-US" altLang="zh-CN" dirty="0" smtClean="0"/>
              <a:t>y(i+1)</a:t>
            </a:r>
            <a:r>
              <a:rPr lang="zh-CN" altLang="en-US" dirty="0" smtClean="0"/>
              <a:t>的形式</a:t>
            </a:r>
          </a:p>
          <a:p>
            <a:pPr marL="400050" lvl="1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y(i+1)=(4*y(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)-1)/5  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=1,2,…,5)   </a:t>
            </a:r>
          </a:p>
          <a:p>
            <a:pPr marL="400050" lvl="1" indent="0">
              <a:buNone/>
            </a:pPr>
            <a:r>
              <a:rPr lang="zh-CN" altLang="en-US" dirty="0" smtClean="0"/>
              <a:t>首先</a:t>
            </a:r>
            <a:r>
              <a:rPr lang="en-US" altLang="zh-CN" dirty="0" smtClean="0"/>
              <a:t>y(1)</a:t>
            </a:r>
            <a:r>
              <a:rPr lang="zh-CN" altLang="en-US" dirty="0" smtClean="0"/>
              <a:t>赋初值</a:t>
            </a:r>
            <a:r>
              <a:rPr lang="en-US" altLang="zh-CN" dirty="0" smtClean="0"/>
              <a:t>k</a:t>
            </a:r>
            <a:r>
              <a:rPr lang="zh-CN" altLang="en-US" dirty="0" smtClean="0"/>
              <a:t>后推出</a:t>
            </a:r>
            <a:r>
              <a:rPr lang="en-US" altLang="zh-CN" dirty="0" smtClean="0"/>
              <a:t>y(2)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y(2)</a:t>
            </a:r>
            <a:r>
              <a:rPr lang="zh-CN" altLang="en-US" dirty="0" smtClean="0"/>
              <a:t>推出</a:t>
            </a:r>
            <a:r>
              <a:rPr lang="en-US" altLang="zh-CN" dirty="0" smtClean="0"/>
              <a:t>y(3)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，依此经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次递推得</a:t>
            </a:r>
            <a:r>
              <a:rPr lang="en-US" altLang="zh-CN" dirty="0" smtClean="0"/>
              <a:t>y(6)</a:t>
            </a:r>
            <a:r>
              <a:rPr lang="zh-CN" altLang="en-US" dirty="0" smtClean="0"/>
              <a:t>。如果某一次推出的不是整数，则中止继续往后推，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增</a:t>
            </a:r>
            <a:r>
              <a:rPr lang="en-US" altLang="zh-CN" dirty="0" smtClean="0"/>
              <a:t>1</a:t>
            </a:r>
            <a:r>
              <a:rPr lang="zh-CN" altLang="en-US" dirty="0" smtClean="0"/>
              <a:t>后赋值给</a:t>
            </a:r>
            <a:r>
              <a:rPr lang="en-US" altLang="zh-CN" dirty="0" smtClean="0"/>
              <a:t>y(1)</a:t>
            </a:r>
            <a:r>
              <a:rPr lang="zh-CN" altLang="en-US" dirty="0" smtClean="0"/>
              <a:t>，从头开始。</a:t>
            </a:r>
          </a:p>
          <a:p>
            <a:pPr marL="400050" lvl="1" indent="0">
              <a:buNone/>
            </a:pPr>
            <a:r>
              <a:rPr lang="zh-CN" altLang="en-US" dirty="0" smtClean="0"/>
              <a:t>这样按时间顺序从前往后递推，若每次递推所得都是整数，则找到了解，打印输出。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39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为保证推出的</a:t>
            </a:r>
            <a:r>
              <a:rPr lang="en-US" altLang="zh-CN" dirty="0" smtClean="0"/>
              <a:t>y(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为整数，则要求</a:t>
            </a:r>
            <a:r>
              <a:rPr lang="en-US" altLang="zh-CN" dirty="0" smtClean="0"/>
              <a:t>4*y(i-1)-1</a:t>
            </a:r>
            <a:r>
              <a:rPr lang="zh-CN" altLang="en-US" dirty="0" smtClean="0"/>
              <a:t>能被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整除（即前一个水手藏起一份后，剩下的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份能够给猴子一个，再被分成五份）。因此，可确定最小的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y(1)</a:t>
            </a:r>
            <a:r>
              <a:rPr lang="zh-CN" altLang="en-US" dirty="0" smtClean="0"/>
              <a:t>赋初值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；若在递推过程中，某次</a:t>
            </a:r>
            <a:r>
              <a:rPr lang="en-US" altLang="zh-CN" dirty="0" smtClean="0"/>
              <a:t>y(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不为整数，则重新赋</a:t>
            </a:r>
            <a:r>
              <a:rPr lang="en-US" altLang="zh-CN" dirty="0" smtClean="0"/>
              <a:t>y(1)</a:t>
            </a:r>
            <a:r>
              <a:rPr lang="zh-CN" altLang="en-US" dirty="0" smtClean="0"/>
              <a:t>从头再来，为保证</a:t>
            </a:r>
            <a:r>
              <a:rPr lang="en-US" altLang="zh-CN" dirty="0" smtClean="0"/>
              <a:t>4*y(1)-1</a:t>
            </a:r>
            <a:r>
              <a:rPr lang="zh-CN" altLang="en-US" dirty="0" smtClean="0"/>
              <a:t>能被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整除，因此 </a:t>
            </a:r>
            <a:r>
              <a:rPr lang="en-US" altLang="zh-CN" dirty="0" smtClean="0"/>
              <a:t>k </a:t>
            </a:r>
            <a:r>
              <a:rPr lang="zh-CN" altLang="en-US" dirty="0" smtClean="0"/>
              <a:t>的增量可设置为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796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48" y="-910649"/>
            <a:ext cx="785818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#include &lt;iostream&gt;</a:t>
            </a:r>
            <a:endParaRPr lang="zh-CN" altLang="en-US" smtClean="0"/>
          </a:p>
          <a:p>
            <a:r>
              <a:rPr lang="en-US" altLang="zh-CN" smtClean="0"/>
              <a:t>using namespace std;</a:t>
            </a:r>
            <a:endParaRPr lang="zh-CN" altLang="en-US" smtClean="0"/>
          </a:p>
          <a:p>
            <a:r>
              <a:rPr lang="en-US" altLang="zh-CN" smtClean="0"/>
              <a:t>int main()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int i,k,x,y[7];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k=4;  y[1]=k;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i=2;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while (i&lt;=6)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  </a:t>
            </a:r>
            <a:r>
              <a:rPr lang="en-US" altLang="zh-CN" smtClean="0"/>
              <a:t>if ((4*y[i-1]-1)%5!=0)          </a:t>
            </a:r>
            <a:endParaRPr lang="zh-CN" altLang="en-US" smtClean="0"/>
          </a:p>
          <a:p>
            <a:r>
              <a:rPr lang="zh-CN" altLang="en-US" smtClean="0"/>
              <a:t>          </a:t>
            </a:r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            </a:t>
            </a:r>
            <a:r>
              <a:rPr lang="en-US" altLang="zh-CN" smtClean="0"/>
              <a:t>k=k+5;  y[1]=k; i=2;    // </a:t>
            </a:r>
            <a:r>
              <a:rPr lang="zh-CN" altLang="en-US" smtClean="0"/>
              <a:t>若</a:t>
            </a:r>
            <a:r>
              <a:rPr lang="en-US" altLang="zh-CN" smtClean="0"/>
              <a:t>y(i)</a:t>
            </a:r>
            <a:r>
              <a:rPr lang="zh-CN" altLang="en-US" smtClean="0"/>
              <a:t>不是整数</a:t>
            </a:r>
            <a:r>
              <a:rPr lang="en-US" altLang="zh-CN" smtClean="0"/>
              <a:t>,k</a:t>
            </a:r>
            <a:r>
              <a:rPr lang="zh-CN" altLang="en-US" smtClean="0"/>
              <a:t>增</a:t>
            </a:r>
            <a:r>
              <a:rPr lang="en-US" altLang="zh-CN" smtClean="0"/>
              <a:t>1</a:t>
            </a:r>
            <a:r>
              <a:rPr lang="zh-CN" altLang="en-US" smtClean="0"/>
              <a:t>重试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          </a:t>
            </a:r>
            <a:r>
              <a:rPr lang="en-US" altLang="zh-CN" smtClean="0"/>
              <a:t>else</a:t>
            </a:r>
            <a:endParaRPr lang="zh-CN" altLang="en-US" smtClean="0"/>
          </a:p>
          <a:p>
            <a:r>
              <a:rPr lang="zh-CN" altLang="en-US" smtClean="0"/>
              <a:t>          </a:t>
            </a:r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            </a:t>
            </a:r>
            <a:r>
              <a:rPr lang="en-US" altLang="zh-CN" smtClean="0"/>
              <a:t>y[i]=(4*y[i-1]-1)/5;   // </a:t>
            </a:r>
            <a:r>
              <a:rPr lang="zh-CN" altLang="en-US" smtClean="0"/>
              <a:t>递推求后一个水手藏起的椰子</a:t>
            </a:r>
            <a:r>
              <a:rPr lang="en-US" altLang="zh-CN" smtClean="0"/>
              <a:t>y(i)</a:t>
            </a:r>
            <a:endParaRPr lang="zh-CN" altLang="en-US" smtClean="0"/>
          </a:p>
          <a:p>
            <a:r>
              <a:rPr lang="zh-CN" altLang="en-US" smtClean="0"/>
              <a:t>          </a:t>
            </a:r>
            <a:r>
              <a:rPr lang="zh-CN" altLang="en-US" smtClean="0"/>
              <a:t>     </a:t>
            </a:r>
            <a:r>
              <a:rPr lang="en-US" altLang="zh-CN" smtClean="0"/>
              <a:t>i++;</a:t>
            </a:r>
            <a:endParaRPr lang="zh-CN" altLang="en-US" smtClean="0"/>
          </a:p>
          <a:p>
            <a:r>
              <a:rPr lang="zh-CN" altLang="en-US" smtClean="0"/>
              <a:t>          </a:t>
            </a:r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       </a:t>
            </a:r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x=5*y[1]+1;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cout&lt;&lt;"</a:t>
            </a:r>
            <a:r>
              <a:rPr lang="zh-CN" altLang="en-US" smtClean="0"/>
              <a:t>原有椰子至少</a:t>
            </a:r>
            <a:r>
              <a:rPr lang="en-US" altLang="zh-CN" smtClean="0"/>
              <a:t>"&lt;&lt;x&lt;&lt;"</a:t>
            </a:r>
            <a:r>
              <a:rPr lang="zh-CN" altLang="en-US" smtClean="0"/>
              <a:t>个。</a:t>
            </a:r>
            <a:r>
              <a:rPr lang="en-US" altLang="zh-CN" smtClean="0"/>
              <a:t>"&lt;&lt;endl;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nn-NO" altLang="zh-CN" smtClean="0"/>
              <a:t>for (i=1; i&lt;=5; i++)</a:t>
            </a:r>
            <a:endParaRPr lang="zh-CN" altLang="en-US" smtClean="0"/>
          </a:p>
          <a:p>
            <a:r>
              <a:rPr lang="zh-CN" altLang="en-US" smtClean="0"/>
              <a:t>              </a:t>
            </a:r>
            <a:r>
              <a:rPr lang="en-US" altLang="zh-CN" smtClean="0"/>
              <a:t>cout&lt;&lt;"</a:t>
            </a:r>
            <a:r>
              <a:rPr lang="zh-CN" altLang="en-US" smtClean="0"/>
              <a:t>第 </a:t>
            </a:r>
            <a:r>
              <a:rPr lang="en-US" altLang="zh-CN" smtClean="0"/>
              <a:t>"&lt;&lt;i&lt;&lt;" </a:t>
            </a:r>
            <a:r>
              <a:rPr lang="zh-CN" altLang="en-US" smtClean="0"/>
              <a:t>个水手面临椰子 </a:t>
            </a:r>
            <a:r>
              <a:rPr lang="en-US" altLang="zh-CN" smtClean="0"/>
              <a:t>"&lt;&lt;5*y[i]+1&lt;&lt;" </a:t>
            </a:r>
            <a:r>
              <a:rPr lang="zh-CN" altLang="en-US" smtClean="0"/>
              <a:t>个，藏 </a:t>
            </a:r>
            <a:r>
              <a:rPr lang="en-US" altLang="zh-CN" smtClean="0"/>
              <a:t>"&lt;&lt;y[i]&lt;&lt;"</a:t>
            </a:r>
            <a:r>
              <a:rPr lang="zh-CN" altLang="en-US" smtClean="0"/>
              <a:t>个。</a:t>
            </a:r>
            <a:r>
              <a:rPr lang="en-US" altLang="zh-CN" smtClean="0"/>
              <a:t>"&lt;&lt;endl;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cout&lt;&lt;"</a:t>
            </a:r>
            <a:r>
              <a:rPr lang="zh-CN" altLang="en-US" smtClean="0"/>
              <a:t>最后一起分时有椰子 </a:t>
            </a:r>
            <a:r>
              <a:rPr lang="en-US" altLang="zh-CN" smtClean="0"/>
              <a:t>"&lt;&lt;5*y[6]+1&lt;&lt;" </a:t>
            </a:r>
            <a:r>
              <a:rPr lang="zh-CN" altLang="en-US" smtClean="0"/>
              <a:t>个，每人分得</a:t>
            </a:r>
            <a:r>
              <a:rPr lang="en-US" altLang="zh-CN" smtClean="0"/>
              <a:t>"&lt;&lt;y[6]&lt;&lt;"</a:t>
            </a:r>
            <a:r>
              <a:rPr lang="zh-CN" altLang="en-US" smtClean="0"/>
              <a:t>个。</a:t>
            </a:r>
            <a:r>
              <a:rPr lang="en-US" altLang="zh-CN" smtClean="0"/>
              <a:t>"&lt;&lt;endl;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return 0;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编程思路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采用倒推法</a:t>
            </a:r>
            <a:r>
              <a:rPr lang="zh-CN" altLang="zh-CN" dirty="0" smtClean="0"/>
              <a:t>求解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zh-CN" dirty="0" smtClean="0"/>
              <a:t>即</a:t>
            </a:r>
            <a:r>
              <a:rPr lang="zh-CN" altLang="zh-CN" dirty="0"/>
              <a:t>改为</a:t>
            </a:r>
            <a:r>
              <a:rPr lang="en-US" altLang="zh-CN" dirty="0"/>
              <a:t>y(6)</a:t>
            </a:r>
            <a:r>
              <a:rPr lang="zh-CN" altLang="zh-CN" dirty="0"/>
              <a:t>赋初值</a:t>
            </a:r>
            <a:r>
              <a:rPr lang="en-US" altLang="zh-CN" dirty="0"/>
              <a:t>k</a:t>
            </a:r>
            <a:r>
              <a:rPr lang="zh-CN" altLang="zh-CN" dirty="0"/>
              <a:t>后递推出</a:t>
            </a:r>
            <a:r>
              <a:rPr lang="en-US" altLang="zh-CN" dirty="0"/>
              <a:t>y(5)</a:t>
            </a:r>
            <a:r>
              <a:rPr lang="zh-CN" altLang="zh-CN" dirty="0"/>
              <a:t>，由</a:t>
            </a:r>
            <a:r>
              <a:rPr lang="en-US" altLang="zh-CN" dirty="0"/>
              <a:t>y(5)</a:t>
            </a:r>
            <a:r>
              <a:rPr lang="zh-CN" altLang="zh-CN" dirty="0"/>
              <a:t>递推出</a:t>
            </a:r>
            <a:r>
              <a:rPr lang="en-US" altLang="zh-CN" dirty="0"/>
              <a:t>y(4)</a:t>
            </a:r>
            <a:r>
              <a:rPr lang="zh-CN" altLang="zh-CN" dirty="0"/>
              <a:t>，依此经</a:t>
            </a:r>
            <a:r>
              <a:rPr lang="en-US" altLang="zh-CN" dirty="0"/>
              <a:t>5</a:t>
            </a:r>
            <a:r>
              <a:rPr lang="zh-CN" altLang="zh-CN" dirty="0"/>
              <a:t>次递推得</a:t>
            </a:r>
            <a:r>
              <a:rPr lang="en-US" altLang="zh-CN" dirty="0"/>
              <a:t>y(1)</a:t>
            </a:r>
            <a:r>
              <a:rPr lang="zh-CN" altLang="zh-CN" dirty="0"/>
              <a:t>，“由后向前”递推式为：</a:t>
            </a:r>
          </a:p>
          <a:p>
            <a:pPr marL="400050" lvl="1" indent="0">
              <a:buNone/>
            </a:pPr>
            <a:r>
              <a:rPr lang="en-US" altLang="zh-CN" dirty="0"/>
              <a:t>y(</a:t>
            </a:r>
            <a:r>
              <a:rPr lang="en-US" altLang="zh-CN" dirty="0" err="1"/>
              <a:t>i</a:t>
            </a:r>
            <a:r>
              <a:rPr lang="en-US" altLang="zh-CN" dirty="0"/>
              <a:t>)=(5*y(i+1)+1)/4  </a:t>
            </a:r>
            <a:r>
              <a:rPr lang="zh-CN" altLang="zh-CN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、…、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</a:p>
          <a:p>
            <a:pPr marL="400050" lvl="1" indent="0">
              <a:buNone/>
            </a:pPr>
            <a:r>
              <a:rPr lang="zh-CN" altLang="zh-CN" dirty="0"/>
              <a:t>为确保从</a:t>
            </a:r>
            <a:r>
              <a:rPr lang="en-US" altLang="zh-CN" dirty="0"/>
              <a:t>y(6)</a:t>
            </a:r>
            <a:r>
              <a:rPr lang="zh-CN" altLang="zh-CN" dirty="0"/>
              <a:t>推出整数</a:t>
            </a:r>
            <a:r>
              <a:rPr lang="en-US" altLang="zh-CN" dirty="0"/>
              <a:t>y(5)</a:t>
            </a:r>
            <a:r>
              <a:rPr lang="zh-CN" altLang="zh-CN" dirty="0"/>
              <a:t>，显然</a:t>
            </a:r>
            <a:r>
              <a:rPr lang="en-US" altLang="zh-CN" dirty="0"/>
              <a:t>y(6)</a:t>
            </a:r>
            <a:r>
              <a:rPr lang="zh-CN" altLang="zh-CN" dirty="0"/>
              <a:t>（即初始参数</a:t>
            </a:r>
            <a:r>
              <a:rPr lang="en-US" altLang="zh-CN" dirty="0"/>
              <a:t>k</a:t>
            </a:r>
            <a:r>
              <a:rPr lang="zh-CN" altLang="zh-CN" dirty="0"/>
              <a:t>）只能取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/>
              <a:t>11</a:t>
            </a:r>
            <a:r>
              <a:rPr lang="zh-CN" altLang="zh-CN" dirty="0"/>
              <a:t>、…，即取</a:t>
            </a:r>
            <a:r>
              <a:rPr lang="en-US" altLang="zh-CN" dirty="0"/>
              <a:t>k%4==3</a:t>
            </a:r>
            <a:r>
              <a:rPr lang="zh-CN" altLang="zh-CN" dirty="0"/>
              <a:t>。因而</a:t>
            </a:r>
            <a:r>
              <a:rPr lang="en-US" altLang="zh-CN" dirty="0"/>
              <a:t>k</a:t>
            </a:r>
            <a:r>
              <a:rPr lang="zh-CN" altLang="zh-CN" dirty="0"/>
              <a:t>赋初值为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k</a:t>
            </a:r>
            <a:r>
              <a:rPr lang="zh-CN" altLang="zh-CN" dirty="0"/>
              <a:t>的增量为</a:t>
            </a:r>
            <a:r>
              <a:rPr lang="en-US" altLang="zh-CN" dirty="0"/>
              <a:t>4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37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-910649"/>
            <a:ext cx="7786742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#include &lt;iostream&gt;</a:t>
            </a:r>
            <a:endParaRPr lang="zh-CN" altLang="en-US" smtClean="0"/>
          </a:p>
          <a:p>
            <a:r>
              <a:rPr lang="en-US" altLang="zh-CN" smtClean="0"/>
              <a:t>using namespace std;</a:t>
            </a:r>
            <a:endParaRPr lang="zh-CN" altLang="en-US" smtClean="0"/>
          </a:p>
          <a:p>
            <a:r>
              <a:rPr lang="en-US" altLang="zh-CN" smtClean="0"/>
              <a:t>int main()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int i,k,x,y[7];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k=3;  y[6]=k;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i=5;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while (i&gt;=1)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  </a:t>
            </a:r>
            <a:r>
              <a:rPr lang="en-US" altLang="zh-CN" smtClean="0"/>
              <a:t>if ((5*y[i+1]+1)%4!=0)          </a:t>
            </a:r>
            <a:endParaRPr lang="zh-CN" altLang="en-US" smtClean="0"/>
          </a:p>
          <a:p>
            <a:r>
              <a:rPr lang="zh-CN" altLang="en-US" smtClean="0"/>
              <a:t>          </a:t>
            </a:r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            </a:t>
            </a:r>
            <a:r>
              <a:rPr lang="en-US" altLang="zh-CN" smtClean="0"/>
              <a:t>k=k+4;  y[6]=k; i=5;    // </a:t>
            </a:r>
            <a:r>
              <a:rPr lang="zh-CN" altLang="en-US" smtClean="0"/>
              <a:t>若</a:t>
            </a:r>
            <a:r>
              <a:rPr lang="en-US" altLang="zh-CN" smtClean="0"/>
              <a:t>y(i)</a:t>
            </a:r>
            <a:r>
              <a:rPr lang="zh-CN" altLang="en-US" smtClean="0"/>
              <a:t>不是整数</a:t>
            </a:r>
            <a:r>
              <a:rPr lang="en-US" altLang="zh-CN" smtClean="0"/>
              <a:t>,k</a:t>
            </a:r>
            <a:r>
              <a:rPr lang="zh-CN" altLang="en-US" smtClean="0"/>
              <a:t>增</a:t>
            </a:r>
            <a:r>
              <a:rPr lang="en-US" altLang="zh-CN" smtClean="0"/>
              <a:t>1</a:t>
            </a:r>
            <a:r>
              <a:rPr lang="zh-CN" altLang="en-US" smtClean="0"/>
              <a:t>重试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          </a:t>
            </a:r>
            <a:r>
              <a:rPr lang="en-US" altLang="zh-CN" smtClean="0"/>
              <a:t>else</a:t>
            </a:r>
            <a:endParaRPr lang="zh-CN" altLang="en-US" smtClean="0"/>
          </a:p>
          <a:p>
            <a:r>
              <a:rPr lang="zh-CN" altLang="en-US" smtClean="0"/>
              <a:t>          </a:t>
            </a:r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            </a:t>
            </a:r>
            <a:r>
              <a:rPr lang="en-US" altLang="zh-CN" smtClean="0"/>
              <a:t>y[i]=(5*y[i+1]+1)/4;   // </a:t>
            </a:r>
            <a:r>
              <a:rPr lang="zh-CN" altLang="en-US" smtClean="0"/>
              <a:t>递推求前一个水手藏起的椰子</a:t>
            </a:r>
            <a:r>
              <a:rPr lang="en-US" altLang="zh-CN" smtClean="0"/>
              <a:t>y(i)</a:t>
            </a:r>
            <a:endParaRPr lang="zh-CN" altLang="en-US" smtClean="0"/>
          </a:p>
          <a:p>
            <a:r>
              <a:rPr lang="zh-CN" altLang="en-US" smtClean="0"/>
              <a:t>           </a:t>
            </a:r>
            <a:r>
              <a:rPr lang="en-US" altLang="zh-CN" smtClean="0"/>
              <a:t>i--;</a:t>
            </a:r>
            <a:endParaRPr lang="zh-CN" altLang="en-US" smtClean="0"/>
          </a:p>
          <a:p>
            <a:r>
              <a:rPr lang="zh-CN" altLang="en-US" smtClean="0"/>
              <a:t>          </a:t>
            </a:r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       </a:t>
            </a:r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x=5*y[1]+1;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cout&lt;&lt;"</a:t>
            </a:r>
            <a:r>
              <a:rPr lang="zh-CN" altLang="en-US" smtClean="0"/>
              <a:t>原有椰子至少</a:t>
            </a:r>
            <a:r>
              <a:rPr lang="en-US" altLang="zh-CN" smtClean="0"/>
              <a:t>"&lt;&lt;x&lt;&lt;"</a:t>
            </a:r>
            <a:r>
              <a:rPr lang="zh-CN" altLang="en-US" smtClean="0"/>
              <a:t>个。</a:t>
            </a:r>
            <a:r>
              <a:rPr lang="en-US" altLang="zh-CN" smtClean="0"/>
              <a:t>"&lt;&lt;endl;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nn-NO" altLang="zh-CN" smtClean="0"/>
              <a:t>for (i=1; i&lt;=5; i++)</a:t>
            </a:r>
            <a:endParaRPr lang="zh-CN" altLang="en-US" smtClean="0"/>
          </a:p>
          <a:p>
            <a:r>
              <a:rPr lang="zh-CN" altLang="en-US" smtClean="0"/>
              <a:t>          </a:t>
            </a:r>
            <a:r>
              <a:rPr lang="en-US" altLang="zh-CN" smtClean="0"/>
              <a:t>cout&lt;&lt;"</a:t>
            </a:r>
            <a:r>
              <a:rPr lang="zh-CN" altLang="en-US" smtClean="0"/>
              <a:t>第 </a:t>
            </a:r>
            <a:r>
              <a:rPr lang="en-US" altLang="zh-CN" smtClean="0"/>
              <a:t>"&lt;&lt;i&lt;&lt;" </a:t>
            </a:r>
            <a:r>
              <a:rPr lang="zh-CN" altLang="en-US" smtClean="0"/>
              <a:t>个水手面临椰子 </a:t>
            </a:r>
            <a:r>
              <a:rPr lang="en-US" altLang="zh-CN" smtClean="0"/>
              <a:t>"&lt;&lt;5*y[i]+1&lt;&lt;" </a:t>
            </a:r>
            <a:r>
              <a:rPr lang="zh-CN" altLang="en-US" smtClean="0"/>
              <a:t>个，藏 </a:t>
            </a:r>
            <a:r>
              <a:rPr lang="en-US" altLang="zh-CN" smtClean="0"/>
              <a:t>"&lt;&lt;y[i]&lt;&lt;"</a:t>
            </a:r>
            <a:r>
              <a:rPr lang="zh-CN" altLang="en-US" smtClean="0"/>
              <a:t>个。</a:t>
            </a:r>
            <a:r>
              <a:rPr lang="en-US" altLang="zh-CN" smtClean="0"/>
              <a:t>"&lt;&lt;endl;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cout&lt;&lt;"</a:t>
            </a:r>
            <a:r>
              <a:rPr lang="zh-CN" altLang="en-US" smtClean="0"/>
              <a:t>最后一起分时有椰子 </a:t>
            </a:r>
            <a:r>
              <a:rPr lang="en-US" altLang="zh-CN" smtClean="0"/>
              <a:t>"&lt;&lt;5*y[6]+1&lt;&lt;" </a:t>
            </a:r>
            <a:r>
              <a:rPr lang="zh-CN" altLang="en-US" smtClean="0"/>
              <a:t>个，每人分得</a:t>
            </a:r>
            <a:r>
              <a:rPr lang="en-US" altLang="zh-CN" smtClean="0"/>
              <a:t>"&lt;&lt;y[6]&lt;&lt;"</a:t>
            </a:r>
            <a:r>
              <a:rPr lang="zh-CN" altLang="en-US" smtClean="0"/>
              <a:t>个。</a:t>
            </a:r>
            <a:r>
              <a:rPr lang="en-US" altLang="zh-CN" smtClean="0"/>
              <a:t>"&lt;&lt;endl;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return 0;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	编程思路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zh-CN" dirty="0"/>
              <a:t>用迭代法</a:t>
            </a:r>
            <a:r>
              <a:rPr lang="zh-CN" altLang="zh-CN" dirty="0" smtClean="0"/>
              <a:t>求解</a:t>
            </a:r>
            <a:endParaRPr lang="en-US" altLang="zh-CN" dirty="0" smtClean="0"/>
          </a:p>
          <a:p>
            <a:r>
              <a:rPr lang="zh-CN" altLang="zh-CN" dirty="0"/>
              <a:t>从最后</a:t>
            </a:r>
            <a:r>
              <a:rPr lang="en-US" altLang="zh-CN" dirty="0"/>
              <a:t>5</a:t>
            </a:r>
            <a:r>
              <a:rPr lang="zh-CN" altLang="zh-CN" dirty="0"/>
              <a:t>位水手一起分椰子时的椰子数</a:t>
            </a:r>
            <a:r>
              <a:rPr lang="en-US" altLang="zh-CN" dirty="0"/>
              <a:t>residual</a:t>
            </a:r>
            <a:r>
              <a:rPr lang="zh-CN" altLang="zh-CN" dirty="0"/>
              <a:t>入手，设</a:t>
            </a:r>
            <a:r>
              <a:rPr lang="en-US" altLang="zh-CN" dirty="0"/>
              <a:t>residual</a:t>
            </a:r>
            <a:r>
              <a:rPr lang="zh-CN" altLang="zh-CN" dirty="0"/>
              <a:t>的初始值为</a:t>
            </a:r>
            <a:r>
              <a:rPr lang="en-US" altLang="zh-CN" dirty="0"/>
              <a:t>6</a:t>
            </a:r>
            <a:r>
              <a:rPr lang="zh-CN" altLang="zh-CN" dirty="0"/>
              <a:t>（每个水手至少能分</a:t>
            </a:r>
            <a:r>
              <a:rPr lang="en-US" altLang="zh-CN" dirty="0"/>
              <a:t>1</a:t>
            </a:r>
            <a:r>
              <a:rPr lang="zh-CN" altLang="zh-CN" dirty="0"/>
              <a:t>个，丢</a:t>
            </a:r>
            <a:r>
              <a:rPr lang="en-US" altLang="zh-CN" dirty="0"/>
              <a:t>1</a:t>
            </a:r>
            <a:r>
              <a:rPr lang="zh-CN" altLang="zh-CN" dirty="0"/>
              <a:t>个给猴子），但这不可能，因为</a:t>
            </a:r>
            <a:r>
              <a:rPr lang="en-US" altLang="zh-CN" dirty="0"/>
              <a:t>residual</a:t>
            </a:r>
            <a:r>
              <a:rPr lang="zh-CN" altLang="zh-CN" dirty="0"/>
              <a:t>的值一定是第</a:t>
            </a:r>
            <a:r>
              <a:rPr lang="en-US" altLang="zh-CN" dirty="0"/>
              <a:t>5</a:t>
            </a:r>
            <a:r>
              <a:rPr lang="zh-CN" altLang="zh-CN" dirty="0"/>
              <a:t>位水手分成</a:t>
            </a:r>
            <a:r>
              <a:rPr lang="en-US" altLang="zh-CN" dirty="0"/>
              <a:t>5</a:t>
            </a:r>
            <a:r>
              <a:rPr lang="zh-CN" altLang="zh-CN" dirty="0"/>
              <a:t>份后，藏</a:t>
            </a:r>
            <a:r>
              <a:rPr lang="en-US" altLang="zh-CN" dirty="0"/>
              <a:t>1</a:t>
            </a:r>
            <a:r>
              <a:rPr lang="zh-CN" altLang="zh-CN" dirty="0"/>
              <a:t>份，剩下的</a:t>
            </a:r>
            <a:r>
              <a:rPr lang="en-US" altLang="zh-CN" dirty="0"/>
              <a:t>4</a:t>
            </a:r>
            <a:r>
              <a:rPr lang="zh-CN" altLang="zh-CN" dirty="0"/>
              <a:t>份，即每次剩下的一定是</a:t>
            </a:r>
            <a:r>
              <a:rPr lang="en-US" altLang="zh-CN" dirty="0"/>
              <a:t>4</a:t>
            </a:r>
            <a:r>
              <a:rPr lang="zh-CN" altLang="zh-CN" dirty="0"/>
              <a:t>的倍数，因此</a:t>
            </a:r>
            <a:r>
              <a:rPr lang="en-US" altLang="zh-CN" dirty="0"/>
              <a:t>residual</a:t>
            </a:r>
            <a:r>
              <a:rPr lang="zh-CN" altLang="zh-CN" dirty="0"/>
              <a:t>值一定满足两个条件：（</a:t>
            </a:r>
            <a:r>
              <a:rPr lang="en-US" altLang="zh-CN" dirty="0"/>
              <a:t>1</a:t>
            </a:r>
            <a:r>
              <a:rPr lang="zh-CN" altLang="zh-CN" dirty="0"/>
              <a:t>）是</a:t>
            </a:r>
            <a:r>
              <a:rPr lang="en-US" altLang="zh-CN" dirty="0"/>
              <a:t>4</a:t>
            </a:r>
            <a:r>
              <a:rPr lang="zh-CN" altLang="zh-CN" dirty="0"/>
              <a:t>的倍数；（</a:t>
            </a:r>
            <a:r>
              <a:rPr lang="en-US" altLang="zh-CN" dirty="0"/>
              <a:t>2</a:t>
            </a:r>
            <a:r>
              <a:rPr lang="zh-CN" altLang="zh-CN" dirty="0"/>
              <a:t>）减</a:t>
            </a:r>
            <a:r>
              <a:rPr lang="en-US" altLang="zh-CN" dirty="0"/>
              <a:t>1</a:t>
            </a:r>
            <a:r>
              <a:rPr lang="zh-CN" altLang="zh-CN" dirty="0"/>
              <a:t>后能被</a:t>
            </a:r>
            <a:r>
              <a:rPr lang="en-US" altLang="zh-CN" dirty="0"/>
              <a:t>5</a:t>
            </a:r>
            <a:r>
              <a:rPr lang="zh-CN" altLang="zh-CN" dirty="0"/>
              <a:t>整除。即</a:t>
            </a:r>
            <a:r>
              <a:rPr lang="en-US" altLang="zh-CN" dirty="0"/>
              <a:t>residual</a:t>
            </a:r>
            <a:r>
              <a:rPr lang="zh-CN" altLang="zh-CN" dirty="0"/>
              <a:t>的值为</a:t>
            </a:r>
            <a:r>
              <a:rPr lang="en-US" altLang="zh-CN" dirty="0"/>
              <a:t>16</a:t>
            </a:r>
            <a:r>
              <a:rPr lang="zh-CN" altLang="zh-CN" dirty="0"/>
              <a:t>、</a:t>
            </a:r>
            <a:r>
              <a:rPr lang="en-US" altLang="zh-CN" dirty="0"/>
              <a:t>36</a:t>
            </a:r>
            <a:r>
              <a:rPr lang="zh-CN" altLang="zh-CN" dirty="0"/>
              <a:t>、</a:t>
            </a:r>
            <a:r>
              <a:rPr lang="en-US" altLang="zh-CN" dirty="0"/>
              <a:t>56</a:t>
            </a:r>
            <a:r>
              <a:rPr lang="zh-CN" altLang="zh-CN" dirty="0"/>
              <a:t>、</a:t>
            </a:r>
            <a:r>
              <a:rPr lang="en-US" altLang="zh-CN" dirty="0"/>
              <a:t>76</a:t>
            </a:r>
            <a:r>
              <a:rPr lang="zh-CN" altLang="zh-CN" dirty="0"/>
              <a:t>、…。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60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迭代算法的基本思想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为求一个问题的解</a:t>
            </a:r>
            <a:r>
              <a:rPr lang="en-US" altLang="zh-CN" dirty="0"/>
              <a:t>x</a:t>
            </a:r>
            <a:r>
              <a:rPr lang="zh-CN" altLang="zh-CN" dirty="0"/>
              <a:t>，可由给定的一个初值</a:t>
            </a:r>
            <a:r>
              <a:rPr lang="en-US" altLang="zh-CN" dirty="0"/>
              <a:t>x0</a:t>
            </a:r>
            <a:r>
              <a:rPr lang="zh-CN" altLang="zh-CN" dirty="0"/>
              <a:t>，根据某一迭代公式得到一个新的值</a:t>
            </a:r>
            <a:r>
              <a:rPr lang="en-US" altLang="zh-CN" dirty="0"/>
              <a:t>x1</a:t>
            </a:r>
            <a:r>
              <a:rPr lang="zh-CN" altLang="zh-CN" dirty="0"/>
              <a:t>，这个新值</a:t>
            </a:r>
            <a:r>
              <a:rPr lang="en-US" altLang="zh-CN" dirty="0"/>
              <a:t>x1</a:t>
            </a:r>
            <a:r>
              <a:rPr lang="zh-CN" altLang="zh-CN" dirty="0"/>
              <a:t>比初值</a:t>
            </a:r>
            <a:r>
              <a:rPr lang="en-US" altLang="zh-CN" dirty="0"/>
              <a:t>x0</a:t>
            </a:r>
            <a:r>
              <a:rPr lang="zh-CN" altLang="zh-CN" dirty="0"/>
              <a:t>更接近要求的值</a:t>
            </a:r>
            <a:r>
              <a:rPr lang="en-US" altLang="zh-CN" dirty="0"/>
              <a:t>x</a:t>
            </a:r>
            <a:r>
              <a:rPr lang="zh-CN" altLang="zh-CN" dirty="0"/>
              <a:t>；再以新值作为初值，即：</a:t>
            </a:r>
            <a:r>
              <a:rPr lang="en-US" altLang="zh-CN" dirty="0"/>
              <a:t>x1</a:t>
            </a:r>
            <a:r>
              <a:rPr lang="zh-CN" altLang="zh-CN" dirty="0"/>
              <a:t>→</a:t>
            </a:r>
            <a:r>
              <a:rPr lang="en-US" altLang="zh-CN" dirty="0"/>
              <a:t>x0</a:t>
            </a:r>
            <a:r>
              <a:rPr lang="zh-CN" altLang="zh-CN" dirty="0"/>
              <a:t>，重新按原来的方法求</a:t>
            </a:r>
            <a:r>
              <a:rPr lang="en-US" altLang="zh-CN" dirty="0"/>
              <a:t>x1</a:t>
            </a:r>
            <a:r>
              <a:rPr lang="zh-CN" altLang="zh-CN" dirty="0"/>
              <a:t>，重复这一过程</a:t>
            </a:r>
            <a:r>
              <a:rPr lang="zh-CN" altLang="zh-CN" dirty="0" smtClean="0"/>
              <a:t>直到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|</a:t>
            </a:r>
            <a:r>
              <a:rPr lang="en-US" altLang="zh-CN" dirty="0"/>
              <a:t>x1-x0|&lt;</a:t>
            </a:r>
            <a:r>
              <a:rPr lang="zh-CN" altLang="zh-CN" dirty="0"/>
              <a:t>ε</a:t>
            </a:r>
            <a:r>
              <a:rPr lang="en-US" altLang="zh-CN" dirty="0"/>
              <a:t>(</a:t>
            </a:r>
            <a:r>
              <a:rPr lang="zh-CN" altLang="zh-CN" dirty="0"/>
              <a:t>某一给定的精度</a:t>
            </a:r>
            <a:r>
              <a:rPr lang="en-US" altLang="zh-CN" dirty="0"/>
              <a:t>)</a:t>
            </a:r>
            <a:r>
              <a:rPr lang="zh-CN" altLang="zh-CN" dirty="0"/>
              <a:t>。此时可将</a:t>
            </a:r>
            <a:r>
              <a:rPr lang="en-US" altLang="zh-CN" dirty="0"/>
              <a:t>x1</a:t>
            </a:r>
            <a:r>
              <a:rPr lang="zh-CN" altLang="zh-CN" dirty="0"/>
              <a:t>作为问题的解</a:t>
            </a:r>
            <a:r>
              <a:rPr lang="en-US" altLang="zh-CN" dirty="0"/>
              <a:t>x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20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对</a:t>
            </a:r>
            <a:r>
              <a:rPr lang="en-US" altLang="zh-CN" dirty="0"/>
              <a:t>residual</a:t>
            </a:r>
            <a:r>
              <a:rPr lang="zh-CN" altLang="zh-CN" dirty="0"/>
              <a:t>值向前推导。看看能否前推</a:t>
            </a:r>
            <a:r>
              <a:rPr lang="en-US" altLang="zh-CN" dirty="0"/>
              <a:t>5</a:t>
            </a:r>
            <a:r>
              <a:rPr lang="zh-CN" altLang="zh-CN" dirty="0"/>
              <a:t>次，且每次剩下的椰子数均是</a:t>
            </a:r>
            <a:r>
              <a:rPr lang="en-US" altLang="zh-CN" dirty="0"/>
              <a:t>4</a:t>
            </a:r>
            <a:r>
              <a:rPr lang="zh-CN" altLang="zh-CN" dirty="0"/>
              <a:t>的倍数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迭代时，迭代初值为</a:t>
            </a:r>
            <a:r>
              <a:rPr lang="en-US" altLang="zh-CN" dirty="0" smtClean="0"/>
              <a:t> present=residual</a:t>
            </a:r>
            <a:r>
              <a:rPr lang="zh-CN" altLang="zh-CN" dirty="0" smtClean="0"/>
              <a:t>，迭代关系式为</a:t>
            </a:r>
            <a:r>
              <a:rPr lang="en-US" altLang="zh-CN" dirty="0" err="1" smtClean="0"/>
              <a:t>peachNum</a:t>
            </a:r>
            <a:r>
              <a:rPr lang="en-US" altLang="zh-CN" dirty="0" smtClean="0"/>
              <a:t>=present/4*5+1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        present=</a:t>
            </a:r>
            <a:r>
              <a:rPr lang="en-US" altLang="zh-CN" dirty="0" err="1" smtClean="0"/>
              <a:t>peachNum</a:t>
            </a:r>
            <a:r>
              <a:rPr lang="zh-CN" altLang="zh-CN" dirty="0" smtClean="0"/>
              <a:t>，迭代控制条件为：在保证每次迭代后，</a:t>
            </a:r>
            <a:r>
              <a:rPr lang="en-US" altLang="zh-CN" dirty="0" smtClean="0"/>
              <a:t>present</a:t>
            </a:r>
            <a:r>
              <a:rPr lang="zh-CN" altLang="zh-CN" dirty="0" smtClean="0"/>
              <a:t>的值为</a:t>
            </a:r>
            <a:r>
              <a:rPr lang="en-US" altLang="zh-CN" dirty="0" smtClean="0"/>
              <a:t>4</a:t>
            </a:r>
            <a:r>
              <a:rPr lang="zh-CN" altLang="zh-CN" dirty="0" smtClean="0"/>
              <a:t>的倍数的情况下，迭代次数能达到</a:t>
            </a:r>
            <a:r>
              <a:rPr lang="en-US" altLang="zh-CN" dirty="0" smtClean="0"/>
              <a:t>5</a:t>
            </a:r>
            <a:r>
              <a:rPr lang="zh-CN" altLang="zh-CN" dirty="0" smtClean="0"/>
              <a:t>次。若迭代过程中，得到的</a:t>
            </a:r>
            <a:r>
              <a:rPr lang="en-US" altLang="zh-CN" dirty="0" smtClean="0"/>
              <a:t>present</a:t>
            </a:r>
            <a:r>
              <a:rPr lang="zh-CN" altLang="zh-CN" dirty="0" smtClean="0"/>
              <a:t>的值不是</a:t>
            </a:r>
            <a:r>
              <a:rPr lang="en-US" altLang="zh-CN" dirty="0" smtClean="0"/>
              <a:t>4</a:t>
            </a:r>
            <a:r>
              <a:rPr lang="zh-CN" altLang="zh-CN" dirty="0" smtClean="0"/>
              <a:t>的倍数，则修改</a:t>
            </a:r>
            <a:r>
              <a:rPr lang="en-US" altLang="zh-CN" dirty="0" smtClean="0"/>
              <a:t>residual</a:t>
            </a:r>
            <a:r>
              <a:rPr lang="zh-CN" altLang="zh-CN" dirty="0" smtClean="0"/>
              <a:t>的值，使</a:t>
            </a:r>
            <a:r>
              <a:rPr lang="en-US" altLang="zh-CN" dirty="0" smtClean="0"/>
              <a:t>residual=residual+20</a:t>
            </a:r>
            <a:r>
              <a:rPr lang="zh-CN" altLang="zh-CN" dirty="0" smtClean="0"/>
              <a:t>，重新迭代求解。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46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24" y="-218152"/>
            <a:ext cx="72152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#include &lt;iostream&gt;</a:t>
            </a:r>
            <a:endParaRPr lang="zh-CN" altLang="en-US" smtClean="0"/>
          </a:p>
          <a:p>
            <a:r>
              <a:rPr lang="en-US" altLang="zh-CN" smtClean="0"/>
              <a:t>using namespace std;</a:t>
            </a:r>
            <a:endParaRPr lang="zh-CN" altLang="en-US" smtClean="0"/>
          </a:p>
          <a:p>
            <a:r>
              <a:rPr lang="en-US" altLang="zh-CN" smtClean="0"/>
              <a:t>int main()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int residual,present,peachNum,count;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residual=16;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count=0;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present=residual;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while (count&lt;=</a:t>
            </a:r>
            <a:r>
              <a:rPr lang="en-US" altLang="zh-CN" smtClean="0"/>
              <a:t>4</a:t>
            </a:r>
            <a:r>
              <a:rPr lang="en-US" altLang="zh-CN" smtClean="0"/>
              <a:t>)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   </a:t>
            </a:r>
            <a:r>
              <a:rPr lang="en-US" altLang="zh-CN" smtClean="0"/>
              <a:t>if(present%4!=0)</a:t>
            </a:r>
            <a:endParaRPr lang="zh-CN" altLang="en-US" smtClean="0"/>
          </a:p>
          <a:p>
            <a:r>
              <a:rPr lang="zh-CN" altLang="en-US" smtClean="0"/>
              <a:t>        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                 </a:t>
            </a:r>
            <a:r>
              <a:rPr lang="en-US" altLang="zh-CN" smtClean="0"/>
              <a:t>count=0;</a:t>
            </a:r>
            <a:endParaRPr lang="zh-CN" altLang="en-US" smtClean="0"/>
          </a:p>
          <a:p>
            <a:r>
              <a:rPr lang="zh-CN" altLang="en-US" smtClean="0"/>
              <a:t>             </a:t>
            </a:r>
            <a:r>
              <a:rPr lang="en-US" altLang="zh-CN" smtClean="0"/>
              <a:t>residual+=20;</a:t>
            </a:r>
            <a:endParaRPr lang="zh-CN" altLang="en-US" smtClean="0"/>
          </a:p>
          <a:p>
            <a:r>
              <a:rPr lang="zh-CN" altLang="en-US" smtClean="0"/>
              <a:t>                </a:t>
            </a:r>
            <a:r>
              <a:rPr lang="en-US" altLang="zh-CN" smtClean="0"/>
              <a:t>present=residual;        </a:t>
            </a:r>
            <a:endParaRPr lang="zh-CN" altLang="en-US" smtClean="0"/>
          </a:p>
          <a:p>
            <a:r>
              <a:rPr lang="zh-CN" altLang="en-US" smtClean="0"/>
              <a:t>        </a:t>
            </a:r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        </a:t>
            </a:r>
            <a:r>
              <a:rPr lang="en-US" altLang="zh-CN" smtClean="0"/>
              <a:t>peachNum=present/4*5+1;</a:t>
            </a:r>
            <a:endParaRPr lang="zh-CN" altLang="en-US" smtClean="0"/>
          </a:p>
          <a:p>
            <a:r>
              <a:rPr lang="zh-CN" altLang="en-US" smtClean="0"/>
              <a:t>        </a:t>
            </a:r>
            <a:r>
              <a:rPr lang="en-US" altLang="zh-CN" smtClean="0"/>
              <a:t>count++;</a:t>
            </a:r>
            <a:endParaRPr lang="zh-CN" altLang="en-US" smtClean="0"/>
          </a:p>
          <a:p>
            <a:r>
              <a:rPr lang="zh-CN" altLang="en-US" smtClean="0"/>
              <a:t>        </a:t>
            </a:r>
            <a:r>
              <a:rPr lang="en-US" altLang="zh-CN" smtClean="0"/>
              <a:t>present=peachNum;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}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cout&lt;&lt;"</a:t>
            </a:r>
            <a:r>
              <a:rPr lang="zh-CN" altLang="en-US" smtClean="0"/>
              <a:t>原有椰子至少</a:t>
            </a:r>
            <a:r>
              <a:rPr lang="en-US" altLang="zh-CN" smtClean="0"/>
              <a:t>"&lt;&lt;peachNum&lt;&lt;"</a:t>
            </a:r>
            <a:r>
              <a:rPr lang="zh-CN" altLang="en-US" smtClean="0"/>
              <a:t>个。</a:t>
            </a:r>
            <a:r>
              <a:rPr lang="en-US" altLang="zh-CN" smtClean="0"/>
              <a:t>"&lt;&lt;endl;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return 0;</a:t>
            </a:r>
            <a:endParaRPr lang="zh-CN" altLang="en-US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递</a:t>
            </a:r>
            <a:r>
              <a:rPr lang="zh-CN" altLang="zh-CN" dirty="0"/>
              <a:t>推与</a:t>
            </a:r>
            <a:r>
              <a:rPr lang="zh-CN" altLang="zh-CN" dirty="0" smtClean="0"/>
              <a:t>迭代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相同点：</a:t>
            </a:r>
            <a:r>
              <a:rPr lang="zh-CN" altLang="zh-CN" dirty="0" smtClean="0"/>
              <a:t>两者</a:t>
            </a:r>
            <a:r>
              <a:rPr lang="zh-CN" altLang="zh-CN" dirty="0"/>
              <a:t>的时间复杂</a:t>
            </a:r>
            <a:r>
              <a:rPr lang="zh-CN" altLang="zh-CN" dirty="0" smtClean="0"/>
              <a:t>度</a:t>
            </a:r>
            <a:endParaRPr lang="en-US" altLang="zh-CN" dirty="0" smtClean="0"/>
          </a:p>
          <a:p>
            <a:r>
              <a:rPr lang="zh-CN" altLang="zh-CN" dirty="0" smtClean="0"/>
              <a:t>不同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递</a:t>
            </a:r>
            <a:r>
              <a:rPr lang="zh-CN" altLang="zh-CN" dirty="0"/>
              <a:t>推往往设置数组，而迭代只要设置迭代的简单变量即可。</a:t>
            </a:r>
          </a:p>
          <a:p>
            <a:pPr lvl="1"/>
            <a:r>
              <a:rPr lang="zh-CN" altLang="zh-CN" dirty="0"/>
              <a:t>递推过程中数组变量带有下标，推出过程比迭代更为清晰</a:t>
            </a:r>
            <a:r>
              <a:rPr lang="zh-CN" altLang="zh-CN" dirty="0" smtClean="0"/>
              <a:t>。保留</a:t>
            </a:r>
            <a:r>
              <a:rPr lang="zh-CN" altLang="zh-CN" dirty="0"/>
              <a:t>了递推过程中的中间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而</a:t>
            </a:r>
            <a:r>
              <a:rPr lang="zh-CN" altLang="zh-CN" dirty="0"/>
              <a:t>迭代过程中不保留中间数据。</a:t>
            </a:r>
          </a:p>
          <a:p>
            <a:r>
              <a:rPr lang="en-US" altLang="zh-CN" smtClean="0"/>
              <a:t>Gcd</a:t>
            </a:r>
          </a:p>
          <a:p>
            <a:r>
              <a:rPr lang="en-US" altLang="zh-CN" smtClean="0"/>
              <a:t> </a:t>
            </a:r>
            <a:r>
              <a:rPr lang="zh-CN" altLang="en-US" smtClean="0"/>
              <a:t>斐波那契数列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83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【习题</a:t>
            </a:r>
            <a:r>
              <a:rPr lang="en-US" altLang="zh-CN" dirty="0"/>
              <a:t>2-1</a:t>
            </a:r>
            <a:r>
              <a:rPr lang="zh-CN" altLang="zh-CN" dirty="0" smtClean="0"/>
              <a:t>】</a:t>
            </a:r>
            <a:r>
              <a:rPr lang="zh-CN" altLang="en-US" dirty="0" smtClean="0"/>
              <a:t>乘车问题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火车从始发站（第一站）开出，在始发站上车的人数为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，在第二站有人上</a:t>
            </a:r>
            <a:r>
              <a:rPr lang="zh-CN" altLang="en-US" smtClean="0"/>
              <a:t>、下车，但上下车的人数相同。从第三站开始，上下车的人数规律为：上车的人数都是前两站上车人数之和，而下车人数等于上一站上车的人数，一直到终点站的前一站都满足此规律。最后一站全部人员下车。试问从始发站开出后，各站上下车情况及车上人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115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迭代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所</a:t>
            </a:r>
            <a:r>
              <a:rPr lang="zh-CN" altLang="en-US" dirty="0"/>
              <a:t>需</a:t>
            </a:r>
            <a:r>
              <a:rPr lang="zh-CN" altLang="zh-CN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确定</a:t>
            </a:r>
            <a:r>
              <a:rPr lang="zh-CN" altLang="zh-CN" dirty="0"/>
              <a:t>迭代</a:t>
            </a:r>
            <a:r>
              <a:rPr lang="zh-CN" altLang="zh-CN" dirty="0" smtClean="0"/>
              <a:t>变量 </a:t>
            </a:r>
            <a:endParaRPr lang="zh-CN" altLang="zh-CN" dirty="0"/>
          </a:p>
          <a:p>
            <a:r>
              <a:rPr lang="zh-CN" altLang="zh-CN" dirty="0" smtClean="0"/>
              <a:t>建立</a:t>
            </a:r>
            <a:r>
              <a:rPr lang="zh-CN" altLang="zh-CN" dirty="0"/>
              <a:t>迭代</a:t>
            </a:r>
            <a:r>
              <a:rPr lang="zh-CN" altLang="zh-CN" dirty="0" smtClean="0"/>
              <a:t>关系式</a:t>
            </a:r>
            <a:endParaRPr lang="en-US" altLang="zh-CN" dirty="0" smtClean="0"/>
          </a:p>
          <a:p>
            <a:r>
              <a:rPr lang="zh-CN" altLang="zh-CN" dirty="0" smtClean="0"/>
              <a:t>对</a:t>
            </a:r>
            <a:r>
              <a:rPr lang="zh-CN" altLang="zh-CN" dirty="0"/>
              <a:t>迭代过程进行</a:t>
            </a:r>
            <a:r>
              <a:rPr lang="zh-CN" altLang="zh-CN" dirty="0" smtClean="0"/>
              <a:t>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5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迭代变量赋初值； </a:t>
            </a:r>
          </a:p>
          <a:p>
            <a:pPr marL="0" indent="0">
              <a:buNone/>
            </a:pPr>
            <a:r>
              <a:rPr lang="en-US" altLang="zh-CN" dirty="0"/>
              <a:t>while (</a:t>
            </a:r>
            <a:r>
              <a:rPr lang="zh-CN" altLang="zh-CN" dirty="0"/>
              <a:t>迭代终止条件</a:t>
            </a:r>
            <a:r>
              <a:rPr lang="en-US" altLang="zh-CN" dirty="0"/>
              <a:t>)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 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根据迭代表达式，由旧值计算出新值； </a:t>
            </a:r>
          </a:p>
          <a:p>
            <a:pPr marL="400050" lvl="1" indent="0">
              <a:buNone/>
            </a:pPr>
            <a:r>
              <a:rPr lang="zh-CN" altLang="zh-CN" dirty="0"/>
              <a:t>新值取代旧值，为下一次迭代做准备；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75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2-1】</a:t>
            </a:r>
            <a:r>
              <a:rPr lang="zh-CN" altLang="en-US" dirty="0" smtClean="0"/>
              <a:t>小李的银行存款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小李年初在银行存款</a:t>
            </a:r>
            <a:r>
              <a:rPr lang="en-US" altLang="zh-CN" dirty="0"/>
              <a:t>1000</a:t>
            </a:r>
            <a:r>
              <a:rPr lang="zh-CN" altLang="en-US" dirty="0"/>
              <a:t>元（一年定期）。他计划每年年底取出</a:t>
            </a:r>
            <a:r>
              <a:rPr lang="en-US" altLang="zh-CN" dirty="0"/>
              <a:t>100</a:t>
            </a:r>
            <a:r>
              <a:rPr lang="zh-CN" altLang="en-US" dirty="0"/>
              <a:t>元救助失学儿童。假设银行的存款利率不变，年利率为</a:t>
            </a:r>
            <a:r>
              <a:rPr lang="en-US" altLang="zh-CN" dirty="0"/>
              <a:t>3%</a:t>
            </a:r>
            <a:r>
              <a:rPr lang="zh-CN" altLang="en-US" dirty="0"/>
              <a:t>，年底利息自动计入本金。计算</a:t>
            </a:r>
            <a:r>
              <a:rPr lang="en-US" altLang="zh-CN" dirty="0"/>
              <a:t>n</a:t>
            </a:r>
            <a:r>
              <a:rPr lang="zh-CN" altLang="en-US" dirty="0"/>
              <a:t>年后，该账户上有多少存款。</a:t>
            </a:r>
          </a:p>
        </p:txBody>
      </p:sp>
    </p:spTree>
    <p:extLst>
      <p:ext uri="{BB962C8B-B14F-4D97-AF65-F5344CB8AC3E}">
        <p14:creationId xmlns:p14="http://schemas.microsoft.com/office/powerpoint/2010/main" xmlns="" val="41982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2-2】</a:t>
            </a:r>
            <a:r>
              <a:rPr lang="zh-CN" altLang="en-US" dirty="0"/>
              <a:t>位平方和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把一个整数的每个数位都平方后求和，又</a:t>
            </a:r>
            <a:r>
              <a:rPr lang="zh-CN" altLang="en-US" dirty="0" smtClean="0"/>
              <a:t>得到一</a:t>
            </a:r>
            <a:r>
              <a:rPr lang="zh-CN" altLang="en-US" dirty="0"/>
              <a:t>个整数，称这个整数为：位平方和。对新得到的整数继续这一运算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… …</a:t>
            </a:r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举例，给定整数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，则一系列结果为</a:t>
            </a:r>
            <a:r>
              <a:rPr lang="en-US" altLang="zh-CN" dirty="0" smtClean="0"/>
              <a:t>16,37,58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43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【实例</a:t>
            </a:r>
            <a:r>
              <a:rPr lang="en-US" altLang="zh-CN" dirty="0" smtClean="0"/>
              <a:t>2-3</a:t>
            </a:r>
            <a:r>
              <a:rPr lang="zh-CN" altLang="zh-CN" dirty="0" smtClean="0"/>
              <a:t>】</a:t>
            </a:r>
            <a:r>
              <a:rPr lang="zh-CN" altLang="zh-CN" dirty="0"/>
              <a:t>求</a:t>
            </a:r>
            <a:r>
              <a:rPr lang="zh-CN" altLang="zh-CN" dirty="0" smtClean="0"/>
              <a:t>平方根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用迭代法求某个</a:t>
            </a:r>
            <a:r>
              <a:rPr lang="zh-CN" altLang="zh-CN" dirty="0" smtClean="0"/>
              <a:t>数</a:t>
            </a:r>
            <a:r>
              <a:rPr lang="en-US" altLang="zh-CN" i="1" dirty="0" smtClean="0"/>
              <a:t>a</a:t>
            </a:r>
            <a:r>
              <a:rPr lang="zh-CN" altLang="zh-CN" dirty="0" smtClean="0"/>
              <a:t>的</a:t>
            </a:r>
            <a:r>
              <a:rPr lang="zh-CN" altLang="zh-CN" dirty="0"/>
              <a:t>平方根。已知求平方根的迭代公式为：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9366539"/>
              </p:ext>
            </p:extLst>
          </p:nvPr>
        </p:nvGraphicFramePr>
        <p:xfrm>
          <a:off x="2267744" y="2780929"/>
          <a:ext cx="3024336" cy="1260140"/>
        </p:xfrm>
        <a:graphic>
          <a:graphicData uri="http://schemas.openxmlformats.org/presentationml/2006/ole">
            <p:oleObj spid="_x0000_s5130" name="Equation" r:id="rId3" imgW="1028700" imgH="431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73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编程</a:t>
            </a:r>
            <a:r>
              <a:rPr lang="zh-CN" altLang="zh-CN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先</a:t>
            </a:r>
            <a:r>
              <a:rPr lang="zh-CN" altLang="zh-CN" dirty="0"/>
              <a:t>自定一个初值</a:t>
            </a:r>
            <a:r>
              <a:rPr lang="en-US" altLang="zh-CN" dirty="0"/>
              <a:t>x0</a:t>
            </a:r>
            <a:r>
              <a:rPr lang="zh-CN" altLang="zh-CN" dirty="0"/>
              <a:t>，作为</a:t>
            </a:r>
            <a:r>
              <a:rPr lang="en-US" altLang="zh-CN" dirty="0"/>
              <a:t>a</a:t>
            </a:r>
            <a:r>
              <a:rPr lang="zh-CN" altLang="zh-CN" dirty="0"/>
              <a:t>的平方根值，例如，取</a:t>
            </a:r>
            <a:r>
              <a:rPr lang="en-US" altLang="zh-CN" dirty="0"/>
              <a:t>a/2</a:t>
            </a:r>
            <a:r>
              <a:rPr lang="zh-CN" altLang="zh-CN" dirty="0"/>
              <a:t>作为</a:t>
            </a:r>
            <a:r>
              <a:rPr lang="en-US" altLang="zh-CN" dirty="0"/>
              <a:t>x0</a:t>
            </a:r>
            <a:r>
              <a:rPr lang="zh-CN" altLang="zh-CN" dirty="0"/>
              <a:t>的初值。利用迭代公式求出一个</a:t>
            </a:r>
            <a:r>
              <a:rPr lang="en-US" altLang="zh-CN" dirty="0"/>
              <a:t>x1</a:t>
            </a:r>
            <a:r>
              <a:rPr lang="zh-CN" altLang="zh-CN" dirty="0"/>
              <a:t>。此值与真正的</a:t>
            </a:r>
            <a:r>
              <a:rPr lang="en-US" altLang="zh-CN" dirty="0"/>
              <a:t>a</a:t>
            </a:r>
            <a:r>
              <a:rPr lang="zh-CN" altLang="zh-CN" dirty="0"/>
              <a:t>的平方根值相比，误差可能很大。</a:t>
            </a:r>
          </a:p>
          <a:p>
            <a:r>
              <a:rPr lang="zh-CN" altLang="zh-CN" dirty="0" smtClean="0"/>
              <a:t>把</a:t>
            </a:r>
            <a:r>
              <a:rPr lang="zh-CN" altLang="zh-CN" dirty="0"/>
              <a:t>新求得的</a:t>
            </a:r>
            <a:r>
              <a:rPr lang="en-US" altLang="zh-CN" dirty="0"/>
              <a:t>x1</a:t>
            </a:r>
            <a:r>
              <a:rPr lang="zh-CN" altLang="zh-CN" dirty="0"/>
              <a:t>代入</a:t>
            </a:r>
            <a:r>
              <a:rPr lang="en-US" altLang="zh-CN" dirty="0"/>
              <a:t>x0</a:t>
            </a:r>
            <a:r>
              <a:rPr lang="zh-CN" altLang="zh-CN" dirty="0"/>
              <a:t>中，准备用此新的</a:t>
            </a:r>
            <a:r>
              <a:rPr lang="en-US" altLang="zh-CN" dirty="0"/>
              <a:t>x0</a:t>
            </a:r>
            <a:r>
              <a:rPr lang="zh-CN" altLang="zh-CN" dirty="0"/>
              <a:t>再去求出一个新的</a:t>
            </a:r>
            <a:r>
              <a:rPr lang="en-US" altLang="zh-CN" dirty="0"/>
              <a:t>x1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利用</a:t>
            </a:r>
            <a:r>
              <a:rPr lang="zh-CN" altLang="zh-CN" dirty="0"/>
              <a:t>迭代公式再求出一个新的</a:t>
            </a:r>
            <a:r>
              <a:rPr lang="en-US" altLang="zh-CN" dirty="0"/>
              <a:t>x1</a:t>
            </a:r>
            <a:r>
              <a:rPr lang="zh-CN" altLang="zh-CN" dirty="0"/>
              <a:t>的值，也就是用新的</a:t>
            </a:r>
            <a:r>
              <a:rPr lang="en-US" altLang="zh-CN" dirty="0"/>
              <a:t>x0</a:t>
            </a:r>
            <a:r>
              <a:rPr lang="zh-CN" altLang="zh-CN" dirty="0"/>
              <a:t>又求出一个新的平方根值</a:t>
            </a:r>
            <a:r>
              <a:rPr lang="en-US" altLang="zh-CN" dirty="0"/>
              <a:t>x1</a:t>
            </a:r>
            <a:r>
              <a:rPr lang="zh-CN" altLang="zh-CN" dirty="0"/>
              <a:t>，此值将更趋近于真正的平方根值。</a:t>
            </a:r>
          </a:p>
          <a:p>
            <a:r>
              <a:rPr lang="zh-CN" altLang="zh-CN" dirty="0" smtClean="0"/>
              <a:t>比较</a:t>
            </a:r>
            <a:r>
              <a:rPr lang="zh-CN" altLang="zh-CN" dirty="0"/>
              <a:t>前后两次求得的平方根值</a:t>
            </a:r>
            <a:r>
              <a:rPr lang="en-US" altLang="zh-CN" dirty="0"/>
              <a:t>x0</a:t>
            </a:r>
            <a:r>
              <a:rPr lang="zh-CN" altLang="zh-CN" dirty="0"/>
              <a:t>和</a:t>
            </a:r>
            <a:r>
              <a:rPr lang="en-US" altLang="zh-CN" dirty="0"/>
              <a:t>x1</a:t>
            </a:r>
            <a:r>
              <a:rPr lang="zh-CN" altLang="zh-CN" dirty="0"/>
              <a:t>，如果它们的差值小于指定的值（如</a:t>
            </a:r>
            <a:r>
              <a:rPr lang="en-US" altLang="zh-CN" dirty="0"/>
              <a:t>0.000001</a:t>
            </a:r>
            <a:r>
              <a:rPr lang="zh-CN" altLang="zh-CN" dirty="0"/>
              <a:t>），即达到要求的精度，则认为</a:t>
            </a:r>
            <a:r>
              <a:rPr lang="en-US" altLang="zh-CN" dirty="0"/>
              <a:t>x1</a:t>
            </a:r>
            <a:r>
              <a:rPr lang="zh-CN" altLang="zh-CN" dirty="0"/>
              <a:t>就是</a:t>
            </a:r>
            <a:r>
              <a:rPr lang="en-US" altLang="zh-CN" dirty="0"/>
              <a:t>a</a:t>
            </a:r>
            <a:r>
              <a:rPr lang="zh-CN" altLang="zh-CN" dirty="0"/>
              <a:t>的平方根值，执行步骤</a:t>
            </a:r>
            <a:r>
              <a:rPr lang="en-US" altLang="zh-CN" dirty="0"/>
              <a:t>5</a:t>
            </a:r>
            <a:r>
              <a:rPr lang="zh-CN" altLang="zh-CN" dirty="0"/>
              <a:t>；否则执行步骤</a:t>
            </a:r>
            <a:r>
              <a:rPr lang="en-US" altLang="zh-CN" dirty="0"/>
              <a:t>2</a:t>
            </a:r>
            <a:r>
              <a:rPr lang="zh-CN" altLang="zh-CN" dirty="0"/>
              <a:t>，即循环进行迭代。 　</a:t>
            </a:r>
          </a:p>
          <a:p>
            <a:r>
              <a:rPr lang="zh-CN" altLang="zh-CN" dirty="0" smtClean="0"/>
              <a:t>迭代</a:t>
            </a:r>
            <a:r>
              <a:rPr lang="zh-CN" altLang="zh-CN" dirty="0"/>
              <a:t>结束，输出结果</a:t>
            </a:r>
            <a:r>
              <a:rPr lang="en-US" altLang="zh-CN" dirty="0"/>
              <a:t>x1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18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3136</Words>
  <Application>Microsoft Office PowerPoint</Application>
  <PresentationFormat>全屏显示(4:3)</PresentationFormat>
  <Paragraphs>236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</vt:lpstr>
      <vt:lpstr>Equation</vt:lpstr>
      <vt:lpstr>递推和迭代</vt:lpstr>
      <vt:lpstr>迭代</vt:lpstr>
      <vt:lpstr>迭代算法的基本思想</vt:lpstr>
      <vt:lpstr>迭代算法所需工作</vt:lpstr>
      <vt:lpstr>迭代算法结构</vt:lpstr>
      <vt:lpstr>【实例2-1】小李的银行存款</vt:lpstr>
      <vt:lpstr>【实例2-2】位平方和</vt:lpstr>
      <vt:lpstr>【实例2-3】求平方根</vt:lpstr>
      <vt:lpstr>编程思路</vt:lpstr>
      <vt:lpstr>递推</vt:lpstr>
      <vt:lpstr>递推算法求思路</vt:lpstr>
      <vt:lpstr>递推算法求解的问题的特点：</vt:lpstr>
      <vt:lpstr>递推算法求解所需工作</vt:lpstr>
      <vt:lpstr>递推法分类</vt:lpstr>
      <vt:lpstr>顺推算法结构</vt:lpstr>
      <vt:lpstr>倒推算法结构</vt:lpstr>
      <vt:lpstr>【实例2-4】马的行走路径</vt:lpstr>
      <vt:lpstr>编程思路</vt:lpstr>
      <vt:lpstr>幻灯片 19</vt:lpstr>
      <vt:lpstr>幻灯片 20</vt:lpstr>
      <vt:lpstr>递推和迭代的比较</vt:lpstr>
      <vt:lpstr>【实例2-5】水手分椰子</vt:lpstr>
      <vt:lpstr>编程思路1</vt:lpstr>
      <vt:lpstr>幻灯片 24</vt:lpstr>
      <vt:lpstr>幻灯片 25</vt:lpstr>
      <vt:lpstr>幻灯片 26</vt:lpstr>
      <vt:lpstr>编程思路2</vt:lpstr>
      <vt:lpstr>幻灯片 28</vt:lpstr>
      <vt:lpstr> 编程思路3</vt:lpstr>
      <vt:lpstr>幻灯片 30</vt:lpstr>
      <vt:lpstr>幻灯片 31</vt:lpstr>
      <vt:lpstr>递推与迭代的比较</vt:lpstr>
      <vt:lpstr>【习题2-1】乘车问题</vt:lpstr>
    </vt:vector>
  </TitlesOfParts>
  <Company>WHUT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递推和迭代</dc:title>
  <dc:creator>GongJing</dc:creator>
  <cp:lastModifiedBy>wwuhnwu01</cp:lastModifiedBy>
  <cp:revision>32</cp:revision>
  <dcterms:created xsi:type="dcterms:W3CDTF">2015-03-25T02:52:26Z</dcterms:created>
  <dcterms:modified xsi:type="dcterms:W3CDTF">2020-05-10T14:54:54Z</dcterms:modified>
</cp:coreProperties>
</file>