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Override PartName="/ppt/slides/slide123.xml" ContentType="application/vnd.openxmlformats-officedocument.presentationml.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378"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77" r:id="rId41"/>
    <p:sldId id="295" r:id="rId42"/>
    <p:sldId id="351" r:id="rId43"/>
    <p:sldId id="296" r:id="rId44"/>
    <p:sldId id="352" r:id="rId45"/>
    <p:sldId id="353" r:id="rId46"/>
    <p:sldId id="354" r:id="rId47"/>
    <p:sldId id="356" r:id="rId48"/>
    <p:sldId id="357" r:id="rId49"/>
    <p:sldId id="358" r:id="rId50"/>
    <p:sldId id="361" r:id="rId51"/>
    <p:sldId id="362" r:id="rId52"/>
    <p:sldId id="363" r:id="rId53"/>
    <p:sldId id="359" r:id="rId54"/>
    <p:sldId id="360" r:id="rId55"/>
    <p:sldId id="297" r:id="rId56"/>
    <p:sldId id="298" r:id="rId57"/>
    <p:sldId id="366" r:id="rId58"/>
    <p:sldId id="367" r:id="rId59"/>
    <p:sldId id="368" r:id="rId60"/>
    <p:sldId id="369" r:id="rId61"/>
    <p:sldId id="370" r:id="rId62"/>
    <p:sldId id="371" r:id="rId63"/>
    <p:sldId id="372" r:id="rId64"/>
    <p:sldId id="373" r:id="rId65"/>
    <p:sldId id="374" r:id="rId66"/>
    <p:sldId id="375" r:id="rId67"/>
    <p:sldId id="376" r:id="rId68"/>
    <p:sldId id="379" r:id="rId69"/>
    <p:sldId id="302" r:id="rId70"/>
    <p:sldId id="303" r:id="rId71"/>
    <p:sldId id="304" r:id="rId72"/>
    <p:sldId id="305" r:id="rId73"/>
    <p:sldId id="306" r:id="rId74"/>
    <p:sldId id="307" r:id="rId75"/>
    <p:sldId id="364" r:id="rId76"/>
    <p:sldId id="308" r:id="rId77"/>
    <p:sldId id="309" r:id="rId78"/>
    <p:sldId id="310" r:id="rId79"/>
    <p:sldId id="311" r:id="rId80"/>
    <p:sldId id="312" r:id="rId81"/>
    <p:sldId id="313" r:id="rId82"/>
    <p:sldId id="314" r:id="rId83"/>
    <p:sldId id="315" r:id="rId84"/>
    <p:sldId id="316" r:id="rId85"/>
    <p:sldId id="317" r:id="rId86"/>
    <p:sldId id="318" r:id="rId87"/>
    <p:sldId id="319" r:id="rId88"/>
    <p:sldId id="320" r:id="rId89"/>
    <p:sldId id="321" r:id="rId90"/>
    <p:sldId id="322" r:id="rId91"/>
    <p:sldId id="323" r:id="rId92"/>
    <p:sldId id="324" r:id="rId93"/>
    <p:sldId id="325" r:id="rId94"/>
    <p:sldId id="380" r:id="rId95"/>
    <p:sldId id="326" r:id="rId96"/>
    <p:sldId id="327" r:id="rId97"/>
    <p:sldId id="328" r:id="rId98"/>
    <p:sldId id="329" r:id="rId99"/>
    <p:sldId id="330" r:id="rId100"/>
    <p:sldId id="331" r:id="rId101"/>
    <p:sldId id="332" r:id="rId102"/>
    <p:sldId id="333" r:id="rId103"/>
    <p:sldId id="334" r:id="rId104"/>
    <p:sldId id="335" r:id="rId105"/>
    <p:sldId id="385" r:id="rId106"/>
    <p:sldId id="386" r:id="rId107"/>
    <p:sldId id="387" r:id="rId108"/>
    <p:sldId id="388" r:id="rId109"/>
    <p:sldId id="381" r:id="rId110"/>
    <p:sldId id="336" r:id="rId111"/>
    <p:sldId id="337" r:id="rId112"/>
    <p:sldId id="338" r:id="rId113"/>
    <p:sldId id="339" r:id="rId114"/>
    <p:sldId id="340" r:id="rId115"/>
    <p:sldId id="341" r:id="rId116"/>
    <p:sldId id="342" r:id="rId117"/>
    <p:sldId id="343" r:id="rId118"/>
    <p:sldId id="344" r:id="rId119"/>
    <p:sldId id="345" r:id="rId120"/>
    <p:sldId id="346" r:id="rId121"/>
    <p:sldId id="347" r:id="rId122"/>
    <p:sldId id="348" r:id="rId123"/>
    <p:sldId id="349" r:id="rId124"/>
    <p:sldId id="383" r:id="rId125"/>
    <p:sldId id="350" r:id="rId126"/>
    <p:sldId id="384" r:id="rId127"/>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6C0"/>
    <a:srgbClr val="FF9900"/>
    <a:srgbClr val="0000FF"/>
    <a:srgbClr val="FF99FF"/>
    <a:srgbClr val="CCFF99"/>
    <a:srgbClr val="FFFF99"/>
    <a:srgbClr val="A50021"/>
    <a:srgbClr val="66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410" autoAdjust="0"/>
    <p:restoredTop sz="86344" autoAdjust="0"/>
  </p:normalViewPr>
  <p:slideViewPr>
    <p:cSldViewPr>
      <p:cViewPr>
        <p:scale>
          <a:sx n="50" d="100"/>
          <a:sy n="50" d="100"/>
        </p:scale>
        <p:origin x="-1003" y="-240"/>
      </p:cViewPr>
      <p:guideLst>
        <p:guide orient="horz" pos="2160"/>
        <p:guide pos="2880"/>
      </p:guideLst>
    </p:cSldViewPr>
  </p:slideViewPr>
  <p:outlineViewPr>
    <p:cViewPr>
      <p:scale>
        <a:sx n="33" d="100"/>
        <a:sy n="33" d="100"/>
      </p:scale>
      <p:origin x="0" y="4824"/>
    </p:cViewPr>
  </p:outlineViewPr>
  <p:notesTextViewPr>
    <p:cViewPr>
      <p:scale>
        <a:sx n="100" d="100"/>
        <a:sy n="100" d="100"/>
      </p:scale>
      <p:origin x="0" y="0"/>
    </p:cViewPr>
  </p:notesTextViewPr>
  <p:sorterViewPr>
    <p:cViewPr>
      <p:scale>
        <a:sx n="75" d="100"/>
        <a:sy n="75" d="100"/>
      </p:scale>
      <p:origin x="0" y="687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03" name="Picture 7" descr="129">
            <a:hlinkClick r:id="rId2" action="ppaction://hlinksldjump"/>
          </p:cNvPr>
          <p:cNvPicPr>
            <a:picLocks noChangeAspect="1" noChangeArrowheads="1"/>
          </p:cNvPicPr>
          <p:nvPr userDrawn="1"/>
        </p:nvPicPr>
        <p:blipFill>
          <a:blip r:embed="rId3"/>
          <a:srcRect/>
          <a:stretch>
            <a:fillRect/>
          </a:stretch>
        </p:blipFill>
        <p:spPr bwMode="auto">
          <a:xfrm>
            <a:off x="8382000" y="6096000"/>
            <a:ext cx="684213" cy="755650"/>
          </a:xfrm>
          <a:prstGeom prst="rect">
            <a:avLst/>
          </a:prstGeom>
          <a:noFill/>
        </p:spPr>
      </p:pic>
      <p:sp>
        <p:nvSpPr>
          <p:cNvPr id="4105" name="Rectangle 9"/>
          <p:cNvSpPr>
            <a:spLocks noChangeArrowheads="1"/>
          </p:cNvSpPr>
          <p:nvPr userDrawn="1"/>
        </p:nvSpPr>
        <p:spPr bwMode="auto">
          <a:xfrm>
            <a:off x="0" y="6477000"/>
            <a:ext cx="2428870" cy="307777"/>
          </a:xfrm>
          <a:prstGeom prst="rect">
            <a:avLst/>
          </a:prstGeom>
          <a:noFill/>
          <a:ln w="9525">
            <a:noFill/>
            <a:miter lim="800000"/>
            <a:headEnd/>
            <a:tailEnd/>
          </a:ln>
          <a:effectLst/>
        </p:spPr>
        <p:txBody>
          <a:bodyPr wrap="none">
            <a:spAutoFit/>
          </a:bodyPr>
          <a:lstStyle/>
          <a:p>
            <a:pPr algn="l" fontAlgn="t">
              <a:lnSpc>
                <a:spcPct val="140000"/>
              </a:lnSpc>
              <a:buClr>
                <a:schemeClr val="bg1"/>
              </a:buCl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s/slide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6C0"/>
        </a:solidFill>
        <a:effectLst/>
      </p:bgPr>
    </p:bg>
    <p:spTree>
      <p:nvGrpSpPr>
        <p:cNvPr id="1" name=""/>
        <p:cNvGrpSpPr/>
        <p:nvPr/>
      </p:nvGrpSpPr>
      <p:grpSpPr>
        <a:xfrm>
          <a:off x="0" y="0"/>
          <a:ext cx="0" cy="0"/>
          <a:chOff x="0" y="0"/>
          <a:chExt cx="0" cy="0"/>
        </a:xfrm>
      </p:grpSpPr>
      <p:pic>
        <p:nvPicPr>
          <p:cNvPr id="3080" name="Picture 1032" descr="129">
            <a:hlinkClick r:id="rId5" action="ppaction://hlinksldjump"/>
          </p:cNvPr>
          <p:cNvPicPr>
            <a:picLocks noChangeAspect="1" noChangeArrowheads="1"/>
          </p:cNvPicPr>
          <p:nvPr userDrawn="1"/>
        </p:nvPicPr>
        <p:blipFill>
          <a:blip r:embed="rId6"/>
          <a:srcRect/>
          <a:stretch>
            <a:fillRect/>
          </a:stretch>
        </p:blipFill>
        <p:spPr bwMode="auto">
          <a:xfrm>
            <a:off x="8383588" y="6096000"/>
            <a:ext cx="684212" cy="755650"/>
          </a:xfrm>
          <a:prstGeom prst="rect">
            <a:avLst/>
          </a:prstGeom>
          <a:noFill/>
        </p:spPr>
      </p:pic>
      <p:sp>
        <p:nvSpPr>
          <p:cNvPr id="3082" name="Rectangle 1034"/>
          <p:cNvSpPr>
            <a:spLocks noChangeArrowheads="1"/>
          </p:cNvSpPr>
          <p:nvPr userDrawn="1"/>
        </p:nvSpPr>
        <p:spPr bwMode="auto">
          <a:xfrm>
            <a:off x="0" y="6477000"/>
            <a:ext cx="2364750" cy="307777"/>
          </a:xfrm>
          <a:prstGeom prst="rect">
            <a:avLst/>
          </a:prstGeom>
          <a:noFill/>
          <a:ln w="9525">
            <a:noFill/>
            <a:miter lim="800000"/>
            <a:headEnd/>
            <a:tailEnd/>
          </a:ln>
          <a:effectLst/>
        </p:spPr>
        <p:txBody>
          <a:bodyPr wrap="none">
            <a:spAutoFit/>
          </a:bodyPr>
          <a:lstStyle/>
          <a:p>
            <a:pPr algn="l" fontAlgn="t">
              <a:lnSpc>
                <a:spcPct val="140000"/>
              </a:lnSpc>
              <a:buClr>
                <a:schemeClr val="bg1"/>
              </a:buClr>
            </a:pPr>
            <a:r>
              <a:rPr lang="zh-CN" altLang="en-US" sz="1000" b="1" dirty="0">
                <a:solidFill>
                  <a:schemeClr val="bg2"/>
                </a:solidFill>
                <a:latin typeface="宋体" pitchFamily="2" charset="-122"/>
              </a:rPr>
              <a:t>华南理工大学计算机学院 周霭如 </a:t>
            </a:r>
            <a:r>
              <a:rPr lang="en-US" altLang="zh-CN" sz="1000" b="1" dirty="0" smtClean="0">
                <a:solidFill>
                  <a:schemeClr val="bg2"/>
                </a:solidFill>
                <a:latin typeface="宋体" pitchFamily="2" charset="-122"/>
              </a:rPr>
              <a:t>2016</a:t>
            </a:r>
            <a:endParaRPr lang="en-US" altLang="zh-CN" sz="1000" b="1" dirty="0">
              <a:solidFill>
                <a:schemeClr val="bg2"/>
              </a:solidFill>
              <a:latin typeface="宋体" pitchFamily="2"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5" r:id="rId3"/>
  </p:sldLayoutIdLst>
  <p:timing>
    <p:tnLst>
      <p:par>
        <p:cTn id="1" dur="indefinite" restart="never" nodeType="tmRoot"/>
      </p:par>
    </p:tnLst>
  </p:timing>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Font typeface="Wingdings" pitchFamily="2" charset="2"/>
        <a:buChar char="w"/>
        <a:defRPr kumimoji="1" sz="3200">
          <a:solidFill>
            <a:schemeClr val="tx1"/>
          </a:solidFill>
          <a:latin typeface="+mn-lt"/>
          <a:ea typeface="+mn-ea"/>
          <a:cs typeface="+mn-cs"/>
        </a:defRPr>
      </a:lvl1pPr>
      <a:lvl2pPr marL="742950" indent="-285750" algn="l" rtl="0" fontAlgn="base">
        <a:spcBef>
          <a:spcPct val="20000"/>
        </a:spcBef>
        <a:spcAft>
          <a:spcPct val="0"/>
        </a:spcAft>
        <a:buSzPct val="95000"/>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hyperlink" Target="../C++&#31243;&#24207;&#35774;&#35745;&#22522;&#30784;&#35838;&#20214;2&#29256;(&#20363;&#39064;&#32534;&#21495;)/7-&#32487;&#25215;(7.4).ppt" TargetMode="External"/><Relationship Id="rId18" Type="http://schemas.openxmlformats.org/officeDocument/2006/relationships/oleObject" Target="../embeddings/oleObject5.bin"/><Relationship Id="rId3" Type="http://schemas.openxmlformats.org/officeDocument/2006/relationships/slideLayout" Target="../slideLayouts/slideLayout1.xml"/><Relationship Id="rId21" Type="http://schemas.openxmlformats.org/officeDocument/2006/relationships/oleObject" Target="../embeddings/oleObject6.bin"/><Relationship Id="rId7" Type="http://schemas.openxmlformats.org/officeDocument/2006/relationships/hyperlink" Target="../C++&#31243;&#24207;&#35774;&#35745;&#22522;&#30784;&#35838;&#20214;2&#29256;(&#20363;&#39064;&#32534;&#21495;)/7-&#32487;&#25215;(7.2).ppt" TargetMode="External"/><Relationship Id="rId12" Type="http://schemas.openxmlformats.org/officeDocument/2006/relationships/oleObject" Target="../embeddings/oleObject3.bin"/><Relationship Id="rId17" Type="http://schemas.openxmlformats.org/officeDocument/2006/relationships/slide" Target="slide110.xml"/><Relationship Id="rId2" Type="http://schemas.openxmlformats.org/officeDocument/2006/relationships/vmlDrawing" Target="../drawings/vmlDrawing1.vml"/><Relationship Id="rId16" Type="http://schemas.openxmlformats.org/officeDocument/2006/relationships/hyperlink" Target="../C++&#31243;&#24207;&#35774;&#35745;&#22522;&#30784;&#35838;&#20214;2&#29256;(&#20363;&#39064;&#32534;&#21495;)/7-&#32487;&#25215;(7.5).ppt" TargetMode="External"/><Relationship Id="rId20" Type="http://schemas.openxmlformats.org/officeDocument/2006/relationships/slide" Target="slide125.xml"/><Relationship Id="rId1" Type="http://schemas.openxmlformats.org/officeDocument/2006/relationships/themeOverride" Target="../theme/themeOverride1.xml"/><Relationship Id="rId6" Type="http://schemas.openxmlformats.org/officeDocument/2006/relationships/oleObject" Target="../embeddings/oleObject1.bin"/><Relationship Id="rId11" Type="http://schemas.openxmlformats.org/officeDocument/2006/relationships/slide" Target="slide69.xml"/><Relationship Id="rId5" Type="http://schemas.openxmlformats.org/officeDocument/2006/relationships/slide" Target="slide2.xml"/><Relationship Id="rId15" Type="http://schemas.openxmlformats.org/officeDocument/2006/relationships/oleObject" Target="../embeddings/oleObject4.bin"/><Relationship Id="rId23" Type="http://schemas.openxmlformats.org/officeDocument/2006/relationships/image" Target="../media/image1.png"/><Relationship Id="rId10" Type="http://schemas.openxmlformats.org/officeDocument/2006/relationships/hyperlink" Target="../C++&#31243;&#24207;&#35774;&#35745;&#22522;&#30784;&#35838;&#20214;2&#29256;(&#20363;&#39064;&#32534;&#21495;)/7-&#32487;&#25215;(7.3).ppt" TargetMode="External"/><Relationship Id="rId19" Type="http://schemas.openxmlformats.org/officeDocument/2006/relationships/hyperlink" Target="../C++&#31243;&#24207;&#35774;&#35745;&#22522;&#30784;&#35838;&#20214;2&#29256;(&#20363;&#39064;&#32534;&#21495;)/7-&#32487;&#25215;(&#23567;&#32467;).ppt" TargetMode="External"/><Relationship Id="rId4" Type="http://schemas.openxmlformats.org/officeDocument/2006/relationships/image" Target="../media/image3.jpeg"/><Relationship Id="rId9" Type="http://schemas.openxmlformats.org/officeDocument/2006/relationships/oleObject" Target="../embeddings/oleObject2.bin"/><Relationship Id="rId14" Type="http://schemas.openxmlformats.org/officeDocument/2006/relationships/slide" Target="slide95.xml"/><Relationship Id="rId22" Type="http://schemas.openxmlformats.org/officeDocument/2006/relationships/hyperlink" Target="0-&#39044;&#22791;&#30693;&#35782;.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8395" name="Picture 11" descr="face2"/>
          <p:cNvPicPr>
            <a:picLocks noChangeAspect="1" noChangeArrowheads="1"/>
          </p:cNvPicPr>
          <p:nvPr/>
        </p:nvPicPr>
        <p:blipFill>
          <a:blip r:embed="rId4">
            <a:lum bright="42000" contrast="-42000"/>
          </a:blip>
          <a:srcRect/>
          <a:stretch>
            <a:fillRect/>
          </a:stretch>
        </p:blipFill>
        <p:spPr bwMode="auto">
          <a:xfrm>
            <a:off x="0" y="0"/>
            <a:ext cx="9144000" cy="6858000"/>
          </a:xfrm>
          <a:prstGeom prst="rect">
            <a:avLst/>
          </a:prstGeom>
          <a:noFill/>
        </p:spPr>
      </p:pic>
      <p:sp>
        <p:nvSpPr>
          <p:cNvPr id="528396" name="Rectangle 12"/>
          <p:cNvSpPr>
            <a:spLocks noGrp="1" noChangeArrowheads="1"/>
          </p:cNvSpPr>
          <p:nvPr>
            <p:ph type="ctrTitle" idx="4294967295"/>
          </p:nvPr>
        </p:nvSpPr>
        <p:spPr>
          <a:xfrm>
            <a:off x="1906588" y="762000"/>
            <a:ext cx="5561012" cy="838200"/>
          </a:xfrm>
          <a:prstGeom prst="rect">
            <a:avLst/>
          </a:prstGeom>
          <a:noFill/>
          <a:ln/>
        </p:spPr>
        <p:txBody>
          <a:bodyPr/>
          <a:lstStyle/>
          <a:p>
            <a:r>
              <a:rPr lang="zh-CN" altLang="en-US" sz="4000" b="1">
                <a:solidFill>
                  <a:srgbClr val="CC3300"/>
                </a:solidFill>
                <a:latin typeface="隶书" pitchFamily="49" charset="-122"/>
                <a:ea typeface="隶书" pitchFamily="49" charset="-122"/>
              </a:rPr>
              <a:t>第</a:t>
            </a:r>
            <a:r>
              <a:rPr lang="en-US" altLang="zh-CN" sz="4000" b="1">
                <a:solidFill>
                  <a:srgbClr val="CC3300"/>
                </a:solidFill>
                <a:latin typeface="隶书" pitchFamily="49" charset="-122"/>
                <a:ea typeface="隶书" pitchFamily="49" charset="-122"/>
              </a:rPr>
              <a:t>8</a:t>
            </a:r>
            <a:r>
              <a:rPr lang="zh-CN" altLang="en-US" sz="4000" b="1">
                <a:solidFill>
                  <a:srgbClr val="CC3300"/>
                </a:solidFill>
                <a:latin typeface="隶书" pitchFamily="49" charset="-122"/>
                <a:ea typeface="隶书" pitchFamily="49" charset="-122"/>
              </a:rPr>
              <a:t>章  继承</a:t>
            </a:r>
          </a:p>
        </p:txBody>
      </p:sp>
      <p:grpSp>
        <p:nvGrpSpPr>
          <p:cNvPr id="528405" name="Group 21"/>
          <p:cNvGrpSpPr>
            <a:grpSpLocks/>
          </p:cNvGrpSpPr>
          <p:nvPr/>
        </p:nvGrpSpPr>
        <p:grpSpPr bwMode="auto">
          <a:xfrm>
            <a:off x="1295400" y="2590800"/>
            <a:ext cx="6705600" cy="468313"/>
            <a:chOff x="816" y="1632"/>
            <a:chExt cx="4224" cy="295"/>
          </a:xfrm>
        </p:grpSpPr>
        <p:sp>
          <p:nvSpPr>
            <p:cNvPr id="528389" name="Rectangle 5">
              <a:hlinkClick r:id="rId5" action="ppaction://hlinksldjump"/>
            </p:cNvPr>
            <p:cNvSpPr>
              <a:spLocks noChangeArrowheads="1"/>
            </p:cNvSpPr>
            <p:nvPr/>
          </p:nvSpPr>
          <p:spPr bwMode="auto">
            <a:xfrm>
              <a:off x="816" y="163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5" action="ppaction://hlinksldjump"/>
                </a:rPr>
                <a:t>8.1  </a:t>
              </a:r>
              <a:r>
                <a:rPr lang="zh-CN" altLang="en-US" sz="2000" b="1">
                  <a:solidFill>
                    <a:srgbClr val="FFFFFF"/>
                  </a:solidFill>
                  <a:latin typeface="楷体_GB2312" pitchFamily="49" charset="-122"/>
                  <a:ea typeface="Arial Unicode MS" pitchFamily="34" charset="-122"/>
                  <a:cs typeface="Arial Unicode MS" pitchFamily="34" charset="-122"/>
                  <a:hlinkClick r:id="rId5" action="ppaction://hlinksldjump"/>
                </a:rPr>
                <a:t>类之间的关系</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3" name="Object 5"/>
            <p:cNvGraphicFramePr>
              <a:graphicFrameLocks noChangeAspect="1"/>
            </p:cNvGraphicFramePr>
            <p:nvPr/>
          </p:nvGraphicFramePr>
          <p:xfrm>
            <a:off x="1584" y="1665"/>
            <a:ext cx="227" cy="229"/>
          </p:xfrm>
          <a:graphic>
            <a:graphicData uri="http://schemas.openxmlformats.org/presentationml/2006/ole">
              <p:oleObj spid="_x0000_s667653" name="BMP 图象" r:id="rId6" imgW="1276190" imgH="1286055" progId="PBrush">
                <p:embed/>
              </p:oleObj>
            </a:graphicData>
          </a:graphic>
        </p:graphicFrame>
      </p:grpSp>
      <p:grpSp>
        <p:nvGrpSpPr>
          <p:cNvPr id="528406" name="Group 22"/>
          <p:cNvGrpSpPr>
            <a:grpSpLocks/>
          </p:cNvGrpSpPr>
          <p:nvPr/>
        </p:nvGrpSpPr>
        <p:grpSpPr bwMode="auto">
          <a:xfrm>
            <a:off x="1295400" y="3127375"/>
            <a:ext cx="6705600" cy="468313"/>
            <a:chOff x="816" y="1984"/>
            <a:chExt cx="4224" cy="295"/>
          </a:xfrm>
        </p:grpSpPr>
        <p:sp>
          <p:nvSpPr>
            <p:cNvPr id="528390" name="Rectangle 6">
              <a:hlinkClick r:id="rId7" action="ppaction://hlinkpres?slideindex=1&amp;slidetitle=7.2  基类和派生类"/>
            </p:cNvPr>
            <p:cNvSpPr>
              <a:spLocks noChangeArrowheads="1"/>
            </p:cNvSpPr>
            <p:nvPr/>
          </p:nvSpPr>
          <p:spPr bwMode="auto">
            <a:xfrm>
              <a:off x="816" y="1984"/>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4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8" action="ppaction://hlinksldjump"/>
                </a:rPr>
                <a:t>8.2  </a:t>
              </a:r>
              <a:r>
                <a:rPr lang="zh-CN" altLang="en-US" sz="2000" b="1">
                  <a:solidFill>
                    <a:srgbClr val="FFFFFF"/>
                  </a:solidFill>
                  <a:latin typeface="楷体_GB2312" pitchFamily="49" charset="-122"/>
                  <a:ea typeface="Arial Unicode MS" pitchFamily="34" charset="-122"/>
                  <a:cs typeface="Arial Unicode MS" pitchFamily="34" charset="-122"/>
                  <a:hlinkClick r:id="rId8" action="ppaction://hlinksldjump"/>
                </a:rPr>
                <a:t>基类和派生</a:t>
              </a:r>
              <a:r>
                <a:rPr lang="zh-CN" altLang="en-US" sz="2000" b="1" smtClean="0">
                  <a:solidFill>
                    <a:srgbClr val="FFFFFF"/>
                  </a:solidFill>
                  <a:latin typeface="楷体_GB2312" pitchFamily="49" charset="-122"/>
                  <a:ea typeface="Arial Unicode MS" pitchFamily="34" charset="-122"/>
                  <a:cs typeface="Arial Unicode MS" pitchFamily="34" charset="-122"/>
                  <a:hlinkClick r:id="rId8" action="ppaction://hlinksldjump"/>
                </a:rPr>
                <a:t>类</a:t>
              </a:r>
              <a:r>
                <a:rPr lang="zh-CN" altLang="en-US" sz="2000" b="1" smtClean="0">
                  <a:solidFill>
                    <a:srgbClr val="FFFFFF"/>
                  </a:solidFill>
                  <a:latin typeface="楷体_GB2312" pitchFamily="49" charset="-122"/>
                  <a:ea typeface="Arial Unicode MS" pitchFamily="34" charset="-122"/>
                  <a:cs typeface="Arial Unicode MS" pitchFamily="34" charset="-122"/>
                </a:rPr>
                <a:t>         </a:t>
              </a:r>
              <a:r>
                <a:rPr lang="en-US" altLang="zh-CN" sz="2000" b="1" smtClean="0">
                  <a:solidFill>
                    <a:srgbClr val="FFFFFF"/>
                  </a:solidFill>
                  <a:latin typeface="楷体_GB2312" pitchFamily="49" charset="-122"/>
                  <a:ea typeface="Arial Unicode MS" pitchFamily="34" charset="-122"/>
                  <a:cs typeface="Arial Unicode MS" pitchFamily="34" charset="-122"/>
                </a:rPr>
                <a:t>6</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2" name="Object 4"/>
            <p:cNvGraphicFramePr>
              <a:graphicFrameLocks noChangeAspect="1"/>
            </p:cNvGraphicFramePr>
            <p:nvPr/>
          </p:nvGraphicFramePr>
          <p:xfrm>
            <a:off x="1584" y="2017"/>
            <a:ext cx="227" cy="229"/>
          </p:xfrm>
          <a:graphic>
            <a:graphicData uri="http://schemas.openxmlformats.org/presentationml/2006/ole">
              <p:oleObj spid="_x0000_s667652" name="BMP 图象" r:id="rId9" imgW="1276190" imgH="1286055" progId="PBrush">
                <p:embed/>
              </p:oleObj>
            </a:graphicData>
          </a:graphic>
        </p:graphicFrame>
      </p:grpSp>
      <p:grpSp>
        <p:nvGrpSpPr>
          <p:cNvPr id="528407" name="Group 23"/>
          <p:cNvGrpSpPr>
            <a:grpSpLocks/>
          </p:cNvGrpSpPr>
          <p:nvPr/>
        </p:nvGrpSpPr>
        <p:grpSpPr bwMode="auto">
          <a:xfrm>
            <a:off x="1295400" y="3663950"/>
            <a:ext cx="6705600" cy="468313"/>
            <a:chOff x="816" y="2308"/>
            <a:chExt cx="4224" cy="295"/>
          </a:xfrm>
        </p:grpSpPr>
        <p:sp>
          <p:nvSpPr>
            <p:cNvPr id="528391" name="Rectangle 7">
              <a:hlinkClick r:id="rId10" action="ppaction://hlinkpres?slideindex=1&amp;slidetitle=7.3  基类的初始化"/>
            </p:cNvPr>
            <p:cNvSpPr>
              <a:spLocks noChangeArrowheads="1"/>
            </p:cNvSpPr>
            <p:nvPr/>
          </p:nvSpPr>
          <p:spPr bwMode="auto">
            <a:xfrm>
              <a:off x="816" y="230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1" action="ppaction://hlinksldjump"/>
                </a:rPr>
                <a:t>8.3  </a:t>
              </a:r>
              <a:r>
                <a:rPr lang="zh-CN" altLang="en-US" sz="2000" b="1">
                  <a:solidFill>
                    <a:srgbClr val="FFFFFF"/>
                  </a:solidFill>
                  <a:latin typeface="楷体_GB2312" pitchFamily="49" charset="-122"/>
                  <a:ea typeface="Arial Unicode MS" pitchFamily="34" charset="-122"/>
                  <a:cs typeface="Arial Unicode MS" pitchFamily="34" charset="-122"/>
                  <a:hlinkClick r:id="rId11" action="ppaction://hlinksldjump"/>
                </a:rPr>
                <a:t>基类的</a:t>
              </a:r>
              <a:r>
                <a:rPr lang="zh-CN" altLang="en-US" sz="2000" b="1" smtClean="0">
                  <a:solidFill>
                    <a:srgbClr val="FFFFFF"/>
                  </a:solidFill>
                  <a:latin typeface="楷体_GB2312" pitchFamily="49" charset="-122"/>
                  <a:ea typeface="Arial Unicode MS" pitchFamily="34" charset="-122"/>
                  <a:cs typeface="Arial Unicode MS" pitchFamily="34" charset="-122"/>
                  <a:hlinkClick r:id="rId11" action="ppaction://hlinksldjump"/>
                </a:rPr>
                <a:t>初始化</a:t>
              </a:r>
              <a:r>
                <a:rPr lang="zh-CN" altLang="en-US" sz="2000" b="1" smtClean="0">
                  <a:solidFill>
                    <a:srgbClr val="FFFFFF"/>
                  </a:solidFill>
                  <a:latin typeface="楷体_GB2312" pitchFamily="49" charset="-122"/>
                  <a:ea typeface="Arial Unicode MS" pitchFamily="34" charset="-122"/>
                  <a:cs typeface="Arial Unicode MS" pitchFamily="34" charset="-122"/>
                </a:rPr>
                <a:t>         </a:t>
              </a:r>
              <a:r>
                <a:rPr lang="en-US" altLang="zh-CN" sz="2000" b="1" smtClean="0">
                  <a:solidFill>
                    <a:srgbClr val="FFFFFF"/>
                  </a:solidFill>
                  <a:latin typeface="楷体_GB2312" pitchFamily="49" charset="-122"/>
                  <a:ea typeface="Arial Unicode MS" pitchFamily="34" charset="-122"/>
                  <a:cs typeface="Arial Unicode MS" pitchFamily="34" charset="-122"/>
                </a:rPr>
                <a:t>69</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1" name="Object 3"/>
            <p:cNvGraphicFramePr>
              <a:graphicFrameLocks noChangeAspect="1"/>
            </p:cNvGraphicFramePr>
            <p:nvPr/>
          </p:nvGraphicFramePr>
          <p:xfrm>
            <a:off x="1584" y="2341"/>
            <a:ext cx="227" cy="229"/>
          </p:xfrm>
          <a:graphic>
            <a:graphicData uri="http://schemas.openxmlformats.org/presentationml/2006/ole">
              <p:oleObj spid="_x0000_s667651" name="BMP 图象" r:id="rId12" imgW="1276190" imgH="1286055" progId="PBrush">
                <p:embed/>
              </p:oleObj>
            </a:graphicData>
          </a:graphic>
        </p:graphicFrame>
      </p:grpSp>
      <p:grpSp>
        <p:nvGrpSpPr>
          <p:cNvPr id="528408" name="Group 24"/>
          <p:cNvGrpSpPr>
            <a:grpSpLocks/>
          </p:cNvGrpSpPr>
          <p:nvPr/>
        </p:nvGrpSpPr>
        <p:grpSpPr bwMode="auto">
          <a:xfrm>
            <a:off x="1295400" y="4200525"/>
            <a:ext cx="6705600" cy="468313"/>
            <a:chOff x="816" y="2658"/>
            <a:chExt cx="4224" cy="295"/>
          </a:xfrm>
        </p:grpSpPr>
        <p:sp>
          <p:nvSpPr>
            <p:cNvPr id="528392" name="Rectangle 8">
              <a:hlinkClick r:id="rId13" action="ppaction://hlinkpres?slideindex=1&amp;slidetitle=7.4  继承的应用实例"/>
            </p:cNvPr>
            <p:cNvSpPr>
              <a:spLocks noChangeArrowheads="1"/>
            </p:cNvSpPr>
            <p:nvPr/>
          </p:nvSpPr>
          <p:spPr bwMode="auto">
            <a:xfrm>
              <a:off x="816" y="2658"/>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4" action="ppaction://hlinksldjump"/>
                </a:rPr>
                <a:t>8.4  </a:t>
              </a:r>
              <a:r>
                <a:rPr lang="zh-CN" altLang="en-US" sz="2000" b="1">
                  <a:solidFill>
                    <a:srgbClr val="FFFFFF"/>
                  </a:solidFill>
                  <a:latin typeface="楷体_GB2312" pitchFamily="49" charset="-122"/>
                  <a:ea typeface="Arial Unicode MS" pitchFamily="34" charset="-122"/>
                  <a:cs typeface="Arial Unicode MS" pitchFamily="34" charset="-122"/>
                  <a:hlinkClick r:id="rId14" action="ppaction://hlinksldjump"/>
                </a:rPr>
                <a:t>继承的应用</a:t>
              </a:r>
              <a:r>
                <a:rPr lang="zh-CN" altLang="en-US" sz="2000" b="1" smtClean="0">
                  <a:solidFill>
                    <a:srgbClr val="FFFFFF"/>
                  </a:solidFill>
                  <a:latin typeface="楷体_GB2312" pitchFamily="49" charset="-122"/>
                  <a:ea typeface="Arial Unicode MS" pitchFamily="34" charset="-122"/>
                  <a:cs typeface="Arial Unicode MS" pitchFamily="34" charset="-122"/>
                  <a:hlinkClick r:id="rId14" action="ppaction://hlinksldjump"/>
                </a:rPr>
                <a:t>实例</a:t>
              </a:r>
              <a:r>
                <a:rPr lang="zh-CN" altLang="en-US" sz="2000" b="1" smtClean="0">
                  <a:solidFill>
                    <a:srgbClr val="FFFFFF"/>
                  </a:solidFill>
                  <a:latin typeface="楷体_GB2312" pitchFamily="49" charset="-122"/>
                  <a:ea typeface="Arial Unicode MS" pitchFamily="34" charset="-122"/>
                  <a:cs typeface="Arial Unicode MS" pitchFamily="34" charset="-122"/>
                </a:rPr>
                <a:t>       </a:t>
              </a:r>
              <a:r>
                <a:rPr lang="en-US" altLang="zh-CN" sz="2000" b="1" smtClean="0">
                  <a:solidFill>
                    <a:srgbClr val="FFFFFF"/>
                  </a:solidFill>
                  <a:latin typeface="楷体_GB2312" pitchFamily="49" charset="-122"/>
                  <a:ea typeface="Arial Unicode MS" pitchFamily="34" charset="-122"/>
                  <a:cs typeface="Arial Unicode MS" pitchFamily="34" charset="-122"/>
                </a:rPr>
                <a:t>95</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50" name="Object 2"/>
            <p:cNvGraphicFramePr>
              <a:graphicFrameLocks noChangeAspect="1"/>
            </p:cNvGraphicFramePr>
            <p:nvPr/>
          </p:nvGraphicFramePr>
          <p:xfrm>
            <a:off x="1584" y="2691"/>
            <a:ext cx="227" cy="229"/>
          </p:xfrm>
          <a:graphic>
            <a:graphicData uri="http://schemas.openxmlformats.org/presentationml/2006/ole">
              <p:oleObj spid="_x0000_s667650" name="BMP 图象" r:id="rId15" imgW="1276190" imgH="1286055" progId="PBrush">
                <p:embed/>
              </p:oleObj>
            </a:graphicData>
          </a:graphic>
        </p:graphicFrame>
      </p:grpSp>
      <p:grpSp>
        <p:nvGrpSpPr>
          <p:cNvPr id="528409" name="Group 25"/>
          <p:cNvGrpSpPr>
            <a:grpSpLocks/>
          </p:cNvGrpSpPr>
          <p:nvPr/>
        </p:nvGrpSpPr>
        <p:grpSpPr bwMode="auto">
          <a:xfrm>
            <a:off x="1295400" y="4737100"/>
            <a:ext cx="6705600" cy="468313"/>
            <a:chOff x="816" y="2989"/>
            <a:chExt cx="4224" cy="295"/>
          </a:xfrm>
        </p:grpSpPr>
        <p:sp>
          <p:nvSpPr>
            <p:cNvPr id="528393" name="Rectangle 9">
              <a:hlinkClick r:id="rId16" action="ppaction://hlinkpres?slideindex=1&amp;slidetitle=PowerPoint 演示文稿"/>
            </p:cNvPr>
            <p:cNvSpPr>
              <a:spLocks noChangeArrowheads="1"/>
            </p:cNvSpPr>
            <p:nvPr/>
          </p:nvSpPr>
          <p:spPr bwMode="auto">
            <a:xfrm>
              <a:off x="816" y="2989"/>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lnSpc>
                  <a:spcPct val="160000"/>
                </a:lnSpc>
              </a:pPr>
              <a:r>
                <a:rPr lang="en-US" altLang="zh-CN" sz="2000" b="1">
                  <a:solidFill>
                    <a:srgbClr val="FFFFFF"/>
                  </a:solidFill>
                  <a:latin typeface="楷体_GB2312" pitchFamily="49" charset="-122"/>
                  <a:ea typeface="Arial Unicode MS" pitchFamily="34" charset="-122"/>
                  <a:cs typeface="Arial Unicode MS" pitchFamily="34" charset="-122"/>
                </a:rPr>
                <a:t>		</a:t>
              </a:r>
              <a:r>
                <a:rPr lang="en-US" altLang="zh-CN" sz="2000" b="1">
                  <a:solidFill>
                    <a:srgbClr val="FFFFFF"/>
                  </a:solidFill>
                  <a:latin typeface="楷体_GB2312" pitchFamily="49" charset="-122"/>
                  <a:ea typeface="Arial Unicode MS" pitchFamily="34" charset="-122"/>
                  <a:cs typeface="Arial Unicode MS" pitchFamily="34" charset="-122"/>
                  <a:hlinkClick r:id="rId17" action="ppaction://hlinksldjump"/>
                </a:rPr>
                <a:t>8.5  </a:t>
              </a:r>
              <a:r>
                <a:rPr lang="zh-CN" altLang="en-US" sz="2000" b="1">
                  <a:solidFill>
                    <a:srgbClr val="FFFFFF"/>
                  </a:solidFill>
                  <a:latin typeface="楷体_GB2312" pitchFamily="49" charset="-122"/>
                  <a:ea typeface="Arial Unicode MS" pitchFamily="34" charset="-122"/>
                  <a:cs typeface="Arial Unicode MS" pitchFamily="34" charset="-122"/>
                  <a:hlinkClick r:id="rId17" action="ppaction://hlinksldjump"/>
                </a:rPr>
                <a:t>多</a:t>
              </a:r>
              <a:r>
                <a:rPr lang="zh-CN" altLang="en-US" sz="2000" b="1" smtClean="0">
                  <a:solidFill>
                    <a:srgbClr val="FFFFFF"/>
                  </a:solidFill>
                  <a:latin typeface="楷体_GB2312" pitchFamily="49" charset="-122"/>
                  <a:ea typeface="Arial Unicode MS" pitchFamily="34" charset="-122"/>
                  <a:cs typeface="Arial Unicode MS" pitchFamily="34" charset="-122"/>
                  <a:hlinkClick r:id="rId17" action="ppaction://hlinksldjump"/>
                </a:rPr>
                <a:t>继承</a:t>
              </a:r>
              <a:r>
                <a:rPr lang="zh-CN" altLang="en-US" sz="2000" b="1" smtClean="0">
                  <a:solidFill>
                    <a:srgbClr val="FFFFFF"/>
                  </a:solidFill>
                  <a:latin typeface="楷体_GB2312" pitchFamily="49" charset="-122"/>
                  <a:ea typeface="Arial Unicode MS" pitchFamily="34" charset="-122"/>
                  <a:cs typeface="Arial Unicode MS" pitchFamily="34" charset="-122"/>
                </a:rPr>
                <a:t>              </a:t>
              </a:r>
              <a:r>
                <a:rPr lang="en-US" altLang="zh-CN" sz="2000" b="1" smtClean="0">
                  <a:solidFill>
                    <a:srgbClr val="FFFFFF"/>
                  </a:solidFill>
                  <a:latin typeface="楷体_GB2312" pitchFamily="49" charset="-122"/>
                  <a:ea typeface="Arial Unicode MS" pitchFamily="34" charset="-122"/>
                  <a:cs typeface="Arial Unicode MS" pitchFamily="34" charset="-122"/>
                </a:rPr>
                <a:t>110</a:t>
              </a:r>
              <a:endParaRPr lang="zh-CN" altLang="en-US" sz="2000" b="1">
                <a:solidFill>
                  <a:srgbClr val="FFFFFF"/>
                </a:solidFill>
                <a:latin typeface="楷体_GB2312" pitchFamily="49" charset="-122"/>
                <a:ea typeface="Arial Unicode MS" pitchFamily="34" charset="-122"/>
                <a:cs typeface="Arial Unicode MS" pitchFamily="34" charset="-122"/>
              </a:endParaRPr>
            </a:p>
          </p:txBody>
        </p:sp>
        <p:graphicFrame>
          <p:nvGraphicFramePr>
            <p:cNvPr id="667649" name="Object 1"/>
            <p:cNvGraphicFramePr>
              <a:graphicFrameLocks noChangeAspect="1"/>
            </p:cNvGraphicFramePr>
            <p:nvPr/>
          </p:nvGraphicFramePr>
          <p:xfrm>
            <a:off x="1584" y="3023"/>
            <a:ext cx="227" cy="229"/>
          </p:xfrm>
          <a:graphic>
            <a:graphicData uri="http://schemas.openxmlformats.org/presentationml/2006/ole">
              <p:oleObj spid="_x0000_s667649" name="BMP 图象" r:id="rId18" imgW="1276190" imgH="1286055" progId="PBrush">
                <p:embed/>
              </p:oleObj>
            </a:graphicData>
          </a:graphic>
        </p:graphicFrame>
      </p:grpSp>
      <p:grpSp>
        <p:nvGrpSpPr>
          <p:cNvPr id="528410" name="Group 26"/>
          <p:cNvGrpSpPr>
            <a:grpSpLocks/>
          </p:cNvGrpSpPr>
          <p:nvPr/>
        </p:nvGrpSpPr>
        <p:grpSpPr bwMode="auto">
          <a:xfrm>
            <a:off x="1295400" y="5273675"/>
            <a:ext cx="6705600" cy="468313"/>
            <a:chOff x="816" y="3322"/>
            <a:chExt cx="4224" cy="295"/>
          </a:xfrm>
        </p:grpSpPr>
        <p:sp>
          <p:nvSpPr>
            <p:cNvPr id="528397" name="Rectangle 13">
              <a:hlinkClick r:id="rId19" action="ppaction://hlinkpres?slideindex=1&amp;slidetitle=PowerPoint 演示文稿"/>
            </p:cNvPr>
            <p:cNvSpPr>
              <a:spLocks noChangeArrowheads="1"/>
            </p:cNvSpPr>
            <p:nvPr/>
          </p:nvSpPr>
          <p:spPr bwMode="auto">
            <a:xfrm>
              <a:off x="816" y="3322"/>
              <a:ext cx="4224" cy="295"/>
            </a:xfrm>
            <a:prstGeom prst="rect">
              <a:avLst/>
            </a:prstGeom>
            <a:solidFill>
              <a:srgbClr val="CC3300"/>
            </a:solidFill>
            <a:ln w="9525">
              <a:noFill/>
              <a:miter lim="800000"/>
              <a:headEnd/>
              <a:tailEnd/>
            </a:ln>
            <a:effectLst/>
            <a:scene3d>
              <a:camera prst="legacyPerspectiveTopRight"/>
              <a:lightRig rig="legacyFlat3" dir="b"/>
            </a:scene3d>
            <a:sp3d extrusionH="430200" prstMaterial="legacyMatte">
              <a:bevelT w="13500" h="13500" prst="angle"/>
              <a:bevelB w="13500" h="13500" prst="angle"/>
              <a:extrusionClr>
                <a:srgbClr val="CC3300"/>
              </a:extrusionClr>
            </a:sp3d>
          </p:spPr>
          <p:txBody>
            <a:bodyPr wrap="none" anchor="ctr">
              <a:flatTx/>
            </a:bodyPr>
            <a:lstStyle/>
            <a:p>
              <a:pPr algn="l"/>
              <a:r>
                <a:rPr lang="en-US" altLang="zh-CN" sz="2000" b="1">
                  <a:solidFill>
                    <a:srgbClr val="FFFFFF"/>
                  </a:solidFill>
                  <a:ea typeface="Arial Unicode MS" pitchFamily="34" charset="-122"/>
                  <a:cs typeface="Arial Unicode MS" pitchFamily="34" charset="-122"/>
                </a:rPr>
                <a:t>		</a:t>
              </a:r>
              <a:r>
                <a:rPr lang="zh-CN" altLang="en-US" sz="2000" b="1" smtClean="0">
                  <a:solidFill>
                    <a:srgbClr val="FFFFFF"/>
                  </a:solidFill>
                  <a:ea typeface="Arial Unicode MS" pitchFamily="34" charset="-122"/>
                  <a:cs typeface="Arial Unicode MS" pitchFamily="34" charset="-122"/>
                  <a:hlinkClick r:id="rId20" action="ppaction://hlinksldjump"/>
                </a:rPr>
                <a:t>小结</a:t>
              </a:r>
              <a:r>
                <a:rPr lang="zh-CN" altLang="en-US" sz="2000" b="1" smtClean="0">
                  <a:solidFill>
                    <a:srgbClr val="FFFFFF"/>
                  </a:solidFill>
                  <a:ea typeface="Arial Unicode MS" pitchFamily="34" charset="-122"/>
                  <a:cs typeface="Arial Unicode MS" pitchFamily="34" charset="-122"/>
                </a:rPr>
                <a:t>                                            </a:t>
              </a:r>
              <a:r>
                <a:rPr lang="en-US" altLang="zh-CN" sz="2000" b="1" smtClean="0">
                  <a:solidFill>
                    <a:srgbClr val="FFFFFF"/>
                  </a:solidFill>
                  <a:ea typeface="Arial Unicode MS" pitchFamily="34" charset="-122"/>
                  <a:cs typeface="Arial Unicode MS" pitchFamily="34" charset="-122"/>
                </a:rPr>
                <a:t>125</a:t>
              </a:r>
              <a:endParaRPr lang="zh-CN" altLang="en-US" sz="2000" b="1">
                <a:solidFill>
                  <a:srgbClr val="FFFFFF"/>
                </a:solidFill>
                <a:ea typeface="Arial Unicode MS" pitchFamily="34" charset="-122"/>
                <a:cs typeface="Arial Unicode MS" pitchFamily="34" charset="-122"/>
              </a:endParaRPr>
            </a:p>
          </p:txBody>
        </p:sp>
        <p:graphicFrame>
          <p:nvGraphicFramePr>
            <p:cNvPr id="667648" name="Object 0"/>
            <p:cNvGraphicFramePr>
              <a:graphicFrameLocks noChangeAspect="1"/>
            </p:cNvGraphicFramePr>
            <p:nvPr/>
          </p:nvGraphicFramePr>
          <p:xfrm>
            <a:off x="1584" y="3355"/>
            <a:ext cx="227" cy="229"/>
          </p:xfrm>
          <a:graphic>
            <a:graphicData uri="http://schemas.openxmlformats.org/presentationml/2006/ole">
              <p:oleObj spid="_x0000_s667648" name="BMP 图象" r:id="rId21" imgW="1276190" imgH="1286055" progId="PBrush">
                <p:embed/>
              </p:oleObj>
            </a:graphicData>
          </a:graphic>
        </p:graphicFrame>
      </p:grpSp>
      <p:pic>
        <p:nvPicPr>
          <p:cNvPr id="528413" name="Picture 29" descr="129">
            <a:hlinkClick r:id="rId22" action="ppaction://hlinkpres?slideindex=1&amp;slidetitle="/>
          </p:cNvPr>
          <p:cNvPicPr>
            <a:picLocks noChangeAspect="1" noChangeArrowheads="1"/>
          </p:cNvPicPr>
          <p:nvPr/>
        </p:nvPicPr>
        <p:blipFill>
          <a:blip r:embed="rId23"/>
          <a:srcRect/>
          <a:stretch>
            <a:fillRect/>
          </a:stretch>
        </p:blipFill>
        <p:spPr bwMode="auto">
          <a:xfrm>
            <a:off x="7951788" y="5735638"/>
            <a:ext cx="1116012" cy="111601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28396"/>
                                        </p:tgtEl>
                                        <p:attrNameLst>
                                          <p:attrName>style.visibility</p:attrName>
                                        </p:attrNameLst>
                                      </p:cBhvr>
                                      <p:to>
                                        <p:strVal val="visible"/>
                                      </p:to>
                                    </p:set>
                                    <p:animEffect transition="in" filter="checkerboard(across)">
                                      <p:cBhvr>
                                        <p:cTn id="7" dur="500"/>
                                        <p:tgtEl>
                                          <p:spTgt spid="528396"/>
                                        </p:tgtEl>
                                      </p:cBhvr>
                                    </p:animEffect>
                                  </p:childTnLst>
                                </p:cTn>
                              </p:par>
                            </p:childTnLst>
                          </p:cTn>
                        </p:par>
                        <p:par>
                          <p:cTn id="8" fill="hold">
                            <p:stCondLst>
                              <p:cond delay="500"/>
                            </p:stCondLst>
                            <p:childTnLst>
                              <p:par>
                                <p:cTn id="9" presetID="12" presetClass="entr" presetSubtype="1" fill="hold" nodeType="afterEffect">
                                  <p:stCondLst>
                                    <p:cond delay="1000"/>
                                  </p:stCondLst>
                                  <p:childTnLst>
                                    <p:set>
                                      <p:cBhvr>
                                        <p:cTn id="10" dur="1" fill="hold">
                                          <p:stCondLst>
                                            <p:cond delay="0"/>
                                          </p:stCondLst>
                                        </p:cTn>
                                        <p:tgtEl>
                                          <p:spTgt spid="528405"/>
                                        </p:tgtEl>
                                        <p:attrNameLst>
                                          <p:attrName>style.visibility</p:attrName>
                                        </p:attrNameLst>
                                      </p:cBhvr>
                                      <p:to>
                                        <p:strVal val="visible"/>
                                      </p:to>
                                    </p:set>
                                    <p:animEffect transition="in" filter="slide(fromTop)">
                                      <p:cBhvr>
                                        <p:cTn id="11" dur="500"/>
                                        <p:tgtEl>
                                          <p:spTgt spid="528405"/>
                                        </p:tgtEl>
                                      </p:cBhvr>
                                    </p:animEffect>
                                  </p:childTnLst>
                                </p:cTn>
                              </p:par>
                            </p:childTnLst>
                          </p:cTn>
                        </p:par>
                        <p:par>
                          <p:cTn id="12" fill="hold">
                            <p:stCondLst>
                              <p:cond delay="2000"/>
                            </p:stCondLst>
                            <p:childTnLst>
                              <p:par>
                                <p:cTn id="13" presetID="12" presetClass="entr" presetSubtype="1" fill="hold" nodeType="afterEffect">
                                  <p:stCondLst>
                                    <p:cond delay="1000"/>
                                  </p:stCondLst>
                                  <p:childTnLst>
                                    <p:set>
                                      <p:cBhvr>
                                        <p:cTn id="14" dur="1" fill="hold">
                                          <p:stCondLst>
                                            <p:cond delay="0"/>
                                          </p:stCondLst>
                                        </p:cTn>
                                        <p:tgtEl>
                                          <p:spTgt spid="528406"/>
                                        </p:tgtEl>
                                        <p:attrNameLst>
                                          <p:attrName>style.visibility</p:attrName>
                                        </p:attrNameLst>
                                      </p:cBhvr>
                                      <p:to>
                                        <p:strVal val="visible"/>
                                      </p:to>
                                    </p:set>
                                    <p:animEffect transition="in" filter="slide(fromTop)">
                                      <p:cBhvr>
                                        <p:cTn id="15" dur="500"/>
                                        <p:tgtEl>
                                          <p:spTgt spid="528406"/>
                                        </p:tgtEl>
                                      </p:cBhvr>
                                    </p:animEffect>
                                  </p:childTnLst>
                                </p:cTn>
                              </p:par>
                            </p:childTnLst>
                          </p:cTn>
                        </p:par>
                        <p:par>
                          <p:cTn id="16" fill="hold">
                            <p:stCondLst>
                              <p:cond delay="3500"/>
                            </p:stCondLst>
                            <p:childTnLst>
                              <p:par>
                                <p:cTn id="17" presetID="12" presetClass="entr" presetSubtype="1" fill="hold" nodeType="afterEffect">
                                  <p:stCondLst>
                                    <p:cond delay="1000"/>
                                  </p:stCondLst>
                                  <p:childTnLst>
                                    <p:set>
                                      <p:cBhvr>
                                        <p:cTn id="18" dur="1" fill="hold">
                                          <p:stCondLst>
                                            <p:cond delay="0"/>
                                          </p:stCondLst>
                                        </p:cTn>
                                        <p:tgtEl>
                                          <p:spTgt spid="528407"/>
                                        </p:tgtEl>
                                        <p:attrNameLst>
                                          <p:attrName>style.visibility</p:attrName>
                                        </p:attrNameLst>
                                      </p:cBhvr>
                                      <p:to>
                                        <p:strVal val="visible"/>
                                      </p:to>
                                    </p:set>
                                    <p:animEffect transition="in" filter="slide(fromTop)">
                                      <p:cBhvr>
                                        <p:cTn id="19" dur="500"/>
                                        <p:tgtEl>
                                          <p:spTgt spid="528407"/>
                                        </p:tgtEl>
                                      </p:cBhvr>
                                    </p:animEffect>
                                  </p:childTnLst>
                                </p:cTn>
                              </p:par>
                            </p:childTnLst>
                          </p:cTn>
                        </p:par>
                        <p:par>
                          <p:cTn id="20" fill="hold">
                            <p:stCondLst>
                              <p:cond delay="5000"/>
                            </p:stCondLst>
                            <p:childTnLst>
                              <p:par>
                                <p:cTn id="21" presetID="12" presetClass="entr" presetSubtype="1" fill="hold" nodeType="afterEffect">
                                  <p:stCondLst>
                                    <p:cond delay="1000"/>
                                  </p:stCondLst>
                                  <p:childTnLst>
                                    <p:set>
                                      <p:cBhvr>
                                        <p:cTn id="22" dur="1" fill="hold">
                                          <p:stCondLst>
                                            <p:cond delay="0"/>
                                          </p:stCondLst>
                                        </p:cTn>
                                        <p:tgtEl>
                                          <p:spTgt spid="528408"/>
                                        </p:tgtEl>
                                        <p:attrNameLst>
                                          <p:attrName>style.visibility</p:attrName>
                                        </p:attrNameLst>
                                      </p:cBhvr>
                                      <p:to>
                                        <p:strVal val="visible"/>
                                      </p:to>
                                    </p:set>
                                    <p:animEffect transition="in" filter="slide(fromTop)">
                                      <p:cBhvr>
                                        <p:cTn id="23" dur="500"/>
                                        <p:tgtEl>
                                          <p:spTgt spid="528408"/>
                                        </p:tgtEl>
                                      </p:cBhvr>
                                    </p:animEffect>
                                  </p:childTnLst>
                                </p:cTn>
                              </p:par>
                            </p:childTnLst>
                          </p:cTn>
                        </p:par>
                        <p:par>
                          <p:cTn id="24" fill="hold">
                            <p:stCondLst>
                              <p:cond delay="6500"/>
                            </p:stCondLst>
                            <p:childTnLst>
                              <p:par>
                                <p:cTn id="25" presetID="12" presetClass="entr" presetSubtype="1" fill="hold" nodeType="afterEffect">
                                  <p:stCondLst>
                                    <p:cond delay="1000"/>
                                  </p:stCondLst>
                                  <p:childTnLst>
                                    <p:set>
                                      <p:cBhvr>
                                        <p:cTn id="26" dur="1" fill="hold">
                                          <p:stCondLst>
                                            <p:cond delay="0"/>
                                          </p:stCondLst>
                                        </p:cTn>
                                        <p:tgtEl>
                                          <p:spTgt spid="528409"/>
                                        </p:tgtEl>
                                        <p:attrNameLst>
                                          <p:attrName>style.visibility</p:attrName>
                                        </p:attrNameLst>
                                      </p:cBhvr>
                                      <p:to>
                                        <p:strVal val="visible"/>
                                      </p:to>
                                    </p:set>
                                    <p:animEffect transition="in" filter="slide(fromTop)">
                                      <p:cBhvr>
                                        <p:cTn id="27" dur="500"/>
                                        <p:tgtEl>
                                          <p:spTgt spid="528409"/>
                                        </p:tgtEl>
                                      </p:cBhvr>
                                    </p:animEffect>
                                  </p:childTnLst>
                                </p:cTn>
                              </p:par>
                            </p:childTnLst>
                          </p:cTn>
                        </p:par>
                        <p:par>
                          <p:cTn id="28" fill="hold">
                            <p:stCondLst>
                              <p:cond delay="8000"/>
                            </p:stCondLst>
                            <p:childTnLst>
                              <p:par>
                                <p:cTn id="29" presetID="12" presetClass="entr" presetSubtype="1" fill="hold" nodeType="afterEffect">
                                  <p:stCondLst>
                                    <p:cond delay="1000"/>
                                  </p:stCondLst>
                                  <p:childTnLst>
                                    <p:set>
                                      <p:cBhvr>
                                        <p:cTn id="30" dur="1" fill="hold">
                                          <p:stCondLst>
                                            <p:cond delay="0"/>
                                          </p:stCondLst>
                                        </p:cTn>
                                        <p:tgtEl>
                                          <p:spTgt spid="528410"/>
                                        </p:tgtEl>
                                        <p:attrNameLst>
                                          <p:attrName>style.visibility</p:attrName>
                                        </p:attrNameLst>
                                      </p:cBhvr>
                                      <p:to>
                                        <p:strVal val="visible"/>
                                      </p:to>
                                    </p:set>
                                    <p:animEffect transition="in" filter="slide(fromTop)">
                                      <p:cBhvr>
                                        <p:cTn id="31" dur="500"/>
                                        <p:tgtEl>
                                          <p:spTgt spid="528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6"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7624" name="Rectangle 24"/>
          <p:cNvSpPr>
            <a:spLocks noChangeArrowheads="1"/>
          </p:cNvSpPr>
          <p:nvPr/>
        </p:nvSpPr>
        <p:spPr bwMode="auto">
          <a:xfrm>
            <a:off x="690563" y="7620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1.</a:t>
            </a:r>
            <a:r>
              <a:rPr lang="zh-CN" altLang="en-US" b="1" i="1">
                <a:solidFill>
                  <a:srgbClr val="008000"/>
                </a:solidFill>
                <a:latin typeface="宋体" pitchFamily="2" charset="-122"/>
              </a:rPr>
              <a:t>公有继承</a:t>
            </a:r>
          </a:p>
        </p:txBody>
      </p:sp>
      <p:grpSp>
        <p:nvGrpSpPr>
          <p:cNvPr id="537627" name="Group 27"/>
          <p:cNvGrpSpPr>
            <a:grpSpLocks/>
          </p:cNvGrpSpPr>
          <p:nvPr/>
        </p:nvGrpSpPr>
        <p:grpSpPr bwMode="auto">
          <a:xfrm>
            <a:off x="2743200" y="2146300"/>
            <a:ext cx="3598863" cy="2879725"/>
            <a:chOff x="1728" y="1352"/>
            <a:chExt cx="2267" cy="1814"/>
          </a:xfrm>
        </p:grpSpPr>
        <p:sp>
          <p:nvSpPr>
            <p:cNvPr id="537604" name="Rectangle 4"/>
            <p:cNvSpPr>
              <a:spLocks noChangeArrowheads="1"/>
            </p:cNvSpPr>
            <p:nvPr/>
          </p:nvSpPr>
          <p:spPr bwMode="auto">
            <a:xfrm>
              <a:off x="1728" y="219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public </a:t>
              </a:r>
              <a:r>
                <a:rPr lang="zh-CN" altLang="en-US" sz="1800" b="1" i="1"/>
                <a:t>成员	      </a:t>
              </a:r>
              <a:r>
                <a:rPr lang="en-US" altLang="zh-CN" sz="1800" b="1"/>
                <a:t>public </a:t>
              </a:r>
              <a:r>
                <a:rPr lang="zh-CN" altLang="en-US" sz="1800" b="1" i="1"/>
                <a:t>成员</a:t>
              </a:r>
            </a:p>
          </p:txBody>
        </p:sp>
        <p:sp>
          <p:nvSpPr>
            <p:cNvPr id="537605" name="Rectangle 5"/>
            <p:cNvSpPr>
              <a:spLocks noChangeArrowheads="1"/>
            </p:cNvSpPr>
            <p:nvPr/>
          </p:nvSpPr>
          <p:spPr bwMode="auto">
            <a:xfrm>
              <a:off x="1728" y="1956"/>
              <a:ext cx="2267" cy="240"/>
            </a:xfrm>
            <a:prstGeom prst="rect">
              <a:avLst/>
            </a:prstGeom>
            <a:solidFill>
              <a:srgbClr val="99FF99"/>
            </a:solidFill>
            <a:ln w="9525">
              <a:noFill/>
              <a:miter lim="800000"/>
              <a:headEnd/>
              <a:tailEnd/>
            </a:ln>
            <a:effectLst/>
          </p:spPr>
          <p:txBody>
            <a:bodyPr/>
            <a:lstStyle/>
            <a:p>
              <a:pPr algn="l">
                <a:spcBef>
                  <a:spcPct val="20000"/>
                </a:spcBef>
                <a:buClr>
                  <a:schemeClr val="tx2"/>
                </a:buClr>
                <a:buFont typeface="Wingdings" pitchFamily="2" charset="2"/>
                <a:buNone/>
              </a:pPr>
              <a:r>
                <a:rPr lang="en-US" altLang="zh-CN" sz="1800" b="1"/>
                <a:t>protected </a:t>
              </a:r>
              <a:r>
                <a:rPr lang="zh-CN" altLang="en-US" sz="1800" b="1" i="1"/>
                <a:t>成员	 </a:t>
              </a:r>
              <a:r>
                <a:rPr lang="en-US" altLang="zh-CN" sz="1800" b="1"/>
                <a:t>protected </a:t>
              </a:r>
              <a:r>
                <a:rPr lang="zh-CN" altLang="en-US" sz="1800" b="1" i="1"/>
                <a:t>成员</a:t>
              </a:r>
            </a:p>
          </p:txBody>
        </p:sp>
        <p:sp>
          <p:nvSpPr>
            <p:cNvPr id="537606" name="Rectangle 6"/>
            <p:cNvSpPr>
              <a:spLocks noChangeArrowheads="1"/>
            </p:cNvSpPr>
            <p:nvPr/>
          </p:nvSpPr>
          <p:spPr bwMode="auto">
            <a:xfrm>
              <a:off x="1728" y="1720"/>
              <a:ext cx="1160" cy="240"/>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07" name="Line 7"/>
            <p:cNvSpPr>
              <a:spLocks noChangeShapeType="1"/>
            </p:cNvSpPr>
            <p:nvPr/>
          </p:nvSpPr>
          <p:spPr bwMode="auto">
            <a:xfrm>
              <a:off x="1728" y="195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8" name="Line 8"/>
            <p:cNvSpPr>
              <a:spLocks noChangeShapeType="1"/>
            </p:cNvSpPr>
            <p:nvPr/>
          </p:nvSpPr>
          <p:spPr bwMode="auto">
            <a:xfrm>
              <a:off x="1728" y="219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09" name="Line 9"/>
            <p:cNvSpPr>
              <a:spLocks noChangeShapeType="1"/>
            </p:cNvSpPr>
            <p:nvPr/>
          </p:nvSpPr>
          <p:spPr bwMode="auto">
            <a:xfrm>
              <a:off x="1728" y="2436"/>
              <a:ext cx="2267" cy="0"/>
            </a:xfrm>
            <a:prstGeom prst="line">
              <a:avLst/>
            </a:prstGeom>
            <a:noFill/>
            <a:ln w="12700">
              <a:solidFill>
                <a:schemeClr val="tx1"/>
              </a:solidFill>
              <a:round/>
              <a:headEnd/>
              <a:tailEnd/>
            </a:ln>
            <a:effectLst/>
          </p:spPr>
          <p:txBody>
            <a:bodyPr wrap="none" anchor="ctr"/>
            <a:lstStyle/>
            <a:p>
              <a:endParaRPr lang="zh-CN" altLang="en-US"/>
            </a:p>
          </p:txBody>
        </p:sp>
        <p:sp>
          <p:nvSpPr>
            <p:cNvPr id="537610" name="Line 10"/>
            <p:cNvSpPr>
              <a:spLocks noChangeShapeType="1"/>
            </p:cNvSpPr>
            <p:nvPr/>
          </p:nvSpPr>
          <p:spPr bwMode="auto">
            <a:xfrm>
              <a:off x="1728"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1" name="Line 11"/>
            <p:cNvSpPr>
              <a:spLocks noChangeShapeType="1"/>
            </p:cNvSpPr>
            <p:nvPr/>
          </p:nvSpPr>
          <p:spPr bwMode="auto">
            <a:xfrm>
              <a:off x="3995" y="1969"/>
              <a:ext cx="0" cy="467"/>
            </a:xfrm>
            <a:prstGeom prst="line">
              <a:avLst/>
            </a:prstGeom>
            <a:noFill/>
            <a:ln w="12700">
              <a:solidFill>
                <a:schemeClr val="tx1"/>
              </a:solidFill>
              <a:round/>
              <a:headEnd/>
              <a:tailEnd/>
            </a:ln>
            <a:effectLst/>
          </p:spPr>
          <p:txBody>
            <a:bodyPr wrap="none" anchor="ctr"/>
            <a:lstStyle/>
            <a:p>
              <a:endParaRPr lang="zh-CN" altLang="en-US"/>
            </a:p>
          </p:txBody>
        </p:sp>
        <p:sp>
          <p:nvSpPr>
            <p:cNvPr id="537612" name="Rectangle 12"/>
            <p:cNvSpPr>
              <a:spLocks noChangeArrowheads="1"/>
            </p:cNvSpPr>
            <p:nvPr/>
          </p:nvSpPr>
          <p:spPr bwMode="auto">
            <a:xfrm>
              <a:off x="2888" y="2927"/>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37613" name="Rectangle 13"/>
            <p:cNvSpPr>
              <a:spLocks noChangeArrowheads="1"/>
            </p:cNvSpPr>
            <p:nvPr/>
          </p:nvSpPr>
          <p:spPr bwMode="auto">
            <a:xfrm>
              <a:off x="2888" y="2688"/>
              <a:ext cx="1107" cy="239"/>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37614" name="Rectangle 14"/>
            <p:cNvSpPr>
              <a:spLocks noChangeArrowheads="1"/>
            </p:cNvSpPr>
            <p:nvPr/>
          </p:nvSpPr>
          <p:spPr bwMode="auto">
            <a:xfrm>
              <a:off x="2888" y="2436"/>
              <a:ext cx="1107" cy="25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37615" name="Line 15"/>
            <p:cNvSpPr>
              <a:spLocks noChangeShapeType="1"/>
            </p:cNvSpPr>
            <p:nvPr/>
          </p:nvSpPr>
          <p:spPr bwMode="auto">
            <a:xfrm>
              <a:off x="2888" y="243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6" name="Line 16"/>
            <p:cNvSpPr>
              <a:spLocks noChangeShapeType="1"/>
            </p:cNvSpPr>
            <p:nvPr/>
          </p:nvSpPr>
          <p:spPr bwMode="auto">
            <a:xfrm>
              <a:off x="2888" y="2688"/>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7" name="Line 17"/>
            <p:cNvSpPr>
              <a:spLocks noChangeShapeType="1"/>
            </p:cNvSpPr>
            <p:nvPr/>
          </p:nvSpPr>
          <p:spPr bwMode="auto">
            <a:xfrm>
              <a:off x="2888" y="2927"/>
              <a:ext cx="1107" cy="0"/>
            </a:xfrm>
            <a:prstGeom prst="line">
              <a:avLst/>
            </a:prstGeom>
            <a:noFill/>
            <a:ln w="12700">
              <a:solidFill>
                <a:schemeClr val="tx1"/>
              </a:solidFill>
              <a:round/>
              <a:headEnd/>
              <a:tailEnd/>
            </a:ln>
            <a:effectLst/>
          </p:spPr>
          <p:txBody>
            <a:bodyPr wrap="none" anchor="ctr"/>
            <a:lstStyle/>
            <a:p>
              <a:endParaRPr lang="zh-CN" altLang="en-US"/>
            </a:p>
          </p:txBody>
        </p:sp>
        <p:sp>
          <p:nvSpPr>
            <p:cNvPr id="537618" name="Line 18"/>
            <p:cNvSpPr>
              <a:spLocks noChangeShapeType="1"/>
            </p:cNvSpPr>
            <p:nvPr/>
          </p:nvSpPr>
          <p:spPr bwMode="auto">
            <a:xfrm>
              <a:off x="2888" y="3166"/>
              <a:ext cx="1107" cy="0"/>
            </a:xfrm>
            <a:prstGeom prst="line">
              <a:avLst/>
            </a:prstGeom>
            <a:noFill/>
            <a:ln w="12700" cap="sq">
              <a:solidFill>
                <a:schemeClr val="tx1"/>
              </a:solidFill>
              <a:round/>
              <a:headEnd/>
              <a:tailEnd/>
            </a:ln>
            <a:effectLst/>
          </p:spPr>
          <p:txBody>
            <a:bodyPr wrap="none" anchor="ctr"/>
            <a:lstStyle/>
            <a:p>
              <a:endParaRPr lang="zh-CN" altLang="en-US"/>
            </a:p>
          </p:txBody>
        </p:sp>
        <p:sp>
          <p:nvSpPr>
            <p:cNvPr id="537619" name="Line 19"/>
            <p:cNvSpPr>
              <a:spLocks noChangeShapeType="1"/>
            </p:cNvSpPr>
            <p:nvPr/>
          </p:nvSpPr>
          <p:spPr bwMode="auto">
            <a:xfrm>
              <a:off x="3995"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0" name="Line 20"/>
            <p:cNvSpPr>
              <a:spLocks noChangeShapeType="1"/>
            </p:cNvSpPr>
            <p:nvPr/>
          </p:nvSpPr>
          <p:spPr bwMode="auto">
            <a:xfrm>
              <a:off x="2888" y="2436"/>
              <a:ext cx="0" cy="730"/>
            </a:xfrm>
            <a:prstGeom prst="line">
              <a:avLst/>
            </a:prstGeom>
            <a:noFill/>
            <a:ln w="12700" cap="sq">
              <a:solidFill>
                <a:schemeClr val="tx1"/>
              </a:solidFill>
              <a:round/>
              <a:headEnd/>
              <a:tailEnd/>
            </a:ln>
            <a:effectLst/>
          </p:spPr>
          <p:txBody>
            <a:bodyPr wrap="none" anchor="ctr"/>
            <a:lstStyle/>
            <a:p>
              <a:endParaRPr lang="zh-CN" altLang="en-US"/>
            </a:p>
          </p:txBody>
        </p:sp>
        <p:sp>
          <p:nvSpPr>
            <p:cNvPr id="537621" name="Text Box 21"/>
            <p:cNvSpPr txBox="1">
              <a:spLocks noChangeArrowheads="1"/>
            </p:cNvSpPr>
            <p:nvPr/>
          </p:nvSpPr>
          <p:spPr bwMode="auto">
            <a:xfrm>
              <a:off x="2022" y="1352"/>
              <a:ext cx="436" cy="25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37622" name="Text Box 22"/>
            <p:cNvSpPr txBox="1">
              <a:spLocks noChangeArrowheads="1"/>
            </p:cNvSpPr>
            <p:nvPr/>
          </p:nvSpPr>
          <p:spPr bwMode="auto">
            <a:xfrm>
              <a:off x="3204" y="1352"/>
              <a:ext cx="595" cy="25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37623" name="Rectangle 23"/>
            <p:cNvSpPr>
              <a:spLocks noChangeArrowheads="1"/>
            </p:cNvSpPr>
            <p:nvPr/>
          </p:nvSpPr>
          <p:spPr bwMode="auto">
            <a:xfrm>
              <a:off x="2888" y="1720"/>
              <a:ext cx="1107" cy="240"/>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37626" name="Line 26"/>
            <p:cNvSpPr>
              <a:spLocks noChangeShapeType="1"/>
            </p:cNvSpPr>
            <p:nvPr/>
          </p:nvSpPr>
          <p:spPr bwMode="auto">
            <a:xfrm>
              <a:off x="2880" y="1968"/>
              <a:ext cx="0" cy="480"/>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7624"/>
                                        </p:tgtEl>
                                        <p:attrNameLst>
                                          <p:attrName>style.visibility</p:attrName>
                                        </p:attrNameLst>
                                      </p:cBhvr>
                                      <p:to>
                                        <p:strVal val="visible"/>
                                      </p:to>
                                    </p:set>
                                    <p:animEffect transition="in" filter="checkerboard(across)">
                                      <p:cBhvr>
                                        <p:cTn id="7" dur="500"/>
                                        <p:tgtEl>
                                          <p:spTgt spid="5376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7627"/>
                                        </p:tgtEl>
                                        <p:attrNameLst>
                                          <p:attrName>style.visibility</p:attrName>
                                        </p:attrNameLst>
                                      </p:cBhvr>
                                      <p:to>
                                        <p:strVal val="visible"/>
                                      </p:to>
                                    </p:set>
                                    <p:animEffect transition="in" filter="blinds(horizontal)">
                                      <p:cBhvr>
                                        <p:cTn id="12" dur="500"/>
                                        <p:tgtEl>
                                          <p:spTgt spid="53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4"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5187" name="Rectangle 3"/>
          <p:cNvSpPr>
            <a:spLocks noChangeArrowheads="1"/>
          </p:cNvSpPr>
          <p:nvPr/>
        </p:nvSpPr>
        <p:spPr bwMode="auto">
          <a:xfrm>
            <a:off x="685800" y="2657475"/>
            <a:ext cx="7924800" cy="3724275"/>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1800" b="1">
                <a:cs typeface="Times New Roman" pitchFamily="18" charset="0"/>
              </a:rPr>
              <a:t>class Cylinder:public Circle</a:t>
            </a:r>
          </a:p>
          <a:p>
            <a:pPr algn="just">
              <a:lnSpc>
                <a:spcPct val="120000"/>
              </a:lnSpc>
            </a:pPr>
            <a:r>
              <a:rPr lang="en-US" altLang="zh-CN" sz="1800" b="1">
                <a:cs typeface="Times New Roman" pitchFamily="18" charset="0"/>
              </a:rPr>
              <a:t>{    friend ostream &amp; operator&lt;&lt;(ostream &amp;, const Cylinder &amp;);    // </a:t>
            </a:r>
            <a:r>
              <a:rPr lang="zh-CN" altLang="en-US" sz="1800" b="1">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Cylinder(double h=0.0, double r=0.0, int x=0, int y=0);      // </a:t>
            </a:r>
            <a:r>
              <a:rPr lang="zh-CN" altLang="en-US" sz="1800" b="1">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setHeight(double);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置高度值</a:t>
            </a:r>
            <a:r>
              <a:rPr lang="zh-CN" altLang="en-US" sz="1800" b="1">
                <a:cs typeface="Times New Roman" pitchFamily="18" charset="0"/>
              </a:rPr>
              <a:t>           </a:t>
            </a:r>
          </a:p>
          <a:p>
            <a:pPr algn="just">
              <a:lnSpc>
                <a:spcPct val="120000"/>
              </a:lnSpc>
            </a:pPr>
            <a:r>
              <a:rPr lang="zh-CN" altLang="en-US" sz="1800" b="1">
                <a:cs typeface="Times New Roman" pitchFamily="18" charset="0"/>
              </a:rPr>
              <a:t>     </a:t>
            </a:r>
            <a:r>
              <a:rPr lang="en-US" altLang="zh-CN" sz="1800" b="1">
                <a:cs typeface="Times New Roman" pitchFamily="18" charset="0"/>
              </a:rPr>
              <a:t>double getHeight()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返回高度值</a:t>
            </a: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double volume()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返回体积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height;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数据成员，高度</a:t>
            </a:r>
          </a:p>
          <a:p>
            <a:pPr algn="just">
              <a:lnSpc>
                <a:spcPct val="120000"/>
              </a:lnSpc>
            </a:pPr>
            <a:r>
              <a:rPr lang="en-US" altLang="zh-CN" sz="1800" b="1">
                <a:cs typeface="Times New Roman" pitchFamily="18" charset="0"/>
              </a:rPr>
              <a:t>};</a:t>
            </a:r>
          </a:p>
        </p:txBody>
      </p:sp>
      <p:sp>
        <p:nvSpPr>
          <p:cNvPr id="605188"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slide(fromTop)">
                                      <p:cBhvr>
                                        <p:cTn id="7" dur="500"/>
                                        <p:tgtEl>
                                          <p:spTgt spid="605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nimBg="1"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990600" y="862013"/>
            <a:ext cx="7086600" cy="4471987"/>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just">
              <a:lnSpc>
                <a:spcPct val="130000"/>
              </a:lnSpc>
            </a:pPr>
            <a:r>
              <a:rPr lang="en-US" altLang="zh-CN" sz="2000" b="1" i="1">
                <a:solidFill>
                  <a:srgbClr val="008000"/>
                </a:solidFill>
              </a:rPr>
              <a:t>// Point </a:t>
            </a:r>
            <a:r>
              <a:rPr lang="zh-CN" altLang="en-US" sz="2000" b="1" i="1">
                <a:solidFill>
                  <a:srgbClr val="008000"/>
                </a:solidFill>
              </a:rPr>
              <a:t>类的成员函数</a:t>
            </a:r>
            <a:r>
              <a:rPr lang="zh-CN" altLang="en-US" sz="1800"/>
              <a:t> </a:t>
            </a:r>
          </a:p>
          <a:p>
            <a:pPr algn="just">
              <a:lnSpc>
                <a:spcPct val="170000"/>
              </a:lnSpc>
            </a:pPr>
            <a:r>
              <a:rPr lang="en-US" altLang="zh-CN" sz="1800" b="1" i="1">
                <a:solidFill>
                  <a:srgbClr val="006600"/>
                </a:solidFill>
              </a:rPr>
              <a:t>// </a:t>
            </a:r>
            <a:r>
              <a:rPr lang="zh-CN" altLang="en-US" sz="1800" b="1" i="1">
                <a:solidFill>
                  <a:srgbClr val="006600"/>
                </a:solidFill>
              </a:rPr>
              <a:t>构造函数，调用成员函数对 </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r>
              <a:rPr lang="zh-CN" altLang="en-US" sz="1800" b="1" i="1">
                <a:solidFill>
                  <a:srgbClr val="006600"/>
                </a:solidFill>
              </a:rPr>
              <a:t>作初始化</a:t>
            </a:r>
          </a:p>
          <a:p>
            <a:pPr algn="just">
              <a:lnSpc>
                <a:spcPct val="130000"/>
              </a:lnSpc>
            </a:pPr>
            <a:r>
              <a:rPr lang="en-US" altLang="zh-CN" sz="1800" b="1"/>
              <a:t>Point::Point ( int a, int b ) </a:t>
            </a:r>
          </a:p>
          <a:p>
            <a:pPr algn="just">
              <a:lnSpc>
                <a:spcPct val="130000"/>
              </a:lnSpc>
            </a:pPr>
            <a:r>
              <a:rPr lang="en-US" altLang="zh-CN" sz="1800" b="1"/>
              <a:t>    { setPoint ( a , b ) ; }</a:t>
            </a:r>
            <a:r>
              <a:rPr lang="en-US" altLang="zh-CN" sz="1800"/>
              <a:t> </a:t>
            </a:r>
          </a:p>
          <a:p>
            <a:pPr algn="just">
              <a:lnSpc>
                <a:spcPct val="190000"/>
              </a:lnSpc>
            </a:pPr>
            <a:r>
              <a:rPr lang="en-US" altLang="zh-CN" sz="1800" b="1" i="1">
                <a:solidFill>
                  <a:srgbClr val="006600"/>
                </a:solidFill>
              </a:rPr>
              <a:t>// </a:t>
            </a:r>
            <a:r>
              <a:rPr lang="zh-CN" altLang="en-US" sz="1800" b="1" i="1">
                <a:solidFill>
                  <a:srgbClr val="006600"/>
                </a:solidFill>
              </a:rPr>
              <a:t>对数据成员置值</a:t>
            </a:r>
          </a:p>
          <a:p>
            <a:pPr algn="just">
              <a:lnSpc>
                <a:spcPct val="130000"/>
              </a:lnSpc>
            </a:pPr>
            <a:r>
              <a:rPr lang="en-US" altLang="zh-CN" sz="1800"/>
              <a:t>void Point :: setPoint ( int a, int b )  { x = a ;  y = b ; }</a:t>
            </a:r>
          </a:p>
          <a:p>
            <a:pPr algn="just">
              <a:lnSpc>
                <a:spcPct val="180000"/>
              </a:lnSpc>
            </a:pPr>
            <a:r>
              <a:rPr lang="en-US" altLang="zh-CN" sz="1800" b="1" i="1">
                <a:solidFill>
                  <a:srgbClr val="006600"/>
                </a:solidFill>
              </a:rPr>
              <a:t>// </a:t>
            </a:r>
            <a:r>
              <a:rPr lang="zh-CN" altLang="en-US" sz="1800" b="1" i="1">
                <a:solidFill>
                  <a:srgbClr val="006600"/>
                </a:solidFill>
              </a:rPr>
              <a:t>重载插入算符，输出对象数据</a:t>
            </a:r>
          </a:p>
          <a:p>
            <a:pPr algn="just">
              <a:lnSpc>
                <a:spcPct val="130000"/>
              </a:lnSpc>
            </a:pPr>
            <a:r>
              <a:rPr lang="en-US" altLang="zh-CN" sz="1800"/>
              <a:t>ostream &amp;operator&lt;&lt; ( ostream &amp;output , const Point &amp;p )</a:t>
            </a:r>
          </a:p>
          <a:p>
            <a:pPr algn="just">
              <a:lnSpc>
                <a:spcPct val="130000"/>
              </a:lnSpc>
            </a:pPr>
            <a:r>
              <a:rPr lang="en-US" altLang="zh-CN" sz="1800"/>
              <a:t>{ output &lt;&lt; '[' &lt;&lt; p.x &lt;&lt; "," &lt;&lt; p.y &lt;&lt; "]"  ;</a:t>
            </a:r>
          </a:p>
          <a:p>
            <a:pPr algn="just">
              <a:lnSpc>
                <a:spcPct val="130000"/>
              </a:lnSpc>
            </a:pPr>
            <a:r>
              <a:rPr lang="en-US" altLang="zh-CN" sz="1800"/>
              <a:t>     return output ;</a:t>
            </a:r>
          </a:p>
          <a:p>
            <a:pPr algn="just">
              <a:lnSpc>
                <a:spcPct val="130000"/>
              </a:lnSpc>
            </a:pPr>
            <a:r>
              <a:rPr lang="en-US" altLang="zh-CN" sz="1800"/>
              <a:t>}</a:t>
            </a:r>
          </a:p>
        </p:txBody>
      </p:sp>
      <p:sp>
        <p:nvSpPr>
          <p:cNvPr id="606211" name="Rectangle 3"/>
          <p:cNvSpPr>
            <a:spLocks noGrp="1" noChangeArrowheads="1"/>
          </p:cNvSpPr>
          <p:nvPr>
            <p:ph type="title" idx="4294967295"/>
          </p:nvPr>
        </p:nvSpPr>
        <p:spPr>
          <a:xfrm>
            <a:off x="838200" y="404813"/>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6210"/>
                                        </p:tgtEl>
                                        <p:attrNameLst>
                                          <p:attrName>style.visibility</p:attrName>
                                        </p:attrNameLst>
                                      </p:cBhvr>
                                      <p:to>
                                        <p:strVal val="visible"/>
                                      </p:to>
                                    </p:set>
                                    <p:animEffect transition="in" filter="slide(fromTop)">
                                      <p:cBhvr>
                                        <p:cTn id="7" dur="500"/>
                                        <p:tgtEl>
                                          <p:spTgt spid="606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0" grpId="0" animBg="1"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685800" y="533400"/>
            <a:ext cx="7924800" cy="5403850"/>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40000"/>
              </a:lnSpc>
            </a:pPr>
            <a:r>
              <a:rPr lang="en-US" altLang="zh-CN" sz="2000" b="1" i="1">
                <a:solidFill>
                  <a:srgbClr val="008000"/>
                </a:solidFill>
              </a:rPr>
              <a:t>// Circle </a:t>
            </a:r>
            <a:r>
              <a:rPr lang="zh-CN" altLang="en-US" sz="2000" b="1" i="1">
                <a:solidFill>
                  <a:srgbClr val="008000"/>
                </a:solidFill>
              </a:rPr>
              <a:t>类的成员函数</a:t>
            </a:r>
            <a:r>
              <a:rPr lang="zh-CN" altLang="en-US" sz="1800"/>
              <a:t> </a:t>
            </a:r>
          </a:p>
          <a:p>
            <a:pPr algn="just">
              <a:lnSpc>
                <a:spcPct val="140000"/>
              </a:lnSpc>
            </a:pPr>
            <a:r>
              <a:rPr lang="en-US" altLang="zh-CN" sz="1800" b="1" i="1">
                <a:solidFill>
                  <a:srgbClr val="006600"/>
                </a:solidFill>
              </a:rPr>
              <a:t>// </a:t>
            </a:r>
            <a:r>
              <a:rPr lang="zh-CN" altLang="en-US" sz="1800" b="1" i="1">
                <a:solidFill>
                  <a:srgbClr val="006600"/>
                </a:solidFill>
              </a:rPr>
              <a:t>带初始化式构造函数，首先调用基类构造函数</a:t>
            </a:r>
          </a:p>
          <a:p>
            <a:pPr algn="just">
              <a:lnSpc>
                <a:spcPct val="140000"/>
              </a:lnSpc>
            </a:pPr>
            <a:r>
              <a:rPr lang="en-US" altLang="zh-CN" sz="1800" b="1"/>
              <a:t>Circle::Circle( double r, int a, int b ): Point( a, b )  { setRadius ( r ); }</a:t>
            </a:r>
          </a:p>
          <a:p>
            <a:pPr algn="just">
              <a:lnSpc>
                <a:spcPct val="140000"/>
              </a:lnSpc>
            </a:pPr>
            <a:r>
              <a:rPr lang="en-US" altLang="zh-CN" sz="1800" b="1" i="1">
                <a:solidFill>
                  <a:srgbClr val="006600"/>
                </a:solidFill>
              </a:rPr>
              <a:t>// </a:t>
            </a:r>
            <a:r>
              <a:rPr lang="zh-CN" altLang="en-US" sz="1800" b="1" i="1">
                <a:solidFill>
                  <a:srgbClr val="006600"/>
                </a:solidFill>
              </a:rPr>
              <a:t>对半径置值</a:t>
            </a:r>
          </a:p>
          <a:p>
            <a:pPr algn="just">
              <a:lnSpc>
                <a:spcPct val="110000"/>
              </a:lnSpc>
            </a:pPr>
            <a:r>
              <a:rPr lang="en-US" altLang="zh-CN" sz="1800"/>
              <a:t>void Circle::setRadius ( double r )  { radius = ( r &gt;= 0 ? r : 0 ); }</a:t>
            </a:r>
          </a:p>
          <a:p>
            <a:pPr algn="just">
              <a:lnSpc>
                <a:spcPct val="160000"/>
              </a:lnSpc>
            </a:pPr>
            <a:r>
              <a:rPr lang="en-US" altLang="zh-CN" sz="1800" b="1" i="1">
                <a:solidFill>
                  <a:srgbClr val="006600"/>
                </a:solidFill>
              </a:rPr>
              <a:t>// </a:t>
            </a:r>
            <a:r>
              <a:rPr lang="zh-CN" altLang="en-US" sz="1800" b="1" i="1">
                <a:solidFill>
                  <a:srgbClr val="006600"/>
                </a:solidFill>
              </a:rPr>
              <a:t>返回半径值</a:t>
            </a:r>
          </a:p>
          <a:p>
            <a:pPr algn="just"/>
            <a:r>
              <a:rPr lang="en-US" altLang="zh-CN" sz="1800"/>
              <a:t>double Circle::getRadius() const { return  radius; }</a:t>
            </a:r>
          </a:p>
          <a:p>
            <a:pPr algn="just">
              <a:lnSpc>
                <a:spcPct val="170000"/>
              </a:lnSpc>
            </a:pPr>
            <a:r>
              <a:rPr lang="en-US" altLang="zh-CN" sz="1800" b="1" i="1">
                <a:solidFill>
                  <a:srgbClr val="006600"/>
                </a:solidFill>
              </a:rPr>
              <a:t>// </a:t>
            </a:r>
            <a:r>
              <a:rPr lang="zh-CN" altLang="en-US" sz="1800" b="1" i="1">
                <a:solidFill>
                  <a:srgbClr val="006600"/>
                </a:solidFill>
              </a:rPr>
              <a:t>计算并返回面积值</a:t>
            </a:r>
          </a:p>
          <a:p>
            <a:pPr algn="just"/>
            <a:r>
              <a:rPr lang="en-US" altLang="zh-CN" sz="1800"/>
              <a:t>double Circle::area() const  { return  3.14159 * radius * radius ; }</a:t>
            </a:r>
          </a:p>
          <a:p>
            <a:pPr algn="just">
              <a:lnSpc>
                <a:spcPct val="170000"/>
              </a:lnSpc>
            </a:pPr>
            <a:r>
              <a:rPr lang="en-US" altLang="zh-CN" sz="1800" b="1" i="1">
                <a:solidFill>
                  <a:srgbClr val="006600"/>
                </a:solidFill>
              </a:rPr>
              <a:t>// </a:t>
            </a:r>
            <a:r>
              <a:rPr lang="zh-CN" altLang="en-US" sz="1800" b="1" i="1">
                <a:solidFill>
                  <a:srgbClr val="006600"/>
                </a:solidFill>
              </a:rPr>
              <a:t>输出圆心坐标和半径值</a:t>
            </a:r>
          </a:p>
          <a:p>
            <a:pPr algn="just">
              <a:lnSpc>
                <a:spcPct val="110000"/>
              </a:lnSpc>
            </a:pPr>
            <a:r>
              <a:rPr lang="en-US" altLang="zh-CN" sz="1800"/>
              <a:t>ostream &amp; operator&lt;&lt; ( ostream &amp;output, const Circle &amp;c)</a:t>
            </a:r>
          </a:p>
          <a:p>
            <a:pPr algn="just">
              <a:lnSpc>
                <a:spcPct val="110000"/>
              </a:lnSpc>
            </a:pPr>
            <a:r>
              <a:rPr lang="en-US" altLang="zh-CN" sz="1800"/>
              <a:t>{ output &lt;&lt; "Center = " &lt;&lt; '[' &lt;&lt; c.x &lt;&lt; "," &lt;&lt; c.y &lt;&lt; "]" &lt;&lt; "; Radius = "</a:t>
            </a:r>
          </a:p>
          <a:p>
            <a:pPr algn="just">
              <a:lnSpc>
                <a:spcPct val="110000"/>
              </a:lnSpc>
            </a:pPr>
            <a:r>
              <a:rPr lang="en-US" altLang="zh-CN" sz="1800"/>
              <a:t>              &lt;&lt; setiosflags(ios::fixed|ios::showpoint) &lt;&lt; setprecision(2) &lt;&lt; c.radius ;</a:t>
            </a:r>
          </a:p>
          <a:p>
            <a:pPr algn="just">
              <a:lnSpc>
                <a:spcPct val="110000"/>
              </a:lnSpc>
            </a:pPr>
            <a:r>
              <a:rPr lang="en-US" altLang="zh-CN" sz="1800"/>
              <a:t>   return  output ;</a:t>
            </a:r>
          </a:p>
          <a:p>
            <a:pPr algn="just">
              <a:lnSpc>
                <a:spcPct val="110000"/>
              </a:lnSpc>
            </a:pPr>
            <a:r>
              <a:rPr lang="en-US" altLang="zh-CN" sz="1800"/>
              <a:t>}</a:t>
            </a:r>
            <a:r>
              <a:rPr lang="en-US" altLang="zh-CN" sz="1800">
                <a:cs typeface="Times New Roman" pitchFamily="18" charset="0"/>
              </a:rPr>
              <a:t> </a:t>
            </a:r>
          </a:p>
        </p:txBody>
      </p:sp>
      <p:sp>
        <p:nvSpPr>
          <p:cNvPr id="6072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7234"/>
                                        </p:tgtEl>
                                        <p:attrNameLst>
                                          <p:attrName>style.visibility</p:attrName>
                                        </p:attrNameLst>
                                      </p:cBhvr>
                                      <p:to>
                                        <p:strVal val="visible"/>
                                      </p:to>
                                    </p:set>
                                    <p:animEffect transition="in" filter="slide(fromTop)">
                                      <p:cBhvr>
                                        <p:cTn id="7" dur="500"/>
                                        <p:tgtEl>
                                          <p:spTgt spid="60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4"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ChangeArrowheads="1"/>
          </p:cNvSpPr>
          <p:nvPr/>
        </p:nvSpPr>
        <p:spPr bwMode="auto">
          <a:xfrm>
            <a:off x="533400" y="584200"/>
            <a:ext cx="8153400" cy="5816600"/>
          </a:xfrm>
          <a:prstGeom prst="rect">
            <a:avLst/>
          </a:prstGeom>
          <a:gradFill rotWithShape="0">
            <a:gsLst>
              <a:gs pos="0">
                <a:srgbClr val="DCB114"/>
              </a:gs>
              <a:gs pos="50000">
                <a:srgbClr val="FFFFFF"/>
              </a:gs>
              <a:gs pos="100000">
                <a:srgbClr val="DCB114"/>
              </a:gs>
            </a:gsLst>
            <a:lin ang="5400000" scaled="1"/>
          </a:gradFill>
          <a:ln w="9525">
            <a:noFill/>
            <a:miter lim="800000"/>
            <a:headEnd/>
            <a:tailEnd/>
          </a:ln>
          <a:effectLst>
            <a:prstShdw prst="shdw17" dist="53882" dir="2700000">
              <a:srgbClr val="DCB114">
                <a:gamma/>
                <a:shade val="60000"/>
                <a:invGamma/>
              </a:srgbClr>
            </a:prstShdw>
          </a:effectLst>
        </p:spPr>
        <p:txBody>
          <a:bodyPr>
            <a:spAutoFit/>
          </a:bodyPr>
          <a:lstStyle/>
          <a:p>
            <a:pPr algn="just">
              <a:lnSpc>
                <a:spcPct val="120000"/>
              </a:lnSpc>
            </a:pPr>
            <a:r>
              <a:rPr lang="en-US" altLang="zh-CN" sz="2000" b="1" i="1">
                <a:solidFill>
                  <a:srgbClr val="008000"/>
                </a:solidFill>
              </a:rPr>
              <a:t>// Cylinder </a:t>
            </a:r>
            <a:r>
              <a:rPr lang="zh-CN" altLang="en-US" sz="2000" b="1" i="1">
                <a:solidFill>
                  <a:srgbClr val="008000"/>
                </a:solidFill>
              </a:rPr>
              <a:t>类的成员函数</a:t>
            </a:r>
            <a:endParaRPr lang="zh-CN" altLang="en-US" sz="1800"/>
          </a:p>
          <a:p>
            <a:pPr algn="just">
              <a:lnSpc>
                <a:spcPct val="120000"/>
              </a:lnSpc>
            </a:pPr>
            <a:r>
              <a:rPr lang="en-US" altLang="zh-CN" sz="1800" b="1" i="1">
                <a:solidFill>
                  <a:srgbClr val="006600"/>
                </a:solidFill>
              </a:rPr>
              <a:t>// </a:t>
            </a:r>
            <a:r>
              <a:rPr lang="zh-CN" altLang="en-US" sz="1800" b="1" i="1">
                <a:solidFill>
                  <a:srgbClr val="006600"/>
                </a:solidFill>
              </a:rPr>
              <a:t>带初始化式构造函数，首先调用基类构造函数</a:t>
            </a:r>
            <a:r>
              <a:rPr lang="zh-CN" altLang="en-US" sz="1800" b="1">
                <a:solidFill>
                  <a:srgbClr val="006600"/>
                </a:solidFill>
              </a:rPr>
              <a:t> </a:t>
            </a:r>
          </a:p>
          <a:p>
            <a:pPr algn="just">
              <a:lnSpc>
                <a:spcPct val="90000"/>
              </a:lnSpc>
            </a:pPr>
            <a:r>
              <a:rPr lang="en-US" altLang="zh-CN" sz="1800" b="1"/>
              <a:t>Cylinder::Cylinder(double h, double r, int x, int y):Circle(r,x,y)  { setHeight(h); }</a:t>
            </a:r>
          </a:p>
          <a:p>
            <a:pPr algn="just">
              <a:lnSpc>
                <a:spcPct val="150000"/>
              </a:lnSpc>
            </a:pPr>
            <a:r>
              <a:rPr lang="en-US" altLang="zh-CN" sz="1800" b="1" i="1">
                <a:solidFill>
                  <a:srgbClr val="006600"/>
                </a:solidFill>
              </a:rPr>
              <a:t>// </a:t>
            </a:r>
            <a:r>
              <a:rPr lang="zh-CN" altLang="en-US" sz="1800" b="1" i="1">
                <a:solidFill>
                  <a:srgbClr val="006600"/>
                </a:solidFill>
              </a:rPr>
              <a:t>对高度置值</a:t>
            </a:r>
          </a:p>
          <a:p>
            <a:pPr algn="just">
              <a:lnSpc>
                <a:spcPct val="90000"/>
              </a:lnSpc>
            </a:pPr>
            <a:r>
              <a:rPr lang="en-US" altLang="zh-CN" sz="1800"/>
              <a:t>void Cylinder::setHeight(double h)  { height = ( h &gt;= 0 ? h : 0 ); }</a:t>
            </a:r>
          </a:p>
          <a:p>
            <a:pPr algn="just">
              <a:lnSpc>
                <a:spcPct val="150000"/>
              </a:lnSpc>
            </a:pPr>
            <a:r>
              <a:rPr lang="en-US" altLang="zh-CN" sz="1800" b="1" i="1">
                <a:solidFill>
                  <a:srgbClr val="006600"/>
                </a:solidFill>
              </a:rPr>
              <a:t>// </a:t>
            </a:r>
            <a:r>
              <a:rPr lang="zh-CN" altLang="en-US" sz="1800" b="1" i="1">
                <a:solidFill>
                  <a:srgbClr val="006600"/>
                </a:solidFill>
              </a:rPr>
              <a:t>返回高度值</a:t>
            </a:r>
          </a:p>
          <a:p>
            <a:pPr algn="just">
              <a:lnSpc>
                <a:spcPct val="90000"/>
              </a:lnSpc>
            </a:pPr>
            <a:r>
              <a:rPr lang="en-US" altLang="zh-CN" sz="1800"/>
              <a:t>double Cylinder::getHeight() const { return height; }</a:t>
            </a:r>
          </a:p>
          <a:p>
            <a:pPr algn="just">
              <a:lnSpc>
                <a:spcPct val="150000"/>
              </a:lnSpc>
            </a:pPr>
            <a:r>
              <a:rPr lang="en-US" altLang="zh-CN" sz="1800" b="1" i="1">
                <a:solidFill>
                  <a:srgbClr val="006600"/>
                </a:solidFill>
              </a:rPr>
              <a:t>// </a:t>
            </a:r>
            <a:r>
              <a:rPr lang="zh-CN" altLang="en-US" sz="1800" b="1" i="1">
                <a:solidFill>
                  <a:srgbClr val="006600"/>
                </a:solidFill>
              </a:rPr>
              <a:t>计算并返回圆柱体的表面积</a:t>
            </a:r>
          </a:p>
          <a:p>
            <a:pPr algn="just">
              <a:lnSpc>
                <a:spcPct val="90000"/>
              </a:lnSpc>
            </a:pPr>
            <a:r>
              <a:rPr lang="en-US" altLang="zh-CN" sz="1800"/>
              <a:t>double Cylinder::area() const  { return  2*Circle::area()+2*3.14159*radius*height; }</a:t>
            </a:r>
          </a:p>
          <a:p>
            <a:pPr algn="just">
              <a:lnSpc>
                <a:spcPct val="150000"/>
              </a:lnSpc>
            </a:pPr>
            <a:r>
              <a:rPr lang="en-US" altLang="zh-CN" sz="1800" b="1" i="1">
                <a:solidFill>
                  <a:srgbClr val="006600"/>
                </a:solidFill>
              </a:rPr>
              <a:t>// </a:t>
            </a:r>
            <a:r>
              <a:rPr lang="zh-CN" altLang="en-US" sz="1800" b="1" i="1">
                <a:solidFill>
                  <a:srgbClr val="006600"/>
                </a:solidFill>
              </a:rPr>
              <a:t>计算并返回圆柱体的体积</a:t>
            </a:r>
          </a:p>
          <a:p>
            <a:pPr algn="just">
              <a:lnSpc>
                <a:spcPct val="90000"/>
              </a:lnSpc>
            </a:pPr>
            <a:r>
              <a:rPr lang="en-US" altLang="zh-CN" sz="1800"/>
              <a:t>double Cylinder::volume() const  { return  Circle::area()*height; }</a:t>
            </a:r>
          </a:p>
          <a:p>
            <a:pPr algn="just">
              <a:lnSpc>
                <a:spcPct val="150000"/>
              </a:lnSpc>
            </a:pPr>
            <a:r>
              <a:rPr lang="en-US" altLang="zh-CN" sz="1800" b="1" i="1">
                <a:solidFill>
                  <a:srgbClr val="006600"/>
                </a:solidFill>
              </a:rPr>
              <a:t>// </a:t>
            </a:r>
            <a:r>
              <a:rPr lang="zh-CN" altLang="en-US" sz="1800" b="1" i="1">
                <a:solidFill>
                  <a:srgbClr val="006600"/>
                </a:solidFill>
              </a:rPr>
              <a:t>输出数据成员圆心坐标、半径和高度值</a:t>
            </a:r>
          </a:p>
          <a:p>
            <a:pPr algn="just">
              <a:lnSpc>
                <a:spcPct val="80000"/>
              </a:lnSpc>
            </a:pPr>
            <a:r>
              <a:rPr lang="en-US" altLang="zh-CN" sz="1800"/>
              <a:t>ostream &amp;operator&lt;&lt; ( ostream &amp;output, const Cylinder &amp;cy )</a:t>
            </a:r>
          </a:p>
          <a:p>
            <a:pPr algn="just">
              <a:lnSpc>
                <a:spcPct val="110000"/>
              </a:lnSpc>
            </a:pPr>
            <a:r>
              <a:rPr lang="en-US" altLang="zh-CN" sz="1800"/>
              <a:t>{ output &lt;&lt; "Center = " &lt;&lt; '[' &lt;&lt; cy.x &lt;&lt; "," &lt;&lt; cy.y &lt;&lt; "]" &lt;&lt; "; Radius = "</a:t>
            </a:r>
          </a:p>
          <a:p>
            <a:pPr algn="just">
              <a:lnSpc>
                <a:spcPct val="110000"/>
              </a:lnSpc>
            </a:pPr>
            <a:r>
              <a:rPr lang="en-US" altLang="zh-CN" sz="1800"/>
              <a:t>                &lt;&lt; setiosflags(ios::fixed|ios::showpoint) &lt;&lt; setprecision(2) &lt;&lt; cy.radius</a:t>
            </a:r>
          </a:p>
          <a:p>
            <a:pPr algn="just">
              <a:lnSpc>
                <a:spcPct val="110000"/>
              </a:lnSpc>
            </a:pPr>
            <a:r>
              <a:rPr lang="en-US" altLang="zh-CN" sz="1800"/>
              <a:t>                &lt;&lt; "; Height = " &lt;&lt; cy.height &lt;&lt; endl ;</a:t>
            </a:r>
          </a:p>
          <a:p>
            <a:pPr algn="just">
              <a:lnSpc>
                <a:spcPct val="110000"/>
              </a:lnSpc>
            </a:pPr>
            <a:r>
              <a:rPr lang="en-US" altLang="zh-CN" sz="1800"/>
              <a:t>     return output;</a:t>
            </a:r>
          </a:p>
          <a:p>
            <a:pPr algn="just">
              <a:lnSpc>
                <a:spcPct val="110000"/>
              </a:lnSpc>
            </a:pPr>
            <a:r>
              <a:rPr lang="en-US" altLang="zh-CN" sz="1800"/>
              <a:t>}</a:t>
            </a:r>
            <a:r>
              <a:rPr lang="en-US" altLang="zh-CN" sz="1800">
                <a:cs typeface="Times New Roman" pitchFamily="18" charset="0"/>
              </a:rPr>
              <a:t> </a:t>
            </a:r>
          </a:p>
        </p:txBody>
      </p:sp>
      <p:sp>
        <p:nvSpPr>
          <p:cNvPr id="60825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8258"/>
                                        </p:tgtEl>
                                        <p:attrNameLst>
                                          <p:attrName>style.visibility</p:attrName>
                                        </p:attrNameLst>
                                      </p:cBhvr>
                                      <p:to>
                                        <p:strVal val="visible"/>
                                      </p:to>
                                    </p:set>
                                    <p:animEffect transition="in" filter="slide(fromTop)">
                                      <p:cBhvr>
                                        <p:cTn id="7" dur="500"/>
                                        <p:tgtEl>
                                          <p:spTgt spid="60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58"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609600" y="152400"/>
            <a:ext cx="8305800" cy="6554788"/>
          </a:xfrm>
          <a:prstGeom prst="rect">
            <a:avLst/>
          </a:prstGeom>
          <a:noFill/>
          <a:ln w="9525">
            <a:noFill/>
            <a:miter lim="800000"/>
            <a:headEnd/>
            <a:tailEnd/>
          </a:ln>
          <a:effectLst/>
        </p:spPr>
        <p:txBody>
          <a:bodyPr>
            <a:spAutoFit/>
          </a:bodyPr>
          <a:lstStyle/>
          <a:p>
            <a:pPr algn="just">
              <a:lnSpc>
                <a:spcPct val="115000"/>
              </a:lnSpc>
            </a:pPr>
            <a:r>
              <a:rPr lang="en-US" altLang="zh-CN" sz="1600" b="1"/>
              <a:t>#include&lt;iostream&gt;</a:t>
            </a:r>
          </a:p>
          <a:p>
            <a:pPr algn="just">
              <a:lnSpc>
                <a:spcPct val="115000"/>
              </a:lnSpc>
            </a:pPr>
            <a:r>
              <a:rPr lang="en-US" altLang="zh-CN" sz="1600" b="1"/>
              <a:t>using namespace std ;</a:t>
            </a:r>
          </a:p>
          <a:p>
            <a:pPr algn="just">
              <a:lnSpc>
                <a:spcPct val="115000"/>
              </a:lnSpc>
            </a:pPr>
            <a:r>
              <a:rPr lang="en-US" altLang="zh-CN" sz="1600" b="1"/>
              <a:t>#include &lt;iomanip.h&gt;</a:t>
            </a:r>
          </a:p>
          <a:p>
            <a:pPr algn="just">
              <a:lnSpc>
                <a:spcPct val="115000"/>
              </a:lnSpc>
            </a:pPr>
            <a:r>
              <a:rPr lang="en-US" altLang="zh-CN" sz="1600" b="1"/>
              <a:t>int main()</a:t>
            </a:r>
          </a:p>
          <a:p>
            <a:pPr algn="just">
              <a:lnSpc>
                <a:spcPct val="115000"/>
              </a:lnSpc>
            </a:pPr>
            <a:r>
              <a:rPr lang="en-US" altLang="zh-CN" sz="1600" b="1"/>
              <a:t>{ Point p ( 72, 115 ) ;		</a:t>
            </a:r>
            <a:r>
              <a:rPr lang="en-US" altLang="zh-CN" sz="1600" b="1" i="1">
                <a:solidFill>
                  <a:srgbClr val="006600"/>
                </a:solidFill>
              </a:rPr>
              <a:t>//</a:t>
            </a:r>
            <a:r>
              <a:rPr lang="zh-CN" altLang="en-US" sz="1600" b="1" i="1">
                <a:solidFill>
                  <a:srgbClr val="006600"/>
                </a:solidFill>
              </a:rPr>
              <a:t>定义点对象并初始化</a:t>
            </a:r>
          </a:p>
          <a:p>
            <a:pPr algn="just">
              <a:lnSpc>
                <a:spcPct val="115000"/>
              </a:lnSpc>
            </a:pPr>
            <a:r>
              <a:rPr lang="zh-CN" altLang="en-US" sz="1600" b="1"/>
              <a:t>   </a:t>
            </a:r>
            <a:r>
              <a:rPr lang="en-US" altLang="zh-CN" sz="1600" b="1"/>
              <a:t>cout &lt;&lt; "The initial location of p is " &lt;&lt; p &lt;&lt; endl ;</a:t>
            </a:r>
          </a:p>
          <a:p>
            <a:pPr algn="just">
              <a:lnSpc>
                <a:spcPct val="115000"/>
              </a:lnSpc>
            </a:pPr>
            <a:r>
              <a:rPr lang="en-US" altLang="zh-CN" sz="1600" b="1"/>
              <a:t>   p.setPoint ( 10, 10 ) ;		</a:t>
            </a:r>
            <a:r>
              <a:rPr lang="en-US" altLang="zh-CN" sz="1600" b="1" i="1">
                <a:solidFill>
                  <a:srgbClr val="006600"/>
                </a:solidFill>
              </a:rPr>
              <a:t>//</a:t>
            </a:r>
            <a:r>
              <a:rPr lang="zh-CN" altLang="en-US" sz="1600" b="1" i="1">
                <a:solidFill>
                  <a:srgbClr val="006600"/>
                </a:solidFill>
              </a:rPr>
              <a:t>置点的新数据值</a:t>
            </a:r>
          </a:p>
          <a:p>
            <a:pPr algn="just">
              <a:lnSpc>
                <a:spcPct val="115000"/>
              </a:lnSpc>
            </a:pPr>
            <a:r>
              <a:rPr lang="zh-CN" altLang="en-US" sz="1600" b="1"/>
              <a:t>   </a:t>
            </a:r>
            <a:r>
              <a:rPr lang="en-US" altLang="zh-CN" sz="1600" b="1"/>
              <a:t>cout &lt;&lt; "\nThe new location of p is " &lt;&lt; p &lt;&lt; endl ;	</a:t>
            </a:r>
            <a:r>
              <a:rPr lang="en-US" altLang="zh-CN" sz="1600" b="1" i="1">
                <a:solidFill>
                  <a:srgbClr val="006600"/>
                </a:solidFill>
              </a:rPr>
              <a:t>//</a:t>
            </a:r>
            <a:r>
              <a:rPr lang="zh-CN" altLang="en-US" sz="1600" b="1" i="1">
                <a:solidFill>
                  <a:srgbClr val="006600"/>
                </a:solidFill>
              </a:rPr>
              <a:t>输出数据</a:t>
            </a:r>
          </a:p>
          <a:p>
            <a:pPr algn="just">
              <a:lnSpc>
                <a:spcPct val="115000"/>
              </a:lnSpc>
            </a:pPr>
            <a:r>
              <a:rPr lang="zh-CN" altLang="en-US" sz="1600" b="1"/>
              <a:t>   </a:t>
            </a:r>
            <a:r>
              <a:rPr lang="en-US" altLang="zh-CN" sz="1600" b="1"/>
              <a:t>Circle c ( 2.5, 37, 43 ) ;	</a:t>
            </a:r>
            <a:r>
              <a:rPr lang="en-US" altLang="zh-CN" sz="1600" b="1" i="1">
                <a:solidFill>
                  <a:srgbClr val="006600"/>
                </a:solidFill>
              </a:rPr>
              <a:t>//</a:t>
            </a:r>
            <a:r>
              <a:rPr lang="zh-CN" altLang="en-US" sz="1600" b="1" i="1">
                <a:solidFill>
                  <a:srgbClr val="006600"/>
                </a:solidFill>
              </a:rPr>
              <a:t>定义圆对象并初始化</a:t>
            </a:r>
          </a:p>
          <a:p>
            <a:pPr algn="just">
              <a:lnSpc>
                <a:spcPct val="115000"/>
              </a:lnSpc>
            </a:pPr>
            <a:r>
              <a:rPr lang="zh-CN" altLang="en-US" sz="1600" b="1"/>
              <a:t>   </a:t>
            </a:r>
            <a:r>
              <a:rPr lang="en-US" altLang="zh-CN" sz="1600" b="1"/>
              <a:t>cout&lt;&lt;"\nThe initial location and radius of c are\n"&lt;&lt;c&lt;&lt;"\nArea = "&lt;&lt;c.area()&lt;&lt;"\n" ;</a:t>
            </a:r>
          </a:p>
          <a:p>
            <a:pPr algn="just">
              <a:lnSpc>
                <a:spcPct val="115000"/>
              </a:lnSpc>
            </a:pPr>
            <a:r>
              <a:rPr lang="en-US" altLang="zh-CN" sz="1600" b="1">
                <a:solidFill>
                  <a:srgbClr val="006600"/>
                </a:solidFill>
              </a:rPr>
              <a:t>   </a:t>
            </a:r>
            <a:r>
              <a:rPr lang="en-US" altLang="zh-CN" sz="1600" b="1" i="1">
                <a:solidFill>
                  <a:srgbClr val="006600"/>
                </a:solidFill>
              </a:rPr>
              <a:t>//</a:t>
            </a:r>
            <a:r>
              <a:rPr lang="zh-CN" altLang="en-US" sz="1600" b="1" i="1">
                <a:solidFill>
                  <a:srgbClr val="006600"/>
                </a:solidFill>
              </a:rPr>
              <a:t>置圆的新数据值</a:t>
            </a:r>
          </a:p>
          <a:p>
            <a:pPr algn="just">
              <a:lnSpc>
                <a:spcPct val="115000"/>
              </a:lnSpc>
            </a:pPr>
            <a:r>
              <a:rPr lang="zh-CN" altLang="en-US" sz="1600" b="1"/>
              <a:t>   </a:t>
            </a:r>
            <a:r>
              <a:rPr lang="en-US" altLang="zh-CN" sz="1600" b="1"/>
              <a:t>c.setRadius ( 4.25 ) ;    c.setPoint ( 2, 2 ) ;</a:t>
            </a:r>
          </a:p>
          <a:p>
            <a:pPr algn="just">
              <a:lnSpc>
                <a:spcPct val="115000"/>
              </a:lnSpc>
            </a:pPr>
            <a:r>
              <a:rPr lang="en-US" altLang="zh-CN" sz="1600" i="1">
                <a:solidFill>
                  <a:srgbClr val="0000FF"/>
                </a:solidFill>
              </a:rPr>
              <a:t>   </a:t>
            </a:r>
            <a:r>
              <a:rPr lang="en-US" altLang="zh-CN" sz="1600" b="1" i="1">
                <a:solidFill>
                  <a:srgbClr val="006600"/>
                </a:solidFill>
              </a:rPr>
              <a:t>//</a:t>
            </a:r>
            <a:r>
              <a:rPr lang="zh-CN" altLang="en-US" sz="1600" b="1" i="1">
                <a:solidFill>
                  <a:srgbClr val="006600"/>
                </a:solidFill>
              </a:rPr>
              <a:t>输出圆心坐标和圆面积</a:t>
            </a:r>
          </a:p>
          <a:p>
            <a:pPr algn="just">
              <a:lnSpc>
                <a:spcPct val="115000"/>
              </a:lnSpc>
            </a:pPr>
            <a:r>
              <a:rPr lang="zh-CN" altLang="en-US" sz="1600" b="1"/>
              <a:t>   </a:t>
            </a:r>
            <a:r>
              <a:rPr lang="en-US" altLang="zh-CN" sz="1600" b="1"/>
              <a:t>cout&lt;&lt;"\nThe new location and radius of c are\n"&lt;&lt;c&lt;&lt;"\nArea = "&lt;&lt;c.area()&lt;&lt; "\n" ;</a:t>
            </a:r>
          </a:p>
          <a:p>
            <a:pPr algn="just">
              <a:lnSpc>
                <a:spcPct val="115000"/>
              </a:lnSpc>
            </a:pPr>
            <a:r>
              <a:rPr lang="en-US" altLang="zh-CN" sz="1600" b="1"/>
              <a:t>   Cylinder cyl ( 5.7, 2.5, 12, 23 ) ;	</a:t>
            </a:r>
            <a:r>
              <a:rPr lang="en-US" altLang="zh-CN" sz="1600" b="1" i="1">
                <a:solidFill>
                  <a:srgbClr val="006600"/>
                </a:solidFill>
              </a:rPr>
              <a:t>//</a:t>
            </a:r>
            <a:r>
              <a:rPr lang="zh-CN" altLang="en-US" sz="1600" b="1" i="1">
                <a:solidFill>
                  <a:srgbClr val="006600"/>
                </a:solidFill>
              </a:rPr>
              <a:t>定义圆柱体对象并初始化</a:t>
            </a:r>
          </a:p>
          <a:p>
            <a:pPr algn="just">
              <a:lnSpc>
                <a:spcPct val="115000"/>
              </a:lnSpc>
            </a:pPr>
            <a:r>
              <a:rPr lang="zh-CN" altLang="en-US" sz="1600" b="1" i="1">
                <a:solidFill>
                  <a:srgbClr val="006600"/>
                </a:solidFill>
              </a:rPr>
              <a:t>   </a:t>
            </a:r>
            <a:r>
              <a:rPr lang="en-US" altLang="zh-CN" sz="1600" b="1" i="1">
                <a:solidFill>
                  <a:srgbClr val="006600"/>
                </a:solidFill>
              </a:rPr>
              <a:t>//</a:t>
            </a:r>
            <a:r>
              <a:rPr lang="zh-CN" altLang="en-US" sz="1600" b="1" i="1">
                <a:solidFill>
                  <a:srgbClr val="006600"/>
                </a:solidFill>
              </a:rPr>
              <a:t>输出圆柱体各数据和表面积，体积</a:t>
            </a:r>
          </a:p>
          <a:p>
            <a:pPr algn="just">
              <a:lnSpc>
                <a:spcPct val="115000"/>
              </a:lnSpc>
            </a:pPr>
            <a:r>
              <a:rPr lang="zh-CN" altLang="en-US" sz="1600" b="1"/>
              <a:t>   </a:t>
            </a:r>
            <a:r>
              <a:rPr lang="en-US" altLang="zh-CN" sz="1600" b="1"/>
              <a:t>cout &lt;&lt; "\nThe initial location, radius ang height of cyl are\n" &lt;&lt; cyl</a:t>
            </a:r>
          </a:p>
          <a:p>
            <a:pPr algn="just">
              <a:lnSpc>
                <a:spcPct val="115000"/>
              </a:lnSpc>
            </a:pPr>
            <a:r>
              <a:rPr lang="en-US" altLang="zh-CN" sz="1600" b="1"/>
              <a:t>      &lt;&lt; "Area = " &lt;&lt; cyl.area() &lt;&lt; "\nVolume = " &lt;&lt; cyl.volume() &lt;&lt; '\n';</a:t>
            </a:r>
          </a:p>
          <a:p>
            <a:pPr algn="just">
              <a:lnSpc>
                <a:spcPct val="115000"/>
              </a:lnSpc>
            </a:pPr>
            <a:r>
              <a:rPr lang="en-US" altLang="zh-CN" sz="1600" b="1"/>
              <a:t>   </a:t>
            </a:r>
            <a:r>
              <a:rPr lang="en-US" altLang="zh-CN" sz="1600" b="1" i="1">
                <a:solidFill>
                  <a:srgbClr val="006600"/>
                </a:solidFill>
              </a:rPr>
              <a:t>//</a:t>
            </a:r>
            <a:r>
              <a:rPr lang="zh-CN" altLang="en-US" sz="1600" b="1" i="1">
                <a:solidFill>
                  <a:srgbClr val="006600"/>
                </a:solidFill>
              </a:rPr>
              <a:t>置圆柱体的新数据值</a:t>
            </a:r>
          </a:p>
          <a:p>
            <a:pPr algn="just">
              <a:lnSpc>
                <a:spcPct val="115000"/>
              </a:lnSpc>
            </a:pPr>
            <a:r>
              <a:rPr lang="zh-CN" altLang="en-US" sz="1600" b="1"/>
              <a:t>   </a:t>
            </a:r>
            <a:r>
              <a:rPr lang="en-US" altLang="zh-CN" sz="1600" b="1"/>
              <a:t>cyl.setHeight ( 10 ) ;   cyl.setRadius ( 4.25 ) ;    cyl.setPoint ( 2, 2 ) ;</a:t>
            </a:r>
          </a:p>
          <a:p>
            <a:pPr algn="just">
              <a:lnSpc>
                <a:spcPct val="115000"/>
              </a:lnSpc>
            </a:pPr>
            <a:r>
              <a:rPr lang="en-US" altLang="zh-CN" sz="1600" b="1"/>
              <a:t>   cout &lt;&lt; "\nThe new location, radius ang height of cyl are\n" &lt;&lt; cyl</a:t>
            </a:r>
          </a:p>
          <a:p>
            <a:pPr algn="just">
              <a:lnSpc>
                <a:spcPct val="115000"/>
              </a:lnSpc>
            </a:pPr>
            <a:r>
              <a:rPr lang="en-US" altLang="zh-CN" sz="1600" b="1"/>
              <a:t>        &lt;&lt; "Area = " &lt;&lt; cyl.area() &lt;&lt; "\nVolume = "&lt;&lt;cyl.volume()&lt;&lt; "\n" ;</a:t>
            </a:r>
          </a:p>
          <a:p>
            <a:pPr algn="l">
              <a:lnSpc>
                <a:spcPct val="115000"/>
              </a:lnSpc>
            </a:pPr>
            <a:r>
              <a:rPr lang="en-US" altLang="zh-CN" sz="1600" b="1"/>
              <a:t>} </a:t>
            </a:r>
          </a:p>
        </p:txBody>
      </p:sp>
      <p:sp>
        <p:nvSpPr>
          <p:cNvPr id="6092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9282"/>
                                        </p:tgtEl>
                                        <p:attrNameLst>
                                          <p:attrName>style.visibility</p:attrName>
                                        </p:attrNameLst>
                                      </p:cBhvr>
                                      <p:to>
                                        <p:strVal val="visible"/>
                                      </p:to>
                                    </p:set>
                                    <p:animEffect transition="in" filter="checkerboard(across)">
                                      <p:cBhvr>
                                        <p:cTn id="7" dur="500"/>
                                        <p:tgtEl>
                                          <p:spTgt spid="609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2"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solidFill>
                  <a:schemeClr val="accent1"/>
                </a:solidFill>
              </a:rPr>
              <a:t>class Circle : public Point		</a:t>
            </a:r>
            <a:r>
              <a:rPr lang="en-US" altLang="zh-CN" sz="1800" b="1" i="1">
                <a:solidFill>
                  <a:schemeClr val="accent1"/>
                </a:solidFill>
              </a:rPr>
              <a:t>//Circle</a:t>
            </a:r>
            <a:r>
              <a:rPr lang="zh-CN" altLang="en-US" sz="1800" b="1" i="1">
                <a:solidFill>
                  <a:schemeClr val="accent1"/>
                </a:solidFill>
              </a:rPr>
              <a:t>类继承</a:t>
            </a:r>
            <a:r>
              <a:rPr lang="en-US" altLang="zh-CN" sz="1800" b="1" i="1">
                <a:solidFill>
                  <a:schemeClr val="accent1"/>
                </a:solidFill>
              </a:rPr>
              <a:t>Point</a:t>
            </a:r>
            <a:r>
              <a:rPr lang="zh-CN" altLang="en-US" sz="1800" b="1" i="1">
                <a:solidFill>
                  <a:schemeClr val="accent1"/>
                </a:solidFill>
              </a:rPr>
              <a:t>类</a:t>
            </a:r>
          </a:p>
          <a:p>
            <a:pPr algn="l">
              <a:lnSpc>
                <a:spcPct val="105000"/>
              </a:lnSpc>
            </a:pPr>
            <a:r>
              <a:rPr lang="en-US" altLang="zh-CN" sz="1800" b="1">
                <a:solidFill>
                  <a:schemeClr val="accent1"/>
                </a:solidFill>
              </a:rPr>
              <a:t>{ public:</a:t>
            </a:r>
          </a:p>
          <a:p>
            <a:pPr algn="l">
              <a:lnSpc>
                <a:spcPct val="105000"/>
              </a:lnSpc>
            </a:pPr>
            <a:r>
              <a:rPr lang="en-US" altLang="zh-CN" sz="1800" b="1">
                <a:solidFill>
                  <a:schemeClr val="accent1"/>
                </a:solidFill>
              </a:rPr>
              <a:t>       Circle(double t1,double t2, double t3)  :  Point(t1,t2)	 { radius = t3 ; }</a:t>
            </a:r>
          </a:p>
          <a:p>
            <a:pPr algn="l">
              <a:lnSpc>
                <a:spcPct val="105000"/>
              </a:lnSpc>
            </a:pPr>
            <a:r>
              <a:rPr lang="en-US" altLang="zh-CN" sz="1800" b="1">
                <a:solidFill>
                  <a:schemeClr val="accent1"/>
                </a:solidFill>
              </a:rPr>
              <a:t>       void OutCircle()</a:t>
            </a:r>
          </a:p>
          <a:p>
            <a:pPr algn="l">
              <a:lnSpc>
                <a:spcPct val="105000"/>
              </a:lnSpc>
            </a:pPr>
            <a:r>
              <a:rPr lang="en-US" altLang="zh-CN" sz="1800" b="1">
                <a:solidFill>
                  <a:schemeClr val="accent1"/>
                </a:solidFill>
              </a:rPr>
              <a:t>           {   Point::OutPoint();      cout &lt;&lt; "radius=" &lt;&lt; radius &lt;&lt; endl ;  }</a:t>
            </a:r>
          </a:p>
          <a:p>
            <a:pPr algn="l">
              <a:lnSpc>
                <a:spcPct val="105000"/>
              </a:lnSpc>
            </a:pPr>
            <a:r>
              <a:rPr lang="en-US" altLang="zh-CN" sz="1800" b="1">
                <a:solidFill>
                  <a:schemeClr val="accent1"/>
                </a:solidFill>
              </a:rPr>
              <a:t>  protected:    double radius;	</a:t>
            </a:r>
            <a:r>
              <a:rPr lang="en-US" altLang="zh-CN" sz="1800" b="1" i="1">
                <a:solidFill>
                  <a:schemeClr val="accent1"/>
                </a:solidFill>
              </a:rPr>
              <a:t>//</a:t>
            </a:r>
            <a:r>
              <a:rPr lang="zh-CN" altLang="en-US" sz="1800" b="1" i="1">
                <a:solidFill>
                  <a:schemeClr val="accent1"/>
                </a:solidFill>
              </a:rPr>
              <a:t>派生类数据成员</a:t>
            </a:r>
          </a:p>
          <a:p>
            <a:pPr algn="l">
              <a:lnSpc>
                <a:spcPct val="105000"/>
              </a:lnSpc>
            </a:pPr>
            <a:r>
              <a:rPr lang="en-US" altLang="zh-CN" sz="1800" b="1">
                <a:solidFill>
                  <a:schemeClr val="accent1"/>
                </a:solidFill>
              </a:rPr>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3555"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3556"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checkerboard(across)">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63554"/>
                                        </p:tgtEl>
                                        <p:attrNameLst>
                                          <p:attrName>style.visibility</p:attrName>
                                        </p:attrNameLst>
                                      </p:cBhvr>
                                      <p:to>
                                        <p:strVal val="visible"/>
                                      </p:to>
                                    </p:set>
                                    <p:animEffect transition="in" filter="checkerboard(across)">
                                      <p:cBhvr>
                                        <p:cTn id="12" dur="500"/>
                                        <p:tgtEl>
                                          <p:spTgt spid="66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4" grpId="0" autoUpdateAnimBg="0"/>
      <p:bldP spid="66355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p:cNvSpPr txBox="1">
            <a:spLocks noChangeArrowheads="1"/>
          </p:cNvSpPr>
          <p:nvPr/>
        </p:nvSpPr>
        <p:spPr bwMode="auto">
          <a:xfrm>
            <a:off x="609600" y="188913"/>
            <a:ext cx="8139113" cy="6254750"/>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0000FF"/>
                </a:solidFill>
              </a:rPr>
              <a:t>用继承方式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 public Point		</a:t>
            </a:r>
            <a:r>
              <a:rPr lang="en-US" altLang="zh-CN" sz="1800" i="1">
                <a:solidFill>
                  <a:srgbClr val="006600"/>
                </a:solidFill>
              </a:rPr>
              <a:t>//Circle</a:t>
            </a:r>
            <a:r>
              <a:rPr lang="zh-CN" altLang="en-US" sz="1800" i="1">
                <a:solidFill>
                  <a:srgbClr val="006600"/>
                </a:solidFill>
              </a:rPr>
              <a:t>类继承</a:t>
            </a:r>
            <a:r>
              <a:rPr lang="en-US" altLang="zh-CN" sz="1800" i="1">
                <a:solidFill>
                  <a:srgbClr val="006600"/>
                </a:solidFill>
              </a:rPr>
              <a:t>Point</a:t>
            </a:r>
            <a:r>
              <a:rPr lang="zh-CN" altLang="en-US" sz="1800" i="1">
                <a:solidFill>
                  <a:srgbClr val="006600"/>
                </a:solidFill>
              </a:rPr>
              <a:t>类</a:t>
            </a:r>
          </a:p>
          <a:p>
            <a:pPr algn="l">
              <a:lnSpc>
                <a:spcPct val="105000"/>
              </a:lnSpc>
            </a:pPr>
            <a:r>
              <a:rPr lang="en-US" altLang="zh-CN" sz="1800"/>
              <a:t>{ public:</a:t>
            </a:r>
          </a:p>
          <a:p>
            <a:pPr algn="l">
              <a:lnSpc>
                <a:spcPct val="105000"/>
              </a:lnSpc>
            </a:pPr>
            <a:r>
              <a:rPr lang="en-US" altLang="zh-CN" sz="1800"/>
              <a:t>       Circle(double t1,double t2, double t3)  :  Point(t1,t2)	 { radius = t3 ; }</a:t>
            </a:r>
          </a:p>
          <a:p>
            <a:pPr algn="l">
              <a:lnSpc>
                <a:spcPct val="105000"/>
              </a:lnSpc>
            </a:pPr>
            <a:r>
              <a:rPr lang="en-US" altLang="zh-CN" sz="1800"/>
              <a:t>       void OutCircle()</a:t>
            </a:r>
          </a:p>
          <a:p>
            <a:pPr algn="l">
              <a:lnSpc>
                <a:spcPct val="105000"/>
              </a:lnSpc>
            </a:pPr>
            <a:r>
              <a:rPr lang="en-US" altLang="zh-CN" sz="1800"/>
              <a:t>           {   Point::OutPoint();      cout &lt;&lt; "radius=" &lt;&lt; radius &lt;&lt; endl ;   }</a:t>
            </a:r>
          </a:p>
          <a:p>
            <a:pPr algn="l">
              <a:lnSpc>
                <a:spcPct val="105000"/>
              </a:lnSpc>
            </a:pPr>
            <a:r>
              <a:rPr lang="en-US" altLang="zh-CN" sz="1800"/>
              <a:t>  protected:    double radius;	</a:t>
            </a:r>
            <a:r>
              <a:rPr lang="en-US" altLang="zh-CN" sz="1800" i="1">
                <a:solidFill>
                  <a:srgbClr val="006600"/>
                </a:solidFill>
              </a:rPr>
              <a:t>//</a:t>
            </a:r>
            <a:r>
              <a:rPr lang="zh-CN" altLang="en-US" sz="1800" i="1">
                <a:solidFill>
                  <a:srgbClr val="006600"/>
                </a:solidFill>
              </a:rPr>
              <a:t>派生类数据成员</a:t>
            </a: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c.OutPoint() ;	</a:t>
            </a:r>
            <a:r>
              <a:rPr lang="en-US" altLang="zh-CN" sz="1800" i="1">
                <a:solidFill>
                  <a:srgbClr val="006600"/>
                </a:solidFill>
              </a:rPr>
              <a:t>//</a:t>
            </a:r>
            <a:r>
              <a:rPr lang="zh-CN" altLang="en-US" sz="1800" i="1">
                <a:solidFill>
                  <a:srgbClr val="006600"/>
                </a:solidFill>
              </a:rPr>
              <a:t>调用从基类</a:t>
            </a:r>
            <a:r>
              <a:rPr lang="en-US" altLang="zh-CN" sz="1800" i="1">
                <a:solidFill>
                  <a:srgbClr val="006600"/>
                </a:solidFill>
              </a:rPr>
              <a:t>Point</a:t>
            </a:r>
            <a:r>
              <a:rPr lang="zh-CN" altLang="en-US" sz="1800" i="1">
                <a:solidFill>
                  <a:srgbClr val="006600"/>
                </a:solidFill>
              </a:rPr>
              <a:t>继承的成员函数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4579"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4580"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
        <p:nvSpPr>
          <p:cNvPr id="664581" name="Rectangle 5"/>
          <p:cNvSpPr>
            <a:spLocks noChangeArrowheads="1"/>
          </p:cNvSpPr>
          <p:nvPr/>
        </p:nvSpPr>
        <p:spPr bwMode="auto">
          <a:xfrm>
            <a:off x="555625" y="1252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4582" name="Rectangle 6"/>
          <p:cNvSpPr>
            <a:spLocks noChangeArrowheads="1"/>
          </p:cNvSpPr>
          <p:nvPr/>
        </p:nvSpPr>
        <p:spPr bwMode="auto">
          <a:xfrm>
            <a:off x="474663" y="2979738"/>
            <a:ext cx="2944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 :</a:t>
            </a:r>
            <a:r>
              <a:rPr lang="en-US" altLang="zh-CN" sz="2000" b="1">
                <a:solidFill>
                  <a:srgbClr val="A50021"/>
                </a:solidFill>
              </a:rPr>
              <a:t> public Point</a:t>
            </a:r>
          </a:p>
        </p:txBody>
      </p:sp>
      <p:sp>
        <p:nvSpPr>
          <p:cNvPr id="664583" name="Rectangle 7"/>
          <p:cNvSpPr>
            <a:spLocks noChangeArrowheads="1"/>
          </p:cNvSpPr>
          <p:nvPr/>
        </p:nvSpPr>
        <p:spPr bwMode="auto">
          <a:xfrm>
            <a:off x="4600575" y="3500438"/>
            <a:ext cx="1627188"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  Point(t1,t2)</a:t>
            </a:r>
          </a:p>
        </p:txBody>
      </p:sp>
      <p:sp>
        <p:nvSpPr>
          <p:cNvPr id="664584" name="Rectangle 8"/>
          <p:cNvSpPr>
            <a:spLocks noChangeArrowheads="1"/>
          </p:cNvSpPr>
          <p:nvPr/>
        </p:nvSpPr>
        <p:spPr bwMode="auto">
          <a:xfrm>
            <a:off x="1452563" y="4076700"/>
            <a:ext cx="21828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Point::OutPoint();</a:t>
            </a:r>
          </a:p>
        </p:txBody>
      </p:sp>
      <p:sp>
        <p:nvSpPr>
          <p:cNvPr id="664585" name="AutoShape 9"/>
          <p:cNvSpPr>
            <a:spLocks/>
          </p:cNvSpPr>
          <p:nvPr/>
        </p:nvSpPr>
        <p:spPr bwMode="auto">
          <a:xfrm>
            <a:off x="3848100" y="1557338"/>
            <a:ext cx="2092325" cy="609600"/>
          </a:xfrm>
          <a:prstGeom prst="borderCallout2">
            <a:avLst>
              <a:gd name="adj1" fmla="val 18750"/>
              <a:gd name="adj2" fmla="val -3644"/>
              <a:gd name="adj3" fmla="val 18750"/>
              <a:gd name="adj4" fmla="val -21398"/>
              <a:gd name="adj5" fmla="val 214843"/>
              <a:gd name="adj6" fmla="val -7761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Circle</a:t>
            </a:r>
            <a:r>
              <a:rPr lang="zh-CN" altLang="en-US" sz="1800" b="1"/>
              <a:t>类继承</a:t>
            </a:r>
            <a:r>
              <a:rPr lang="en-US" altLang="zh-CN" sz="1800" b="1"/>
              <a:t>Point</a:t>
            </a:r>
            <a:r>
              <a:rPr lang="zh-CN" altLang="en-US" sz="1800" b="1"/>
              <a:t>类</a:t>
            </a:r>
          </a:p>
        </p:txBody>
      </p:sp>
      <p:sp>
        <p:nvSpPr>
          <p:cNvPr id="664586" name="AutoShape 10"/>
          <p:cNvSpPr>
            <a:spLocks/>
          </p:cNvSpPr>
          <p:nvPr/>
        </p:nvSpPr>
        <p:spPr bwMode="auto">
          <a:xfrm>
            <a:off x="6227763" y="2133600"/>
            <a:ext cx="2092325" cy="609600"/>
          </a:xfrm>
          <a:prstGeom prst="borderCallout2">
            <a:avLst>
              <a:gd name="adj1" fmla="val 18750"/>
              <a:gd name="adj2" fmla="val -3644"/>
              <a:gd name="adj3" fmla="val 18750"/>
              <a:gd name="adj4" fmla="val -17301"/>
              <a:gd name="adj5" fmla="val 209116"/>
              <a:gd name="adj6" fmla="val -6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664587" name="AutoShape 11"/>
          <p:cNvSpPr>
            <a:spLocks/>
          </p:cNvSpPr>
          <p:nvPr/>
        </p:nvSpPr>
        <p:spPr bwMode="auto">
          <a:xfrm>
            <a:off x="3348038" y="2819400"/>
            <a:ext cx="2092325" cy="609600"/>
          </a:xfrm>
          <a:prstGeom prst="borderCallout2">
            <a:avLst>
              <a:gd name="adj1" fmla="val 18750"/>
              <a:gd name="adj2" fmla="val -3644"/>
              <a:gd name="adj3" fmla="val 18750"/>
              <a:gd name="adj4" fmla="val -14718"/>
              <a:gd name="adj5" fmla="val 194009"/>
              <a:gd name="adj6" fmla="val -4977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sp>
        <p:nvSpPr>
          <p:cNvPr id="664588" name="Rectangle 12"/>
          <p:cNvSpPr>
            <a:spLocks noChangeArrowheads="1"/>
          </p:cNvSpPr>
          <p:nvPr/>
        </p:nvSpPr>
        <p:spPr bwMode="auto">
          <a:xfrm>
            <a:off x="800100" y="52847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4595" name="Group 19"/>
          <p:cNvGrpSpPr>
            <a:grpSpLocks/>
          </p:cNvGrpSpPr>
          <p:nvPr/>
        </p:nvGrpSpPr>
        <p:grpSpPr bwMode="auto">
          <a:xfrm>
            <a:off x="5435600" y="4581525"/>
            <a:ext cx="3168650" cy="954088"/>
            <a:chOff x="3424" y="2976"/>
            <a:chExt cx="1996" cy="601"/>
          </a:xfrm>
        </p:grpSpPr>
        <p:grpSp>
          <p:nvGrpSpPr>
            <p:cNvPr id="664593" name="Group 17"/>
            <p:cNvGrpSpPr>
              <a:grpSpLocks/>
            </p:cNvGrpSpPr>
            <p:nvPr/>
          </p:nvGrpSpPr>
          <p:grpSpPr bwMode="auto">
            <a:xfrm>
              <a:off x="3424" y="3260"/>
              <a:ext cx="1996" cy="317"/>
              <a:chOff x="3243" y="3249"/>
              <a:chExt cx="1905" cy="226"/>
            </a:xfrm>
          </p:grpSpPr>
          <p:sp>
            <p:nvSpPr>
              <p:cNvPr id="664589" name="Rectangle 13"/>
              <p:cNvSpPr>
                <a:spLocks noChangeArrowheads="1"/>
              </p:cNvSpPr>
              <p:nvPr/>
            </p:nvSpPr>
            <p:spPr bwMode="auto">
              <a:xfrm>
                <a:off x="3243" y="3249"/>
                <a:ext cx="1905" cy="226"/>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r>
                  <a:rPr lang="en-US" altLang="zh-CN" sz="2000"/>
                  <a:t>    </a:t>
                </a:r>
                <a:r>
                  <a:rPr lang="en-US" altLang="zh-CN" sz="2000" b="1"/>
                  <a:t>c.x	      c.y	    c.radius</a:t>
                </a:r>
              </a:p>
            </p:txBody>
          </p:sp>
          <p:sp>
            <p:nvSpPr>
              <p:cNvPr id="664590" name="Line 14"/>
              <p:cNvSpPr>
                <a:spLocks noChangeShapeType="1"/>
              </p:cNvSpPr>
              <p:nvPr/>
            </p:nvSpPr>
            <p:spPr bwMode="auto">
              <a:xfrm>
                <a:off x="3878" y="3249"/>
                <a:ext cx="0" cy="226"/>
              </a:xfrm>
              <a:prstGeom prst="line">
                <a:avLst/>
              </a:prstGeom>
              <a:noFill/>
              <a:ln w="9525">
                <a:solidFill>
                  <a:schemeClr val="tx1"/>
                </a:solidFill>
                <a:round/>
                <a:headEnd/>
                <a:tailEnd/>
              </a:ln>
              <a:effectLst/>
            </p:spPr>
            <p:txBody>
              <a:bodyPr/>
              <a:lstStyle/>
              <a:p>
                <a:endParaRPr lang="zh-CN" altLang="en-US"/>
              </a:p>
            </p:txBody>
          </p:sp>
          <p:sp>
            <p:nvSpPr>
              <p:cNvPr id="664591" name="Line 15"/>
              <p:cNvSpPr>
                <a:spLocks noChangeShapeType="1"/>
              </p:cNvSpPr>
              <p:nvPr/>
            </p:nvSpPr>
            <p:spPr bwMode="auto">
              <a:xfrm>
                <a:off x="4513" y="3249"/>
                <a:ext cx="0" cy="226"/>
              </a:xfrm>
              <a:prstGeom prst="line">
                <a:avLst/>
              </a:prstGeom>
              <a:noFill/>
              <a:ln w="9525">
                <a:solidFill>
                  <a:schemeClr val="tx1"/>
                </a:solidFill>
                <a:round/>
                <a:headEnd/>
                <a:tailEnd/>
              </a:ln>
              <a:effectLst/>
            </p:spPr>
            <p:txBody>
              <a:bodyPr/>
              <a:lstStyle/>
              <a:p>
                <a:endParaRPr lang="zh-CN" altLang="en-US"/>
              </a:p>
            </p:txBody>
          </p:sp>
        </p:grpSp>
        <p:sp>
          <p:nvSpPr>
            <p:cNvPr id="664594" name="Text Box 18"/>
            <p:cNvSpPr txBox="1">
              <a:spLocks noChangeArrowheads="1"/>
            </p:cNvSpPr>
            <p:nvPr/>
          </p:nvSpPr>
          <p:spPr bwMode="auto">
            <a:xfrm>
              <a:off x="3719" y="2976"/>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grpSp>
      <p:sp>
        <p:nvSpPr>
          <p:cNvPr id="664596" name="Rectangle 20"/>
          <p:cNvSpPr>
            <a:spLocks noChangeArrowheads="1"/>
          </p:cNvSpPr>
          <p:nvPr/>
        </p:nvSpPr>
        <p:spPr bwMode="auto">
          <a:xfrm>
            <a:off x="800100" y="5567363"/>
            <a:ext cx="53911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c.OutPoint() ;	</a:t>
            </a:r>
            <a:r>
              <a:rPr lang="en-US" altLang="zh-CN" sz="1800" b="1" i="1">
                <a:solidFill>
                  <a:srgbClr val="006600"/>
                </a:solidFill>
              </a:rPr>
              <a:t>//</a:t>
            </a:r>
            <a:r>
              <a:rPr lang="zh-CN" altLang="en-US" sz="1800" b="1" i="1">
                <a:solidFill>
                  <a:srgbClr val="006600"/>
                </a:solidFill>
              </a:rPr>
              <a:t>调用从基类</a:t>
            </a:r>
            <a:r>
              <a:rPr lang="en-US" altLang="zh-CN" sz="1800" b="1" i="1">
                <a:solidFill>
                  <a:srgbClr val="006600"/>
                </a:solidFill>
              </a:rPr>
              <a:t>Point</a:t>
            </a:r>
            <a:r>
              <a:rPr lang="zh-CN" altLang="en-US" sz="1800" b="1" i="1">
                <a:solidFill>
                  <a:srgbClr val="006600"/>
                </a:solidFill>
              </a:rPr>
              <a:t>继承的成员函数</a:t>
            </a:r>
          </a:p>
        </p:txBody>
      </p:sp>
      <p:sp>
        <p:nvSpPr>
          <p:cNvPr id="664597" name="Rectangle 21"/>
          <p:cNvSpPr>
            <a:spLocks noChangeArrowheads="1"/>
          </p:cNvSpPr>
          <p:nvPr/>
        </p:nvSpPr>
        <p:spPr bwMode="auto">
          <a:xfrm>
            <a:off x="800100" y="5903913"/>
            <a:ext cx="431165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90000"/>
              </a:lnSpc>
            </a:pP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4581"/>
                                        </p:tgtEl>
                                        <p:attrNameLst>
                                          <p:attrName>style.visibility</p:attrName>
                                        </p:attrNameLst>
                                      </p:cBhvr>
                                      <p:to>
                                        <p:strVal val="visible"/>
                                      </p:to>
                                    </p:set>
                                    <p:animEffect transition="in" filter="box(out)">
                                      <p:cBhvr>
                                        <p:cTn id="7" dur="500"/>
                                        <p:tgtEl>
                                          <p:spTgt spid="6645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4582"/>
                                        </p:tgtEl>
                                        <p:attrNameLst>
                                          <p:attrName>style.visibility</p:attrName>
                                        </p:attrNameLst>
                                      </p:cBhvr>
                                      <p:to>
                                        <p:strVal val="visible"/>
                                      </p:to>
                                    </p:set>
                                    <p:animEffect transition="in" filter="box(out)">
                                      <p:cBhvr>
                                        <p:cTn id="12" dur="500"/>
                                        <p:tgtEl>
                                          <p:spTgt spid="66458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64585"/>
                                        </p:tgtEl>
                                        <p:attrNameLst>
                                          <p:attrName>style.visibility</p:attrName>
                                        </p:attrNameLst>
                                      </p:cBhvr>
                                      <p:to>
                                        <p:strVal val="visible"/>
                                      </p:to>
                                    </p:set>
                                    <p:animEffect transition="in" filter="barn(outHorizontal)">
                                      <p:cBhvr>
                                        <p:cTn id="17" dur="500"/>
                                        <p:tgtEl>
                                          <p:spTgt spid="664585"/>
                                        </p:tgtEl>
                                      </p:cBhvr>
                                    </p:animEffect>
                                  </p:childTnLst>
                                  <p:subTnLst>
                                    <p:set>
                                      <p:cBhvr override="childStyle">
                                        <p:cTn dur="1" fill="hold" display="0" masterRel="nextClick" afterEffect="1"/>
                                        <p:tgtEl>
                                          <p:spTgt spid="66458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4583"/>
                                        </p:tgtEl>
                                        <p:attrNameLst>
                                          <p:attrName>style.visibility</p:attrName>
                                        </p:attrNameLst>
                                      </p:cBhvr>
                                      <p:to>
                                        <p:strVal val="visible"/>
                                      </p:to>
                                    </p:set>
                                    <p:animEffect transition="in" filter="box(out)">
                                      <p:cBhvr>
                                        <p:cTn id="22" dur="500"/>
                                        <p:tgtEl>
                                          <p:spTgt spid="66458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664586"/>
                                        </p:tgtEl>
                                        <p:attrNameLst>
                                          <p:attrName>style.visibility</p:attrName>
                                        </p:attrNameLst>
                                      </p:cBhvr>
                                      <p:to>
                                        <p:strVal val="visible"/>
                                      </p:to>
                                    </p:set>
                                    <p:animEffect transition="in" filter="barn(outHorizontal)">
                                      <p:cBhvr>
                                        <p:cTn id="27" dur="500"/>
                                        <p:tgtEl>
                                          <p:spTgt spid="664586"/>
                                        </p:tgtEl>
                                      </p:cBhvr>
                                    </p:animEffect>
                                  </p:childTnLst>
                                  <p:subTnLst>
                                    <p:set>
                                      <p:cBhvr override="childStyle">
                                        <p:cTn dur="1" fill="hold" display="0" masterRel="nextClick" afterEffect="1"/>
                                        <p:tgtEl>
                                          <p:spTgt spid="6645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4584"/>
                                        </p:tgtEl>
                                        <p:attrNameLst>
                                          <p:attrName>style.visibility</p:attrName>
                                        </p:attrNameLst>
                                      </p:cBhvr>
                                      <p:to>
                                        <p:strVal val="visible"/>
                                      </p:to>
                                    </p:set>
                                    <p:animEffect transition="in" filter="box(out)">
                                      <p:cBhvr>
                                        <p:cTn id="32" dur="500"/>
                                        <p:tgtEl>
                                          <p:spTgt spid="66458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664587"/>
                                        </p:tgtEl>
                                        <p:attrNameLst>
                                          <p:attrName>style.visibility</p:attrName>
                                        </p:attrNameLst>
                                      </p:cBhvr>
                                      <p:to>
                                        <p:strVal val="visible"/>
                                      </p:to>
                                    </p:set>
                                    <p:animEffect transition="in" filter="barn(outHorizontal)">
                                      <p:cBhvr>
                                        <p:cTn id="37" dur="500"/>
                                        <p:tgtEl>
                                          <p:spTgt spid="664587"/>
                                        </p:tgtEl>
                                      </p:cBhvr>
                                    </p:animEffect>
                                  </p:childTnLst>
                                  <p:subTnLst>
                                    <p:set>
                                      <p:cBhvr override="childStyle">
                                        <p:cTn dur="1" fill="hold" display="0" masterRel="nextClick" afterEffect="1"/>
                                        <p:tgtEl>
                                          <p:spTgt spid="664587"/>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4588"/>
                                        </p:tgtEl>
                                        <p:attrNameLst>
                                          <p:attrName>style.visibility</p:attrName>
                                        </p:attrNameLst>
                                      </p:cBhvr>
                                      <p:to>
                                        <p:strVal val="visible"/>
                                      </p:to>
                                    </p:set>
                                    <p:animEffect transition="in" filter="box(out)">
                                      <p:cBhvr>
                                        <p:cTn id="42" dur="500"/>
                                        <p:tgtEl>
                                          <p:spTgt spid="664588"/>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64595"/>
                                        </p:tgtEl>
                                        <p:attrNameLst>
                                          <p:attrName>style.visibility</p:attrName>
                                        </p:attrNameLst>
                                      </p:cBhvr>
                                      <p:to>
                                        <p:strVal val="visible"/>
                                      </p:to>
                                    </p:set>
                                    <p:animEffect transition="in" filter="checkerboard(across)">
                                      <p:cBhvr>
                                        <p:cTn id="47" dur="500"/>
                                        <p:tgtEl>
                                          <p:spTgt spid="66459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4596"/>
                                        </p:tgtEl>
                                        <p:attrNameLst>
                                          <p:attrName>style.visibility</p:attrName>
                                        </p:attrNameLst>
                                      </p:cBhvr>
                                      <p:to>
                                        <p:strVal val="visible"/>
                                      </p:to>
                                    </p:set>
                                    <p:animEffect transition="in" filter="box(out)">
                                      <p:cBhvr>
                                        <p:cTn id="52" dur="500"/>
                                        <p:tgtEl>
                                          <p:spTgt spid="66459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4597"/>
                                        </p:tgtEl>
                                        <p:attrNameLst>
                                          <p:attrName>style.visibility</p:attrName>
                                        </p:attrNameLst>
                                      </p:cBhvr>
                                      <p:to>
                                        <p:strVal val="visible"/>
                                      </p:to>
                                    </p:set>
                                    <p:animEffect transition="in" filter="box(out)">
                                      <p:cBhvr>
                                        <p:cTn id="57" dur="500"/>
                                        <p:tgtEl>
                                          <p:spTgt spid="66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1" grpId="0" animBg="1" autoUpdateAnimBg="0"/>
      <p:bldP spid="664582" grpId="0" animBg="1" autoUpdateAnimBg="0"/>
      <p:bldP spid="664583" grpId="0" animBg="1" autoUpdateAnimBg="0"/>
      <p:bldP spid="664584" grpId="0" animBg="1" autoUpdateAnimBg="0"/>
      <p:bldP spid="664585" grpId="0" animBg="1" autoUpdateAnimBg="0"/>
      <p:bldP spid="664586" grpId="0" animBg="1" autoUpdateAnimBg="0"/>
      <p:bldP spid="664587" grpId="0" animBg="1" autoUpdateAnimBg="0"/>
      <p:bldP spid="664588" grpId="0" animBg="1" autoUpdateAnimBg="0"/>
      <p:bldP spid="664596" grpId="0" animBg="1" autoUpdateAnimBg="0"/>
      <p:bldP spid="664597"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Point</a:t>
            </a:r>
          </a:p>
          <a:p>
            <a:pPr algn="l">
              <a:lnSpc>
                <a:spcPct val="105000"/>
              </a:lnSpc>
            </a:pPr>
            <a:r>
              <a:rPr lang="en-US" altLang="zh-CN" sz="1800" b="1"/>
              <a:t>{ public :</a:t>
            </a:r>
          </a:p>
          <a:p>
            <a:pPr algn="l">
              <a:lnSpc>
                <a:spcPct val="105000"/>
              </a:lnSpc>
            </a:pPr>
            <a:r>
              <a:rPr lang="en-US" altLang="zh-CN" sz="1800" b="1"/>
              <a:t>      Point(double t1, double t2)  { x=t1; y=t2;}</a:t>
            </a:r>
          </a:p>
          <a:p>
            <a:pPr algn="l">
              <a:lnSpc>
                <a:spcPct val="105000"/>
              </a:lnSpc>
            </a:pPr>
            <a:r>
              <a:rPr lang="en-US" altLang="zh-CN" sz="1800" b="1"/>
              <a:t>      void OutPoint() { cout &lt;&lt; "Point: x=" &lt;&lt; x &lt;&lt; " y=" &lt;&lt; y &lt;&lt; endl ; }</a:t>
            </a:r>
          </a:p>
          <a:p>
            <a:pPr algn="l">
              <a:lnSpc>
                <a:spcPct val="105000"/>
              </a:lnSpc>
            </a:pPr>
            <a:r>
              <a:rPr lang="en-US" altLang="zh-CN" sz="1800" b="1"/>
              <a:t>  protected :    double x, y;</a:t>
            </a:r>
          </a:p>
          <a:p>
            <a:pPr algn="l">
              <a:lnSpc>
                <a:spcPct val="105000"/>
              </a:lnSpc>
            </a:pPr>
            <a:r>
              <a:rPr lang="en-US" altLang="zh-CN" sz="1800" b="1"/>
              <a:t>};</a:t>
            </a:r>
          </a:p>
          <a:p>
            <a:pPr algn="l">
              <a:lnSpc>
                <a:spcPct val="105000"/>
              </a:lnSpc>
            </a:pPr>
            <a:r>
              <a:rPr lang="en-US" altLang="zh-CN" sz="1800" b="1">
                <a:solidFill>
                  <a:schemeClr val="accent1"/>
                </a:solidFill>
              </a:rPr>
              <a:t>class Circle </a:t>
            </a:r>
            <a:endParaRPr lang="en-US" altLang="zh-CN" sz="1800" b="1" i="1">
              <a:solidFill>
                <a:schemeClr val="accent1"/>
              </a:solidFill>
            </a:endParaRPr>
          </a:p>
          <a:p>
            <a:pPr algn="l">
              <a:lnSpc>
                <a:spcPct val="105000"/>
              </a:lnSpc>
            </a:pPr>
            <a:r>
              <a:rPr lang="en-US" altLang="zh-CN" sz="1800" b="1">
                <a:solidFill>
                  <a:schemeClr val="accent1"/>
                </a:solidFill>
              </a:rPr>
              <a:t>{ public:</a:t>
            </a:r>
          </a:p>
          <a:p>
            <a:pPr algn="l">
              <a:lnSpc>
                <a:spcPct val="105000"/>
              </a:lnSpc>
            </a:pPr>
            <a:r>
              <a:rPr lang="en-US" altLang="zh-CN" sz="1800" b="1">
                <a:solidFill>
                  <a:schemeClr val="accent1"/>
                </a:solidFill>
              </a:rPr>
              <a:t>       Circle(double t1,double t2, double t3)  :  centre(t1,t2)    { radius = t3 ; }</a:t>
            </a:r>
          </a:p>
          <a:p>
            <a:pPr algn="l">
              <a:lnSpc>
                <a:spcPct val="105000"/>
              </a:lnSpc>
            </a:pPr>
            <a:r>
              <a:rPr lang="en-US" altLang="zh-CN" sz="1800" b="1">
                <a:solidFill>
                  <a:schemeClr val="accent1"/>
                </a:solidFill>
              </a:rPr>
              <a:t>       void OutCircle()</a:t>
            </a:r>
          </a:p>
          <a:p>
            <a:pPr algn="l">
              <a:lnSpc>
                <a:spcPct val="105000"/>
              </a:lnSpc>
            </a:pPr>
            <a:r>
              <a:rPr lang="en-US" altLang="zh-CN" sz="1800" b="1">
                <a:solidFill>
                  <a:schemeClr val="accent1"/>
                </a:solidFill>
              </a:rPr>
              <a:t>           {   centre.OutPoint();      cout &lt;&lt; "radius=" &lt;&lt; radius &lt;&lt; endl ;  }</a:t>
            </a:r>
          </a:p>
          <a:p>
            <a:pPr algn="l">
              <a:lnSpc>
                <a:spcPct val="105000"/>
              </a:lnSpc>
            </a:pPr>
            <a:r>
              <a:rPr lang="en-US" altLang="zh-CN" sz="1800" b="1">
                <a:solidFill>
                  <a:schemeClr val="accent1"/>
                </a:solidFill>
              </a:rPr>
              <a:t>       Point  centre;		 </a:t>
            </a:r>
            <a:r>
              <a:rPr lang="en-US" altLang="zh-CN" sz="1800" b="1" i="1">
                <a:solidFill>
                  <a:schemeClr val="accent1"/>
                </a:solidFill>
              </a:rPr>
              <a:t>//</a:t>
            </a:r>
            <a:r>
              <a:rPr lang="zh-CN" altLang="en-US" sz="1800" b="1" i="1">
                <a:solidFill>
                  <a:schemeClr val="accent1"/>
                </a:solidFill>
              </a:rPr>
              <a:t>包含</a:t>
            </a:r>
            <a:r>
              <a:rPr lang="en-US" altLang="zh-CN" sz="1800" b="1" i="1">
                <a:solidFill>
                  <a:schemeClr val="accent1"/>
                </a:solidFill>
              </a:rPr>
              <a:t>Point</a:t>
            </a:r>
            <a:r>
              <a:rPr lang="zh-CN" altLang="en-US" sz="1800" b="1" i="1">
                <a:solidFill>
                  <a:schemeClr val="accent1"/>
                </a:solidFill>
              </a:rPr>
              <a:t>成员</a:t>
            </a:r>
            <a:endParaRPr lang="zh-CN" altLang="en-US" sz="1800" b="1">
              <a:solidFill>
                <a:schemeClr val="accent1"/>
              </a:solidFill>
            </a:endParaRPr>
          </a:p>
          <a:p>
            <a:pPr algn="l">
              <a:lnSpc>
                <a:spcPct val="105000"/>
              </a:lnSpc>
            </a:pPr>
            <a:r>
              <a:rPr lang="zh-CN" altLang="en-US" sz="1800" b="1">
                <a:solidFill>
                  <a:schemeClr val="accent1"/>
                </a:solidFill>
              </a:rPr>
              <a:t>  </a:t>
            </a:r>
            <a:r>
              <a:rPr lang="en-US" altLang="zh-CN" sz="1800" b="1">
                <a:solidFill>
                  <a:schemeClr val="accent1"/>
                </a:solidFill>
              </a:rPr>
              <a:t>protected:    double radius;	</a:t>
            </a:r>
            <a:endParaRPr lang="en-US" altLang="zh-CN" sz="1800" b="1" i="1">
              <a:solidFill>
                <a:schemeClr val="accent1"/>
              </a:solidFill>
            </a:endParaRPr>
          </a:p>
          <a:p>
            <a:pPr algn="l">
              <a:lnSpc>
                <a:spcPct val="105000"/>
              </a:lnSpc>
            </a:pPr>
            <a:r>
              <a:rPr lang="en-US" altLang="zh-CN" sz="1800" b="1">
                <a:solidFill>
                  <a:schemeClr val="accent1"/>
                </a:solidFill>
              </a:rPr>
              <a:t>};</a:t>
            </a:r>
          </a:p>
          <a:p>
            <a:pPr algn="l">
              <a:lnSpc>
                <a:spcPct val="105000"/>
              </a:lnSpc>
            </a:pPr>
            <a:r>
              <a:rPr lang="en-US" altLang="zh-CN" sz="1800" b="1"/>
              <a:t>int main()</a:t>
            </a:r>
          </a:p>
          <a:p>
            <a:pPr algn="l">
              <a:lnSpc>
                <a:spcPct val="105000"/>
              </a:lnSpc>
            </a:pPr>
            <a:r>
              <a:rPr lang="en-US" altLang="zh-CN" sz="1800" b="1"/>
              <a:t>{ Circle c( 0, 0, 12.5 ) ;</a:t>
            </a:r>
          </a:p>
          <a:p>
            <a:pPr algn="l">
              <a:lnSpc>
                <a:spcPct val="105000"/>
              </a:lnSpc>
            </a:pPr>
            <a:r>
              <a:rPr lang="en-US" altLang="zh-CN" sz="1800" b="1"/>
              <a:t>  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a:t>
            </a:r>
            <a:r>
              <a:rPr lang="zh-CN" altLang="en-US" sz="1800" b="1" i="1">
                <a:solidFill>
                  <a:srgbClr val="006600"/>
                </a:solidFill>
              </a:rPr>
              <a:t>调用</a:t>
            </a:r>
            <a:r>
              <a:rPr lang="en-US" altLang="zh-CN" sz="1800" b="1" i="1">
                <a:solidFill>
                  <a:srgbClr val="006600"/>
                </a:solidFill>
              </a:rPr>
              <a:t>Point</a:t>
            </a:r>
            <a:r>
              <a:rPr lang="zh-CN" altLang="en-US" sz="1800" b="1" i="1">
                <a:solidFill>
                  <a:srgbClr val="006600"/>
                </a:solidFill>
              </a:rPr>
              <a:t>的成员函数</a:t>
            </a:r>
          </a:p>
          <a:p>
            <a:pPr algn="l">
              <a:lnSpc>
                <a:spcPct val="105000"/>
              </a:lnSpc>
            </a:pPr>
            <a:r>
              <a:rPr lang="zh-CN" altLang="en-US" sz="1800" b="1"/>
              <a:t>  </a:t>
            </a:r>
            <a:r>
              <a:rPr lang="en-US" altLang="zh-CN" sz="1800" b="1"/>
              <a:t>c.OutCircle() ;		</a:t>
            </a:r>
            <a:r>
              <a:rPr lang="en-US" altLang="zh-CN" sz="1800" b="1" i="1">
                <a:solidFill>
                  <a:srgbClr val="006600"/>
                </a:solidFill>
              </a:rPr>
              <a:t>//</a:t>
            </a:r>
            <a:r>
              <a:rPr lang="zh-CN" altLang="en-US" sz="1800" b="1" i="1">
                <a:solidFill>
                  <a:srgbClr val="006600"/>
                </a:solidFill>
              </a:rPr>
              <a:t>调用</a:t>
            </a:r>
            <a:r>
              <a:rPr lang="en-US" altLang="zh-CN" sz="1800" b="1" i="1">
                <a:solidFill>
                  <a:srgbClr val="006600"/>
                </a:solidFill>
              </a:rPr>
              <a:t>Circle</a:t>
            </a:r>
            <a:r>
              <a:rPr lang="zh-CN" altLang="en-US" sz="1800" b="1" i="1">
                <a:solidFill>
                  <a:srgbClr val="006600"/>
                </a:solidFill>
              </a:rPr>
              <a:t>类成员函数</a:t>
            </a:r>
          </a:p>
          <a:p>
            <a:pPr algn="l">
              <a:lnSpc>
                <a:spcPct val="105000"/>
              </a:lnSpc>
            </a:pPr>
            <a:r>
              <a:rPr lang="en-US" altLang="zh-CN" sz="1800" b="1"/>
              <a:t>}</a:t>
            </a:r>
            <a:r>
              <a:rPr lang="en-US" altLang="zh-CN" sz="1800"/>
              <a:t> </a:t>
            </a:r>
          </a:p>
        </p:txBody>
      </p:sp>
      <p:sp>
        <p:nvSpPr>
          <p:cNvPr id="665603"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5604"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checkerboard(down)">
                                      <p:cBhvr>
                                        <p:cTn id="7" dur="500"/>
                                        <p:tgtEl>
                                          <p:spTgt spid="66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2"/>
          <p:cNvSpPr txBox="1">
            <a:spLocks noChangeArrowheads="1"/>
          </p:cNvSpPr>
          <p:nvPr/>
        </p:nvSpPr>
        <p:spPr bwMode="auto">
          <a:xfrm>
            <a:off x="609600" y="115888"/>
            <a:ext cx="8139113" cy="6543675"/>
          </a:xfrm>
          <a:prstGeom prst="rect">
            <a:avLst/>
          </a:prstGeom>
          <a:noFill/>
          <a:ln w="9525">
            <a:noFill/>
            <a:miter lim="800000"/>
            <a:headEnd/>
            <a:tailEnd/>
          </a:ln>
          <a:effectLst/>
        </p:spPr>
        <p:txBody>
          <a:bodyPr>
            <a:spAutoFit/>
          </a:bodyPr>
          <a:lstStyle/>
          <a:p>
            <a:pPr algn="l">
              <a:lnSpc>
                <a:spcPct val="105000"/>
              </a:lnSpc>
            </a:pPr>
            <a:r>
              <a:rPr lang="en-US" altLang="zh-CN" sz="1800" b="1" i="1">
                <a:solidFill>
                  <a:srgbClr val="006600"/>
                </a:solidFill>
              </a:rPr>
              <a:t>//</a:t>
            </a:r>
            <a:r>
              <a:rPr lang="zh-CN" altLang="en-US" sz="1800" b="1" i="1">
                <a:solidFill>
                  <a:srgbClr val="A50021"/>
                </a:solidFill>
              </a:rPr>
              <a:t>用包含方式</a:t>
            </a:r>
            <a:r>
              <a:rPr lang="zh-CN" altLang="en-US" sz="1800" b="1" i="1">
                <a:solidFill>
                  <a:srgbClr val="006600"/>
                </a:solidFill>
              </a:rPr>
              <a:t>设计</a:t>
            </a:r>
            <a:r>
              <a:rPr lang="en-US" altLang="zh-CN" sz="1800" b="1" i="1">
                <a:solidFill>
                  <a:srgbClr val="006600"/>
                </a:solidFill>
              </a:rPr>
              <a:t>Point</a:t>
            </a:r>
            <a:r>
              <a:rPr lang="zh-CN" altLang="en-US" sz="1800" b="1" i="1">
                <a:solidFill>
                  <a:srgbClr val="006600"/>
                </a:solidFill>
              </a:rPr>
              <a:t>类和</a:t>
            </a:r>
            <a:r>
              <a:rPr lang="en-US" altLang="zh-CN" sz="1800" b="1" i="1">
                <a:solidFill>
                  <a:srgbClr val="006600"/>
                </a:solidFill>
              </a:rPr>
              <a:t>Circle</a:t>
            </a:r>
            <a:r>
              <a:rPr lang="zh-CN" altLang="en-US" sz="1800" b="1" i="1">
                <a:solidFill>
                  <a:srgbClr val="006600"/>
                </a:solidFill>
              </a:rPr>
              <a:t>类</a:t>
            </a:r>
            <a:r>
              <a:rPr lang="zh-CN" altLang="en-US"/>
              <a:t> </a:t>
            </a:r>
            <a:endParaRPr lang="zh-CN" altLang="en-US" sz="1800" b="1"/>
          </a:p>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Point</a:t>
            </a:r>
          </a:p>
          <a:p>
            <a:pPr algn="l">
              <a:lnSpc>
                <a:spcPct val="105000"/>
              </a:lnSpc>
            </a:pPr>
            <a:r>
              <a:rPr lang="en-US" altLang="zh-CN" sz="1800"/>
              <a:t>{ public :</a:t>
            </a:r>
          </a:p>
          <a:p>
            <a:pPr algn="l">
              <a:lnSpc>
                <a:spcPct val="105000"/>
              </a:lnSpc>
            </a:pPr>
            <a:r>
              <a:rPr lang="en-US" altLang="zh-CN" sz="1800"/>
              <a:t>      Point(double t1, double t2)  { x=t1; y=t2;}</a:t>
            </a:r>
          </a:p>
          <a:p>
            <a:pPr algn="l">
              <a:lnSpc>
                <a:spcPct val="105000"/>
              </a:lnSpc>
            </a:pPr>
            <a:r>
              <a:rPr lang="en-US" altLang="zh-CN" sz="1800"/>
              <a:t>      void OutPoint() { cout &lt;&lt; "Point: x=" &lt;&lt; x &lt;&lt; " y=" &lt;&lt; y &lt;&lt; endl ; }</a:t>
            </a:r>
          </a:p>
          <a:p>
            <a:pPr algn="l">
              <a:lnSpc>
                <a:spcPct val="105000"/>
              </a:lnSpc>
            </a:pPr>
            <a:r>
              <a:rPr lang="en-US" altLang="zh-CN" sz="1800"/>
              <a:t>  protected :    double x, y;</a:t>
            </a:r>
          </a:p>
          <a:p>
            <a:pPr algn="l">
              <a:lnSpc>
                <a:spcPct val="105000"/>
              </a:lnSpc>
            </a:pPr>
            <a:r>
              <a:rPr lang="en-US" altLang="zh-CN" sz="1800"/>
              <a:t>};</a:t>
            </a:r>
          </a:p>
          <a:p>
            <a:pPr algn="l">
              <a:lnSpc>
                <a:spcPct val="105000"/>
              </a:lnSpc>
            </a:pPr>
            <a:r>
              <a:rPr lang="en-US" altLang="zh-CN" sz="1800"/>
              <a:t>class Circle </a:t>
            </a:r>
            <a:endParaRPr lang="en-US" altLang="zh-CN" sz="1800" i="1">
              <a:solidFill>
                <a:srgbClr val="006600"/>
              </a:solidFill>
            </a:endParaRPr>
          </a:p>
          <a:p>
            <a:pPr algn="l">
              <a:lnSpc>
                <a:spcPct val="105000"/>
              </a:lnSpc>
            </a:pPr>
            <a:r>
              <a:rPr lang="en-US" altLang="zh-CN" sz="1800"/>
              <a:t>{ public:</a:t>
            </a:r>
          </a:p>
          <a:p>
            <a:pPr algn="l">
              <a:lnSpc>
                <a:spcPct val="105000"/>
              </a:lnSpc>
            </a:pPr>
            <a:r>
              <a:rPr lang="en-US" altLang="zh-CN" sz="1800"/>
              <a:t>       Circle(double t1,double t2, double t3)  :  centre(t1,t2)    { radius = t3 ; }</a:t>
            </a:r>
          </a:p>
          <a:p>
            <a:pPr algn="l">
              <a:lnSpc>
                <a:spcPct val="105000"/>
              </a:lnSpc>
            </a:pPr>
            <a:r>
              <a:rPr lang="en-US" altLang="zh-CN" sz="1800"/>
              <a:t>       void OutCircle()</a:t>
            </a:r>
          </a:p>
          <a:p>
            <a:pPr algn="l">
              <a:lnSpc>
                <a:spcPct val="105000"/>
              </a:lnSpc>
            </a:pPr>
            <a:r>
              <a:rPr lang="en-US" altLang="zh-CN" sz="1800"/>
              <a:t>           {   centre.OutPoint();      cout &lt;&lt; "radius=" &lt;&lt; radius &lt;&lt; endl ;  }</a:t>
            </a:r>
          </a:p>
          <a:p>
            <a:pPr algn="l">
              <a:lnSpc>
                <a:spcPct val="105000"/>
              </a:lnSpc>
            </a:pPr>
            <a:r>
              <a:rPr lang="en-US" altLang="zh-CN" sz="1800"/>
              <a:t>       Point  centre;		 </a:t>
            </a:r>
            <a:r>
              <a:rPr lang="en-US" altLang="zh-CN" sz="1800" i="1">
                <a:solidFill>
                  <a:srgbClr val="006600"/>
                </a:solidFill>
              </a:rPr>
              <a:t>//</a:t>
            </a:r>
            <a:r>
              <a:rPr lang="zh-CN" altLang="en-US" sz="1800" i="1">
                <a:solidFill>
                  <a:srgbClr val="006600"/>
                </a:solidFill>
              </a:rPr>
              <a:t>包含</a:t>
            </a:r>
            <a:r>
              <a:rPr lang="en-US" altLang="zh-CN" sz="1800" i="1">
                <a:solidFill>
                  <a:srgbClr val="006600"/>
                </a:solidFill>
              </a:rPr>
              <a:t>Point</a:t>
            </a:r>
            <a:r>
              <a:rPr lang="zh-CN" altLang="en-US" sz="1800" i="1">
                <a:solidFill>
                  <a:srgbClr val="006600"/>
                </a:solidFill>
              </a:rPr>
              <a:t>成员</a:t>
            </a:r>
            <a:endParaRPr lang="zh-CN" altLang="en-US" sz="1800"/>
          </a:p>
          <a:p>
            <a:pPr algn="l">
              <a:lnSpc>
                <a:spcPct val="105000"/>
              </a:lnSpc>
            </a:pPr>
            <a:r>
              <a:rPr lang="zh-CN" altLang="en-US" sz="1800"/>
              <a:t>  </a:t>
            </a:r>
            <a:r>
              <a:rPr lang="en-US" altLang="zh-CN" sz="1800"/>
              <a:t>protected:    double radius;	</a:t>
            </a:r>
            <a:endParaRPr lang="en-US" altLang="zh-CN" sz="1800" i="1">
              <a:solidFill>
                <a:srgbClr val="006600"/>
              </a:solidFill>
            </a:endParaRPr>
          </a:p>
          <a:p>
            <a:pPr algn="l">
              <a:lnSpc>
                <a:spcPct val="105000"/>
              </a:lnSpc>
            </a:pPr>
            <a:r>
              <a:rPr lang="en-US" altLang="zh-CN" sz="1800"/>
              <a:t>};</a:t>
            </a:r>
          </a:p>
          <a:p>
            <a:pPr algn="l">
              <a:lnSpc>
                <a:spcPct val="105000"/>
              </a:lnSpc>
            </a:pPr>
            <a:r>
              <a:rPr lang="en-US" altLang="zh-CN" sz="1800"/>
              <a:t>int main()</a:t>
            </a:r>
          </a:p>
          <a:p>
            <a:pPr algn="l">
              <a:lnSpc>
                <a:spcPct val="105000"/>
              </a:lnSpc>
            </a:pPr>
            <a:r>
              <a:rPr lang="en-US" altLang="zh-CN" sz="1800"/>
              <a:t>{ Circle c( 0, 0, 12.5 ) ;</a:t>
            </a:r>
          </a:p>
          <a:p>
            <a:pPr algn="l">
              <a:lnSpc>
                <a:spcPct val="105000"/>
              </a:lnSpc>
            </a:pPr>
            <a:r>
              <a:rPr lang="en-US" altLang="zh-CN" sz="1800"/>
              <a:t>  c.centre.OutPoint() ;	</a:t>
            </a:r>
            <a:r>
              <a:rPr lang="en-US" altLang="zh-CN" sz="1800" i="1">
                <a:solidFill>
                  <a:srgbClr val="006600"/>
                </a:solidFill>
              </a:rPr>
              <a:t>//</a:t>
            </a:r>
            <a:r>
              <a:rPr lang="zh-CN" altLang="en-US" sz="1800" i="1">
                <a:solidFill>
                  <a:srgbClr val="006600"/>
                </a:solidFill>
              </a:rPr>
              <a:t>通过成员</a:t>
            </a:r>
            <a:r>
              <a:rPr lang="en-US" altLang="zh-CN" sz="1800" i="1">
                <a:solidFill>
                  <a:srgbClr val="006600"/>
                </a:solidFill>
              </a:rPr>
              <a:t>centre</a:t>
            </a:r>
            <a:r>
              <a:rPr lang="zh-CN" altLang="en-US" sz="1800" i="1">
                <a:solidFill>
                  <a:srgbClr val="006600"/>
                </a:solidFill>
              </a:rPr>
              <a:t>调用</a:t>
            </a:r>
            <a:r>
              <a:rPr lang="en-US" altLang="zh-CN" sz="1800" i="1">
                <a:solidFill>
                  <a:srgbClr val="006600"/>
                </a:solidFill>
              </a:rPr>
              <a:t>Point</a:t>
            </a:r>
            <a:r>
              <a:rPr lang="zh-CN" altLang="en-US" sz="1800" i="1">
                <a:solidFill>
                  <a:srgbClr val="006600"/>
                </a:solidFill>
              </a:rPr>
              <a:t>的成员函数</a:t>
            </a:r>
          </a:p>
          <a:p>
            <a:pPr algn="l">
              <a:lnSpc>
                <a:spcPct val="105000"/>
              </a:lnSpc>
            </a:pPr>
            <a:r>
              <a:rPr lang="zh-CN" altLang="en-US" sz="1800"/>
              <a:t>  </a:t>
            </a:r>
            <a:r>
              <a:rPr lang="en-US" altLang="zh-CN" sz="1800"/>
              <a:t>c.OutCircle() ;		</a:t>
            </a:r>
            <a:r>
              <a:rPr lang="en-US" altLang="zh-CN" sz="1800" i="1">
                <a:solidFill>
                  <a:srgbClr val="006600"/>
                </a:solidFill>
              </a:rPr>
              <a:t>//</a:t>
            </a:r>
            <a:r>
              <a:rPr lang="zh-CN" altLang="en-US" sz="1800" i="1">
                <a:solidFill>
                  <a:srgbClr val="006600"/>
                </a:solidFill>
              </a:rPr>
              <a:t>调用</a:t>
            </a:r>
            <a:r>
              <a:rPr lang="en-US" altLang="zh-CN" sz="1800" i="1">
                <a:solidFill>
                  <a:srgbClr val="006600"/>
                </a:solidFill>
              </a:rPr>
              <a:t>Circle</a:t>
            </a:r>
            <a:r>
              <a:rPr lang="zh-CN" altLang="en-US" sz="1800" i="1">
                <a:solidFill>
                  <a:srgbClr val="006600"/>
                </a:solidFill>
              </a:rPr>
              <a:t>类成员函数</a:t>
            </a:r>
          </a:p>
          <a:p>
            <a:pPr algn="l">
              <a:lnSpc>
                <a:spcPct val="105000"/>
              </a:lnSpc>
            </a:pPr>
            <a:r>
              <a:rPr lang="en-US" altLang="zh-CN" sz="1800"/>
              <a:t>} </a:t>
            </a:r>
          </a:p>
        </p:txBody>
      </p:sp>
      <p:sp>
        <p:nvSpPr>
          <p:cNvPr id="666627" name="Rectangle 3"/>
          <p:cNvSpPr>
            <a:spLocks noGrp="1" noChangeArrowheads="1"/>
          </p:cNvSpPr>
          <p:nvPr>
            <p:ph type="title" idx="4294967295"/>
          </p:nvPr>
        </p:nvSpPr>
        <p:spPr>
          <a:xfrm flipV="1">
            <a:off x="8358188" y="60325"/>
            <a:ext cx="785812" cy="128588"/>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
        <p:nvSpPr>
          <p:cNvPr id="666628" name="Text Box 4"/>
          <p:cNvSpPr txBox="1">
            <a:spLocks noChangeArrowheads="1"/>
          </p:cNvSpPr>
          <p:nvPr/>
        </p:nvSpPr>
        <p:spPr bwMode="auto">
          <a:xfrm>
            <a:off x="5080000" y="115888"/>
            <a:ext cx="3884613" cy="641350"/>
          </a:xfrm>
          <a:prstGeom prst="rect">
            <a:avLst/>
          </a:prstGeom>
          <a:noFill/>
          <a:ln w="9525">
            <a:noFill/>
            <a:miter lim="800000"/>
            <a:headEnd/>
            <a:tailEnd/>
          </a:ln>
          <a:effectLst/>
        </p:spPr>
        <p:txBody>
          <a:bodyPr>
            <a:spAutoFit/>
          </a:bodyPr>
          <a:lstStyle/>
          <a:p>
            <a:pPr algn="r">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8-9  </a:t>
            </a:r>
            <a:r>
              <a:rPr lang="zh-CN" altLang="en-US" sz="2000" b="1" i="1">
                <a:solidFill>
                  <a:srgbClr val="006600"/>
                </a:solidFill>
              </a:rPr>
              <a:t>类继承和类包含的比较 </a:t>
            </a:r>
          </a:p>
        </p:txBody>
      </p:sp>
      <p:sp>
        <p:nvSpPr>
          <p:cNvPr id="666629" name="Rectangle 5"/>
          <p:cNvSpPr>
            <a:spLocks noChangeArrowheads="1"/>
          </p:cNvSpPr>
          <p:nvPr/>
        </p:nvSpPr>
        <p:spPr bwMode="auto">
          <a:xfrm>
            <a:off x="555625" y="1125538"/>
            <a:ext cx="1331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nSpc>
                <a:spcPct val="70000"/>
              </a:lnSpc>
            </a:pPr>
            <a:r>
              <a:rPr lang="en-US" altLang="zh-CN" sz="2000" b="1">
                <a:solidFill>
                  <a:srgbClr val="A50021"/>
                </a:solidFill>
              </a:rPr>
              <a:t>class Point</a:t>
            </a:r>
          </a:p>
        </p:txBody>
      </p:sp>
      <p:sp>
        <p:nvSpPr>
          <p:cNvPr id="666630" name="Rectangle 6"/>
          <p:cNvSpPr>
            <a:spLocks noChangeArrowheads="1"/>
          </p:cNvSpPr>
          <p:nvPr/>
        </p:nvSpPr>
        <p:spPr bwMode="auto">
          <a:xfrm>
            <a:off x="474663" y="2908300"/>
            <a:ext cx="1416050"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0000FF"/>
                </a:solidFill>
              </a:rPr>
              <a:t>class Circle</a:t>
            </a:r>
            <a:endParaRPr lang="en-US" altLang="zh-CN" sz="2000" b="1">
              <a:solidFill>
                <a:srgbClr val="A50021"/>
              </a:solidFill>
            </a:endParaRPr>
          </a:p>
        </p:txBody>
      </p:sp>
      <p:sp>
        <p:nvSpPr>
          <p:cNvPr id="666631" name="Rectangle 7"/>
          <p:cNvSpPr>
            <a:spLocks noChangeArrowheads="1"/>
          </p:cNvSpPr>
          <p:nvPr/>
        </p:nvSpPr>
        <p:spPr bwMode="auto">
          <a:xfrm>
            <a:off x="4554538" y="3429000"/>
            <a:ext cx="166211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 centre(t1,t2)</a:t>
            </a:r>
          </a:p>
        </p:txBody>
      </p:sp>
      <p:sp>
        <p:nvSpPr>
          <p:cNvPr id="666632" name="AutoShape 8"/>
          <p:cNvSpPr>
            <a:spLocks/>
          </p:cNvSpPr>
          <p:nvPr/>
        </p:nvSpPr>
        <p:spPr bwMode="auto">
          <a:xfrm>
            <a:off x="6227763" y="2133600"/>
            <a:ext cx="2305050" cy="609600"/>
          </a:xfrm>
          <a:prstGeom prst="borderCallout2">
            <a:avLst>
              <a:gd name="adj1" fmla="val 18750"/>
              <a:gd name="adj2" fmla="val -3306"/>
              <a:gd name="adj3" fmla="val 18750"/>
              <a:gd name="adj4" fmla="val -14671"/>
              <a:gd name="adj5" fmla="val 201824"/>
              <a:gd name="adj6" fmla="val -5062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调用成员类构造函数</a:t>
            </a:r>
          </a:p>
        </p:txBody>
      </p:sp>
      <p:sp>
        <p:nvSpPr>
          <p:cNvPr id="666633" name="Rectangle 9"/>
          <p:cNvSpPr>
            <a:spLocks noChangeArrowheads="1"/>
          </p:cNvSpPr>
          <p:nvPr/>
        </p:nvSpPr>
        <p:spPr bwMode="auto">
          <a:xfrm>
            <a:off x="1452563" y="4005263"/>
            <a:ext cx="2176462"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centre.OutPoint();</a:t>
            </a:r>
          </a:p>
        </p:txBody>
      </p:sp>
      <p:sp>
        <p:nvSpPr>
          <p:cNvPr id="666634" name="AutoShape 10"/>
          <p:cNvSpPr>
            <a:spLocks/>
          </p:cNvSpPr>
          <p:nvPr/>
        </p:nvSpPr>
        <p:spPr bwMode="auto">
          <a:xfrm>
            <a:off x="3348038" y="2781300"/>
            <a:ext cx="2303462" cy="609600"/>
          </a:xfrm>
          <a:prstGeom prst="borderCallout2">
            <a:avLst>
              <a:gd name="adj1" fmla="val 18750"/>
              <a:gd name="adj2" fmla="val -3310"/>
              <a:gd name="adj3" fmla="val 18750"/>
              <a:gd name="adj4" fmla="val -13370"/>
              <a:gd name="adj5" fmla="val 194009"/>
              <a:gd name="adj6" fmla="val -452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调用成员类成员函数</a:t>
            </a:r>
          </a:p>
        </p:txBody>
      </p:sp>
      <p:sp>
        <p:nvSpPr>
          <p:cNvPr id="666635" name="Rectangle 11"/>
          <p:cNvSpPr>
            <a:spLocks noChangeArrowheads="1"/>
          </p:cNvSpPr>
          <p:nvPr/>
        </p:nvSpPr>
        <p:spPr bwMode="auto">
          <a:xfrm>
            <a:off x="1041400" y="4348163"/>
            <a:ext cx="1585913"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solidFill>
                  <a:srgbClr val="A50021"/>
                </a:solidFill>
              </a:rPr>
              <a:t>Point</a:t>
            </a:r>
            <a:r>
              <a:rPr lang="en-US" altLang="zh-CN" sz="2000" b="1">
                <a:solidFill>
                  <a:srgbClr val="0000FF"/>
                </a:solidFill>
              </a:rPr>
              <a:t> centre;</a:t>
            </a:r>
            <a:endParaRPr lang="en-US" altLang="zh-CN" sz="2000" b="1">
              <a:solidFill>
                <a:srgbClr val="A50021"/>
              </a:solidFill>
            </a:endParaRPr>
          </a:p>
        </p:txBody>
      </p:sp>
      <p:sp>
        <p:nvSpPr>
          <p:cNvPr id="666636" name="AutoShape 12"/>
          <p:cNvSpPr>
            <a:spLocks/>
          </p:cNvSpPr>
          <p:nvPr/>
        </p:nvSpPr>
        <p:spPr bwMode="auto">
          <a:xfrm>
            <a:off x="3851275" y="3179763"/>
            <a:ext cx="2016125" cy="609600"/>
          </a:xfrm>
          <a:prstGeom prst="borderCallout2">
            <a:avLst>
              <a:gd name="adj1" fmla="val 18750"/>
              <a:gd name="adj2" fmla="val -3778"/>
              <a:gd name="adj3" fmla="val 18750"/>
              <a:gd name="adj4" fmla="val -16773"/>
              <a:gd name="adj5" fmla="val 201824"/>
              <a:gd name="adj6" fmla="val -5787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包含</a:t>
            </a:r>
            <a:r>
              <a:rPr lang="en-US" altLang="zh-CN" sz="1800" b="1"/>
              <a:t>Point</a:t>
            </a:r>
            <a:r>
              <a:rPr lang="zh-CN" altLang="en-US" sz="1800" b="1"/>
              <a:t>类成员</a:t>
            </a:r>
          </a:p>
        </p:txBody>
      </p:sp>
      <p:sp>
        <p:nvSpPr>
          <p:cNvPr id="666637" name="Rectangle 13"/>
          <p:cNvSpPr>
            <a:spLocks noChangeArrowheads="1"/>
          </p:cNvSpPr>
          <p:nvPr/>
        </p:nvSpPr>
        <p:spPr bwMode="auto">
          <a:xfrm>
            <a:off x="800100" y="5500688"/>
            <a:ext cx="2403475" cy="304800"/>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wrap="none">
            <a:spAutoFit/>
          </a:bodyPr>
          <a:lstStyle/>
          <a:p>
            <a:pPr algn="l">
              <a:lnSpc>
                <a:spcPct val="70000"/>
              </a:lnSpc>
            </a:pPr>
            <a:r>
              <a:rPr lang="en-US" altLang="zh-CN" sz="2000" b="1"/>
              <a:t>Circle c</a:t>
            </a:r>
            <a:r>
              <a:rPr lang="en-US" altLang="zh-CN" sz="2000"/>
              <a:t>( 0, 0, 12.5 ) ;</a:t>
            </a:r>
          </a:p>
        </p:txBody>
      </p:sp>
      <p:grpSp>
        <p:nvGrpSpPr>
          <p:cNvPr id="666646" name="Group 22"/>
          <p:cNvGrpSpPr>
            <a:grpSpLocks/>
          </p:cNvGrpSpPr>
          <p:nvPr/>
        </p:nvGrpSpPr>
        <p:grpSpPr bwMode="auto">
          <a:xfrm>
            <a:off x="4500563" y="4559300"/>
            <a:ext cx="4321175" cy="1174750"/>
            <a:chOff x="2880" y="2962"/>
            <a:chExt cx="2722" cy="740"/>
          </a:xfrm>
        </p:grpSpPr>
        <p:sp>
          <p:nvSpPr>
            <p:cNvPr id="666640" name="Rectangle 16"/>
            <p:cNvSpPr>
              <a:spLocks noChangeArrowheads="1"/>
            </p:cNvSpPr>
            <p:nvPr/>
          </p:nvSpPr>
          <p:spPr bwMode="auto">
            <a:xfrm>
              <a:off x="2880" y="3170"/>
              <a:ext cx="2722" cy="532"/>
            </a:xfrm>
            <a:prstGeom prst="rect">
              <a:avLst/>
            </a:prstGeom>
            <a:gradFill rotWithShape="1">
              <a:gsLst>
                <a:gs pos="0">
                  <a:srgbClr val="FFFF99"/>
                </a:gs>
                <a:gs pos="50000">
                  <a:schemeClr val="hlink"/>
                </a:gs>
                <a:gs pos="100000">
                  <a:srgbClr val="FFFF99"/>
                </a:gs>
              </a:gsLst>
              <a:lin ang="5400000" scaled="1"/>
            </a:gradFill>
            <a:ln w="9525">
              <a:solidFill>
                <a:schemeClr val="tx1"/>
              </a:solidFill>
              <a:miter lim="800000"/>
              <a:headEnd/>
              <a:tailEnd/>
            </a:ln>
            <a:effectLst/>
          </p:spPr>
          <p:txBody>
            <a:bodyPr wrap="none" anchor="ctr"/>
            <a:lstStyle/>
            <a:p>
              <a:pPr algn="l">
                <a:lnSpc>
                  <a:spcPct val="70000"/>
                </a:lnSpc>
                <a:spcAft>
                  <a:spcPct val="20000"/>
                </a:spcAft>
              </a:pPr>
              <a:r>
                <a:rPr lang="en-US" altLang="zh-CN" sz="2000"/>
                <a:t>              </a:t>
              </a:r>
              <a:r>
                <a:rPr lang="en-US" altLang="zh-CN" sz="2000" b="1"/>
                <a:t>c.centre </a:t>
              </a:r>
              <a:r>
                <a:rPr lang="en-US" altLang="zh-CN" sz="2000"/>
                <a:t>  </a:t>
              </a:r>
            </a:p>
            <a:p>
              <a:pPr algn="l"/>
              <a:r>
                <a:rPr lang="en-US" altLang="zh-CN" sz="2000"/>
                <a:t> </a:t>
              </a:r>
              <a:r>
                <a:rPr lang="en-US" altLang="zh-CN" sz="2000" b="1"/>
                <a:t>c.centre.x       c.centre.y        c.radius</a:t>
              </a:r>
            </a:p>
          </p:txBody>
        </p:sp>
        <p:sp>
          <p:nvSpPr>
            <p:cNvPr id="666642" name="Line 18"/>
            <p:cNvSpPr>
              <a:spLocks noChangeShapeType="1"/>
            </p:cNvSpPr>
            <p:nvPr/>
          </p:nvSpPr>
          <p:spPr bwMode="auto">
            <a:xfrm>
              <a:off x="4755" y="3170"/>
              <a:ext cx="0" cy="532"/>
            </a:xfrm>
            <a:prstGeom prst="line">
              <a:avLst/>
            </a:prstGeom>
            <a:noFill/>
            <a:ln w="9525">
              <a:solidFill>
                <a:schemeClr val="tx1"/>
              </a:solidFill>
              <a:round/>
              <a:headEnd/>
              <a:tailEnd/>
            </a:ln>
            <a:effectLst/>
          </p:spPr>
          <p:txBody>
            <a:bodyPr/>
            <a:lstStyle/>
            <a:p>
              <a:endParaRPr lang="zh-CN" altLang="en-US"/>
            </a:p>
          </p:txBody>
        </p:sp>
        <p:sp>
          <p:nvSpPr>
            <p:cNvPr id="666643" name="Text Box 19"/>
            <p:cNvSpPr txBox="1">
              <a:spLocks noChangeArrowheads="1"/>
            </p:cNvSpPr>
            <p:nvPr/>
          </p:nvSpPr>
          <p:spPr bwMode="auto">
            <a:xfrm>
              <a:off x="3538" y="2962"/>
              <a:ext cx="1406" cy="196"/>
            </a:xfrm>
            <a:prstGeom prst="rect">
              <a:avLst/>
            </a:prstGeom>
            <a:noFill/>
            <a:ln w="9525">
              <a:noFill/>
              <a:miter lim="800000"/>
              <a:headEnd/>
              <a:tailEnd/>
            </a:ln>
            <a:effectLst/>
          </p:spPr>
          <p:txBody>
            <a:bodyPr>
              <a:spAutoFit/>
            </a:bodyPr>
            <a:lstStyle/>
            <a:p>
              <a:pPr>
                <a:lnSpc>
                  <a:spcPct val="80000"/>
                </a:lnSpc>
                <a:spcBef>
                  <a:spcPct val="50000"/>
                </a:spcBef>
              </a:pPr>
              <a:r>
                <a:rPr lang="zh-CN" altLang="en-US" sz="1800" b="1" i="1"/>
                <a:t>对象</a:t>
              </a:r>
              <a:r>
                <a:rPr lang="en-US" altLang="zh-CN" sz="1800" b="1" i="1"/>
                <a:t>c</a:t>
              </a:r>
              <a:r>
                <a:rPr lang="zh-CN" altLang="en-US" sz="1800" b="1" i="1"/>
                <a:t>的数据成员</a:t>
              </a:r>
            </a:p>
          </p:txBody>
        </p:sp>
        <p:sp>
          <p:nvSpPr>
            <p:cNvPr id="666644" name="Line 20"/>
            <p:cNvSpPr>
              <a:spLocks noChangeShapeType="1"/>
            </p:cNvSpPr>
            <p:nvPr/>
          </p:nvSpPr>
          <p:spPr bwMode="auto">
            <a:xfrm>
              <a:off x="2880" y="3430"/>
              <a:ext cx="2722" cy="0"/>
            </a:xfrm>
            <a:prstGeom prst="line">
              <a:avLst/>
            </a:prstGeom>
            <a:noFill/>
            <a:ln w="9525">
              <a:solidFill>
                <a:schemeClr val="tx1"/>
              </a:solidFill>
              <a:round/>
              <a:headEnd/>
              <a:tailEnd/>
            </a:ln>
            <a:effectLst/>
          </p:spPr>
          <p:txBody>
            <a:bodyPr/>
            <a:lstStyle/>
            <a:p>
              <a:endParaRPr lang="zh-CN" altLang="en-US"/>
            </a:p>
          </p:txBody>
        </p:sp>
        <p:sp>
          <p:nvSpPr>
            <p:cNvPr id="666645" name="Line 21"/>
            <p:cNvSpPr>
              <a:spLocks noChangeShapeType="1"/>
            </p:cNvSpPr>
            <p:nvPr/>
          </p:nvSpPr>
          <p:spPr bwMode="auto">
            <a:xfrm>
              <a:off x="3787" y="3430"/>
              <a:ext cx="0" cy="272"/>
            </a:xfrm>
            <a:prstGeom prst="line">
              <a:avLst/>
            </a:prstGeom>
            <a:noFill/>
            <a:ln w="9525">
              <a:solidFill>
                <a:schemeClr val="tx1"/>
              </a:solidFill>
              <a:round/>
              <a:headEnd/>
              <a:tailEnd/>
            </a:ln>
            <a:effectLst/>
          </p:spPr>
          <p:txBody>
            <a:bodyPr/>
            <a:lstStyle/>
            <a:p>
              <a:endParaRPr lang="zh-CN" altLang="en-US"/>
            </a:p>
          </p:txBody>
        </p:sp>
      </p:grpSp>
      <p:sp>
        <p:nvSpPr>
          <p:cNvPr id="666647" name="Rectangle 23"/>
          <p:cNvSpPr>
            <a:spLocks noChangeArrowheads="1"/>
          </p:cNvSpPr>
          <p:nvPr/>
        </p:nvSpPr>
        <p:spPr bwMode="auto">
          <a:xfrm>
            <a:off x="801688" y="5753100"/>
            <a:ext cx="6362700" cy="33972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p:spPr>
        <p:txBody>
          <a:bodyPr>
            <a:spAutoFit/>
          </a:bodyPr>
          <a:lstStyle/>
          <a:p>
            <a:pPr algn="l">
              <a:lnSpc>
                <a:spcPct val="90000"/>
              </a:lnSpc>
            </a:pPr>
            <a:r>
              <a:rPr lang="en-US" altLang="zh-CN" sz="1800" b="1"/>
              <a:t>c.centre.OutPoint() ;	</a:t>
            </a:r>
            <a:r>
              <a:rPr lang="en-US" altLang="zh-CN" sz="1800" b="1" i="1">
                <a:solidFill>
                  <a:srgbClr val="006600"/>
                </a:solidFill>
              </a:rPr>
              <a:t>//</a:t>
            </a:r>
            <a:r>
              <a:rPr lang="zh-CN" altLang="en-US" sz="1800" b="1" i="1">
                <a:solidFill>
                  <a:srgbClr val="006600"/>
                </a:solidFill>
              </a:rPr>
              <a:t>通过成员</a:t>
            </a:r>
            <a:r>
              <a:rPr lang="en-US" altLang="zh-CN" sz="1800" b="1" i="1">
                <a:solidFill>
                  <a:srgbClr val="006600"/>
                </a:solidFill>
              </a:rPr>
              <a:t>centrePoint</a:t>
            </a:r>
            <a:r>
              <a:rPr lang="zh-CN" altLang="en-US" sz="1800" b="1" i="1">
                <a:solidFill>
                  <a:srgbClr val="006600"/>
                </a:solidFill>
              </a:rPr>
              <a:t>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box(out)">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box(out)">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6635"/>
                                        </p:tgtEl>
                                        <p:attrNameLst>
                                          <p:attrName>style.visibility</p:attrName>
                                        </p:attrNameLst>
                                      </p:cBhvr>
                                      <p:to>
                                        <p:strVal val="visible"/>
                                      </p:to>
                                    </p:set>
                                    <p:animEffect transition="in" filter="box(out)">
                                      <p:cBhvr>
                                        <p:cTn id="17" dur="500"/>
                                        <p:tgtEl>
                                          <p:spTgt spid="66663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66636"/>
                                        </p:tgtEl>
                                        <p:attrNameLst>
                                          <p:attrName>style.visibility</p:attrName>
                                        </p:attrNameLst>
                                      </p:cBhvr>
                                      <p:to>
                                        <p:strVal val="visible"/>
                                      </p:to>
                                    </p:set>
                                    <p:animEffect transition="in" filter="barn(outHorizontal)">
                                      <p:cBhvr>
                                        <p:cTn id="22" dur="500"/>
                                        <p:tgtEl>
                                          <p:spTgt spid="666636"/>
                                        </p:tgtEl>
                                      </p:cBhvr>
                                    </p:animEffect>
                                  </p:childTnLst>
                                  <p:subTnLst>
                                    <p:set>
                                      <p:cBhvr override="childStyle">
                                        <p:cTn dur="1" fill="hold" display="0" masterRel="nextClick" afterEffect="1"/>
                                        <p:tgtEl>
                                          <p:spTgt spid="66663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6631"/>
                                        </p:tgtEl>
                                        <p:attrNameLst>
                                          <p:attrName>style.visibility</p:attrName>
                                        </p:attrNameLst>
                                      </p:cBhvr>
                                      <p:to>
                                        <p:strVal val="visible"/>
                                      </p:to>
                                    </p:set>
                                    <p:animEffect transition="in" filter="box(out)">
                                      <p:cBhvr>
                                        <p:cTn id="27" dur="500"/>
                                        <p:tgtEl>
                                          <p:spTgt spid="66663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66632"/>
                                        </p:tgtEl>
                                        <p:attrNameLst>
                                          <p:attrName>style.visibility</p:attrName>
                                        </p:attrNameLst>
                                      </p:cBhvr>
                                      <p:to>
                                        <p:strVal val="visible"/>
                                      </p:to>
                                    </p:set>
                                    <p:animEffect transition="in" filter="barn(outHorizontal)">
                                      <p:cBhvr>
                                        <p:cTn id="32" dur="500"/>
                                        <p:tgtEl>
                                          <p:spTgt spid="666632"/>
                                        </p:tgtEl>
                                      </p:cBhvr>
                                    </p:animEffect>
                                  </p:childTnLst>
                                  <p:subTnLst>
                                    <p:set>
                                      <p:cBhvr override="childStyle">
                                        <p:cTn dur="1" fill="hold" display="0" masterRel="nextClick" afterEffect="1"/>
                                        <p:tgtEl>
                                          <p:spTgt spid="66663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6633"/>
                                        </p:tgtEl>
                                        <p:attrNameLst>
                                          <p:attrName>style.visibility</p:attrName>
                                        </p:attrNameLst>
                                      </p:cBhvr>
                                      <p:to>
                                        <p:strVal val="visible"/>
                                      </p:to>
                                    </p:set>
                                    <p:animEffect transition="in" filter="box(out)">
                                      <p:cBhvr>
                                        <p:cTn id="37" dur="500"/>
                                        <p:tgtEl>
                                          <p:spTgt spid="66663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grpId="0" nodeType="clickEffect">
                                  <p:stCondLst>
                                    <p:cond delay="0"/>
                                  </p:stCondLst>
                                  <p:childTnLst>
                                    <p:set>
                                      <p:cBhvr>
                                        <p:cTn id="41" dur="1" fill="hold">
                                          <p:stCondLst>
                                            <p:cond delay="0"/>
                                          </p:stCondLst>
                                        </p:cTn>
                                        <p:tgtEl>
                                          <p:spTgt spid="666634"/>
                                        </p:tgtEl>
                                        <p:attrNameLst>
                                          <p:attrName>style.visibility</p:attrName>
                                        </p:attrNameLst>
                                      </p:cBhvr>
                                      <p:to>
                                        <p:strVal val="visible"/>
                                      </p:to>
                                    </p:set>
                                    <p:animEffect transition="in" filter="barn(outHorizontal)">
                                      <p:cBhvr>
                                        <p:cTn id="42" dur="500"/>
                                        <p:tgtEl>
                                          <p:spTgt spid="666634"/>
                                        </p:tgtEl>
                                      </p:cBhvr>
                                    </p:animEffect>
                                  </p:childTnLst>
                                  <p:subTnLst>
                                    <p:set>
                                      <p:cBhvr override="childStyle">
                                        <p:cTn dur="1" fill="hold" display="0" masterRel="nextClick" afterEffect="1"/>
                                        <p:tgtEl>
                                          <p:spTgt spid="666634"/>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ox(out)">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666646"/>
                                        </p:tgtEl>
                                        <p:attrNameLst>
                                          <p:attrName>style.visibility</p:attrName>
                                        </p:attrNameLst>
                                      </p:cBhvr>
                                      <p:to>
                                        <p:strVal val="visible"/>
                                      </p:to>
                                    </p:set>
                                    <p:animEffect transition="in" filter="checkerboard(across)">
                                      <p:cBhvr>
                                        <p:cTn id="52" dur="500"/>
                                        <p:tgtEl>
                                          <p:spTgt spid="66664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ox(out)">
                                      <p:cBhvr>
                                        <p:cTn id="57" dur="500"/>
                                        <p:tgtEl>
                                          <p:spTgt spid="66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9" grpId="0" animBg="1" autoUpdateAnimBg="0"/>
      <p:bldP spid="666630" grpId="0" animBg="1" autoUpdateAnimBg="0"/>
      <p:bldP spid="666631" grpId="0" animBg="1" autoUpdateAnimBg="0"/>
      <p:bldP spid="666632" grpId="0" animBg="1" autoUpdateAnimBg="0"/>
      <p:bldP spid="666633" grpId="0" animBg="1" autoUpdateAnimBg="0"/>
      <p:bldP spid="666634" grpId="0" animBg="1" autoUpdateAnimBg="0"/>
      <p:bldP spid="666635" grpId="0" animBg="1" autoUpdateAnimBg="0"/>
      <p:bldP spid="666636" grpId="0" animBg="1" autoUpdateAnimBg="0"/>
      <p:bldP spid="666637" grpId="0" animBg="1" autoUpdateAnimBg="0"/>
      <p:bldP spid="666647"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Text Box 2"/>
          <p:cNvSpPr txBox="1">
            <a:spLocks noChangeArrowheads="1"/>
          </p:cNvSpPr>
          <p:nvPr/>
        </p:nvSpPr>
        <p:spPr bwMode="auto">
          <a:xfrm>
            <a:off x="669925" y="260350"/>
            <a:ext cx="8223250" cy="6159500"/>
          </a:xfrm>
          <a:prstGeom prst="rect">
            <a:avLst/>
          </a:prstGeom>
          <a:noFill/>
          <a:ln w="9525">
            <a:noFill/>
            <a:miter lim="800000"/>
            <a:headEnd/>
            <a:tailEnd/>
          </a:ln>
          <a:effectLst/>
        </p:spPr>
        <p:txBody>
          <a:bodyPr>
            <a:spAutoFit/>
          </a:bodyPr>
          <a:lstStyle/>
          <a:p>
            <a:pPr algn="l">
              <a:lnSpc>
                <a:spcPct val="105000"/>
              </a:lnSpc>
            </a:pPr>
            <a:r>
              <a:rPr lang="en-US" altLang="zh-CN" sz="1800" b="1"/>
              <a:t>#include&lt;iostream&gt;</a:t>
            </a:r>
          </a:p>
          <a:p>
            <a:pPr algn="l">
              <a:lnSpc>
                <a:spcPct val="105000"/>
              </a:lnSpc>
            </a:pPr>
            <a:r>
              <a:rPr lang="en-US" altLang="zh-CN" sz="1800" b="1"/>
              <a:t>using namespace std ;</a:t>
            </a:r>
          </a:p>
          <a:p>
            <a:pPr algn="l">
              <a:lnSpc>
                <a:spcPct val="105000"/>
              </a:lnSpc>
            </a:pPr>
            <a:r>
              <a:rPr lang="en-US" altLang="zh-CN" sz="1800" b="1"/>
              <a:t>class A</a:t>
            </a:r>
          </a:p>
          <a:p>
            <a:pPr algn="l">
              <a:lnSpc>
                <a:spcPct val="105000"/>
              </a:lnSpc>
            </a:pPr>
            <a:r>
              <a:rPr lang="en-US" altLang="zh-CN" sz="1800" b="1"/>
              <a:t>{ public :</a:t>
            </a:r>
          </a:p>
          <a:p>
            <a:pPr algn="l">
              <a:lnSpc>
                <a:spcPct val="105000"/>
              </a:lnSpc>
            </a:pPr>
            <a:r>
              <a:rPr lang="en-US" altLang="zh-CN" sz="1800" b="1"/>
              <a:t>      void  get_XY()   { cout &lt;&lt; "Enter two numbers of x, y : " ;  cin &gt;&gt; x &gt;&gt; y ; }</a:t>
            </a:r>
          </a:p>
          <a:p>
            <a:pPr algn="l">
              <a:lnSpc>
                <a:spcPct val="105000"/>
              </a:lnSpc>
            </a:pPr>
            <a:r>
              <a:rPr lang="en-US" altLang="zh-CN" sz="1800" b="1"/>
              <a:t>      void  put_XY()    { cout &lt;&lt; "x = "&lt;&lt; x &lt;&lt; ", y = " &lt;&lt; y &lt;&lt; '\n' ; }</a:t>
            </a:r>
          </a:p>
          <a:p>
            <a:pPr algn="l">
              <a:lnSpc>
                <a:spcPct val="105000"/>
              </a:lnSpc>
            </a:pPr>
            <a:r>
              <a:rPr lang="en-US" altLang="zh-CN" sz="1800" b="1"/>
              <a:t>   protected:    int x, y ;</a:t>
            </a:r>
          </a:p>
          <a:p>
            <a:pPr algn="l">
              <a:lnSpc>
                <a:spcPct val="105000"/>
              </a:lnSpc>
            </a:pPr>
            <a:r>
              <a:rPr lang="en-US" altLang="zh-CN" sz="1800" b="1"/>
              <a:t>};</a:t>
            </a:r>
          </a:p>
          <a:p>
            <a:pPr algn="l">
              <a:lnSpc>
                <a:spcPct val="105000"/>
              </a:lnSpc>
            </a:pPr>
            <a:r>
              <a:rPr lang="en-US" altLang="zh-CN" sz="1800" b="1"/>
              <a:t>class B : public A</a:t>
            </a:r>
          </a:p>
          <a:p>
            <a:pPr algn="l">
              <a:lnSpc>
                <a:spcPct val="105000"/>
              </a:lnSpc>
            </a:pPr>
            <a:r>
              <a:rPr lang="en-US" altLang="zh-CN" sz="1800" b="1"/>
              <a:t>{ public :</a:t>
            </a:r>
          </a:p>
          <a:p>
            <a:pPr algn="l">
              <a:lnSpc>
                <a:spcPct val="105000"/>
              </a:lnSpc>
            </a:pPr>
            <a:r>
              <a:rPr lang="en-US" altLang="zh-CN" sz="1800" b="1"/>
              <a:t>      int  get_S() { return s ; };</a:t>
            </a:r>
          </a:p>
          <a:p>
            <a:pPr algn="l">
              <a:lnSpc>
                <a:spcPct val="105000"/>
              </a:lnSpc>
            </a:pPr>
            <a:r>
              <a:rPr lang="en-US" altLang="zh-CN" sz="1800" b="1"/>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b="1"/>
              <a:t>   protected:   int s;</a:t>
            </a:r>
          </a:p>
          <a:p>
            <a:pPr algn="l">
              <a:lnSpc>
                <a:spcPct val="105000"/>
              </a:lnSpc>
            </a:pPr>
            <a:r>
              <a:rPr lang="en-US" altLang="zh-CN" sz="1800" b="1"/>
              <a:t>};</a:t>
            </a:r>
          </a:p>
          <a:p>
            <a:pPr algn="l">
              <a:lnSpc>
                <a:spcPct val="105000"/>
              </a:lnSpc>
            </a:pPr>
            <a:r>
              <a:rPr lang="en-US" altLang="zh-CN" sz="1800" b="1"/>
              <a:t>class C : public B</a:t>
            </a:r>
          </a:p>
          <a:p>
            <a:pPr algn="l">
              <a:lnSpc>
                <a:spcPct val="105000"/>
              </a:lnSpc>
            </a:pPr>
            <a:r>
              <a:rPr lang="en-US" altLang="zh-CN" sz="1800" b="1"/>
              <a:t>{ public : </a:t>
            </a:r>
          </a:p>
          <a:p>
            <a:pPr algn="l">
              <a:lnSpc>
                <a:spcPct val="105000"/>
              </a:lnSpc>
            </a:pPr>
            <a:r>
              <a:rPr lang="en-US" altLang="zh-CN" sz="1800" b="1"/>
              <a:t>      void  get_H()   { cout &lt;&lt; "Enter a number of h : " ;  cin &gt;&gt; h ; } </a:t>
            </a:r>
          </a:p>
          <a:p>
            <a:pPr algn="l">
              <a:lnSpc>
                <a:spcPct val="105000"/>
              </a:lnSpc>
            </a:pPr>
            <a:r>
              <a:rPr lang="en-US" altLang="zh-CN" sz="1800" b="1"/>
              <a:t>      int  get_V() { return v ; }</a:t>
            </a:r>
          </a:p>
          <a:p>
            <a:pPr algn="l">
              <a:lnSpc>
                <a:spcPct val="105000"/>
              </a:lnSpc>
            </a:pPr>
            <a:r>
              <a:rPr lang="en-US" altLang="zh-CN" sz="1800" b="1"/>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b="1"/>
              <a:t>   </a:t>
            </a:r>
            <a:r>
              <a:rPr lang="en-US" altLang="zh-CN" sz="1800" b="1"/>
              <a:t>protected:    int h, v;</a:t>
            </a:r>
          </a:p>
          <a:p>
            <a:pPr algn="l">
              <a:lnSpc>
                <a:spcPct val="105000"/>
              </a:lnSpc>
            </a:pPr>
            <a:r>
              <a:rPr lang="en-US" altLang="zh-CN" sz="1800" b="1"/>
              <a:t>};</a:t>
            </a:r>
          </a:p>
        </p:txBody>
      </p:sp>
      <p:sp>
        <p:nvSpPr>
          <p:cNvPr id="538627" name="Rectangle 3"/>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8627"/>
                                        </p:tgtEl>
                                        <p:attrNameLst>
                                          <p:attrName>style.visibility</p:attrName>
                                        </p:attrNameLst>
                                      </p:cBhvr>
                                      <p:to>
                                        <p:strVal val="visible"/>
                                      </p:to>
                                    </p:set>
                                    <p:animEffect transition="in" filter="checkerboard(across)">
                                      <p:cBhvr>
                                        <p:cTn id="7" dur="500"/>
                                        <p:tgtEl>
                                          <p:spTgt spid="53862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8626"/>
                                        </p:tgtEl>
                                        <p:attrNameLst>
                                          <p:attrName>style.visibility</p:attrName>
                                        </p:attrNameLst>
                                      </p:cBhvr>
                                      <p:to>
                                        <p:strVal val="visible"/>
                                      </p:to>
                                    </p:set>
                                    <p:animEffect transition="in" filter="checkerboard(down)">
                                      <p:cBhvr>
                                        <p:cTn id="12" dur="500"/>
                                        <p:tgtEl>
                                          <p:spTgt spid="5386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6" grpId="0" autoUpdateAnimBg="0"/>
      <p:bldP spid="538627"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0307" name="Rectangle 3"/>
          <p:cNvSpPr>
            <a:spLocks noChangeArrowheads="1"/>
          </p:cNvSpPr>
          <p:nvPr/>
        </p:nvSpPr>
        <p:spPr bwMode="auto">
          <a:xfrm>
            <a:off x="304800" y="1947863"/>
            <a:ext cx="8610600" cy="3221037"/>
          </a:xfrm>
          <a:prstGeom prst="rect">
            <a:avLst/>
          </a:prstGeom>
          <a:noFill/>
          <a:ln w="9525">
            <a:noFill/>
            <a:miter lim="800000"/>
            <a:headEnd type="none" w="sm" len="med"/>
            <a:tailEnd/>
          </a:ln>
          <a:effectLst/>
        </p:spPr>
        <p:txBody>
          <a:bodyPr lIns="90000" tIns="46800" rIns="90000" bIns="46800" anchor="ctr">
            <a:spAutoFit/>
          </a:bodyPr>
          <a:lstStyle/>
          <a:p>
            <a:pPr algn="l">
              <a:lnSpc>
                <a:spcPct val="18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一个类有多个直接基类的继承关系称为</a:t>
            </a:r>
            <a:r>
              <a:rPr lang="zh-CN" altLang="en-US" sz="2000" b="1">
                <a:solidFill>
                  <a:srgbClr val="0000FF"/>
                </a:solidFill>
                <a:ea typeface="Arial Unicode MS" pitchFamily="34" charset="-122"/>
                <a:cs typeface="Arial Unicode MS" pitchFamily="34" charset="-122"/>
              </a:rPr>
              <a:t>多继承</a:t>
            </a:r>
          </a:p>
          <a:p>
            <a:pPr algn="l">
              <a:lnSpc>
                <a:spcPct val="18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多继承声明语法</a:t>
            </a:r>
          </a:p>
          <a:p>
            <a:pPr algn="l">
              <a:lnSpc>
                <a:spcPct val="180000"/>
              </a:lnSpc>
              <a:buFont typeface="Wingdings" pitchFamily="2" charset="2"/>
              <a:buNone/>
            </a:pPr>
            <a:r>
              <a:rPr lang="en-US" altLang="zh-CN" sz="2000" b="1">
                <a:ea typeface="Arial Unicode MS" pitchFamily="34" charset="-122"/>
                <a:cs typeface="Arial Unicode MS" pitchFamily="34" charset="-122"/>
              </a:rPr>
              <a:t>class</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1</a:t>
            </a:r>
            <a:r>
              <a:rPr lang="en-US" altLang="zh-CN" sz="1800" b="1">
                <a:ea typeface="Arial Unicode MS" pitchFamily="34" charset="-122"/>
                <a:cs typeface="Arial Unicode MS" pitchFamily="34" charset="-122"/>
              </a:rPr>
              <a:t>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2</a:t>
            </a:r>
            <a:r>
              <a:rPr lang="en-US" altLang="zh-CN" sz="1800" b="1">
                <a:ea typeface="Arial Unicode MS" pitchFamily="34" charset="-122"/>
                <a:cs typeface="Arial Unicode MS" pitchFamily="34" charset="-122"/>
              </a:rPr>
              <a:t> ,  … , </a:t>
            </a:r>
            <a:r>
              <a:rPr lang="zh-CN" altLang="en-US" sz="1800" b="1" i="1">
                <a:ea typeface="Arial Unicode MS" pitchFamily="34" charset="-122"/>
                <a:cs typeface="Arial Unicode MS" pitchFamily="34" charset="-122"/>
              </a:rPr>
              <a:t>访问控制  基类名</a:t>
            </a:r>
            <a:r>
              <a:rPr lang="en-US" altLang="zh-CN" sz="1800" b="1" i="1">
                <a:ea typeface="Arial Unicode MS" pitchFamily="34" charset="-122"/>
                <a:cs typeface="Arial Unicode MS" pitchFamily="34" charset="-122"/>
              </a:rPr>
              <a:t>n</a:t>
            </a:r>
          </a:p>
          <a:p>
            <a:pPr algn="l">
              <a:lnSpc>
                <a:spcPct val="180000"/>
              </a:lnSpc>
              <a:buFont typeface="Wingdings" pitchFamily="2" charset="2"/>
              <a:buNone/>
            </a:pPr>
            <a:r>
              <a:rPr lang="en-US" altLang="zh-CN" sz="1800" b="1">
                <a:ea typeface="Arial Unicode MS" pitchFamily="34" charset="-122"/>
                <a:cs typeface="Arial Unicode MS" pitchFamily="34" charset="-122"/>
              </a:rPr>
              <a:t>    {</a:t>
            </a:r>
          </a:p>
          <a:p>
            <a:pPr algn="l">
              <a:lnSpc>
                <a:spcPct val="180000"/>
              </a:lnSpc>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l">
              <a:lnSpc>
                <a:spcPct val="180000"/>
              </a:lnSpc>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r>
              <a:rPr lang="zh-CN" altLang="en-US" sz="1800" b="1">
                <a:ea typeface="Arial Unicode MS" pitchFamily="34" charset="-122"/>
                <a:cs typeface="Arial Unicode MS" pitchFamily="34" charset="-122"/>
              </a:rPr>
              <a:t>；</a:t>
            </a:r>
          </a:p>
        </p:txBody>
      </p:sp>
      <p:sp>
        <p:nvSpPr>
          <p:cNvPr id="61030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  </a:t>
            </a:r>
            <a:r>
              <a:rPr lang="zh-CN" altLang="en-US" sz="10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0306"/>
                                        </p:tgtEl>
                                        <p:attrNameLst>
                                          <p:attrName>style.visibility</p:attrName>
                                        </p:attrNameLst>
                                      </p:cBhvr>
                                      <p:to>
                                        <p:strVal val="visible"/>
                                      </p:to>
                                    </p:set>
                                    <p:animEffect transition="in" filter="checkerboard(across)">
                                      <p:cBhvr>
                                        <p:cTn id="7" dur="500"/>
                                        <p:tgtEl>
                                          <p:spTgt spid="6103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10307"/>
                                        </p:tgtEl>
                                        <p:attrNameLst>
                                          <p:attrName>style.visibility</p:attrName>
                                        </p:attrNameLst>
                                      </p:cBhvr>
                                      <p:to>
                                        <p:strVal val="visible"/>
                                      </p:to>
                                    </p:set>
                                    <p:animEffect transition="in" filter="checkerboard(down)">
                                      <p:cBhvr>
                                        <p:cTn id="12" dur="500"/>
                                        <p:tgtEl>
                                          <p:spTgt spid="6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6" grpId="0" autoUpdateAnimBg="0"/>
      <p:bldP spid="610307"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ChangeArrowheads="1"/>
          </p:cNvSpPr>
          <p:nvPr/>
        </p:nvSpPr>
        <p:spPr bwMode="auto">
          <a:xfrm>
            <a:off x="533400" y="381000"/>
            <a:ext cx="5561013" cy="609600"/>
          </a:xfrm>
          <a:prstGeom prst="rect">
            <a:avLst/>
          </a:prstGeom>
          <a:noFill/>
          <a:ln w="9525">
            <a:noFill/>
            <a:miter lim="800000"/>
            <a:headEnd/>
            <a:tailEnd/>
          </a:ln>
          <a:effectLst/>
        </p:spPr>
        <p:txBody>
          <a:bodyPr lIns="92075" tIns="46038" rIns="92075" bIns="46038" anchor="ctr"/>
          <a:lstStyle/>
          <a:p>
            <a:pPr algn="l"/>
            <a:r>
              <a:rPr lang="en-US" altLang="zh-CN" sz="2800" b="1">
                <a:solidFill>
                  <a:srgbClr val="CC3300"/>
                </a:solidFill>
                <a:effectLst>
                  <a:outerShdw blurRad="38100" dist="38100" dir="2700000" algn="tl">
                    <a:srgbClr val="000000"/>
                  </a:outerShdw>
                </a:effectLst>
                <a:latin typeface="楷体_GB2312" pitchFamily="49" charset="-122"/>
                <a:ea typeface="楷体_GB2312" pitchFamily="49" charset="-122"/>
              </a:rPr>
              <a:t>8.5  </a:t>
            </a:r>
            <a:r>
              <a:rPr lang="zh-CN" altLang="en-US" sz="2800" b="1">
                <a:solidFill>
                  <a:srgbClr val="CC3300"/>
                </a:solidFill>
                <a:effectLst>
                  <a:outerShdw blurRad="38100" dist="38100" dir="2700000" algn="tl">
                    <a:srgbClr val="000000"/>
                  </a:outerShdw>
                </a:effectLst>
                <a:latin typeface="楷体_GB2312" pitchFamily="49" charset="-122"/>
                <a:ea typeface="楷体_GB2312" pitchFamily="49" charset="-122"/>
              </a:rPr>
              <a:t>多继承</a:t>
            </a:r>
          </a:p>
        </p:txBody>
      </p:sp>
      <p:sp>
        <p:nvSpPr>
          <p:cNvPr id="611331" name="Rectangle 3"/>
          <p:cNvSpPr>
            <a:spLocks noChangeArrowheads="1"/>
          </p:cNvSpPr>
          <p:nvPr/>
        </p:nvSpPr>
        <p:spPr bwMode="auto">
          <a:xfrm>
            <a:off x="2713038" y="4495800"/>
            <a:ext cx="3840162" cy="6477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C : public  A </a:t>
            </a:r>
            <a:r>
              <a:rPr lang="zh-CN" altLang="en-US" sz="1800" b="1"/>
              <a:t>，</a:t>
            </a:r>
            <a:r>
              <a:rPr lang="en-US" altLang="zh-CN" sz="1800" b="1"/>
              <a:t>public  B</a:t>
            </a:r>
          </a:p>
        </p:txBody>
      </p:sp>
      <p:grpSp>
        <p:nvGrpSpPr>
          <p:cNvPr id="611332" name="Group 4"/>
          <p:cNvGrpSpPr>
            <a:grpSpLocks/>
          </p:cNvGrpSpPr>
          <p:nvPr/>
        </p:nvGrpSpPr>
        <p:grpSpPr bwMode="auto">
          <a:xfrm>
            <a:off x="2062163" y="2911475"/>
            <a:ext cx="5149850" cy="647700"/>
            <a:chOff x="1299" y="1834"/>
            <a:chExt cx="3244" cy="408"/>
          </a:xfrm>
        </p:grpSpPr>
        <p:sp>
          <p:nvSpPr>
            <p:cNvPr id="611333" name="Rectangle 5"/>
            <p:cNvSpPr>
              <a:spLocks noChangeArrowheads="1"/>
            </p:cNvSpPr>
            <p:nvPr/>
          </p:nvSpPr>
          <p:spPr bwMode="auto">
            <a:xfrm>
              <a:off x="1299" y="1834"/>
              <a:ext cx="1360" cy="408"/>
            </a:xfrm>
            <a:prstGeom prst="rect">
              <a:avLst/>
            </a:prstGeom>
            <a:solidFill>
              <a:srgbClr val="FF7C8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b="1"/>
                <a:t>class  A</a:t>
              </a:r>
            </a:p>
          </p:txBody>
        </p:sp>
        <p:sp>
          <p:nvSpPr>
            <p:cNvPr id="611334" name="Rectangle 6"/>
            <p:cNvSpPr>
              <a:spLocks noChangeArrowheads="1"/>
            </p:cNvSpPr>
            <p:nvPr/>
          </p:nvSpPr>
          <p:spPr bwMode="auto">
            <a:xfrm>
              <a:off x="3183" y="1834"/>
              <a:ext cx="1360" cy="408"/>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b="1"/>
                <a:t>class  B </a:t>
              </a:r>
            </a:p>
          </p:txBody>
        </p:sp>
      </p:grpSp>
      <p:grpSp>
        <p:nvGrpSpPr>
          <p:cNvPr id="611335" name="Group 7"/>
          <p:cNvGrpSpPr>
            <a:grpSpLocks/>
          </p:cNvGrpSpPr>
          <p:nvPr/>
        </p:nvGrpSpPr>
        <p:grpSpPr bwMode="auto">
          <a:xfrm>
            <a:off x="3043238" y="3540125"/>
            <a:ext cx="3095625" cy="955675"/>
            <a:chOff x="1917" y="2230"/>
            <a:chExt cx="1950" cy="602"/>
          </a:xfrm>
        </p:grpSpPr>
        <p:sp>
          <p:nvSpPr>
            <p:cNvPr id="611336" name="Freeform 8"/>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1337" name="Freeform 9"/>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1338" name="Rectangle 10"/>
          <p:cNvSpPr>
            <a:spLocks noChangeArrowheads="1"/>
          </p:cNvSpPr>
          <p:nvPr/>
        </p:nvSpPr>
        <p:spPr bwMode="auto">
          <a:xfrm>
            <a:off x="819150" y="1290638"/>
            <a:ext cx="7486650" cy="946150"/>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C </a:t>
            </a:r>
            <a:r>
              <a:rPr lang="zh-CN" altLang="en-US" sz="2000" b="1">
                <a:ea typeface="Arial Unicode MS" pitchFamily="34" charset="-122"/>
                <a:cs typeface="Arial Unicode MS" pitchFamily="34" charset="-122"/>
              </a:rPr>
              <a:t>可以根据访问控制同时继承类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和类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的成员，并添加</a:t>
            </a:r>
          </a:p>
          <a:p>
            <a:pPr algn="l">
              <a:lnSpc>
                <a:spcPct val="140000"/>
              </a:lnSpc>
              <a:buFont typeface="Wingdings" pitchFamily="2" charset="2"/>
              <a:buNone/>
            </a:pPr>
            <a:r>
              <a:rPr lang="zh-CN" altLang="en-US" sz="2000" b="1">
                <a:ea typeface="Arial Unicode MS" pitchFamily="34" charset="-122"/>
                <a:cs typeface="Arial Unicode MS" pitchFamily="34" charset="-122"/>
              </a:rPr>
              <a:t>     自己的成员</a:t>
            </a:r>
          </a:p>
        </p:txBody>
      </p:sp>
      <p:sp>
        <p:nvSpPr>
          <p:cNvPr id="611339" name="Rectangle 1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  </a:t>
            </a:r>
            <a:r>
              <a:rPr lang="zh-CN" altLang="en-US" sz="100">
                <a:solidFill>
                  <a:schemeClr val="bg1"/>
                </a:solidFill>
              </a:rPr>
              <a:t>多继承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1338"/>
                                        </p:tgtEl>
                                        <p:attrNameLst>
                                          <p:attrName>style.visibility</p:attrName>
                                        </p:attrNameLst>
                                      </p:cBhvr>
                                      <p:to>
                                        <p:strVal val="visible"/>
                                      </p:to>
                                    </p:set>
                                    <p:animEffect transition="in" filter="checkerboard(across)">
                                      <p:cBhvr>
                                        <p:cTn id="7" dur="500"/>
                                        <p:tgtEl>
                                          <p:spTgt spid="6113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1332"/>
                                        </p:tgtEl>
                                        <p:attrNameLst>
                                          <p:attrName>style.visibility</p:attrName>
                                        </p:attrNameLst>
                                      </p:cBhvr>
                                      <p:to>
                                        <p:strVal val="visible"/>
                                      </p:to>
                                    </p:set>
                                    <p:animEffect transition="in" filter="box(out)">
                                      <p:cBhvr>
                                        <p:cTn id="12" dur="500"/>
                                        <p:tgtEl>
                                          <p:spTgt spid="61133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1335"/>
                                        </p:tgtEl>
                                        <p:attrNameLst>
                                          <p:attrName>style.visibility</p:attrName>
                                        </p:attrNameLst>
                                      </p:cBhvr>
                                      <p:to>
                                        <p:strVal val="visible"/>
                                      </p:to>
                                    </p:set>
                                    <p:anim calcmode="lin" valueType="num">
                                      <p:cBhvr>
                                        <p:cTn id="17" dur="500" fill="hold"/>
                                        <p:tgtEl>
                                          <p:spTgt spid="611335"/>
                                        </p:tgtEl>
                                        <p:attrNameLst>
                                          <p:attrName>ppt_x</p:attrName>
                                        </p:attrNameLst>
                                      </p:cBhvr>
                                      <p:tavLst>
                                        <p:tav tm="0">
                                          <p:val>
                                            <p:strVal val="#ppt_x"/>
                                          </p:val>
                                        </p:tav>
                                        <p:tav tm="100000">
                                          <p:val>
                                            <p:strVal val="#ppt_x"/>
                                          </p:val>
                                        </p:tav>
                                      </p:tavLst>
                                    </p:anim>
                                    <p:anim calcmode="lin" valueType="num">
                                      <p:cBhvr>
                                        <p:cTn id="18" dur="500" fill="hold"/>
                                        <p:tgtEl>
                                          <p:spTgt spid="611335"/>
                                        </p:tgtEl>
                                        <p:attrNameLst>
                                          <p:attrName>ppt_y</p:attrName>
                                        </p:attrNameLst>
                                      </p:cBhvr>
                                      <p:tavLst>
                                        <p:tav tm="0">
                                          <p:val>
                                            <p:strVal val="#ppt_y-#ppt_h/2"/>
                                          </p:val>
                                        </p:tav>
                                        <p:tav tm="100000">
                                          <p:val>
                                            <p:strVal val="#ppt_y"/>
                                          </p:val>
                                        </p:tav>
                                      </p:tavLst>
                                    </p:anim>
                                    <p:anim calcmode="lin" valueType="num">
                                      <p:cBhvr>
                                        <p:cTn id="19" dur="500" fill="hold"/>
                                        <p:tgtEl>
                                          <p:spTgt spid="611335"/>
                                        </p:tgtEl>
                                        <p:attrNameLst>
                                          <p:attrName>ppt_w</p:attrName>
                                        </p:attrNameLst>
                                      </p:cBhvr>
                                      <p:tavLst>
                                        <p:tav tm="0">
                                          <p:val>
                                            <p:strVal val="#ppt_w"/>
                                          </p:val>
                                        </p:tav>
                                        <p:tav tm="100000">
                                          <p:val>
                                            <p:strVal val="#ppt_w"/>
                                          </p:val>
                                        </p:tav>
                                      </p:tavLst>
                                    </p:anim>
                                    <p:anim calcmode="lin" valueType="num">
                                      <p:cBhvr>
                                        <p:cTn id="20" dur="500" fill="hold"/>
                                        <p:tgtEl>
                                          <p:spTgt spid="611335"/>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4" presetClass="entr" presetSubtype="32" fill="hold" grpId="0" nodeType="afterEffect">
                                  <p:stCondLst>
                                    <p:cond delay="1000"/>
                                  </p:stCondLst>
                                  <p:childTnLst>
                                    <p:set>
                                      <p:cBhvr>
                                        <p:cTn id="23" dur="1" fill="hold">
                                          <p:stCondLst>
                                            <p:cond delay="0"/>
                                          </p:stCondLst>
                                        </p:cTn>
                                        <p:tgtEl>
                                          <p:spTgt spid="611331"/>
                                        </p:tgtEl>
                                        <p:attrNameLst>
                                          <p:attrName>style.visibility</p:attrName>
                                        </p:attrNameLst>
                                      </p:cBhvr>
                                      <p:to>
                                        <p:strVal val="visible"/>
                                      </p:to>
                                    </p:set>
                                    <p:animEffect transition="in" filter="box(out)">
                                      <p:cBhvr>
                                        <p:cTn id="24" dur="500"/>
                                        <p:tgtEl>
                                          <p:spTgt spid="61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animBg="1" autoUpdateAnimBg="0"/>
      <p:bldP spid="61133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609600" y="1600200"/>
            <a:ext cx="8001000" cy="4359275"/>
          </a:xfrm>
          <a:prstGeom prst="rect">
            <a:avLst/>
          </a:prstGeom>
          <a:noFill/>
          <a:ln w="9525">
            <a:noFill/>
            <a:miter lim="800000"/>
            <a:headEnd/>
            <a:tailEnd/>
          </a:ln>
          <a:effectLst/>
        </p:spPr>
        <p:txBody>
          <a:bodyPr>
            <a:spAutoFit/>
          </a:bodyPr>
          <a:lstStyle/>
          <a:p>
            <a:pPr algn="just">
              <a:lnSpc>
                <a:spcPct val="200000"/>
              </a:lnSpc>
              <a:buClr>
                <a:srgbClr val="FF3300"/>
              </a:buClr>
              <a:buFont typeface="Wingdings" pitchFamily="2" charset="2"/>
              <a:buChar char="Ø"/>
            </a:pP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多个基类的派生类构造函数可以用初始式调用基类构造函数初始化数据成员。</a:t>
            </a:r>
          </a:p>
          <a:p>
            <a:pPr algn="just">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执行顺序与单继承构造函数情况类似。多个直接基类构造函数执行顺序取决于定义派生类时指定的各个继承基类的顺序。</a:t>
            </a:r>
          </a:p>
          <a:p>
            <a:pPr algn="l">
              <a:lnSpc>
                <a:spcPct val="200000"/>
              </a:lnSpc>
              <a:buClr>
                <a:srgbClr val="FF3300"/>
              </a:buClr>
              <a:buFont typeface="Wingdings" pitchFamily="2" charset="2"/>
              <a:buChar char="Ø"/>
            </a:pPr>
            <a:r>
              <a:rPr lang="zh-CN" altLang="en-US" sz="2000" b="1">
                <a:latin typeface="宋体" pitchFamily="2" charset="-122"/>
                <a:ea typeface="Arial Unicode MS" pitchFamily="34" charset="-122"/>
                <a:cs typeface="Arial Unicode MS" pitchFamily="34" charset="-122"/>
              </a:rPr>
              <a:t> 一个派生类对象拥有多个直接或间接基类的成员。不同名成员访问不会出现二义性。如果不同的基类有同名成员，派生类对象访问时应该加以识别。</a:t>
            </a:r>
            <a:r>
              <a:rPr lang="zh-CN" altLang="en-US" sz="2000" b="1">
                <a:ea typeface="Arial Unicode MS" pitchFamily="34" charset="-122"/>
                <a:cs typeface="Arial Unicode MS" pitchFamily="34" charset="-122"/>
              </a:rPr>
              <a:t> </a:t>
            </a:r>
          </a:p>
        </p:txBody>
      </p:sp>
      <p:sp>
        <p:nvSpPr>
          <p:cNvPr id="612355" name="Rectangle 3"/>
          <p:cNvSpPr>
            <a:spLocks noChangeArrowheads="1"/>
          </p:cNvSpPr>
          <p:nvPr/>
        </p:nvSpPr>
        <p:spPr bwMode="auto">
          <a:xfrm>
            <a:off x="685800" y="6858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8.5.1  </a:t>
            </a:r>
            <a:r>
              <a:rPr lang="zh-CN" altLang="en-US" b="1">
                <a:solidFill>
                  <a:srgbClr val="CC3300"/>
                </a:solidFill>
                <a:latin typeface="宋体" pitchFamily="2" charset="-122"/>
              </a:rPr>
              <a:t>多继承的派生类构造和访问</a:t>
            </a:r>
            <a:endParaRPr lang="zh-CN" altLang="en-US" b="1">
              <a:solidFill>
                <a:srgbClr val="CC3300"/>
              </a:solidFill>
              <a:latin typeface="楷体_GB2312" pitchFamily="49" charset="-122"/>
            </a:endParaRPr>
          </a:p>
        </p:txBody>
      </p:sp>
      <p:sp>
        <p:nvSpPr>
          <p:cNvPr id="612356"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rPr>
              <a:t>8.5.1  </a:t>
            </a:r>
            <a:r>
              <a:rPr lang="zh-CN" altLang="en-US" sz="10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2355"/>
                                        </p:tgtEl>
                                        <p:attrNameLst>
                                          <p:attrName>style.visibility</p:attrName>
                                        </p:attrNameLst>
                                      </p:cBhvr>
                                      <p:to>
                                        <p:strVal val="visible"/>
                                      </p:to>
                                    </p:set>
                                    <p:animEffect transition="in" filter="blinds(vertical)">
                                      <p:cBhvr>
                                        <p:cTn id="7" dur="500"/>
                                        <p:tgtEl>
                                          <p:spTgt spid="61235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2354"/>
                                        </p:tgtEl>
                                        <p:attrNameLst>
                                          <p:attrName>style.visibility</p:attrName>
                                        </p:attrNameLst>
                                      </p:cBhvr>
                                      <p:to>
                                        <p:strVal val="visible"/>
                                      </p:to>
                                    </p:set>
                                    <p:animEffect transition="in" filter="checkerboard(across)">
                                      <p:cBhvr>
                                        <p:cTn id="12" dur="500"/>
                                        <p:tgtEl>
                                          <p:spTgt spid="612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4" grpId="0" autoUpdateAnimBg="0"/>
      <p:bldP spid="612355"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ChangeArrowheads="1"/>
          </p:cNvSpPr>
          <p:nvPr/>
        </p:nvSpPr>
        <p:spPr bwMode="auto">
          <a:xfrm>
            <a:off x="1600200" y="3962400"/>
            <a:ext cx="6172200" cy="2438400"/>
          </a:xfrm>
          <a:prstGeom prst="rect">
            <a:avLst/>
          </a:prstGeom>
          <a:gradFill rotWithShape="0">
            <a:gsLst>
              <a:gs pos="0">
                <a:srgbClr val="FFFFFF"/>
              </a:gs>
              <a:gs pos="100000">
                <a:srgbClr val="FFCC66"/>
              </a:gs>
            </a:gsLst>
            <a:lin ang="54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r>
              <a:rPr lang="en-US" altLang="zh-CN" sz="1800" dirty="0"/>
              <a:t>class </a:t>
            </a:r>
            <a:r>
              <a:rPr lang="en-US" altLang="zh-CN" sz="1800" b="1" dirty="0">
                <a:solidFill>
                  <a:srgbClr val="C00000"/>
                </a:solidFill>
              </a:rPr>
              <a:t>Derived</a:t>
            </a:r>
            <a:r>
              <a:rPr lang="en-US" altLang="zh-CN" sz="1800" dirty="0"/>
              <a:t> </a:t>
            </a:r>
            <a:r>
              <a:rPr lang="en-US" altLang="zh-CN" sz="1800" b="1" dirty="0">
                <a:solidFill>
                  <a:srgbClr val="0000FF"/>
                </a:solidFill>
              </a:rPr>
              <a:t>: public Base1, public Base2</a:t>
            </a:r>
          </a:p>
          <a:p>
            <a:pPr algn="l"/>
            <a:r>
              <a:rPr lang="en-US" altLang="zh-CN" sz="1800" dirty="0"/>
              <a:t>{   friend </a:t>
            </a:r>
            <a:r>
              <a:rPr lang="en-US" altLang="zh-CN" sz="1800" dirty="0" err="1"/>
              <a:t>ostream</a:t>
            </a:r>
            <a:r>
              <a:rPr lang="en-US" altLang="zh-CN" sz="1800" dirty="0"/>
              <a:t> &amp;operator&lt;&lt; ( </a:t>
            </a:r>
            <a:r>
              <a:rPr lang="en-US" altLang="zh-CN" sz="1800" dirty="0" err="1"/>
              <a:t>ostream</a:t>
            </a:r>
            <a:r>
              <a:rPr lang="en-US" altLang="zh-CN" sz="1800" dirty="0"/>
              <a:t> &amp;, const Derived &amp; ) ;</a:t>
            </a:r>
          </a:p>
          <a:p>
            <a:pPr algn="l"/>
            <a:r>
              <a:rPr lang="en-US" altLang="zh-CN" sz="1800" dirty="0"/>
              <a:t>   public :</a:t>
            </a:r>
          </a:p>
          <a:p>
            <a:pPr algn="l"/>
            <a:r>
              <a:rPr lang="en-US" altLang="zh-CN" sz="1800" dirty="0"/>
              <a:t>      Derived ( </a:t>
            </a:r>
            <a:r>
              <a:rPr lang="en-US" altLang="zh-CN" sz="1800" dirty="0" err="1"/>
              <a:t>int</a:t>
            </a:r>
            <a:r>
              <a:rPr lang="en-US" altLang="zh-CN" sz="1800" dirty="0"/>
              <a:t>, char, double ) ;</a:t>
            </a:r>
          </a:p>
          <a:p>
            <a:pPr algn="l"/>
            <a:r>
              <a:rPr lang="en-US" altLang="zh-CN" sz="1800" dirty="0"/>
              <a:t>      double </a:t>
            </a:r>
            <a:r>
              <a:rPr lang="en-US" altLang="zh-CN" sz="1800" dirty="0" err="1"/>
              <a:t>getReal</a:t>
            </a:r>
            <a:r>
              <a:rPr lang="en-US" altLang="zh-CN" sz="1800" dirty="0"/>
              <a:t>() const ;</a:t>
            </a:r>
          </a:p>
          <a:p>
            <a:pPr algn="l"/>
            <a:r>
              <a:rPr lang="en-US" altLang="zh-CN" sz="1800" dirty="0"/>
              <a:t>   private :</a:t>
            </a:r>
          </a:p>
          <a:p>
            <a:pPr algn="l"/>
            <a:r>
              <a:rPr lang="en-US" altLang="zh-CN" sz="1800" dirty="0"/>
              <a:t>      </a:t>
            </a:r>
            <a:r>
              <a:rPr lang="en-US" altLang="zh-CN" sz="1800" b="1" dirty="0">
                <a:solidFill>
                  <a:srgbClr val="0000FF"/>
                </a:solidFill>
              </a:rPr>
              <a:t>double real ;</a:t>
            </a:r>
          </a:p>
          <a:p>
            <a:pPr algn="l"/>
            <a:r>
              <a:rPr lang="en-US" altLang="zh-CN" sz="1800" dirty="0"/>
              <a:t>};</a:t>
            </a:r>
          </a:p>
        </p:txBody>
      </p:sp>
      <p:grpSp>
        <p:nvGrpSpPr>
          <p:cNvPr id="613379" name="Group 3"/>
          <p:cNvGrpSpPr>
            <a:grpSpLocks/>
          </p:cNvGrpSpPr>
          <p:nvPr/>
        </p:nvGrpSpPr>
        <p:grpSpPr bwMode="auto">
          <a:xfrm>
            <a:off x="457200" y="1143000"/>
            <a:ext cx="8305800" cy="1800225"/>
            <a:chOff x="288" y="528"/>
            <a:chExt cx="5232" cy="1134"/>
          </a:xfrm>
        </p:grpSpPr>
        <p:sp>
          <p:nvSpPr>
            <p:cNvPr id="613380" name="Rectangle 4"/>
            <p:cNvSpPr>
              <a:spLocks noChangeArrowheads="1"/>
            </p:cNvSpPr>
            <p:nvPr/>
          </p:nvSpPr>
          <p:spPr bwMode="auto">
            <a:xfrm>
              <a:off x="288" y="528"/>
              <a:ext cx="2494" cy="1134"/>
            </a:xfrm>
            <a:prstGeom prst="rect">
              <a:avLst/>
            </a:prstGeom>
            <a:gradFill rotWithShape="0">
              <a:gsLst>
                <a:gs pos="0">
                  <a:srgbClr val="FFFFFF"/>
                </a:gs>
                <a:gs pos="50000">
                  <a:srgbClr val="FF7C80"/>
                </a:gs>
                <a:gs pos="100000">
                  <a:srgbClr val="FFFFFF"/>
                </a:gs>
              </a:gsLst>
              <a:lin ang="189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Base1</a:t>
              </a:r>
            </a:p>
            <a:p>
              <a:pPr algn="l">
                <a:lnSpc>
                  <a:spcPct val="90000"/>
                </a:lnSpc>
              </a:pPr>
              <a:r>
                <a:rPr lang="en-US" altLang="zh-CN" sz="1800"/>
                <a:t>{ public:</a:t>
              </a:r>
            </a:p>
            <a:p>
              <a:pPr algn="l">
                <a:lnSpc>
                  <a:spcPct val="90000"/>
                </a:lnSpc>
              </a:pPr>
              <a:r>
                <a:rPr lang="en-US" altLang="zh-CN" sz="1800"/>
                <a:t>      Base1(int x) { value = x ; }</a:t>
              </a:r>
            </a:p>
            <a:p>
              <a:pPr algn="l">
                <a:lnSpc>
                  <a:spcPct val="90000"/>
                </a:lnSpc>
              </a:pPr>
              <a:r>
                <a:rPr lang="en-US" altLang="zh-CN" sz="1800"/>
                <a:t>      int getData() const { return value ; }</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int value;</a:t>
              </a:r>
            </a:p>
            <a:p>
              <a:pPr algn="l">
                <a:lnSpc>
                  <a:spcPct val="90000"/>
                </a:lnSpc>
              </a:pPr>
              <a:r>
                <a:rPr lang="en-US" altLang="zh-CN" sz="1800"/>
                <a:t>};</a:t>
              </a:r>
            </a:p>
          </p:txBody>
        </p:sp>
        <p:sp>
          <p:nvSpPr>
            <p:cNvPr id="613381" name="Rectangle 5"/>
            <p:cNvSpPr>
              <a:spLocks noChangeArrowheads="1"/>
            </p:cNvSpPr>
            <p:nvPr/>
          </p:nvSpPr>
          <p:spPr bwMode="auto">
            <a:xfrm>
              <a:off x="3026" y="528"/>
              <a:ext cx="2494" cy="1134"/>
            </a:xfrm>
            <a:prstGeom prst="rect">
              <a:avLst/>
            </a:prstGeom>
            <a:gradFill rotWithShape="0">
              <a:gsLst>
                <a:gs pos="0">
                  <a:srgbClr val="FFFFFF"/>
                </a:gs>
                <a:gs pos="50000">
                  <a:srgbClr val="FFFF00"/>
                </a:gs>
                <a:gs pos="100000">
                  <a:srgbClr val="FFFFFF"/>
                </a:gs>
              </a:gsLst>
              <a:lin ang="2700000" scaled="1"/>
            </a:gra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gn="l">
                <a:lnSpc>
                  <a:spcPct val="90000"/>
                </a:lnSpc>
              </a:pPr>
              <a:r>
                <a:rPr lang="en-US" altLang="zh-CN" sz="1800"/>
                <a:t>class </a:t>
              </a:r>
              <a:r>
                <a:rPr lang="en-US" altLang="zh-CN" sz="1800" b="1">
                  <a:solidFill>
                    <a:srgbClr val="0000FF"/>
                  </a:solidFill>
                </a:rPr>
                <a:t>Base2</a:t>
              </a:r>
            </a:p>
            <a:p>
              <a:pPr algn="l">
                <a:lnSpc>
                  <a:spcPct val="90000"/>
                </a:lnSpc>
              </a:pPr>
              <a:r>
                <a:rPr lang="en-US" altLang="zh-CN" sz="1800"/>
                <a:t>{ public:</a:t>
              </a:r>
            </a:p>
            <a:p>
              <a:pPr algn="l">
                <a:lnSpc>
                  <a:spcPct val="90000"/>
                </a:lnSpc>
              </a:pPr>
              <a:r>
                <a:rPr lang="en-US" altLang="zh-CN" sz="1800"/>
                <a:t>      Base2(char c) { letter=c; }</a:t>
              </a:r>
            </a:p>
            <a:p>
              <a:pPr algn="l">
                <a:lnSpc>
                  <a:spcPct val="90000"/>
                </a:lnSpc>
              </a:pPr>
              <a:r>
                <a:rPr lang="en-US" altLang="zh-CN" sz="1800"/>
                <a:t>      char getData() const { return letter;}</a:t>
              </a:r>
            </a:p>
            <a:p>
              <a:pPr algn="l">
                <a:lnSpc>
                  <a:spcPct val="90000"/>
                </a:lnSpc>
              </a:pPr>
              <a:r>
                <a:rPr lang="en-US" altLang="zh-CN" sz="1800"/>
                <a:t>   protected:</a:t>
              </a:r>
            </a:p>
            <a:p>
              <a:pPr algn="l">
                <a:lnSpc>
                  <a:spcPct val="90000"/>
                </a:lnSpc>
              </a:pPr>
              <a:r>
                <a:rPr lang="en-US" altLang="zh-CN" sz="1800"/>
                <a:t>      </a:t>
              </a:r>
              <a:r>
                <a:rPr lang="en-US" altLang="zh-CN" sz="1800" b="1">
                  <a:solidFill>
                    <a:srgbClr val="0000FF"/>
                  </a:solidFill>
                </a:rPr>
                <a:t>char letter;</a:t>
              </a:r>
            </a:p>
            <a:p>
              <a:pPr algn="l">
                <a:lnSpc>
                  <a:spcPct val="90000"/>
                </a:lnSpc>
              </a:pPr>
              <a:r>
                <a:rPr lang="en-US" altLang="zh-CN" sz="1800"/>
                <a:t>};</a:t>
              </a:r>
            </a:p>
          </p:txBody>
        </p:sp>
      </p:grpSp>
      <p:grpSp>
        <p:nvGrpSpPr>
          <p:cNvPr id="613382" name="Group 6"/>
          <p:cNvGrpSpPr>
            <a:grpSpLocks/>
          </p:cNvGrpSpPr>
          <p:nvPr/>
        </p:nvGrpSpPr>
        <p:grpSpPr bwMode="auto">
          <a:xfrm>
            <a:off x="2743200" y="2854325"/>
            <a:ext cx="3738563" cy="1108075"/>
            <a:chOff x="1917" y="2230"/>
            <a:chExt cx="1950" cy="602"/>
          </a:xfrm>
        </p:grpSpPr>
        <p:sp>
          <p:nvSpPr>
            <p:cNvPr id="613383" name="Freeform 7"/>
            <p:cNvSpPr>
              <a:spLocks/>
            </p:cNvSpPr>
            <p:nvPr/>
          </p:nvSpPr>
          <p:spPr bwMode="auto">
            <a:xfrm>
              <a:off x="1917" y="2230"/>
              <a:ext cx="1011" cy="602"/>
            </a:xfrm>
            <a:custGeom>
              <a:avLst/>
              <a:gdLst/>
              <a:ahLst/>
              <a:cxnLst>
                <a:cxn ang="0">
                  <a:pos x="0" y="0"/>
                </a:cxn>
                <a:cxn ang="0">
                  <a:pos x="1011" y="602"/>
                </a:cxn>
              </a:cxnLst>
              <a:rect l="0" t="0" r="r" b="b"/>
              <a:pathLst>
                <a:path w="1011" h="602">
                  <a:moveTo>
                    <a:pt x="0" y="0"/>
                  </a:moveTo>
                  <a:lnTo>
                    <a:pt x="1011"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3384" name="Freeform 8"/>
            <p:cNvSpPr>
              <a:spLocks/>
            </p:cNvSpPr>
            <p:nvPr/>
          </p:nvSpPr>
          <p:spPr bwMode="auto">
            <a:xfrm>
              <a:off x="2928" y="2230"/>
              <a:ext cx="939" cy="602"/>
            </a:xfrm>
            <a:custGeom>
              <a:avLst/>
              <a:gdLst/>
              <a:ahLst/>
              <a:cxnLst>
                <a:cxn ang="0">
                  <a:pos x="939" y="0"/>
                </a:cxn>
                <a:cxn ang="0">
                  <a:pos x="0" y="602"/>
                </a:cxn>
              </a:cxnLst>
              <a:rect l="0" t="0" r="r" b="b"/>
              <a:pathLst>
                <a:path w="939" h="602">
                  <a:moveTo>
                    <a:pt x="939" y="0"/>
                  </a:moveTo>
                  <a:lnTo>
                    <a:pt x="0" y="602"/>
                  </a:lnTo>
                </a:path>
              </a:pathLst>
            </a:custGeom>
            <a:noFill/>
            <a:ln w="38100">
              <a:solidFill>
                <a:schemeClr val="folHlink"/>
              </a:solidFill>
              <a:round/>
              <a:headEnd type="stealth" w="lg"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3385" name="Rectangle 9"/>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3386" name="Rectangle 10"/>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3385"/>
                                        </p:tgtEl>
                                        <p:attrNameLst>
                                          <p:attrName>style.visibility</p:attrName>
                                        </p:attrNameLst>
                                      </p:cBhvr>
                                      <p:to>
                                        <p:strVal val="visible"/>
                                      </p:to>
                                    </p:set>
                                    <p:animEffect transition="in" filter="checkerboard(across)">
                                      <p:cBhvr>
                                        <p:cTn id="7" dur="500"/>
                                        <p:tgtEl>
                                          <p:spTgt spid="6133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13379"/>
                                        </p:tgtEl>
                                        <p:attrNameLst>
                                          <p:attrName>style.visibility</p:attrName>
                                        </p:attrNameLst>
                                      </p:cBhvr>
                                      <p:to>
                                        <p:strVal val="visible"/>
                                      </p:to>
                                    </p:set>
                                    <p:animEffect transition="in" filter="box(out)">
                                      <p:cBhvr>
                                        <p:cTn id="12" dur="500"/>
                                        <p:tgtEl>
                                          <p:spTgt spid="61337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613382"/>
                                        </p:tgtEl>
                                        <p:attrNameLst>
                                          <p:attrName>style.visibility</p:attrName>
                                        </p:attrNameLst>
                                      </p:cBhvr>
                                      <p:to>
                                        <p:strVal val="visible"/>
                                      </p:to>
                                    </p:set>
                                    <p:anim calcmode="lin" valueType="num">
                                      <p:cBhvr>
                                        <p:cTn id="17" dur="500" fill="hold"/>
                                        <p:tgtEl>
                                          <p:spTgt spid="613382"/>
                                        </p:tgtEl>
                                        <p:attrNameLst>
                                          <p:attrName>ppt_x</p:attrName>
                                        </p:attrNameLst>
                                      </p:cBhvr>
                                      <p:tavLst>
                                        <p:tav tm="0">
                                          <p:val>
                                            <p:strVal val="#ppt_x"/>
                                          </p:val>
                                        </p:tav>
                                        <p:tav tm="100000">
                                          <p:val>
                                            <p:strVal val="#ppt_x"/>
                                          </p:val>
                                        </p:tav>
                                      </p:tavLst>
                                    </p:anim>
                                    <p:anim calcmode="lin" valueType="num">
                                      <p:cBhvr>
                                        <p:cTn id="18" dur="500" fill="hold"/>
                                        <p:tgtEl>
                                          <p:spTgt spid="613382"/>
                                        </p:tgtEl>
                                        <p:attrNameLst>
                                          <p:attrName>ppt_y</p:attrName>
                                        </p:attrNameLst>
                                      </p:cBhvr>
                                      <p:tavLst>
                                        <p:tav tm="0">
                                          <p:val>
                                            <p:strVal val="#ppt_y-#ppt_h/2"/>
                                          </p:val>
                                        </p:tav>
                                        <p:tav tm="100000">
                                          <p:val>
                                            <p:strVal val="#ppt_y"/>
                                          </p:val>
                                        </p:tav>
                                      </p:tavLst>
                                    </p:anim>
                                    <p:anim calcmode="lin" valueType="num">
                                      <p:cBhvr>
                                        <p:cTn id="19" dur="500" fill="hold"/>
                                        <p:tgtEl>
                                          <p:spTgt spid="613382"/>
                                        </p:tgtEl>
                                        <p:attrNameLst>
                                          <p:attrName>ppt_w</p:attrName>
                                        </p:attrNameLst>
                                      </p:cBhvr>
                                      <p:tavLst>
                                        <p:tav tm="0">
                                          <p:val>
                                            <p:strVal val="#ppt_w"/>
                                          </p:val>
                                        </p:tav>
                                        <p:tav tm="100000">
                                          <p:val>
                                            <p:strVal val="#ppt_w"/>
                                          </p:val>
                                        </p:tav>
                                      </p:tavLst>
                                    </p:anim>
                                    <p:anim calcmode="lin" valueType="num">
                                      <p:cBhvr>
                                        <p:cTn id="20" dur="500" fill="hold"/>
                                        <p:tgtEl>
                                          <p:spTgt spid="613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13378"/>
                                        </p:tgtEl>
                                        <p:attrNameLst>
                                          <p:attrName>style.visibility</p:attrName>
                                        </p:attrNameLst>
                                      </p:cBhvr>
                                      <p:to>
                                        <p:strVal val="visible"/>
                                      </p:to>
                                    </p:set>
                                    <p:animEffect transition="in" filter="box(out)">
                                      <p:cBhvr>
                                        <p:cTn id="25" dur="500"/>
                                        <p:tgtEl>
                                          <p:spTgt spid="613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animBg="1" autoUpdateAnimBg="0"/>
      <p:bldP spid="613385"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457200" y="457200"/>
            <a:ext cx="2362200" cy="396875"/>
          </a:xfrm>
          <a:prstGeom prst="rect">
            <a:avLst/>
          </a:prstGeom>
          <a:noFill/>
          <a:ln w="9525">
            <a:noFill/>
            <a:miter lim="800000"/>
            <a:headEnd/>
            <a:tailEnd/>
          </a:ln>
          <a:effectLst/>
        </p:spPr>
        <p:txBody>
          <a:bodyPr>
            <a:spAutoFit/>
          </a:bodyPr>
          <a:lstStyle/>
          <a:p>
            <a:pPr algn="l"/>
            <a:r>
              <a:rPr lang="zh-CN" altLang="en-US" sz="2000" b="1" i="1">
                <a:solidFill>
                  <a:srgbClr val="008000"/>
                </a:solidFill>
                <a:latin typeface="宋体" pitchFamily="2" charset="-122"/>
              </a:rPr>
              <a:t>多继承的简单应用</a:t>
            </a:r>
            <a:r>
              <a:rPr lang="zh-CN" altLang="en-US" sz="2000" b="1" i="1">
                <a:solidFill>
                  <a:srgbClr val="008000"/>
                </a:solidFill>
              </a:rPr>
              <a:t> </a:t>
            </a:r>
          </a:p>
        </p:txBody>
      </p:sp>
      <p:sp>
        <p:nvSpPr>
          <p:cNvPr id="614403" name="Text Box 3"/>
          <p:cNvSpPr txBox="1">
            <a:spLocks noChangeArrowheads="1"/>
          </p:cNvSpPr>
          <p:nvPr/>
        </p:nvSpPr>
        <p:spPr bwMode="auto">
          <a:xfrm>
            <a:off x="457200" y="1187450"/>
            <a:ext cx="5638800" cy="5137150"/>
          </a:xfrm>
          <a:prstGeom prst="rect">
            <a:avLst/>
          </a:prstGeom>
          <a:noFill/>
          <a:ln w="9525">
            <a:noFill/>
            <a:miter lim="800000"/>
            <a:headEnd/>
            <a:tailEnd/>
          </a:ln>
          <a:effectLst/>
        </p:spPr>
        <p:txBody>
          <a:bodyPr>
            <a:spAutoFit/>
          </a:bodyPr>
          <a:lstStyle/>
          <a:p>
            <a:pPr algn="l">
              <a:lnSpc>
                <a:spcPct val="90000"/>
              </a:lnSpc>
            </a:pPr>
            <a:r>
              <a:rPr lang="en-US" altLang="zh-CN" sz="1600" dirty="0"/>
              <a:t>class </a:t>
            </a:r>
            <a:r>
              <a:rPr lang="en-US" altLang="zh-CN" sz="1600" b="1" dirty="0">
                <a:solidFill>
                  <a:srgbClr val="0000FF"/>
                </a:solidFill>
              </a:rPr>
              <a:t>Base1</a:t>
            </a:r>
          </a:p>
          <a:p>
            <a:pPr algn="l">
              <a:lnSpc>
                <a:spcPct val="90000"/>
              </a:lnSpc>
            </a:pPr>
            <a:r>
              <a:rPr lang="en-US" altLang="zh-CN" sz="1600" dirty="0"/>
              <a:t>{ public:</a:t>
            </a:r>
          </a:p>
          <a:p>
            <a:pPr algn="l">
              <a:lnSpc>
                <a:spcPct val="90000"/>
              </a:lnSpc>
            </a:pPr>
            <a:r>
              <a:rPr lang="en-US" altLang="zh-CN" sz="1600" dirty="0"/>
              <a:t>      Base1(</a:t>
            </a:r>
            <a:r>
              <a:rPr lang="en-US" altLang="zh-CN" sz="1600" dirty="0" err="1"/>
              <a:t>int</a:t>
            </a:r>
            <a:r>
              <a:rPr lang="en-US" altLang="zh-CN" sz="1600" dirty="0"/>
              <a:t> x) { value = x ; }</a:t>
            </a:r>
          </a:p>
          <a:p>
            <a:pPr algn="l">
              <a:lnSpc>
                <a:spcPct val="90000"/>
              </a:lnSpc>
            </a:pPr>
            <a:r>
              <a:rPr lang="en-US" altLang="zh-CN" sz="1600" dirty="0"/>
              <a:t>      </a:t>
            </a:r>
            <a:r>
              <a:rPr lang="en-US" altLang="zh-CN" sz="1600" dirty="0" err="1"/>
              <a:t>int</a:t>
            </a:r>
            <a:r>
              <a:rPr lang="en-US" altLang="zh-CN" sz="1600" dirty="0"/>
              <a:t> </a:t>
            </a:r>
            <a:r>
              <a:rPr lang="en-US" altLang="zh-CN" sz="1600" dirty="0" err="1"/>
              <a:t>getData</a:t>
            </a:r>
            <a:r>
              <a:rPr lang="en-US" altLang="zh-CN" sz="1600" dirty="0"/>
              <a:t>() const { return value ; }</a:t>
            </a:r>
          </a:p>
          <a:p>
            <a:pPr algn="l">
              <a:lnSpc>
                <a:spcPct val="90000"/>
              </a:lnSpc>
            </a:pPr>
            <a:r>
              <a:rPr lang="en-US" altLang="zh-CN" sz="1600" dirty="0"/>
              <a:t>   protected:</a:t>
            </a:r>
          </a:p>
          <a:p>
            <a:pPr algn="l">
              <a:lnSpc>
                <a:spcPct val="90000"/>
              </a:lnSpc>
            </a:pPr>
            <a:r>
              <a:rPr lang="en-US" altLang="zh-CN" sz="1600" dirty="0"/>
              <a:t>      </a:t>
            </a:r>
            <a:r>
              <a:rPr lang="en-US" altLang="zh-CN" sz="1600" b="1" dirty="0" err="1">
                <a:solidFill>
                  <a:srgbClr val="0000FF"/>
                </a:solidFill>
              </a:rPr>
              <a:t>int</a:t>
            </a:r>
            <a:r>
              <a:rPr lang="en-US" altLang="zh-CN" sz="1600" b="1" dirty="0">
                <a:solidFill>
                  <a:srgbClr val="0000FF"/>
                </a:solidFill>
              </a:rPr>
              <a:t> value;</a:t>
            </a:r>
          </a:p>
          <a:p>
            <a:pPr algn="l">
              <a:lnSpc>
                <a:spcPct val="90000"/>
              </a:lnSpc>
            </a:pPr>
            <a:r>
              <a:rPr lang="en-US" altLang="zh-CN" sz="1600" dirty="0"/>
              <a:t>};</a:t>
            </a:r>
          </a:p>
          <a:p>
            <a:pPr algn="l">
              <a:lnSpc>
                <a:spcPct val="90000"/>
              </a:lnSpc>
            </a:pPr>
            <a:r>
              <a:rPr lang="en-US" altLang="zh-CN" sz="1600" dirty="0"/>
              <a:t>class </a:t>
            </a:r>
            <a:r>
              <a:rPr lang="en-US" altLang="zh-CN" sz="1600" b="1" dirty="0">
                <a:solidFill>
                  <a:srgbClr val="0000FF"/>
                </a:solidFill>
              </a:rPr>
              <a:t>Base2</a:t>
            </a:r>
          </a:p>
          <a:p>
            <a:pPr algn="l">
              <a:lnSpc>
                <a:spcPct val="90000"/>
              </a:lnSpc>
            </a:pPr>
            <a:r>
              <a:rPr lang="en-US" altLang="zh-CN" sz="1600" dirty="0"/>
              <a:t>{ public:</a:t>
            </a:r>
          </a:p>
          <a:p>
            <a:pPr algn="l">
              <a:lnSpc>
                <a:spcPct val="90000"/>
              </a:lnSpc>
            </a:pPr>
            <a:r>
              <a:rPr lang="en-US" altLang="zh-CN" sz="1600" dirty="0"/>
              <a:t>      Base2(char c) { letter=c; }</a:t>
            </a:r>
          </a:p>
          <a:p>
            <a:pPr algn="l">
              <a:lnSpc>
                <a:spcPct val="90000"/>
              </a:lnSpc>
            </a:pPr>
            <a:r>
              <a:rPr lang="en-US" altLang="zh-CN" sz="1600" dirty="0"/>
              <a:t>      char </a:t>
            </a:r>
            <a:r>
              <a:rPr lang="en-US" altLang="zh-CN" sz="1600" dirty="0" err="1"/>
              <a:t>getData</a:t>
            </a:r>
            <a:r>
              <a:rPr lang="en-US" altLang="zh-CN" sz="1600" dirty="0"/>
              <a:t>() const { return letter;}</a:t>
            </a:r>
          </a:p>
          <a:p>
            <a:pPr algn="l">
              <a:lnSpc>
                <a:spcPct val="90000"/>
              </a:lnSpc>
            </a:pPr>
            <a:r>
              <a:rPr lang="en-US" altLang="zh-CN" sz="1600" dirty="0"/>
              <a:t>   protected:</a:t>
            </a:r>
          </a:p>
          <a:p>
            <a:pPr algn="l">
              <a:lnSpc>
                <a:spcPct val="90000"/>
              </a:lnSpc>
            </a:pPr>
            <a:r>
              <a:rPr lang="en-US" altLang="zh-CN" sz="1600" dirty="0"/>
              <a:t>      </a:t>
            </a:r>
            <a:r>
              <a:rPr lang="en-US" altLang="zh-CN" sz="1600" b="1" dirty="0">
                <a:solidFill>
                  <a:srgbClr val="0000FF"/>
                </a:solidFill>
              </a:rPr>
              <a:t>char letter;</a:t>
            </a:r>
          </a:p>
          <a:p>
            <a:pPr algn="l">
              <a:lnSpc>
                <a:spcPct val="90000"/>
              </a:lnSpc>
            </a:pPr>
            <a:r>
              <a:rPr lang="en-US" altLang="zh-CN" sz="1600" dirty="0"/>
              <a:t>};</a:t>
            </a:r>
          </a:p>
          <a:p>
            <a:pPr algn="l"/>
            <a:r>
              <a:rPr lang="en-US" altLang="zh-CN" sz="1600" dirty="0"/>
              <a:t>class </a:t>
            </a:r>
            <a:r>
              <a:rPr lang="en-US" altLang="zh-CN" sz="1600" b="1" dirty="0">
                <a:solidFill>
                  <a:srgbClr val="C00000"/>
                </a:solidFill>
              </a:rPr>
              <a:t>Derived</a:t>
            </a:r>
            <a:r>
              <a:rPr lang="en-US" altLang="zh-CN" sz="1600" dirty="0"/>
              <a:t> </a:t>
            </a:r>
            <a:r>
              <a:rPr lang="en-US" altLang="zh-CN" sz="1600" b="1" dirty="0">
                <a:solidFill>
                  <a:srgbClr val="0000FF"/>
                </a:solidFill>
              </a:rPr>
              <a:t>: public Base1, public Base2</a:t>
            </a:r>
          </a:p>
          <a:p>
            <a:pPr algn="l"/>
            <a:r>
              <a:rPr lang="en-US" altLang="zh-CN" sz="1600" dirty="0"/>
              <a:t>{    friend </a:t>
            </a:r>
            <a:r>
              <a:rPr lang="en-US" altLang="zh-CN" sz="1600" dirty="0" err="1"/>
              <a:t>ostream</a:t>
            </a:r>
            <a:r>
              <a:rPr lang="en-US" altLang="zh-CN" sz="1600" dirty="0"/>
              <a:t> &amp;operator&lt;&lt; ( </a:t>
            </a:r>
            <a:r>
              <a:rPr lang="en-US" altLang="zh-CN" sz="1600" dirty="0" err="1"/>
              <a:t>ostream</a:t>
            </a:r>
            <a:r>
              <a:rPr lang="en-US" altLang="zh-CN" sz="1600" dirty="0"/>
              <a:t> &amp;, const Derived &amp; ) ;</a:t>
            </a:r>
          </a:p>
          <a:p>
            <a:pPr algn="l"/>
            <a:r>
              <a:rPr lang="en-US" altLang="zh-CN" sz="1600" dirty="0"/>
              <a:t>   public :</a:t>
            </a:r>
          </a:p>
          <a:p>
            <a:pPr algn="l"/>
            <a:r>
              <a:rPr lang="en-US" altLang="zh-CN" sz="1600" dirty="0"/>
              <a:t>      Derived ( </a:t>
            </a:r>
            <a:r>
              <a:rPr lang="en-US" altLang="zh-CN" sz="1600" dirty="0" err="1"/>
              <a:t>int</a:t>
            </a:r>
            <a:r>
              <a:rPr lang="en-US" altLang="zh-CN" sz="1600" dirty="0"/>
              <a:t>, char, double ) ;</a:t>
            </a:r>
          </a:p>
          <a:p>
            <a:pPr algn="l"/>
            <a:r>
              <a:rPr lang="en-US" altLang="zh-CN" sz="1600" dirty="0"/>
              <a:t>      double </a:t>
            </a:r>
            <a:r>
              <a:rPr lang="en-US" altLang="zh-CN" sz="1600" dirty="0" err="1"/>
              <a:t>getReal</a:t>
            </a:r>
            <a:r>
              <a:rPr lang="en-US" altLang="zh-CN" sz="1600" dirty="0"/>
              <a:t>() const ;</a:t>
            </a:r>
          </a:p>
          <a:p>
            <a:pPr algn="l"/>
            <a:r>
              <a:rPr lang="en-US" altLang="zh-CN" sz="1600" dirty="0"/>
              <a:t>   private :</a:t>
            </a:r>
          </a:p>
          <a:p>
            <a:pPr algn="l"/>
            <a:r>
              <a:rPr lang="en-US" altLang="zh-CN" sz="1600" dirty="0"/>
              <a:t>      </a:t>
            </a:r>
            <a:r>
              <a:rPr lang="en-US" altLang="zh-CN" sz="1600" b="1" dirty="0">
                <a:solidFill>
                  <a:srgbClr val="0000FF"/>
                </a:solidFill>
              </a:rPr>
              <a:t>double real ;</a:t>
            </a:r>
          </a:p>
          <a:p>
            <a:pPr algn="l"/>
            <a:r>
              <a:rPr lang="en-US" altLang="zh-CN" sz="1600" dirty="0"/>
              <a:t>};</a:t>
            </a:r>
          </a:p>
        </p:txBody>
      </p:sp>
      <p:grpSp>
        <p:nvGrpSpPr>
          <p:cNvPr id="614404" name="Group 4"/>
          <p:cNvGrpSpPr>
            <a:grpSpLocks/>
          </p:cNvGrpSpPr>
          <p:nvPr/>
        </p:nvGrpSpPr>
        <p:grpSpPr bwMode="auto">
          <a:xfrm>
            <a:off x="4648200" y="1143000"/>
            <a:ext cx="4267200" cy="5029200"/>
            <a:chOff x="2928" y="720"/>
            <a:chExt cx="2688" cy="3168"/>
          </a:xfrm>
        </p:grpSpPr>
        <p:sp>
          <p:nvSpPr>
            <p:cNvPr id="614405" name="Text Box 5"/>
            <p:cNvSpPr txBox="1">
              <a:spLocks noChangeArrowheads="1"/>
            </p:cNvSpPr>
            <p:nvPr/>
          </p:nvSpPr>
          <p:spPr bwMode="auto">
            <a:xfrm>
              <a:off x="2928" y="720"/>
              <a:ext cx="2688" cy="1388"/>
            </a:xfrm>
            <a:prstGeom prst="rect">
              <a:avLst/>
            </a:prstGeom>
            <a:solidFill>
              <a:srgbClr val="FFFFFF"/>
            </a:solidFill>
            <a:ln w="9525">
              <a:noFill/>
              <a:miter lim="800000"/>
              <a:headEnd/>
              <a:tailEnd/>
            </a:ln>
            <a:effectLst>
              <a:prstShdw prst="shdw17" dist="53882" dir="18900000">
                <a:srgbClr val="FFFFFF">
                  <a:gamma/>
                  <a:shade val="60000"/>
                  <a:invGamma/>
                </a:srgbClr>
              </a:prstShdw>
            </a:effectLst>
          </p:spPr>
          <p:txBody>
            <a:bodyPr>
              <a:spAutoFit/>
            </a:bodyPr>
            <a:lstStyle/>
            <a:p>
              <a:pPr algn="l">
                <a:lnSpc>
                  <a:spcPct val="110000"/>
                </a:lnSpc>
              </a:pPr>
              <a:r>
                <a:rPr lang="en-US" altLang="zh-CN" sz="1800"/>
                <a:t>int main()</a:t>
              </a:r>
            </a:p>
            <a:p>
              <a:pPr algn="l">
                <a:lnSpc>
                  <a:spcPct val="110000"/>
                </a:lnSpc>
              </a:pPr>
              <a:r>
                <a:rPr lang="en-US" altLang="zh-CN" sz="1800"/>
                <a:t>{ Base1 b1 ( 10 ) ;</a:t>
              </a:r>
            </a:p>
            <a:p>
              <a:pPr algn="l">
                <a:lnSpc>
                  <a:spcPct val="110000"/>
                </a:lnSpc>
              </a:pPr>
              <a:r>
                <a:rPr lang="en-US" altLang="zh-CN" sz="1800"/>
                <a:t>   Base2 b2 ( 'k' ) ;</a:t>
              </a:r>
            </a:p>
            <a:p>
              <a:pPr algn="l">
                <a:lnSpc>
                  <a:spcPct val="110000"/>
                </a:lnSpc>
              </a:pPr>
              <a:r>
                <a:rPr lang="en-US" altLang="zh-CN" sz="1800"/>
                <a:t>   Derived d ( 5, 'A', 2.5 ) ;</a:t>
              </a:r>
            </a:p>
            <a:p>
              <a:pPr algn="l">
                <a:lnSpc>
                  <a:spcPct val="110000"/>
                </a:lnSpc>
              </a:pPr>
              <a:r>
                <a:rPr lang="en-US" altLang="zh-CN" sz="1800"/>
                <a:t>      :</a:t>
              </a:r>
            </a:p>
            <a:p>
              <a:pPr algn="l">
                <a:lnSpc>
                  <a:spcPct val="110000"/>
                </a:lnSpc>
              </a:pPr>
              <a:r>
                <a:rPr lang="en-US" altLang="zh-CN" sz="1800"/>
                <a:t>   return ;</a:t>
              </a:r>
            </a:p>
            <a:p>
              <a:pPr algn="l">
                <a:lnSpc>
                  <a:spcPct val="110000"/>
                </a:lnSpc>
              </a:pPr>
              <a:r>
                <a:rPr lang="en-US" altLang="zh-CN" sz="1800"/>
                <a:t>}</a:t>
              </a:r>
            </a:p>
          </p:txBody>
        </p:sp>
        <p:sp>
          <p:nvSpPr>
            <p:cNvPr id="614406" name="Rectangle 6"/>
            <p:cNvSpPr>
              <a:spLocks noChangeArrowheads="1"/>
            </p:cNvSpPr>
            <p:nvPr/>
          </p:nvSpPr>
          <p:spPr bwMode="auto">
            <a:xfrm>
              <a:off x="2928" y="2112"/>
              <a:ext cx="2688" cy="1776"/>
            </a:xfrm>
            <a:prstGeom prst="rect">
              <a:avLst/>
            </a:prstGeom>
            <a:solidFill>
              <a:srgbClr val="FFFFFF"/>
            </a:solidFill>
            <a:ln w="9525">
              <a:noFill/>
              <a:miter lim="800000"/>
              <a:headEnd/>
              <a:tailEnd/>
            </a:ln>
            <a:effectLst>
              <a:prstShdw prst="shdw17" dist="53882" dir="2700000">
                <a:srgbClr val="FFFFFF">
                  <a:gamma/>
                  <a:shade val="60000"/>
                  <a:invGamma/>
                </a:srgbClr>
              </a:prstShdw>
            </a:effectLst>
          </p:spPr>
          <p:txBody>
            <a:bodyPr wrap="none" anchor="ctr"/>
            <a:lstStyle/>
            <a:p>
              <a:endParaRPr lang="zh-CN" altLang="en-US"/>
            </a:p>
          </p:txBody>
        </p:sp>
        <p:grpSp>
          <p:nvGrpSpPr>
            <p:cNvPr id="614407" name="Group 7"/>
            <p:cNvGrpSpPr>
              <a:grpSpLocks/>
            </p:cNvGrpSpPr>
            <p:nvPr/>
          </p:nvGrpSpPr>
          <p:grpSpPr bwMode="auto">
            <a:xfrm>
              <a:off x="3024" y="2457"/>
              <a:ext cx="2304" cy="1239"/>
              <a:chOff x="1008" y="1209"/>
              <a:chExt cx="2304" cy="1239"/>
            </a:xfrm>
          </p:grpSpPr>
          <p:sp>
            <p:nvSpPr>
              <p:cNvPr id="614408" name="Rectangle 8"/>
              <p:cNvSpPr>
                <a:spLocks noChangeArrowheads="1"/>
              </p:cNvSpPr>
              <p:nvPr/>
            </p:nvSpPr>
            <p:spPr bwMode="auto">
              <a:xfrm>
                <a:off x="2256" y="1824"/>
                <a:ext cx="528" cy="224"/>
              </a:xfrm>
              <a:prstGeom prst="rect">
                <a:avLst/>
              </a:prstGeom>
              <a:solidFill>
                <a:srgbClr val="FFFF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'K'</a:t>
                </a:r>
              </a:p>
            </p:txBody>
          </p:sp>
          <p:sp>
            <p:nvSpPr>
              <p:cNvPr id="614409" name="Rectangle 9"/>
              <p:cNvSpPr>
                <a:spLocks noChangeArrowheads="1"/>
              </p:cNvSpPr>
              <p:nvPr/>
            </p:nvSpPr>
            <p:spPr bwMode="auto">
              <a:xfrm>
                <a:off x="2784" y="2224"/>
                <a:ext cx="528" cy="224"/>
              </a:xfrm>
              <a:prstGeom prst="rect">
                <a:avLst/>
              </a:prstGeom>
              <a:solidFill>
                <a:srgbClr val="FF9966"/>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2.5</a:t>
                </a:r>
              </a:p>
            </p:txBody>
          </p:sp>
          <p:sp>
            <p:nvSpPr>
              <p:cNvPr id="614410" name="Rectangle 10"/>
              <p:cNvSpPr>
                <a:spLocks noChangeArrowheads="1"/>
              </p:cNvSpPr>
              <p:nvPr/>
            </p:nvSpPr>
            <p:spPr bwMode="auto">
              <a:xfrm>
                <a:off x="2256" y="2224"/>
                <a:ext cx="528" cy="224"/>
              </a:xfrm>
              <a:prstGeom prst="rect">
                <a:avLst/>
              </a:prstGeom>
              <a:solidFill>
                <a:srgbClr val="FFFF00"/>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'A'</a:t>
                </a:r>
              </a:p>
            </p:txBody>
          </p:sp>
          <p:sp>
            <p:nvSpPr>
              <p:cNvPr id="614411" name="Rectangle 11"/>
              <p:cNvSpPr>
                <a:spLocks noChangeArrowheads="1"/>
              </p:cNvSpPr>
              <p:nvPr/>
            </p:nvSpPr>
            <p:spPr bwMode="auto">
              <a:xfrm>
                <a:off x="1728" y="222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5</a:t>
                </a:r>
              </a:p>
            </p:txBody>
          </p:sp>
          <p:sp>
            <p:nvSpPr>
              <p:cNvPr id="614412" name="Line 12"/>
              <p:cNvSpPr>
                <a:spLocks noChangeShapeType="1"/>
              </p:cNvSpPr>
              <p:nvPr/>
            </p:nvSpPr>
            <p:spPr bwMode="auto">
              <a:xfrm>
                <a:off x="1728" y="222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3" name="Line 13"/>
              <p:cNvSpPr>
                <a:spLocks noChangeShapeType="1"/>
              </p:cNvSpPr>
              <p:nvPr/>
            </p:nvSpPr>
            <p:spPr bwMode="auto">
              <a:xfrm>
                <a:off x="1728"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4" name="Line 14"/>
              <p:cNvSpPr>
                <a:spLocks noChangeShapeType="1"/>
              </p:cNvSpPr>
              <p:nvPr/>
            </p:nvSpPr>
            <p:spPr bwMode="auto">
              <a:xfrm>
                <a:off x="2256"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5" name="Line 15"/>
              <p:cNvSpPr>
                <a:spLocks noChangeShapeType="1"/>
              </p:cNvSpPr>
              <p:nvPr/>
            </p:nvSpPr>
            <p:spPr bwMode="auto">
              <a:xfrm>
                <a:off x="3312"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6" name="Line 16"/>
              <p:cNvSpPr>
                <a:spLocks noChangeShapeType="1"/>
              </p:cNvSpPr>
              <p:nvPr/>
            </p:nvSpPr>
            <p:spPr bwMode="auto">
              <a:xfrm>
                <a:off x="1728" y="244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614417" name="Line 17"/>
              <p:cNvSpPr>
                <a:spLocks noChangeShapeType="1"/>
              </p:cNvSpPr>
              <p:nvPr/>
            </p:nvSpPr>
            <p:spPr bwMode="auto">
              <a:xfrm>
                <a:off x="2784" y="222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14418" name="Rectangle 18"/>
              <p:cNvSpPr>
                <a:spLocks noChangeArrowheads="1"/>
              </p:cNvSpPr>
              <p:nvPr/>
            </p:nvSpPr>
            <p:spPr bwMode="auto">
              <a:xfrm>
                <a:off x="1728" y="1440"/>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dirty="0">
                    <a:solidFill>
                      <a:srgbClr val="C00000"/>
                    </a:solidFill>
                  </a:rPr>
                  <a:t>10</a:t>
                </a:r>
              </a:p>
            </p:txBody>
          </p:sp>
          <p:sp>
            <p:nvSpPr>
              <p:cNvPr id="614419" name="Text Box 19"/>
              <p:cNvSpPr txBox="1">
                <a:spLocks noChangeArrowheads="1"/>
              </p:cNvSpPr>
              <p:nvPr/>
            </p:nvSpPr>
            <p:spPr bwMode="auto">
              <a:xfrm>
                <a:off x="1776" y="1209"/>
                <a:ext cx="452" cy="231"/>
              </a:xfrm>
              <a:prstGeom prst="rect">
                <a:avLst/>
              </a:prstGeom>
              <a:noFill/>
              <a:ln w="9525">
                <a:noFill/>
                <a:miter lim="800000"/>
                <a:headEnd/>
                <a:tailEnd/>
              </a:ln>
              <a:effectLst/>
            </p:spPr>
            <p:txBody>
              <a:bodyPr>
                <a:spAutoFit/>
              </a:bodyPr>
              <a:lstStyle/>
              <a:p>
                <a:r>
                  <a:rPr lang="en-US" altLang="zh-CN" sz="1800" i="1"/>
                  <a:t>value </a:t>
                </a:r>
                <a:r>
                  <a:rPr lang="en-US" altLang="zh-CN" sz="1800"/>
                  <a:t> </a:t>
                </a:r>
              </a:p>
            </p:txBody>
          </p:sp>
          <p:sp>
            <p:nvSpPr>
              <p:cNvPr id="614420" name="Text Box 20"/>
              <p:cNvSpPr txBox="1">
                <a:spLocks noChangeArrowheads="1"/>
              </p:cNvSpPr>
              <p:nvPr/>
            </p:nvSpPr>
            <p:spPr bwMode="auto">
              <a:xfrm>
                <a:off x="2284" y="1593"/>
                <a:ext cx="452" cy="231"/>
              </a:xfrm>
              <a:prstGeom prst="rect">
                <a:avLst/>
              </a:prstGeom>
              <a:noFill/>
              <a:ln w="9525">
                <a:noFill/>
                <a:miter lim="800000"/>
                <a:headEnd/>
                <a:tailEnd/>
              </a:ln>
              <a:effectLst/>
            </p:spPr>
            <p:txBody>
              <a:bodyPr>
                <a:spAutoFit/>
              </a:bodyPr>
              <a:lstStyle/>
              <a:p>
                <a:r>
                  <a:rPr lang="en-US" altLang="zh-CN" sz="1800" i="1"/>
                  <a:t>letter </a:t>
                </a:r>
              </a:p>
            </p:txBody>
          </p:sp>
          <p:sp>
            <p:nvSpPr>
              <p:cNvPr id="614421" name="Text Box 21"/>
              <p:cNvSpPr txBox="1">
                <a:spLocks noChangeArrowheads="1"/>
              </p:cNvSpPr>
              <p:nvPr/>
            </p:nvSpPr>
            <p:spPr bwMode="auto">
              <a:xfrm>
                <a:off x="2812" y="1968"/>
                <a:ext cx="452" cy="231"/>
              </a:xfrm>
              <a:prstGeom prst="rect">
                <a:avLst/>
              </a:prstGeom>
              <a:noFill/>
              <a:ln w="9525">
                <a:noFill/>
                <a:miter lim="800000"/>
                <a:headEnd/>
                <a:tailEnd/>
              </a:ln>
              <a:effectLst/>
            </p:spPr>
            <p:txBody>
              <a:bodyPr>
                <a:spAutoFit/>
              </a:bodyPr>
              <a:lstStyle/>
              <a:p>
                <a:r>
                  <a:rPr lang="en-US" altLang="zh-CN" sz="1800" i="1"/>
                  <a:t>real</a:t>
                </a:r>
              </a:p>
            </p:txBody>
          </p:sp>
          <p:sp>
            <p:nvSpPr>
              <p:cNvPr id="614422" name="Text Box 22"/>
              <p:cNvSpPr txBox="1">
                <a:spLocks noChangeArrowheads="1"/>
              </p:cNvSpPr>
              <p:nvPr/>
            </p:nvSpPr>
            <p:spPr bwMode="auto">
              <a:xfrm>
                <a:off x="1056" y="1440"/>
                <a:ext cx="672" cy="231"/>
              </a:xfrm>
              <a:prstGeom prst="rect">
                <a:avLst/>
              </a:prstGeom>
              <a:noFill/>
              <a:ln w="9525">
                <a:noFill/>
                <a:miter lim="800000"/>
                <a:headEnd/>
                <a:tailEnd/>
              </a:ln>
              <a:effectLst/>
            </p:spPr>
            <p:txBody>
              <a:bodyPr>
                <a:spAutoFit/>
              </a:bodyPr>
              <a:lstStyle/>
              <a:p>
                <a:pPr algn="r"/>
                <a:r>
                  <a:rPr lang="en-US" altLang="zh-CN" sz="1800"/>
                  <a:t>Basc1 b1</a:t>
                </a:r>
              </a:p>
            </p:txBody>
          </p:sp>
          <p:sp>
            <p:nvSpPr>
              <p:cNvPr id="614423" name="Text Box 23"/>
              <p:cNvSpPr txBox="1">
                <a:spLocks noChangeArrowheads="1"/>
              </p:cNvSpPr>
              <p:nvPr/>
            </p:nvSpPr>
            <p:spPr bwMode="auto">
              <a:xfrm>
                <a:off x="1056" y="1833"/>
                <a:ext cx="672" cy="231"/>
              </a:xfrm>
              <a:prstGeom prst="rect">
                <a:avLst/>
              </a:prstGeom>
              <a:noFill/>
              <a:ln w="9525">
                <a:noFill/>
                <a:miter lim="800000"/>
                <a:headEnd/>
                <a:tailEnd/>
              </a:ln>
              <a:effectLst/>
            </p:spPr>
            <p:txBody>
              <a:bodyPr>
                <a:spAutoFit/>
              </a:bodyPr>
              <a:lstStyle/>
              <a:p>
                <a:pPr algn="r"/>
                <a:r>
                  <a:rPr lang="en-US" altLang="zh-CN" sz="1800"/>
                  <a:t>Basc2 b2</a:t>
                </a:r>
              </a:p>
            </p:txBody>
          </p:sp>
          <p:sp>
            <p:nvSpPr>
              <p:cNvPr id="614424" name="Text Box 24"/>
              <p:cNvSpPr txBox="1">
                <a:spLocks noChangeArrowheads="1"/>
              </p:cNvSpPr>
              <p:nvPr/>
            </p:nvSpPr>
            <p:spPr bwMode="auto">
              <a:xfrm>
                <a:off x="1008" y="2208"/>
                <a:ext cx="720" cy="231"/>
              </a:xfrm>
              <a:prstGeom prst="rect">
                <a:avLst/>
              </a:prstGeom>
              <a:noFill/>
              <a:ln w="9525">
                <a:noFill/>
                <a:miter lim="800000"/>
                <a:headEnd/>
                <a:tailEnd/>
              </a:ln>
              <a:effectLst/>
            </p:spPr>
            <p:txBody>
              <a:bodyPr>
                <a:spAutoFit/>
              </a:bodyPr>
              <a:lstStyle/>
              <a:p>
                <a:pPr algn="r"/>
                <a:r>
                  <a:rPr lang="en-US" altLang="zh-CN" sz="1800"/>
                  <a:t>Derived d</a:t>
                </a:r>
              </a:p>
            </p:txBody>
          </p:sp>
        </p:grpSp>
      </p:grpSp>
      <p:sp>
        <p:nvSpPr>
          <p:cNvPr id="614425" name="Rectangle 25"/>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8.5.1  </a:t>
            </a:r>
            <a:r>
              <a:rPr lang="zh-CN" altLang="en-US" sz="100" dirty="0">
                <a:solidFill>
                  <a:schemeClr val="bg1"/>
                </a:solidFill>
              </a:rPr>
              <a:t>多继承的派生类构造和访问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04"/>
                                        </p:tgtEl>
                                        <p:attrNameLst>
                                          <p:attrName>style.visibility</p:attrName>
                                        </p:attrNameLst>
                                      </p:cBhvr>
                                      <p:to>
                                        <p:strVal val="visible"/>
                                      </p:to>
                                    </p:set>
                                    <p:animEffect transition="in" filter="blinds(horizontal)">
                                      <p:cBhvr>
                                        <p:cTn id="7"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ChangeArrowheads="1"/>
          </p:cNvSpPr>
          <p:nvPr/>
        </p:nvSpPr>
        <p:spPr bwMode="auto">
          <a:xfrm>
            <a:off x="762000" y="762000"/>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8.5.2  </a:t>
            </a:r>
            <a:r>
              <a:rPr lang="zh-CN" altLang="en-US" b="1">
                <a:solidFill>
                  <a:srgbClr val="CC3300"/>
                </a:solidFill>
                <a:latin typeface="宋体" pitchFamily="2" charset="-122"/>
              </a:rPr>
              <a:t>虚基类</a:t>
            </a:r>
            <a:endParaRPr lang="zh-CN" altLang="en-US" b="1">
              <a:solidFill>
                <a:srgbClr val="CC3300"/>
              </a:solidFill>
              <a:latin typeface="楷体_GB2312" pitchFamily="49" charset="-122"/>
            </a:endParaRPr>
          </a:p>
        </p:txBody>
      </p:sp>
      <p:sp>
        <p:nvSpPr>
          <p:cNvPr id="615427" name="Rectangle 3"/>
          <p:cNvSpPr>
            <a:spLocks noChangeArrowheads="1"/>
          </p:cNvSpPr>
          <p:nvPr/>
        </p:nvSpPr>
        <p:spPr bwMode="auto">
          <a:xfrm>
            <a:off x="1008063" y="1676400"/>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54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1000"/>
                                  </p:stCondLst>
                                  <p:childTnLst>
                                    <p:set>
                                      <p:cBhvr>
                                        <p:cTn id="6" dur="1" fill="hold">
                                          <p:stCondLst>
                                            <p:cond delay="0"/>
                                          </p:stCondLst>
                                        </p:cTn>
                                        <p:tgtEl>
                                          <p:spTgt spid="615426"/>
                                        </p:tgtEl>
                                        <p:attrNameLst>
                                          <p:attrName>style.visibility</p:attrName>
                                        </p:attrNameLst>
                                      </p:cBhvr>
                                      <p:to>
                                        <p:strVal val="visible"/>
                                      </p:to>
                                    </p:set>
                                    <p:animEffect transition="in" filter="blinds(vertical)">
                                      <p:cBhvr>
                                        <p:cTn id="7" dur="500"/>
                                        <p:tgtEl>
                                          <p:spTgt spid="615426"/>
                                        </p:tgtEl>
                                      </p:cBhvr>
                                    </p:animEffect>
                                  </p:childTnLst>
                                </p:cTn>
                              </p:par>
                            </p:childTnLst>
                          </p:cTn>
                        </p:par>
                        <p:par>
                          <p:cTn id="8" fill="hold">
                            <p:stCondLst>
                              <p:cond delay="1500"/>
                            </p:stCondLst>
                            <p:childTnLst>
                              <p:par>
                                <p:cTn id="9" presetID="5" presetClass="entr" presetSubtype="10" fill="hold" grpId="0" nodeType="afterEffect">
                                  <p:stCondLst>
                                    <p:cond delay="2000"/>
                                  </p:stCondLst>
                                  <p:childTnLst>
                                    <p:set>
                                      <p:cBhvr>
                                        <p:cTn id="10" dur="1" fill="hold">
                                          <p:stCondLst>
                                            <p:cond delay="0"/>
                                          </p:stCondLst>
                                        </p:cTn>
                                        <p:tgtEl>
                                          <p:spTgt spid="615427"/>
                                        </p:tgtEl>
                                        <p:attrNameLst>
                                          <p:attrName>style.visibility</p:attrName>
                                        </p:attrNameLst>
                                      </p:cBhvr>
                                      <p:to>
                                        <p:strVal val="visible"/>
                                      </p:to>
                                    </p:set>
                                    <p:animEffect transition="in" filter="checkerboard(across)">
                                      <p:cBhvr>
                                        <p:cTn id="11" dur="500"/>
                                        <p:tgtEl>
                                          <p:spTgt spid="61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6" grpId="0" autoUpdateAnimBg="0"/>
      <p:bldP spid="615427"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6451" name="Rectangle 3"/>
          <p:cNvSpPr>
            <a:spLocks noChangeArrowheads="1"/>
          </p:cNvSpPr>
          <p:nvPr/>
        </p:nvSpPr>
        <p:spPr bwMode="auto">
          <a:xfrm>
            <a:off x="628650" y="3459163"/>
            <a:ext cx="4664075"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dirty="0">
                <a:solidFill>
                  <a:srgbClr val="008000"/>
                </a:solidFill>
              </a:rPr>
              <a:t>有：</a:t>
            </a:r>
          </a:p>
          <a:p>
            <a:pPr algn="l">
              <a:lnSpc>
                <a:spcPct val="140000"/>
              </a:lnSpc>
            </a:pPr>
            <a:r>
              <a:rPr lang="en-US" altLang="zh-CN" sz="1800" dirty="0"/>
              <a:t>C  </a:t>
            </a:r>
            <a:r>
              <a:rPr lang="en-US" altLang="zh-CN" sz="1800" dirty="0" err="1"/>
              <a:t>c</a:t>
            </a:r>
            <a:r>
              <a:rPr lang="en-US" altLang="zh-CN" sz="1800" dirty="0"/>
              <a:t> ;</a:t>
            </a:r>
          </a:p>
          <a:p>
            <a:pPr algn="l">
              <a:lnSpc>
                <a:spcPct val="140000"/>
              </a:lnSpc>
            </a:pPr>
            <a:r>
              <a:rPr lang="en-US" altLang="zh-CN" sz="1800" b="1" i="1" dirty="0">
                <a:solidFill>
                  <a:srgbClr val="C00000"/>
                </a:solidFill>
              </a:rPr>
              <a:t>c . B ;</a:t>
            </a:r>
            <a:r>
              <a:rPr lang="en-US" altLang="zh-CN" sz="1800" dirty="0"/>
              <a:t>		</a:t>
            </a:r>
            <a:r>
              <a:rPr lang="en-US" altLang="zh-CN" sz="1800" b="1" i="1" dirty="0">
                <a:solidFill>
                  <a:srgbClr val="006600"/>
                </a:solidFill>
              </a:rPr>
              <a:t>// error</a:t>
            </a:r>
          </a:p>
          <a:p>
            <a:pPr algn="l">
              <a:lnSpc>
                <a:spcPct val="140000"/>
              </a:lnSpc>
            </a:pPr>
            <a:r>
              <a:rPr lang="en-US" altLang="zh-CN" sz="1800" b="1" i="1" dirty="0">
                <a:solidFill>
                  <a:srgbClr val="C00000"/>
                </a:solidFill>
              </a:rPr>
              <a:t>c . B :: b ;</a:t>
            </a:r>
            <a:r>
              <a:rPr lang="en-US" altLang="zh-CN" sz="1800" dirty="0"/>
              <a:t>	</a:t>
            </a:r>
            <a:r>
              <a:rPr lang="en-US" altLang="zh-CN" sz="1800" b="1" i="1" dirty="0">
                <a:solidFill>
                  <a:srgbClr val="006600"/>
                </a:solidFill>
              </a:rPr>
              <a:t>// error</a:t>
            </a:r>
            <a:r>
              <a:rPr lang="zh-CN" altLang="en-US" sz="1800" b="1" i="1" dirty="0">
                <a:solidFill>
                  <a:srgbClr val="006600"/>
                </a:solidFill>
              </a:rPr>
              <a:t>，从哪里继承的？</a:t>
            </a:r>
          </a:p>
          <a:p>
            <a:pPr algn="l">
              <a:lnSpc>
                <a:spcPct val="140000"/>
              </a:lnSpc>
            </a:pPr>
            <a:r>
              <a:rPr lang="en-US" altLang="zh-CN" sz="1800" dirty="0"/>
              <a:t>c . B1 :: b	 ;	</a:t>
            </a:r>
            <a:r>
              <a:rPr lang="en-US" altLang="zh-CN" sz="1800" b="1" i="1" dirty="0">
                <a:solidFill>
                  <a:srgbClr val="006600"/>
                </a:solidFill>
              </a:rPr>
              <a:t>// ok</a:t>
            </a:r>
            <a:r>
              <a:rPr lang="zh-CN" altLang="en-US" sz="1800" b="1" i="1" dirty="0">
                <a:solidFill>
                  <a:srgbClr val="006600"/>
                </a:solidFill>
              </a:rPr>
              <a:t>，从</a:t>
            </a:r>
            <a:r>
              <a:rPr lang="en-US" altLang="zh-CN" sz="1800" b="1" i="1" dirty="0">
                <a:solidFill>
                  <a:srgbClr val="006600"/>
                </a:solidFill>
              </a:rPr>
              <a:t>B1</a:t>
            </a:r>
            <a:r>
              <a:rPr lang="zh-CN" altLang="en-US" sz="1800" b="1" i="1" dirty="0">
                <a:solidFill>
                  <a:srgbClr val="006600"/>
                </a:solidFill>
              </a:rPr>
              <a:t>继承的</a:t>
            </a:r>
          </a:p>
          <a:p>
            <a:pPr algn="l">
              <a:lnSpc>
                <a:spcPct val="140000"/>
              </a:lnSpc>
            </a:pPr>
            <a:r>
              <a:rPr lang="en-US" altLang="zh-CN" sz="1800" dirty="0"/>
              <a:t>c . B2 :: b	 ;	</a:t>
            </a:r>
            <a:r>
              <a:rPr lang="en-US" altLang="zh-CN" sz="1800" b="1" i="1" dirty="0">
                <a:solidFill>
                  <a:srgbClr val="006600"/>
                </a:solidFill>
              </a:rPr>
              <a:t>// ok </a:t>
            </a:r>
            <a:r>
              <a:rPr lang="zh-CN" altLang="en-US" sz="1800" b="1" i="1" dirty="0">
                <a:solidFill>
                  <a:srgbClr val="006600"/>
                </a:solidFill>
              </a:rPr>
              <a:t>，从</a:t>
            </a:r>
            <a:r>
              <a:rPr lang="en-US" altLang="zh-CN" sz="1800" b="1" i="1" dirty="0">
                <a:solidFill>
                  <a:srgbClr val="006600"/>
                </a:solidFill>
              </a:rPr>
              <a:t>B2</a:t>
            </a:r>
            <a:r>
              <a:rPr lang="zh-CN" altLang="en-US" sz="1800" b="1" i="1" dirty="0">
                <a:solidFill>
                  <a:srgbClr val="006600"/>
                </a:solidFill>
              </a:rPr>
              <a:t>继承的</a:t>
            </a:r>
          </a:p>
        </p:txBody>
      </p:sp>
      <p:sp>
        <p:nvSpPr>
          <p:cNvPr id="616452"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6453"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6454"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6455" name="Group 7"/>
          <p:cNvGrpSpPr>
            <a:grpSpLocks/>
          </p:cNvGrpSpPr>
          <p:nvPr/>
        </p:nvGrpSpPr>
        <p:grpSpPr bwMode="auto">
          <a:xfrm>
            <a:off x="5753100" y="2419350"/>
            <a:ext cx="2252663" cy="620713"/>
            <a:chOff x="1968" y="2364"/>
            <a:chExt cx="1884" cy="684"/>
          </a:xfrm>
        </p:grpSpPr>
        <p:sp>
          <p:nvSpPr>
            <p:cNvPr id="616456" name="Line 8"/>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7" name="Line 9"/>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6458" name="Line 10"/>
          <p:cNvSpPr>
            <a:spLocks noChangeShapeType="1"/>
          </p:cNvSpPr>
          <p:nvPr/>
        </p:nvSpPr>
        <p:spPr bwMode="auto">
          <a:xfrm flipV="1">
            <a:off x="5781675" y="1352550"/>
            <a:ext cx="0" cy="620713"/>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59" name="Line 11"/>
          <p:cNvSpPr>
            <a:spLocks noChangeShapeType="1"/>
          </p:cNvSpPr>
          <p:nvPr/>
        </p:nvSpPr>
        <p:spPr bwMode="auto">
          <a:xfrm flipH="1" flipV="1">
            <a:off x="8034338" y="1368425"/>
            <a:ext cx="0" cy="615950"/>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6460"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6461"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6462" name="Rectangle 14"/>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6450"/>
                                        </p:tgtEl>
                                        <p:attrNameLst>
                                          <p:attrName>style.visibility</p:attrName>
                                        </p:attrNameLst>
                                      </p:cBhvr>
                                      <p:to>
                                        <p:strVal val="visible"/>
                                      </p:to>
                                    </p:set>
                                    <p:animEffect transition="in" filter="checkerboard(across)">
                                      <p:cBhvr>
                                        <p:cTn id="7" dur="500"/>
                                        <p:tgtEl>
                                          <p:spTgt spid="616450"/>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16460"/>
                                        </p:tgtEl>
                                        <p:attrNameLst>
                                          <p:attrName>style.visibility</p:attrName>
                                        </p:attrNameLst>
                                      </p:cBhvr>
                                      <p:to>
                                        <p:strVal val="visible"/>
                                      </p:to>
                                    </p:set>
                                    <p:animEffect transition="in" filter="box(out)">
                                      <p:cBhvr>
                                        <p:cTn id="11" dur="500"/>
                                        <p:tgtEl>
                                          <p:spTgt spid="616460"/>
                                        </p:tgtEl>
                                      </p:cBhvr>
                                    </p:animEffect>
                                  </p:childTnLst>
                                </p:cTn>
                              </p:par>
                            </p:childTnLst>
                          </p:cTn>
                        </p:par>
                        <p:par>
                          <p:cTn id="12" fill="hold">
                            <p:stCondLst>
                              <p:cond delay="4000"/>
                            </p:stCondLst>
                            <p:childTnLst>
                              <p:par>
                                <p:cTn id="13" presetID="17" presetClass="entr" presetSubtype="1" fill="hold" grpId="0" nodeType="afterEffect">
                                  <p:stCondLst>
                                    <p:cond delay="1000"/>
                                  </p:stCondLst>
                                  <p:childTnLst>
                                    <p:set>
                                      <p:cBhvr>
                                        <p:cTn id="14" dur="1" fill="hold">
                                          <p:stCondLst>
                                            <p:cond delay="0"/>
                                          </p:stCondLst>
                                        </p:cTn>
                                        <p:tgtEl>
                                          <p:spTgt spid="616458"/>
                                        </p:tgtEl>
                                        <p:attrNameLst>
                                          <p:attrName>style.visibility</p:attrName>
                                        </p:attrNameLst>
                                      </p:cBhvr>
                                      <p:to>
                                        <p:strVal val="visible"/>
                                      </p:to>
                                    </p:set>
                                    <p:anim calcmode="lin" valueType="num">
                                      <p:cBhvr>
                                        <p:cTn id="15" dur="500" fill="hold"/>
                                        <p:tgtEl>
                                          <p:spTgt spid="616458"/>
                                        </p:tgtEl>
                                        <p:attrNameLst>
                                          <p:attrName>ppt_x</p:attrName>
                                        </p:attrNameLst>
                                      </p:cBhvr>
                                      <p:tavLst>
                                        <p:tav tm="0">
                                          <p:val>
                                            <p:strVal val="#ppt_x"/>
                                          </p:val>
                                        </p:tav>
                                        <p:tav tm="100000">
                                          <p:val>
                                            <p:strVal val="#ppt_x"/>
                                          </p:val>
                                        </p:tav>
                                      </p:tavLst>
                                    </p:anim>
                                    <p:anim calcmode="lin" valueType="num">
                                      <p:cBhvr>
                                        <p:cTn id="16" dur="500" fill="hold"/>
                                        <p:tgtEl>
                                          <p:spTgt spid="616458"/>
                                        </p:tgtEl>
                                        <p:attrNameLst>
                                          <p:attrName>ppt_y</p:attrName>
                                        </p:attrNameLst>
                                      </p:cBhvr>
                                      <p:tavLst>
                                        <p:tav tm="0">
                                          <p:val>
                                            <p:strVal val="#ppt_y-#ppt_h/2"/>
                                          </p:val>
                                        </p:tav>
                                        <p:tav tm="100000">
                                          <p:val>
                                            <p:strVal val="#ppt_y"/>
                                          </p:val>
                                        </p:tav>
                                      </p:tavLst>
                                    </p:anim>
                                    <p:anim calcmode="lin" valueType="num">
                                      <p:cBhvr>
                                        <p:cTn id="17" dur="500" fill="hold"/>
                                        <p:tgtEl>
                                          <p:spTgt spid="616458"/>
                                        </p:tgtEl>
                                        <p:attrNameLst>
                                          <p:attrName>ppt_w</p:attrName>
                                        </p:attrNameLst>
                                      </p:cBhvr>
                                      <p:tavLst>
                                        <p:tav tm="0">
                                          <p:val>
                                            <p:strVal val="#ppt_w"/>
                                          </p:val>
                                        </p:tav>
                                        <p:tav tm="100000">
                                          <p:val>
                                            <p:strVal val="#ppt_w"/>
                                          </p:val>
                                        </p:tav>
                                      </p:tavLst>
                                    </p:anim>
                                    <p:anim calcmode="lin" valueType="num">
                                      <p:cBhvr>
                                        <p:cTn id="18" dur="500" fill="hold"/>
                                        <p:tgtEl>
                                          <p:spTgt spid="616458"/>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grpId="0" nodeType="afterEffect">
                                  <p:stCondLst>
                                    <p:cond delay="0"/>
                                  </p:stCondLst>
                                  <p:childTnLst>
                                    <p:set>
                                      <p:cBhvr>
                                        <p:cTn id="21" dur="1" fill="hold">
                                          <p:stCondLst>
                                            <p:cond delay="0"/>
                                          </p:stCondLst>
                                        </p:cTn>
                                        <p:tgtEl>
                                          <p:spTgt spid="616453"/>
                                        </p:tgtEl>
                                        <p:attrNameLst>
                                          <p:attrName>style.visibility</p:attrName>
                                        </p:attrNameLst>
                                      </p:cBhvr>
                                      <p:to>
                                        <p:strVal val="visible"/>
                                      </p:to>
                                    </p:set>
                                    <p:animEffect transition="in" filter="box(out)">
                                      <p:cBhvr>
                                        <p:cTn id="22" dur="500"/>
                                        <p:tgtEl>
                                          <p:spTgt spid="616453"/>
                                        </p:tgtEl>
                                      </p:cBhvr>
                                    </p:animEffect>
                                  </p:childTnLst>
                                </p:cTn>
                              </p:par>
                            </p:childTnLst>
                          </p:cTn>
                        </p:par>
                        <p:par>
                          <p:cTn id="23" fill="hold">
                            <p:stCondLst>
                              <p:cond delay="6000"/>
                            </p:stCondLst>
                            <p:childTnLst>
                              <p:par>
                                <p:cTn id="24" presetID="4" presetClass="entr" presetSubtype="32" fill="hold" grpId="0" nodeType="afterEffect">
                                  <p:stCondLst>
                                    <p:cond delay="1000"/>
                                  </p:stCondLst>
                                  <p:childTnLst>
                                    <p:set>
                                      <p:cBhvr>
                                        <p:cTn id="25" dur="1" fill="hold">
                                          <p:stCondLst>
                                            <p:cond delay="0"/>
                                          </p:stCondLst>
                                        </p:cTn>
                                        <p:tgtEl>
                                          <p:spTgt spid="616461"/>
                                        </p:tgtEl>
                                        <p:attrNameLst>
                                          <p:attrName>style.visibility</p:attrName>
                                        </p:attrNameLst>
                                      </p:cBhvr>
                                      <p:to>
                                        <p:strVal val="visible"/>
                                      </p:to>
                                    </p:set>
                                    <p:animEffect transition="in" filter="box(out)">
                                      <p:cBhvr>
                                        <p:cTn id="26" dur="500"/>
                                        <p:tgtEl>
                                          <p:spTgt spid="616461"/>
                                        </p:tgtEl>
                                      </p:cBhvr>
                                    </p:animEffect>
                                  </p:childTnLst>
                                </p:cTn>
                              </p:par>
                            </p:childTnLst>
                          </p:cTn>
                        </p:par>
                        <p:par>
                          <p:cTn id="27" fill="hold">
                            <p:stCondLst>
                              <p:cond delay="7500"/>
                            </p:stCondLst>
                            <p:childTnLst>
                              <p:par>
                                <p:cTn id="28" presetID="17" presetClass="entr" presetSubtype="1" fill="hold" grpId="0" nodeType="afterEffect">
                                  <p:stCondLst>
                                    <p:cond delay="1000"/>
                                  </p:stCondLst>
                                  <p:childTnLst>
                                    <p:set>
                                      <p:cBhvr>
                                        <p:cTn id="29" dur="1" fill="hold">
                                          <p:stCondLst>
                                            <p:cond delay="0"/>
                                          </p:stCondLst>
                                        </p:cTn>
                                        <p:tgtEl>
                                          <p:spTgt spid="616459"/>
                                        </p:tgtEl>
                                        <p:attrNameLst>
                                          <p:attrName>style.visibility</p:attrName>
                                        </p:attrNameLst>
                                      </p:cBhvr>
                                      <p:to>
                                        <p:strVal val="visible"/>
                                      </p:to>
                                    </p:set>
                                    <p:anim calcmode="lin" valueType="num">
                                      <p:cBhvr>
                                        <p:cTn id="30" dur="500" fill="hold"/>
                                        <p:tgtEl>
                                          <p:spTgt spid="616459"/>
                                        </p:tgtEl>
                                        <p:attrNameLst>
                                          <p:attrName>ppt_x</p:attrName>
                                        </p:attrNameLst>
                                      </p:cBhvr>
                                      <p:tavLst>
                                        <p:tav tm="0">
                                          <p:val>
                                            <p:strVal val="#ppt_x"/>
                                          </p:val>
                                        </p:tav>
                                        <p:tav tm="100000">
                                          <p:val>
                                            <p:strVal val="#ppt_x"/>
                                          </p:val>
                                        </p:tav>
                                      </p:tavLst>
                                    </p:anim>
                                    <p:anim calcmode="lin" valueType="num">
                                      <p:cBhvr>
                                        <p:cTn id="31" dur="500" fill="hold"/>
                                        <p:tgtEl>
                                          <p:spTgt spid="616459"/>
                                        </p:tgtEl>
                                        <p:attrNameLst>
                                          <p:attrName>ppt_y</p:attrName>
                                        </p:attrNameLst>
                                      </p:cBhvr>
                                      <p:tavLst>
                                        <p:tav tm="0">
                                          <p:val>
                                            <p:strVal val="#ppt_y-#ppt_h/2"/>
                                          </p:val>
                                        </p:tav>
                                        <p:tav tm="100000">
                                          <p:val>
                                            <p:strVal val="#ppt_y"/>
                                          </p:val>
                                        </p:tav>
                                      </p:tavLst>
                                    </p:anim>
                                    <p:anim calcmode="lin" valueType="num">
                                      <p:cBhvr>
                                        <p:cTn id="32" dur="500" fill="hold"/>
                                        <p:tgtEl>
                                          <p:spTgt spid="616459"/>
                                        </p:tgtEl>
                                        <p:attrNameLst>
                                          <p:attrName>ppt_w</p:attrName>
                                        </p:attrNameLst>
                                      </p:cBhvr>
                                      <p:tavLst>
                                        <p:tav tm="0">
                                          <p:val>
                                            <p:strVal val="#ppt_w"/>
                                          </p:val>
                                        </p:tav>
                                        <p:tav tm="100000">
                                          <p:val>
                                            <p:strVal val="#ppt_w"/>
                                          </p:val>
                                        </p:tav>
                                      </p:tavLst>
                                    </p:anim>
                                    <p:anim calcmode="lin" valueType="num">
                                      <p:cBhvr>
                                        <p:cTn id="33" dur="500" fill="hold"/>
                                        <p:tgtEl>
                                          <p:spTgt spid="616459"/>
                                        </p:tgtEl>
                                        <p:attrNameLst>
                                          <p:attrName>ppt_h</p:attrName>
                                        </p:attrNameLst>
                                      </p:cBhvr>
                                      <p:tavLst>
                                        <p:tav tm="0">
                                          <p:val>
                                            <p:fltVal val="0"/>
                                          </p:val>
                                        </p:tav>
                                        <p:tav tm="100000">
                                          <p:val>
                                            <p:strVal val="#ppt_h"/>
                                          </p:val>
                                        </p:tav>
                                      </p:tavLst>
                                    </p:anim>
                                  </p:childTnLst>
                                </p:cTn>
                              </p:par>
                            </p:childTnLst>
                          </p:cTn>
                        </p:par>
                        <p:par>
                          <p:cTn id="34" fill="hold">
                            <p:stCondLst>
                              <p:cond delay="9000"/>
                            </p:stCondLst>
                            <p:childTnLst>
                              <p:par>
                                <p:cTn id="35" presetID="4" presetClass="entr" presetSubtype="32" fill="hold" grpId="0" nodeType="afterEffect">
                                  <p:stCondLst>
                                    <p:cond delay="1000"/>
                                  </p:stCondLst>
                                  <p:childTnLst>
                                    <p:set>
                                      <p:cBhvr>
                                        <p:cTn id="36" dur="1" fill="hold">
                                          <p:stCondLst>
                                            <p:cond delay="0"/>
                                          </p:stCondLst>
                                        </p:cTn>
                                        <p:tgtEl>
                                          <p:spTgt spid="616454"/>
                                        </p:tgtEl>
                                        <p:attrNameLst>
                                          <p:attrName>style.visibility</p:attrName>
                                        </p:attrNameLst>
                                      </p:cBhvr>
                                      <p:to>
                                        <p:strVal val="visible"/>
                                      </p:to>
                                    </p:set>
                                    <p:animEffect transition="in" filter="box(out)">
                                      <p:cBhvr>
                                        <p:cTn id="37" dur="500"/>
                                        <p:tgtEl>
                                          <p:spTgt spid="616454"/>
                                        </p:tgtEl>
                                      </p:cBhvr>
                                    </p:animEffect>
                                  </p:childTnLst>
                                </p:cTn>
                              </p:par>
                            </p:childTnLst>
                          </p:cTn>
                        </p:par>
                        <p:par>
                          <p:cTn id="38" fill="hold">
                            <p:stCondLst>
                              <p:cond delay="10500"/>
                            </p:stCondLst>
                            <p:childTnLst>
                              <p:par>
                                <p:cTn id="39" presetID="17" presetClass="entr" presetSubtype="1" fill="hold" nodeType="afterEffect">
                                  <p:stCondLst>
                                    <p:cond delay="1000"/>
                                  </p:stCondLst>
                                  <p:childTnLst>
                                    <p:set>
                                      <p:cBhvr>
                                        <p:cTn id="40" dur="1" fill="hold">
                                          <p:stCondLst>
                                            <p:cond delay="0"/>
                                          </p:stCondLst>
                                        </p:cTn>
                                        <p:tgtEl>
                                          <p:spTgt spid="616455"/>
                                        </p:tgtEl>
                                        <p:attrNameLst>
                                          <p:attrName>style.visibility</p:attrName>
                                        </p:attrNameLst>
                                      </p:cBhvr>
                                      <p:to>
                                        <p:strVal val="visible"/>
                                      </p:to>
                                    </p:set>
                                    <p:anim calcmode="lin" valueType="num">
                                      <p:cBhvr>
                                        <p:cTn id="41" dur="500" fill="hold"/>
                                        <p:tgtEl>
                                          <p:spTgt spid="616455"/>
                                        </p:tgtEl>
                                        <p:attrNameLst>
                                          <p:attrName>ppt_x</p:attrName>
                                        </p:attrNameLst>
                                      </p:cBhvr>
                                      <p:tavLst>
                                        <p:tav tm="0">
                                          <p:val>
                                            <p:strVal val="#ppt_x"/>
                                          </p:val>
                                        </p:tav>
                                        <p:tav tm="100000">
                                          <p:val>
                                            <p:strVal val="#ppt_x"/>
                                          </p:val>
                                        </p:tav>
                                      </p:tavLst>
                                    </p:anim>
                                    <p:anim calcmode="lin" valueType="num">
                                      <p:cBhvr>
                                        <p:cTn id="42" dur="500" fill="hold"/>
                                        <p:tgtEl>
                                          <p:spTgt spid="616455"/>
                                        </p:tgtEl>
                                        <p:attrNameLst>
                                          <p:attrName>ppt_y</p:attrName>
                                        </p:attrNameLst>
                                      </p:cBhvr>
                                      <p:tavLst>
                                        <p:tav tm="0">
                                          <p:val>
                                            <p:strVal val="#ppt_y-#ppt_h/2"/>
                                          </p:val>
                                        </p:tav>
                                        <p:tav tm="100000">
                                          <p:val>
                                            <p:strVal val="#ppt_y"/>
                                          </p:val>
                                        </p:tav>
                                      </p:tavLst>
                                    </p:anim>
                                    <p:anim calcmode="lin" valueType="num">
                                      <p:cBhvr>
                                        <p:cTn id="43" dur="500" fill="hold"/>
                                        <p:tgtEl>
                                          <p:spTgt spid="616455"/>
                                        </p:tgtEl>
                                        <p:attrNameLst>
                                          <p:attrName>ppt_w</p:attrName>
                                        </p:attrNameLst>
                                      </p:cBhvr>
                                      <p:tavLst>
                                        <p:tav tm="0">
                                          <p:val>
                                            <p:strVal val="#ppt_w"/>
                                          </p:val>
                                        </p:tav>
                                        <p:tav tm="100000">
                                          <p:val>
                                            <p:strVal val="#ppt_w"/>
                                          </p:val>
                                        </p:tav>
                                      </p:tavLst>
                                    </p:anim>
                                    <p:anim calcmode="lin" valueType="num">
                                      <p:cBhvr>
                                        <p:cTn id="44" dur="500" fill="hold"/>
                                        <p:tgtEl>
                                          <p:spTgt spid="616455"/>
                                        </p:tgtEl>
                                        <p:attrNameLst>
                                          <p:attrName>ppt_h</p:attrName>
                                        </p:attrNameLst>
                                      </p:cBhvr>
                                      <p:tavLst>
                                        <p:tav tm="0">
                                          <p:val>
                                            <p:fltVal val="0"/>
                                          </p:val>
                                        </p:tav>
                                        <p:tav tm="100000">
                                          <p:val>
                                            <p:strVal val="#ppt_h"/>
                                          </p:val>
                                        </p:tav>
                                      </p:tavLst>
                                    </p:anim>
                                  </p:childTnLst>
                                </p:cTn>
                              </p:par>
                            </p:childTnLst>
                          </p:cTn>
                        </p:par>
                        <p:par>
                          <p:cTn id="45" fill="hold">
                            <p:stCondLst>
                              <p:cond delay="12000"/>
                            </p:stCondLst>
                            <p:childTnLst>
                              <p:par>
                                <p:cTn id="46" presetID="4" presetClass="entr" presetSubtype="32" fill="hold" grpId="0" nodeType="afterEffect">
                                  <p:stCondLst>
                                    <p:cond delay="1000"/>
                                  </p:stCondLst>
                                  <p:childTnLst>
                                    <p:set>
                                      <p:cBhvr>
                                        <p:cTn id="47" dur="1" fill="hold">
                                          <p:stCondLst>
                                            <p:cond delay="0"/>
                                          </p:stCondLst>
                                        </p:cTn>
                                        <p:tgtEl>
                                          <p:spTgt spid="616452"/>
                                        </p:tgtEl>
                                        <p:attrNameLst>
                                          <p:attrName>style.visibility</p:attrName>
                                        </p:attrNameLst>
                                      </p:cBhvr>
                                      <p:to>
                                        <p:strVal val="visible"/>
                                      </p:to>
                                    </p:set>
                                    <p:animEffect transition="in" filter="box(out)">
                                      <p:cBhvr>
                                        <p:cTn id="48" dur="500"/>
                                        <p:tgtEl>
                                          <p:spTgt spid="616452"/>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616451"/>
                                        </p:tgtEl>
                                        <p:attrNameLst>
                                          <p:attrName>style.visibility</p:attrName>
                                        </p:attrNameLst>
                                      </p:cBhvr>
                                      <p:to>
                                        <p:strVal val="visible"/>
                                      </p:to>
                                    </p:set>
                                    <p:animEffect transition="in" filter="checkerboard(across)">
                                      <p:cBhvr>
                                        <p:cTn id="53" dur="500"/>
                                        <p:tgtEl>
                                          <p:spTgt spid="616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0" grpId="0" autoUpdateAnimBg="0"/>
      <p:bldP spid="616451" grpId="0" autoUpdateAnimBg="0"/>
      <p:bldP spid="616452" grpId="0" animBg="1" autoUpdateAnimBg="0"/>
      <p:bldP spid="616453" grpId="0" animBg="1" autoUpdateAnimBg="0"/>
      <p:bldP spid="616454" grpId="0" animBg="1" autoUpdateAnimBg="0"/>
      <p:bldP spid="616458" grpId="0" animBg="1"/>
      <p:bldP spid="616459" grpId="0" animBg="1"/>
      <p:bldP spid="616460" grpId="0" animBg="1" autoUpdateAnimBg="0"/>
      <p:bldP spid="616461"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7475" name="Rectangle 3"/>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7476" name="Rectangle 4"/>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7477" name="Rectangle 5"/>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7478" name="Group 6"/>
          <p:cNvGrpSpPr>
            <a:grpSpLocks/>
          </p:cNvGrpSpPr>
          <p:nvPr/>
        </p:nvGrpSpPr>
        <p:grpSpPr bwMode="auto">
          <a:xfrm>
            <a:off x="5753100" y="2419350"/>
            <a:ext cx="2252663" cy="620713"/>
            <a:chOff x="1968" y="2364"/>
            <a:chExt cx="1884" cy="684"/>
          </a:xfrm>
        </p:grpSpPr>
        <p:sp>
          <p:nvSpPr>
            <p:cNvPr id="617479" name="Line 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0" name="Line 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7481" name="Line 9"/>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2" name="Line 10"/>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7483" name="Rectangle 11"/>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7484" name="Rectangle 12"/>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sp>
        <p:nvSpPr>
          <p:cNvPr id="617485" name="Rectangle 13"/>
          <p:cNvSpPr>
            <a:spLocks noChangeArrowheads="1"/>
          </p:cNvSpPr>
          <p:nvPr/>
        </p:nvSpPr>
        <p:spPr bwMode="auto">
          <a:xfrm>
            <a:off x="625475" y="3143250"/>
            <a:ext cx="4860925" cy="31654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en-US" altLang="zh-CN" sz="1800"/>
              <a:t>#include&lt;iostream&gt;</a:t>
            </a:r>
          </a:p>
          <a:p>
            <a:pPr algn="l">
              <a:lnSpc>
                <a:spcPct val="140000"/>
              </a:lnSpc>
            </a:pPr>
            <a:r>
              <a:rPr lang="en-US" altLang="zh-CN" sz="1800"/>
              <a:t>using namespace std ;</a:t>
            </a:r>
          </a:p>
          <a:p>
            <a:pPr algn="l">
              <a:lnSpc>
                <a:spcPct val="140000"/>
              </a:lnSpc>
            </a:pPr>
            <a:r>
              <a:rPr lang="en-US" altLang="zh-CN" sz="1800"/>
              <a:t>int main ()	</a:t>
            </a:r>
          </a:p>
          <a:p>
            <a:pPr algn="l">
              <a:lnSpc>
                <a:spcPct val="140000"/>
              </a:lnSpc>
            </a:pPr>
            <a:r>
              <a:rPr lang="en-US" altLang="zh-CN" sz="1800"/>
              <a:t>{ C  c ;</a:t>
            </a:r>
          </a:p>
          <a:p>
            <a:pPr algn="l">
              <a:lnSpc>
                <a:spcPct val="140000"/>
              </a:lnSpc>
            </a:pPr>
            <a:r>
              <a:rPr lang="en-US" altLang="zh-CN" sz="1800"/>
              <a:t>  c . B1 :: b = 5 ;       c . B2 :: b = 10 ;</a:t>
            </a:r>
          </a:p>
          <a:p>
            <a:pPr algn="l">
              <a:lnSpc>
                <a:spcPct val="140000"/>
              </a:lnSpc>
            </a:pPr>
            <a:r>
              <a:rPr lang="en-US" altLang="zh-CN" sz="1800"/>
              <a:t>  cout &lt;&lt; </a:t>
            </a:r>
            <a:r>
              <a:rPr lang="en-US" altLang="zh-CN" sz="1800" b="1"/>
              <a:t>"</a:t>
            </a:r>
            <a:r>
              <a:rPr lang="en-US" altLang="zh-CN" sz="1800"/>
              <a:t>path B1==&gt; </a:t>
            </a:r>
            <a:r>
              <a:rPr lang="en-US" altLang="zh-CN" sz="1800" b="1"/>
              <a:t>"</a:t>
            </a:r>
            <a:r>
              <a:rPr lang="en-US" altLang="zh-CN" sz="1800"/>
              <a:t> &lt;&lt; c . B1 :: b &lt;&lt; endl ;</a:t>
            </a:r>
          </a:p>
          <a:p>
            <a:pPr algn="l">
              <a:lnSpc>
                <a:spcPct val="140000"/>
              </a:lnSpc>
            </a:pPr>
            <a:r>
              <a:rPr lang="en-US" altLang="zh-CN" sz="1800"/>
              <a:t>  cout &lt;&lt; </a:t>
            </a:r>
            <a:r>
              <a:rPr lang="en-US" altLang="zh-CN" sz="1800" b="1"/>
              <a:t>"</a:t>
            </a:r>
            <a:r>
              <a:rPr lang="en-US" altLang="zh-CN" sz="1800"/>
              <a:t>path B2==&gt; </a:t>
            </a:r>
            <a:r>
              <a:rPr lang="en-US" altLang="zh-CN" sz="1800" b="1"/>
              <a:t>"</a:t>
            </a:r>
            <a:r>
              <a:rPr lang="en-US" altLang="zh-CN" sz="1800"/>
              <a:t> &lt;&lt; c . B2 :: b &lt;&lt; endl ;</a:t>
            </a:r>
          </a:p>
          <a:p>
            <a:pPr algn="l">
              <a:lnSpc>
                <a:spcPct val="140000"/>
              </a:lnSpc>
            </a:pPr>
            <a:r>
              <a:rPr lang="en-US" altLang="zh-CN" sz="1800"/>
              <a:t>}</a:t>
            </a:r>
          </a:p>
        </p:txBody>
      </p:sp>
      <p:sp>
        <p:nvSpPr>
          <p:cNvPr id="617487" name="Rectangle 15"/>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pic>
        <p:nvPicPr>
          <p:cNvPr id="617489" name="Picture 17"/>
          <p:cNvPicPr>
            <a:picLocks noChangeAspect="1" noChangeArrowheads="1"/>
          </p:cNvPicPr>
          <p:nvPr/>
        </p:nvPicPr>
        <p:blipFill>
          <a:blip r:embed="rId2"/>
          <a:srcRect/>
          <a:stretch>
            <a:fillRect/>
          </a:stretch>
        </p:blipFill>
        <p:spPr bwMode="auto">
          <a:xfrm>
            <a:off x="5435600" y="4365625"/>
            <a:ext cx="3405188" cy="1439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617485"/>
                                        </p:tgtEl>
                                        <p:attrNameLst>
                                          <p:attrName>style.visibility</p:attrName>
                                        </p:attrNameLst>
                                      </p:cBhvr>
                                      <p:to>
                                        <p:strVal val="visible"/>
                                      </p:to>
                                    </p:set>
                                    <p:animEffect transition="in" filter="checkerboard(down)">
                                      <p:cBhvr>
                                        <p:cTn id="7" dur="500"/>
                                        <p:tgtEl>
                                          <p:spTgt spid="617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89"/>
                                        </p:tgtEl>
                                        <p:attrNameLst>
                                          <p:attrName>style.visibility</p:attrName>
                                        </p:attrNameLst>
                                      </p:cBhvr>
                                      <p:to>
                                        <p:strVal val="visible"/>
                                      </p:to>
                                    </p:set>
                                    <p:animEffect transition="in" filter="blinds(horizontal)">
                                      <p:cBhvr>
                                        <p:cTn id="12" dur="500"/>
                                        <p:tgtEl>
                                          <p:spTgt spid="61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85"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9" name="Rectangle 3"/>
          <p:cNvSpPr>
            <a:spLocks noChangeArrowheads="1"/>
          </p:cNvSpPr>
          <p:nvPr/>
        </p:nvSpPr>
        <p:spPr bwMode="auto">
          <a:xfrm>
            <a:off x="628650" y="303213"/>
            <a:ext cx="4476750" cy="2778125"/>
          </a:xfrm>
          <a:prstGeom prst="rect">
            <a:avLst/>
          </a:prstGeom>
          <a:noFill/>
          <a:ln w="9525">
            <a:noFill/>
            <a:miter lim="800000"/>
            <a:headEnd type="none" w="sm" len="med"/>
            <a:tailEnd/>
          </a:ln>
          <a:effectLst/>
        </p:spPr>
        <p:txBody>
          <a:bodyPr lIns="90000" tIns="46800" rIns="90000" bIns="46800" anchor="ctr">
            <a:spAutoFit/>
          </a:bodyPr>
          <a:lstStyle/>
          <a:p>
            <a:pPr algn="l">
              <a:lnSpc>
                <a:spcPct val="160000"/>
              </a:lnSpc>
            </a:pPr>
            <a:r>
              <a:rPr lang="zh-CN" altLang="en-US" sz="2000" b="1" i="1">
                <a:solidFill>
                  <a:srgbClr val="008000"/>
                </a:solidFill>
              </a:rPr>
              <a:t>例如：</a:t>
            </a:r>
          </a:p>
          <a:p>
            <a:pPr algn="l">
              <a:lnSpc>
                <a:spcPct val="160000"/>
              </a:lnSpc>
            </a:pPr>
            <a:r>
              <a:rPr lang="en-US" altLang="zh-CN" sz="1800"/>
              <a:t>class  B  { public : int  b ;} ;</a:t>
            </a:r>
          </a:p>
          <a:p>
            <a:pPr algn="l">
              <a:lnSpc>
                <a:spcPct val="160000"/>
              </a:lnSpc>
            </a:pPr>
            <a:r>
              <a:rPr lang="en-US" altLang="zh-CN" sz="1800"/>
              <a:t>class  B1 : public  B { private : int  b1 ; } ;</a:t>
            </a:r>
          </a:p>
          <a:p>
            <a:pPr algn="l">
              <a:lnSpc>
                <a:spcPct val="160000"/>
              </a:lnSpc>
            </a:pPr>
            <a:r>
              <a:rPr lang="en-US" altLang="zh-CN" sz="1800"/>
              <a:t>class  B2 : public  B { private : int  b2 ; } ;</a:t>
            </a:r>
          </a:p>
          <a:p>
            <a:pPr algn="l">
              <a:lnSpc>
                <a:spcPct val="160000"/>
              </a:lnSpc>
            </a:pPr>
            <a:r>
              <a:rPr lang="en-US" altLang="zh-CN" sz="1800"/>
              <a:t>class  C : public  B1 , public  B2 </a:t>
            </a:r>
          </a:p>
          <a:p>
            <a:pPr algn="l">
              <a:lnSpc>
                <a:spcPct val="160000"/>
              </a:lnSpc>
            </a:pPr>
            <a:r>
              <a:rPr lang="en-US" altLang="zh-CN" sz="1800"/>
              <a:t>    { public : int  f ( ) ;  private : int  d ; } ;</a:t>
            </a:r>
          </a:p>
        </p:txBody>
      </p:sp>
      <p:sp>
        <p:nvSpPr>
          <p:cNvPr id="618500" name="Rectangle 4"/>
          <p:cNvSpPr>
            <a:spLocks noChangeArrowheads="1"/>
          </p:cNvSpPr>
          <p:nvPr/>
        </p:nvSpPr>
        <p:spPr bwMode="auto">
          <a:xfrm>
            <a:off x="5943600" y="3095625"/>
            <a:ext cx="1889125" cy="431800"/>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f () , d }</a:t>
            </a:r>
          </a:p>
        </p:txBody>
      </p:sp>
      <p:sp>
        <p:nvSpPr>
          <p:cNvPr id="618501" name="Rectangle 5"/>
          <p:cNvSpPr>
            <a:spLocks noChangeArrowheads="1"/>
          </p:cNvSpPr>
          <p:nvPr/>
        </p:nvSpPr>
        <p:spPr bwMode="auto">
          <a:xfrm>
            <a:off x="4953000"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 }</a:t>
            </a:r>
          </a:p>
        </p:txBody>
      </p:sp>
      <p:sp>
        <p:nvSpPr>
          <p:cNvPr id="618502" name="Rectangle 6"/>
          <p:cNvSpPr>
            <a:spLocks noChangeArrowheads="1"/>
          </p:cNvSpPr>
          <p:nvPr/>
        </p:nvSpPr>
        <p:spPr bwMode="auto">
          <a:xfrm>
            <a:off x="7205663" y="2009775"/>
            <a:ext cx="1606550" cy="431800"/>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nvGrpSpPr>
          <p:cNvPr id="618503" name="Group 7"/>
          <p:cNvGrpSpPr>
            <a:grpSpLocks/>
          </p:cNvGrpSpPr>
          <p:nvPr/>
        </p:nvGrpSpPr>
        <p:grpSpPr bwMode="auto">
          <a:xfrm>
            <a:off x="5753100" y="2419350"/>
            <a:ext cx="2252663" cy="620713"/>
            <a:chOff x="1968" y="2364"/>
            <a:chExt cx="1884" cy="684"/>
          </a:xfrm>
        </p:grpSpPr>
        <p:sp>
          <p:nvSpPr>
            <p:cNvPr id="618504" name="Line 8"/>
            <p:cNvSpPr>
              <a:spLocks noChangeShapeType="1"/>
            </p:cNvSpPr>
            <p:nvPr/>
          </p:nvSpPr>
          <p:spPr bwMode="auto">
            <a:xfrm>
              <a:off x="1968" y="2376"/>
              <a:ext cx="912" cy="672"/>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5" name="Line 9"/>
            <p:cNvSpPr>
              <a:spLocks noChangeShapeType="1"/>
            </p:cNvSpPr>
            <p:nvPr/>
          </p:nvSpPr>
          <p:spPr bwMode="auto">
            <a:xfrm flipH="1">
              <a:off x="2880" y="2364"/>
              <a:ext cx="972" cy="684"/>
            </a:xfrm>
            <a:prstGeom prst="line">
              <a:avLst/>
            </a:prstGeom>
            <a:noFill/>
            <a:ln w="38100">
              <a:solidFill>
                <a:srgbClr val="C0C0C0"/>
              </a:solidFill>
              <a:round/>
              <a:headEnd type="stealth" w="med"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18506" name="Line 10"/>
          <p:cNvSpPr>
            <a:spLocks noChangeShapeType="1"/>
          </p:cNvSpPr>
          <p:nvPr/>
        </p:nvSpPr>
        <p:spPr bwMode="auto">
          <a:xfrm flipV="1">
            <a:off x="5781675" y="1352550"/>
            <a:ext cx="0" cy="620713"/>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7" name="Line 11"/>
          <p:cNvSpPr>
            <a:spLocks noChangeShapeType="1"/>
          </p:cNvSpPr>
          <p:nvPr/>
        </p:nvSpPr>
        <p:spPr bwMode="auto">
          <a:xfrm flipH="1" flipV="1">
            <a:off x="8034338" y="1368425"/>
            <a:ext cx="0" cy="615950"/>
          </a:xfrm>
          <a:prstGeom prst="line">
            <a:avLst/>
          </a:prstGeom>
          <a:noFill/>
          <a:ln w="38100">
            <a:solidFill>
              <a:srgbClr val="C0C0C0"/>
            </a:solidFill>
            <a:round/>
            <a:headEnd/>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18508" name="Rectangle 12"/>
          <p:cNvSpPr>
            <a:spLocks noChangeArrowheads="1"/>
          </p:cNvSpPr>
          <p:nvPr/>
        </p:nvSpPr>
        <p:spPr bwMode="auto">
          <a:xfrm>
            <a:off x="5016500" y="946150"/>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sp>
        <p:nvSpPr>
          <p:cNvPr id="618509" name="Rectangle 13"/>
          <p:cNvSpPr>
            <a:spLocks noChangeArrowheads="1"/>
          </p:cNvSpPr>
          <p:nvPr/>
        </p:nvSpPr>
        <p:spPr bwMode="auto">
          <a:xfrm>
            <a:off x="7208838" y="962025"/>
            <a:ext cx="1606550" cy="431800"/>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 </a:t>
            </a:r>
            <a:r>
              <a:rPr lang="en-US" altLang="zh-CN" sz="1800"/>
              <a:t>}</a:t>
            </a:r>
          </a:p>
        </p:txBody>
      </p:sp>
      <p:grpSp>
        <p:nvGrpSpPr>
          <p:cNvPr id="618510" name="Group 14"/>
          <p:cNvGrpSpPr>
            <a:grpSpLocks/>
          </p:cNvGrpSpPr>
          <p:nvPr/>
        </p:nvGrpSpPr>
        <p:grpSpPr bwMode="auto">
          <a:xfrm>
            <a:off x="704850" y="3689350"/>
            <a:ext cx="1390650" cy="2182813"/>
            <a:chOff x="624" y="2153"/>
            <a:chExt cx="876" cy="1375"/>
          </a:xfrm>
        </p:grpSpPr>
        <p:sp>
          <p:nvSpPr>
            <p:cNvPr id="618511" name="Rectangle 15"/>
            <p:cNvSpPr>
              <a:spLocks noChangeArrowheads="1"/>
            </p:cNvSpPr>
            <p:nvPr/>
          </p:nvSpPr>
          <p:spPr bwMode="auto">
            <a:xfrm>
              <a:off x="624" y="215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2" name="Rectangle 16"/>
            <p:cNvSpPr>
              <a:spLocks noChangeArrowheads="1"/>
            </p:cNvSpPr>
            <p:nvPr/>
          </p:nvSpPr>
          <p:spPr bwMode="auto">
            <a:xfrm>
              <a:off x="624" y="242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18513" name="Rectangle 17"/>
            <p:cNvSpPr>
              <a:spLocks noChangeArrowheads="1"/>
            </p:cNvSpPr>
            <p:nvPr/>
          </p:nvSpPr>
          <p:spPr bwMode="auto">
            <a:xfrm>
              <a:off x="624" y="2705"/>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sp>
          <p:nvSpPr>
            <p:cNvPr id="618514" name="Rectangle 18"/>
            <p:cNvSpPr>
              <a:spLocks noChangeArrowheads="1"/>
            </p:cNvSpPr>
            <p:nvPr/>
          </p:nvSpPr>
          <p:spPr bwMode="auto">
            <a:xfrm>
              <a:off x="624" y="2981"/>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18515" name="Rectangle 19"/>
            <p:cNvSpPr>
              <a:spLocks noChangeArrowheads="1"/>
            </p:cNvSpPr>
            <p:nvPr/>
          </p:nvSpPr>
          <p:spPr bwMode="auto">
            <a:xfrm>
              <a:off x="624" y="3257"/>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grpSp>
      <p:grpSp>
        <p:nvGrpSpPr>
          <p:cNvPr id="618516" name="Group 20"/>
          <p:cNvGrpSpPr>
            <a:grpSpLocks/>
          </p:cNvGrpSpPr>
          <p:nvPr/>
        </p:nvGrpSpPr>
        <p:grpSpPr bwMode="auto">
          <a:xfrm>
            <a:off x="2076450" y="3689350"/>
            <a:ext cx="2571750" cy="2190750"/>
            <a:chOff x="1536" y="2585"/>
            <a:chExt cx="1947" cy="1380"/>
          </a:xfrm>
        </p:grpSpPr>
        <p:sp>
          <p:nvSpPr>
            <p:cNvPr id="618517" name="Line 21"/>
            <p:cNvSpPr>
              <a:spLocks noChangeShapeType="1"/>
            </p:cNvSpPr>
            <p:nvPr/>
          </p:nvSpPr>
          <p:spPr bwMode="auto">
            <a:xfrm>
              <a:off x="1548"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8" name="Line 22"/>
            <p:cNvSpPr>
              <a:spLocks noChangeShapeType="1"/>
            </p:cNvSpPr>
            <p:nvPr/>
          </p:nvSpPr>
          <p:spPr bwMode="auto">
            <a:xfrm flipV="1">
              <a:off x="1560" y="3965"/>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19" name="Line 23"/>
            <p:cNvSpPr>
              <a:spLocks noChangeShapeType="1"/>
            </p:cNvSpPr>
            <p:nvPr/>
          </p:nvSpPr>
          <p:spPr bwMode="auto">
            <a:xfrm>
              <a:off x="1548" y="2856"/>
              <a:ext cx="768"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0" name="Line 24"/>
            <p:cNvSpPr>
              <a:spLocks noChangeShapeType="1"/>
            </p:cNvSpPr>
            <p:nvPr/>
          </p:nvSpPr>
          <p:spPr bwMode="auto">
            <a:xfrm>
              <a:off x="1548" y="3408"/>
              <a:ext cx="768" cy="5"/>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1" name="Line 25"/>
            <p:cNvSpPr>
              <a:spLocks noChangeShapeType="1"/>
            </p:cNvSpPr>
            <p:nvPr/>
          </p:nvSpPr>
          <p:spPr bwMode="auto">
            <a:xfrm>
              <a:off x="1548" y="3132"/>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2" name="Line 26"/>
            <p:cNvSpPr>
              <a:spLocks noChangeShapeType="1"/>
            </p:cNvSpPr>
            <p:nvPr/>
          </p:nvSpPr>
          <p:spPr bwMode="auto">
            <a:xfrm flipV="1">
              <a:off x="1536" y="3684"/>
              <a:ext cx="1380"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18523" name="Line 27"/>
            <p:cNvSpPr>
              <a:spLocks noChangeShapeType="1"/>
            </p:cNvSpPr>
            <p:nvPr/>
          </p:nvSpPr>
          <p:spPr bwMode="auto">
            <a:xfrm>
              <a:off x="1968" y="2585"/>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4" name="Line 28"/>
            <p:cNvSpPr>
              <a:spLocks noChangeShapeType="1"/>
            </p:cNvSpPr>
            <p:nvPr/>
          </p:nvSpPr>
          <p:spPr bwMode="auto">
            <a:xfrm>
              <a:off x="1968" y="3137"/>
              <a:ext cx="0" cy="276"/>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5" name="Line 29"/>
            <p:cNvSpPr>
              <a:spLocks noChangeShapeType="1"/>
            </p:cNvSpPr>
            <p:nvPr/>
          </p:nvSpPr>
          <p:spPr bwMode="auto">
            <a:xfrm>
              <a:off x="2520"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6" name="Line 30"/>
            <p:cNvSpPr>
              <a:spLocks noChangeShapeType="1"/>
            </p:cNvSpPr>
            <p:nvPr/>
          </p:nvSpPr>
          <p:spPr bwMode="auto">
            <a:xfrm>
              <a:off x="2520"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7" name="Line 31"/>
            <p:cNvSpPr>
              <a:spLocks noChangeShapeType="1"/>
            </p:cNvSpPr>
            <p:nvPr/>
          </p:nvSpPr>
          <p:spPr bwMode="auto">
            <a:xfrm>
              <a:off x="3132" y="2585"/>
              <a:ext cx="0" cy="137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18528" name="Text Box 32"/>
            <p:cNvSpPr txBox="1">
              <a:spLocks noChangeArrowheads="1"/>
            </p:cNvSpPr>
            <p:nvPr/>
          </p:nvSpPr>
          <p:spPr bwMode="auto">
            <a:xfrm>
              <a:off x="2085" y="2630"/>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endParaRPr lang="en-US" altLang="zh-CN" sz="1800" b="1">
                <a:solidFill>
                  <a:srgbClr val="FFCC66"/>
                </a:solidFill>
                <a:effectLst>
                  <a:outerShdw blurRad="38100" dist="38100" dir="2700000" algn="tl">
                    <a:srgbClr val="000000"/>
                  </a:outerShdw>
                </a:effectLst>
              </a:endParaRPr>
            </a:p>
          </p:txBody>
        </p:sp>
        <p:sp>
          <p:nvSpPr>
            <p:cNvPr id="618529" name="Text Box 33"/>
            <p:cNvSpPr txBox="1">
              <a:spLocks noChangeArrowheads="1"/>
            </p:cNvSpPr>
            <p:nvPr/>
          </p:nvSpPr>
          <p:spPr bwMode="auto">
            <a:xfrm>
              <a:off x="2085" y="3182"/>
              <a:ext cx="253"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18530" name="Text Box 34"/>
            <p:cNvSpPr txBox="1">
              <a:spLocks noChangeArrowheads="1"/>
            </p:cNvSpPr>
            <p:nvPr/>
          </p:nvSpPr>
          <p:spPr bwMode="auto">
            <a:xfrm>
              <a:off x="2531" y="275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18531" name="Text Box 35"/>
            <p:cNvSpPr txBox="1">
              <a:spLocks noChangeArrowheads="1"/>
            </p:cNvSpPr>
            <p:nvPr/>
          </p:nvSpPr>
          <p:spPr bwMode="auto">
            <a:xfrm>
              <a:off x="2531" y="3293"/>
              <a:ext cx="33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18532" name="Text Box 36"/>
            <p:cNvSpPr txBox="1">
              <a:spLocks noChangeArrowheads="1"/>
            </p:cNvSpPr>
            <p:nvPr/>
          </p:nvSpPr>
          <p:spPr bwMode="auto">
            <a:xfrm>
              <a:off x="3157" y="3190"/>
              <a:ext cx="262"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18533" name="Text Box 37"/>
          <p:cNvSpPr txBox="1">
            <a:spLocks noChangeArrowheads="1"/>
          </p:cNvSpPr>
          <p:nvPr/>
        </p:nvSpPr>
        <p:spPr bwMode="auto">
          <a:xfrm>
            <a:off x="385763" y="3246438"/>
            <a:ext cx="3876675" cy="366712"/>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1800" b="1" i="1">
                <a:solidFill>
                  <a:srgbClr val="008000"/>
                </a:solidFill>
              </a:rPr>
              <a:t>多重派生类 </a:t>
            </a:r>
            <a:r>
              <a:rPr lang="en-US" altLang="zh-CN" sz="1800" b="1" i="1">
                <a:solidFill>
                  <a:srgbClr val="008000"/>
                </a:solidFill>
              </a:rPr>
              <a:t>C </a:t>
            </a:r>
            <a:r>
              <a:rPr lang="zh-CN" altLang="en-US" sz="1800" b="1" i="1">
                <a:solidFill>
                  <a:srgbClr val="008000"/>
                </a:solidFill>
              </a:rPr>
              <a:t>的对象的存储结构示意</a:t>
            </a:r>
          </a:p>
        </p:txBody>
      </p:sp>
      <p:sp>
        <p:nvSpPr>
          <p:cNvPr id="618534" name="AutoShape 38"/>
          <p:cNvSpPr>
            <a:spLocks noChangeArrowheads="1"/>
          </p:cNvSpPr>
          <p:nvPr/>
        </p:nvSpPr>
        <p:spPr bwMode="auto">
          <a:xfrm flipH="1">
            <a:off x="5167313" y="3460750"/>
            <a:ext cx="3671887" cy="2643188"/>
          </a:xfrm>
          <a:prstGeom prst="horizontalScroll">
            <a:avLst>
              <a:gd name="adj" fmla="val 8227"/>
            </a:avLst>
          </a:prstGeom>
          <a:solidFill>
            <a:srgbClr val="FFFFFF"/>
          </a:solidFill>
          <a:ln w="9525">
            <a:solidFill>
              <a:schemeClr val="tx1"/>
            </a:solidFill>
            <a:round/>
            <a:headEnd type="none" w="sm" len="med"/>
            <a:tailEnd/>
          </a:ln>
          <a:effectLst>
            <a:outerShdw dist="40161" dir="20493903" algn="ctr" rotWithShape="0">
              <a:srgbClr val="808080"/>
            </a:outerShdw>
          </a:effectLst>
        </p:spPr>
        <p:txBody>
          <a:bodyPr wrap="none" lIns="90000" tIns="46800" rIns="90000" bIns="46800" anchor="ctr"/>
          <a:lstStyle/>
          <a:p>
            <a:pPr algn="l">
              <a:lnSpc>
                <a:spcPct val="13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建立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类的对象时，</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a:t>
            </a:r>
          </a:p>
          <a:p>
            <a:pPr algn="l">
              <a:lnSpc>
                <a:spcPct val="130000"/>
              </a:lnSpc>
            </a:pPr>
            <a:r>
              <a:rPr lang="zh-CN" altLang="en-US" sz="1800" b="1">
                <a:ea typeface="Arial Unicode MS" pitchFamily="34" charset="-122"/>
                <a:cs typeface="Arial Unicode MS" pitchFamily="34" charset="-122"/>
              </a:rPr>
              <a:t>构造函数将被调用两次：一次</a:t>
            </a:r>
          </a:p>
          <a:p>
            <a:pPr algn="l">
              <a:lnSpc>
                <a:spcPct val="130000"/>
              </a:lnSpc>
            </a:pPr>
            <a:r>
              <a:rPr lang="zh-CN" altLang="en-US" sz="1800" b="1">
                <a:ea typeface="Arial Unicode MS" pitchFamily="34" charset="-122"/>
                <a:cs typeface="Arial Unicode MS" pitchFamily="34" charset="-122"/>
              </a:rPr>
              <a:t>由</a:t>
            </a:r>
            <a:r>
              <a:rPr lang="en-US" altLang="zh-CN" sz="1800" b="1">
                <a:ea typeface="Arial Unicode MS" pitchFamily="34" charset="-122"/>
                <a:cs typeface="Arial Unicode MS" pitchFamily="34" charset="-122"/>
              </a:rPr>
              <a:t>B1</a:t>
            </a:r>
            <a:r>
              <a:rPr lang="zh-CN" altLang="en-US" sz="1800" b="1">
                <a:ea typeface="Arial Unicode MS" pitchFamily="34" charset="-122"/>
                <a:cs typeface="Arial Unicode MS" pitchFamily="34" charset="-122"/>
              </a:rPr>
              <a:t>调用，另一次由 </a:t>
            </a:r>
            <a:r>
              <a:rPr lang="en-US" altLang="zh-CN" sz="1800" b="1">
                <a:ea typeface="Arial Unicode MS" pitchFamily="34" charset="-122"/>
                <a:cs typeface="Arial Unicode MS" pitchFamily="34" charset="-122"/>
              </a:rPr>
              <a:t>B2 </a:t>
            </a:r>
            <a:r>
              <a:rPr lang="zh-CN" altLang="en-US" sz="1800" b="1">
                <a:ea typeface="Arial Unicode MS" pitchFamily="34" charset="-122"/>
                <a:cs typeface="Arial Unicode MS" pitchFamily="34" charset="-122"/>
              </a:rPr>
              <a:t>调用，</a:t>
            </a:r>
          </a:p>
          <a:p>
            <a:pPr algn="l">
              <a:lnSpc>
                <a:spcPct val="130000"/>
              </a:lnSpc>
            </a:pPr>
            <a:r>
              <a:rPr lang="zh-CN" altLang="en-US" sz="1800" b="1">
                <a:ea typeface="Arial Unicode MS" pitchFamily="34" charset="-122"/>
                <a:cs typeface="Arial Unicode MS" pitchFamily="34" charset="-122"/>
              </a:rPr>
              <a:t>以初始化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类的对象中所包含</a:t>
            </a:r>
          </a:p>
          <a:p>
            <a:pPr algn="l">
              <a:lnSpc>
                <a:spcPct val="130000"/>
              </a:lnSpc>
            </a:pPr>
            <a:r>
              <a:rPr lang="zh-CN" altLang="en-US" sz="1800" b="1">
                <a:ea typeface="Arial Unicode MS" pitchFamily="34" charset="-122"/>
                <a:cs typeface="Arial Unicode MS" pitchFamily="34" charset="-122"/>
              </a:rPr>
              <a:t>的两个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a:t>
            </a:r>
          </a:p>
        </p:txBody>
      </p:sp>
      <p:sp>
        <p:nvSpPr>
          <p:cNvPr id="618535" name="Rectangle 39"/>
          <p:cNvSpPr>
            <a:spLocks noGrp="1" noChangeArrowheads="1"/>
          </p:cNvSpPr>
          <p:nvPr>
            <p:ph type="title" idx="4294967295"/>
          </p:nvPr>
        </p:nvSpPr>
        <p:spPr>
          <a:xfrm>
            <a:off x="838200" y="260350"/>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18533"/>
                                        </p:tgtEl>
                                        <p:attrNameLst>
                                          <p:attrName>style.visibility</p:attrName>
                                        </p:attrNameLst>
                                      </p:cBhvr>
                                      <p:to>
                                        <p:strVal val="visible"/>
                                      </p:to>
                                    </p:set>
                                    <p:animEffect transition="in" filter="checkerboard(across)">
                                      <p:cBhvr>
                                        <p:cTn id="7" dur="500"/>
                                        <p:tgtEl>
                                          <p:spTgt spid="618533"/>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18510"/>
                                        </p:tgtEl>
                                        <p:attrNameLst>
                                          <p:attrName>style.visibility</p:attrName>
                                        </p:attrNameLst>
                                      </p:cBhvr>
                                      <p:to>
                                        <p:strVal val="visible"/>
                                      </p:to>
                                    </p:set>
                                    <p:animEffect transition="in" filter="blinds(horizontal)">
                                      <p:cBhvr>
                                        <p:cTn id="11" dur="500"/>
                                        <p:tgtEl>
                                          <p:spTgt spid="61851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18516"/>
                                        </p:tgtEl>
                                        <p:attrNameLst>
                                          <p:attrName>style.visibility</p:attrName>
                                        </p:attrNameLst>
                                      </p:cBhvr>
                                      <p:to>
                                        <p:strVal val="visible"/>
                                      </p:to>
                                    </p:set>
                                    <p:anim calcmode="lin" valueType="num">
                                      <p:cBhvr>
                                        <p:cTn id="15" dur="500" fill="hold"/>
                                        <p:tgtEl>
                                          <p:spTgt spid="618516"/>
                                        </p:tgtEl>
                                        <p:attrNameLst>
                                          <p:attrName>ppt_x</p:attrName>
                                        </p:attrNameLst>
                                      </p:cBhvr>
                                      <p:tavLst>
                                        <p:tav tm="0">
                                          <p:val>
                                            <p:strVal val="#ppt_x-#ppt_w/2"/>
                                          </p:val>
                                        </p:tav>
                                        <p:tav tm="100000">
                                          <p:val>
                                            <p:strVal val="#ppt_x"/>
                                          </p:val>
                                        </p:tav>
                                      </p:tavLst>
                                    </p:anim>
                                    <p:anim calcmode="lin" valueType="num">
                                      <p:cBhvr>
                                        <p:cTn id="16" dur="500" fill="hold"/>
                                        <p:tgtEl>
                                          <p:spTgt spid="618516"/>
                                        </p:tgtEl>
                                        <p:attrNameLst>
                                          <p:attrName>ppt_y</p:attrName>
                                        </p:attrNameLst>
                                      </p:cBhvr>
                                      <p:tavLst>
                                        <p:tav tm="0">
                                          <p:val>
                                            <p:strVal val="#ppt_y"/>
                                          </p:val>
                                        </p:tav>
                                        <p:tav tm="100000">
                                          <p:val>
                                            <p:strVal val="#ppt_y"/>
                                          </p:val>
                                        </p:tav>
                                      </p:tavLst>
                                    </p:anim>
                                    <p:anim calcmode="lin" valueType="num">
                                      <p:cBhvr>
                                        <p:cTn id="17" dur="500" fill="hold"/>
                                        <p:tgtEl>
                                          <p:spTgt spid="618516"/>
                                        </p:tgtEl>
                                        <p:attrNameLst>
                                          <p:attrName>ppt_w</p:attrName>
                                        </p:attrNameLst>
                                      </p:cBhvr>
                                      <p:tavLst>
                                        <p:tav tm="0">
                                          <p:val>
                                            <p:fltVal val="0"/>
                                          </p:val>
                                        </p:tav>
                                        <p:tav tm="100000">
                                          <p:val>
                                            <p:strVal val="#ppt_w"/>
                                          </p:val>
                                        </p:tav>
                                      </p:tavLst>
                                    </p:anim>
                                    <p:anim calcmode="lin" valueType="num">
                                      <p:cBhvr>
                                        <p:cTn id="18" dur="500" fill="hold"/>
                                        <p:tgtEl>
                                          <p:spTgt spid="61851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618534"/>
                                        </p:tgtEl>
                                        <p:attrNameLst>
                                          <p:attrName>style.visibility</p:attrName>
                                        </p:attrNameLst>
                                      </p:cBhvr>
                                      <p:to>
                                        <p:strVal val="visible"/>
                                      </p:to>
                                    </p:set>
                                    <p:anim calcmode="lin" valueType="num">
                                      <p:cBhvr>
                                        <p:cTn id="23" dur="500" fill="hold"/>
                                        <p:tgtEl>
                                          <p:spTgt spid="618534"/>
                                        </p:tgtEl>
                                        <p:attrNameLst>
                                          <p:attrName>ppt_x</p:attrName>
                                        </p:attrNameLst>
                                      </p:cBhvr>
                                      <p:tavLst>
                                        <p:tav tm="0">
                                          <p:val>
                                            <p:strVal val="#ppt_x"/>
                                          </p:val>
                                        </p:tav>
                                        <p:tav tm="100000">
                                          <p:val>
                                            <p:strVal val="#ppt_x"/>
                                          </p:val>
                                        </p:tav>
                                      </p:tavLst>
                                    </p:anim>
                                    <p:anim calcmode="lin" valueType="num">
                                      <p:cBhvr>
                                        <p:cTn id="24" dur="500" fill="hold"/>
                                        <p:tgtEl>
                                          <p:spTgt spid="618534"/>
                                        </p:tgtEl>
                                        <p:attrNameLst>
                                          <p:attrName>ppt_y</p:attrName>
                                        </p:attrNameLst>
                                      </p:cBhvr>
                                      <p:tavLst>
                                        <p:tav tm="0">
                                          <p:val>
                                            <p:strVal val="#ppt_y-#ppt_h/2"/>
                                          </p:val>
                                        </p:tav>
                                        <p:tav tm="100000">
                                          <p:val>
                                            <p:strVal val="#ppt_y"/>
                                          </p:val>
                                        </p:tav>
                                      </p:tavLst>
                                    </p:anim>
                                    <p:anim calcmode="lin" valueType="num">
                                      <p:cBhvr>
                                        <p:cTn id="25" dur="500" fill="hold"/>
                                        <p:tgtEl>
                                          <p:spTgt spid="618534"/>
                                        </p:tgtEl>
                                        <p:attrNameLst>
                                          <p:attrName>ppt_w</p:attrName>
                                        </p:attrNameLst>
                                      </p:cBhvr>
                                      <p:tavLst>
                                        <p:tav tm="0">
                                          <p:val>
                                            <p:strVal val="#ppt_w"/>
                                          </p:val>
                                        </p:tav>
                                        <p:tav tm="100000">
                                          <p:val>
                                            <p:strVal val="#ppt_w"/>
                                          </p:val>
                                        </p:tav>
                                      </p:tavLst>
                                    </p:anim>
                                    <p:anim calcmode="lin" valueType="num">
                                      <p:cBhvr>
                                        <p:cTn id="26" dur="500" fill="hold"/>
                                        <p:tgtEl>
                                          <p:spTgt spid="618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33" grpId="0" autoUpdateAnimBg="0"/>
      <p:bldP spid="618534" grpId="0" animBg="1"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762000" y="633413"/>
            <a:ext cx="5638800" cy="609600"/>
          </a:xfrm>
          <a:prstGeom prst="rect">
            <a:avLst/>
          </a:prstGeom>
          <a:noFill/>
          <a:ln w="9525">
            <a:noFill/>
            <a:miter lim="800000"/>
            <a:headEnd/>
            <a:tailEnd/>
          </a:ln>
          <a:effectLst/>
        </p:spPr>
        <p:txBody>
          <a:bodyPr lIns="92075" tIns="46038" rIns="92075" bIns="46038" anchor="ctr"/>
          <a:lstStyle/>
          <a:p>
            <a:pPr marL="342900" indent="-342900" algn="l">
              <a:spcBef>
                <a:spcPct val="20000"/>
              </a:spcBef>
              <a:buClr>
                <a:schemeClr val="tx2"/>
              </a:buClr>
              <a:buFont typeface="Wingdings" pitchFamily="2" charset="2"/>
              <a:buNone/>
            </a:pPr>
            <a:r>
              <a:rPr lang="en-US" altLang="zh-CN" b="1">
                <a:solidFill>
                  <a:srgbClr val="CC3300"/>
                </a:solidFill>
                <a:latin typeface="宋体" pitchFamily="2" charset="-122"/>
              </a:rPr>
              <a:t>8.5.2  </a:t>
            </a:r>
            <a:r>
              <a:rPr lang="zh-CN" altLang="en-US" b="1">
                <a:solidFill>
                  <a:srgbClr val="CC3300"/>
                </a:solidFill>
                <a:latin typeface="宋体" pitchFamily="2" charset="-122"/>
              </a:rPr>
              <a:t>虚基类</a:t>
            </a:r>
            <a:endParaRPr lang="zh-CN" altLang="en-US" b="1">
              <a:solidFill>
                <a:srgbClr val="CC3300"/>
              </a:solidFill>
              <a:latin typeface="楷体_GB2312" pitchFamily="49" charset="-122"/>
            </a:endParaRPr>
          </a:p>
        </p:txBody>
      </p:sp>
      <p:sp>
        <p:nvSpPr>
          <p:cNvPr id="619523" name="Rectangle 3"/>
          <p:cNvSpPr>
            <a:spLocks noChangeArrowheads="1"/>
          </p:cNvSpPr>
          <p:nvPr/>
        </p:nvSpPr>
        <p:spPr bwMode="auto">
          <a:xfrm>
            <a:off x="1008063" y="1547813"/>
            <a:ext cx="7219950" cy="14636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如果一个派生类从多个基类派生，而这些基类又有一个共同</a:t>
            </a:r>
          </a:p>
          <a:p>
            <a:pPr algn="l">
              <a:lnSpc>
                <a:spcPct val="150000"/>
              </a:lnSpc>
              <a:buFont typeface="Wingdings" pitchFamily="2" charset="2"/>
              <a:buNone/>
            </a:pPr>
            <a:r>
              <a:rPr lang="zh-CN" altLang="en-US" sz="2000" b="1">
                <a:ea typeface="Arial Unicode MS" pitchFamily="34" charset="-122"/>
                <a:cs typeface="Arial Unicode MS" pitchFamily="34" charset="-122"/>
              </a:rPr>
              <a:t>     的基类，则在对该基类中声明的名字进行访问时，可能产生</a:t>
            </a:r>
          </a:p>
          <a:p>
            <a:pPr algn="l">
              <a:lnSpc>
                <a:spcPct val="150000"/>
              </a:lnSpc>
              <a:buFont typeface="Wingdings" pitchFamily="2" charset="2"/>
              <a:buNone/>
            </a:pPr>
            <a:r>
              <a:rPr lang="zh-CN" altLang="en-US" sz="2000" b="1">
                <a:ea typeface="Arial Unicode MS" pitchFamily="34" charset="-122"/>
                <a:cs typeface="Arial Unicode MS" pitchFamily="34" charset="-122"/>
              </a:rPr>
              <a:t>     二义性。</a:t>
            </a:r>
          </a:p>
        </p:txBody>
      </p:sp>
      <p:sp>
        <p:nvSpPr>
          <p:cNvPr id="619524" name="Rectangle 4"/>
          <p:cNvSpPr>
            <a:spLocks noChangeArrowheads="1"/>
          </p:cNvSpPr>
          <p:nvPr/>
        </p:nvSpPr>
        <p:spPr bwMode="auto">
          <a:xfrm>
            <a:off x="1008063" y="3119438"/>
            <a:ext cx="7380287" cy="9175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如果在多条继承路径上有一个公共的基类，那么在继承路径的某处</a:t>
            </a:r>
          </a:p>
          <a:p>
            <a:pPr algn="l">
              <a:lnSpc>
                <a:spcPct val="150000"/>
              </a:lnSpc>
              <a:buFont typeface="Wingdings" pitchFamily="2" charset="2"/>
              <a:buNone/>
            </a:pPr>
            <a:r>
              <a:rPr lang="zh-CN" altLang="en-US" sz="1800" b="1">
                <a:ea typeface="Arial Unicode MS" pitchFamily="34" charset="-122"/>
                <a:cs typeface="Arial Unicode MS" pitchFamily="34" charset="-122"/>
              </a:rPr>
              <a:t>     汇合点，这个公共基类就会在派生类的对象中产生多个基类子对象。</a:t>
            </a:r>
          </a:p>
        </p:txBody>
      </p:sp>
      <p:sp>
        <p:nvSpPr>
          <p:cNvPr id="619525" name="Rectangle 5"/>
          <p:cNvSpPr>
            <a:spLocks noChangeArrowheads="1"/>
          </p:cNvSpPr>
          <p:nvPr/>
        </p:nvSpPr>
        <p:spPr bwMode="auto">
          <a:xfrm>
            <a:off x="1008063" y="4144963"/>
            <a:ext cx="7143750" cy="9175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要使这个公共基类在派生类中只产生一个子对象，必须对这个基类</a:t>
            </a:r>
          </a:p>
          <a:p>
            <a:pPr algn="l">
              <a:lnSpc>
                <a:spcPct val="150000"/>
              </a:lnSpc>
              <a:buFont typeface="Wingdings" pitchFamily="2" charset="2"/>
              <a:buNone/>
            </a:pPr>
            <a:r>
              <a:rPr lang="zh-CN" altLang="en-US" sz="1800" b="1">
                <a:ea typeface="Arial Unicode MS" pitchFamily="34" charset="-122"/>
                <a:cs typeface="Arial Unicode MS" pitchFamily="34" charset="-122"/>
              </a:rPr>
              <a:t>     </a:t>
            </a:r>
            <a:r>
              <a:rPr lang="zh-CN" altLang="en-US" sz="1800" b="1">
                <a:solidFill>
                  <a:schemeClr val="accent1"/>
                </a:solidFill>
                <a:ea typeface="Arial Unicode MS" pitchFamily="34" charset="-122"/>
                <a:cs typeface="Arial Unicode MS" pitchFamily="34" charset="-122"/>
              </a:rPr>
              <a:t>声明为虚继承</a:t>
            </a:r>
            <a:r>
              <a:rPr lang="zh-CN" altLang="en-US" sz="1800" b="1">
                <a:ea typeface="Arial Unicode MS" pitchFamily="34" charset="-122"/>
                <a:cs typeface="Arial Unicode MS" pitchFamily="34" charset="-122"/>
              </a:rPr>
              <a:t>，使这个基类成为虚基类。</a:t>
            </a:r>
          </a:p>
        </p:txBody>
      </p:sp>
      <p:sp>
        <p:nvSpPr>
          <p:cNvPr id="619526" name="Rectangle 6"/>
          <p:cNvSpPr>
            <a:spLocks noChangeArrowheads="1"/>
          </p:cNvSpPr>
          <p:nvPr/>
        </p:nvSpPr>
        <p:spPr bwMode="auto">
          <a:xfrm>
            <a:off x="1008063" y="5149850"/>
            <a:ext cx="7297737" cy="549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Char char="Ø"/>
            </a:pPr>
            <a:r>
              <a:rPr lang="en-US" altLang="zh-CN" sz="1800" b="1">
                <a:solidFill>
                  <a:srgbClr val="FF0000"/>
                </a:solidFill>
                <a:ea typeface="Arial Unicode MS" pitchFamily="34" charset="-122"/>
                <a:cs typeface="Arial Unicode MS" pitchFamily="34" charset="-122"/>
                <a:sym typeface="Symbol" pitchFamily="18" charset="2"/>
              </a:rPr>
              <a:t>  </a:t>
            </a:r>
            <a:r>
              <a:rPr lang="zh-CN" altLang="en-US" sz="1800" b="1">
                <a:ea typeface="Arial Unicode MS" pitchFamily="34" charset="-122"/>
                <a:cs typeface="Arial Unicode MS" pitchFamily="34" charset="-122"/>
              </a:rPr>
              <a:t>虚继承声明使用关键字	   </a:t>
            </a:r>
            <a:r>
              <a:rPr lang="zh-CN" altLang="en-US" sz="2000" b="1">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virtual</a:t>
            </a:r>
          </a:p>
        </p:txBody>
      </p:sp>
      <p:sp>
        <p:nvSpPr>
          <p:cNvPr id="619527" name="Rectangle 7"/>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19524"/>
                                        </p:tgtEl>
                                        <p:attrNameLst>
                                          <p:attrName>style.visibility</p:attrName>
                                        </p:attrNameLst>
                                      </p:cBhvr>
                                      <p:to>
                                        <p:strVal val="visible"/>
                                      </p:to>
                                    </p:set>
                                    <p:animEffect transition="in" filter="checkerboard(across)">
                                      <p:cBhvr>
                                        <p:cTn id="7" dur="500"/>
                                        <p:tgtEl>
                                          <p:spTgt spid="619524"/>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619525"/>
                                        </p:tgtEl>
                                        <p:attrNameLst>
                                          <p:attrName>style.visibility</p:attrName>
                                        </p:attrNameLst>
                                      </p:cBhvr>
                                      <p:to>
                                        <p:strVal val="visible"/>
                                      </p:to>
                                    </p:set>
                                    <p:animEffect transition="in" filter="checkerboard(across)">
                                      <p:cBhvr>
                                        <p:cTn id="11" dur="500"/>
                                        <p:tgtEl>
                                          <p:spTgt spid="619525"/>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619526"/>
                                        </p:tgtEl>
                                        <p:attrNameLst>
                                          <p:attrName>style.visibility</p:attrName>
                                        </p:attrNameLst>
                                      </p:cBhvr>
                                      <p:to>
                                        <p:strVal val="visible"/>
                                      </p:to>
                                    </p:set>
                                    <p:animEffect transition="in" filter="checkerboard(across)">
                                      <p:cBhvr>
                                        <p:cTn id="15" dur="500"/>
                                        <p:tgtEl>
                                          <p:spTgt spid="619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autoUpdateAnimBg="0"/>
      <p:bldP spid="619525" grpId="0" autoUpdateAnimBg="0"/>
      <p:bldP spid="6195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b="1"/>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protected:    int x, y ;</a:t>
            </a:r>
          </a:p>
          <a:p>
            <a:pPr algn="l">
              <a:lnSpc>
                <a:spcPct val="105000"/>
              </a:lnSpc>
            </a:pPr>
            <a:r>
              <a:rPr lang="en-US" altLang="zh-CN" sz="1800"/>
              <a:t>};</a:t>
            </a:r>
          </a:p>
          <a:p>
            <a:pPr algn="l">
              <a:lnSpc>
                <a:spcPct val="105000"/>
              </a:lnSpc>
            </a:pPr>
            <a:r>
              <a:rPr lang="en-US" altLang="zh-CN" sz="1800" b="1">
                <a:solidFill>
                  <a:srgbClr val="CC3300"/>
                </a:solidFill>
              </a:rPr>
              <a:t>class B</a:t>
            </a:r>
            <a:r>
              <a:rPr lang="en-US" altLang="zh-CN" sz="1800"/>
              <a:t> </a:t>
            </a:r>
            <a:r>
              <a:rPr lang="en-US" altLang="zh-CN" sz="1800" b="1"/>
              <a:t>: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a:t>
            </a:r>
            <a:r>
              <a:rPr lang="en-US" altLang="zh-CN" sz="1800" b="1" i="1">
                <a:solidFill>
                  <a:srgbClr val="006600"/>
                </a:solidFill>
              </a:rPr>
              <a:t>// </a:t>
            </a:r>
            <a:r>
              <a:rPr lang="zh-CN" altLang="en-US" sz="1800" b="1" i="1">
                <a:solidFill>
                  <a:srgbClr val="006600"/>
                </a:solidFill>
              </a:rPr>
              <a:t>使用基类数据成员</a:t>
            </a:r>
            <a:r>
              <a:rPr lang="en-US" altLang="zh-CN" sz="1800" b="1" i="1">
                <a:solidFill>
                  <a:srgbClr val="006600"/>
                </a:solidFill>
              </a:rPr>
              <a:t>x</a:t>
            </a:r>
            <a:r>
              <a:rPr lang="zh-CN" altLang="en-US" sz="1800" b="1" i="1">
                <a:solidFill>
                  <a:srgbClr val="006600"/>
                </a:solidFill>
              </a:rPr>
              <a:t>，</a:t>
            </a:r>
            <a:r>
              <a:rPr lang="en-US" altLang="zh-CN" sz="1800" b="1" i="1">
                <a:solidFill>
                  <a:srgbClr val="006600"/>
                </a:solidFill>
              </a:rPr>
              <a:t>y</a:t>
            </a:r>
          </a:p>
          <a:p>
            <a:pPr algn="l">
              <a:lnSpc>
                <a:spcPct val="105000"/>
              </a:lnSpc>
            </a:pPr>
            <a:r>
              <a:rPr lang="en-US" altLang="zh-CN" sz="1800"/>
              <a:t>   protected:   int s;</a:t>
            </a:r>
          </a:p>
          <a:p>
            <a:pPr algn="l">
              <a:lnSpc>
                <a:spcPct val="105000"/>
              </a:lnSpc>
            </a:pPr>
            <a:r>
              <a:rPr lang="en-US" altLang="zh-CN" sz="1800"/>
              <a:t>};</a:t>
            </a:r>
          </a:p>
          <a:p>
            <a:pPr algn="l">
              <a:lnSpc>
                <a:spcPct val="105000"/>
              </a:lnSpc>
            </a:pPr>
            <a:r>
              <a:rPr lang="en-US" altLang="zh-CN" sz="1800" b="1">
                <a:solidFill>
                  <a:srgbClr val="0000FF"/>
                </a:solidFill>
              </a:rPr>
              <a:t>class C</a:t>
            </a:r>
            <a:r>
              <a:rPr lang="en-US" altLang="zh-CN" sz="1800" b="1">
                <a:solidFill>
                  <a:srgbClr val="CC3300"/>
                </a:solidFill>
              </a:rPr>
              <a:t> : public B</a:t>
            </a:r>
          </a:p>
          <a:p>
            <a:pPr algn="l">
              <a:lnSpc>
                <a:spcPct val="105000"/>
              </a:lnSpc>
            </a:pPr>
            <a:r>
              <a:rPr lang="en-US" altLang="zh-CN" sz="1800"/>
              <a:t>{ 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p>
          <a:p>
            <a:pPr algn="l">
              <a:lnSpc>
                <a:spcPct val="105000"/>
              </a:lnSpc>
            </a:pPr>
            <a:r>
              <a:rPr lang="zh-CN" altLang="en-US" sz="1800"/>
              <a:t>   </a:t>
            </a:r>
            <a:r>
              <a:rPr lang="en-US" altLang="zh-CN" sz="1800"/>
              <a:t>protected:    int h, v;</a:t>
            </a:r>
          </a:p>
          <a:p>
            <a:pPr algn="l">
              <a:lnSpc>
                <a:spcPct val="105000"/>
              </a:lnSpc>
            </a:pPr>
            <a:r>
              <a:rPr lang="en-US" altLang="zh-CN" sz="1800"/>
              <a:t>};</a:t>
            </a:r>
          </a:p>
        </p:txBody>
      </p:sp>
      <p:grpSp>
        <p:nvGrpSpPr>
          <p:cNvPr id="539652" name="Group 4"/>
          <p:cNvGrpSpPr>
            <a:grpSpLocks/>
          </p:cNvGrpSpPr>
          <p:nvPr/>
        </p:nvGrpSpPr>
        <p:grpSpPr bwMode="auto">
          <a:xfrm>
            <a:off x="6215063" y="2041525"/>
            <a:ext cx="2166937" cy="2667000"/>
            <a:chOff x="3915" y="1152"/>
            <a:chExt cx="1365" cy="1680"/>
          </a:xfrm>
        </p:grpSpPr>
        <p:sp>
          <p:nvSpPr>
            <p:cNvPr id="539653"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39654"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39655"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B</a:t>
              </a:r>
            </a:p>
          </p:txBody>
        </p:sp>
        <p:sp>
          <p:nvSpPr>
            <p:cNvPr id="539656"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39657"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39658" name="Rectangle 10"/>
          <p:cNvSpPr>
            <a:spLocks noGrp="1" noChangeArrowheads="1"/>
          </p:cNvSpPr>
          <p:nvPr>
            <p:ph type="title" idx="4294967295"/>
          </p:nvPr>
        </p:nvSpPr>
        <p:spPr>
          <a:xfrm>
            <a:off x="838200" y="288925"/>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9661" name="Rectangle 13"/>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9652"/>
                                        </p:tgtEl>
                                        <p:attrNameLst>
                                          <p:attrName>style.visibility</p:attrName>
                                        </p:attrNameLst>
                                      </p:cBhvr>
                                      <p:to>
                                        <p:strVal val="visible"/>
                                      </p:to>
                                    </p:set>
                                    <p:animEffect transition="in" filter="blinds(horizontal)">
                                      <p:cBhvr>
                                        <p:cTn id="7"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0547" name="Rectangle 3"/>
          <p:cNvSpPr>
            <a:spLocks noChangeArrowheads="1"/>
          </p:cNvSpPr>
          <p:nvPr/>
        </p:nvSpPr>
        <p:spPr bwMode="auto">
          <a:xfrm>
            <a:off x="495300" y="2627313"/>
            <a:ext cx="4648200" cy="1203325"/>
          </a:xfrm>
          <a:prstGeom prst="rect">
            <a:avLst/>
          </a:prstGeom>
          <a:noFill/>
          <a:ln w="9525">
            <a:noFill/>
            <a:miter lim="800000"/>
            <a:headEnd type="none" w="sm" len="med"/>
            <a:tailEnd/>
          </a:ln>
          <a:effectLst/>
        </p:spPr>
        <p:txBody>
          <a:bodyPr lIns="90000" tIns="46800" rIns="90000" bIns="46800" anchor="ctr">
            <a:spAutoFit/>
          </a:bodyPr>
          <a:lstStyle/>
          <a:p>
            <a:pPr algn="l">
              <a:lnSpc>
                <a:spcPct val="130000"/>
              </a:lnSpc>
            </a:pPr>
            <a:r>
              <a:rPr lang="zh-CN" altLang="en-US" sz="2000" b="1" i="1" dirty="0">
                <a:solidFill>
                  <a:srgbClr val="008000"/>
                </a:solidFill>
              </a:rPr>
              <a:t>有：</a:t>
            </a:r>
          </a:p>
          <a:p>
            <a:pPr algn="l">
              <a:lnSpc>
                <a:spcPct val="130000"/>
              </a:lnSpc>
            </a:pPr>
            <a:r>
              <a:rPr lang="en-US" altLang="zh-CN" sz="1800" dirty="0"/>
              <a:t>C  cc ;</a:t>
            </a:r>
          </a:p>
          <a:p>
            <a:pPr algn="l">
              <a:lnSpc>
                <a:spcPct val="130000"/>
              </a:lnSpc>
            </a:pPr>
            <a:r>
              <a:rPr lang="en-US" altLang="zh-CN" sz="1800" b="1" dirty="0">
                <a:solidFill>
                  <a:srgbClr val="C00000"/>
                </a:solidFill>
              </a:rPr>
              <a:t>cc . b</a:t>
            </a:r>
            <a:r>
              <a:rPr lang="en-US" altLang="zh-CN" sz="1800" dirty="0"/>
              <a:t>		</a:t>
            </a:r>
            <a:r>
              <a:rPr lang="en-US" altLang="zh-CN" sz="1800" b="1" i="1" dirty="0">
                <a:solidFill>
                  <a:srgbClr val="006600"/>
                </a:solidFill>
              </a:rPr>
              <a:t>// ok</a:t>
            </a:r>
          </a:p>
        </p:txBody>
      </p:sp>
      <p:sp>
        <p:nvSpPr>
          <p:cNvPr id="620548" name="Rectangle 4"/>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0549" name="Group 5"/>
          <p:cNvGrpSpPr>
            <a:grpSpLocks/>
          </p:cNvGrpSpPr>
          <p:nvPr/>
        </p:nvGrpSpPr>
        <p:grpSpPr bwMode="auto">
          <a:xfrm>
            <a:off x="5210175" y="2103438"/>
            <a:ext cx="3735388" cy="431800"/>
            <a:chOff x="1299" y="1834"/>
            <a:chExt cx="3228" cy="542"/>
          </a:xfrm>
        </p:grpSpPr>
        <p:sp>
          <p:nvSpPr>
            <p:cNvPr id="620550" name="Rectangle 6"/>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0551" name="Rectangle 7"/>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0552" name="Group 8"/>
          <p:cNvGrpSpPr>
            <a:grpSpLocks/>
          </p:cNvGrpSpPr>
          <p:nvPr/>
        </p:nvGrpSpPr>
        <p:grpSpPr bwMode="auto">
          <a:xfrm>
            <a:off x="5983288" y="2551113"/>
            <a:ext cx="2181225" cy="636587"/>
            <a:chOff x="1968" y="2364"/>
            <a:chExt cx="1884" cy="684"/>
          </a:xfrm>
        </p:grpSpPr>
        <p:sp>
          <p:nvSpPr>
            <p:cNvPr id="620553" name="Line 9"/>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4" name="Line 10"/>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5" name="Rectangle 11"/>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0556" name="Group 12"/>
          <p:cNvGrpSpPr>
            <a:grpSpLocks/>
          </p:cNvGrpSpPr>
          <p:nvPr/>
        </p:nvGrpSpPr>
        <p:grpSpPr bwMode="auto">
          <a:xfrm flipV="1">
            <a:off x="6011863" y="1484313"/>
            <a:ext cx="2181225" cy="619125"/>
            <a:chOff x="1968" y="2364"/>
            <a:chExt cx="1884" cy="684"/>
          </a:xfrm>
        </p:grpSpPr>
        <p:sp>
          <p:nvSpPr>
            <p:cNvPr id="620557" name="Line 13"/>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0558" name="Line 14"/>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0559" name="AutoShape 15"/>
          <p:cNvSpPr>
            <a:spLocks noChangeArrowheads="1"/>
          </p:cNvSpPr>
          <p:nvPr/>
        </p:nvSpPr>
        <p:spPr bwMode="auto">
          <a:xfrm>
            <a:off x="685800" y="3617913"/>
            <a:ext cx="7772400" cy="2743200"/>
          </a:xfrm>
          <a:prstGeom prst="horizontalScroll">
            <a:avLst>
              <a:gd name="adj" fmla="val 7829"/>
            </a:avLst>
          </a:prstGeom>
          <a:solidFill>
            <a:srgbClr val="FFFFFF"/>
          </a:solidFill>
          <a:ln w="9525">
            <a:solidFill>
              <a:schemeClr val="tx1"/>
            </a:solidFill>
            <a:round/>
            <a:headEnd/>
            <a:tailEnd/>
          </a:ln>
          <a:effectLst/>
        </p:spPr>
        <p:txBody>
          <a:bodyPr wrap="none" anchor="ctr"/>
          <a:lstStyle/>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由于类 </a:t>
            </a:r>
            <a:r>
              <a:rPr lang="en-US" altLang="zh-CN" sz="1800" b="1">
                <a:ea typeface="Arial Unicode MS" pitchFamily="34" charset="-122"/>
                <a:cs typeface="Arial Unicode MS" pitchFamily="34" charset="-122"/>
              </a:rPr>
              <a:t>C </a:t>
            </a:r>
            <a:r>
              <a:rPr lang="zh-CN" altLang="en-US" sz="1800" b="1">
                <a:ea typeface="Arial Unicode MS" pitchFamily="34" charset="-122"/>
                <a:cs typeface="Arial Unicode MS" pitchFamily="34" charset="-122"/>
              </a:rPr>
              <a:t>的对象中只有一个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类子对象，名字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被约束到该子对象上，</a:t>
            </a:r>
          </a:p>
          <a:p>
            <a:pPr algn="l">
              <a:lnSpc>
                <a:spcPct val="160000"/>
              </a:lnSpc>
            </a:pPr>
            <a:r>
              <a:rPr lang="zh-CN" altLang="en-US" sz="1800" b="1">
                <a:ea typeface="Arial Unicode MS" pitchFamily="34" charset="-122"/>
                <a:cs typeface="Arial Unicode MS" pitchFamily="34" charset="-122"/>
              </a:rPr>
              <a:t>  所以，当以不同路径使用名字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访问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类的子对象时，所访问的都是</a:t>
            </a:r>
          </a:p>
          <a:p>
            <a:pPr algn="l">
              <a:lnSpc>
                <a:spcPct val="160000"/>
              </a:lnSpc>
            </a:pPr>
            <a:r>
              <a:rPr lang="zh-CN" altLang="en-US" sz="1800" b="1">
                <a:ea typeface="Arial Unicode MS" pitchFamily="34" charset="-122"/>
                <a:cs typeface="Arial Unicode MS" pitchFamily="34" charset="-122"/>
              </a:rPr>
              <a:t>  那个唯一的基类子对象。即</a:t>
            </a:r>
          </a:p>
          <a:p>
            <a:pPr algn="l">
              <a:lnSpc>
                <a:spcPct val="160000"/>
              </a:lnSpc>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cc . B1 :: b   </a:t>
            </a:r>
            <a:r>
              <a:rPr lang="zh-CN" altLang="en-US" sz="1800" b="1">
                <a:ea typeface="Arial Unicode MS" pitchFamily="34" charset="-122"/>
                <a:cs typeface="Arial Unicode MS" pitchFamily="34" charset="-122"/>
              </a:rPr>
              <a:t>和   </a:t>
            </a:r>
            <a:r>
              <a:rPr lang="en-US" altLang="zh-CN" sz="1800" b="1">
                <a:ea typeface="Arial Unicode MS" pitchFamily="34" charset="-122"/>
                <a:cs typeface="Arial Unicode MS" pitchFamily="34" charset="-122"/>
              </a:rPr>
              <a:t>cc . B2 :: b   </a:t>
            </a:r>
          </a:p>
          <a:p>
            <a:pPr algn="l">
              <a:lnSpc>
                <a:spcPct val="160000"/>
              </a:lnSpc>
            </a:pP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引用是同一个基类 </a:t>
            </a:r>
            <a:r>
              <a:rPr lang="en-US" altLang="zh-CN" sz="1800" b="1">
                <a:ea typeface="Arial Unicode MS" pitchFamily="34" charset="-122"/>
                <a:cs typeface="Arial Unicode MS" pitchFamily="34" charset="-122"/>
              </a:rPr>
              <a:t>B </a:t>
            </a:r>
            <a:r>
              <a:rPr lang="zh-CN" altLang="en-US" sz="1800" b="1">
                <a:ea typeface="Arial Unicode MS" pitchFamily="34" charset="-122"/>
                <a:cs typeface="Arial Unicode MS" pitchFamily="34" charset="-122"/>
              </a:rPr>
              <a:t>的子对象</a:t>
            </a:r>
          </a:p>
        </p:txBody>
      </p:sp>
      <p:sp>
        <p:nvSpPr>
          <p:cNvPr id="620560" name="Rectangle 16"/>
          <p:cNvSpPr>
            <a:spLocks noGrp="1" noChangeArrowheads="1"/>
          </p:cNvSpPr>
          <p:nvPr>
            <p:ph type="title" idx="4294967295"/>
          </p:nvPr>
        </p:nvSpPr>
        <p:spPr>
          <a:xfrm>
            <a:off x="838200" y="417513"/>
            <a:ext cx="7543800" cy="1143000"/>
          </a:xfrm>
          <a:prstGeom prst="rect">
            <a:avLst/>
          </a:prstGeom>
        </p:spPr>
        <p:txBody>
          <a:bodyPr/>
          <a:lstStyle/>
          <a:p>
            <a:r>
              <a:rPr lang="en-US" altLang="zh-CN" sz="100" dirty="0">
                <a:solidFill>
                  <a:schemeClr val="bg1"/>
                </a:solidFill>
              </a:rPr>
              <a:t>8.5.2  </a:t>
            </a:r>
            <a:r>
              <a:rPr lang="zh-CN" altLang="en-US" sz="100" dirty="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620546"/>
                                        </p:tgtEl>
                                        <p:attrNameLst>
                                          <p:attrName>style.visibility</p:attrName>
                                        </p:attrNameLst>
                                      </p:cBhvr>
                                      <p:to>
                                        <p:strVal val="visible"/>
                                      </p:to>
                                    </p:set>
                                    <p:animEffect transition="in" filter="checkerboard(across)">
                                      <p:cBhvr>
                                        <p:cTn id="7" dur="500"/>
                                        <p:tgtEl>
                                          <p:spTgt spid="620546"/>
                                        </p:tgtEl>
                                      </p:cBhvr>
                                    </p:animEffect>
                                  </p:childTnLst>
                                </p:cTn>
                              </p:par>
                            </p:childTnLst>
                          </p:cTn>
                        </p:par>
                        <p:par>
                          <p:cTn id="8" fill="hold">
                            <p:stCondLst>
                              <p:cond delay="2500"/>
                            </p:stCondLst>
                            <p:childTnLst>
                              <p:par>
                                <p:cTn id="9" presetID="4" presetClass="entr" presetSubtype="32" fill="hold" grpId="0" nodeType="afterEffect">
                                  <p:stCondLst>
                                    <p:cond delay="1000"/>
                                  </p:stCondLst>
                                  <p:childTnLst>
                                    <p:set>
                                      <p:cBhvr>
                                        <p:cTn id="10" dur="1" fill="hold">
                                          <p:stCondLst>
                                            <p:cond delay="0"/>
                                          </p:stCondLst>
                                        </p:cTn>
                                        <p:tgtEl>
                                          <p:spTgt spid="620555"/>
                                        </p:tgtEl>
                                        <p:attrNameLst>
                                          <p:attrName>style.visibility</p:attrName>
                                        </p:attrNameLst>
                                      </p:cBhvr>
                                      <p:to>
                                        <p:strVal val="visible"/>
                                      </p:to>
                                    </p:set>
                                    <p:animEffect transition="in" filter="box(out)">
                                      <p:cBhvr>
                                        <p:cTn id="11" dur="500"/>
                                        <p:tgtEl>
                                          <p:spTgt spid="620555"/>
                                        </p:tgtEl>
                                      </p:cBhvr>
                                    </p:animEffect>
                                  </p:childTnLst>
                                </p:cTn>
                              </p:par>
                            </p:childTnLst>
                          </p:cTn>
                        </p:par>
                        <p:par>
                          <p:cTn id="12" fill="hold">
                            <p:stCondLst>
                              <p:cond delay="4000"/>
                            </p:stCondLst>
                            <p:childTnLst>
                              <p:par>
                                <p:cTn id="13" presetID="17" presetClass="entr" presetSubtype="1" fill="hold" nodeType="afterEffect">
                                  <p:stCondLst>
                                    <p:cond delay="1000"/>
                                  </p:stCondLst>
                                  <p:childTnLst>
                                    <p:set>
                                      <p:cBhvr>
                                        <p:cTn id="14" dur="1" fill="hold">
                                          <p:stCondLst>
                                            <p:cond delay="0"/>
                                          </p:stCondLst>
                                        </p:cTn>
                                        <p:tgtEl>
                                          <p:spTgt spid="620556"/>
                                        </p:tgtEl>
                                        <p:attrNameLst>
                                          <p:attrName>style.visibility</p:attrName>
                                        </p:attrNameLst>
                                      </p:cBhvr>
                                      <p:to>
                                        <p:strVal val="visible"/>
                                      </p:to>
                                    </p:set>
                                    <p:anim calcmode="lin" valueType="num">
                                      <p:cBhvr>
                                        <p:cTn id="15" dur="500" fill="hold"/>
                                        <p:tgtEl>
                                          <p:spTgt spid="620556"/>
                                        </p:tgtEl>
                                        <p:attrNameLst>
                                          <p:attrName>ppt_x</p:attrName>
                                        </p:attrNameLst>
                                      </p:cBhvr>
                                      <p:tavLst>
                                        <p:tav tm="0">
                                          <p:val>
                                            <p:strVal val="#ppt_x"/>
                                          </p:val>
                                        </p:tav>
                                        <p:tav tm="100000">
                                          <p:val>
                                            <p:strVal val="#ppt_x"/>
                                          </p:val>
                                        </p:tav>
                                      </p:tavLst>
                                    </p:anim>
                                    <p:anim calcmode="lin" valueType="num">
                                      <p:cBhvr>
                                        <p:cTn id="16" dur="500" fill="hold"/>
                                        <p:tgtEl>
                                          <p:spTgt spid="620556"/>
                                        </p:tgtEl>
                                        <p:attrNameLst>
                                          <p:attrName>ppt_y</p:attrName>
                                        </p:attrNameLst>
                                      </p:cBhvr>
                                      <p:tavLst>
                                        <p:tav tm="0">
                                          <p:val>
                                            <p:strVal val="#ppt_y-#ppt_h/2"/>
                                          </p:val>
                                        </p:tav>
                                        <p:tav tm="100000">
                                          <p:val>
                                            <p:strVal val="#ppt_y"/>
                                          </p:val>
                                        </p:tav>
                                      </p:tavLst>
                                    </p:anim>
                                    <p:anim calcmode="lin" valueType="num">
                                      <p:cBhvr>
                                        <p:cTn id="17" dur="500" fill="hold"/>
                                        <p:tgtEl>
                                          <p:spTgt spid="620556"/>
                                        </p:tgtEl>
                                        <p:attrNameLst>
                                          <p:attrName>ppt_w</p:attrName>
                                        </p:attrNameLst>
                                      </p:cBhvr>
                                      <p:tavLst>
                                        <p:tav tm="0">
                                          <p:val>
                                            <p:strVal val="#ppt_w"/>
                                          </p:val>
                                        </p:tav>
                                        <p:tav tm="100000">
                                          <p:val>
                                            <p:strVal val="#ppt_w"/>
                                          </p:val>
                                        </p:tav>
                                      </p:tavLst>
                                    </p:anim>
                                    <p:anim calcmode="lin" valueType="num">
                                      <p:cBhvr>
                                        <p:cTn id="18" dur="500" fill="hold"/>
                                        <p:tgtEl>
                                          <p:spTgt spid="620556"/>
                                        </p:tgtEl>
                                        <p:attrNameLst>
                                          <p:attrName>ppt_h</p:attrName>
                                        </p:attrNameLst>
                                      </p:cBhvr>
                                      <p:tavLst>
                                        <p:tav tm="0">
                                          <p:val>
                                            <p:fltVal val="0"/>
                                          </p:val>
                                        </p:tav>
                                        <p:tav tm="100000">
                                          <p:val>
                                            <p:strVal val="#ppt_h"/>
                                          </p:val>
                                        </p:tav>
                                      </p:tavLst>
                                    </p:anim>
                                  </p:childTnLst>
                                </p:cTn>
                              </p:par>
                            </p:childTnLst>
                          </p:cTn>
                        </p:par>
                        <p:par>
                          <p:cTn id="19" fill="hold">
                            <p:stCondLst>
                              <p:cond delay="5500"/>
                            </p:stCondLst>
                            <p:childTnLst>
                              <p:par>
                                <p:cTn id="20" presetID="4" presetClass="entr" presetSubtype="32" fill="hold" nodeType="afterEffect">
                                  <p:stCondLst>
                                    <p:cond delay="0"/>
                                  </p:stCondLst>
                                  <p:childTnLst>
                                    <p:set>
                                      <p:cBhvr>
                                        <p:cTn id="21" dur="1" fill="hold">
                                          <p:stCondLst>
                                            <p:cond delay="0"/>
                                          </p:stCondLst>
                                        </p:cTn>
                                        <p:tgtEl>
                                          <p:spTgt spid="620549"/>
                                        </p:tgtEl>
                                        <p:attrNameLst>
                                          <p:attrName>style.visibility</p:attrName>
                                        </p:attrNameLst>
                                      </p:cBhvr>
                                      <p:to>
                                        <p:strVal val="visible"/>
                                      </p:to>
                                    </p:set>
                                    <p:animEffect transition="in" filter="box(out)">
                                      <p:cBhvr>
                                        <p:cTn id="22" dur="500"/>
                                        <p:tgtEl>
                                          <p:spTgt spid="620549"/>
                                        </p:tgtEl>
                                      </p:cBhvr>
                                    </p:animEffect>
                                  </p:childTnLst>
                                </p:cTn>
                              </p:par>
                            </p:childTnLst>
                          </p:cTn>
                        </p:par>
                        <p:par>
                          <p:cTn id="23" fill="hold">
                            <p:stCondLst>
                              <p:cond delay="6000"/>
                            </p:stCondLst>
                            <p:childTnLst>
                              <p:par>
                                <p:cTn id="24" presetID="17" presetClass="entr" presetSubtype="1" fill="hold" nodeType="afterEffect">
                                  <p:stCondLst>
                                    <p:cond delay="1000"/>
                                  </p:stCondLst>
                                  <p:childTnLst>
                                    <p:set>
                                      <p:cBhvr>
                                        <p:cTn id="25" dur="1" fill="hold">
                                          <p:stCondLst>
                                            <p:cond delay="0"/>
                                          </p:stCondLst>
                                        </p:cTn>
                                        <p:tgtEl>
                                          <p:spTgt spid="620552"/>
                                        </p:tgtEl>
                                        <p:attrNameLst>
                                          <p:attrName>style.visibility</p:attrName>
                                        </p:attrNameLst>
                                      </p:cBhvr>
                                      <p:to>
                                        <p:strVal val="visible"/>
                                      </p:to>
                                    </p:set>
                                    <p:anim calcmode="lin" valueType="num">
                                      <p:cBhvr>
                                        <p:cTn id="26" dur="500" fill="hold"/>
                                        <p:tgtEl>
                                          <p:spTgt spid="620552"/>
                                        </p:tgtEl>
                                        <p:attrNameLst>
                                          <p:attrName>ppt_x</p:attrName>
                                        </p:attrNameLst>
                                      </p:cBhvr>
                                      <p:tavLst>
                                        <p:tav tm="0">
                                          <p:val>
                                            <p:strVal val="#ppt_x"/>
                                          </p:val>
                                        </p:tav>
                                        <p:tav tm="100000">
                                          <p:val>
                                            <p:strVal val="#ppt_x"/>
                                          </p:val>
                                        </p:tav>
                                      </p:tavLst>
                                    </p:anim>
                                    <p:anim calcmode="lin" valueType="num">
                                      <p:cBhvr>
                                        <p:cTn id="27" dur="500" fill="hold"/>
                                        <p:tgtEl>
                                          <p:spTgt spid="620552"/>
                                        </p:tgtEl>
                                        <p:attrNameLst>
                                          <p:attrName>ppt_y</p:attrName>
                                        </p:attrNameLst>
                                      </p:cBhvr>
                                      <p:tavLst>
                                        <p:tav tm="0">
                                          <p:val>
                                            <p:strVal val="#ppt_y-#ppt_h/2"/>
                                          </p:val>
                                        </p:tav>
                                        <p:tav tm="100000">
                                          <p:val>
                                            <p:strVal val="#ppt_y"/>
                                          </p:val>
                                        </p:tav>
                                      </p:tavLst>
                                    </p:anim>
                                    <p:anim calcmode="lin" valueType="num">
                                      <p:cBhvr>
                                        <p:cTn id="28" dur="500" fill="hold"/>
                                        <p:tgtEl>
                                          <p:spTgt spid="620552"/>
                                        </p:tgtEl>
                                        <p:attrNameLst>
                                          <p:attrName>ppt_w</p:attrName>
                                        </p:attrNameLst>
                                      </p:cBhvr>
                                      <p:tavLst>
                                        <p:tav tm="0">
                                          <p:val>
                                            <p:strVal val="#ppt_w"/>
                                          </p:val>
                                        </p:tav>
                                        <p:tav tm="100000">
                                          <p:val>
                                            <p:strVal val="#ppt_w"/>
                                          </p:val>
                                        </p:tav>
                                      </p:tavLst>
                                    </p:anim>
                                    <p:anim calcmode="lin" valueType="num">
                                      <p:cBhvr>
                                        <p:cTn id="29" dur="500" fill="hold"/>
                                        <p:tgtEl>
                                          <p:spTgt spid="620552"/>
                                        </p:tgtEl>
                                        <p:attrNameLst>
                                          <p:attrName>ppt_h</p:attrName>
                                        </p:attrNameLst>
                                      </p:cBhvr>
                                      <p:tavLst>
                                        <p:tav tm="0">
                                          <p:val>
                                            <p:fltVal val="0"/>
                                          </p:val>
                                        </p:tav>
                                        <p:tav tm="100000">
                                          <p:val>
                                            <p:strVal val="#ppt_h"/>
                                          </p:val>
                                        </p:tav>
                                      </p:tavLst>
                                    </p:anim>
                                  </p:childTnLst>
                                </p:cTn>
                              </p:par>
                            </p:childTnLst>
                          </p:cTn>
                        </p:par>
                        <p:par>
                          <p:cTn id="30" fill="hold">
                            <p:stCondLst>
                              <p:cond delay="7500"/>
                            </p:stCondLst>
                            <p:childTnLst>
                              <p:par>
                                <p:cTn id="31" presetID="4" presetClass="entr" presetSubtype="32" fill="hold" grpId="0" nodeType="afterEffect">
                                  <p:stCondLst>
                                    <p:cond delay="1000"/>
                                  </p:stCondLst>
                                  <p:childTnLst>
                                    <p:set>
                                      <p:cBhvr>
                                        <p:cTn id="32" dur="1" fill="hold">
                                          <p:stCondLst>
                                            <p:cond delay="0"/>
                                          </p:stCondLst>
                                        </p:cTn>
                                        <p:tgtEl>
                                          <p:spTgt spid="620548"/>
                                        </p:tgtEl>
                                        <p:attrNameLst>
                                          <p:attrName>style.visibility</p:attrName>
                                        </p:attrNameLst>
                                      </p:cBhvr>
                                      <p:to>
                                        <p:strVal val="visible"/>
                                      </p:to>
                                    </p:set>
                                    <p:animEffect transition="in" filter="box(out)">
                                      <p:cBhvr>
                                        <p:cTn id="33" dur="500"/>
                                        <p:tgtEl>
                                          <p:spTgt spid="620548"/>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20547"/>
                                        </p:tgtEl>
                                        <p:attrNameLst>
                                          <p:attrName>style.visibility</p:attrName>
                                        </p:attrNameLst>
                                      </p:cBhvr>
                                      <p:to>
                                        <p:strVal val="visible"/>
                                      </p:to>
                                    </p:set>
                                    <p:animEffect transition="in" filter="checkerboard(across)">
                                      <p:cBhvr>
                                        <p:cTn id="38" dur="500"/>
                                        <p:tgtEl>
                                          <p:spTgt spid="620547"/>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20559"/>
                                        </p:tgtEl>
                                        <p:attrNameLst>
                                          <p:attrName>style.visibility</p:attrName>
                                        </p:attrNameLst>
                                      </p:cBhvr>
                                      <p:to>
                                        <p:strVal val="visible"/>
                                      </p:to>
                                    </p:set>
                                    <p:anim calcmode="lin" valueType="num">
                                      <p:cBhvr>
                                        <p:cTn id="43" dur="500" fill="hold"/>
                                        <p:tgtEl>
                                          <p:spTgt spid="620559"/>
                                        </p:tgtEl>
                                        <p:attrNameLst>
                                          <p:attrName>ppt_w</p:attrName>
                                        </p:attrNameLst>
                                      </p:cBhvr>
                                      <p:tavLst>
                                        <p:tav tm="0">
                                          <p:val>
                                            <p:fltVal val="0"/>
                                          </p:val>
                                        </p:tav>
                                        <p:tav tm="100000">
                                          <p:val>
                                            <p:strVal val="#ppt_w"/>
                                          </p:val>
                                        </p:tav>
                                      </p:tavLst>
                                    </p:anim>
                                    <p:anim calcmode="lin" valueType="num">
                                      <p:cBhvr>
                                        <p:cTn id="44" dur="500" fill="hold"/>
                                        <p:tgtEl>
                                          <p:spTgt spid="62055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7" grpId="0" autoUpdateAnimBg="0"/>
      <p:bldP spid="620548" grpId="0" animBg="1" autoUpdateAnimBg="0"/>
      <p:bldP spid="620555" grpId="0" animBg="1" autoUpdateAnimBg="0"/>
      <p:bldP spid="620559"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615" name="Rectangle 47"/>
          <p:cNvSpPr>
            <a:spLocks noGrp="1" noChangeArrowheads="1"/>
          </p:cNvSpPr>
          <p:nvPr>
            <p:ph type="title" idx="4294967295"/>
          </p:nvPr>
        </p:nvSpPr>
        <p:spPr>
          <a:xfrm>
            <a:off x="838200" y="417513"/>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
        <p:nvSpPr>
          <p:cNvPr id="621617" name="Rectangle 49"/>
          <p:cNvSpPr>
            <a:spLocks noChangeArrowheads="1"/>
          </p:cNvSpPr>
          <p:nvPr/>
        </p:nvSpPr>
        <p:spPr bwMode="auto">
          <a:xfrm>
            <a:off x="495300" y="188913"/>
            <a:ext cx="4914900" cy="2439987"/>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2000" b="1" i="1">
                <a:solidFill>
                  <a:srgbClr val="008000"/>
                </a:solidFill>
              </a:rPr>
              <a:t>例如：</a:t>
            </a:r>
          </a:p>
          <a:p>
            <a:pPr algn="l">
              <a:lnSpc>
                <a:spcPct val="140000"/>
              </a:lnSpc>
            </a:pPr>
            <a:r>
              <a:rPr lang="en-US" altLang="zh-CN" sz="1800"/>
              <a:t>class  B  { public : int  b ;} ;</a:t>
            </a:r>
          </a:p>
          <a:p>
            <a:pPr algn="l">
              <a:lnSpc>
                <a:spcPct val="140000"/>
              </a:lnSpc>
            </a:pPr>
            <a:r>
              <a:rPr lang="en-US" altLang="zh-CN" sz="1800"/>
              <a:t>class  B1 : </a:t>
            </a:r>
            <a:r>
              <a:rPr lang="en-US" altLang="zh-CN" sz="1800" b="1">
                <a:solidFill>
                  <a:srgbClr val="0000FF"/>
                </a:solidFill>
              </a:rPr>
              <a:t>virtual</a:t>
            </a:r>
            <a:r>
              <a:rPr lang="en-US" altLang="zh-CN" sz="1800">
                <a:solidFill>
                  <a:srgbClr val="FF33CC"/>
                </a:solidFill>
              </a:rPr>
              <a:t> </a:t>
            </a:r>
            <a:r>
              <a:rPr lang="en-US" altLang="zh-CN" sz="1800"/>
              <a:t> public  B { private : int  b1 ; } ;</a:t>
            </a:r>
          </a:p>
          <a:p>
            <a:pPr algn="l">
              <a:lnSpc>
                <a:spcPct val="140000"/>
              </a:lnSpc>
            </a:pPr>
            <a:r>
              <a:rPr lang="en-US" altLang="zh-CN" sz="1800"/>
              <a:t>class  B2 : </a:t>
            </a:r>
            <a:r>
              <a:rPr lang="en-US" altLang="zh-CN" sz="1800" b="1">
                <a:solidFill>
                  <a:srgbClr val="0000FF"/>
                </a:solidFill>
              </a:rPr>
              <a:t>virtual </a:t>
            </a:r>
            <a:r>
              <a:rPr lang="en-US" altLang="zh-CN" sz="1800"/>
              <a:t> public  B { private : int  b2 ; } ;</a:t>
            </a:r>
          </a:p>
          <a:p>
            <a:pPr algn="l">
              <a:lnSpc>
                <a:spcPct val="140000"/>
              </a:lnSpc>
            </a:pPr>
            <a:r>
              <a:rPr lang="en-US" altLang="zh-CN" sz="1800"/>
              <a:t>class  C : public  B1 , public  B2 </a:t>
            </a:r>
          </a:p>
          <a:p>
            <a:pPr algn="l">
              <a:lnSpc>
                <a:spcPct val="140000"/>
              </a:lnSpc>
            </a:pPr>
            <a:r>
              <a:rPr lang="en-US" altLang="zh-CN" sz="1800"/>
              <a:t>    { private : float  d ; } ;</a:t>
            </a:r>
          </a:p>
        </p:txBody>
      </p:sp>
      <p:sp>
        <p:nvSpPr>
          <p:cNvPr id="621618" name="Rectangle 50"/>
          <p:cNvSpPr>
            <a:spLocks noChangeArrowheads="1"/>
          </p:cNvSpPr>
          <p:nvPr/>
        </p:nvSpPr>
        <p:spPr bwMode="auto">
          <a:xfrm>
            <a:off x="6169025" y="3187700"/>
            <a:ext cx="1828800" cy="431800"/>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d }</a:t>
            </a:r>
          </a:p>
        </p:txBody>
      </p:sp>
      <p:grpSp>
        <p:nvGrpSpPr>
          <p:cNvPr id="621619" name="Group 51"/>
          <p:cNvGrpSpPr>
            <a:grpSpLocks/>
          </p:cNvGrpSpPr>
          <p:nvPr/>
        </p:nvGrpSpPr>
        <p:grpSpPr bwMode="auto">
          <a:xfrm>
            <a:off x="5210175" y="2103438"/>
            <a:ext cx="3735388" cy="431800"/>
            <a:chOff x="1299" y="1834"/>
            <a:chExt cx="3228" cy="542"/>
          </a:xfrm>
        </p:grpSpPr>
        <p:sp>
          <p:nvSpPr>
            <p:cNvPr id="621620" name="Rectangle 52"/>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B1 { b1}</a:t>
              </a:r>
            </a:p>
          </p:txBody>
        </p:sp>
        <p:sp>
          <p:nvSpPr>
            <p:cNvPr id="621621" name="Rectangle 53"/>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B2 {b2} </a:t>
              </a:r>
            </a:p>
          </p:txBody>
        </p:sp>
      </p:grpSp>
      <p:grpSp>
        <p:nvGrpSpPr>
          <p:cNvPr id="621622" name="Group 54"/>
          <p:cNvGrpSpPr>
            <a:grpSpLocks/>
          </p:cNvGrpSpPr>
          <p:nvPr/>
        </p:nvGrpSpPr>
        <p:grpSpPr bwMode="auto">
          <a:xfrm>
            <a:off x="5983288" y="2551113"/>
            <a:ext cx="2181225" cy="636587"/>
            <a:chOff x="1968" y="2364"/>
            <a:chExt cx="1884" cy="684"/>
          </a:xfrm>
        </p:grpSpPr>
        <p:sp>
          <p:nvSpPr>
            <p:cNvPr id="621623" name="Line 55"/>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4" name="Line 56"/>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5" name="Rectangle 57"/>
          <p:cNvSpPr>
            <a:spLocks noChangeArrowheads="1"/>
          </p:cNvSpPr>
          <p:nvPr/>
        </p:nvSpPr>
        <p:spPr bwMode="auto">
          <a:xfrm>
            <a:off x="6292850" y="1054100"/>
            <a:ext cx="1555750" cy="431800"/>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a:t>
            </a:r>
            <a:r>
              <a:rPr lang="en-US" altLang="zh-CN" sz="1800" b="1">
                <a:solidFill>
                  <a:schemeClr val="accent2"/>
                </a:solidFill>
              </a:rPr>
              <a:t>b</a:t>
            </a:r>
            <a:r>
              <a:rPr lang="en-US" altLang="zh-CN" sz="1800"/>
              <a:t> }</a:t>
            </a:r>
          </a:p>
        </p:txBody>
      </p:sp>
      <p:grpSp>
        <p:nvGrpSpPr>
          <p:cNvPr id="621626" name="Group 58"/>
          <p:cNvGrpSpPr>
            <a:grpSpLocks/>
          </p:cNvGrpSpPr>
          <p:nvPr/>
        </p:nvGrpSpPr>
        <p:grpSpPr bwMode="auto">
          <a:xfrm flipV="1">
            <a:off x="6011863" y="1484313"/>
            <a:ext cx="2181225" cy="619125"/>
            <a:chOff x="1968" y="2364"/>
            <a:chExt cx="1884" cy="684"/>
          </a:xfrm>
        </p:grpSpPr>
        <p:sp>
          <p:nvSpPr>
            <p:cNvPr id="621627" name="Line 59"/>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1628" name="Line 60"/>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1629" name="Text Box 61"/>
          <p:cNvSpPr txBox="1">
            <a:spLocks noChangeArrowheads="1"/>
          </p:cNvSpPr>
          <p:nvPr/>
        </p:nvSpPr>
        <p:spPr bwMode="auto">
          <a:xfrm>
            <a:off x="385763" y="2932113"/>
            <a:ext cx="5303837" cy="396875"/>
          </a:xfrm>
          <a:prstGeom prst="rect">
            <a:avLst/>
          </a:prstGeom>
          <a:noFill/>
          <a:ln w="9525">
            <a:noFill/>
            <a:miter lim="800000"/>
            <a:headEnd type="none" w="sm" len="med"/>
            <a:tailEnd/>
          </a:ln>
          <a:effectLst/>
        </p:spPr>
        <p:txBody>
          <a:bodyPr wrap="none" lIns="90000" tIns="46800" rIns="90000" bIns="46800" anchor="ctr">
            <a:spAutoFit/>
          </a:bodyPr>
          <a:lstStyle/>
          <a:p>
            <a:pPr algn="l"/>
            <a:r>
              <a:rPr lang="zh-CN" altLang="en-US" sz="2000" b="1" i="1">
                <a:solidFill>
                  <a:srgbClr val="008000"/>
                </a:solidFill>
              </a:rPr>
              <a:t>带有虚基类的派生类 </a:t>
            </a:r>
            <a:r>
              <a:rPr lang="en-US" altLang="zh-CN" sz="2000" b="1" i="1">
                <a:solidFill>
                  <a:srgbClr val="008000"/>
                </a:solidFill>
              </a:rPr>
              <a:t>C </a:t>
            </a:r>
            <a:r>
              <a:rPr lang="zh-CN" altLang="en-US" sz="2000" b="1" i="1">
                <a:solidFill>
                  <a:srgbClr val="008000"/>
                </a:solidFill>
              </a:rPr>
              <a:t>的对象的存储结构示意</a:t>
            </a:r>
          </a:p>
        </p:txBody>
      </p:sp>
      <p:grpSp>
        <p:nvGrpSpPr>
          <p:cNvPr id="621630" name="Group 62"/>
          <p:cNvGrpSpPr>
            <a:grpSpLocks/>
          </p:cNvGrpSpPr>
          <p:nvPr/>
        </p:nvGrpSpPr>
        <p:grpSpPr bwMode="auto">
          <a:xfrm>
            <a:off x="1276350" y="3759200"/>
            <a:ext cx="1390650" cy="2640013"/>
            <a:chOff x="804" y="2441"/>
            <a:chExt cx="876" cy="1663"/>
          </a:xfrm>
        </p:grpSpPr>
        <p:sp>
          <p:nvSpPr>
            <p:cNvPr id="621631" name="Rectangle 63"/>
            <p:cNvSpPr>
              <a:spLocks noChangeArrowheads="1"/>
            </p:cNvSpPr>
            <p:nvPr/>
          </p:nvSpPr>
          <p:spPr bwMode="auto">
            <a:xfrm>
              <a:off x="804" y="2441"/>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2" name="Rectangle 64"/>
            <p:cNvSpPr>
              <a:spLocks noChangeArrowheads="1"/>
            </p:cNvSpPr>
            <p:nvPr/>
          </p:nvSpPr>
          <p:spPr bwMode="auto">
            <a:xfrm>
              <a:off x="804" y="2717"/>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c.b1</a:t>
              </a:r>
            </a:p>
          </p:txBody>
        </p:sp>
        <p:sp>
          <p:nvSpPr>
            <p:cNvPr id="621633" name="Rectangle 65"/>
            <p:cNvSpPr>
              <a:spLocks noChangeArrowheads="1"/>
            </p:cNvSpPr>
            <p:nvPr/>
          </p:nvSpPr>
          <p:spPr bwMode="auto">
            <a:xfrm>
              <a:off x="804" y="2993"/>
              <a:ext cx="876" cy="271"/>
            </a:xfrm>
            <a:prstGeom prst="rect">
              <a:avLst/>
            </a:prstGeom>
            <a:solidFill>
              <a:srgbClr val="FFE8D1"/>
            </a:solidFill>
            <a:ln w="9525">
              <a:solidFill>
                <a:schemeClr val="tx1"/>
              </a:solidFill>
              <a:miter lim="800000"/>
              <a:headEnd type="none" w="sm" len="med"/>
              <a:tailEnd/>
            </a:ln>
            <a:effectLst/>
          </p:spPr>
          <p:txBody>
            <a:bodyPr wrap="none" lIns="90000" tIns="46800" rIns="90000" bIns="46800" anchor="ctr"/>
            <a:lstStyle/>
            <a:p>
              <a:r>
                <a:rPr lang="en-US" altLang="zh-CN" sz="1800"/>
                <a:t> </a:t>
              </a:r>
            </a:p>
          </p:txBody>
        </p:sp>
        <p:sp>
          <p:nvSpPr>
            <p:cNvPr id="621634" name="Rectangle 66"/>
            <p:cNvSpPr>
              <a:spLocks noChangeArrowheads="1"/>
            </p:cNvSpPr>
            <p:nvPr/>
          </p:nvSpPr>
          <p:spPr bwMode="auto">
            <a:xfrm>
              <a:off x="804" y="3269"/>
              <a:ext cx="876" cy="271"/>
            </a:xfrm>
            <a:prstGeom prst="rect">
              <a:avLst/>
            </a:prstGeom>
            <a:solidFill>
              <a:srgbClr val="99FF99"/>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c.b2</a:t>
              </a:r>
            </a:p>
          </p:txBody>
        </p:sp>
        <p:sp>
          <p:nvSpPr>
            <p:cNvPr id="621635" name="Rectangle 67"/>
            <p:cNvSpPr>
              <a:spLocks noChangeArrowheads="1"/>
            </p:cNvSpPr>
            <p:nvPr/>
          </p:nvSpPr>
          <p:spPr bwMode="auto">
            <a:xfrm>
              <a:off x="804" y="3545"/>
              <a:ext cx="876" cy="271"/>
            </a:xfrm>
            <a:prstGeom prst="rect">
              <a:avLst/>
            </a:prstGeom>
            <a:solidFill>
              <a:srgbClr val="FFFFCC"/>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c.d</a:t>
              </a:r>
            </a:p>
          </p:txBody>
        </p:sp>
        <p:sp>
          <p:nvSpPr>
            <p:cNvPr id="621636" name="Rectangle 68"/>
            <p:cNvSpPr>
              <a:spLocks noChangeArrowheads="1"/>
            </p:cNvSpPr>
            <p:nvPr/>
          </p:nvSpPr>
          <p:spPr bwMode="auto">
            <a:xfrm>
              <a:off x="804" y="3833"/>
              <a:ext cx="876" cy="271"/>
            </a:xfrm>
            <a:prstGeom prst="rect">
              <a:avLst/>
            </a:prstGeom>
            <a:solidFill>
              <a:srgbClr val="FFCC66"/>
            </a:solidFill>
            <a:ln w="9525">
              <a:solidFill>
                <a:schemeClr val="tx1"/>
              </a:solidFill>
              <a:miter lim="800000"/>
              <a:headEnd type="none" w="sm" len="med"/>
              <a:tailEnd/>
            </a:ln>
            <a:effectLst>
              <a:outerShdw dist="45791" dir="18221404" algn="ctr" rotWithShape="0">
                <a:srgbClr val="808080"/>
              </a:outerShdw>
            </a:effectLst>
          </p:spPr>
          <p:txBody>
            <a:bodyPr wrap="none" lIns="90000" tIns="46800" rIns="90000" bIns="46800" anchor="ctr"/>
            <a:lstStyle/>
            <a:p>
              <a:r>
                <a:rPr lang="en-US" altLang="zh-CN" sz="1800"/>
                <a:t>c.b</a:t>
              </a:r>
            </a:p>
          </p:txBody>
        </p:sp>
      </p:grpSp>
      <p:grpSp>
        <p:nvGrpSpPr>
          <p:cNvPr id="621637" name="Group 69"/>
          <p:cNvGrpSpPr>
            <a:grpSpLocks/>
          </p:cNvGrpSpPr>
          <p:nvPr/>
        </p:nvGrpSpPr>
        <p:grpSpPr bwMode="auto">
          <a:xfrm>
            <a:off x="2647950" y="3759200"/>
            <a:ext cx="2609850" cy="2667000"/>
            <a:chOff x="1644" y="2573"/>
            <a:chExt cx="1947" cy="1680"/>
          </a:xfrm>
        </p:grpSpPr>
        <p:grpSp>
          <p:nvGrpSpPr>
            <p:cNvPr id="621638" name="Group 70"/>
            <p:cNvGrpSpPr>
              <a:grpSpLocks/>
            </p:cNvGrpSpPr>
            <p:nvPr/>
          </p:nvGrpSpPr>
          <p:grpSpPr bwMode="auto">
            <a:xfrm>
              <a:off x="1644" y="2573"/>
              <a:ext cx="1947" cy="1680"/>
              <a:chOff x="1644" y="2585"/>
              <a:chExt cx="1947" cy="1680"/>
            </a:xfrm>
          </p:grpSpPr>
          <p:sp>
            <p:nvSpPr>
              <p:cNvPr id="621639" name="Line 71"/>
              <p:cNvSpPr>
                <a:spLocks noChangeShapeType="1"/>
              </p:cNvSpPr>
              <p:nvPr/>
            </p:nvSpPr>
            <p:spPr bwMode="auto">
              <a:xfrm>
                <a:off x="1656" y="2585"/>
                <a:ext cx="1935"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0" name="Line 72"/>
              <p:cNvSpPr>
                <a:spLocks noChangeShapeType="1"/>
              </p:cNvSpPr>
              <p:nvPr/>
            </p:nvSpPr>
            <p:spPr bwMode="auto">
              <a:xfrm flipV="1">
                <a:off x="1668" y="4253"/>
                <a:ext cx="1923"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1" name="Line 73"/>
              <p:cNvSpPr>
                <a:spLocks noChangeShapeType="1"/>
              </p:cNvSpPr>
              <p:nvPr/>
            </p:nvSpPr>
            <p:spPr bwMode="auto">
              <a:xfrm>
                <a:off x="1656" y="2856"/>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2" name="Line 74"/>
              <p:cNvSpPr>
                <a:spLocks noChangeShapeType="1"/>
              </p:cNvSpPr>
              <p:nvPr/>
            </p:nvSpPr>
            <p:spPr bwMode="auto">
              <a:xfrm>
                <a:off x="1656" y="3408"/>
                <a:ext cx="576" cy="0"/>
              </a:xfrm>
              <a:prstGeom prst="line">
                <a:avLst/>
              </a:prstGeom>
              <a:noFill/>
              <a:ln w="9525">
                <a:solidFill>
                  <a:schemeClr val="tx1"/>
                </a:solidFill>
                <a:prstDash val="dash"/>
                <a:round/>
                <a:headEnd type="none" w="lg" len="lg"/>
                <a:tailEnd type="none" w="lg" len="lg"/>
              </a:ln>
              <a:effectLst/>
            </p:spPr>
            <p:txBody>
              <a:bodyPr wrap="none" lIns="90000" tIns="46800" rIns="90000" bIns="46800" anchor="ctr"/>
              <a:lstStyle/>
              <a:p>
                <a:endParaRPr lang="zh-CN" altLang="en-US"/>
              </a:p>
            </p:txBody>
          </p:sp>
          <p:sp>
            <p:nvSpPr>
              <p:cNvPr id="621643" name="Line 75"/>
              <p:cNvSpPr>
                <a:spLocks noChangeShapeType="1"/>
              </p:cNvSpPr>
              <p:nvPr/>
            </p:nvSpPr>
            <p:spPr bwMode="auto">
              <a:xfrm>
                <a:off x="1656" y="3132"/>
                <a:ext cx="1224"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4" name="Line 76"/>
              <p:cNvSpPr>
                <a:spLocks noChangeShapeType="1"/>
              </p:cNvSpPr>
              <p:nvPr/>
            </p:nvSpPr>
            <p:spPr bwMode="auto">
              <a:xfrm flipV="1">
                <a:off x="1644" y="3972"/>
                <a:ext cx="1236"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45" name="Line 77"/>
              <p:cNvSpPr>
                <a:spLocks noChangeShapeType="1"/>
              </p:cNvSpPr>
              <p:nvPr/>
            </p:nvSpPr>
            <p:spPr bwMode="auto">
              <a:xfrm>
                <a:off x="2628" y="3960"/>
                <a:ext cx="0" cy="305"/>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6" name="Line 78"/>
              <p:cNvSpPr>
                <a:spLocks noChangeShapeType="1"/>
              </p:cNvSpPr>
              <p:nvPr/>
            </p:nvSpPr>
            <p:spPr bwMode="auto">
              <a:xfrm>
                <a:off x="2628" y="2585"/>
                <a:ext cx="0" cy="547"/>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7" name="Line 79"/>
              <p:cNvSpPr>
                <a:spLocks noChangeShapeType="1"/>
              </p:cNvSpPr>
              <p:nvPr/>
            </p:nvSpPr>
            <p:spPr bwMode="auto">
              <a:xfrm>
                <a:off x="2628" y="3149"/>
                <a:ext cx="0" cy="52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8" name="Line 80"/>
              <p:cNvSpPr>
                <a:spLocks noChangeShapeType="1"/>
              </p:cNvSpPr>
              <p:nvPr/>
            </p:nvSpPr>
            <p:spPr bwMode="auto">
              <a:xfrm>
                <a:off x="3240" y="2585"/>
                <a:ext cx="0" cy="1663"/>
              </a:xfrm>
              <a:prstGeom prst="line">
                <a:avLst/>
              </a:prstGeom>
              <a:noFill/>
              <a:ln w="28575">
                <a:solidFill>
                  <a:schemeClr val="tx1"/>
                </a:solidFill>
                <a:round/>
                <a:headEnd type="stealth" w="lg" len="lg"/>
                <a:tailEnd type="stealth" w="lg" len="lg"/>
              </a:ln>
              <a:effectLst/>
            </p:spPr>
            <p:txBody>
              <a:bodyPr wrap="none" lIns="90000" tIns="46800" rIns="90000" bIns="46800" anchor="ctr"/>
              <a:lstStyle/>
              <a:p>
                <a:endParaRPr lang="zh-CN" altLang="en-US"/>
              </a:p>
            </p:txBody>
          </p:sp>
          <p:sp>
            <p:nvSpPr>
              <p:cNvPr id="621649" name="Text Box 81"/>
              <p:cNvSpPr txBox="1">
                <a:spLocks noChangeArrowheads="1"/>
              </p:cNvSpPr>
              <p:nvPr/>
            </p:nvSpPr>
            <p:spPr bwMode="auto">
              <a:xfrm>
                <a:off x="2832" y="4034"/>
                <a:ext cx="249"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FF9900"/>
                    </a:solidFill>
                    <a:effectLst>
                      <a:outerShdw blurRad="38100" dist="38100" dir="2700000" algn="tl">
                        <a:srgbClr val="000000"/>
                      </a:outerShdw>
                    </a:effectLst>
                  </a:rPr>
                  <a:t>B</a:t>
                </a:r>
              </a:p>
            </p:txBody>
          </p:sp>
          <p:sp>
            <p:nvSpPr>
              <p:cNvPr id="621650" name="Text Box 82"/>
              <p:cNvSpPr txBox="1">
                <a:spLocks noChangeArrowheads="1"/>
              </p:cNvSpPr>
              <p:nvPr/>
            </p:nvSpPr>
            <p:spPr bwMode="auto">
              <a:xfrm>
                <a:off x="2640" y="275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B1</a:t>
                </a:r>
                <a:endParaRPr lang="en-US" altLang="zh-CN" sz="1800" b="1">
                  <a:solidFill>
                    <a:srgbClr val="99FF99"/>
                  </a:solidFill>
                  <a:effectLst>
                    <a:outerShdw blurRad="38100" dist="38100" dir="2700000" algn="tl">
                      <a:srgbClr val="000000"/>
                    </a:outerShdw>
                  </a:effectLst>
                </a:endParaRPr>
              </a:p>
            </p:txBody>
          </p:sp>
          <p:sp>
            <p:nvSpPr>
              <p:cNvPr id="621651" name="Text Box 83"/>
              <p:cNvSpPr txBox="1">
                <a:spLocks noChangeArrowheads="1"/>
              </p:cNvSpPr>
              <p:nvPr/>
            </p:nvSpPr>
            <p:spPr bwMode="auto">
              <a:xfrm>
                <a:off x="2640" y="3293"/>
                <a:ext cx="334"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solidFill>
                      <a:srgbClr val="339933"/>
                    </a:solidFill>
                    <a:effectLst>
                      <a:outerShdw blurRad="38100" dist="38100" dir="2700000" algn="tl">
                        <a:srgbClr val="000000"/>
                      </a:outerShdw>
                    </a:effectLst>
                  </a:rPr>
                  <a:t>B2</a:t>
                </a:r>
                <a:endParaRPr lang="en-US" altLang="zh-CN" sz="1800" b="1">
                  <a:solidFill>
                    <a:srgbClr val="99FF99"/>
                  </a:solidFill>
                  <a:effectLst>
                    <a:outerShdw blurRad="38100" dist="38100" dir="2700000" algn="tl">
                      <a:srgbClr val="000000"/>
                    </a:outerShdw>
                  </a:effectLst>
                </a:endParaRPr>
              </a:p>
            </p:txBody>
          </p:sp>
          <p:sp>
            <p:nvSpPr>
              <p:cNvPr id="621652" name="Text Box 84"/>
              <p:cNvSpPr txBox="1">
                <a:spLocks noChangeArrowheads="1"/>
              </p:cNvSpPr>
              <p:nvPr/>
            </p:nvSpPr>
            <p:spPr bwMode="auto">
              <a:xfrm>
                <a:off x="3267" y="3190"/>
                <a:ext cx="258" cy="231"/>
              </a:xfrm>
              <a:prstGeom prst="rect">
                <a:avLst/>
              </a:prstGeom>
              <a:noFill/>
              <a:ln w="9525">
                <a:noFill/>
                <a:miter lim="800000"/>
                <a:headEnd type="none" w="sm" len="med"/>
                <a:tailEnd/>
              </a:ln>
              <a:effectLst/>
            </p:spPr>
            <p:txBody>
              <a:bodyPr wrap="none" lIns="90000" tIns="46800" rIns="90000" bIns="46800" anchor="ctr">
                <a:spAutoFit/>
              </a:bodyPr>
              <a:lstStyle/>
              <a:p>
                <a:r>
                  <a:rPr lang="en-US" altLang="zh-CN" sz="1800" b="1">
                    <a:effectLst>
                      <a:outerShdw blurRad="38100" dist="38100" dir="2700000" algn="tl">
                        <a:srgbClr val="FFFFFF"/>
                      </a:outerShdw>
                    </a:effectLst>
                  </a:rPr>
                  <a:t>C</a:t>
                </a:r>
                <a:endParaRPr lang="en-US" altLang="zh-CN" sz="1800" b="1">
                  <a:solidFill>
                    <a:srgbClr val="FFFF00"/>
                  </a:solidFill>
                  <a:effectLst>
                    <a:outerShdw blurRad="38100" dist="38100" dir="2700000" algn="tl">
                      <a:srgbClr val="000000"/>
                    </a:outerShdw>
                  </a:effectLst>
                </a:endParaRPr>
              </a:p>
            </p:txBody>
          </p:sp>
        </p:grpSp>
        <p:sp>
          <p:nvSpPr>
            <p:cNvPr id="621653" name="Line 85"/>
            <p:cNvSpPr>
              <a:spLocks noChangeShapeType="1"/>
            </p:cNvSpPr>
            <p:nvPr/>
          </p:nvSpPr>
          <p:spPr bwMode="auto">
            <a:xfrm flipV="1">
              <a:off x="1668" y="3672"/>
              <a:ext cx="1212" cy="0"/>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4" name="Line 86"/>
            <p:cNvSpPr>
              <a:spLocks noChangeShapeType="1"/>
            </p:cNvSpPr>
            <p:nvPr/>
          </p:nvSpPr>
          <p:spPr bwMode="auto">
            <a:xfrm>
              <a:off x="2232" y="2585"/>
              <a:ext cx="0" cy="1663"/>
            </a:xfrm>
            <a:prstGeom prst="line">
              <a:avLst/>
            </a:prstGeom>
            <a:noFill/>
            <a:ln w="9525">
              <a:solidFill>
                <a:schemeClr val="tx1"/>
              </a:solidFill>
              <a:round/>
              <a:headEnd type="none" w="lg" len="lg"/>
              <a:tailEnd type="none" w="lg" len="lg"/>
            </a:ln>
            <a:effectLst/>
          </p:spPr>
          <p:txBody>
            <a:bodyPr wrap="none" lIns="90000" tIns="46800" rIns="90000" bIns="46800" anchor="ctr"/>
            <a:lstStyle/>
            <a:p>
              <a:endParaRPr lang="zh-CN" altLang="en-US"/>
            </a:p>
          </p:txBody>
        </p:sp>
      </p:grpSp>
      <p:grpSp>
        <p:nvGrpSpPr>
          <p:cNvPr id="621655" name="Group 87"/>
          <p:cNvGrpSpPr>
            <a:grpSpLocks/>
          </p:cNvGrpSpPr>
          <p:nvPr/>
        </p:nvGrpSpPr>
        <p:grpSpPr bwMode="auto">
          <a:xfrm>
            <a:off x="742950" y="3903663"/>
            <a:ext cx="857250" cy="2246312"/>
            <a:chOff x="444" y="2676"/>
            <a:chExt cx="540" cy="1415"/>
          </a:xfrm>
        </p:grpSpPr>
        <p:sp>
          <p:nvSpPr>
            <p:cNvPr id="621656" name="Line 88"/>
            <p:cNvSpPr>
              <a:spLocks noChangeShapeType="1"/>
            </p:cNvSpPr>
            <p:nvPr/>
          </p:nvSpPr>
          <p:spPr bwMode="auto">
            <a:xfrm>
              <a:off x="444" y="2676"/>
              <a:ext cx="540"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7" name="Line 89"/>
            <p:cNvSpPr>
              <a:spLocks noChangeShapeType="1"/>
            </p:cNvSpPr>
            <p:nvPr/>
          </p:nvSpPr>
          <p:spPr bwMode="auto">
            <a:xfrm>
              <a:off x="588" y="3293"/>
              <a:ext cx="396" cy="0"/>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8" name="Line 90"/>
            <p:cNvSpPr>
              <a:spLocks noChangeShapeType="1"/>
            </p:cNvSpPr>
            <p:nvPr/>
          </p:nvSpPr>
          <p:spPr bwMode="auto">
            <a:xfrm>
              <a:off x="588" y="3293"/>
              <a:ext cx="0" cy="667"/>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59" name="Line 91"/>
            <p:cNvSpPr>
              <a:spLocks noChangeShapeType="1"/>
            </p:cNvSpPr>
            <p:nvPr/>
          </p:nvSpPr>
          <p:spPr bwMode="auto">
            <a:xfrm>
              <a:off x="588" y="3960"/>
              <a:ext cx="192" cy="74"/>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sp>
          <p:nvSpPr>
            <p:cNvPr id="621660" name="Line 92"/>
            <p:cNvSpPr>
              <a:spLocks noChangeShapeType="1"/>
            </p:cNvSpPr>
            <p:nvPr/>
          </p:nvSpPr>
          <p:spPr bwMode="auto">
            <a:xfrm>
              <a:off x="444" y="2676"/>
              <a:ext cx="0" cy="1415"/>
            </a:xfrm>
            <a:prstGeom prst="line">
              <a:avLst/>
            </a:prstGeom>
            <a:noFill/>
            <a:ln w="28575">
              <a:solidFill>
                <a:schemeClr val="tx1"/>
              </a:solidFill>
              <a:round/>
              <a:headEnd type="none" w="lg" len="lg"/>
              <a:tailEnd type="none" w="lg" len="lg"/>
            </a:ln>
            <a:effectLst/>
          </p:spPr>
          <p:txBody>
            <a:bodyPr wrap="none" lIns="90000" tIns="46800" rIns="90000" bIns="46800" anchor="ctr"/>
            <a:lstStyle/>
            <a:p>
              <a:endParaRPr lang="zh-CN" altLang="en-US"/>
            </a:p>
          </p:txBody>
        </p:sp>
        <p:sp>
          <p:nvSpPr>
            <p:cNvPr id="621661" name="Line 93"/>
            <p:cNvSpPr>
              <a:spLocks noChangeShapeType="1"/>
            </p:cNvSpPr>
            <p:nvPr/>
          </p:nvSpPr>
          <p:spPr bwMode="auto">
            <a:xfrm>
              <a:off x="444" y="4091"/>
              <a:ext cx="336" cy="0"/>
            </a:xfrm>
            <a:prstGeom prst="line">
              <a:avLst/>
            </a:prstGeom>
            <a:noFill/>
            <a:ln w="28575">
              <a:solidFill>
                <a:schemeClr val="tx1"/>
              </a:solidFill>
              <a:round/>
              <a:headEnd type="none" w="lg" len="lg"/>
              <a:tailEnd type="stealth" w="lg" len="lg"/>
            </a:ln>
            <a:effec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621629"/>
                                        </p:tgtEl>
                                        <p:attrNameLst>
                                          <p:attrName>style.visibility</p:attrName>
                                        </p:attrNameLst>
                                      </p:cBhvr>
                                      <p:to>
                                        <p:strVal val="visible"/>
                                      </p:to>
                                    </p:set>
                                    <p:animEffect transition="in" filter="checkerboard(across)">
                                      <p:cBhvr>
                                        <p:cTn id="7" dur="500"/>
                                        <p:tgtEl>
                                          <p:spTgt spid="621629"/>
                                        </p:tgtEl>
                                      </p:cBhvr>
                                    </p:animEffect>
                                  </p:childTnLst>
                                </p:cTn>
                              </p:par>
                            </p:childTnLst>
                          </p:cTn>
                        </p:par>
                        <p:par>
                          <p:cTn id="8" fill="hold">
                            <p:stCondLst>
                              <p:cond delay="1500"/>
                            </p:stCondLst>
                            <p:childTnLst>
                              <p:par>
                                <p:cTn id="9" presetID="3" presetClass="entr" presetSubtype="10" fill="hold" nodeType="afterEffect">
                                  <p:stCondLst>
                                    <p:cond delay="1000"/>
                                  </p:stCondLst>
                                  <p:childTnLst>
                                    <p:set>
                                      <p:cBhvr>
                                        <p:cTn id="10" dur="1" fill="hold">
                                          <p:stCondLst>
                                            <p:cond delay="0"/>
                                          </p:stCondLst>
                                        </p:cTn>
                                        <p:tgtEl>
                                          <p:spTgt spid="621630"/>
                                        </p:tgtEl>
                                        <p:attrNameLst>
                                          <p:attrName>style.visibility</p:attrName>
                                        </p:attrNameLst>
                                      </p:cBhvr>
                                      <p:to>
                                        <p:strVal val="visible"/>
                                      </p:to>
                                    </p:set>
                                    <p:animEffect transition="in" filter="blinds(horizontal)">
                                      <p:cBhvr>
                                        <p:cTn id="11" dur="500"/>
                                        <p:tgtEl>
                                          <p:spTgt spid="621630"/>
                                        </p:tgtEl>
                                      </p:cBhvr>
                                    </p:animEffect>
                                  </p:childTnLst>
                                </p:cTn>
                              </p:par>
                            </p:childTnLst>
                          </p:cTn>
                        </p:par>
                        <p:par>
                          <p:cTn id="12" fill="hold">
                            <p:stCondLst>
                              <p:cond delay="3000"/>
                            </p:stCondLst>
                            <p:childTnLst>
                              <p:par>
                                <p:cTn id="13" presetID="17" presetClass="entr" presetSubtype="8" fill="hold" nodeType="afterEffect">
                                  <p:stCondLst>
                                    <p:cond delay="2000"/>
                                  </p:stCondLst>
                                  <p:childTnLst>
                                    <p:set>
                                      <p:cBhvr>
                                        <p:cTn id="14" dur="1" fill="hold">
                                          <p:stCondLst>
                                            <p:cond delay="0"/>
                                          </p:stCondLst>
                                        </p:cTn>
                                        <p:tgtEl>
                                          <p:spTgt spid="621637"/>
                                        </p:tgtEl>
                                        <p:attrNameLst>
                                          <p:attrName>style.visibility</p:attrName>
                                        </p:attrNameLst>
                                      </p:cBhvr>
                                      <p:to>
                                        <p:strVal val="visible"/>
                                      </p:to>
                                    </p:set>
                                    <p:anim calcmode="lin" valueType="num">
                                      <p:cBhvr>
                                        <p:cTn id="15" dur="500" fill="hold"/>
                                        <p:tgtEl>
                                          <p:spTgt spid="621637"/>
                                        </p:tgtEl>
                                        <p:attrNameLst>
                                          <p:attrName>ppt_x</p:attrName>
                                        </p:attrNameLst>
                                      </p:cBhvr>
                                      <p:tavLst>
                                        <p:tav tm="0">
                                          <p:val>
                                            <p:strVal val="#ppt_x-#ppt_w/2"/>
                                          </p:val>
                                        </p:tav>
                                        <p:tav tm="100000">
                                          <p:val>
                                            <p:strVal val="#ppt_x"/>
                                          </p:val>
                                        </p:tav>
                                      </p:tavLst>
                                    </p:anim>
                                    <p:anim calcmode="lin" valueType="num">
                                      <p:cBhvr>
                                        <p:cTn id="16" dur="500" fill="hold"/>
                                        <p:tgtEl>
                                          <p:spTgt spid="621637"/>
                                        </p:tgtEl>
                                        <p:attrNameLst>
                                          <p:attrName>ppt_y</p:attrName>
                                        </p:attrNameLst>
                                      </p:cBhvr>
                                      <p:tavLst>
                                        <p:tav tm="0">
                                          <p:val>
                                            <p:strVal val="#ppt_y"/>
                                          </p:val>
                                        </p:tav>
                                        <p:tav tm="100000">
                                          <p:val>
                                            <p:strVal val="#ppt_y"/>
                                          </p:val>
                                        </p:tav>
                                      </p:tavLst>
                                    </p:anim>
                                    <p:anim calcmode="lin" valueType="num">
                                      <p:cBhvr>
                                        <p:cTn id="17" dur="500" fill="hold"/>
                                        <p:tgtEl>
                                          <p:spTgt spid="621637"/>
                                        </p:tgtEl>
                                        <p:attrNameLst>
                                          <p:attrName>ppt_w</p:attrName>
                                        </p:attrNameLst>
                                      </p:cBhvr>
                                      <p:tavLst>
                                        <p:tav tm="0">
                                          <p:val>
                                            <p:fltVal val="0"/>
                                          </p:val>
                                        </p:tav>
                                        <p:tav tm="100000">
                                          <p:val>
                                            <p:strVal val="#ppt_w"/>
                                          </p:val>
                                        </p:tav>
                                      </p:tavLst>
                                    </p:anim>
                                    <p:anim calcmode="lin" valueType="num">
                                      <p:cBhvr>
                                        <p:cTn id="18" dur="500" fill="hold"/>
                                        <p:tgtEl>
                                          <p:spTgt spid="621637"/>
                                        </p:tgtEl>
                                        <p:attrNameLst>
                                          <p:attrName>ppt_h</p:attrName>
                                        </p:attrNameLst>
                                      </p:cBhvr>
                                      <p:tavLst>
                                        <p:tav tm="0">
                                          <p:val>
                                            <p:strVal val="#ppt_h"/>
                                          </p:val>
                                        </p:tav>
                                        <p:tav tm="100000">
                                          <p:val>
                                            <p:strVal val="#ppt_h"/>
                                          </p:val>
                                        </p:tav>
                                      </p:tavLst>
                                    </p:anim>
                                  </p:childTnLst>
                                </p:cTn>
                              </p:par>
                            </p:childTnLst>
                          </p:cTn>
                        </p:par>
                        <p:par>
                          <p:cTn id="19" fill="hold">
                            <p:stCondLst>
                              <p:cond delay="5500"/>
                            </p:stCondLst>
                            <p:childTnLst>
                              <p:par>
                                <p:cTn id="20" presetID="17" presetClass="entr" presetSubtype="1" fill="hold" nodeType="afterEffect">
                                  <p:stCondLst>
                                    <p:cond delay="2000"/>
                                  </p:stCondLst>
                                  <p:childTnLst>
                                    <p:set>
                                      <p:cBhvr>
                                        <p:cTn id="21" dur="1" fill="hold">
                                          <p:stCondLst>
                                            <p:cond delay="0"/>
                                          </p:stCondLst>
                                        </p:cTn>
                                        <p:tgtEl>
                                          <p:spTgt spid="621655"/>
                                        </p:tgtEl>
                                        <p:attrNameLst>
                                          <p:attrName>style.visibility</p:attrName>
                                        </p:attrNameLst>
                                      </p:cBhvr>
                                      <p:to>
                                        <p:strVal val="visible"/>
                                      </p:to>
                                    </p:set>
                                    <p:anim calcmode="lin" valueType="num">
                                      <p:cBhvr>
                                        <p:cTn id="22" dur="500" fill="hold"/>
                                        <p:tgtEl>
                                          <p:spTgt spid="621655"/>
                                        </p:tgtEl>
                                        <p:attrNameLst>
                                          <p:attrName>ppt_x</p:attrName>
                                        </p:attrNameLst>
                                      </p:cBhvr>
                                      <p:tavLst>
                                        <p:tav tm="0">
                                          <p:val>
                                            <p:strVal val="#ppt_x"/>
                                          </p:val>
                                        </p:tav>
                                        <p:tav tm="100000">
                                          <p:val>
                                            <p:strVal val="#ppt_x"/>
                                          </p:val>
                                        </p:tav>
                                      </p:tavLst>
                                    </p:anim>
                                    <p:anim calcmode="lin" valueType="num">
                                      <p:cBhvr>
                                        <p:cTn id="23" dur="500" fill="hold"/>
                                        <p:tgtEl>
                                          <p:spTgt spid="621655"/>
                                        </p:tgtEl>
                                        <p:attrNameLst>
                                          <p:attrName>ppt_y</p:attrName>
                                        </p:attrNameLst>
                                      </p:cBhvr>
                                      <p:tavLst>
                                        <p:tav tm="0">
                                          <p:val>
                                            <p:strVal val="#ppt_y-#ppt_h/2"/>
                                          </p:val>
                                        </p:tav>
                                        <p:tav tm="100000">
                                          <p:val>
                                            <p:strVal val="#ppt_y"/>
                                          </p:val>
                                        </p:tav>
                                      </p:tavLst>
                                    </p:anim>
                                    <p:anim calcmode="lin" valueType="num">
                                      <p:cBhvr>
                                        <p:cTn id="24" dur="500" fill="hold"/>
                                        <p:tgtEl>
                                          <p:spTgt spid="621655"/>
                                        </p:tgtEl>
                                        <p:attrNameLst>
                                          <p:attrName>ppt_w</p:attrName>
                                        </p:attrNameLst>
                                      </p:cBhvr>
                                      <p:tavLst>
                                        <p:tav tm="0">
                                          <p:val>
                                            <p:strVal val="#ppt_w"/>
                                          </p:val>
                                        </p:tav>
                                        <p:tav tm="100000">
                                          <p:val>
                                            <p:strVal val="#ppt_w"/>
                                          </p:val>
                                        </p:tav>
                                      </p:tavLst>
                                    </p:anim>
                                    <p:anim calcmode="lin" valueType="num">
                                      <p:cBhvr>
                                        <p:cTn id="25" dur="500" fill="hold"/>
                                        <p:tgtEl>
                                          <p:spTgt spid="62165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629"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2613" name="Picture 21"/>
          <p:cNvPicPr>
            <a:picLocks noChangeAspect="1" noChangeArrowheads="1"/>
          </p:cNvPicPr>
          <p:nvPr/>
        </p:nvPicPr>
        <p:blipFill>
          <a:blip r:embed="rId2"/>
          <a:srcRect/>
          <a:stretch>
            <a:fillRect/>
          </a:stretch>
        </p:blipFill>
        <p:spPr bwMode="auto">
          <a:xfrm>
            <a:off x="5181600" y="4027488"/>
            <a:ext cx="3178175" cy="2138362"/>
          </a:xfrm>
          <a:prstGeom prst="rect">
            <a:avLst/>
          </a:prstGeom>
          <a:noFill/>
        </p:spPr>
      </p:pic>
      <p:sp>
        <p:nvSpPr>
          <p:cNvPr id="622594" name="Text Box 2"/>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sp>
        <p:nvSpPr>
          <p:cNvPr id="622595" name="Rectangle 3"/>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grpSp>
        <p:nvGrpSpPr>
          <p:cNvPr id="622597" name="Group 5"/>
          <p:cNvGrpSpPr>
            <a:grpSpLocks/>
          </p:cNvGrpSpPr>
          <p:nvPr/>
        </p:nvGrpSpPr>
        <p:grpSpPr bwMode="auto">
          <a:xfrm>
            <a:off x="5257800" y="1468438"/>
            <a:ext cx="3087688" cy="2065337"/>
            <a:chOff x="3120" y="768"/>
            <a:chExt cx="2433" cy="1626"/>
          </a:xfrm>
        </p:grpSpPr>
        <p:sp>
          <p:nvSpPr>
            <p:cNvPr id="622598"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2599"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2600"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2601" name="Group 9"/>
            <p:cNvGrpSpPr>
              <a:grpSpLocks/>
            </p:cNvGrpSpPr>
            <p:nvPr/>
          </p:nvGrpSpPr>
          <p:grpSpPr bwMode="auto">
            <a:xfrm>
              <a:off x="3624" y="1696"/>
              <a:ext cx="1419" cy="391"/>
              <a:chOff x="1968" y="2364"/>
              <a:chExt cx="1884" cy="684"/>
            </a:xfrm>
          </p:grpSpPr>
          <p:sp>
            <p:nvSpPr>
              <p:cNvPr id="622602"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3"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2604"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5"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2606"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2607"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2608" name="Oval 16"/>
          <p:cNvSpPr>
            <a:spLocks noChangeArrowheads="1"/>
          </p:cNvSpPr>
          <p:nvPr/>
        </p:nvSpPr>
        <p:spPr bwMode="auto">
          <a:xfrm>
            <a:off x="5105400" y="42957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09" name="Oval 17"/>
          <p:cNvSpPr>
            <a:spLocks noChangeArrowheads="1"/>
          </p:cNvSpPr>
          <p:nvPr/>
        </p:nvSpPr>
        <p:spPr bwMode="auto">
          <a:xfrm>
            <a:off x="5105400" y="47529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2610" name="AutoShape 18"/>
          <p:cNvSpPr>
            <a:spLocks/>
          </p:cNvSpPr>
          <p:nvPr/>
        </p:nvSpPr>
        <p:spPr bwMode="auto">
          <a:xfrm>
            <a:off x="1828800" y="4905375"/>
            <a:ext cx="1828800" cy="914400"/>
          </a:xfrm>
          <a:prstGeom prst="borderCallout2">
            <a:avLst>
              <a:gd name="adj1" fmla="val 12500"/>
              <a:gd name="adj2" fmla="val 104167"/>
              <a:gd name="adj3" fmla="val 12500"/>
              <a:gd name="adj4" fmla="val 121181"/>
              <a:gd name="adj5" fmla="val -32120"/>
              <a:gd name="adj6" fmla="val 1756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两次调用</a:t>
            </a:r>
          </a:p>
          <a:p>
            <a:pPr eaLnBrk="0" hangingPunct="0">
              <a:lnSpc>
                <a:spcPct val="70000"/>
              </a:lnSpc>
              <a:spcBef>
                <a:spcPct val="50000"/>
              </a:spcBef>
            </a:pPr>
            <a:r>
              <a:rPr lang="en-US" altLang="zh-CN" sz="1800" b="1"/>
              <a:t>A</a:t>
            </a:r>
            <a:r>
              <a:rPr lang="zh-CN" altLang="en-US" sz="1800" b="1"/>
              <a:t>的构造函数</a:t>
            </a:r>
          </a:p>
        </p:txBody>
      </p:sp>
      <p:sp>
        <p:nvSpPr>
          <p:cNvPr id="622611" name="Rectangle 19"/>
          <p:cNvSpPr>
            <a:spLocks noGrp="1" noChangeArrowheads="1"/>
          </p:cNvSpPr>
          <p:nvPr>
            <p:ph type="title" idx="4294967295"/>
          </p:nvPr>
        </p:nvSpPr>
        <p:spPr>
          <a:xfrm>
            <a:off x="838200" y="409575"/>
            <a:ext cx="7543800" cy="1143000"/>
          </a:xfrm>
          <a:prstGeom prst="rect">
            <a:avLst/>
          </a:prstGeom>
          <a:noFill/>
        </p:spPr>
        <p:txBody>
          <a:bodyPr/>
          <a:lstStyle/>
          <a:p>
            <a:r>
              <a:rPr lang="en-US" altLang="zh-CN" sz="100">
                <a:solidFill>
                  <a:schemeClr val="bg1"/>
                </a:solidFill>
              </a:rPr>
              <a:t>8.5.2  </a:t>
            </a:r>
            <a:r>
              <a:rPr lang="zh-CN" altLang="en-US" sz="100">
                <a:solidFill>
                  <a:schemeClr val="bg1"/>
                </a:solidFill>
              </a:rPr>
              <a:t>虚基类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2595"/>
                                        </p:tgtEl>
                                        <p:attrNameLst>
                                          <p:attrName>style.visibility</p:attrName>
                                        </p:attrNameLst>
                                      </p:cBhvr>
                                      <p:to>
                                        <p:strVal val="visible"/>
                                      </p:to>
                                    </p:set>
                                    <p:animEffect transition="in" filter="checkerboard(across)">
                                      <p:cBhvr>
                                        <p:cTn id="7" dur="500"/>
                                        <p:tgtEl>
                                          <p:spTgt spid="6225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622594"/>
                                        </p:tgtEl>
                                        <p:attrNameLst>
                                          <p:attrName>style.visibility</p:attrName>
                                        </p:attrNameLst>
                                      </p:cBhvr>
                                      <p:to>
                                        <p:strVal val="visible"/>
                                      </p:to>
                                    </p:set>
                                    <p:animEffect transition="in" filter="checkerboard(down)">
                                      <p:cBhvr>
                                        <p:cTn id="12" dur="500"/>
                                        <p:tgtEl>
                                          <p:spTgt spid="62259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7"/>
                                        </p:tgtEl>
                                        <p:attrNameLst>
                                          <p:attrName>style.visibility</p:attrName>
                                        </p:attrNameLst>
                                      </p:cBhvr>
                                      <p:to>
                                        <p:strVal val="visible"/>
                                      </p:to>
                                    </p:set>
                                    <p:animEffect transition="in" filter="blinds(horizontal)">
                                      <p:cBhvr>
                                        <p:cTn id="17" dur="500"/>
                                        <p:tgtEl>
                                          <p:spTgt spid="6225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613"/>
                                        </p:tgtEl>
                                        <p:attrNameLst>
                                          <p:attrName>style.visibility</p:attrName>
                                        </p:attrNameLst>
                                      </p:cBhvr>
                                      <p:to>
                                        <p:strVal val="visible"/>
                                      </p:to>
                                    </p:set>
                                    <p:animEffect transition="in" filter="blinds(horizontal)">
                                      <p:cBhvr>
                                        <p:cTn id="22" dur="500"/>
                                        <p:tgtEl>
                                          <p:spTgt spid="62261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2608"/>
                                        </p:tgtEl>
                                        <p:attrNameLst>
                                          <p:attrName>style.visibility</p:attrName>
                                        </p:attrNameLst>
                                      </p:cBhvr>
                                      <p:to>
                                        <p:strVal val="visible"/>
                                      </p:to>
                                    </p:set>
                                    <p:animEffect transition="in" filter="box(out)">
                                      <p:cBhvr>
                                        <p:cTn id="27" dur="500"/>
                                        <p:tgtEl>
                                          <p:spTgt spid="622608"/>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622609"/>
                                        </p:tgtEl>
                                        <p:attrNameLst>
                                          <p:attrName>style.visibility</p:attrName>
                                        </p:attrNameLst>
                                      </p:cBhvr>
                                      <p:to>
                                        <p:strVal val="visible"/>
                                      </p:to>
                                    </p:set>
                                    <p:animEffect transition="in" filter="box(out)">
                                      <p:cBhvr>
                                        <p:cTn id="31" dur="500"/>
                                        <p:tgtEl>
                                          <p:spTgt spid="62260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622610"/>
                                        </p:tgtEl>
                                        <p:attrNameLst>
                                          <p:attrName>style.visibility</p:attrName>
                                        </p:attrNameLst>
                                      </p:cBhvr>
                                      <p:to>
                                        <p:strVal val="visible"/>
                                      </p:to>
                                    </p:set>
                                    <p:animEffect transition="in" filter="barn(outHorizontal)">
                                      <p:cBhvr>
                                        <p:cTn id="36" dur="500"/>
                                        <p:tgtEl>
                                          <p:spTgt spid="622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autoUpdateAnimBg="0"/>
      <p:bldP spid="622595" grpId="0" autoUpdateAnimBg="0"/>
      <p:bldP spid="622608" grpId="0" animBg="1"/>
      <p:bldP spid="622609" grpId="0" animBg="1"/>
      <p:bldP spid="622610"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3653" name="Picture 37"/>
          <p:cNvPicPr>
            <a:picLocks noChangeAspect="1" noChangeArrowheads="1"/>
          </p:cNvPicPr>
          <p:nvPr/>
        </p:nvPicPr>
        <p:blipFill>
          <a:blip r:embed="rId2"/>
          <a:srcRect/>
          <a:stretch>
            <a:fillRect/>
          </a:stretch>
        </p:blipFill>
        <p:spPr bwMode="auto">
          <a:xfrm>
            <a:off x="5148263" y="4243388"/>
            <a:ext cx="3203575" cy="1922462"/>
          </a:xfrm>
          <a:prstGeom prst="rect">
            <a:avLst/>
          </a:prstGeom>
          <a:noFill/>
        </p:spPr>
      </p:pic>
      <p:sp>
        <p:nvSpPr>
          <p:cNvPr id="623619" name="Text Box 3"/>
          <p:cNvSpPr txBox="1">
            <a:spLocks noChangeArrowheads="1"/>
          </p:cNvSpPr>
          <p:nvPr/>
        </p:nvSpPr>
        <p:spPr bwMode="auto">
          <a:xfrm>
            <a:off x="609600" y="604838"/>
            <a:ext cx="4498975" cy="5584825"/>
          </a:xfrm>
          <a:prstGeom prst="rect">
            <a:avLst/>
          </a:prstGeom>
          <a:noFill/>
          <a:ln w="9525">
            <a:noFill/>
            <a:miter lim="800000"/>
            <a:headEnd type="none" w="sm" len="med"/>
            <a:tailEnd/>
          </a:ln>
          <a:effectLst/>
        </p:spPr>
        <p:txBody>
          <a:bodyPr lIns="90000" tIns="46800" rIns="90000" bIns="46800" anchor="ctr">
            <a:spAutoFit/>
          </a:bodyPr>
          <a:lstStyle/>
          <a:p>
            <a:pPr algn="l"/>
            <a:r>
              <a:rPr lang="en-US" altLang="zh-CN" sz="1800"/>
              <a:t>#include&lt;iostream&gt;</a:t>
            </a:r>
          </a:p>
          <a:p>
            <a:pPr algn="l"/>
            <a:r>
              <a:rPr lang="en-US" altLang="zh-CN" sz="1800"/>
              <a:t>using namespace std ;</a:t>
            </a:r>
          </a:p>
          <a:p>
            <a:pPr algn="l"/>
            <a:r>
              <a:rPr lang="en-US" altLang="zh-CN" sz="1800"/>
              <a:t>class  A</a:t>
            </a:r>
          </a:p>
          <a:p>
            <a:pPr algn="l"/>
            <a:r>
              <a:rPr lang="en-US" altLang="zh-CN" sz="1800"/>
              <a:t>{ public :</a:t>
            </a:r>
          </a:p>
          <a:p>
            <a:pPr algn="l"/>
            <a:r>
              <a:rPr lang="en-US" altLang="zh-CN" sz="1800"/>
              <a:t>       A ( ) { cout &lt;&lt; "class A" &lt;&lt; endl ; } </a:t>
            </a:r>
          </a:p>
          <a:p>
            <a:pPr algn="l"/>
            <a:r>
              <a:rPr lang="en-US" altLang="zh-CN" sz="1800"/>
              <a:t>} ;</a:t>
            </a:r>
          </a:p>
          <a:p>
            <a:pPr algn="l"/>
            <a:r>
              <a:rPr lang="en-US" altLang="zh-CN" sz="1800"/>
              <a:t>class  B </a:t>
            </a:r>
            <a:r>
              <a:rPr lang="en-US" altLang="zh-CN" sz="1800" b="1">
                <a:solidFill>
                  <a:srgbClr val="0000FF"/>
                </a:solidFill>
              </a:rPr>
              <a:t>:  public  A</a:t>
            </a:r>
          </a:p>
          <a:p>
            <a:pPr algn="l"/>
            <a:r>
              <a:rPr lang="en-US" altLang="zh-CN" sz="1800"/>
              <a:t>{ public :  </a:t>
            </a:r>
          </a:p>
          <a:p>
            <a:pPr algn="l"/>
            <a:r>
              <a:rPr lang="en-US" altLang="zh-CN" sz="1800"/>
              <a:t>       B ( ) {cout &lt;&lt; "class B" &lt;&lt; endl ;  } </a:t>
            </a:r>
          </a:p>
          <a:p>
            <a:pPr algn="l"/>
            <a:r>
              <a:rPr lang="en-US" altLang="zh-CN" sz="1800"/>
              <a:t>} ;</a:t>
            </a:r>
          </a:p>
          <a:p>
            <a:pPr algn="l"/>
            <a:r>
              <a:rPr lang="en-US" altLang="zh-CN" sz="1800"/>
              <a:t>class  C </a:t>
            </a:r>
            <a:r>
              <a:rPr lang="en-US" altLang="zh-CN" sz="1800" b="1">
                <a:solidFill>
                  <a:srgbClr val="0000FF"/>
                </a:solidFill>
              </a:rPr>
              <a:t>:  public  A</a:t>
            </a:r>
          </a:p>
          <a:p>
            <a:pPr algn="l"/>
            <a:r>
              <a:rPr lang="en-US" altLang="zh-CN" sz="1800"/>
              <a:t>{ public :</a:t>
            </a:r>
          </a:p>
          <a:p>
            <a:pPr algn="l"/>
            <a:r>
              <a:rPr lang="en-US" altLang="zh-CN" sz="1800"/>
              <a:t>       C ( ) {cout &lt;&lt; "class C" &lt;&lt; endl ;  }</a:t>
            </a:r>
          </a:p>
          <a:p>
            <a:pPr algn="l"/>
            <a:r>
              <a:rPr lang="en-US" altLang="zh-CN" sz="1800"/>
              <a:t>} ;</a:t>
            </a:r>
          </a:p>
          <a:p>
            <a:pPr algn="l"/>
            <a:r>
              <a:rPr lang="en-US" altLang="zh-CN" sz="1800"/>
              <a:t>class  D </a:t>
            </a:r>
            <a:r>
              <a:rPr lang="en-US" altLang="zh-CN" sz="1800" b="1">
                <a:solidFill>
                  <a:srgbClr val="0000FF"/>
                </a:solidFill>
              </a:rPr>
              <a:t>:  public  B ,  public  C</a:t>
            </a:r>
          </a:p>
          <a:p>
            <a:pPr algn="l"/>
            <a:r>
              <a:rPr lang="en-US" altLang="zh-CN" sz="1800"/>
              <a:t>{ public :  </a:t>
            </a:r>
          </a:p>
          <a:p>
            <a:pPr algn="l"/>
            <a:r>
              <a:rPr lang="en-US" altLang="zh-CN" sz="1800"/>
              <a:t>       D ( ) {cout &lt;&lt; "class D" &lt;&lt; endl ; } </a:t>
            </a:r>
          </a:p>
          <a:p>
            <a:pPr algn="l"/>
            <a:r>
              <a:rPr lang="en-US" altLang="zh-CN" sz="1800"/>
              <a:t>} ;</a:t>
            </a:r>
          </a:p>
          <a:p>
            <a:pPr algn="l"/>
            <a:r>
              <a:rPr lang="en-US" altLang="zh-CN" sz="1800"/>
              <a:t>int main ( )</a:t>
            </a:r>
          </a:p>
          <a:p>
            <a:pPr algn="l"/>
            <a:r>
              <a:rPr lang="en-US" altLang="zh-CN" sz="1800"/>
              <a:t>{ D  dd  ;  }</a:t>
            </a:r>
          </a:p>
        </p:txBody>
      </p:sp>
      <p:grpSp>
        <p:nvGrpSpPr>
          <p:cNvPr id="623621" name="Group 5"/>
          <p:cNvGrpSpPr>
            <a:grpSpLocks/>
          </p:cNvGrpSpPr>
          <p:nvPr/>
        </p:nvGrpSpPr>
        <p:grpSpPr bwMode="auto">
          <a:xfrm>
            <a:off x="5257800" y="1468438"/>
            <a:ext cx="3087688" cy="2065337"/>
            <a:chOff x="3120" y="768"/>
            <a:chExt cx="2433" cy="1626"/>
          </a:xfrm>
        </p:grpSpPr>
        <p:sp>
          <p:nvSpPr>
            <p:cNvPr id="623622" name="Rectangle 6"/>
            <p:cNvSpPr>
              <a:spLocks noChangeArrowheads="1"/>
            </p:cNvSpPr>
            <p:nvPr/>
          </p:nvSpPr>
          <p:spPr bwMode="auto">
            <a:xfrm>
              <a:off x="3744" y="2122"/>
              <a:ext cx="1190" cy="272"/>
            </a:xfrm>
            <a:prstGeom prst="rect">
              <a:avLst/>
            </a:prstGeom>
            <a:solidFill>
              <a:srgbClr val="FFFF00"/>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sp>
          <p:nvSpPr>
            <p:cNvPr id="623623" name="Rectangle 7"/>
            <p:cNvSpPr>
              <a:spLocks noChangeArrowheads="1"/>
            </p:cNvSpPr>
            <p:nvPr/>
          </p:nvSpPr>
          <p:spPr bwMode="auto">
            <a:xfrm>
              <a:off x="3120"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24" name="Rectangle 8"/>
            <p:cNvSpPr>
              <a:spLocks noChangeArrowheads="1"/>
            </p:cNvSpPr>
            <p:nvPr/>
          </p:nvSpPr>
          <p:spPr bwMode="auto">
            <a:xfrm>
              <a:off x="4539" y="1438"/>
              <a:ext cx="1012" cy="272"/>
            </a:xfrm>
            <a:prstGeom prst="rect">
              <a:avLst/>
            </a:prstGeom>
            <a:solidFill>
              <a:srgbClr val="99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nvGrpSpPr>
            <p:cNvPr id="623625" name="Group 9"/>
            <p:cNvGrpSpPr>
              <a:grpSpLocks/>
            </p:cNvGrpSpPr>
            <p:nvPr/>
          </p:nvGrpSpPr>
          <p:grpSpPr bwMode="auto">
            <a:xfrm>
              <a:off x="3624" y="1696"/>
              <a:ext cx="1419" cy="391"/>
              <a:chOff x="1968" y="2364"/>
              <a:chExt cx="1884" cy="684"/>
            </a:xfrm>
          </p:grpSpPr>
          <p:sp>
            <p:nvSpPr>
              <p:cNvPr id="623626" name="Line 10"/>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7" name="Line 11"/>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28" name="Line 12"/>
            <p:cNvSpPr>
              <a:spLocks noChangeShapeType="1"/>
            </p:cNvSpPr>
            <p:nvPr/>
          </p:nvSpPr>
          <p:spPr bwMode="auto">
            <a:xfrm flipV="1">
              <a:off x="3642" y="1024"/>
              <a:ext cx="0" cy="391"/>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29" name="Line 13"/>
            <p:cNvSpPr>
              <a:spLocks noChangeShapeType="1"/>
            </p:cNvSpPr>
            <p:nvPr/>
          </p:nvSpPr>
          <p:spPr bwMode="auto">
            <a:xfrm flipH="1" flipV="1">
              <a:off x="5061" y="1034"/>
              <a:ext cx="0" cy="388"/>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30" name="Rectangle 14"/>
            <p:cNvSpPr>
              <a:spLocks noChangeArrowheads="1"/>
            </p:cNvSpPr>
            <p:nvPr/>
          </p:nvSpPr>
          <p:spPr bwMode="auto">
            <a:xfrm>
              <a:off x="3160" y="76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sp>
          <p:nvSpPr>
            <p:cNvPr id="623631" name="Rectangle 15"/>
            <p:cNvSpPr>
              <a:spLocks noChangeArrowheads="1"/>
            </p:cNvSpPr>
            <p:nvPr/>
          </p:nvSpPr>
          <p:spPr bwMode="auto">
            <a:xfrm>
              <a:off x="4541" y="778"/>
              <a:ext cx="1012" cy="272"/>
            </a:xfrm>
            <a:prstGeom prst="rect">
              <a:avLst/>
            </a:prstGeom>
            <a:solidFill>
              <a:srgbClr val="FFCC66"/>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sp>
        <p:nvSpPr>
          <p:cNvPr id="623632" name="Oval 16"/>
          <p:cNvSpPr>
            <a:spLocks noChangeArrowheads="1"/>
          </p:cNvSpPr>
          <p:nvPr/>
        </p:nvSpPr>
        <p:spPr bwMode="auto">
          <a:xfrm>
            <a:off x="5105400" y="4524375"/>
            <a:ext cx="11430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623633" name="Rectangle 17"/>
          <p:cNvSpPr>
            <a:spLocks noChangeArrowheads="1"/>
          </p:cNvSpPr>
          <p:nvPr/>
        </p:nvSpPr>
        <p:spPr bwMode="auto">
          <a:xfrm>
            <a:off x="1447800" y="2206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a:t>
            </a:r>
            <a:r>
              <a:rPr lang="en-US" altLang="zh-CN" sz="1800" b="1">
                <a:solidFill>
                  <a:schemeClr val="accent2"/>
                </a:solidFill>
              </a:rPr>
              <a:t>  virtual </a:t>
            </a:r>
            <a:r>
              <a:rPr lang="en-US" altLang="zh-CN" sz="1800" b="1">
                <a:solidFill>
                  <a:srgbClr val="0000FF"/>
                </a:solidFill>
              </a:rPr>
              <a:t>public  A</a:t>
            </a:r>
          </a:p>
        </p:txBody>
      </p:sp>
      <p:sp>
        <p:nvSpPr>
          <p:cNvPr id="623634" name="Rectangle 18"/>
          <p:cNvSpPr>
            <a:spLocks noChangeArrowheads="1"/>
          </p:cNvSpPr>
          <p:nvPr/>
        </p:nvSpPr>
        <p:spPr bwMode="auto">
          <a:xfrm>
            <a:off x="1447800" y="3349625"/>
            <a:ext cx="1981200" cy="366713"/>
          </a:xfrm>
          <a:prstGeom prst="rect">
            <a:avLst/>
          </a:prstGeom>
          <a:gradFill rotWithShape="0">
            <a:gsLst>
              <a:gs pos="0">
                <a:srgbClr val="FFFFFF"/>
              </a:gs>
              <a:gs pos="100000">
                <a:srgbClr val="CCFFFF"/>
              </a:gs>
            </a:gsLst>
            <a:lin ang="5400000" scaled="1"/>
          </a:gradFill>
          <a:ln w="9525">
            <a:noFill/>
            <a:miter lim="800000"/>
            <a:headEnd/>
            <a:tailEnd/>
          </a:ln>
          <a:effectLst/>
          <a:scene3d>
            <a:camera prst="legacyPerspectiveBottom"/>
            <a:lightRig rig="legacyFlat3" dir="t"/>
          </a:scene3d>
          <a:sp3d extrusionH="430200" prstMaterial="legacyMatte">
            <a:bevelT w="13500" h="13500" prst="angle"/>
            <a:bevelB w="13500" h="13500" prst="angle"/>
            <a:extrusionClr>
              <a:srgbClr val="CCFFFF"/>
            </a:extrusionClr>
          </a:sp3d>
        </p:spPr>
        <p:txBody>
          <a:bodyPr wrap="none">
            <a:spAutoFit/>
            <a:flatTx/>
          </a:bodyPr>
          <a:lstStyle/>
          <a:p>
            <a:r>
              <a:rPr lang="en-US" altLang="zh-CN" sz="1800" b="1">
                <a:solidFill>
                  <a:srgbClr val="0000FF"/>
                </a:solidFill>
              </a:rPr>
              <a:t>: </a:t>
            </a:r>
            <a:r>
              <a:rPr lang="en-US" altLang="zh-CN" sz="1800" b="1">
                <a:solidFill>
                  <a:schemeClr val="accent2"/>
                </a:solidFill>
              </a:rPr>
              <a:t> virtual </a:t>
            </a:r>
            <a:r>
              <a:rPr lang="en-US" altLang="zh-CN" sz="1800" b="1">
                <a:solidFill>
                  <a:srgbClr val="0000FF"/>
                </a:solidFill>
              </a:rPr>
              <a:t>public  A</a:t>
            </a:r>
          </a:p>
        </p:txBody>
      </p:sp>
      <p:grpSp>
        <p:nvGrpSpPr>
          <p:cNvPr id="623635" name="Group 19"/>
          <p:cNvGrpSpPr>
            <a:grpSpLocks/>
          </p:cNvGrpSpPr>
          <p:nvPr/>
        </p:nvGrpSpPr>
        <p:grpSpPr bwMode="auto">
          <a:xfrm>
            <a:off x="5029200" y="1247775"/>
            <a:ext cx="3505200" cy="2438400"/>
            <a:chOff x="3264" y="720"/>
            <a:chExt cx="2208" cy="1536"/>
          </a:xfrm>
        </p:grpSpPr>
        <p:sp>
          <p:nvSpPr>
            <p:cNvPr id="623636" name="Rectangle 20"/>
            <p:cNvSpPr>
              <a:spLocks noChangeArrowheads="1"/>
            </p:cNvSpPr>
            <p:nvPr/>
          </p:nvSpPr>
          <p:spPr bwMode="auto">
            <a:xfrm>
              <a:off x="3264" y="720"/>
              <a:ext cx="2208" cy="1536"/>
            </a:xfrm>
            <a:prstGeom prst="rect">
              <a:avLst/>
            </a:prstGeom>
            <a:solidFill>
              <a:srgbClr val="CCFFFF"/>
            </a:solidFill>
            <a:ln w="9525">
              <a:noFill/>
              <a:miter lim="800000"/>
              <a:headEnd/>
              <a:tailEnd/>
            </a:ln>
            <a:effectLst>
              <a:outerShdw dist="107763" dir="18900000" algn="ctr" rotWithShape="0">
                <a:schemeClr val="bg2"/>
              </a:outerShdw>
            </a:effectLst>
          </p:spPr>
          <p:txBody>
            <a:bodyPr wrap="none" anchor="ctr"/>
            <a:lstStyle/>
            <a:p>
              <a:endParaRPr lang="zh-CN" altLang="en-US"/>
            </a:p>
          </p:txBody>
        </p:sp>
        <p:grpSp>
          <p:nvGrpSpPr>
            <p:cNvPr id="623637" name="Group 21"/>
            <p:cNvGrpSpPr>
              <a:grpSpLocks/>
            </p:cNvGrpSpPr>
            <p:nvPr/>
          </p:nvGrpSpPr>
          <p:grpSpPr bwMode="auto">
            <a:xfrm>
              <a:off x="3398" y="868"/>
              <a:ext cx="1882" cy="1292"/>
              <a:chOff x="3282" y="737"/>
              <a:chExt cx="2353" cy="1616"/>
            </a:xfrm>
          </p:grpSpPr>
          <p:sp>
            <p:nvSpPr>
              <p:cNvPr id="623638" name="Rectangle 22"/>
              <p:cNvSpPr>
                <a:spLocks noChangeArrowheads="1"/>
              </p:cNvSpPr>
              <p:nvPr/>
            </p:nvSpPr>
            <p:spPr bwMode="auto">
              <a:xfrm>
                <a:off x="3886" y="2081"/>
                <a:ext cx="1152" cy="272"/>
              </a:xfrm>
              <a:prstGeom prst="rect">
                <a:avLst/>
              </a:prstGeom>
              <a:solidFill>
                <a:srgbClr val="FFFF00"/>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D</a:t>
                </a:r>
              </a:p>
            </p:txBody>
          </p:sp>
          <p:grpSp>
            <p:nvGrpSpPr>
              <p:cNvPr id="623639" name="Group 23"/>
              <p:cNvGrpSpPr>
                <a:grpSpLocks/>
              </p:cNvGrpSpPr>
              <p:nvPr/>
            </p:nvGrpSpPr>
            <p:grpSpPr bwMode="auto">
              <a:xfrm>
                <a:off x="3282" y="1398"/>
                <a:ext cx="2353" cy="272"/>
                <a:chOff x="1299" y="1834"/>
                <a:chExt cx="3228" cy="542"/>
              </a:xfrm>
            </p:grpSpPr>
            <p:sp>
              <p:nvSpPr>
                <p:cNvPr id="623640" name="Rectangle 24"/>
                <p:cNvSpPr>
                  <a:spLocks noChangeArrowheads="1"/>
                </p:cNvSpPr>
                <p:nvPr/>
              </p:nvSpPr>
              <p:spPr bwMode="auto">
                <a:xfrm>
                  <a:off x="1299" y="1834"/>
                  <a:ext cx="1344" cy="542"/>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B</a:t>
                  </a:r>
                </a:p>
              </p:txBody>
            </p:sp>
            <p:sp>
              <p:nvSpPr>
                <p:cNvPr id="623641" name="Rectangle 25"/>
                <p:cNvSpPr>
                  <a:spLocks noChangeArrowheads="1"/>
                </p:cNvSpPr>
                <p:nvPr/>
              </p:nvSpPr>
              <p:spPr bwMode="auto">
                <a:xfrm>
                  <a:off x="3183" y="1834"/>
                  <a:ext cx="1344" cy="528"/>
                </a:xfrm>
                <a:prstGeom prst="rect">
                  <a:avLst/>
                </a:prstGeom>
                <a:solidFill>
                  <a:srgbClr val="99FF99"/>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a:t>
                  </a:r>
                </a:p>
              </p:txBody>
            </p:sp>
          </p:grpSp>
          <p:grpSp>
            <p:nvGrpSpPr>
              <p:cNvPr id="623642" name="Group 26"/>
              <p:cNvGrpSpPr>
                <a:grpSpLocks/>
              </p:cNvGrpSpPr>
              <p:nvPr/>
            </p:nvGrpSpPr>
            <p:grpSpPr bwMode="auto">
              <a:xfrm>
                <a:off x="3769" y="1680"/>
                <a:ext cx="1374" cy="401"/>
                <a:chOff x="1968" y="2364"/>
                <a:chExt cx="1884" cy="684"/>
              </a:xfrm>
            </p:grpSpPr>
            <p:sp>
              <p:nvSpPr>
                <p:cNvPr id="623643" name="Line 27"/>
                <p:cNvSpPr>
                  <a:spLocks noChangeShapeType="1"/>
                </p:cNvSpPr>
                <p:nvPr/>
              </p:nvSpPr>
              <p:spPr bwMode="auto">
                <a:xfrm>
                  <a:off x="1968" y="2376"/>
                  <a:ext cx="912" cy="672"/>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4" name="Line 28"/>
                <p:cNvSpPr>
                  <a:spLocks noChangeShapeType="1"/>
                </p:cNvSpPr>
                <p:nvPr/>
              </p:nvSpPr>
              <p:spPr bwMode="auto">
                <a:xfrm flipH="1">
                  <a:off x="2880" y="2364"/>
                  <a:ext cx="972" cy="684"/>
                </a:xfrm>
                <a:prstGeom prst="line">
                  <a:avLst/>
                </a:prstGeom>
                <a:noFill/>
                <a:ln w="38100">
                  <a:solidFill>
                    <a:srgbClr val="C0C0C0"/>
                  </a:solidFill>
                  <a:round/>
                  <a:headEnd type="stealth" w="lg" len="lg"/>
                  <a:tailEnd type="none" w="lg"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623645" name="Rectangle 29"/>
              <p:cNvSpPr>
                <a:spLocks noChangeArrowheads="1"/>
              </p:cNvSpPr>
              <p:nvPr/>
            </p:nvSpPr>
            <p:spPr bwMode="auto">
              <a:xfrm>
                <a:off x="3964" y="737"/>
                <a:ext cx="980" cy="272"/>
              </a:xfrm>
              <a:prstGeom prst="rect">
                <a:avLst/>
              </a:prstGeom>
              <a:solidFill>
                <a:srgbClr val="FFCC66"/>
              </a:solidFill>
              <a:ln w="9525">
                <a:solidFill>
                  <a:srgbClr val="C0C0C0"/>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a:t>
                </a:r>
              </a:p>
            </p:txBody>
          </p:sp>
          <p:grpSp>
            <p:nvGrpSpPr>
              <p:cNvPr id="623646" name="Group 30"/>
              <p:cNvGrpSpPr>
                <a:grpSpLocks/>
              </p:cNvGrpSpPr>
              <p:nvPr/>
            </p:nvGrpSpPr>
            <p:grpSpPr bwMode="auto">
              <a:xfrm flipV="1">
                <a:off x="3787" y="1008"/>
                <a:ext cx="1374" cy="390"/>
                <a:chOff x="1968" y="2364"/>
                <a:chExt cx="1884" cy="684"/>
              </a:xfrm>
            </p:grpSpPr>
            <p:sp>
              <p:nvSpPr>
                <p:cNvPr id="623647" name="Line 31"/>
                <p:cNvSpPr>
                  <a:spLocks noChangeShapeType="1"/>
                </p:cNvSpPr>
                <p:nvPr/>
              </p:nvSpPr>
              <p:spPr bwMode="auto">
                <a:xfrm>
                  <a:off x="1968" y="2376"/>
                  <a:ext cx="912" cy="672"/>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623648" name="Line 32"/>
                <p:cNvSpPr>
                  <a:spLocks noChangeShapeType="1"/>
                </p:cNvSpPr>
                <p:nvPr/>
              </p:nvSpPr>
              <p:spPr bwMode="auto">
                <a:xfrm flipH="1">
                  <a:off x="2880" y="2364"/>
                  <a:ext cx="972" cy="684"/>
                </a:xfrm>
                <a:prstGeom prst="line">
                  <a:avLst/>
                </a:prstGeom>
                <a:noFill/>
                <a:ln w="38100">
                  <a:solidFill>
                    <a:srgbClr val="C0C0C0"/>
                  </a:solidFill>
                  <a:round/>
                  <a:headEnd type="none" w="lg" len="lg"/>
                  <a:tailEnd type="stealth" w="lg" len="lg"/>
                </a:ln>
                <a:effectLst>
                  <a:outerShdw dist="40161" dir="1106097" algn="ctr" rotWithShape="0">
                    <a:srgbClr val="808080"/>
                  </a:outerShdw>
                </a:effectLst>
              </p:spPr>
              <p:txBody>
                <a:bodyPr wrap="none" lIns="90000" tIns="46800" rIns="90000" bIns="46800" anchor="ctr"/>
                <a:lstStyle/>
                <a:p>
                  <a:endParaRPr lang="zh-CN" altLang="en-US"/>
                </a:p>
              </p:txBody>
            </p:sp>
          </p:grpSp>
        </p:grpSp>
      </p:grpSp>
      <p:sp>
        <p:nvSpPr>
          <p:cNvPr id="623649" name="AutoShape 33"/>
          <p:cNvSpPr>
            <a:spLocks/>
          </p:cNvSpPr>
          <p:nvPr/>
        </p:nvSpPr>
        <p:spPr bwMode="auto">
          <a:xfrm>
            <a:off x="1828800" y="5133975"/>
            <a:ext cx="1828800" cy="914400"/>
          </a:xfrm>
          <a:prstGeom prst="borderCallout2">
            <a:avLst>
              <a:gd name="adj1" fmla="val 12500"/>
              <a:gd name="adj2" fmla="val 104167"/>
              <a:gd name="adj3" fmla="val 12500"/>
              <a:gd name="adj4" fmla="val 120662"/>
              <a:gd name="adj5" fmla="val -47569"/>
              <a:gd name="adj6" fmla="val 1745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一次调用</a:t>
            </a:r>
          </a:p>
          <a:p>
            <a:pPr eaLnBrk="0" hangingPunct="0">
              <a:lnSpc>
                <a:spcPct val="70000"/>
              </a:lnSpc>
              <a:spcBef>
                <a:spcPct val="50000"/>
              </a:spcBef>
            </a:pPr>
            <a:r>
              <a:rPr lang="en-US" altLang="zh-CN" sz="1800" b="1"/>
              <a:t>A</a:t>
            </a:r>
            <a:r>
              <a:rPr lang="zh-CN" altLang="en-US" sz="1800" b="1"/>
              <a:t>的构造函数</a:t>
            </a:r>
          </a:p>
        </p:txBody>
      </p:sp>
      <p:sp>
        <p:nvSpPr>
          <p:cNvPr id="623650" name="Rectangle 34"/>
          <p:cNvSpPr>
            <a:spLocks noGrp="1" noChangeArrowheads="1"/>
          </p:cNvSpPr>
          <p:nvPr>
            <p:ph type="title" idx="4294967295"/>
          </p:nvPr>
        </p:nvSpPr>
        <p:spPr>
          <a:xfrm>
            <a:off x="838200" y="409575"/>
            <a:ext cx="7543800" cy="1143000"/>
          </a:xfrm>
          <a:prstGeom prst="rect">
            <a:avLst/>
          </a:prstGeom>
        </p:spPr>
        <p:txBody>
          <a:bodyPr/>
          <a:lstStyle/>
          <a:p>
            <a:r>
              <a:rPr lang="en-US" altLang="zh-CN" sz="100">
                <a:solidFill>
                  <a:schemeClr val="bg1"/>
                </a:solidFill>
              </a:rPr>
              <a:t>8.5.2  </a:t>
            </a:r>
            <a:r>
              <a:rPr lang="zh-CN" altLang="en-US" sz="100">
                <a:solidFill>
                  <a:schemeClr val="bg1"/>
                </a:solidFill>
              </a:rPr>
              <a:t>虚基类</a:t>
            </a:r>
          </a:p>
        </p:txBody>
      </p:sp>
      <p:sp>
        <p:nvSpPr>
          <p:cNvPr id="623652" name="Rectangle 36"/>
          <p:cNvSpPr>
            <a:spLocks noChangeArrowheads="1"/>
          </p:cNvSpPr>
          <p:nvPr/>
        </p:nvSpPr>
        <p:spPr bwMode="auto">
          <a:xfrm>
            <a:off x="5638800" y="333375"/>
            <a:ext cx="2971800" cy="457200"/>
          </a:xfrm>
          <a:prstGeom prst="rect">
            <a:avLst/>
          </a:prstGeom>
          <a:noFill/>
          <a:ln w="9525">
            <a:noFill/>
            <a:miter lim="800000"/>
            <a:headEnd/>
            <a:tailEnd/>
          </a:ln>
          <a:effectLst/>
        </p:spPr>
        <p:txBody>
          <a:bodyPr>
            <a:spAutoFit/>
          </a:bodyPr>
          <a:lstStyle/>
          <a:p>
            <a:r>
              <a:rPr lang="zh-CN" altLang="en-US" b="1" i="1">
                <a:solidFill>
                  <a:srgbClr val="008000"/>
                </a:solidFill>
              </a:rPr>
              <a:t>例</a:t>
            </a:r>
            <a:r>
              <a:rPr lang="en-US" altLang="zh-CN" b="1" i="1">
                <a:solidFill>
                  <a:srgbClr val="008000"/>
                </a:solidFill>
              </a:rPr>
              <a:t>8-9  </a:t>
            </a:r>
            <a:r>
              <a:rPr lang="zh-CN" altLang="en-US" b="1" i="1">
                <a:solidFill>
                  <a:srgbClr val="008000"/>
                </a:solidFill>
              </a:rPr>
              <a:t>虚继承的测试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23633"/>
                                        </p:tgtEl>
                                        <p:attrNameLst>
                                          <p:attrName>style.visibility</p:attrName>
                                        </p:attrNameLst>
                                      </p:cBhvr>
                                      <p:to>
                                        <p:strVal val="visible"/>
                                      </p:to>
                                    </p:set>
                                    <p:animEffect transition="in" filter="slide(fromTop)">
                                      <p:cBhvr>
                                        <p:cTn id="7" dur="500"/>
                                        <p:tgtEl>
                                          <p:spTgt spid="62363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23634"/>
                                        </p:tgtEl>
                                        <p:attrNameLst>
                                          <p:attrName>style.visibility</p:attrName>
                                        </p:attrNameLst>
                                      </p:cBhvr>
                                      <p:to>
                                        <p:strVal val="visible"/>
                                      </p:to>
                                    </p:set>
                                    <p:animEffect transition="in" filter="slide(fromTop)">
                                      <p:cBhvr>
                                        <p:cTn id="12" dur="500"/>
                                        <p:tgtEl>
                                          <p:spTgt spid="6236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23635"/>
                                        </p:tgtEl>
                                        <p:attrNameLst>
                                          <p:attrName>style.visibility</p:attrName>
                                        </p:attrNameLst>
                                      </p:cBhvr>
                                      <p:to>
                                        <p:strVal val="visible"/>
                                      </p:to>
                                    </p:set>
                                    <p:animEffect transition="in" filter="box(in)">
                                      <p:cBhvr>
                                        <p:cTn id="17" dur="500"/>
                                        <p:tgtEl>
                                          <p:spTgt spid="6236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53"/>
                                        </p:tgtEl>
                                        <p:attrNameLst>
                                          <p:attrName>style.visibility</p:attrName>
                                        </p:attrNameLst>
                                      </p:cBhvr>
                                      <p:to>
                                        <p:strVal val="visible"/>
                                      </p:to>
                                    </p:set>
                                    <p:animEffect transition="in" filter="blinds(horizontal)">
                                      <p:cBhvr>
                                        <p:cTn id="22" dur="500"/>
                                        <p:tgtEl>
                                          <p:spTgt spid="62365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3632"/>
                                        </p:tgtEl>
                                        <p:attrNameLst>
                                          <p:attrName>style.visibility</p:attrName>
                                        </p:attrNameLst>
                                      </p:cBhvr>
                                      <p:to>
                                        <p:strVal val="visible"/>
                                      </p:to>
                                    </p:set>
                                    <p:animEffect transition="in" filter="box(out)">
                                      <p:cBhvr>
                                        <p:cTn id="27" dur="500"/>
                                        <p:tgtEl>
                                          <p:spTgt spid="62363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623649"/>
                                        </p:tgtEl>
                                        <p:attrNameLst>
                                          <p:attrName>style.visibility</p:attrName>
                                        </p:attrNameLst>
                                      </p:cBhvr>
                                      <p:to>
                                        <p:strVal val="visible"/>
                                      </p:to>
                                    </p:set>
                                    <p:animEffect transition="in" filter="barn(outHorizontal)">
                                      <p:cBhvr>
                                        <p:cTn id="32" dur="500"/>
                                        <p:tgtEl>
                                          <p:spTgt spid="623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2" grpId="0" animBg="1"/>
      <p:bldP spid="623633" grpId="0" animBg="1" autoUpdateAnimBg="0"/>
      <p:bldP spid="623634" grpId="0" animBg="1" autoUpdateAnimBg="0"/>
      <p:bldP spid="623649" grpId="0" animBg="1"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533400" y="1247775"/>
            <a:ext cx="7924800" cy="4486275"/>
          </a:xfrm>
          <a:prstGeom prst="rect">
            <a:avLst/>
          </a:prstGeom>
          <a:noFill/>
          <a:ln w="9525">
            <a:noFill/>
            <a:miter lim="800000"/>
            <a:headEnd/>
            <a:tailEnd/>
          </a:ln>
          <a:effectLst/>
        </p:spPr>
        <p:txBody>
          <a:bodyPr>
            <a:spAutoFit/>
          </a:bodyPr>
          <a:lstStyle/>
          <a:p>
            <a:pPr marL="457200" indent="-457200" algn="just">
              <a:lnSpc>
                <a:spcPct val="200000"/>
              </a:lnSpc>
              <a:buClr>
                <a:srgbClr val="FF3300"/>
              </a:buClr>
              <a:buFont typeface="Wingdings" pitchFamily="2" charset="2"/>
              <a:buChar char="Ø"/>
            </a:pPr>
            <a:r>
              <a:rPr lang="en-US" altLang="zh-CN" sz="1800" b="1">
                <a:latin typeface="宋体" pitchFamily="2" charset="-122"/>
                <a:ea typeface="Arial Unicode MS" pitchFamily="34" charset="-122"/>
                <a:cs typeface="Arial Unicode MS" pitchFamily="34" charset="-122"/>
              </a:rPr>
              <a:t> </a:t>
            </a:r>
            <a:r>
              <a:rPr lang="zh-CN" altLang="en-US" sz="1800" b="1">
                <a:latin typeface="宋体" pitchFamily="2" charset="-122"/>
                <a:ea typeface="Arial Unicode MS" pitchFamily="34" charset="-122"/>
                <a:cs typeface="Arial Unicode MS" pitchFamily="34" charset="-122"/>
              </a:rPr>
              <a:t>继承是面向对象程序设计实现软件重用的重要方法。程序员可以</a:t>
            </a:r>
            <a:r>
              <a:rPr lang="zh-CN" altLang="en-US" sz="1800" b="1">
                <a:solidFill>
                  <a:schemeClr val="accent1"/>
                </a:solidFill>
                <a:latin typeface="宋体" pitchFamily="2" charset="-122"/>
                <a:ea typeface="Arial Unicode MS" pitchFamily="34" charset="-122"/>
                <a:cs typeface="Arial Unicode MS" pitchFamily="34" charset="-122"/>
              </a:rPr>
              <a:t>在已有基类的基础上</a:t>
            </a:r>
            <a:r>
              <a:rPr lang="zh-CN" altLang="en-US" sz="1800" b="1">
                <a:latin typeface="宋体" pitchFamily="2" charset="-122"/>
                <a:ea typeface="Arial Unicode MS" pitchFamily="34" charset="-122"/>
                <a:cs typeface="Arial Unicode MS" pitchFamily="34" charset="-122"/>
              </a:rPr>
              <a:t>定义新的派生类。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单继承的派生类只有一个基类。多继承的派生类有多个基类。</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派生类对基类成员的访问</a:t>
            </a:r>
            <a:r>
              <a:rPr lang="zh-CN" altLang="en-US" sz="1800" b="1">
                <a:solidFill>
                  <a:schemeClr val="accent1"/>
                </a:solidFill>
                <a:latin typeface="宋体" pitchFamily="2" charset="-122"/>
                <a:ea typeface="Arial Unicode MS" pitchFamily="34" charset="-122"/>
                <a:cs typeface="Arial Unicode MS" pitchFamily="34" charset="-122"/>
              </a:rPr>
              <a:t>由继承方式和成员性质决定</a:t>
            </a:r>
            <a:r>
              <a:rPr lang="zh-CN" altLang="en-US" sz="1800" b="1">
                <a:latin typeface="宋体" pitchFamily="2" charset="-122"/>
                <a:ea typeface="Arial Unicode MS" pitchFamily="34" charset="-122"/>
                <a:cs typeface="Arial Unicode MS" pitchFamily="34" charset="-122"/>
              </a:rPr>
              <a:t>。</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创建派生类对象时，先</a:t>
            </a:r>
            <a:r>
              <a:rPr lang="zh-CN" altLang="en-US" sz="1800" b="1">
                <a:solidFill>
                  <a:schemeClr val="accent1"/>
                </a:solidFill>
                <a:latin typeface="宋体" pitchFamily="2" charset="-122"/>
                <a:ea typeface="Arial Unicode MS" pitchFamily="34" charset="-122"/>
                <a:cs typeface="Arial Unicode MS" pitchFamily="34" charset="-122"/>
              </a:rPr>
              <a:t>调用基类构造函数初始化派生类中的基类成员</a:t>
            </a:r>
            <a:r>
              <a:rPr lang="zh-CN" altLang="en-US" sz="1800" b="1">
                <a:latin typeface="宋体" pitchFamily="2" charset="-122"/>
                <a:ea typeface="Arial Unicode MS" pitchFamily="34" charset="-122"/>
                <a:cs typeface="Arial Unicode MS" pitchFamily="34" charset="-122"/>
              </a:rPr>
              <a:t>。调用析构函数的次序和调用构造函数的次序相反。</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a:t>
            </a:r>
            <a:r>
              <a:rPr lang="en-US" altLang="zh-CN" sz="1800" b="1">
                <a:latin typeface="宋体" pitchFamily="2" charset="-122"/>
                <a:ea typeface="Arial Unicode MS" pitchFamily="34" charset="-122"/>
                <a:cs typeface="Arial Unicode MS" pitchFamily="34" charset="-122"/>
              </a:rPr>
              <a:t>C++</a:t>
            </a:r>
            <a:r>
              <a:rPr lang="zh-CN" altLang="en-US" sz="1800" b="1">
                <a:latin typeface="宋体" pitchFamily="2" charset="-122"/>
                <a:ea typeface="Arial Unicode MS" pitchFamily="34" charset="-122"/>
                <a:cs typeface="Arial Unicode MS" pitchFamily="34" charset="-122"/>
              </a:rPr>
              <a:t>提供虚继承机制，防止类继承关系中成员访问的二义性。</a:t>
            </a:r>
          </a:p>
          <a:p>
            <a:pPr marL="457200" indent="-457200" algn="just">
              <a:lnSpc>
                <a:spcPct val="200000"/>
              </a:lnSpc>
              <a:buClr>
                <a:srgbClr val="FF3300"/>
              </a:buClr>
              <a:buFont typeface="Wingdings" pitchFamily="2" charset="2"/>
              <a:buChar char="Ø"/>
            </a:pPr>
            <a:r>
              <a:rPr lang="zh-CN" altLang="en-US" sz="1800" b="1">
                <a:latin typeface="宋体" pitchFamily="2" charset="-122"/>
                <a:ea typeface="Arial Unicode MS" pitchFamily="34" charset="-122"/>
                <a:cs typeface="Arial Unicode MS" pitchFamily="34" charset="-122"/>
              </a:rPr>
              <a:t> 多继承提供了软件重用的强大功能，也增加了程序的复杂性。</a:t>
            </a:r>
          </a:p>
        </p:txBody>
      </p:sp>
      <p:sp>
        <p:nvSpPr>
          <p:cNvPr id="624643" name="Rectangle 3"/>
          <p:cNvSpPr>
            <a:spLocks noGrp="1" noChangeArrowheads="1"/>
          </p:cNvSpPr>
          <p:nvPr>
            <p:ph type="title" idx="4294967295"/>
          </p:nvPr>
        </p:nvSpPr>
        <p:spPr>
          <a:xfrm>
            <a:off x="609600" y="476250"/>
            <a:ext cx="1447800" cy="685800"/>
          </a:xfrm>
          <a:prstGeom prst="rect">
            <a:avLst/>
          </a:prstGeom>
          <a:noFill/>
          <a:ln/>
        </p:spPr>
        <p:txBody>
          <a:bodyPr/>
          <a:lstStyle/>
          <a:p>
            <a:pPr algn="l"/>
            <a:r>
              <a:rPr lang="zh-CN" altLang="en-US" sz="2800" b="1">
                <a:solidFill>
                  <a:srgbClr val="CC3300"/>
                </a:solidFill>
                <a:effectLst>
                  <a:outerShdw blurRad="38100" dist="38100" dir="2700000" algn="tl">
                    <a:srgbClr val="000000"/>
                  </a:outerShdw>
                </a:effectLst>
                <a:ea typeface="隶书" pitchFamily="49"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24643"/>
                                        </p:tgtEl>
                                        <p:attrNameLst>
                                          <p:attrName>style.visibility</p:attrName>
                                        </p:attrNameLst>
                                      </p:cBhvr>
                                      <p:to>
                                        <p:strVal val="visible"/>
                                      </p:to>
                                    </p:set>
                                    <p:animEffect transition="in" filter="checkerboard(across)">
                                      <p:cBhvr>
                                        <p:cTn id="7" dur="500"/>
                                        <p:tgtEl>
                                          <p:spTgt spid="6246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42"/>
                                        </p:tgtEl>
                                        <p:attrNameLst>
                                          <p:attrName>style.visibility</p:attrName>
                                        </p:attrNameLst>
                                      </p:cBhvr>
                                      <p:to>
                                        <p:strVal val="visible"/>
                                      </p:to>
                                    </p:set>
                                    <p:animEffect transition="in" filter="blinds(horizontal)">
                                      <p:cBhvr>
                                        <p:cTn id="12" dur="500"/>
                                        <p:tgtEl>
                                          <p:spTgt spid="62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2" grpId="0" autoUpdateAnimBg="0"/>
      <p:bldP spid="624643"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669925" y="260350"/>
            <a:ext cx="7712075" cy="6159500"/>
          </a:xfrm>
          <a:prstGeom prst="rect">
            <a:avLst/>
          </a:prstGeom>
          <a:noFill/>
          <a:ln w="9525">
            <a:noFill/>
            <a:miter lim="800000"/>
            <a:headEnd/>
            <a:tailEnd/>
          </a:ln>
          <a:effectLst/>
        </p:spPr>
        <p:txBody>
          <a:bodyPr>
            <a:spAutoFit/>
          </a:bodyPr>
          <a:lstStyle/>
          <a:p>
            <a:pPr algn="l">
              <a:lnSpc>
                <a:spcPct val="105000"/>
              </a:lnSpc>
            </a:pPr>
            <a:r>
              <a:rPr lang="en-US" altLang="zh-CN" sz="1800"/>
              <a:t>#include&lt;iostream&gt;</a:t>
            </a:r>
          </a:p>
          <a:p>
            <a:pPr algn="l">
              <a:lnSpc>
                <a:spcPct val="105000"/>
              </a:lnSpc>
            </a:pPr>
            <a:r>
              <a:rPr lang="en-US" altLang="zh-CN" sz="1800"/>
              <a:t>using namespace std ;</a:t>
            </a:r>
          </a:p>
          <a:p>
            <a:pPr algn="l">
              <a:lnSpc>
                <a:spcPct val="105000"/>
              </a:lnSpc>
            </a:pPr>
            <a:r>
              <a:rPr lang="en-US" altLang="zh-CN" sz="1800"/>
              <a:t>class A</a:t>
            </a:r>
          </a:p>
          <a:p>
            <a:pPr algn="l">
              <a:lnSpc>
                <a:spcPct val="105000"/>
              </a:lnSpc>
            </a:pPr>
            <a:r>
              <a:rPr lang="en-US" altLang="zh-CN" sz="1800"/>
              <a:t>{ public :</a:t>
            </a:r>
          </a:p>
          <a:p>
            <a:pPr algn="l">
              <a:lnSpc>
                <a:spcPct val="105000"/>
              </a:lnSpc>
            </a:pPr>
            <a:r>
              <a:rPr lang="en-US" altLang="zh-CN" sz="1800"/>
              <a:t>      void  get_XY()   { cout &lt;&lt; "Enter two numbers of x, y : " ;  cin &gt;&gt; x &gt;&gt; y ; }</a:t>
            </a:r>
          </a:p>
          <a:p>
            <a:pPr algn="l">
              <a:lnSpc>
                <a:spcPct val="105000"/>
              </a:lnSpc>
            </a:pPr>
            <a:r>
              <a:rPr lang="en-US" altLang="zh-CN" sz="1800"/>
              <a:t>      void  put_XY()    { cout &lt;&lt; "x = "&lt;&lt; x &lt;&lt; ", y = " &lt;&lt; y &lt;&lt; '\n' ; }</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x, y ;</a:t>
            </a:r>
          </a:p>
          <a:p>
            <a:pPr algn="l">
              <a:lnSpc>
                <a:spcPct val="105000"/>
              </a:lnSpc>
            </a:pPr>
            <a:r>
              <a:rPr lang="en-US" altLang="zh-CN" sz="1800"/>
              <a:t>};</a:t>
            </a:r>
          </a:p>
          <a:p>
            <a:pPr algn="l">
              <a:lnSpc>
                <a:spcPct val="105000"/>
              </a:lnSpc>
            </a:pPr>
            <a:r>
              <a:rPr lang="en-US" altLang="zh-CN" sz="1800"/>
              <a:t>class B : public A</a:t>
            </a:r>
          </a:p>
          <a:p>
            <a:pPr algn="l">
              <a:lnSpc>
                <a:spcPct val="105000"/>
              </a:lnSpc>
            </a:pPr>
            <a:r>
              <a:rPr lang="en-US" altLang="zh-CN" sz="1800"/>
              <a:t>{ public :</a:t>
            </a:r>
          </a:p>
          <a:p>
            <a:pPr algn="l">
              <a:lnSpc>
                <a:spcPct val="105000"/>
              </a:lnSpc>
            </a:pPr>
            <a:r>
              <a:rPr lang="en-US" altLang="zh-CN" sz="1800"/>
              <a:t>      int  get_S() { return s ; };</a:t>
            </a:r>
          </a:p>
          <a:p>
            <a:pPr algn="l">
              <a:lnSpc>
                <a:spcPct val="105000"/>
              </a:lnSpc>
            </a:pPr>
            <a:r>
              <a:rPr lang="en-US" altLang="zh-CN" sz="1800"/>
              <a:t>      void  make_S()  { s = x * y ; };    // </a:t>
            </a:r>
            <a:r>
              <a:rPr lang="zh-CN" altLang="en-US" sz="1800"/>
              <a:t>使用基类数据成员</a:t>
            </a:r>
            <a:r>
              <a:rPr lang="en-US" altLang="zh-CN" sz="1800"/>
              <a:t>x</a:t>
            </a:r>
            <a:r>
              <a:rPr lang="zh-CN" altLang="en-US" sz="1800"/>
              <a:t>，</a:t>
            </a:r>
            <a:r>
              <a:rPr lang="en-US" altLang="zh-CN" sz="1800"/>
              <a:t>y</a:t>
            </a:r>
          </a:p>
          <a:p>
            <a:pPr algn="l">
              <a:lnSpc>
                <a:spcPct val="105000"/>
              </a:lnSpc>
            </a:pPr>
            <a:r>
              <a:rPr lang="en-US" altLang="zh-CN" sz="1800"/>
              <a:t>   </a:t>
            </a:r>
            <a:r>
              <a:rPr lang="en-US" altLang="zh-CN" sz="1800" b="1">
                <a:solidFill>
                  <a:srgbClr val="CC0099"/>
                </a:solidFill>
                <a:effectLst>
                  <a:outerShdw blurRad="38100" dist="38100" dir="2700000" algn="tl">
                    <a:srgbClr val="000000"/>
                  </a:outerShdw>
                </a:effectLst>
              </a:rPr>
              <a:t>protected:   int s;</a:t>
            </a:r>
          </a:p>
          <a:p>
            <a:pPr algn="l">
              <a:lnSpc>
                <a:spcPct val="105000"/>
              </a:lnSpc>
            </a:pPr>
            <a:r>
              <a:rPr lang="en-US" altLang="zh-CN" sz="1800"/>
              <a:t>};</a:t>
            </a:r>
          </a:p>
          <a:p>
            <a:pPr algn="l">
              <a:lnSpc>
                <a:spcPct val="105000"/>
              </a:lnSpc>
            </a:pPr>
            <a:r>
              <a:rPr lang="en-US" altLang="zh-CN" sz="1800"/>
              <a:t>class C : public B</a:t>
            </a:r>
          </a:p>
          <a:p>
            <a:pPr algn="l">
              <a:lnSpc>
                <a:spcPct val="105000"/>
              </a:lnSpc>
            </a:pPr>
            <a:r>
              <a:rPr lang="en-US" altLang="zh-CN" sz="1800"/>
              <a:t>{public : </a:t>
            </a:r>
          </a:p>
          <a:p>
            <a:pPr algn="l">
              <a:lnSpc>
                <a:spcPct val="105000"/>
              </a:lnSpc>
            </a:pPr>
            <a:r>
              <a:rPr lang="en-US" altLang="zh-CN" sz="1800"/>
              <a:t>      void  get_H()   { cout &lt;&lt; "Enter a number of h : " ;  cin &gt;&gt; h ; } </a:t>
            </a:r>
          </a:p>
          <a:p>
            <a:pPr algn="l">
              <a:lnSpc>
                <a:spcPct val="105000"/>
              </a:lnSpc>
            </a:pPr>
            <a:r>
              <a:rPr lang="en-US" altLang="zh-CN" sz="1800"/>
              <a:t>      int  get_V() { return v ; }</a:t>
            </a:r>
          </a:p>
          <a:p>
            <a:pPr algn="l">
              <a:lnSpc>
                <a:spcPct val="105000"/>
              </a:lnSpc>
            </a:pPr>
            <a:r>
              <a:rPr lang="en-US" altLang="zh-CN" sz="1800"/>
              <a:t>      void  make_V()  { make_S(); v = get_S() * h ; } 	</a:t>
            </a:r>
            <a:r>
              <a:rPr lang="en-US" altLang="zh-CN" sz="1800" b="1" i="1">
                <a:solidFill>
                  <a:srgbClr val="006600"/>
                </a:solidFill>
              </a:rPr>
              <a:t>// </a:t>
            </a:r>
            <a:r>
              <a:rPr lang="zh-CN" altLang="en-US" sz="1800" b="1" i="1">
                <a:solidFill>
                  <a:srgbClr val="006600"/>
                </a:solidFill>
              </a:rPr>
              <a:t>使用基类成员函数</a:t>
            </a:r>
            <a:endParaRPr lang="zh-CN" altLang="en-US" sz="1800" b="1">
              <a:solidFill>
                <a:srgbClr val="006600"/>
              </a:solidFill>
            </a:endParaRPr>
          </a:p>
          <a:p>
            <a:pPr algn="l">
              <a:lnSpc>
                <a:spcPct val="105000"/>
              </a:lnSpc>
            </a:pPr>
            <a:r>
              <a:rPr lang="zh-CN" altLang="en-US" sz="1800"/>
              <a:t>   </a:t>
            </a:r>
            <a:r>
              <a:rPr lang="en-US" altLang="zh-CN" sz="1800" b="1">
                <a:solidFill>
                  <a:srgbClr val="CC0099"/>
                </a:solidFill>
                <a:effectLst>
                  <a:outerShdw blurRad="38100" dist="38100" dir="2700000" algn="tl">
                    <a:srgbClr val="000000"/>
                  </a:outerShdw>
                </a:effectLst>
              </a:rPr>
              <a:t>protected:    int h, v;</a:t>
            </a:r>
          </a:p>
          <a:p>
            <a:pPr algn="l">
              <a:lnSpc>
                <a:spcPct val="105000"/>
              </a:lnSpc>
            </a:pPr>
            <a:r>
              <a:rPr lang="en-US" altLang="zh-CN" sz="1800"/>
              <a:t>};</a:t>
            </a:r>
          </a:p>
        </p:txBody>
      </p:sp>
      <p:grpSp>
        <p:nvGrpSpPr>
          <p:cNvPr id="540676" name="Group 4"/>
          <p:cNvGrpSpPr>
            <a:grpSpLocks/>
          </p:cNvGrpSpPr>
          <p:nvPr/>
        </p:nvGrpSpPr>
        <p:grpSpPr bwMode="auto">
          <a:xfrm>
            <a:off x="6215063" y="2041525"/>
            <a:ext cx="2166937" cy="2667000"/>
            <a:chOff x="3915" y="1152"/>
            <a:chExt cx="1365" cy="1680"/>
          </a:xfrm>
        </p:grpSpPr>
        <p:sp>
          <p:nvSpPr>
            <p:cNvPr id="540677" name="Rectangle 5"/>
            <p:cNvSpPr>
              <a:spLocks noChangeArrowheads="1"/>
            </p:cNvSpPr>
            <p:nvPr/>
          </p:nvSpPr>
          <p:spPr bwMode="auto">
            <a:xfrm>
              <a:off x="3936" y="1152"/>
              <a:ext cx="1344" cy="336"/>
            </a:xfrm>
            <a:prstGeom prst="rect">
              <a:avLst/>
            </a:prstGeom>
            <a:solidFill>
              <a:srgbClr val="FFFFCC"/>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pPr>
                <a:lnSpc>
                  <a:spcPct val="80000"/>
                </a:lnSpc>
              </a:pPr>
              <a:r>
                <a:rPr lang="en-US" altLang="zh-CN" sz="1800"/>
                <a:t>class  A</a:t>
              </a:r>
            </a:p>
          </p:txBody>
        </p:sp>
        <p:sp>
          <p:nvSpPr>
            <p:cNvPr id="540678" name="Line 6"/>
            <p:cNvSpPr>
              <a:spLocks noChangeShapeType="1"/>
            </p:cNvSpPr>
            <p:nvPr/>
          </p:nvSpPr>
          <p:spPr bwMode="auto">
            <a:xfrm flipH="1">
              <a:off x="4596" y="148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sp>
          <p:nvSpPr>
            <p:cNvPr id="540679" name="Rectangle 7"/>
            <p:cNvSpPr>
              <a:spLocks noChangeArrowheads="1"/>
            </p:cNvSpPr>
            <p:nvPr/>
          </p:nvSpPr>
          <p:spPr bwMode="auto">
            <a:xfrm>
              <a:off x="3936" y="2544"/>
              <a:ext cx="1344" cy="288"/>
            </a:xfrm>
            <a:prstGeom prst="rect">
              <a:avLst/>
            </a:prstGeom>
            <a:solidFill>
              <a:srgbClr val="CCFF99"/>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C : public  Y</a:t>
              </a:r>
            </a:p>
          </p:txBody>
        </p:sp>
        <p:sp>
          <p:nvSpPr>
            <p:cNvPr id="540680" name="Rectangle 8"/>
            <p:cNvSpPr>
              <a:spLocks noChangeArrowheads="1"/>
            </p:cNvSpPr>
            <p:nvPr/>
          </p:nvSpPr>
          <p:spPr bwMode="auto">
            <a:xfrm>
              <a:off x="3915" y="1872"/>
              <a:ext cx="1344" cy="300"/>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X</a:t>
              </a:r>
            </a:p>
          </p:txBody>
        </p:sp>
        <p:sp>
          <p:nvSpPr>
            <p:cNvPr id="540681" name="Line 9"/>
            <p:cNvSpPr>
              <a:spLocks noChangeShapeType="1"/>
            </p:cNvSpPr>
            <p:nvPr/>
          </p:nvSpPr>
          <p:spPr bwMode="auto">
            <a:xfrm flipH="1">
              <a:off x="4596" y="2160"/>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40682" name="Oval 10"/>
          <p:cNvSpPr>
            <a:spLocks noChangeArrowheads="1"/>
          </p:cNvSpPr>
          <p:nvPr/>
        </p:nvSpPr>
        <p:spPr bwMode="auto">
          <a:xfrm>
            <a:off x="762000" y="2039938"/>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3" name="AutoShape 11"/>
          <p:cNvSpPr>
            <a:spLocks/>
          </p:cNvSpPr>
          <p:nvPr/>
        </p:nvSpPr>
        <p:spPr bwMode="auto">
          <a:xfrm>
            <a:off x="4191000" y="1965325"/>
            <a:ext cx="2286000" cy="914400"/>
          </a:xfrm>
          <a:prstGeom prst="borderCallout2">
            <a:avLst>
              <a:gd name="adj1" fmla="val 12500"/>
              <a:gd name="adj2" fmla="val -3333"/>
              <a:gd name="adj3" fmla="val 12500"/>
              <a:gd name="adj4" fmla="val -12986"/>
              <a:gd name="adj5" fmla="val 153472"/>
              <a:gd name="adj6" fmla="val -440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保护数据成员</a:t>
            </a:r>
          </a:p>
          <a:p>
            <a:pPr eaLnBrk="0" hangingPunct="0">
              <a:lnSpc>
                <a:spcPct val="70000"/>
              </a:lnSpc>
              <a:spcBef>
                <a:spcPct val="50000"/>
              </a:spcBef>
            </a:pPr>
            <a:r>
              <a:rPr lang="zh-CN" altLang="en-US" sz="1800" b="1"/>
              <a:t>在类层次中可见</a:t>
            </a:r>
          </a:p>
        </p:txBody>
      </p:sp>
      <p:sp>
        <p:nvSpPr>
          <p:cNvPr id="540684" name="Oval 12"/>
          <p:cNvSpPr>
            <a:spLocks noChangeArrowheads="1"/>
          </p:cNvSpPr>
          <p:nvPr/>
        </p:nvSpPr>
        <p:spPr bwMode="auto">
          <a:xfrm>
            <a:off x="762000" y="3768725"/>
            <a:ext cx="1905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5" name="Oval 13"/>
          <p:cNvSpPr>
            <a:spLocks noChangeArrowheads="1"/>
          </p:cNvSpPr>
          <p:nvPr/>
        </p:nvSpPr>
        <p:spPr bwMode="auto">
          <a:xfrm>
            <a:off x="762000" y="5784850"/>
            <a:ext cx="2362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40686" name="Rectangle 14"/>
          <p:cNvSpPr>
            <a:spLocks noGrp="1" noChangeArrowheads="1"/>
          </p:cNvSpPr>
          <p:nvPr>
            <p:ph type="title" idx="4294967295"/>
          </p:nvPr>
        </p:nvSpPr>
        <p:spPr>
          <a:xfrm>
            <a:off x="838200" y="288925"/>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0690" name="Rectangle 18"/>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ox(out)">
                                      <p:cBhvr>
                                        <p:cTn id="7" dur="500"/>
                                        <p:tgtEl>
                                          <p:spTgt spid="5406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0684"/>
                                        </p:tgtEl>
                                        <p:attrNameLst>
                                          <p:attrName>style.visibility</p:attrName>
                                        </p:attrNameLst>
                                      </p:cBhvr>
                                      <p:to>
                                        <p:strVal val="visible"/>
                                      </p:to>
                                    </p:set>
                                    <p:animEffect transition="in" filter="box(out)">
                                      <p:cBhvr>
                                        <p:cTn id="12" dur="500"/>
                                        <p:tgtEl>
                                          <p:spTgt spid="54068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0685"/>
                                        </p:tgtEl>
                                        <p:attrNameLst>
                                          <p:attrName>style.visibility</p:attrName>
                                        </p:attrNameLst>
                                      </p:cBhvr>
                                      <p:to>
                                        <p:strVal val="visible"/>
                                      </p:to>
                                    </p:set>
                                    <p:animEffect transition="in" filter="box(out)">
                                      <p:cBhvr>
                                        <p:cTn id="17" dur="500"/>
                                        <p:tgtEl>
                                          <p:spTgt spid="54068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40683"/>
                                        </p:tgtEl>
                                        <p:attrNameLst>
                                          <p:attrName>style.visibility</p:attrName>
                                        </p:attrNameLst>
                                      </p:cBhvr>
                                      <p:to>
                                        <p:strVal val="visible"/>
                                      </p:to>
                                    </p:set>
                                    <p:animEffect transition="in" filter="barn(outHorizontal)">
                                      <p:cBhvr>
                                        <p:cTn id="22" dur="500"/>
                                        <p:tgtEl>
                                          <p:spTgt spid="54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2" grpId="0" animBg="1"/>
      <p:bldP spid="540683" grpId="0" animBg="1" autoUpdateAnimBg="0"/>
      <p:bldP spid="540684" grpId="0" animBg="1"/>
      <p:bldP spid="54068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Text Box 2"/>
          <p:cNvSpPr txBox="1">
            <a:spLocks noChangeArrowheads="1"/>
          </p:cNvSpPr>
          <p:nvPr/>
        </p:nvSpPr>
        <p:spPr bwMode="auto">
          <a:xfrm>
            <a:off x="517525" y="217488"/>
            <a:ext cx="4816475" cy="6164262"/>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sp>
        <p:nvSpPr>
          <p:cNvPr id="54169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1702" name="Rectangle 6"/>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8"/>
                                        </p:tgtEl>
                                        <p:attrNameLst>
                                          <p:attrName>style.visibility</p:attrName>
                                        </p:attrNameLst>
                                      </p:cBhvr>
                                      <p:to>
                                        <p:strVal val="visible"/>
                                      </p:to>
                                    </p:set>
                                    <p:animEffect transition="in" filter="blinds(horizontal)">
                                      <p:cBhvr>
                                        <p:cTn id="7" dur="500"/>
                                        <p:tgtEl>
                                          <p:spTgt spid="54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t>
            </a:r>
            <a:r>
              <a:rPr lang="en-US" altLang="zh-CN" sz="1800" b="1">
                <a:solidFill>
                  <a:srgbClr val="0000FF"/>
                </a:solidFill>
              </a:rPr>
              <a:t>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2723" name="Group 3"/>
          <p:cNvGrpSpPr>
            <a:grpSpLocks/>
          </p:cNvGrpSpPr>
          <p:nvPr/>
        </p:nvGrpSpPr>
        <p:grpSpPr bwMode="auto">
          <a:xfrm>
            <a:off x="4006850" y="762000"/>
            <a:ext cx="2317750" cy="762000"/>
            <a:chOff x="2524" y="480"/>
            <a:chExt cx="1460" cy="480"/>
          </a:xfrm>
        </p:grpSpPr>
        <p:grpSp>
          <p:nvGrpSpPr>
            <p:cNvPr id="542724" name="Group 4"/>
            <p:cNvGrpSpPr>
              <a:grpSpLocks/>
            </p:cNvGrpSpPr>
            <p:nvPr/>
          </p:nvGrpSpPr>
          <p:grpSpPr bwMode="auto">
            <a:xfrm>
              <a:off x="2524" y="720"/>
              <a:ext cx="1460" cy="240"/>
              <a:chOff x="2380" y="864"/>
              <a:chExt cx="1460" cy="240"/>
            </a:xfrm>
          </p:grpSpPr>
          <p:sp>
            <p:nvSpPr>
              <p:cNvPr id="542725" name="Rectangle 5"/>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2726" name="Rectangle 6"/>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2727" name="Line 7"/>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28" name="Line 8"/>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29" name="Line 9"/>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0" name="Line 10"/>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2731" name="Line 11"/>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2732" name="Text Box 12"/>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2733" name="Text Box 13"/>
            <p:cNvSpPr txBox="1">
              <a:spLocks noChangeArrowheads="1"/>
            </p:cNvSpPr>
            <p:nvPr/>
          </p:nvSpPr>
          <p:spPr bwMode="auto">
            <a:xfrm>
              <a:off x="3100" y="480"/>
              <a:ext cx="740" cy="231"/>
            </a:xfrm>
            <a:prstGeom prst="rect">
              <a:avLst/>
            </a:prstGeom>
            <a:noFill/>
            <a:ln w="9525">
              <a:noFill/>
              <a:miter lim="800000"/>
              <a:headEnd/>
              <a:tailEnd/>
            </a:ln>
            <a:effectLst/>
          </p:spPr>
          <p:txBody>
            <a:bodyPr>
              <a:spAutoFit/>
            </a:bodyPr>
            <a:lstStyle/>
            <a:p>
              <a:pPr algn="l"/>
              <a:r>
                <a:rPr lang="en-US" altLang="zh-CN" sz="1800" b="1"/>
                <a:t>x             y  </a:t>
              </a:r>
            </a:p>
          </p:txBody>
        </p:sp>
      </p:grpSp>
      <p:sp>
        <p:nvSpPr>
          <p:cNvPr id="542734" name="Rectangle 1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2736" name="Rectangle 16"/>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2723"/>
                                        </p:tgtEl>
                                        <p:attrNameLst>
                                          <p:attrName>style.visibility</p:attrName>
                                        </p:attrNameLst>
                                      </p:cBhvr>
                                      <p:to>
                                        <p:strVal val="visible"/>
                                      </p:to>
                                    </p:set>
                                    <p:anim calcmode="lin" valueType="num">
                                      <p:cBhvr>
                                        <p:cTn id="7" dur="500" fill="hold"/>
                                        <p:tgtEl>
                                          <p:spTgt spid="542723"/>
                                        </p:tgtEl>
                                        <p:attrNameLst>
                                          <p:attrName>ppt_x</p:attrName>
                                        </p:attrNameLst>
                                      </p:cBhvr>
                                      <p:tavLst>
                                        <p:tav tm="0">
                                          <p:val>
                                            <p:strVal val="#ppt_x-#ppt_w/2"/>
                                          </p:val>
                                        </p:tav>
                                        <p:tav tm="100000">
                                          <p:val>
                                            <p:strVal val="#ppt_x"/>
                                          </p:val>
                                        </p:tav>
                                      </p:tavLst>
                                    </p:anim>
                                    <p:anim calcmode="lin" valueType="num">
                                      <p:cBhvr>
                                        <p:cTn id="8" dur="500" fill="hold"/>
                                        <p:tgtEl>
                                          <p:spTgt spid="542723"/>
                                        </p:tgtEl>
                                        <p:attrNameLst>
                                          <p:attrName>ppt_y</p:attrName>
                                        </p:attrNameLst>
                                      </p:cBhvr>
                                      <p:tavLst>
                                        <p:tav tm="0">
                                          <p:val>
                                            <p:strVal val="#ppt_y"/>
                                          </p:val>
                                        </p:tav>
                                        <p:tav tm="100000">
                                          <p:val>
                                            <p:strVal val="#ppt_y"/>
                                          </p:val>
                                        </p:tav>
                                      </p:tavLst>
                                    </p:anim>
                                    <p:anim calcmode="lin" valueType="num">
                                      <p:cBhvr>
                                        <p:cTn id="9" dur="500" fill="hold"/>
                                        <p:tgtEl>
                                          <p:spTgt spid="542723"/>
                                        </p:tgtEl>
                                        <p:attrNameLst>
                                          <p:attrName>ppt_w</p:attrName>
                                        </p:attrNameLst>
                                      </p:cBhvr>
                                      <p:tavLst>
                                        <p:tav tm="0">
                                          <p:val>
                                            <p:fltVal val="0"/>
                                          </p:val>
                                        </p:tav>
                                        <p:tav tm="100000">
                                          <p:val>
                                            <p:strVal val="#ppt_w"/>
                                          </p:val>
                                        </p:tav>
                                      </p:tavLst>
                                    </p:anim>
                                    <p:anim calcmode="lin" valueType="num">
                                      <p:cBhvr>
                                        <p:cTn id="10" dur="500" fill="hold"/>
                                        <p:tgtEl>
                                          <p:spTgt spid="5427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a:t>
            </a:r>
            <a:r>
              <a:rPr lang="en-US" altLang="zh-CN" sz="1800" b="1">
                <a:solidFill>
                  <a:srgbClr val="0000FF"/>
                </a:solidFill>
              </a:rPr>
              <a:t>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3747" name="Group 3"/>
          <p:cNvGrpSpPr>
            <a:grpSpLocks/>
          </p:cNvGrpSpPr>
          <p:nvPr/>
        </p:nvGrpSpPr>
        <p:grpSpPr bwMode="auto">
          <a:xfrm>
            <a:off x="4006850" y="1143000"/>
            <a:ext cx="2317750" cy="381000"/>
            <a:chOff x="2380" y="864"/>
            <a:chExt cx="1460" cy="240"/>
          </a:xfrm>
        </p:grpSpPr>
        <p:sp>
          <p:nvSpPr>
            <p:cNvPr id="54374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374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375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5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375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sp>
        <p:nvSpPr>
          <p:cNvPr id="543756" name="Text Box 12"/>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grpSp>
        <p:nvGrpSpPr>
          <p:cNvPr id="543757" name="Group 13"/>
          <p:cNvGrpSpPr>
            <a:grpSpLocks/>
          </p:cNvGrpSpPr>
          <p:nvPr/>
        </p:nvGrpSpPr>
        <p:grpSpPr bwMode="auto">
          <a:xfrm>
            <a:off x="3962400" y="1447800"/>
            <a:ext cx="3200400" cy="685800"/>
            <a:chOff x="2496" y="912"/>
            <a:chExt cx="2016" cy="432"/>
          </a:xfrm>
        </p:grpSpPr>
        <p:grpSp>
          <p:nvGrpSpPr>
            <p:cNvPr id="543758" name="Group 14"/>
            <p:cNvGrpSpPr>
              <a:grpSpLocks/>
            </p:cNvGrpSpPr>
            <p:nvPr/>
          </p:nvGrpSpPr>
          <p:grpSpPr bwMode="auto">
            <a:xfrm>
              <a:off x="2496" y="1113"/>
              <a:ext cx="2016" cy="231"/>
              <a:chOff x="2352" y="1257"/>
              <a:chExt cx="2016" cy="231"/>
            </a:xfrm>
          </p:grpSpPr>
          <p:sp>
            <p:nvSpPr>
              <p:cNvPr id="543759" name="Rectangle 15"/>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3760" name="Rectangle 16"/>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3761" name="Rectangle 17"/>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3762" name="Line 18"/>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3" name="Line 19"/>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4" name="Line 20"/>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5" name="Line 21"/>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6" name="Line 22"/>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3767" name="Line 23"/>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3768" name="Text Box 24"/>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3769" name="Text Box 25"/>
            <p:cNvSpPr txBox="1">
              <a:spLocks noChangeArrowheads="1"/>
            </p:cNvSpPr>
            <p:nvPr/>
          </p:nvSpPr>
          <p:spPr bwMode="auto">
            <a:xfrm>
              <a:off x="4148" y="912"/>
              <a:ext cx="172" cy="231"/>
            </a:xfrm>
            <a:prstGeom prst="rect">
              <a:avLst/>
            </a:prstGeom>
            <a:noFill/>
            <a:ln w="9525">
              <a:noFill/>
              <a:miter lim="800000"/>
              <a:headEnd/>
              <a:tailEnd/>
            </a:ln>
            <a:effectLst/>
          </p:spPr>
          <p:txBody>
            <a:bodyPr wrap="none">
              <a:spAutoFit/>
            </a:bodyPr>
            <a:lstStyle/>
            <a:p>
              <a:r>
                <a:rPr lang="en-US" altLang="zh-CN" sz="1800" b="1"/>
                <a:t>s</a:t>
              </a:r>
            </a:p>
          </p:txBody>
        </p:sp>
      </p:grpSp>
      <p:sp>
        <p:nvSpPr>
          <p:cNvPr id="543770" name="Rectangle 2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3773" name="Rectangle 29"/>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3757"/>
                                        </p:tgtEl>
                                        <p:attrNameLst>
                                          <p:attrName>style.visibility</p:attrName>
                                        </p:attrNameLst>
                                      </p:cBhvr>
                                      <p:to>
                                        <p:strVal val="visible"/>
                                      </p:to>
                                    </p:set>
                                    <p:anim calcmode="lin" valueType="num">
                                      <p:cBhvr>
                                        <p:cTn id="7" dur="500" fill="hold"/>
                                        <p:tgtEl>
                                          <p:spTgt spid="543757"/>
                                        </p:tgtEl>
                                        <p:attrNameLst>
                                          <p:attrName>ppt_x</p:attrName>
                                        </p:attrNameLst>
                                      </p:cBhvr>
                                      <p:tavLst>
                                        <p:tav tm="0">
                                          <p:val>
                                            <p:strVal val="#ppt_x-#ppt_w/2"/>
                                          </p:val>
                                        </p:tav>
                                        <p:tav tm="100000">
                                          <p:val>
                                            <p:strVal val="#ppt_x"/>
                                          </p:val>
                                        </p:tav>
                                      </p:tavLst>
                                    </p:anim>
                                    <p:anim calcmode="lin" valueType="num">
                                      <p:cBhvr>
                                        <p:cTn id="8" dur="500" fill="hold"/>
                                        <p:tgtEl>
                                          <p:spTgt spid="543757"/>
                                        </p:tgtEl>
                                        <p:attrNameLst>
                                          <p:attrName>ppt_y</p:attrName>
                                        </p:attrNameLst>
                                      </p:cBhvr>
                                      <p:tavLst>
                                        <p:tav tm="0">
                                          <p:val>
                                            <p:strVal val="#ppt_y"/>
                                          </p:val>
                                        </p:tav>
                                        <p:tav tm="100000">
                                          <p:val>
                                            <p:strVal val="#ppt_y"/>
                                          </p:val>
                                        </p:tav>
                                      </p:tavLst>
                                    </p:anim>
                                    <p:anim calcmode="lin" valueType="num">
                                      <p:cBhvr>
                                        <p:cTn id="9" dur="500" fill="hold"/>
                                        <p:tgtEl>
                                          <p:spTgt spid="543757"/>
                                        </p:tgtEl>
                                        <p:attrNameLst>
                                          <p:attrName>ppt_w</p:attrName>
                                        </p:attrNameLst>
                                      </p:cBhvr>
                                      <p:tavLst>
                                        <p:tav tm="0">
                                          <p:val>
                                            <p:fltVal val="0"/>
                                          </p:val>
                                        </p:tav>
                                        <p:tav tm="100000">
                                          <p:val>
                                            <p:strVal val="#ppt_w"/>
                                          </p:val>
                                        </p:tav>
                                      </p:tavLst>
                                    </p:anim>
                                    <p:anim calcmode="lin" valueType="num">
                                      <p:cBhvr>
                                        <p:cTn id="10" dur="500" fill="hold"/>
                                        <p:tgtEl>
                                          <p:spTgt spid="5437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a:t>
            </a:r>
            <a:r>
              <a:rPr lang="en-US" altLang="zh-CN" sz="1800" b="1">
                <a:solidFill>
                  <a:srgbClr val="0000FF"/>
                </a:solidFill>
              </a:rPr>
              <a:t>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4771" name="Group 3"/>
          <p:cNvGrpSpPr>
            <a:grpSpLocks/>
          </p:cNvGrpSpPr>
          <p:nvPr/>
        </p:nvGrpSpPr>
        <p:grpSpPr bwMode="auto">
          <a:xfrm>
            <a:off x="4006850" y="1143000"/>
            <a:ext cx="2317750" cy="381000"/>
            <a:chOff x="2380" y="864"/>
            <a:chExt cx="1460" cy="240"/>
          </a:xfrm>
        </p:grpSpPr>
        <p:sp>
          <p:nvSpPr>
            <p:cNvPr id="54477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477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477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7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477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4780" name="Group 12"/>
          <p:cNvGrpSpPr>
            <a:grpSpLocks/>
          </p:cNvGrpSpPr>
          <p:nvPr/>
        </p:nvGrpSpPr>
        <p:grpSpPr bwMode="auto">
          <a:xfrm>
            <a:off x="3962400" y="1766888"/>
            <a:ext cx="3200400" cy="366712"/>
            <a:chOff x="2352" y="1257"/>
            <a:chExt cx="2016" cy="231"/>
          </a:xfrm>
        </p:grpSpPr>
        <p:sp>
          <p:nvSpPr>
            <p:cNvPr id="54478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478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478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478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8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478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79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sp>
        <p:nvSpPr>
          <p:cNvPr id="544791" name="Text Box 23"/>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4792" name="Text Box 24"/>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grpSp>
        <p:nvGrpSpPr>
          <p:cNvPr id="544793" name="Group 25"/>
          <p:cNvGrpSpPr>
            <a:grpSpLocks/>
          </p:cNvGrpSpPr>
          <p:nvPr/>
        </p:nvGrpSpPr>
        <p:grpSpPr bwMode="auto">
          <a:xfrm>
            <a:off x="3962400" y="2057400"/>
            <a:ext cx="4876800" cy="685800"/>
            <a:chOff x="2496" y="1296"/>
            <a:chExt cx="3072" cy="432"/>
          </a:xfrm>
        </p:grpSpPr>
        <p:grpSp>
          <p:nvGrpSpPr>
            <p:cNvPr id="544794" name="Group 26"/>
            <p:cNvGrpSpPr>
              <a:grpSpLocks/>
            </p:cNvGrpSpPr>
            <p:nvPr/>
          </p:nvGrpSpPr>
          <p:grpSpPr bwMode="auto">
            <a:xfrm>
              <a:off x="2496" y="1497"/>
              <a:ext cx="3072" cy="231"/>
              <a:chOff x="2352" y="1641"/>
              <a:chExt cx="3072" cy="231"/>
            </a:xfrm>
          </p:grpSpPr>
          <p:sp>
            <p:nvSpPr>
              <p:cNvPr id="544795" name="Rectangle 27"/>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4796" name="Rectangle 28"/>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4797" name="Rectangle 29"/>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4798" name="Rectangle 30"/>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4799" name="Rectangle 31"/>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4800" name="Line 32"/>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1" name="Line 33"/>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2" name="Line 34"/>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3" name="Line 35"/>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4" name="Line 36"/>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4805" name="Line 37"/>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6" name="Line 38"/>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7" name="Line 39"/>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4808" name="Text Box 40"/>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4809" name="Text Box 41"/>
            <p:cNvSpPr txBox="1">
              <a:spLocks noChangeArrowheads="1"/>
            </p:cNvSpPr>
            <p:nvPr/>
          </p:nvSpPr>
          <p:spPr bwMode="auto">
            <a:xfrm>
              <a:off x="4684" y="1296"/>
              <a:ext cx="740" cy="231"/>
            </a:xfrm>
            <a:prstGeom prst="rect">
              <a:avLst/>
            </a:prstGeom>
            <a:noFill/>
            <a:ln w="9525">
              <a:noFill/>
              <a:miter lim="800000"/>
              <a:headEnd/>
              <a:tailEnd/>
            </a:ln>
            <a:effectLst/>
          </p:spPr>
          <p:txBody>
            <a:bodyPr>
              <a:spAutoFit/>
            </a:bodyPr>
            <a:lstStyle/>
            <a:p>
              <a:pPr algn="l"/>
              <a:r>
                <a:rPr lang="en-US" altLang="zh-CN" sz="1800" b="1"/>
                <a:t>h             v  </a:t>
              </a:r>
            </a:p>
          </p:txBody>
        </p:sp>
      </p:grpSp>
      <p:sp>
        <p:nvSpPr>
          <p:cNvPr id="54481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4812"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544793"/>
                                        </p:tgtEl>
                                        <p:attrNameLst>
                                          <p:attrName>style.visibility</p:attrName>
                                        </p:attrNameLst>
                                      </p:cBhvr>
                                      <p:to>
                                        <p:strVal val="visible"/>
                                      </p:to>
                                    </p:set>
                                    <p:anim calcmode="lin" valueType="num">
                                      <p:cBhvr>
                                        <p:cTn id="7" dur="500" fill="hold"/>
                                        <p:tgtEl>
                                          <p:spTgt spid="544793"/>
                                        </p:tgtEl>
                                        <p:attrNameLst>
                                          <p:attrName>ppt_x</p:attrName>
                                        </p:attrNameLst>
                                      </p:cBhvr>
                                      <p:tavLst>
                                        <p:tav tm="0">
                                          <p:val>
                                            <p:strVal val="#ppt_x-#ppt_w/2"/>
                                          </p:val>
                                        </p:tav>
                                        <p:tav tm="100000">
                                          <p:val>
                                            <p:strVal val="#ppt_x"/>
                                          </p:val>
                                        </p:tav>
                                      </p:tavLst>
                                    </p:anim>
                                    <p:anim calcmode="lin" valueType="num">
                                      <p:cBhvr>
                                        <p:cTn id="8" dur="500" fill="hold"/>
                                        <p:tgtEl>
                                          <p:spTgt spid="544793"/>
                                        </p:tgtEl>
                                        <p:attrNameLst>
                                          <p:attrName>ppt_y</p:attrName>
                                        </p:attrNameLst>
                                      </p:cBhvr>
                                      <p:tavLst>
                                        <p:tav tm="0">
                                          <p:val>
                                            <p:strVal val="#ppt_y"/>
                                          </p:val>
                                        </p:tav>
                                        <p:tav tm="100000">
                                          <p:val>
                                            <p:strVal val="#ppt_y"/>
                                          </p:val>
                                        </p:tav>
                                      </p:tavLst>
                                    </p:anim>
                                    <p:anim calcmode="lin" valueType="num">
                                      <p:cBhvr>
                                        <p:cTn id="9" dur="500" fill="hold"/>
                                        <p:tgtEl>
                                          <p:spTgt spid="544793"/>
                                        </p:tgtEl>
                                        <p:attrNameLst>
                                          <p:attrName>ppt_w</p:attrName>
                                        </p:attrNameLst>
                                      </p:cBhvr>
                                      <p:tavLst>
                                        <p:tav tm="0">
                                          <p:val>
                                            <p:fltVal val="0"/>
                                          </p:val>
                                        </p:tav>
                                        <p:tav tm="100000">
                                          <p:val>
                                            <p:strVal val="#ppt_w"/>
                                          </p:val>
                                        </p:tav>
                                      </p:tavLst>
                                    </p:anim>
                                    <p:anim calcmode="lin" valueType="num">
                                      <p:cBhvr>
                                        <p:cTn id="10" dur="500" fill="hold"/>
                                        <p:tgtEl>
                                          <p:spTgt spid="54479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a:t>
            </a:r>
            <a:r>
              <a:rPr lang="en-US" altLang="zh-CN" sz="1800" b="1">
                <a:solidFill>
                  <a:srgbClr val="0000FF"/>
                </a:solidFill>
              </a:rPr>
              <a:t>objA.get_XY() ;</a:t>
            </a:r>
          </a:p>
          <a:p>
            <a:pPr algn="l">
              <a:lnSpc>
                <a:spcPct val="130000"/>
              </a:lnSpc>
            </a:pPr>
            <a:r>
              <a:rPr lang="en-US" altLang="zh-CN" sz="1800" b="1">
                <a:solidFill>
                  <a:srgbClr val="0000FF"/>
                </a:solidFill>
              </a:rPr>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5795" name="Group 3"/>
          <p:cNvGrpSpPr>
            <a:grpSpLocks/>
          </p:cNvGrpSpPr>
          <p:nvPr/>
        </p:nvGrpSpPr>
        <p:grpSpPr bwMode="auto">
          <a:xfrm>
            <a:off x="4006850" y="1143000"/>
            <a:ext cx="2317750" cy="381000"/>
            <a:chOff x="2380" y="864"/>
            <a:chExt cx="1460" cy="240"/>
          </a:xfrm>
        </p:grpSpPr>
        <p:sp>
          <p:nvSpPr>
            <p:cNvPr id="54579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objA.y</a:t>
              </a:r>
            </a:p>
          </p:txBody>
        </p:sp>
        <p:sp>
          <p:nvSpPr>
            <p:cNvPr id="54579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objA.x</a:t>
              </a:r>
            </a:p>
          </p:txBody>
        </p:sp>
        <p:sp>
          <p:nvSpPr>
            <p:cNvPr id="54579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79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0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580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5804" name="Group 12"/>
          <p:cNvGrpSpPr>
            <a:grpSpLocks/>
          </p:cNvGrpSpPr>
          <p:nvPr/>
        </p:nvGrpSpPr>
        <p:grpSpPr bwMode="auto">
          <a:xfrm>
            <a:off x="3962400" y="1766888"/>
            <a:ext cx="3200400" cy="366712"/>
            <a:chOff x="2352" y="1257"/>
            <a:chExt cx="2016" cy="231"/>
          </a:xfrm>
        </p:grpSpPr>
        <p:sp>
          <p:nvSpPr>
            <p:cNvPr id="54580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580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580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580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0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581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1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5815" name="Group 23"/>
          <p:cNvGrpSpPr>
            <a:grpSpLocks/>
          </p:cNvGrpSpPr>
          <p:nvPr/>
        </p:nvGrpSpPr>
        <p:grpSpPr bwMode="auto">
          <a:xfrm>
            <a:off x="3962400" y="2376488"/>
            <a:ext cx="4876800" cy="366712"/>
            <a:chOff x="2352" y="1641"/>
            <a:chExt cx="3072" cy="231"/>
          </a:xfrm>
        </p:grpSpPr>
        <p:sp>
          <p:nvSpPr>
            <p:cNvPr id="54581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581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581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581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582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582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582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582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5830" name="AutoShape 38"/>
          <p:cNvSpPr>
            <a:spLocks/>
          </p:cNvSpPr>
          <p:nvPr/>
        </p:nvSpPr>
        <p:spPr bwMode="auto">
          <a:xfrm>
            <a:off x="4267200" y="3155950"/>
            <a:ext cx="2286000" cy="914400"/>
          </a:xfrm>
          <a:prstGeom prst="borderCallout2">
            <a:avLst>
              <a:gd name="adj1" fmla="val 12500"/>
              <a:gd name="adj2" fmla="val -3333"/>
              <a:gd name="adj3" fmla="val 12500"/>
              <a:gd name="adj4" fmla="val -20903"/>
              <a:gd name="adj5" fmla="val -63194"/>
              <a:gd name="adj6" fmla="val -7708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 </a:t>
            </a:r>
            <a:r>
              <a:rPr lang="en-US" altLang="zh-CN" sz="1800" b="1"/>
              <a:t>objA </a:t>
            </a:r>
            <a:r>
              <a:rPr lang="zh-CN" altLang="en-US" sz="1800" b="1"/>
              <a:t>的</a:t>
            </a:r>
          </a:p>
          <a:p>
            <a:pPr eaLnBrk="0" hangingPunct="0">
              <a:lnSpc>
                <a:spcPct val="70000"/>
              </a:lnSpc>
              <a:spcBef>
                <a:spcPct val="50000"/>
              </a:spcBef>
            </a:pPr>
            <a:r>
              <a:rPr lang="zh-CN" altLang="en-US" sz="1800" b="1"/>
              <a:t>数据成员操作</a:t>
            </a:r>
          </a:p>
        </p:txBody>
      </p:sp>
      <p:sp>
        <p:nvSpPr>
          <p:cNvPr id="54583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583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583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583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5836"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5830"/>
                                        </p:tgtEl>
                                        <p:attrNameLst>
                                          <p:attrName>style.visibility</p:attrName>
                                        </p:attrNameLst>
                                      </p:cBhvr>
                                      <p:to>
                                        <p:strVal val="visible"/>
                                      </p:to>
                                    </p:set>
                                    <p:animEffect transition="in" filter="barn(outHorizontal)">
                                      <p:cBhvr>
                                        <p:cTn id="7" dur="500"/>
                                        <p:tgtEl>
                                          <p:spTgt spid="54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30"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a:t>
            </a:r>
            <a:r>
              <a:rPr lang="en-US" altLang="zh-CN" sz="1800" b="1">
                <a:solidFill>
                  <a:srgbClr val="0000FF"/>
                </a:solidFill>
              </a:rPr>
              <a:t>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6819" name="Group 3"/>
          <p:cNvGrpSpPr>
            <a:grpSpLocks/>
          </p:cNvGrpSpPr>
          <p:nvPr/>
        </p:nvGrpSpPr>
        <p:grpSpPr bwMode="auto">
          <a:xfrm>
            <a:off x="4006850" y="1143000"/>
            <a:ext cx="2317750" cy="381000"/>
            <a:chOff x="2380" y="864"/>
            <a:chExt cx="1460" cy="240"/>
          </a:xfrm>
        </p:grpSpPr>
        <p:sp>
          <p:nvSpPr>
            <p:cNvPr id="546820"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6821"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6822"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3"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4"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5"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26"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6827"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6828" name="Group 12"/>
          <p:cNvGrpSpPr>
            <a:grpSpLocks/>
          </p:cNvGrpSpPr>
          <p:nvPr/>
        </p:nvGrpSpPr>
        <p:grpSpPr bwMode="auto">
          <a:xfrm>
            <a:off x="3962400" y="1766888"/>
            <a:ext cx="3200400" cy="366712"/>
            <a:chOff x="2352" y="1257"/>
            <a:chExt cx="2016" cy="231"/>
          </a:xfrm>
        </p:grpSpPr>
        <p:sp>
          <p:nvSpPr>
            <p:cNvPr id="546829"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6830"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objB.y</a:t>
              </a:r>
            </a:p>
          </p:txBody>
        </p:sp>
        <p:sp>
          <p:nvSpPr>
            <p:cNvPr id="546831"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objB.x</a:t>
              </a:r>
            </a:p>
          </p:txBody>
        </p:sp>
        <p:sp>
          <p:nvSpPr>
            <p:cNvPr id="546832"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3"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4"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5"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6"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6837"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38"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6839" name="Group 23"/>
          <p:cNvGrpSpPr>
            <a:grpSpLocks/>
          </p:cNvGrpSpPr>
          <p:nvPr/>
        </p:nvGrpSpPr>
        <p:grpSpPr bwMode="auto">
          <a:xfrm>
            <a:off x="3962400" y="2376488"/>
            <a:ext cx="4876800" cy="366712"/>
            <a:chOff x="2352" y="1641"/>
            <a:chExt cx="3072" cy="231"/>
          </a:xfrm>
        </p:grpSpPr>
        <p:sp>
          <p:nvSpPr>
            <p:cNvPr id="546840"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6841"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6842"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6843"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6844"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6845"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46"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7"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8"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49"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6850"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1"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2"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6853"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6854" name="AutoShape 38"/>
          <p:cNvSpPr>
            <a:spLocks/>
          </p:cNvSpPr>
          <p:nvPr/>
        </p:nvSpPr>
        <p:spPr bwMode="auto">
          <a:xfrm>
            <a:off x="4648200" y="3994150"/>
            <a:ext cx="2819400" cy="914400"/>
          </a:xfrm>
          <a:prstGeom prst="borderCallout2">
            <a:avLst>
              <a:gd name="adj1" fmla="val 12500"/>
              <a:gd name="adj2" fmla="val -2704"/>
              <a:gd name="adj3" fmla="val 12500"/>
              <a:gd name="adj4" fmla="val -20157"/>
              <a:gd name="adj5" fmla="val -63023"/>
              <a:gd name="adj6" fmla="val -76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6855"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6856"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6857"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6858"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6860"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6854"/>
                                        </p:tgtEl>
                                        <p:attrNameLst>
                                          <p:attrName>style.visibility</p:attrName>
                                        </p:attrNameLst>
                                      </p:cBhvr>
                                      <p:to>
                                        <p:strVal val="visible"/>
                                      </p:to>
                                    </p:set>
                                    <p:animEffect transition="in" filter="barn(outHorizontal)">
                                      <p:cBhvr>
                                        <p:cTn id="7" dur="500"/>
                                        <p:tgtEl>
                                          <p:spTgt spid="54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54"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3"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29414" name="Text Box 6"/>
          <p:cNvSpPr txBox="1">
            <a:spLocks noChangeArrowheads="1"/>
          </p:cNvSpPr>
          <p:nvPr/>
        </p:nvSpPr>
        <p:spPr bwMode="auto">
          <a:xfrm>
            <a:off x="609600" y="1412875"/>
            <a:ext cx="7986713" cy="4101765"/>
          </a:xfrm>
          <a:prstGeom prst="rect">
            <a:avLst/>
          </a:prstGeom>
          <a:noFill/>
          <a:ln w="9525">
            <a:noFill/>
            <a:miter lim="800000"/>
            <a:headEnd/>
            <a:tailEnd/>
          </a:ln>
          <a:effectLst/>
        </p:spPr>
        <p:txBody>
          <a:bodyPr lIns="90000" tIns="46800" rIns="90000" bIns="46800" anchor="ctr">
            <a:spAutoFit/>
          </a:bodyPr>
          <a:lstStyle/>
          <a:p>
            <a:pPr algn="just">
              <a:lnSpc>
                <a:spcPct val="210000"/>
              </a:lnSpc>
            </a:pP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 </a:t>
            </a:r>
            <a:r>
              <a:rPr lang="zh-CN" altLang="en-US"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和 </a:t>
            </a:r>
            <a:r>
              <a:rPr lang="en-US" altLang="zh-CN"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has-A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包含关系，用以描述一个类由多个</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部件类</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构成。实现</a:t>
            </a:r>
            <a:r>
              <a:rPr lang="en-US" altLang="zh-CN" sz="2000" b="1">
                <a:latin typeface="宋体" pitchFamily="2" charset="-122"/>
                <a:ea typeface="Arial Unicode MS" pitchFamily="34" charset="-122"/>
                <a:cs typeface="Arial Unicode MS" pitchFamily="34" charset="-122"/>
              </a:rPr>
              <a:t>has-A</a:t>
            </a:r>
            <a:r>
              <a:rPr lang="zh-CN" altLang="en-US" sz="2000" b="1">
                <a:latin typeface="宋体" pitchFamily="2" charset="-122"/>
                <a:ea typeface="Arial Unicode MS" pitchFamily="34" charset="-122"/>
                <a:cs typeface="Arial Unicode MS" pitchFamily="34" charset="-122"/>
              </a:rPr>
              <a:t>关系用</a:t>
            </a:r>
            <a:r>
              <a:rPr lang="zh-CN" altLang="en-US" sz="2000" b="1">
                <a:solidFill>
                  <a:srgbClr val="FF0000"/>
                </a:solidFill>
                <a:latin typeface="宋体" pitchFamily="2" charset="-122"/>
                <a:ea typeface="Arial Unicode MS" pitchFamily="34" charset="-122"/>
                <a:cs typeface="Arial Unicode MS" pitchFamily="34" charset="-122"/>
              </a:rPr>
              <a:t>类成员</a:t>
            </a:r>
            <a:r>
              <a:rPr lang="zh-CN" altLang="en-US" sz="2000" b="1">
                <a:latin typeface="宋体" pitchFamily="2" charset="-122"/>
                <a:ea typeface="Arial Unicode MS" pitchFamily="34" charset="-122"/>
                <a:cs typeface="Arial Unicode MS" pitchFamily="34" charset="-122"/>
              </a:rPr>
              <a:t>表示，即一个类中的数据成员是另一种已经定义的类。</a:t>
            </a:r>
          </a:p>
          <a:p>
            <a:pPr algn="just">
              <a:lnSpc>
                <a:spcPct val="210000"/>
              </a:lnSpc>
            </a:pPr>
            <a:r>
              <a:rPr lang="en-US" altLang="zh-CN" sz="2000" b="1" i="1">
                <a:solidFill>
                  <a:srgbClr val="008000"/>
                </a:solidFill>
                <a:effectLst>
                  <a:outerShdw blurRad="38100" dist="38100" dir="2700000" algn="tl">
                    <a:srgbClr val="000000"/>
                  </a:outerShdw>
                </a:effectLst>
                <a:latin typeface="宋体" pitchFamily="2" charset="-122"/>
                <a:ea typeface="Arial Unicode MS" pitchFamily="34" charset="-122"/>
                <a:cs typeface="Arial Unicode MS" pitchFamily="34" charset="-122"/>
              </a:rPr>
              <a:t>uses-A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一个类部分地使用另一个类。通过类之间成员函数的相互联系，</a:t>
            </a:r>
            <a:r>
              <a:rPr lang="zh-CN" altLang="en-US" sz="2000" b="1">
                <a:solidFill>
                  <a:srgbClr val="FF0000"/>
                </a:solidFill>
                <a:latin typeface="宋体" pitchFamily="2" charset="-122"/>
                <a:ea typeface="Arial Unicode MS" pitchFamily="34" charset="-122"/>
                <a:cs typeface="Arial Unicode MS" pitchFamily="34" charset="-122"/>
              </a:rPr>
              <a:t>定义友元或对象参数传递实现</a:t>
            </a:r>
            <a:r>
              <a:rPr lang="zh-CN" altLang="en-US" sz="2000" b="1">
                <a:latin typeface="宋体" pitchFamily="2" charset="-122"/>
                <a:ea typeface="Arial Unicode MS" pitchFamily="34" charset="-122"/>
                <a:cs typeface="Arial Unicode MS" pitchFamily="34" charset="-122"/>
              </a:rPr>
              <a:t>。</a:t>
            </a:r>
          </a:p>
          <a:p>
            <a:pPr algn="just">
              <a:lnSpc>
                <a:spcPct val="210000"/>
              </a:lnSpc>
            </a:pPr>
            <a:r>
              <a:rPr lang="en-US" altLang="zh-CN" sz="2000" b="1" i="1">
                <a:solidFill>
                  <a:srgbClr val="CC3300"/>
                </a:solidFill>
                <a:effectLst>
                  <a:outerShdw blurRad="38100" dist="38100" dir="2700000" algn="tl">
                    <a:srgbClr val="000000"/>
                  </a:outerShdw>
                </a:effectLst>
                <a:latin typeface="宋体" pitchFamily="2" charset="-122"/>
                <a:ea typeface="Arial Unicode MS" pitchFamily="34" charset="-122"/>
                <a:cs typeface="Arial Unicode MS" pitchFamily="34" charset="-122"/>
              </a:rPr>
              <a:t>is-A</a:t>
            </a:r>
            <a:r>
              <a:rPr lang="en-US" altLang="zh-CN" sz="2000" b="1">
                <a:latin typeface="宋体" pitchFamily="2" charset="-122"/>
                <a:ea typeface="Arial Unicode MS" pitchFamily="34" charset="-122"/>
                <a:cs typeface="Arial Unicode MS" pitchFamily="34" charset="-122"/>
              </a:rPr>
              <a:t>   </a:t>
            </a:r>
            <a:r>
              <a:rPr lang="zh-CN" altLang="en-US" sz="2000" b="1">
                <a:latin typeface="宋体" pitchFamily="2" charset="-122"/>
                <a:ea typeface="Arial Unicode MS" pitchFamily="34" charset="-122"/>
                <a:cs typeface="Arial Unicode MS" pitchFamily="34" charset="-122"/>
              </a:rPr>
              <a:t>机制称为</a:t>
            </a:r>
            <a:r>
              <a:rPr lang="zh-CN" altLang="en-US" sz="2000" b="1">
                <a:latin typeface="Times New Roman"/>
                <a:ea typeface="Arial Unicode MS" pitchFamily="34" charset="-122"/>
                <a:cs typeface="Arial Unicode MS" pitchFamily="34" charset="-122"/>
              </a:rPr>
              <a:t>“</a:t>
            </a:r>
            <a:r>
              <a:rPr lang="zh-CN" altLang="en-US" sz="2000" b="1">
                <a:solidFill>
                  <a:srgbClr val="FF0000"/>
                </a:solidFill>
                <a:latin typeface="宋体" pitchFamily="2" charset="-122"/>
                <a:ea typeface="Arial Unicode MS" pitchFamily="34" charset="-122"/>
                <a:cs typeface="Arial Unicode MS" pitchFamily="34" charset="-122"/>
              </a:rPr>
              <a:t>继承</a:t>
            </a:r>
            <a:r>
              <a:rPr lang="zh-CN" altLang="en-US" sz="2000" b="1">
                <a:latin typeface="Times New Roman"/>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。关系具有传递性</a:t>
            </a:r>
            <a:r>
              <a:rPr lang="en-US" altLang="zh-CN" sz="2000" b="1">
                <a:latin typeface="宋体" pitchFamily="2" charset="-122"/>
                <a:ea typeface="Arial Unicode MS" pitchFamily="34" charset="-122"/>
                <a:cs typeface="Arial Unicode MS" pitchFamily="34" charset="-122"/>
              </a:rPr>
              <a:t>,</a:t>
            </a:r>
            <a:r>
              <a:rPr lang="zh-CN" altLang="en-US" sz="2000" b="1">
                <a:latin typeface="宋体" pitchFamily="2" charset="-122"/>
                <a:ea typeface="Arial Unicode MS" pitchFamily="34" charset="-122"/>
                <a:cs typeface="Arial Unicode MS" pitchFamily="34" charset="-122"/>
              </a:rPr>
              <a:t>不具有对称性。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29413"/>
                                        </p:tgtEl>
                                        <p:attrNameLst>
                                          <p:attrName>style.visibility</p:attrName>
                                        </p:attrNameLst>
                                      </p:cBhvr>
                                      <p:to>
                                        <p:strVal val="visible"/>
                                      </p:to>
                                    </p:set>
                                    <p:animEffect transition="in" filter="blinds(vertical)">
                                      <p:cBhvr>
                                        <p:cTn id="7" dur="500"/>
                                        <p:tgtEl>
                                          <p:spTgt spid="529413"/>
                                        </p:tgtEl>
                                      </p:cBhvr>
                                    </p:animEffect>
                                  </p:childTnLst>
                                </p:cTn>
                              </p:par>
                            </p:childTnLst>
                          </p:cTn>
                        </p:par>
                        <p:par>
                          <p:cTn id="8" fill="hold">
                            <p:stCondLst>
                              <p:cond delay="500"/>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29414">
                                            <p:txEl>
                                              <p:pRg st="0" end="0"/>
                                            </p:txEl>
                                          </p:spTgt>
                                        </p:tgtEl>
                                        <p:attrNameLst>
                                          <p:attrName>style.visibility</p:attrName>
                                        </p:attrNameLst>
                                      </p:cBhvr>
                                      <p:to>
                                        <p:strVal val="visible"/>
                                      </p:to>
                                    </p:set>
                                    <p:animEffect transition="in" filter="checkerboard(across)">
                                      <p:cBhvr>
                                        <p:cTn id="11" dur="75"/>
                                        <p:tgtEl>
                                          <p:spTgt spid="529414">
                                            <p:txEl>
                                              <p:pRg st="0" end="0"/>
                                            </p:txEl>
                                          </p:spTgt>
                                        </p:tgtEl>
                                      </p:cBhvr>
                                    </p:animEffect>
                                  </p:childTnLst>
                                </p:cTn>
                              </p:par>
                            </p:childTnLst>
                          </p:cTn>
                        </p:par>
                        <p:par>
                          <p:cTn id="12" fill="hold">
                            <p:stCondLst>
                              <p:cond delay="37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29414">
                                            <p:txEl>
                                              <p:pRg st="1" end="1"/>
                                            </p:txEl>
                                          </p:spTgt>
                                        </p:tgtEl>
                                        <p:attrNameLst>
                                          <p:attrName>style.visibility</p:attrName>
                                        </p:attrNameLst>
                                      </p:cBhvr>
                                      <p:to>
                                        <p:strVal val="visible"/>
                                      </p:to>
                                    </p:set>
                                    <p:animEffect transition="in" filter="checkerboard(across)">
                                      <p:cBhvr>
                                        <p:cTn id="15" dur="75"/>
                                        <p:tgtEl>
                                          <p:spTgt spid="529414">
                                            <p:txEl>
                                              <p:pRg st="1" end="1"/>
                                            </p:txEl>
                                          </p:spTgt>
                                        </p:tgtEl>
                                      </p:cBhvr>
                                    </p:animEffect>
                                  </p:childTnLst>
                                </p:cTn>
                              </p:par>
                            </p:childTnLst>
                          </p:cTn>
                        </p:par>
                        <p:par>
                          <p:cTn id="16" fill="hold">
                            <p:stCondLst>
                              <p:cond delay="10650"/>
                            </p:stCondLst>
                            <p:childTnLst>
                              <p:par>
                                <p:cTn id="17" presetID="5" presetClass="entr" presetSubtype="10" fill="hold" grpId="0" nodeType="afterEffect">
                                  <p:stCondLst>
                                    <p:cond delay="2000"/>
                                  </p:stCondLst>
                                  <p:iterate type="lt">
                                    <p:tmPct val="100000"/>
                                  </p:iterate>
                                  <p:childTnLst>
                                    <p:set>
                                      <p:cBhvr>
                                        <p:cTn id="18" dur="1" fill="hold">
                                          <p:stCondLst>
                                            <p:cond delay="0"/>
                                          </p:stCondLst>
                                        </p:cTn>
                                        <p:tgtEl>
                                          <p:spTgt spid="529414">
                                            <p:txEl>
                                              <p:pRg st="2" end="2"/>
                                            </p:txEl>
                                          </p:spTgt>
                                        </p:tgtEl>
                                        <p:attrNameLst>
                                          <p:attrName>style.visibility</p:attrName>
                                        </p:attrNameLst>
                                      </p:cBhvr>
                                      <p:to>
                                        <p:strVal val="visible"/>
                                      </p:to>
                                    </p:set>
                                    <p:animEffect transition="in" filter="checkerboard(across)">
                                      <p:cBhvr>
                                        <p:cTn id="19" dur="75"/>
                                        <p:tgtEl>
                                          <p:spTgt spid="529414">
                                            <p:txEl>
                                              <p:pRg st="2" end="2"/>
                                            </p:txEl>
                                          </p:spTgt>
                                        </p:tgtEl>
                                      </p:cBhvr>
                                    </p:animEffect>
                                  </p:childTnLst>
                                </p:cTn>
                              </p:par>
                            </p:childTnLst>
                          </p:cTn>
                        </p:par>
                        <p:par>
                          <p:cTn id="20" fill="hold">
                            <p:stCondLst>
                              <p:cond delay="16250"/>
                            </p:stCondLst>
                            <p:childTnLst>
                              <p:par>
                                <p:cTn id="21" presetID="5" presetClass="entr" presetSubtype="10" fill="hold" grpId="0" nodeType="afterEffect">
                                  <p:stCondLst>
                                    <p:cond delay="2000"/>
                                  </p:stCondLst>
                                  <p:iterate type="lt">
                                    <p:tmPct val="100000"/>
                                  </p:iterate>
                                  <p:childTnLst>
                                    <p:set>
                                      <p:cBhvr>
                                        <p:cTn id="22" dur="1" fill="hold">
                                          <p:stCondLst>
                                            <p:cond delay="0"/>
                                          </p:stCondLst>
                                        </p:cTn>
                                        <p:tgtEl>
                                          <p:spTgt spid="529414">
                                            <p:txEl>
                                              <p:pRg st="3" end="3"/>
                                            </p:txEl>
                                          </p:spTgt>
                                        </p:tgtEl>
                                        <p:attrNameLst>
                                          <p:attrName>style.visibility</p:attrName>
                                        </p:attrNameLst>
                                      </p:cBhvr>
                                      <p:to>
                                        <p:strVal val="visible"/>
                                      </p:to>
                                    </p:set>
                                    <p:animEffect transition="in" filter="checkerboard(across)">
                                      <p:cBhvr>
                                        <p:cTn id="23" dur="75"/>
                                        <p:tgtEl>
                                          <p:spTgt spid="5294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3" grpId="0" autoUpdateAnimBg="0"/>
      <p:bldP spid="529414" grpId="0" build="p" autoUpdateAnimBg="0" advAuto="2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a:t>
            </a:r>
            <a:r>
              <a:rPr lang="en-US" altLang="zh-CN" sz="1800" b="1">
                <a:solidFill>
                  <a:srgbClr val="0000FF"/>
                </a:solidFill>
              </a:rPr>
              <a:t>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7843" name="Group 3"/>
          <p:cNvGrpSpPr>
            <a:grpSpLocks/>
          </p:cNvGrpSpPr>
          <p:nvPr/>
        </p:nvGrpSpPr>
        <p:grpSpPr bwMode="auto">
          <a:xfrm>
            <a:off x="4006850" y="1143000"/>
            <a:ext cx="2317750" cy="381000"/>
            <a:chOff x="2380" y="864"/>
            <a:chExt cx="1460" cy="240"/>
          </a:xfrm>
        </p:grpSpPr>
        <p:sp>
          <p:nvSpPr>
            <p:cNvPr id="547844"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7845"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7846"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47"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8"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49"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0"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7851"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7852" name="Group 12"/>
          <p:cNvGrpSpPr>
            <a:grpSpLocks/>
          </p:cNvGrpSpPr>
          <p:nvPr/>
        </p:nvGrpSpPr>
        <p:grpSpPr bwMode="auto">
          <a:xfrm>
            <a:off x="3962400" y="1766888"/>
            <a:ext cx="3200400" cy="366712"/>
            <a:chOff x="2352" y="1257"/>
            <a:chExt cx="2016" cy="231"/>
          </a:xfrm>
        </p:grpSpPr>
        <p:sp>
          <p:nvSpPr>
            <p:cNvPr id="547853"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objB.s</a:t>
              </a:r>
            </a:p>
          </p:txBody>
        </p:sp>
        <p:sp>
          <p:nvSpPr>
            <p:cNvPr id="547854"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7855"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7856"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57"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8"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59"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0"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7861"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62"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7863" name="Group 23"/>
          <p:cNvGrpSpPr>
            <a:grpSpLocks/>
          </p:cNvGrpSpPr>
          <p:nvPr/>
        </p:nvGrpSpPr>
        <p:grpSpPr bwMode="auto">
          <a:xfrm>
            <a:off x="3962400" y="2376488"/>
            <a:ext cx="4876800" cy="366712"/>
            <a:chOff x="2352" y="1641"/>
            <a:chExt cx="3072" cy="231"/>
          </a:xfrm>
        </p:grpSpPr>
        <p:sp>
          <p:nvSpPr>
            <p:cNvPr id="547864"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7865"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7866"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7867"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7868"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7869"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0"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1"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2"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3"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7874"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5"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6"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7877"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7878" name="AutoShape 38"/>
          <p:cNvSpPr>
            <a:spLocks/>
          </p:cNvSpPr>
          <p:nvPr/>
        </p:nvSpPr>
        <p:spPr bwMode="auto">
          <a:xfrm>
            <a:off x="4648200" y="4451350"/>
            <a:ext cx="2819400" cy="914400"/>
          </a:xfrm>
          <a:prstGeom prst="borderCallout2">
            <a:avLst>
              <a:gd name="adj1" fmla="val 12500"/>
              <a:gd name="adj2" fmla="val -2704"/>
              <a:gd name="adj3" fmla="val 12500"/>
              <a:gd name="adj4" fmla="val -20495"/>
              <a:gd name="adj5" fmla="val -75176"/>
              <a:gd name="adj6" fmla="val -774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B</a:t>
            </a:r>
            <a:r>
              <a:rPr lang="zh-CN" altLang="en-US" sz="1800" b="1"/>
              <a:t>成员函数</a:t>
            </a:r>
          </a:p>
          <a:p>
            <a:pPr eaLnBrk="0" hangingPunct="0">
              <a:lnSpc>
                <a:spcPct val="70000"/>
              </a:lnSpc>
              <a:spcBef>
                <a:spcPct val="50000"/>
              </a:spcBef>
            </a:pPr>
            <a:r>
              <a:rPr lang="zh-CN" altLang="en-US" sz="1800" b="1"/>
              <a:t>对 </a:t>
            </a:r>
            <a:r>
              <a:rPr lang="en-US" altLang="zh-CN" sz="1800" b="1"/>
              <a:t>objB </a:t>
            </a:r>
            <a:r>
              <a:rPr lang="zh-CN" altLang="en-US" sz="1800" b="1"/>
              <a:t>的数据成员操作</a:t>
            </a:r>
          </a:p>
        </p:txBody>
      </p:sp>
      <p:sp>
        <p:nvSpPr>
          <p:cNvPr id="547879"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7880"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7881"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7882"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7884"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7878"/>
                                        </p:tgtEl>
                                        <p:attrNameLst>
                                          <p:attrName>style.visibility</p:attrName>
                                        </p:attrNameLst>
                                      </p:cBhvr>
                                      <p:to>
                                        <p:strVal val="visible"/>
                                      </p:to>
                                    </p:set>
                                    <p:animEffect transition="in" filter="barn(outHorizontal)">
                                      <p:cBhvr>
                                        <p:cTn id="7" dur="500"/>
                                        <p:tgtEl>
                                          <p:spTgt spid="54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7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a:t>
            </a:r>
            <a:r>
              <a:rPr lang="en-US" altLang="zh-CN" sz="1800" b="1">
                <a:solidFill>
                  <a:srgbClr val="0000FF"/>
                </a:solidFill>
              </a:rPr>
              <a:t>objC.get_XY() ;</a:t>
            </a:r>
          </a:p>
          <a:p>
            <a:pPr algn="l">
              <a:lnSpc>
                <a:spcPct val="130000"/>
              </a:lnSpc>
            </a:pPr>
            <a:r>
              <a:rPr lang="en-US" altLang="zh-CN" sz="1800"/>
              <a:t>   objC.get_H();</a:t>
            </a:r>
          </a:p>
          <a:p>
            <a:pPr algn="l">
              <a:lnSpc>
                <a:spcPct val="130000"/>
              </a:lnSpc>
            </a:pPr>
            <a:r>
              <a:rPr lang="en-US" altLang="zh-CN" sz="1800"/>
              <a:t>   objC.make_V() ;</a:t>
            </a:r>
          </a:p>
          <a:p>
            <a:pPr algn="l">
              <a:lnSpc>
                <a:spcPct val="130000"/>
              </a:lnSpc>
            </a:pPr>
            <a:r>
              <a:rPr lang="en-US" altLang="zh-CN" sz="1800"/>
              <a:t>   cout &lt;&lt; "V = " &lt;&lt; objC.get_V() &lt;&lt; endl ;</a:t>
            </a:r>
          </a:p>
          <a:p>
            <a:pPr algn="l">
              <a:lnSpc>
                <a:spcPct val="130000"/>
              </a:lnSpc>
            </a:pPr>
            <a:r>
              <a:rPr lang="en-US" altLang="zh-CN" sz="1800"/>
              <a:t>}</a:t>
            </a:r>
          </a:p>
        </p:txBody>
      </p:sp>
      <p:grpSp>
        <p:nvGrpSpPr>
          <p:cNvPr id="548867" name="Group 3"/>
          <p:cNvGrpSpPr>
            <a:grpSpLocks/>
          </p:cNvGrpSpPr>
          <p:nvPr/>
        </p:nvGrpSpPr>
        <p:grpSpPr bwMode="auto">
          <a:xfrm>
            <a:off x="4006850" y="1143000"/>
            <a:ext cx="2317750" cy="381000"/>
            <a:chOff x="2380" y="864"/>
            <a:chExt cx="1460" cy="240"/>
          </a:xfrm>
        </p:grpSpPr>
        <p:sp>
          <p:nvSpPr>
            <p:cNvPr id="548868"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8869"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8870"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1"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2"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3"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74"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8875"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8876" name="Group 12"/>
          <p:cNvGrpSpPr>
            <a:grpSpLocks/>
          </p:cNvGrpSpPr>
          <p:nvPr/>
        </p:nvGrpSpPr>
        <p:grpSpPr bwMode="auto">
          <a:xfrm>
            <a:off x="3962400" y="1766888"/>
            <a:ext cx="3200400" cy="366712"/>
            <a:chOff x="2352" y="1257"/>
            <a:chExt cx="2016" cy="231"/>
          </a:xfrm>
        </p:grpSpPr>
        <p:sp>
          <p:nvSpPr>
            <p:cNvPr id="548877"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8878"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8879"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8880"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1"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2"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3"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4"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8885"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86"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8887" name="Group 23"/>
          <p:cNvGrpSpPr>
            <a:grpSpLocks/>
          </p:cNvGrpSpPr>
          <p:nvPr/>
        </p:nvGrpSpPr>
        <p:grpSpPr bwMode="auto">
          <a:xfrm>
            <a:off x="3962400" y="2376488"/>
            <a:ext cx="4876800" cy="366712"/>
            <a:chOff x="2352" y="1641"/>
            <a:chExt cx="3072" cy="231"/>
          </a:xfrm>
        </p:grpSpPr>
        <p:sp>
          <p:nvSpPr>
            <p:cNvPr id="548888"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48889"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48890"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48891"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objC.y</a:t>
              </a:r>
            </a:p>
          </p:txBody>
        </p:sp>
        <p:sp>
          <p:nvSpPr>
            <p:cNvPr id="548892"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objC.x</a:t>
              </a:r>
            </a:p>
          </p:txBody>
        </p:sp>
        <p:sp>
          <p:nvSpPr>
            <p:cNvPr id="548893"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4"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5"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6"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7"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8898"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899"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0"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8901"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8902" name="AutoShape 38"/>
          <p:cNvSpPr>
            <a:spLocks/>
          </p:cNvSpPr>
          <p:nvPr/>
        </p:nvSpPr>
        <p:spPr bwMode="auto">
          <a:xfrm>
            <a:off x="5029200" y="3308350"/>
            <a:ext cx="2819400" cy="914400"/>
          </a:xfrm>
          <a:prstGeom prst="borderCallout2">
            <a:avLst>
              <a:gd name="adj1" fmla="val 12500"/>
              <a:gd name="adj2" fmla="val -2704"/>
              <a:gd name="adj3" fmla="val 12500"/>
              <a:gd name="adj4" fmla="val -23481"/>
              <a:gd name="adj5" fmla="val 163370"/>
              <a:gd name="adj6" fmla="val -8992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a:t>
            </a:r>
            <a:r>
              <a:rPr lang="en-US" altLang="zh-CN" sz="1800" b="1"/>
              <a:t>A</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8903"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8904"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8905"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8906"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8908"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8902"/>
                                        </p:tgtEl>
                                        <p:attrNameLst>
                                          <p:attrName>style.visibility</p:attrName>
                                        </p:attrNameLst>
                                      </p:cBhvr>
                                      <p:to>
                                        <p:strVal val="visible"/>
                                      </p:to>
                                    </p:set>
                                    <p:animEffect transition="in" filter="barn(outHorizontal)">
                                      <p:cBhvr>
                                        <p:cTn id="7" dur="500"/>
                                        <p:tgtEl>
                                          <p:spTgt spid="54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0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a:t>int main()</a:t>
            </a:r>
          </a:p>
          <a:p>
            <a:pPr algn="l">
              <a:lnSpc>
                <a:spcPct val="130000"/>
              </a:lnSpc>
            </a:pPr>
            <a:r>
              <a:rPr lang="en-US" altLang="zh-CN" sz="1800"/>
              <a:t>{ A objA ;</a:t>
            </a:r>
          </a:p>
          <a:p>
            <a:pPr algn="l">
              <a:lnSpc>
                <a:spcPct val="130000"/>
              </a:lnSpc>
            </a:pPr>
            <a:r>
              <a:rPr lang="en-US" altLang="zh-CN" sz="1800"/>
              <a:t>   B objB ;</a:t>
            </a:r>
          </a:p>
          <a:p>
            <a:pPr algn="l">
              <a:lnSpc>
                <a:spcPct val="130000"/>
              </a:lnSpc>
            </a:pPr>
            <a:r>
              <a:rPr lang="en-US" altLang="zh-CN" sz="1800"/>
              <a:t>   C objC ;</a:t>
            </a:r>
          </a:p>
          <a:p>
            <a:pPr algn="l">
              <a:lnSpc>
                <a:spcPct val="130000"/>
              </a:lnSpc>
            </a:pPr>
            <a:r>
              <a:rPr lang="en-US" altLang="zh-CN" sz="1800"/>
              <a:t>   cout &lt;&lt; "It is object_A :\n" ;</a:t>
            </a:r>
          </a:p>
          <a:p>
            <a:pPr algn="l">
              <a:lnSpc>
                <a:spcPct val="130000"/>
              </a:lnSpc>
            </a:pPr>
            <a:r>
              <a:rPr lang="en-US" altLang="zh-CN" sz="1800"/>
              <a:t>   objA.get_XY() ;</a:t>
            </a:r>
          </a:p>
          <a:p>
            <a:pPr algn="l">
              <a:lnSpc>
                <a:spcPct val="130000"/>
              </a:lnSpc>
            </a:pPr>
            <a:r>
              <a:rPr lang="en-US" altLang="zh-CN" sz="1800"/>
              <a:t>   objA.put_XY() ;</a:t>
            </a:r>
          </a:p>
          <a:p>
            <a:pPr algn="l">
              <a:lnSpc>
                <a:spcPct val="130000"/>
              </a:lnSpc>
            </a:pPr>
            <a:r>
              <a:rPr lang="en-US" altLang="zh-CN" sz="1800"/>
              <a:t>   cout &lt;&lt; "It is object_B :\n" ;</a:t>
            </a:r>
          </a:p>
          <a:p>
            <a:pPr algn="l">
              <a:lnSpc>
                <a:spcPct val="130000"/>
              </a:lnSpc>
            </a:pPr>
            <a:r>
              <a:rPr lang="en-US" altLang="zh-CN" sz="1800"/>
              <a:t>   objB.get_XY() ;</a:t>
            </a:r>
          </a:p>
          <a:p>
            <a:pPr algn="l">
              <a:lnSpc>
                <a:spcPct val="130000"/>
              </a:lnSpc>
            </a:pPr>
            <a:r>
              <a:rPr lang="en-US" altLang="zh-CN" sz="1800"/>
              <a:t>   objB.make_S() ;</a:t>
            </a:r>
          </a:p>
          <a:p>
            <a:pPr algn="l">
              <a:lnSpc>
                <a:spcPct val="130000"/>
              </a:lnSpc>
            </a:pPr>
            <a:r>
              <a:rPr lang="en-US" altLang="zh-CN" sz="1800"/>
              <a:t>   cout &lt;&lt; "S = " &lt;&lt; objB.get_S() &lt;&lt; endl ;</a:t>
            </a:r>
          </a:p>
          <a:p>
            <a:pPr algn="l">
              <a:lnSpc>
                <a:spcPct val="130000"/>
              </a:lnSpc>
            </a:pPr>
            <a:r>
              <a:rPr lang="en-US" altLang="zh-CN" sz="1800"/>
              <a:t>   cout &lt;&lt; "It is object_C :\n" ;</a:t>
            </a:r>
          </a:p>
          <a:p>
            <a:pPr algn="l">
              <a:lnSpc>
                <a:spcPct val="130000"/>
              </a:lnSpc>
            </a:pPr>
            <a:r>
              <a:rPr lang="en-US" altLang="zh-CN" sz="1800"/>
              <a:t>   objC.get_XY() ;</a:t>
            </a:r>
          </a:p>
          <a:p>
            <a:pPr algn="l">
              <a:lnSpc>
                <a:spcPct val="130000"/>
              </a:lnSpc>
            </a:pPr>
            <a:r>
              <a:rPr lang="en-US" altLang="zh-CN" sz="1800"/>
              <a:t>   </a:t>
            </a:r>
            <a:r>
              <a:rPr lang="en-US" altLang="zh-CN" sz="1800" b="1">
                <a:solidFill>
                  <a:srgbClr val="0000FF"/>
                </a:solidFill>
              </a:rPr>
              <a:t>objC.get_H();</a:t>
            </a:r>
          </a:p>
          <a:p>
            <a:pPr algn="l">
              <a:lnSpc>
                <a:spcPct val="130000"/>
              </a:lnSpc>
            </a:pPr>
            <a:r>
              <a:rPr lang="en-US" altLang="zh-CN" sz="1800" b="1">
                <a:solidFill>
                  <a:srgbClr val="0000FF"/>
                </a:solidFill>
              </a:rPr>
              <a:t>   objC.make_V() ;</a:t>
            </a:r>
          </a:p>
          <a:p>
            <a:pPr algn="l">
              <a:lnSpc>
                <a:spcPct val="130000"/>
              </a:lnSpc>
            </a:pPr>
            <a:r>
              <a:rPr lang="en-US" altLang="zh-CN" sz="1800"/>
              <a:t>   cout &lt;&lt; "V = " &lt;&lt; </a:t>
            </a:r>
            <a:r>
              <a:rPr lang="en-US" altLang="zh-CN" sz="1800" b="1">
                <a:solidFill>
                  <a:srgbClr val="0000FF"/>
                </a:solidFill>
              </a:rPr>
              <a:t>objC.get_V()</a:t>
            </a:r>
            <a:r>
              <a:rPr lang="en-US" altLang="zh-CN" sz="1800"/>
              <a:t> &lt;&lt; endl ;</a:t>
            </a:r>
          </a:p>
          <a:p>
            <a:pPr algn="l">
              <a:lnSpc>
                <a:spcPct val="130000"/>
              </a:lnSpc>
            </a:pPr>
            <a:r>
              <a:rPr lang="en-US" altLang="zh-CN" sz="1800"/>
              <a:t>}</a:t>
            </a:r>
          </a:p>
        </p:txBody>
      </p:sp>
      <p:grpSp>
        <p:nvGrpSpPr>
          <p:cNvPr id="549891" name="Group 3"/>
          <p:cNvGrpSpPr>
            <a:grpSpLocks/>
          </p:cNvGrpSpPr>
          <p:nvPr/>
        </p:nvGrpSpPr>
        <p:grpSpPr bwMode="auto">
          <a:xfrm>
            <a:off x="4006850" y="1143000"/>
            <a:ext cx="2317750" cy="381000"/>
            <a:chOff x="2380" y="864"/>
            <a:chExt cx="1460" cy="240"/>
          </a:xfrm>
        </p:grpSpPr>
        <p:sp>
          <p:nvSpPr>
            <p:cNvPr id="549892"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49893"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49894"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5"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6"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7"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898"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49899"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49900" name="Group 12"/>
          <p:cNvGrpSpPr>
            <a:grpSpLocks/>
          </p:cNvGrpSpPr>
          <p:nvPr/>
        </p:nvGrpSpPr>
        <p:grpSpPr bwMode="auto">
          <a:xfrm>
            <a:off x="3962400" y="1766888"/>
            <a:ext cx="3200400" cy="366712"/>
            <a:chOff x="2352" y="1257"/>
            <a:chExt cx="2016" cy="231"/>
          </a:xfrm>
        </p:grpSpPr>
        <p:sp>
          <p:nvSpPr>
            <p:cNvPr id="549901"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49902"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49903"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49904"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5"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6"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7"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08"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49909"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0"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49911" name="Group 23"/>
          <p:cNvGrpSpPr>
            <a:grpSpLocks/>
          </p:cNvGrpSpPr>
          <p:nvPr/>
        </p:nvGrpSpPr>
        <p:grpSpPr bwMode="auto">
          <a:xfrm>
            <a:off x="3962400" y="2376488"/>
            <a:ext cx="4876800" cy="366712"/>
            <a:chOff x="2352" y="1641"/>
            <a:chExt cx="3072" cy="231"/>
          </a:xfrm>
        </p:grpSpPr>
        <p:sp>
          <p:nvSpPr>
            <p:cNvPr id="549912"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objC.h</a:t>
              </a:r>
            </a:p>
          </p:txBody>
        </p:sp>
        <p:sp>
          <p:nvSpPr>
            <p:cNvPr id="549913"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objC.v</a:t>
              </a:r>
            </a:p>
          </p:txBody>
        </p:sp>
        <p:sp>
          <p:nvSpPr>
            <p:cNvPr id="549914"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objC.s</a:t>
              </a:r>
            </a:p>
          </p:txBody>
        </p:sp>
        <p:sp>
          <p:nvSpPr>
            <p:cNvPr id="549915"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49916"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49917"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18"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19"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0"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1"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49922"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3"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4"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49925"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sp>
        <p:nvSpPr>
          <p:cNvPr id="549926" name="AutoShape 38"/>
          <p:cNvSpPr>
            <a:spLocks/>
          </p:cNvSpPr>
          <p:nvPr/>
        </p:nvSpPr>
        <p:spPr bwMode="auto">
          <a:xfrm>
            <a:off x="4953000" y="3765550"/>
            <a:ext cx="2819400" cy="914400"/>
          </a:xfrm>
          <a:prstGeom prst="borderCallout2">
            <a:avLst>
              <a:gd name="adj1" fmla="val 12500"/>
              <a:gd name="adj2" fmla="val -2704"/>
              <a:gd name="adj3" fmla="val 12500"/>
              <a:gd name="adj4" fmla="val -18639"/>
              <a:gd name="adj5" fmla="val 160417"/>
              <a:gd name="adj6" fmla="val -69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调用派生类</a:t>
            </a:r>
            <a:r>
              <a:rPr lang="en-US" altLang="zh-CN" sz="1800" b="1"/>
              <a:t>C</a:t>
            </a:r>
            <a:r>
              <a:rPr lang="zh-CN" altLang="en-US" sz="1800" b="1"/>
              <a:t>成员函数</a:t>
            </a:r>
          </a:p>
          <a:p>
            <a:pPr eaLnBrk="0" hangingPunct="0">
              <a:lnSpc>
                <a:spcPct val="70000"/>
              </a:lnSpc>
              <a:spcBef>
                <a:spcPct val="50000"/>
              </a:spcBef>
            </a:pPr>
            <a:r>
              <a:rPr lang="zh-CN" altLang="en-US" sz="1800" b="1"/>
              <a:t>对 </a:t>
            </a:r>
            <a:r>
              <a:rPr lang="en-US" altLang="zh-CN" sz="1800" b="1"/>
              <a:t>objC </a:t>
            </a:r>
            <a:r>
              <a:rPr lang="zh-CN" altLang="en-US" sz="1800" b="1"/>
              <a:t>的数据成员操作</a:t>
            </a:r>
          </a:p>
        </p:txBody>
      </p:sp>
      <p:sp>
        <p:nvSpPr>
          <p:cNvPr id="549927"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49928"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49929"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49930"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49932"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49926"/>
                                        </p:tgtEl>
                                        <p:attrNameLst>
                                          <p:attrName>style.visibility</p:attrName>
                                        </p:attrNameLst>
                                      </p:cBhvr>
                                      <p:to>
                                        <p:strVal val="visible"/>
                                      </p:to>
                                    </p:set>
                                    <p:animEffect transition="in" filter="barn(outHorizontal)">
                                      <p:cBhvr>
                                        <p:cTn id="7" dur="500"/>
                                        <p:tgtEl>
                                          <p:spTgt spid="549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517525" y="260350"/>
            <a:ext cx="4816475" cy="6164263"/>
          </a:xfrm>
          <a:prstGeom prst="rect">
            <a:avLst/>
          </a:prstGeom>
          <a:noFill/>
          <a:ln w="9525">
            <a:noFill/>
            <a:miter lim="800000"/>
            <a:headEnd/>
            <a:tailEnd/>
          </a:ln>
          <a:effectLst/>
        </p:spPr>
        <p:txBody>
          <a:bodyPr>
            <a:spAutoFit/>
          </a:bodyPr>
          <a:lstStyle/>
          <a:p>
            <a:pPr algn="l">
              <a:lnSpc>
                <a:spcPct val="130000"/>
              </a:lnSpc>
            </a:pPr>
            <a:r>
              <a:rPr lang="en-US" altLang="zh-CN" sz="1800" b="1"/>
              <a:t>int main()</a:t>
            </a:r>
          </a:p>
          <a:p>
            <a:pPr algn="l">
              <a:lnSpc>
                <a:spcPct val="130000"/>
              </a:lnSpc>
            </a:pPr>
            <a:r>
              <a:rPr lang="en-US" altLang="zh-CN" sz="1800" b="1"/>
              <a:t>{ A objA ;</a:t>
            </a:r>
          </a:p>
          <a:p>
            <a:pPr algn="l">
              <a:lnSpc>
                <a:spcPct val="130000"/>
              </a:lnSpc>
            </a:pPr>
            <a:r>
              <a:rPr lang="en-US" altLang="zh-CN" sz="1800" b="1"/>
              <a:t>   B objB ;</a:t>
            </a:r>
          </a:p>
          <a:p>
            <a:pPr algn="l">
              <a:lnSpc>
                <a:spcPct val="130000"/>
              </a:lnSpc>
            </a:pPr>
            <a:r>
              <a:rPr lang="en-US" altLang="zh-CN" sz="1800" b="1"/>
              <a:t>   C objC ;</a:t>
            </a:r>
          </a:p>
          <a:p>
            <a:pPr algn="l">
              <a:lnSpc>
                <a:spcPct val="130000"/>
              </a:lnSpc>
            </a:pPr>
            <a:r>
              <a:rPr lang="en-US" altLang="zh-CN" sz="1800" b="1"/>
              <a:t>   cout &lt;&lt; "It is object_A :\n" ;</a:t>
            </a:r>
          </a:p>
          <a:p>
            <a:pPr algn="l">
              <a:lnSpc>
                <a:spcPct val="130000"/>
              </a:lnSpc>
            </a:pPr>
            <a:r>
              <a:rPr lang="en-US" altLang="zh-CN" sz="1800" b="1"/>
              <a:t>   objA.get_XY() ;</a:t>
            </a:r>
          </a:p>
          <a:p>
            <a:pPr algn="l">
              <a:lnSpc>
                <a:spcPct val="130000"/>
              </a:lnSpc>
            </a:pPr>
            <a:r>
              <a:rPr lang="en-US" altLang="zh-CN" sz="1800" b="1"/>
              <a:t>   objA.put_XY() ;</a:t>
            </a:r>
          </a:p>
          <a:p>
            <a:pPr algn="l">
              <a:lnSpc>
                <a:spcPct val="130000"/>
              </a:lnSpc>
            </a:pPr>
            <a:r>
              <a:rPr lang="en-US" altLang="zh-CN" sz="1800" b="1"/>
              <a:t>   cout &lt;&lt; "It is object_B :\n" ;</a:t>
            </a:r>
          </a:p>
          <a:p>
            <a:pPr algn="l">
              <a:lnSpc>
                <a:spcPct val="130000"/>
              </a:lnSpc>
            </a:pPr>
            <a:r>
              <a:rPr lang="en-US" altLang="zh-CN" sz="1800" b="1"/>
              <a:t>   objB.get_XY() ;</a:t>
            </a:r>
          </a:p>
          <a:p>
            <a:pPr algn="l">
              <a:lnSpc>
                <a:spcPct val="130000"/>
              </a:lnSpc>
            </a:pPr>
            <a:r>
              <a:rPr lang="en-US" altLang="zh-CN" sz="1800" b="1"/>
              <a:t>   objB.make_S() ;</a:t>
            </a:r>
          </a:p>
          <a:p>
            <a:pPr algn="l">
              <a:lnSpc>
                <a:spcPct val="130000"/>
              </a:lnSpc>
            </a:pPr>
            <a:r>
              <a:rPr lang="en-US" altLang="zh-CN" sz="1800" b="1"/>
              <a:t>   cout &lt;&lt; "S = " &lt;&lt; objB.get_S() &lt;&lt; endl ;</a:t>
            </a:r>
          </a:p>
          <a:p>
            <a:pPr algn="l">
              <a:lnSpc>
                <a:spcPct val="130000"/>
              </a:lnSpc>
            </a:pPr>
            <a:r>
              <a:rPr lang="en-US" altLang="zh-CN" sz="1800" b="1"/>
              <a:t>   cout &lt;&lt; "It is object_C :\n" ;</a:t>
            </a:r>
          </a:p>
          <a:p>
            <a:pPr algn="l">
              <a:lnSpc>
                <a:spcPct val="130000"/>
              </a:lnSpc>
            </a:pPr>
            <a:r>
              <a:rPr lang="en-US" altLang="zh-CN" sz="1800" b="1"/>
              <a:t>   objC.get_XY() ;</a:t>
            </a:r>
          </a:p>
          <a:p>
            <a:pPr algn="l">
              <a:lnSpc>
                <a:spcPct val="130000"/>
              </a:lnSpc>
            </a:pPr>
            <a:r>
              <a:rPr lang="en-US" altLang="zh-CN" sz="1800" b="1"/>
              <a:t>   objC.get_H();</a:t>
            </a:r>
          </a:p>
          <a:p>
            <a:pPr algn="l">
              <a:lnSpc>
                <a:spcPct val="130000"/>
              </a:lnSpc>
            </a:pPr>
            <a:r>
              <a:rPr lang="en-US" altLang="zh-CN" sz="1800" b="1"/>
              <a:t>   objC.make_V() ;</a:t>
            </a:r>
          </a:p>
          <a:p>
            <a:pPr algn="l">
              <a:lnSpc>
                <a:spcPct val="130000"/>
              </a:lnSpc>
            </a:pPr>
            <a:r>
              <a:rPr lang="en-US" altLang="zh-CN" sz="1800" b="1"/>
              <a:t>   cout &lt;&lt; "V = " &lt;&lt; objC.get_V() &lt;&lt; endl ;</a:t>
            </a:r>
          </a:p>
          <a:p>
            <a:pPr algn="l">
              <a:lnSpc>
                <a:spcPct val="130000"/>
              </a:lnSpc>
            </a:pPr>
            <a:r>
              <a:rPr lang="en-US" altLang="zh-CN" sz="1800" b="1"/>
              <a:t>}</a:t>
            </a:r>
          </a:p>
        </p:txBody>
      </p:sp>
      <p:grpSp>
        <p:nvGrpSpPr>
          <p:cNvPr id="550915" name="Group 3"/>
          <p:cNvGrpSpPr>
            <a:grpSpLocks/>
          </p:cNvGrpSpPr>
          <p:nvPr/>
        </p:nvGrpSpPr>
        <p:grpSpPr bwMode="auto">
          <a:xfrm>
            <a:off x="4006850" y="1143000"/>
            <a:ext cx="2317750" cy="381000"/>
            <a:chOff x="2380" y="864"/>
            <a:chExt cx="1460" cy="240"/>
          </a:xfrm>
        </p:grpSpPr>
        <p:sp>
          <p:nvSpPr>
            <p:cNvPr id="550916" name="Rectangle 4"/>
            <p:cNvSpPr>
              <a:spLocks noChangeArrowheads="1"/>
            </p:cNvSpPr>
            <p:nvPr/>
          </p:nvSpPr>
          <p:spPr bwMode="auto">
            <a:xfrm>
              <a:off x="3312"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objA.y</a:t>
              </a:r>
            </a:p>
          </p:txBody>
        </p:sp>
        <p:sp>
          <p:nvSpPr>
            <p:cNvPr id="550917" name="Rectangle 5"/>
            <p:cNvSpPr>
              <a:spLocks noChangeArrowheads="1"/>
            </p:cNvSpPr>
            <p:nvPr/>
          </p:nvSpPr>
          <p:spPr bwMode="auto">
            <a:xfrm>
              <a:off x="2784" y="8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objA.x</a:t>
              </a:r>
            </a:p>
          </p:txBody>
        </p:sp>
        <p:sp>
          <p:nvSpPr>
            <p:cNvPr id="550918" name="Line 6"/>
            <p:cNvSpPr>
              <a:spLocks noChangeShapeType="1"/>
            </p:cNvSpPr>
            <p:nvPr/>
          </p:nvSpPr>
          <p:spPr bwMode="auto">
            <a:xfrm>
              <a:off x="2784" y="864"/>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19" name="Line 7"/>
            <p:cNvSpPr>
              <a:spLocks noChangeShapeType="1"/>
            </p:cNvSpPr>
            <p:nvPr/>
          </p:nvSpPr>
          <p:spPr bwMode="auto">
            <a:xfrm>
              <a:off x="2784"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0" name="Line 8"/>
            <p:cNvSpPr>
              <a:spLocks noChangeShapeType="1"/>
            </p:cNvSpPr>
            <p:nvPr/>
          </p:nvSpPr>
          <p:spPr bwMode="auto">
            <a:xfrm>
              <a:off x="3312"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1" name="Line 9"/>
            <p:cNvSpPr>
              <a:spLocks noChangeShapeType="1"/>
            </p:cNvSpPr>
            <p:nvPr/>
          </p:nvSpPr>
          <p:spPr bwMode="auto">
            <a:xfrm>
              <a:off x="3840" y="8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22" name="Line 10"/>
            <p:cNvSpPr>
              <a:spLocks noChangeShapeType="1"/>
            </p:cNvSpPr>
            <p:nvPr/>
          </p:nvSpPr>
          <p:spPr bwMode="auto">
            <a:xfrm>
              <a:off x="2784" y="1088"/>
              <a:ext cx="1056" cy="0"/>
            </a:xfrm>
            <a:prstGeom prst="line">
              <a:avLst/>
            </a:prstGeom>
            <a:noFill/>
            <a:ln w="12700">
              <a:solidFill>
                <a:schemeClr val="tx1"/>
              </a:solidFill>
              <a:round/>
              <a:headEnd/>
              <a:tailEnd/>
            </a:ln>
            <a:effectLst/>
          </p:spPr>
          <p:txBody>
            <a:bodyPr wrap="none" anchor="ctr"/>
            <a:lstStyle/>
            <a:p>
              <a:endParaRPr lang="zh-CN" altLang="en-US"/>
            </a:p>
          </p:txBody>
        </p:sp>
        <p:sp>
          <p:nvSpPr>
            <p:cNvPr id="550923" name="Text Box 11"/>
            <p:cNvSpPr txBox="1">
              <a:spLocks noChangeArrowheads="1"/>
            </p:cNvSpPr>
            <p:nvPr/>
          </p:nvSpPr>
          <p:spPr bwMode="auto">
            <a:xfrm>
              <a:off x="2380" y="873"/>
              <a:ext cx="420" cy="231"/>
            </a:xfrm>
            <a:prstGeom prst="rect">
              <a:avLst/>
            </a:prstGeom>
            <a:noFill/>
            <a:ln w="9525">
              <a:noFill/>
              <a:miter lim="800000"/>
              <a:headEnd/>
              <a:tailEnd/>
            </a:ln>
            <a:effectLst/>
          </p:spPr>
          <p:txBody>
            <a:bodyPr wrap="none">
              <a:spAutoFit/>
            </a:bodyPr>
            <a:lstStyle/>
            <a:p>
              <a:pPr algn="l"/>
              <a:r>
                <a:rPr lang="en-US" altLang="zh-CN" sz="1800" b="1"/>
                <a:t>objA</a:t>
              </a:r>
            </a:p>
          </p:txBody>
        </p:sp>
      </p:grpSp>
      <p:grpSp>
        <p:nvGrpSpPr>
          <p:cNvPr id="550924" name="Group 12"/>
          <p:cNvGrpSpPr>
            <a:grpSpLocks/>
          </p:cNvGrpSpPr>
          <p:nvPr/>
        </p:nvGrpSpPr>
        <p:grpSpPr bwMode="auto">
          <a:xfrm>
            <a:off x="3962400" y="1766888"/>
            <a:ext cx="3200400" cy="366712"/>
            <a:chOff x="2352" y="1257"/>
            <a:chExt cx="2016" cy="231"/>
          </a:xfrm>
        </p:grpSpPr>
        <p:sp>
          <p:nvSpPr>
            <p:cNvPr id="550925" name="Rectangle 13"/>
            <p:cNvSpPr>
              <a:spLocks noChangeArrowheads="1"/>
            </p:cNvSpPr>
            <p:nvPr/>
          </p:nvSpPr>
          <p:spPr bwMode="auto">
            <a:xfrm>
              <a:off x="3840" y="1264"/>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objB.s</a:t>
              </a:r>
            </a:p>
          </p:txBody>
        </p:sp>
        <p:sp>
          <p:nvSpPr>
            <p:cNvPr id="550926" name="Rectangle 14"/>
            <p:cNvSpPr>
              <a:spLocks noChangeArrowheads="1"/>
            </p:cNvSpPr>
            <p:nvPr/>
          </p:nvSpPr>
          <p:spPr bwMode="auto">
            <a:xfrm>
              <a:off x="3312"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objB.y</a:t>
              </a:r>
            </a:p>
          </p:txBody>
        </p:sp>
        <p:sp>
          <p:nvSpPr>
            <p:cNvPr id="550927" name="Rectangle 15"/>
            <p:cNvSpPr>
              <a:spLocks noChangeArrowheads="1"/>
            </p:cNvSpPr>
            <p:nvPr/>
          </p:nvSpPr>
          <p:spPr bwMode="auto">
            <a:xfrm>
              <a:off x="2784" y="1264"/>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objB.x</a:t>
              </a:r>
            </a:p>
          </p:txBody>
        </p:sp>
        <p:sp>
          <p:nvSpPr>
            <p:cNvPr id="550928" name="Line 16"/>
            <p:cNvSpPr>
              <a:spLocks noChangeShapeType="1"/>
            </p:cNvSpPr>
            <p:nvPr/>
          </p:nvSpPr>
          <p:spPr bwMode="auto">
            <a:xfrm>
              <a:off x="2784" y="1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29" name="Line 17"/>
            <p:cNvSpPr>
              <a:spLocks noChangeShapeType="1"/>
            </p:cNvSpPr>
            <p:nvPr/>
          </p:nvSpPr>
          <p:spPr bwMode="auto">
            <a:xfrm>
              <a:off x="2784"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0" name="Line 18"/>
            <p:cNvSpPr>
              <a:spLocks noChangeShapeType="1"/>
            </p:cNvSpPr>
            <p:nvPr/>
          </p:nvSpPr>
          <p:spPr bwMode="auto">
            <a:xfrm>
              <a:off x="3312"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1" name="Line 19"/>
            <p:cNvSpPr>
              <a:spLocks noChangeShapeType="1"/>
            </p:cNvSpPr>
            <p:nvPr/>
          </p:nvSpPr>
          <p:spPr bwMode="auto">
            <a:xfrm>
              <a:off x="4368"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2" name="Line 20"/>
            <p:cNvSpPr>
              <a:spLocks noChangeShapeType="1"/>
            </p:cNvSpPr>
            <p:nvPr/>
          </p:nvSpPr>
          <p:spPr bwMode="auto">
            <a:xfrm>
              <a:off x="2784" y="1488"/>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0933" name="Line 21"/>
            <p:cNvSpPr>
              <a:spLocks noChangeShapeType="1"/>
            </p:cNvSpPr>
            <p:nvPr/>
          </p:nvSpPr>
          <p:spPr bwMode="auto">
            <a:xfrm>
              <a:off x="3840" y="1264"/>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34" name="Text Box 22"/>
            <p:cNvSpPr txBox="1">
              <a:spLocks noChangeArrowheads="1"/>
            </p:cNvSpPr>
            <p:nvPr/>
          </p:nvSpPr>
          <p:spPr bwMode="auto">
            <a:xfrm>
              <a:off x="2352" y="1257"/>
              <a:ext cx="412" cy="231"/>
            </a:xfrm>
            <a:prstGeom prst="rect">
              <a:avLst/>
            </a:prstGeom>
            <a:noFill/>
            <a:ln w="9525">
              <a:noFill/>
              <a:miter lim="800000"/>
              <a:headEnd/>
              <a:tailEnd/>
            </a:ln>
            <a:effectLst/>
          </p:spPr>
          <p:txBody>
            <a:bodyPr wrap="none">
              <a:spAutoFit/>
            </a:bodyPr>
            <a:lstStyle/>
            <a:p>
              <a:pPr algn="l"/>
              <a:r>
                <a:rPr lang="en-US" altLang="zh-CN" sz="1800" b="1"/>
                <a:t>objB</a:t>
              </a:r>
            </a:p>
          </p:txBody>
        </p:sp>
      </p:grpSp>
      <p:grpSp>
        <p:nvGrpSpPr>
          <p:cNvPr id="550935" name="Group 23"/>
          <p:cNvGrpSpPr>
            <a:grpSpLocks/>
          </p:cNvGrpSpPr>
          <p:nvPr/>
        </p:nvGrpSpPr>
        <p:grpSpPr bwMode="auto">
          <a:xfrm>
            <a:off x="3962400" y="2376488"/>
            <a:ext cx="4876800" cy="366712"/>
            <a:chOff x="2352" y="1641"/>
            <a:chExt cx="3072" cy="231"/>
          </a:xfrm>
        </p:grpSpPr>
        <p:sp>
          <p:nvSpPr>
            <p:cNvPr id="550936" name="Rectangle 24"/>
            <p:cNvSpPr>
              <a:spLocks noChangeArrowheads="1"/>
            </p:cNvSpPr>
            <p:nvPr/>
          </p:nvSpPr>
          <p:spPr bwMode="auto">
            <a:xfrm>
              <a:off x="4368"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objC.h</a:t>
              </a:r>
            </a:p>
          </p:txBody>
        </p:sp>
        <p:sp>
          <p:nvSpPr>
            <p:cNvPr id="550937" name="Rectangle 25"/>
            <p:cNvSpPr>
              <a:spLocks noChangeArrowheads="1"/>
            </p:cNvSpPr>
            <p:nvPr/>
          </p:nvSpPr>
          <p:spPr bwMode="auto">
            <a:xfrm>
              <a:off x="4896" y="1648"/>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objC.v</a:t>
              </a:r>
            </a:p>
          </p:txBody>
        </p:sp>
        <p:sp>
          <p:nvSpPr>
            <p:cNvPr id="550938" name="Rectangle 26"/>
            <p:cNvSpPr>
              <a:spLocks noChangeArrowheads="1"/>
            </p:cNvSpPr>
            <p:nvPr/>
          </p:nvSpPr>
          <p:spPr bwMode="auto">
            <a:xfrm>
              <a:off x="3840" y="1648"/>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objC.s</a:t>
              </a:r>
            </a:p>
          </p:txBody>
        </p:sp>
        <p:sp>
          <p:nvSpPr>
            <p:cNvPr id="550939" name="Rectangle 27"/>
            <p:cNvSpPr>
              <a:spLocks noChangeArrowheads="1"/>
            </p:cNvSpPr>
            <p:nvPr/>
          </p:nvSpPr>
          <p:spPr bwMode="auto">
            <a:xfrm>
              <a:off x="3312"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objC.y</a:t>
              </a:r>
            </a:p>
          </p:txBody>
        </p:sp>
        <p:sp>
          <p:nvSpPr>
            <p:cNvPr id="550940" name="Rectangle 28"/>
            <p:cNvSpPr>
              <a:spLocks noChangeArrowheads="1"/>
            </p:cNvSpPr>
            <p:nvPr/>
          </p:nvSpPr>
          <p:spPr bwMode="auto">
            <a:xfrm>
              <a:off x="2784" y="1648"/>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a:t>objC.x</a:t>
              </a:r>
            </a:p>
          </p:txBody>
        </p:sp>
        <p:sp>
          <p:nvSpPr>
            <p:cNvPr id="550941" name="Line 29"/>
            <p:cNvSpPr>
              <a:spLocks noChangeShapeType="1"/>
            </p:cNvSpPr>
            <p:nvPr/>
          </p:nvSpPr>
          <p:spPr bwMode="auto">
            <a:xfrm>
              <a:off x="2784" y="1648"/>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2" name="Line 30"/>
            <p:cNvSpPr>
              <a:spLocks noChangeShapeType="1"/>
            </p:cNvSpPr>
            <p:nvPr/>
          </p:nvSpPr>
          <p:spPr bwMode="auto">
            <a:xfrm>
              <a:off x="278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3" name="Line 31"/>
            <p:cNvSpPr>
              <a:spLocks noChangeShapeType="1"/>
            </p:cNvSpPr>
            <p:nvPr/>
          </p:nvSpPr>
          <p:spPr bwMode="auto">
            <a:xfrm>
              <a:off x="3312"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4" name="Line 32"/>
            <p:cNvSpPr>
              <a:spLocks noChangeShapeType="1"/>
            </p:cNvSpPr>
            <p:nvPr/>
          </p:nvSpPr>
          <p:spPr bwMode="auto">
            <a:xfrm>
              <a:off x="5424"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5" name="Line 33"/>
            <p:cNvSpPr>
              <a:spLocks noChangeShapeType="1"/>
            </p:cNvSpPr>
            <p:nvPr/>
          </p:nvSpPr>
          <p:spPr bwMode="auto">
            <a:xfrm>
              <a:off x="2784" y="1872"/>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50946" name="Line 34"/>
            <p:cNvSpPr>
              <a:spLocks noChangeShapeType="1"/>
            </p:cNvSpPr>
            <p:nvPr/>
          </p:nvSpPr>
          <p:spPr bwMode="auto">
            <a:xfrm>
              <a:off x="3840"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7" name="Line 35"/>
            <p:cNvSpPr>
              <a:spLocks noChangeShapeType="1"/>
            </p:cNvSpPr>
            <p:nvPr/>
          </p:nvSpPr>
          <p:spPr bwMode="auto">
            <a:xfrm>
              <a:off x="4896"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8" name="Line 36"/>
            <p:cNvSpPr>
              <a:spLocks noChangeShapeType="1"/>
            </p:cNvSpPr>
            <p:nvPr/>
          </p:nvSpPr>
          <p:spPr bwMode="auto">
            <a:xfrm>
              <a:off x="4368" y="1648"/>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0949" name="Text Box 37"/>
            <p:cNvSpPr txBox="1">
              <a:spLocks noChangeArrowheads="1"/>
            </p:cNvSpPr>
            <p:nvPr/>
          </p:nvSpPr>
          <p:spPr bwMode="auto">
            <a:xfrm>
              <a:off x="2352" y="1641"/>
              <a:ext cx="420" cy="231"/>
            </a:xfrm>
            <a:prstGeom prst="rect">
              <a:avLst/>
            </a:prstGeom>
            <a:noFill/>
            <a:ln w="9525">
              <a:noFill/>
              <a:miter lim="800000"/>
              <a:headEnd/>
              <a:tailEnd/>
            </a:ln>
            <a:effectLst/>
          </p:spPr>
          <p:txBody>
            <a:bodyPr wrap="none">
              <a:spAutoFit/>
            </a:bodyPr>
            <a:lstStyle/>
            <a:p>
              <a:pPr algn="l"/>
              <a:r>
                <a:rPr lang="en-US" altLang="zh-CN" sz="1800" b="1"/>
                <a:t>objC</a:t>
              </a:r>
            </a:p>
          </p:txBody>
        </p:sp>
      </p:grpSp>
      <p:graphicFrame>
        <p:nvGraphicFramePr>
          <p:cNvPr id="550950" name="Object 38"/>
          <p:cNvGraphicFramePr>
            <a:graphicFrameLocks noChangeAspect="1"/>
          </p:cNvGraphicFramePr>
          <p:nvPr/>
        </p:nvGraphicFramePr>
        <p:xfrm>
          <a:off x="4876800" y="3276600"/>
          <a:ext cx="3743325" cy="2876550"/>
        </p:xfrm>
        <a:graphic>
          <a:graphicData uri="http://schemas.openxmlformats.org/presentationml/2006/ole">
            <p:oleObj spid="_x0000_s550950" name="位图图像" r:id="rId3" imgW="3742857" imgH="2876190" progId="PBrush">
              <p:embed/>
            </p:oleObj>
          </a:graphicData>
        </a:graphic>
      </p:graphicFrame>
      <p:sp>
        <p:nvSpPr>
          <p:cNvPr id="550951" name="Text Box 39"/>
          <p:cNvSpPr txBox="1">
            <a:spLocks noChangeArrowheads="1"/>
          </p:cNvSpPr>
          <p:nvPr/>
        </p:nvSpPr>
        <p:spPr bwMode="auto">
          <a:xfrm>
            <a:off x="4921250" y="762000"/>
            <a:ext cx="1174750" cy="366713"/>
          </a:xfrm>
          <a:prstGeom prst="rect">
            <a:avLst/>
          </a:prstGeom>
          <a:noFill/>
          <a:ln w="9525">
            <a:noFill/>
            <a:miter lim="800000"/>
            <a:headEnd/>
            <a:tailEnd/>
          </a:ln>
          <a:effectLst/>
        </p:spPr>
        <p:txBody>
          <a:bodyPr>
            <a:spAutoFit/>
          </a:bodyPr>
          <a:lstStyle/>
          <a:p>
            <a:pPr algn="l"/>
            <a:r>
              <a:rPr lang="en-US" altLang="zh-CN" sz="1800" b="1"/>
              <a:t>x             y  </a:t>
            </a:r>
          </a:p>
        </p:txBody>
      </p:sp>
      <p:sp>
        <p:nvSpPr>
          <p:cNvPr id="550952" name="Text Box 40"/>
          <p:cNvSpPr txBox="1">
            <a:spLocks noChangeArrowheads="1"/>
          </p:cNvSpPr>
          <p:nvPr/>
        </p:nvSpPr>
        <p:spPr bwMode="auto">
          <a:xfrm>
            <a:off x="6584950" y="1447800"/>
            <a:ext cx="273050" cy="366713"/>
          </a:xfrm>
          <a:prstGeom prst="rect">
            <a:avLst/>
          </a:prstGeom>
          <a:noFill/>
          <a:ln w="9525">
            <a:noFill/>
            <a:miter lim="800000"/>
            <a:headEnd/>
            <a:tailEnd/>
          </a:ln>
          <a:effectLst/>
        </p:spPr>
        <p:txBody>
          <a:bodyPr wrap="none">
            <a:spAutoFit/>
          </a:bodyPr>
          <a:lstStyle/>
          <a:p>
            <a:r>
              <a:rPr lang="en-US" altLang="zh-CN" sz="1800" b="1"/>
              <a:t>s</a:t>
            </a:r>
          </a:p>
        </p:txBody>
      </p:sp>
      <p:sp>
        <p:nvSpPr>
          <p:cNvPr id="550953" name="Text Box 41"/>
          <p:cNvSpPr txBox="1">
            <a:spLocks noChangeArrowheads="1"/>
          </p:cNvSpPr>
          <p:nvPr/>
        </p:nvSpPr>
        <p:spPr bwMode="auto">
          <a:xfrm>
            <a:off x="7435850" y="2057400"/>
            <a:ext cx="1174750" cy="366713"/>
          </a:xfrm>
          <a:prstGeom prst="rect">
            <a:avLst/>
          </a:prstGeom>
          <a:noFill/>
          <a:ln w="9525">
            <a:noFill/>
            <a:miter lim="800000"/>
            <a:headEnd/>
            <a:tailEnd/>
          </a:ln>
          <a:effectLst/>
        </p:spPr>
        <p:txBody>
          <a:bodyPr>
            <a:spAutoFit/>
          </a:bodyPr>
          <a:lstStyle/>
          <a:p>
            <a:pPr algn="l"/>
            <a:r>
              <a:rPr lang="en-US" altLang="zh-CN" sz="1800" b="1"/>
              <a:t>h             v  </a:t>
            </a:r>
          </a:p>
        </p:txBody>
      </p:sp>
      <p:sp>
        <p:nvSpPr>
          <p:cNvPr id="550954" name="Rectangle 4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0956" name="Rectangle 44"/>
          <p:cNvSpPr>
            <a:spLocks noChangeArrowheads="1"/>
          </p:cNvSpPr>
          <p:nvPr/>
        </p:nvSpPr>
        <p:spPr bwMode="auto">
          <a:xfrm>
            <a:off x="6024563" y="38100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8-1  </a:t>
            </a:r>
            <a:r>
              <a:rPr lang="zh-CN" altLang="en-US" sz="2000" b="1" i="1">
                <a:solidFill>
                  <a:srgbClr val="008000"/>
                </a:solidFill>
              </a:rPr>
              <a:t>公有继承的测试</a:t>
            </a:r>
            <a:r>
              <a:rPr lang="zh-CN" altLang="en-US" sz="18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0950"/>
                                        </p:tgtEl>
                                        <p:attrNameLst>
                                          <p:attrName>style.visibility</p:attrName>
                                        </p:attrNameLst>
                                      </p:cBhvr>
                                      <p:to>
                                        <p:strVal val="visible"/>
                                      </p:to>
                                    </p:set>
                                    <p:animEffect transition="in" filter="blinds(horizontal)">
                                      <p:cBhvr>
                                        <p:cTn id="7" dur="500"/>
                                        <p:tgtEl>
                                          <p:spTgt spid="55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grpSp>
        <p:nvGrpSpPr>
          <p:cNvPr id="551939" name="Group 3"/>
          <p:cNvGrpSpPr>
            <a:grpSpLocks/>
          </p:cNvGrpSpPr>
          <p:nvPr/>
        </p:nvGrpSpPr>
        <p:grpSpPr bwMode="auto">
          <a:xfrm>
            <a:off x="2725738" y="2146300"/>
            <a:ext cx="3598862" cy="2879725"/>
            <a:chOff x="1872" y="1352"/>
            <a:chExt cx="2064" cy="1600"/>
          </a:xfrm>
        </p:grpSpPr>
        <p:sp>
          <p:nvSpPr>
            <p:cNvPr id="551940"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51941"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51942"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43"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4"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5"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51946"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7"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51948"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51949"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51950"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51951"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2"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3"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51954"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51955"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6"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51957"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51958"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51959"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51960" name="Rectangle 24"/>
            <p:cNvSpPr>
              <a:spLocks noChangeArrowheads="1"/>
            </p:cNvSpPr>
            <p:nvPr/>
          </p:nvSpPr>
          <p:spPr bwMode="auto">
            <a:xfrm>
              <a:off x="2928" y="1879"/>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sp>
          <p:nvSpPr>
            <p:cNvPr id="551961" name="Rectangle 25"/>
            <p:cNvSpPr>
              <a:spLocks noChangeArrowheads="1"/>
            </p:cNvSpPr>
            <p:nvPr/>
          </p:nvSpPr>
          <p:spPr bwMode="auto">
            <a:xfrm>
              <a:off x="2928" y="2093"/>
              <a:ext cx="1008" cy="211"/>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endParaRPr lang="zh-CN" altLang="en-US" sz="1800" b="1" i="1">
                <a:solidFill>
                  <a:srgbClr val="0000FF"/>
                </a:solidFill>
              </a:endParaRPr>
            </a:p>
          </p:txBody>
        </p:sp>
      </p:grpSp>
      <p:sp>
        <p:nvSpPr>
          <p:cNvPr id="551962"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2.</a:t>
            </a:r>
            <a:r>
              <a:rPr lang="zh-CN" altLang="en-US" b="1" i="1">
                <a:solidFill>
                  <a:srgbClr val="008000"/>
                </a:solidFill>
                <a:latin typeface="宋体" pitchFamily="2" charset="-122"/>
              </a:rPr>
              <a:t>私有继承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1962"/>
                                        </p:tgtEl>
                                        <p:attrNameLst>
                                          <p:attrName>style.visibility</p:attrName>
                                        </p:attrNameLst>
                                      </p:cBhvr>
                                      <p:to>
                                        <p:strVal val="visible"/>
                                      </p:to>
                                    </p:set>
                                    <p:animEffect transition="in" filter="checkerboard(across)">
                                      <p:cBhvr>
                                        <p:cTn id="7" dur="500"/>
                                        <p:tgtEl>
                                          <p:spTgt spid="5519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39"/>
                                        </p:tgtEl>
                                        <p:attrNameLst>
                                          <p:attrName>style.visibility</p:attrName>
                                        </p:attrNameLst>
                                      </p:cBhvr>
                                      <p:to>
                                        <p:strVal val="visible"/>
                                      </p:to>
                                    </p:set>
                                    <p:animEffect transition="in" filter="blinds(horizontal)">
                                      <p:cBhvr>
                                        <p:cTn id="12" dur="500"/>
                                        <p:tgtEl>
                                          <p:spTgt spid="551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solidFill>
                  <a:schemeClr val="accent2"/>
                </a:solidFill>
              </a:rPr>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solidFill>
                  <a:srgbClr val="0000FF"/>
                </a:solidFill>
              </a:rPr>
              <a:t>class B</a:t>
            </a:r>
            <a:r>
              <a:rPr lang="en-US" altLang="zh-CN" sz="1800" b="1" dirty="0"/>
              <a:t> </a:t>
            </a:r>
            <a:r>
              <a:rPr lang="en-US" altLang="zh-CN" sz="1800" b="1" dirty="0">
                <a:solidFill>
                  <a:schemeClr val="accent2"/>
                </a:solidFill>
              </a:rPr>
              <a:t>: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a:t>
            </a:r>
            <a:r>
              <a:rPr lang="en-US" altLang="zh-CN" sz="1800" b="1" dirty="0" smtClean="0"/>
              <a:t>: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a:t>
            </a:r>
            <a:r>
              <a:rPr lang="en-US" altLang="zh-CN" sz="1800" b="1" dirty="0">
                <a:solidFill>
                  <a:srgbClr val="0000FF"/>
                </a:solidFill>
              </a:rPr>
              <a:t>B </a:t>
            </a:r>
            <a:r>
              <a:rPr lang="en-US" altLang="zh-CN" sz="1800" b="1" dirty="0" err="1">
                <a:solidFill>
                  <a:srgbClr val="0000FF"/>
                </a:solidFill>
              </a:rPr>
              <a:t>objB</a:t>
            </a:r>
            <a:r>
              <a:rPr lang="en-US" altLang="zh-CN" sz="1800" b="1" dirty="0">
                <a:solidFill>
                  <a:srgbClr val="0000FF"/>
                </a:solidFill>
              </a:rPr>
              <a:t> ;</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sp>
        <p:nvSpPr>
          <p:cNvPr id="552963" name="Rectangle 3"/>
          <p:cNvSpPr>
            <a:spLocks noChangeArrowheads="1"/>
          </p:cNvSpPr>
          <p:nvPr/>
        </p:nvSpPr>
        <p:spPr bwMode="auto">
          <a:xfrm>
            <a:off x="5897563" y="539750"/>
            <a:ext cx="273843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a:t>
            </a:r>
            <a:r>
              <a:rPr lang="zh-CN" altLang="en-US" sz="1800"/>
              <a:t> </a:t>
            </a:r>
          </a:p>
        </p:txBody>
      </p:sp>
      <p:grpSp>
        <p:nvGrpSpPr>
          <p:cNvPr id="552964" name="Group 4"/>
          <p:cNvGrpSpPr>
            <a:grpSpLocks/>
          </p:cNvGrpSpPr>
          <p:nvPr/>
        </p:nvGrpSpPr>
        <p:grpSpPr bwMode="auto">
          <a:xfrm>
            <a:off x="5927725" y="1524000"/>
            <a:ext cx="2166938" cy="1600200"/>
            <a:chOff x="3915" y="1392"/>
            <a:chExt cx="1365" cy="1008"/>
          </a:xfrm>
        </p:grpSpPr>
        <p:sp>
          <p:nvSpPr>
            <p:cNvPr id="55296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296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296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2968" name="Group 8"/>
          <p:cNvGrpSpPr>
            <a:grpSpLocks/>
          </p:cNvGrpSpPr>
          <p:nvPr/>
        </p:nvGrpSpPr>
        <p:grpSpPr bwMode="auto">
          <a:xfrm>
            <a:off x="5410200" y="5348288"/>
            <a:ext cx="3200400" cy="747712"/>
            <a:chOff x="3168" y="2793"/>
            <a:chExt cx="2016" cy="471"/>
          </a:xfrm>
        </p:grpSpPr>
        <p:sp>
          <p:nvSpPr>
            <p:cNvPr id="552969" name="Rectangle 9"/>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2970" name="Rectangle 10"/>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2971" name="Rectangle 11"/>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2972" name="Line 12"/>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3" name="Line 13"/>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4" name="Line 14"/>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5" name="Line 15"/>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6" name="Line 16"/>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2977" name="Line 17"/>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2978" name="Text Box 18"/>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2979" name="Text Box 19"/>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2980" name="Rectangle 20"/>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2963"/>
                                        </p:tgtEl>
                                        <p:attrNameLst>
                                          <p:attrName>style.visibility</p:attrName>
                                        </p:attrNameLst>
                                      </p:cBhvr>
                                      <p:to>
                                        <p:strVal val="visible"/>
                                      </p:to>
                                    </p:set>
                                    <p:animEffect transition="in" filter="checkerboard(across)">
                                      <p:cBhvr>
                                        <p:cTn id="7" dur="500"/>
                                        <p:tgtEl>
                                          <p:spTgt spid="5529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2962"/>
                                        </p:tgtEl>
                                        <p:attrNameLst>
                                          <p:attrName>style.visibility</p:attrName>
                                        </p:attrNameLst>
                                      </p:cBhvr>
                                      <p:to>
                                        <p:strVal val="visible"/>
                                      </p:to>
                                    </p:set>
                                    <p:animEffect transition="in" filter="checkerboard(down)">
                                      <p:cBhvr>
                                        <p:cTn id="12" dur="500"/>
                                        <p:tgtEl>
                                          <p:spTgt spid="5529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64"/>
                                        </p:tgtEl>
                                        <p:attrNameLst>
                                          <p:attrName>style.visibility</p:attrName>
                                        </p:attrNameLst>
                                      </p:cBhvr>
                                      <p:to>
                                        <p:strVal val="visible"/>
                                      </p:to>
                                    </p:set>
                                    <p:animEffect transition="in" filter="blinds(horizontal)">
                                      <p:cBhvr>
                                        <p:cTn id="17" dur="500"/>
                                        <p:tgtEl>
                                          <p:spTgt spid="55296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552968"/>
                                        </p:tgtEl>
                                        <p:attrNameLst>
                                          <p:attrName>style.visibility</p:attrName>
                                        </p:attrNameLst>
                                      </p:cBhvr>
                                      <p:to>
                                        <p:strVal val="visible"/>
                                      </p:to>
                                    </p:set>
                                    <p:anim calcmode="lin" valueType="num">
                                      <p:cBhvr>
                                        <p:cTn id="22" dur="500" fill="hold"/>
                                        <p:tgtEl>
                                          <p:spTgt spid="552968"/>
                                        </p:tgtEl>
                                        <p:attrNameLst>
                                          <p:attrName>ppt_x</p:attrName>
                                        </p:attrNameLst>
                                      </p:cBhvr>
                                      <p:tavLst>
                                        <p:tav tm="0">
                                          <p:val>
                                            <p:strVal val="#ppt_x-#ppt_w/2"/>
                                          </p:val>
                                        </p:tav>
                                        <p:tav tm="100000">
                                          <p:val>
                                            <p:strVal val="#ppt_x"/>
                                          </p:val>
                                        </p:tav>
                                      </p:tavLst>
                                    </p:anim>
                                    <p:anim calcmode="lin" valueType="num">
                                      <p:cBhvr>
                                        <p:cTn id="23" dur="500" fill="hold"/>
                                        <p:tgtEl>
                                          <p:spTgt spid="552968"/>
                                        </p:tgtEl>
                                        <p:attrNameLst>
                                          <p:attrName>ppt_y</p:attrName>
                                        </p:attrNameLst>
                                      </p:cBhvr>
                                      <p:tavLst>
                                        <p:tav tm="0">
                                          <p:val>
                                            <p:strVal val="#ppt_y"/>
                                          </p:val>
                                        </p:tav>
                                        <p:tav tm="100000">
                                          <p:val>
                                            <p:strVal val="#ppt_y"/>
                                          </p:val>
                                        </p:tav>
                                      </p:tavLst>
                                    </p:anim>
                                    <p:anim calcmode="lin" valueType="num">
                                      <p:cBhvr>
                                        <p:cTn id="24" dur="500" fill="hold"/>
                                        <p:tgtEl>
                                          <p:spTgt spid="552968"/>
                                        </p:tgtEl>
                                        <p:attrNameLst>
                                          <p:attrName>ppt_w</p:attrName>
                                        </p:attrNameLst>
                                      </p:cBhvr>
                                      <p:tavLst>
                                        <p:tav tm="0">
                                          <p:val>
                                            <p:fltVal val="0"/>
                                          </p:val>
                                        </p:tav>
                                        <p:tav tm="100000">
                                          <p:val>
                                            <p:strVal val="#ppt_w"/>
                                          </p:val>
                                        </p:tav>
                                      </p:tavLst>
                                    </p:anim>
                                    <p:anim calcmode="lin" valueType="num">
                                      <p:cBhvr>
                                        <p:cTn id="25" dur="500" fill="hold"/>
                                        <p:tgtEl>
                                          <p:spTgt spid="5529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autoUpdateAnimBg="0"/>
      <p:bldP spid="5529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a:t>
            </a:r>
            <a:r>
              <a:rPr lang="en-US" altLang="zh-CN" sz="1800" b="1">
                <a:solidFill>
                  <a:srgbClr val="0000FF"/>
                </a:solidFill>
              </a:rPr>
              <a:t>get_XY();</a:t>
            </a:r>
            <a:r>
              <a:rPr lang="en-US" altLang="zh-CN" sz="1800"/>
              <a:t>    s = x * y ;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3988" name="Group 4"/>
          <p:cNvGrpSpPr>
            <a:grpSpLocks/>
          </p:cNvGrpSpPr>
          <p:nvPr/>
        </p:nvGrpSpPr>
        <p:grpSpPr bwMode="auto">
          <a:xfrm>
            <a:off x="5927725" y="1524000"/>
            <a:ext cx="2166938" cy="1600200"/>
            <a:chOff x="3915" y="1392"/>
            <a:chExt cx="1365" cy="1008"/>
          </a:xfrm>
        </p:grpSpPr>
        <p:sp>
          <p:nvSpPr>
            <p:cNvPr id="55398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399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399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3992" name="Oval 8"/>
          <p:cNvSpPr>
            <a:spLocks noChangeArrowheads="1"/>
          </p:cNvSpPr>
          <p:nvPr/>
        </p:nvSpPr>
        <p:spPr bwMode="auto">
          <a:xfrm>
            <a:off x="2438400" y="3616325"/>
            <a:ext cx="11430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53993" name="AutoShape 9"/>
          <p:cNvSpPr>
            <a:spLocks/>
          </p:cNvSpPr>
          <p:nvPr/>
        </p:nvSpPr>
        <p:spPr bwMode="auto">
          <a:xfrm>
            <a:off x="4267200" y="2314575"/>
            <a:ext cx="2133600" cy="609600"/>
          </a:xfrm>
          <a:prstGeom prst="borderCallout2">
            <a:avLst>
              <a:gd name="adj1" fmla="val 18750"/>
              <a:gd name="adj2" fmla="val -3569"/>
              <a:gd name="adj3" fmla="val 18750"/>
              <a:gd name="adj4" fmla="val -15995"/>
              <a:gd name="adj5" fmla="val 202343"/>
              <a:gd name="adj6" fmla="val -55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p:txBody>
      </p:sp>
      <p:grpSp>
        <p:nvGrpSpPr>
          <p:cNvPr id="553994" name="Group 10"/>
          <p:cNvGrpSpPr>
            <a:grpSpLocks/>
          </p:cNvGrpSpPr>
          <p:nvPr/>
        </p:nvGrpSpPr>
        <p:grpSpPr bwMode="auto">
          <a:xfrm>
            <a:off x="5410200" y="5348288"/>
            <a:ext cx="3200400" cy="747712"/>
            <a:chOff x="3168" y="2793"/>
            <a:chExt cx="2016" cy="471"/>
          </a:xfrm>
        </p:grpSpPr>
        <p:sp>
          <p:nvSpPr>
            <p:cNvPr id="553995" name="Rectangle 11"/>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3996" name="Rectangle 12"/>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3997" name="Rectangle 13"/>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3998" name="Line 14"/>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3999" name="Line 15"/>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0" name="Line 16"/>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1" name="Line 17"/>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2" name="Line 18"/>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4003" name="Line 19"/>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4004" name="Text Box 20"/>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4005" name="Text Box 21"/>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4006"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4008"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3992"/>
                                        </p:tgtEl>
                                        <p:attrNameLst>
                                          <p:attrName>style.visibility</p:attrName>
                                        </p:attrNameLst>
                                      </p:cBhvr>
                                      <p:to>
                                        <p:strVal val="visible"/>
                                      </p:to>
                                    </p:set>
                                    <p:animEffect transition="in" filter="box(out)">
                                      <p:cBhvr>
                                        <p:cTn id="7" dur="500"/>
                                        <p:tgtEl>
                                          <p:spTgt spid="5539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3993"/>
                                        </p:tgtEl>
                                        <p:attrNameLst>
                                          <p:attrName>style.visibility</p:attrName>
                                        </p:attrNameLst>
                                      </p:cBhvr>
                                      <p:to>
                                        <p:strVal val="visible"/>
                                      </p:to>
                                    </p:set>
                                    <p:animEffect transition="in" filter="barn(outHorizontal)">
                                      <p:cBhvr>
                                        <p:cTn id="12"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92" grpId="0" animBg="1"/>
      <p:bldP spid="55399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a:t>#include&lt;iostream&gt;</a:t>
            </a:r>
          </a:p>
          <a:p>
            <a:pPr algn="just">
              <a:lnSpc>
                <a:spcPct val="105000"/>
              </a:lnSpc>
            </a:pPr>
            <a:r>
              <a:rPr lang="en-US" altLang="zh-CN" sz="1800"/>
              <a:t>using namespace std ;</a:t>
            </a:r>
          </a:p>
          <a:p>
            <a:pPr algn="just">
              <a:lnSpc>
                <a:spcPct val="105000"/>
              </a:lnSpc>
            </a:pPr>
            <a:r>
              <a:rPr lang="en-US" altLang="zh-CN" sz="1800" b="1">
                <a:solidFill>
                  <a:schemeClr val="accent2"/>
                </a:solidFill>
              </a:rPr>
              <a:t>class A</a:t>
            </a:r>
          </a:p>
          <a:p>
            <a:pPr algn="just">
              <a:lnSpc>
                <a:spcPct val="105000"/>
              </a:lnSpc>
            </a:pPr>
            <a:r>
              <a:rPr lang="en-US" altLang="zh-CN" sz="1800"/>
              <a:t>{ public :</a:t>
            </a:r>
          </a:p>
          <a:p>
            <a:pPr algn="just">
              <a:lnSpc>
                <a:spcPct val="105000"/>
              </a:lnSpc>
            </a:pPr>
            <a:r>
              <a:rPr lang="en-US" altLang="zh-CN" sz="1800"/>
              <a:t>      void  get_XY()  { cout &lt;&lt; "Enter two numbers of x and y : " ;  cin &gt;&gt; x &gt;&gt; y ; }</a:t>
            </a:r>
          </a:p>
          <a:p>
            <a:pPr algn="just">
              <a:lnSpc>
                <a:spcPct val="105000"/>
              </a:lnSpc>
            </a:pPr>
            <a:r>
              <a:rPr lang="en-US" altLang="zh-CN" sz="1800"/>
              <a:t>      void  put_XY()    { cout &lt;&lt; "x = "&lt;&lt; x &lt;&lt; ", y = " &lt;&lt; y &lt;&lt; '\n' ; }</a:t>
            </a:r>
          </a:p>
          <a:p>
            <a:pPr algn="just">
              <a:lnSpc>
                <a:spcPct val="105000"/>
              </a:lnSpc>
            </a:pPr>
            <a:r>
              <a:rPr lang="en-US" altLang="zh-CN" sz="1800"/>
              <a:t>  protected:    int x, y ;</a:t>
            </a:r>
          </a:p>
          <a:p>
            <a:pPr algn="just">
              <a:lnSpc>
                <a:spcPct val="105000"/>
              </a:lnSpc>
            </a:pPr>
            <a:r>
              <a:rPr lang="en-US" altLang="zh-CN" sz="1800"/>
              <a:t>};</a:t>
            </a:r>
          </a:p>
          <a:p>
            <a:pPr algn="just">
              <a:lnSpc>
                <a:spcPct val="105000"/>
              </a:lnSpc>
            </a:pPr>
            <a:r>
              <a:rPr lang="en-US" altLang="zh-CN" sz="1800">
                <a:solidFill>
                  <a:srgbClr val="0000FF"/>
                </a:solidFill>
              </a:rPr>
              <a:t>class B</a:t>
            </a:r>
            <a:r>
              <a:rPr lang="en-US" altLang="zh-CN" sz="1800"/>
              <a:t> </a:t>
            </a:r>
            <a:r>
              <a:rPr lang="en-US" altLang="zh-CN" sz="1800" b="1">
                <a:solidFill>
                  <a:schemeClr val="accent2"/>
                </a:solidFill>
              </a:rPr>
              <a:t>: private A</a:t>
            </a:r>
          </a:p>
          <a:p>
            <a:pPr algn="just">
              <a:lnSpc>
                <a:spcPct val="105000"/>
              </a:lnSpc>
            </a:pPr>
            <a:r>
              <a:rPr lang="en-US" altLang="zh-CN" sz="1800"/>
              <a:t>{ public :</a:t>
            </a:r>
          </a:p>
          <a:p>
            <a:pPr algn="just">
              <a:lnSpc>
                <a:spcPct val="105000"/>
              </a:lnSpc>
            </a:pPr>
            <a:r>
              <a:rPr lang="en-US" altLang="zh-CN" sz="1800"/>
              <a:t>      int  get_S() { return s ; }</a:t>
            </a:r>
          </a:p>
          <a:p>
            <a:pPr algn="just">
              <a:lnSpc>
                <a:spcPct val="105000"/>
              </a:lnSpc>
            </a:pPr>
            <a:r>
              <a:rPr lang="en-US" altLang="zh-CN" sz="1800"/>
              <a:t>      void  make_S()  { get_XY();    </a:t>
            </a:r>
            <a:r>
              <a:rPr lang="en-US" altLang="zh-CN" sz="1800" b="1">
                <a:solidFill>
                  <a:srgbClr val="0000FF"/>
                </a:solidFill>
              </a:rPr>
              <a:t>s = x * y</a:t>
            </a:r>
            <a:r>
              <a:rPr lang="en-US" altLang="zh-CN" sz="1800"/>
              <a:t> </a:t>
            </a:r>
            <a:r>
              <a:rPr lang="en-US" altLang="zh-CN" sz="1800" b="1">
                <a:solidFill>
                  <a:srgbClr val="0000FF"/>
                </a:solidFill>
              </a:rPr>
              <a:t>;</a:t>
            </a:r>
            <a:r>
              <a:rPr lang="en-US" altLang="zh-CN" sz="1800"/>
              <a:t>  }	</a:t>
            </a:r>
          </a:p>
          <a:p>
            <a:pPr algn="just">
              <a:lnSpc>
                <a:spcPct val="105000"/>
              </a:lnSpc>
            </a:pPr>
            <a:r>
              <a:rPr lang="en-US" altLang="zh-CN" sz="1800"/>
              <a:t>   private:	    int s ;</a:t>
            </a:r>
          </a:p>
          <a:p>
            <a:pPr algn="just">
              <a:lnSpc>
                <a:spcPct val="105000"/>
              </a:lnSpc>
            </a:pPr>
            <a:r>
              <a:rPr lang="en-US" altLang="zh-CN" sz="1800"/>
              <a:t>};</a:t>
            </a:r>
          </a:p>
          <a:p>
            <a:pPr algn="just">
              <a:lnSpc>
                <a:spcPct val="105000"/>
              </a:lnSpc>
            </a:pPr>
            <a:r>
              <a:rPr lang="en-US" altLang="zh-CN" sz="1800"/>
              <a:t>int main()</a:t>
            </a:r>
          </a:p>
          <a:p>
            <a:pPr algn="just">
              <a:lnSpc>
                <a:spcPct val="105000"/>
              </a:lnSpc>
            </a:pPr>
            <a:r>
              <a:rPr lang="en-US" altLang="zh-CN" sz="1800"/>
              <a:t>{ B objB ;	</a:t>
            </a:r>
          </a:p>
          <a:p>
            <a:pPr algn="just">
              <a:lnSpc>
                <a:spcPct val="105000"/>
              </a:lnSpc>
            </a:pPr>
            <a:r>
              <a:rPr lang="en-US" altLang="zh-CN" sz="1800"/>
              <a:t>   cout &lt;&lt; "It is object_B :\n" ;</a:t>
            </a:r>
          </a:p>
          <a:p>
            <a:pPr algn="just">
              <a:lnSpc>
                <a:spcPct val="105000"/>
              </a:lnSpc>
            </a:pPr>
            <a:r>
              <a:rPr lang="en-US" altLang="zh-CN" sz="1800"/>
              <a:t>   objB.make_S() ;</a:t>
            </a:r>
          </a:p>
          <a:p>
            <a:pPr algn="just">
              <a:lnSpc>
                <a:spcPct val="105000"/>
              </a:lnSpc>
            </a:pPr>
            <a:r>
              <a:rPr lang="en-US" altLang="zh-CN" sz="1800"/>
              <a:t>   cout &lt;&lt; "S = " &lt;&lt; objB.get_S() &lt;&lt; endl ;</a:t>
            </a:r>
          </a:p>
          <a:p>
            <a:pPr algn="just">
              <a:lnSpc>
                <a:spcPct val="105000"/>
              </a:lnSpc>
            </a:pPr>
            <a:r>
              <a:rPr lang="en-US" altLang="zh-CN" sz="1800"/>
              <a:t> }</a:t>
            </a:r>
          </a:p>
        </p:txBody>
      </p:sp>
      <p:grpSp>
        <p:nvGrpSpPr>
          <p:cNvPr id="555011" name="Group 3"/>
          <p:cNvGrpSpPr>
            <a:grpSpLocks/>
          </p:cNvGrpSpPr>
          <p:nvPr/>
        </p:nvGrpSpPr>
        <p:grpSpPr bwMode="auto">
          <a:xfrm>
            <a:off x="5927725" y="1524000"/>
            <a:ext cx="2166938" cy="1600200"/>
            <a:chOff x="3915" y="1392"/>
            <a:chExt cx="1365" cy="1008"/>
          </a:xfrm>
        </p:grpSpPr>
        <p:sp>
          <p:nvSpPr>
            <p:cNvPr id="555012" name="Rectangle 4"/>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5013" name="Rectangle 5"/>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5014" name="Line 6"/>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5015" name="Oval 7"/>
          <p:cNvSpPr>
            <a:spLocks noChangeArrowheads="1"/>
          </p:cNvSpPr>
          <p:nvPr/>
        </p:nvSpPr>
        <p:spPr bwMode="auto">
          <a:xfrm>
            <a:off x="3962400" y="3629025"/>
            <a:ext cx="6858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55016" name="AutoShape 8"/>
          <p:cNvSpPr>
            <a:spLocks/>
          </p:cNvSpPr>
          <p:nvPr/>
        </p:nvSpPr>
        <p:spPr bwMode="auto">
          <a:xfrm>
            <a:off x="838200" y="4619625"/>
            <a:ext cx="2133600" cy="609600"/>
          </a:xfrm>
          <a:prstGeom prst="borderCallout2">
            <a:avLst>
              <a:gd name="adj1" fmla="val 18750"/>
              <a:gd name="adj2" fmla="val 103569"/>
              <a:gd name="adj3" fmla="val 18750"/>
              <a:gd name="adj4" fmla="val 114583"/>
              <a:gd name="adj5" fmla="val -89065"/>
              <a:gd name="adj6" fmla="val 1495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访问私有数据成员</a:t>
            </a:r>
          </a:p>
        </p:txBody>
      </p:sp>
      <p:grpSp>
        <p:nvGrpSpPr>
          <p:cNvPr id="555017" name="Group 9"/>
          <p:cNvGrpSpPr>
            <a:grpSpLocks/>
          </p:cNvGrpSpPr>
          <p:nvPr/>
        </p:nvGrpSpPr>
        <p:grpSpPr bwMode="auto">
          <a:xfrm>
            <a:off x="5410200" y="5348288"/>
            <a:ext cx="3200400" cy="747712"/>
            <a:chOff x="3168" y="2793"/>
            <a:chExt cx="2016" cy="471"/>
          </a:xfrm>
        </p:grpSpPr>
        <p:sp>
          <p:nvSpPr>
            <p:cNvPr id="555018"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5019"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5020"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5021"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2"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3"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4"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5"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5026"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5027"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5028"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5030" name="Rectangle 2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5032"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5015"/>
                                        </p:tgtEl>
                                        <p:attrNameLst>
                                          <p:attrName>style.visibility</p:attrName>
                                        </p:attrNameLst>
                                      </p:cBhvr>
                                      <p:to>
                                        <p:strVal val="visible"/>
                                      </p:to>
                                    </p:set>
                                    <p:animEffect transition="in" filter="box(out)">
                                      <p:cBhvr>
                                        <p:cTn id="7" dur="500"/>
                                        <p:tgtEl>
                                          <p:spTgt spid="5550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5016"/>
                                        </p:tgtEl>
                                        <p:attrNameLst>
                                          <p:attrName>style.visibility</p:attrName>
                                        </p:attrNameLst>
                                      </p:cBhvr>
                                      <p:to>
                                        <p:strVal val="visible"/>
                                      </p:to>
                                    </p:set>
                                    <p:animEffect transition="in" filter="barn(outHorizontal)">
                                      <p:cBhvr>
                                        <p:cTn id="12"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5" grpId="0" animBg="1"/>
      <p:bldP spid="555016"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441325" y="504825"/>
            <a:ext cx="8093075" cy="5870575"/>
          </a:xfrm>
          <a:prstGeom prst="rect">
            <a:avLst/>
          </a:prstGeom>
          <a:noFill/>
          <a:ln w="9525">
            <a:noFill/>
            <a:miter lim="800000"/>
            <a:headEnd/>
            <a:tailEnd/>
          </a:ln>
          <a:effectLst/>
        </p:spPr>
        <p:txBody>
          <a:bodyPr>
            <a:spAutoFit/>
          </a:bodyPr>
          <a:lstStyle/>
          <a:p>
            <a:pPr algn="just">
              <a:lnSpc>
                <a:spcPct val="105000"/>
              </a:lnSpc>
            </a:pPr>
            <a:r>
              <a:rPr lang="en-US" altLang="zh-CN" sz="1800" b="1" dirty="0"/>
              <a:t>#include&lt;</a:t>
            </a:r>
            <a:r>
              <a:rPr lang="en-US" altLang="zh-CN" sz="1800" b="1" dirty="0" err="1"/>
              <a:t>iostream</a:t>
            </a:r>
            <a:r>
              <a:rPr lang="en-US" altLang="zh-CN" sz="1800" b="1" dirty="0"/>
              <a:t>&gt;</a:t>
            </a:r>
          </a:p>
          <a:p>
            <a:pPr algn="just">
              <a:lnSpc>
                <a:spcPct val="105000"/>
              </a:lnSpc>
            </a:pPr>
            <a:r>
              <a:rPr lang="en-US" altLang="zh-CN" sz="1800" b="1" dirty="0"/>
              <a:t>using namespace std ;</a:t>
            </a:r>
          </a:p>
          <a:p>
            <a:pPr algn="just">
              <a:lnSpc>
                <a:spcPct val="105000"/>
              </a:lnSpc>
            </a:pPr>
            <a:r>
              <a:rPr lang="en-US" altLang="zh-CN" sz="1800" b="1" dirty="0"/>
              <a:t>class A</a:t>
            </a:r>
          </a:p>
          <a:p>
            <a:pPr algn="just">
              <a:lnSpc>
                <a:spcPct val="105000"/>
              </a:lnSpc>
            </a:pPr>
            <a:r>
              <a:rPr lang="en-US" altLang="zh-CN" sz="1800" b="1" dirty="0"/>
              <a:t>{ public :</a:t>
            </a:r>
          </a:p>
          <a:p>
            <a:pPr algn="just">
              <a:lnSpc>
                <a:spcPct val="105000"/>
              </a:lnSpc>
            </a:pPr>
            <a:r>
              <a:rPr lang="en-US" altLang="zh-CN" sz="1800" b="1" dirty="0"/>
              <a:t>      void  </a:t>
            </a:r>
            <a:r>
              <a:rPr lang="en-US" altLang="zh-CN" sz="1800" b="1" dirty="0" err="1"/>
              <a:t>get_XY</a:t>
            </a:r>
            <a:r>
              <a:rPr lang="en-US" altLang="zh-CN" sz="1800" b="1" dirty="0"/>
              <a:t>()  { </a:t>
            </a:r>
            <a:r>
              <a:rPr lang="en-US" altLang="zh-CN" sz="1800" b="1" dirty="0" err="1"/>
              <a:t>cout</a:t>
            </a:r>
            <a:r>
              <a:rPr lang="en-US" altLang="zh-CN" sz="1800" b="1" dirty="0"/>
              <a:t> &lt;&lt; "Enter two numbers of x and y : " ;  </a:t>
            </a:r>
            <a:r>
              <a:rPr lang="en-US" altLang="zh-CN" sz="1800" b="1" dirty="0" err="1"/>
              <a:t>cin</a:t>
            </a:r>
            <a:r>
              <a:rPr lang="en-US" altLang="zh-CN" sz="1800" b="1" dirty="0"/>
              <a:t> &gt;&gt; x &gt;&gt; y ; }</a:t>
            </a:r>
          </a:p>
          <a:p>
            <a:pPr algn="just">
              <a:lnSpc>
                <a:spcPct val="105000"/>
              </a:lnSpc>
            </a:pPr>
            <a:r>
              <a:rPr lang="en-US" altLang="zh-CN" sz="1800" b="1" dirty="0"/>
              <a:t>      void  </a:t>
            </a:r>
            <a:r>
              <a:rPr lang="en-US" altLang="zh-CN" sz="1800" b="1" dirty="0" err="1"/>
              <a:t>put_XY</a:t>
            </a:r>
            <a:r>
              <a:rPr lang="en-US" altLang="zh-CN" sz="1800" b="1" dirty="0"/>
              <a:t>()    { </a:t>
            </a:r>
            <a:r>
              <a:rPr lang="en-US" altLang="zh-CN" sz="1800" b="1" dirty="0" err="1"/>
              <a:t>cout</a:t>
            </a:r>
            <a:r>
              <a:rPr lang="en-US" altLang="zh-CN" sz="1800" b="1" dirty="0"/>
              <a:t> &lt;&lt; "x = "&lt;&lt; x &lt;&lt; ", y = " &lt;&lt; y &lt;&lt; '\n' ; }</a:t>
            </a:r>
          </a:p>
          <a:p>
            <a:pPr algn="just">
              <a:lnSpc>
                <a:spcPct val="105000"/>
              </a:lnSpc>
            </a:pPr>
            <a:r>
              <a:rPr lang="en-US" altLang="zh-CN" sz="1800" b="1" dirty="0"/>
              <a:t>  protected:    </a:t>
            </a:r>
            <a:r>
              <a:rPr lang="en-US" altLang="zh-CN" sz="1800" b="1" dirty="0" err="1"/>
              <a:t>int</a:t>
            </a:r>
            <a:r>
              <a:rPr lang="en-US" altLang="zh-CN" sz="1800" b="1" dirty="0"/>
              <a:t> x, y ;</a:t>
            </a:r>
          </a:p>
          <a:p>
            <a:pPr algn="just">
              <a:lnSpc>
                <a:spcPct val="105000"/>
              </a:lnSpc>
            </a:pPr>
            <a:r>
              <a:rPr lang="en-US" altLang="zh-CN" sz="1800" b="1" dirty="0"/>
              <a:t>};</a:t>
            </a:r>
          </a:p>
          <a:p>
            <a:pPr algn="just">
              <a:lnSpc>
                <a:spcPct val="105000"/>
              </a:lnSpc>
            </a:pPr>
            <a:r>
              <a:rPr lang="en-US" altLang="zh-CN" sz="1800" b="1" dirty="0"/>
              <a:t>class B : private A</a:t>
            </a:r>
          </a:p>
          <a:p>
            <a:pPr algn="just">
              <a:lnSpc>
                <a:spcPct val="105000"/>
              </a:lnSpc>
            </a:pPr>
            <a:r>
              <a:rPr lang="en-US" altLang="zh-CN" sz="1800" b="1" dirty="0"/>
              <a:t>{ public :</a:t>
            </a:r>
          </a:p>
          <a:p>
            <a:pPr algn="just">
              <a:lnSpc>
                <a:spcPct val="105000"/>
              </a:lnSpc>
            </a:pPr>
            <a:r>
              <a:rPr lang="en-US" altLang="zh-CN" sz="1800" b="1" dirty="0"/>
              <a:t>      </a:t>
            </a:r>
            <a:r>
              <a:rPr lang="en-US" altLang="zh-CN" sz="1800" b="1" dirty="0" err="1"/>
              <a:t>int</a:t>
            </a:r>
            <a:r>
              <a:rPr lang="en-US" altLang="zh-CN" sz="1800" b="1" dirty="0"/>
              <a:t>  </a:t>
            </a:r>
            <a:r>
              <a:rPr lang="en-US" altLang="zh-CN" sz="1800" b="1" dirty="0" err="1"/>
              <a:t>get_S</a:t>
            </a:r>
            <a:r>
              <a:rPr lang="en-US" altLang="zh-CN" sz="1800" b="1" dirty="0"/>
              <a:t>() { return s ; }</a:t>
            </a:r>
          </a:p>
          <a:p>
            <a:pPr algn="just">
              <a:lnSpc>
                <a:spcPct val="105000"/>
              </a:lnSpc>
            </a:pPr>
            <a:r>
              <a:rPr lang="en-US" altLang="zh-CN" sz="1800" b="1" dirty="0"/>
              <a:t>      void  </a:t>
            </a:r>
            <a:r>
              <a:rPr lang="en-US" altLang="zh-CN" sz="1800" b="1" dirty="0" err="1"/>
              <a:t>make_S</a:t>
            </a:r>
            <a:r>
              <a:rPr lang="en-US" altLang="zh-CN" sz="1800" b="1" dirty="0"/>
              <a:t>()  { </a:t>
            </a:r>
            <a:r>
              <a:rPr lang="en-US" altLang="zh-CN" sz="1800" b="1" dirty="0" err="1"/>
              <a:t>get_XY</a:t>
            </a:r>
            <a:r>
              <a:rPr lang="en-US" altLang="zh-CN" sz="1800" b="1" dirty="0"/>
              <a:t>();    s = x * y ;  }	</a:t>
            </a:r>
          </a:p>
          <a:p>
            <a:pPr algn="just">
              <a:lnSpc>
                <a:spcPct val="105000"/>
              </a:lnSpc>
            </a:pPr>
            <a:r>
              <a:rPr lang="en-US" altLang="zh-CN" sz="1800" b="1" dirty="0"/>
              <a:t>   private</a:t>
            </a:r>
            <a:r>
              <a:rPr lang="en-US" altLang="zh-CN" sz="1800" b="1" dirty="0" smtClean="0"/>
              <a:t>:    </a:t>
            </a:r>
            <a:r>
              <a:rPr lang="en-US" altLang="zh-CN" sz="1800" b="1" dirty="0" err="1"/>
              <a:t>int</a:t>
            </a:r>
            <a:r>
              <a:rPr lang="en-US" altLang="zh-CN" sz="1800" b="1" dirty="0"/>
              <a:t> s ;</a:t>
            </a:r>
          </a:p>
          <a:p>
            <a:pPr algn="just">
              <a:lnSpc>
                <a:spcPct val="105000"/>
              </a:lnSpc>
            </a:pPr>
            <a:r>
              <a:rPr lang="en-US" altLang="zh-CN" sz="1800" b="1" dirty="0"/>
              <a:t>};</a:t>
            </a:r>
          </a:p>
          <a:p>
            <a:pPr algn="just">
              <a:lnSpc>
                <a:spcPct val="105000"/>
              </a:lnSpc>
            </a:pPr>
            <a:r>
              <a:rPr lang="en-US" altLang="zh-CN" sz="1800" b="1" dirty="0" err="1"/>
              <a:t>int</a:t>
            </a:r>
            <a:r>
              <a:rPr lang="en-US" altLang="zh-CN" sz="1800" b="1" dirty="0"/>
              <a:t> main()</a:t>
            </a:r>
          </a:p>
          <a:p>
            <a:pPr algn="just">
              <a:lnSpc>
                <a:spcPct val="105000"/>
              </a:lnSpc>
            </a:pPr>
            <a:r>
              <a:rPr lang="en-US" altLang="zh-CN" sz="1800" b="1" dirty="0"/>
              <a:t>{ B </a:t>
            </a:r>
            <a:r>
              <a:rPr lang="en-US" altLang="zh-CN" sz="1800" b="1" dirty="0" err="1"/>
              <a:t>objB</a:t>
            </a:r>
            <a:r>
              <a:rPr lang="en-US" altLang="zh-CN" sz="1800" b="1" dirty="0"/>
              <a:t> ;	</a:t>
            </a:r>
          </a:p>
          <a:p>
            <a:pPr algn="just">
              <a:lnSpc>
                <a:spcPct val="105000"/>
              </a:lnSpc>
            </a:pPr>
            <a:r>
              <a:rPr lang="en-US" altLang="zh-CN" sz="1800" b="1" dirty="0"/>
              <a:t>   </a:t>
            </a:r>
            <a:r>
              <a:rPr lang="en-US" altLang="zh-CN" sz="1800" b="1" dirty="0" err="1"/>
              <a:t>cout</a:t>
            </a:r>
            <a:r>
              <a:rPr lang="en-US" altLang="zh-CN" sz="1800" b="1" dirty="0"/>
              <a:t> &lt;&lt; "It is </a:t>
            </a:r>
            <a:r>
              <a:rPr lang="en-US" altLang="zh-CN" sz="1800" b="1" dirty="0" err="1"/>
              <a:t>object_B</a:t>
            </a:r>
            <a:r>
              <a:rPr lang="en-US" altLang="zh-CN" sz="1800" b="1" dirty="0"/>
              <a:t> :\n" ;</a:t>
            </a:r>
          </a:p>
          <a:p>
            <a:pPr algn="just">
              <a:lnSpc>
                <a:spcPct val="105000"/>
              </a:lnSpc>
            </a:pPr>
            <a:r>
              <a:rPr lang="en-US" altLang="zh-CN" sz="1800" b="1" dirty="0"/>
              <a:t>   </a:t>
            </a:r>
            <a:r>
              <a:rPr lang="en-US" altLang="zh-CN" sz="1800" b="1" dirty="0" err="1"/>
              <a:t>objB.make_S</a:t>
            </a:r>
            <a:r>
              <a:rPr lang="en-US" altLang="zh-CN" sz="1800" b="1" dirty="0"/>
              <a:t>() ;</a:t>
            </a:r>
          </a:p>
          <a:p>
            <a:pPr algn="just">
              <a:lnSpc>
                <a:spcPct val="105000"/>
              </a:lnSpc>
            </a:pPr>
            <a:r>
              <a:rPr lang="en-US" altLang="zh-CN" sz="1800" b="1" dirty="0"/>
              <a:t>   </a:t>
            </a:r>
            <a:r>
              <a:rPr lang="en-US" altLang="zh-CN" sz="1800" b="1" dirty="0" err="1"/>
              <a:t>cout</a:t>
            </a:r>
            <a:r>
              <a:rPr lang="en-US" altLang="zh-CN" sz="1800" b="1" dirty="0"/>
              <a:t> &lt;&lt; "S = " &lt;&lt; </a:t>
            </a:r>
            <a:r>
              <a:rPr lang="en-US" altLang="zh-CN" sz="1800" b="1" dirty="0" err="1"/>
              <a:t>objB.get_S</a:t>
            </a:r>
            <a:r>
              <a:rPr lang="en-US" altLang="zh-CN" sz="1800" b="1" dirty="0"/>
              <a:t>() &lt;&lt; </a:t>
            </a:r>
            <a:r>
              <a:rPr lang="en-US" altLang="zh-CN" sz="1800" b="1" dirty="0" err="1"/>
              <a:t>endl</a:t>
            </a:r>
            <a:r>
              <a:rPr lang="en-US" altLang="zh-CN" sz="1800" b="1" dirty="0"/>
              <a:t> ;</a:t>
            </a:r>
          </a:p>
          <a:p>
            <a:pPr algn="just">
              <a:lnSpc>
                <a:spcPct val="105000"/>
              </a:lnSpc>
            </a:pPr>
            <a:r>
              <a:rPr lang="en-US" altLang="zh-CN" sz="1800" b="1" dirty="0"/>
              <a:t> }</a:t>
            </a:r>
          </a:p>
        </p:txBody>
      </p:sp>
      <p:grpSp>
        <p:nvGrpSpPr>
          <p:cNvPr id="556036" name="Group 4"/>
          <p:cNvGrpSpPr>
            <a:grpSpLocks/>
          </p:cNvGrpSpPr>
          <p:nvPr/>
        </p:nvGrpSpPr>
        <p:grpSpPr bwMode="auto">
          <a:xfrm>
            <a:off x="5927725" y="1524000"/>
            <a:ext cx="2166938" cy="1600200"/>
            <a:chOff x="3915" y="1392"/>
            <a:chExt cx="1365" cy="1008"/>
          </a:xfrm>
        </p:grpSpPr>
        <p:sp>
          <p:nvSpPr>
            <p:cNvPr id="55603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private  A</a:t>
              </a:r>
            </a:p>
          </p:txBody>
        </p:sp>
        <p:sp>
          <p:nvSpPr>
            <p:cNvPr id="55603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603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6041" name="Group 9"/>
          <p:cNvGrpSpPr>
            <a:grpSpLocks/>
          </p:cNvGrpSpPr>
          <p:nvPr/>
        </p:nvGrpSpPr>
        <p:grpSpPr bwMode="auto">
          <a:xfrm>
            <a:off x="5410200" y="5348288"/>
            <a:ext cx="3200400" cy="747712"/>
            <a:chOff x="3168" y="2793"/>
            <a:chExt cx="2016" cy="471"/>
          </a:xfrm>
        </p:grpSpPr>
        <p:sp>
          <p:nvSpPr>
            <p:cNvPr id="556042" name="Rectangle 10"/>
            <p:cNvSpPr>
              <a:spLocks noChangeArrowheads="1"/>
            </p:cNvSpPr>
            <p:nvPr/>
          </p:nvSpPr>
          <p:spPr bwMode="auto">
            <a:xfrm>
              <a:off x="4656" y="3040"/>
              <a:ext cx="528" cy="224"/>
            </a:xfrm>
            <a:prstGeom prst="rect">
              <a:avLst/>
            </a:prstGeom>
            <a:solidFill>
              <a:srgbClr val="CC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objB.s</a:t>
              </a:r>
            </a:p>
          </p:txBody>
        </p:sp>
        <p:sp>
          <p:nvSpPr>
            <p:cNvPr id="556043" name="Rectangle 11"/>
            <p:cNvSpPr>
              <a:spLocks noChangeArrowheads="1"/>
            </p:cNvSpPr>
            <p:nvPr/>
          </p:nvSpPr>
          <p:spPr bwMode="auto">
            <a:xfrm>
              <a:off x="4128"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objB.y</a:t>
              </a:r>
            </a:p>
          </p:txBody>
        </p:sp>
        <p:sp>
          <p:nvSpPr>
            <p:cNvPr id="556044" name="Rectangle 12"/>
            <p:cNvSpPr>
              <a:spLocks noChangeArrowheads="1"/>
            </p:cNvSpPr>
            <p:nvPr/>
          </p:nvSpPr>
          <p:spPr bwMode="auto">
            <a:xfrm>
              <a:off x="3600" y="3040"/>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600" b="1" i="1"/>
                <a:t>objB.x</a:t>
              </a:r>
            </a:p>
          </p:txBody>
        </p:sp>
        <p:sp>
          <p:nvSpPr>
            <p:cNvPr id="556045" name="Line 13"/>
            <p:cNvSpPr>
              <a:spLocks noChangeShapeType="1"/>
            </p:cNvSpPr>
            <p:nvPr/>
          </p:nvSpPr>
          <p:spPr bwMode="auto">
            <a:xfrm>
              <a:off x="3600" y="3040"/>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46" name="Line 14"/>
            <p:cNvSpPr>
              <a:spLocks noChangeShapeType="1"/>
            </p:cNvSpPr>
            <p:nvPr/>
          </p:nvSpPr>
          <p:spPr bwMode="auto">
            <a:xfrm>
              <a:off x="3600"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7" name="Line 15"/>
            <p:cNvSpPr>
              <a:spLocks noChangeShapeType="1"/>
            </p:cNvSpPr>
            <p:nvPr/>
          </p:nvSpPr>
          <p:spPr bwMode="auto">
            <a:xfrm>
              <a:off x="4128"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8" name="Line 16"/>
            <p:cNvSpPr>
              <a:spLocks noChangeShapeType="1"/>
            </p:cNvSpPr>
            <p:nvPr/>
          </p:nvSpPr>
          <p:spPr bwMode="auto">
            <a:xfrm>
              <a:off x="5184"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49" name="Line 17"/>
            <p:cNvSpPr>
              <a:spLocks noChangeShapeType="1"/>
            </p:cNvSpPr>
            <p:nvPr/>
          </p:nvSpPr>
          <p:spPr bwMode="auto">
            <a:xfrm>
              <a:off x="3600" y="3264"/>
              <a:ext cx="1584" cy="0"/>
            </a:xfrm>
            <a:prstGeom prst="line">
              <a:avLst/>
            </a:prstGeom>
            <a:noFill/>
            <a:ln w="12700">
              <a:solidFill>
                <a:schemeClr val="tx1"/>
              </a:solidFill>
              <a:round/>
              <a:headEnd/>
              <a:tailEnd/>
            </a:ln>
            <a:effectLst/>
          </p:spPr>
          <p:txBody>
            <a:bodyPr wrap="none" anchor="ctr"/>
            <a:lstStyle/>
            <a:p>
              <a:endParaRPr lang="zh-CN" altLang="en-US"/>
            </a:p>
          </p:txBody>
        </p:sp>
        <p:sp>
          <p:nvSpPr>
            <p:cNvPr id="556050" name="Line 18"/>
            <p:cNvSpPr>
              <a:spLocks noChangeShapeType="1"/>
            </p:cNvSpPr>
            <p:nvPr/>
          </p:nvSpPr>
          <p:spPr bwMode="auto">
            <a:xfrm>
              <a:off x="4656" y="3040"/>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56051" name="Text Box 19"/>
            <p:cNvSpPr txBox="1">
              <a:spLocks noChangeArrowheads="1"/>
            </p:cNvSpPr>
            <p:nvPr/>
          </p:nvSpPr>
          <p:spPr bwMode="auto">
            <a:xfrm>
              <a:off x="3168" y="3033"/>
              <a:ext cx="412" cy="231"/>
            </a:xfrm>
            <a:prstGeom prst="rect">
              <a:avLst/>
            </a:prstGeom>
            <a:noFill/>
            <a:ln w="9525">
              <a:noFill/>
              <a:miter lim="800000"/>
              <a:headEnd/>
              <a:tailEnd/>
            </a:ln>
            <a:effectLst/>
          </p:spPr>
          <p:txBody>
            <a:bodyPr wrap="none">
              <a:spAutoFit/>
            </a:bodyPr>
            <a:lstStyle/>
            <a:p>
              <a:pPr algn="l"/>
              <a:r>
                <a:rPr lang="en-US" altLang="zh-CN" sz="1800" b="1"/>
                <a:t>objB</a:t>
              </a:r>
            </a:p>
          </p:txBody>
        </p:sp>
        <p:sp>
          <p:nvSpPr>
            <p:cNvPr id="556052" name="Text Box 20"/>
            <p:cNvSpPr txBox="1">
              <a:spLocks noChangeArrowheads="1"/>
            </p:cNvSpPr>
            <p:nvPr/>
          </p:nvSpPr>
          <p:spPr bwMode="auto">
            <a:xfrm>
              <a:off x="3984" y="2793"/>
              <a:ext cx="812" cy="231"/>
            </a:xfrm>
            <a:prstGeom prst="rect">
              <a:avLst/>
            </a:prstGeom>
            <a:noFill/>
            <a:ln w="9525">
              <a:noFill/>
              <a:miter lim="800000"/>
              <a:headEnd/>
              <a:tailEnd/>
            </a:ln>
            <a:effectLst/>
          </p:spPr>
          <p:txBody>
            <a:bodyPr wrap="none">
              <a:spAutoFit/>
            </a:bodyPr>
            <a:lstStyle/>
            <a:p>
              <a:pPr algn="l"/>
              <a:r>
                <a:rPr lang="en-US" altLang="zh-CN" sz="1800" b="1" i="1">
                  <a:solidFill>
                    <a:schemeClr val="accent2"/>
                  </a:solidFill>
                </a:rPr>
                <a:t>private</a:t>
              </a:r>
              <a:r>
                <a:rPr lang="zh-CN" altLang="en-US" sz="1800" b="1" i="1">
                  <a:solidFill>
                    <a:schemeClr val="accent2"/>
                  </a:solidFill>
                </a:rPr>
                <a:t>成员</a:t>
              </a:r>
            </a:p>
          </p:txBody>
        </p:sp>
      </p:grpSp>
      <p:sp>
        <p:nvSpPr>
          <p:cNvPr id="556053" name="Rectangle 21"/>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6056" name="Rectangle 24"/>
          <p:cNvSpPr>
            <a:spLocks noChangeArrowheads="1"/>
          </p:cNvSpPr>
          <p:nvPr/>
        </p:nvSpPr>
        <p:spPr bwMode="auto">
          <a:xfrm>
            <a:off x="5891213" y="539750"/>
            <a:ext cx="2744787"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8-2  </a:t>
            </a:r>
            <a:r>
              <a:rPr lang="zh-CN" altLang="en-US" sz="2000" b="1" i="1">
                <a:solidFill>
                  <a:srgbClr val="008000"/>
                </a:solidFill>
              </a:rPr>
              <a:t>私有继承的测试 </a:t>
            </a:r>
            <a:endParaRPr lang="zh-CN" altLang="en-US" sz="1800"/>
          </a:p>
        </p:txBody>
      </p:sp>
      <p:pic>
        <p:nvPicPr>
          <p:cNvPr id="556057" name="Picture 25"/>
          <p:cNvPicPr>
            <a:picLocks noChangeAspect="1" noChangeArrowheads="1"/>
          </p:cNvPicPr>
          <p:nvPr/>
        </p:nvPicPr>
        <p:blipFill>
          <a:blip r:embed="rId2"/>
          <a:srcRect/>
          <a:stretch>
            <a:fillRect/>
          </a:stretch>
        </p:blipFill>
        <p:spPr bwMode="auto">
          <a:xfrm>
            <a:off x="4356100" y="3573463"/>
            <a:ext cx="4527550" cy="17637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6057"/>
                                        </p:tgtEl>
                                        <p:attrNameLst>
                                          <p:attrName>style.visibility</p:attrName>
                                        </p:attrNameLst>
                                      </p:cBhvr>
                                      <p:to>
                                        <p:strVal val="visible"/>
                                      </p:to>
                                    </p:set>
                                    <p:animEffect transition="in" filter="checkerboard(across)">
                                      <p:cBhvr>
                                        <p:cTn id="7" dur="500"/>
                                        <p:tgtEl>
                                          <p:spTgt spid="556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l"/>
            <a:r>
              <a:rPr lang="en-US" altLang="zh-CN" sz="1800" b="1"/>
              <a:t>{ A a ;</a:t>
            </a:r>
          </a:p>
          <a:p>
            <a:pPr algn="l"/>
            <a:r>
              <a:rPr lang="en-US" altLang="zh-CN" sz="1800" b="1"/>
              <a:t>   cout &lt;&lt; "a.x=" &lt;&lt; a.out() &lt;&lt; endl ;</a:t>
            </a:r>
          </a:p>
          <a:p>
            <a:pPr algn="l"/>
            <a:r>
              <a:rPr lang="en-US" altLang="zh-CN" sz="1800" b="1"/>
              <a:t>   B b ;</a:t>
            </a:r>
          </a:p>
          <a:p>
            <a:pPr algn="l"/>
            <a:r>
              <a:rPr lang="en-US" altLang="zh-CN" sz="1800" b="1"/>
              <a:t>   b.addX() ;    b.addY() ;</a:t>
            </a:r>
          </a:p>
          <a:p>
            <a:pPr algn="l"/>
            <a:r>
              <a:rPr lang="en-US" altLang="zh-CN" sz="1800" b="1"/>
              <a:t>   cout &lt;&lt; "b.x=" &lt;&lt; b.A::out() &lt;&lt; endl ;</a:t>
            </a:r>
          </a:p>
          <a:p>
            <a:pPr algn="l"/>
            <a:r>
              <a:rPr lang="en-US" altLang="zh-CN" sz="1800" b="1"/>
              <a:t>   cout &lt;&lt; "b.y=" &lt;&lt; b.out() &lt;&lt; endl ;</a:t>
            </a:r>
          </a:p>
          <a:p>
            <a:pPr algn="l"/>
            <a:r>
              <a:rPr lang="en-US" altLang="zh-CN" sz="1800" b="1"/>
              <a:t>}</a:t>
            </a:r>
          </a:p>
        </p:txBody>
      </p:sp>
      <p:sp>
        <p:nvSpPr>
          <p:cNvPr id="557059" name="Rectangle 3"/>
          <p:cNvSpPr>
            <a:spLocks noChangeArrowheads="1"/>
          </p:cNvSpPr>
          <p:nvPr/>
        </p:nvSpPr>
        <p:spPr bwMode="auto">
          <a:xfrm>
            <a:off x="5445125" y="438150"/>
            <a:ext cx="3252788" cy="427038"/>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 </a:t>
            </a:r>
            <a:endParaRPr lang="zh-CN" altLang="en-US" sz="1800"/>
          </a:p>
        </p:txBody>
      </p:sp>
      <p:grpSp>
        <p:nvGrpSpPr>
          <p:cNvPr id="557060" name="Group 4"/>
          <p:cNvGrpSpPr>
            <a:grpSpLocks/>
          </p:cNvGrpSpPr>
          <p:nvPr/>
        </p:nvGrpSpPr>
        <p:grpSpPr bwMode="auto">
          <a:xfrm>
            <a:off x="5927725" y="1423988"/>
            <a:ext cx="2166938" cy="1600200"/>
            <a:chOff x="3915" y="1392"/>
            <a:chExt cx="1365" cy="1008"/>
          </a:xfrm>
        </p:grpSpPr>
        <p:sp>
          <p:nvSpPr>
            <p:cNvPr id="55706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706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706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7064" name="Oval 8"/>
          <p:cNvSpPr>
            <a:spLocks noChangeArrowheads="1"/>
          </p:cNvSpPr>
          <p:nvPr/>
        </p:nvSpPr>
        <p:spPr bwMode="auto">
          <a:xfrm>
            <a:off x="609600" y="1916113"/>
            <a:ext cx="1676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7065" name="Oval 9"/>
          <p:cNvSpPr>
            <a:spLocks noChangeArrowheads="1"/>
          </p:cNvSpPr>
          <p:nvPr/>
        </p:nvSpPr>
        <p:spPr bwMode="auto">
          <a:xfrm>
            <a:off x="5638800" y="5516563"/>
            <a:ext cx="1524000" cy="609600"/>
          </a:xfrm>
          <a:prstGeom prst="ellipse">
            <a:avLst/>
          </a:prstGeom>
          <a:noFill/>
          <a:ln w="19050">
            <a:solidFill>
              <a:srgbClr val="FF3300"/>
            </a:solidFill>
            <a:round/>
            <a:headEnd/>
            <a:tailEnd/>
          </a:ln>
          <a:effectLst/>
        </p:spPr>
        <p:txBody>
          <a:bodyPr wrap="none" anchor="ctr"/>
          <a:lstStyle/>
          <a:p>
            <a:endParaRPr lang="zh-CN" altLang="en-US"/>
          </a:p>
        </p:txBody>
      </p:sp>
      <p:sp>
        <p:nvSpPr>
          <p:cNvPr id="557066" name="Text Box 10"/>
          <p:cNvSpPr txBox="1">
            <a:spLocks noChangeArrowheads="1"/>
          </p:cNvSpPr>
          <p:nvPr/>
        </p:nvSpPr>
        <p:spPr bwMode="auto">
          <a:xfrm>
            <a:off x="2362200" y="3373438"/>
            <a:ext cx="3733800" cy="1330325"/>
          </a:xfrm>
          <a:prstGeom prst="rect">
            <a:avLst/>
          </a:prstGeom>
          <a:gradFill rotWithShape="0">
            <a:gsLst>
              <a:gs pos="0">
                <a:srgbClr val="FFFFFF"/>
              </a:gs>
              <a:gs pos="100000">
                <a:srgbClr val="FF9966"/>
              </a:gs>
            </a:gsLst>
            <a:lin ang="5400000" scaled="1"/>
          </a:gradFill>
          <a:ln w="9525">
            <a:noFill/>
            <a:miter lim="800000"/>
            <a:headEnd/>
            <a:tailEnd/>
          </a:ln>
          <a:effectLst/>
          <a:scene3d>
            <a:camera prst="legacyPerspectiveBottom"/>
            <a:lightRig rig="legacyFlat3" dir="t"/>
          </a:scene3d>
          <a:sp3d extrusionH="887400" prstMaterial="legacyMatte">
            <a:bevelT w="13500" h="13500" prst="angle"/>
            <a:bevelB w="13500" h="13500" prst="angle"/>
            <a:extrusionClr>
              <a:srgbClr val="FF9966"/>
            </a:extrusionClr>
          </a:sp3d>
        </p:spPr>
        <p:txBody>
          <a:bodyPr>
            <a:spAutoFit/>
            <a:flatTx/>
          </a:bodyPr>
          <a:lstStyle/>
          <a:p>
            <a:pPr>
              <a:lnSpc>
                <a:spcPct val="150000"/>
              </a:lnSpc>
            </a:pPr>
            <a:r>
              <a:rPr lang="zh-CN" altLang="en-US" sz="1800" b="1">
                <a:ea typeface="Arial Unicode MS" pitchFamily="34" charset="-122"/>
                <a:cs typeface="Arial Unicode MS" pitchFamily="34" charset="-122"/>
              </a:rPr>
              <a:t>基类的私有数据成员</a:t>
            </a:r>
          </a:p>
          <a:p>
            <a:pPr>
              <a:lnSpc>
                <a:spcPct val="150000"/>
              </a:lnSpc>
            </a:pPr>
            <a:r>
              <a:rPr lang="zh-CN" altLang="en-US" sz="1800" b="1">
                <a:ea typeface="Arial Unicode MS" pitchFamily="34" charset="-122"/>
                <a:cs typeface="Arial Unicode MS" pitchFamily="34" charset="-122"/>
              </a:rPr>
              <a:t>不能在派生类中直接访问</a:t>
            </a:r>
          </a:p>
          <a:p>
            <a:pPr>
              <a:lnSpc>
                <a:spcPct val="150000"/>
              </a:lnSpc>
            </a:pPr>
            <a:r>
              <a:rPr lang="zh-CN" altLang="en-US" sz="1800" b="1">
                <a:ea typeface="Arial Unicode MS" pitchFamily="34" charset="-122"/>
                <a:cs typeface="Arial Unicode MS" pitchFamily="34" charset="-122"/>
              </a:rPr>
              <a:t>但派生类对象建立私有数据空间</a:t>
            </a:r>
          </a:p>
        </p:txBody>
      </p:sp>
      <p:grpSp>
        <p:nvGrpSpPr>
          <p:cNvPr id="557067" name="Group 11"/>
          <p:cNvGrpSpPr>
            <a:grpSpLocks/>
          </p:cNvGrpSpPr>
          <p:nvPr/>
        </p:nvGrpSpPr>
        <p:grpSpPr bwMode="auto">
          <a:xfrm>
            <a:off x="5638800" y="5156200"/>
            <a:ext cx="2819400" cy="838200"/>
            <a:chOff x="3552" y="3312"/>
            <a:chExt cx="1776" cy="528"/>
          </a:xfrm>
        </p:grpSpPr>
        <p:sp>
          <p:nvSpPr>
            <p:cNvPr id="557068"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7069"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0"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7071"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7072"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7073"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7074" name="Rectangle 18"/>
          <p:cNvSpPr>
            <a:spLocks noGrp="1" noChangeArrowheads="1"/>
          </p:cNvSpPr>
          <p:nvPr>
            <p:ph type="title" idx="4294967295"/>
          </p:nvPr>
        </p:nvSpPr>
        <p:spPr>
          <a:xfrm>
            <a:off x="838200" y="47783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7059"/>
                                        </p:tgtEl>
                                        <p:attrNameLst>
                                          <p:attrName>style.visibility</p:attrName>
                                        </p:attrNameLst>
                                      </p:cBhvr>
                                      <p:to>
                                        <p:strVal val="visible"/>
                                      </p:to>
                                    </p:set>
                                    <p:animEffect transition="in" filter="checkerboard(across)">
                                      <p:cBhvr>
                                        <p:cTn id="7" dur="500"/>
                                        <p:tgtEl>
                                          <p:spTgt spid="55705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7058"/>
                                        </p:tgtEl>
                                        <p:attrNameLst>
                                          <p:attrName>style.visibility</p:attrName>
                                        </p:attrNameLst>
                                      </p:cBhvr>
                                      <p:to>
                                        <p:strVal val="visible"/>
                                      </p:to>
                                    </p:set>
                                    <p:animEffect transition="in" filter="checkerboard(down)">
                                      <p:cBhvr>
                                        <p:cTn id="12" dur="500"/>
                                        <p:tgtEl>
                                          <p:spTgt spid="5570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7060"/>
                                        </p:tgtEl>
                                        <p:attrNameLst>
                                          <p:attrName>style.visibility</p:attrName>
                                        </p:attrNameLst>
                                      </p:cBhvr>
                                      <p:to>
                                        <p:strVal val="visible"/>
                                      </p:to>
                                    </p:set>
                                    <p:animEffect transition="in" filter="blinds(horizontal)">
                                      <p:cBhvr>
                                        <p:cTn id="17" dur="500"/>
                                        <p:tgtEl>
                                          <p:spTgt spid="55706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7067"/>
                                        </p:tgtEl>
                                        <p:attrNameLst>
                                          <p:attrName>style.visibility</p:attrName>
                                        </p:attrNameLst>
                                      </p:cBhvr>
                                      <p:to>
                                        <p:strVal val="visible"/>
                                      </p:to>
                                    </p:set>
                                    <p:animEffect transition="in" filter="blinds(horizontal)">
                                      <p:cBhvr>
                                        <p:cTn id="22" dur="500"/>
                                        <p:tgtEl>
                                          <p:spTgt spid="55706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57064"/>
                                        </p:tgtEl>
                                        <p:attrNameLst>
                                          <p:attrName>style.visibility</p:attrName>
                                        </p:attrNameLst>
                                      </p:cBhvr>
                                      <p:to>
                                        <p:strVal val="visible"/>
                                      </p:to>
                                    </p:set>
                                    <p:animEffect transition="in" filter="box(out)">
                                      <p:cBhvr>
                                        <p:cTn id="27" dur="500"/>
                                        <p:tgtEl>
                                          <p:spTgt spid="55706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57065"/>
                                        </p:tgtEl>
                                        <p:attrNameLst>
                                          <p:attrName>style.visibility</p:attrName>
                                        </p:attrNameLst>
                                      </p:cBhvr>
                                      <p:to>
                                        <p:strVal val="visible"/>
                                      </p:to>
                                    </p:set>
                                    <p:animEffect transition="in" filter="box(out)">
                                      <p:cBhvr>
                                        <p:cTn id="32" dur="500"/>
                                        <p:tgtEl>
                                          <p:spTgt spid="55706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557066"/>
                                        </p:tgtEl>
                                        <p:attrNameLst>
                                          <p:attrName>style.visibility</p:attrName>
                                        </p:attrNameLst>
                                      </p:cBhvr>
                                      <p:to>
                                        <p:strVal val="visible"/>
                                      </p:to>
                                    </p:set>
                                    <p:animEffect transition="in" filter="box(out)">
                                      <p:cBhvr>
                                        <p:cTn id="37" dur="500"/>
                                        <p:tgtEl>
                                          <p:spTgt spid="557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utoUpdateAnimBg="0"/>
      <p:bldP spid="557059" grpId="0" autoUpdateAnimBg="0"/>
      <p:bldP spid="557064" grpId="0" animBg="1"/>
      <p:bldP spid="557065" grpId="0" animBg="1"/>
      <p:bldP spid="55706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0437"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30438" name="Rectangle 6"/>
          <p:cNvSpPr>
            <a:spLocks noChangeArrowheads="1"/>
          </p:cNvSpPr>
          <p:nvPr/>
        </p:nvSpPr>
        <p:spPr bwMode="auto">
          <a:xfrm>
            <a:off x="914400" y="5538788"/>
            <a:ext cx="4524375" cy="366712"/>
          </a:xfrm>
          <a:prstGeom prst="rect">
            <a:avLst/>
          </a:prstGeom>
          <a:noFill/>
          <a:ln w="28575">
            <a:noFill/>
            <a:miter lim="800000"/>
            <a:headEnd type="none" w="sm" len="med"/>
            <a:tailEnd/>
          </a:ln>
          <a:effectLst/>
        </p:spPr>
        <p:txBody>
          <a:bodyPr wrap="none" lIns="90000" tIns="46800" rIns="90000" bIns="46800">
            <a:spAutoFit/>
          </a:bodyPr>
          <a:lstStyle/>
          <a:p>
            <a:r>
              <a:rPr lang="zh-CN" altLang="en-US" sz="1800" b="1" i="1">
                <a:solidFill>
                  <a:srgbClr val="0000FF"/>
                </a:solidFill>
                <a:latin typeface="黑体" pitchFamily="2" charset="-122"/>
                <a:ea typeface="黑体" pitchFamily="2" charset="-122"/>
              </a:rPr>
              <a:t>不具有对称性</a:t>
            </a:r>
            <a:r>
              <a:rPr lang="zh-CN" altLang="en-US" sz="1800">
                <a:latin typeface="黑体" pitchFamily="2" charset="-122"/>
                <a:ea typeface="黑体" pitchFamily="2" charset="-122"/>
              </a:rPr>
              <a:t>    不是所有植物都属于蕨类</a:t>
            </a:r>
          </a:p>
        </p:txBody>
      </p:sp>
      <p:sp>
        <p:nvSpPr>
          <p:cNvPr id="530439" name="Rectangle 7"/>
          <p:cNvSpPr>
            <a:spLocks noChangeArrowheads="1"/>
          </p:cNvSpPr>
          <p:nvPr/>
        </p:nvSpPr>
        <p:spPr bwMode="auto">
          <a:xfrm>
            <a:off x="908050" y="5024438"/>
            <a:ext cx="7042150" cy="366712"/>
          </a:xfrm>
          <a:prstGeom prst="rect">
            <a:avLst/>
          </a:prstGeom>
          <a:noFill/>
          <a:ln w="9525">
            <a:noFill/>
            <a:miter lim="800000"/>
            <a:headEnd/>
            <a:tailEnd/>
          </a:ln>
          <a:effectLst/>
        </p:spPr>
        <p:txBody>
          <a:bodyPr wrap="none">
            <a:spAutoFit/>
          </a:bodyPr>
          <a:lstStyle/>
          <a:p>
            <a:r>
              <a:rPr lang="zh-CN" altLang="en-US" sz="1800" b="1" i="1">
                <a:solidFill>
                  <a:srgbClr val="0000FF"/>
                </a:solidFill>
                <a:latin typeface="黑体" pitchFamily="2" charset="-122"/>
                <a:ea typeface="黑体" pitchFamily="2" charset="-122"/>
              </a:rPr>
              <a:t>传递性</a:t>
            </a:r>
            <a:r>
              <a:rPr lang="zh-CN" altLang="en-US" sz="1800" b="1">
                <a:latin typeface="黑体" pitchFamily="2" charset="-122"/>
                <a:ea typeface="黑体" pitchFamily="2" charset="-122"/>
              </a:rPr>
              <a:t>  </a:t>
            </a:r>
            <a:r>
              <a:rPr lang="zh-CN" altLang="en-US" sz="1800">
                <a:latin typeface="黑体" pitchFamily="2" charset="-122"/>
                <a:ea typeface="黑体" pitchFamily="2" charset="-122"/>
              </a:rPr>
              <a:t>高等植物、蕨类植物、芒萁都是植物，具有植物的共同特征</a:t>
            </a:r>
          </a:p>
        </p:txBody>
      </p:sp>
      <p:sp>
        <p:nvSpPr>
          <p:cNvPr id="530440" name="Text Box 8"/>
          <p:cNvSpPr txBox="1">
            <a:spLocks noChangeArrowheads="1"/>
          </p:cNvSpPr>
          <p:nvPr/>
        </p:nvSpPr>
        <p:spPr bwMode="auto">
          <a:xfrm>
            <a:off x="3683000" y="1247775"/>
            <a:ext cx="793750" cy="336550"/>
          </a:xfrm>
          <a:prstGeom prst="rect">
            <a:avLst/>
          </a:prstGeom>
          <a:solidFill>
            <a:srgbClr val="33CC33"/>
          </a:solidFill>
          <a:ln w="9525">
            <a:noFill/>
            <a:miter lim="800000"/>
            <a:headEnd/>
            <a:tailEnd/>
          </a:ln>
          <a:effectLst>
            <a:prstShdw prst="shdw17" dist="53882" dir="2700000">
              <a:srgbClr val="33CC33">
                <a:gamma/>
                <a:shade val="60000"/>
                <a:invGamma/>
              </a:srgbClr>
            </a:prstShdw>
          </a:effectLst>
        </p:spPr>
        <p:txBody>
          <a:bodyPr wrap="none">
            <a:spAutoFit/>
          </a:bodyPr>
          <a:lstStyle/>
          <a:p>
            <a:r>
              <a:rPr lang="en-US" altLang="zh-CN" sz="1600" b="1"/>
              <a:t>  </a:t>
            </a:r>
            <a:r>
              <a:rPr lang="zh-CN" altLang="en-US" sz="1600" b="1"/>
              <a:t>植物  </a:t>
            </a:r>
          </a:p>
        </p:txBody>
      </p:sp>
      <p:grpSp>
        <p:nvGrpSpPr>
          <p:cNvPr id="530441" name="Group 9"/>
          <p:cNvGrpSpPr>
            <a:grpSpLocks/>
          </p:cNvGrpSpPr>
          <p:nvPr/>
        </p:nvGrpSpPr>
        <p:grpSpPr bwMode="auto">
          <a:xfrm>
            <a:off x="1473200" y="2139950"/>
            <a:ext cx="5187950" cy="304800"/>
            <a:chOff x="928" y="1522"/>
            <a:chExt cx="3268" cy="192"/>
          </a:xfrm>
        </p:grpSpPr>
        <p:sp>
          <p:nvSpPr>
            <p:cNvPr id="530442" name="Text Box 10"/>
            <p:cNvSpPr txBox="1">
              <a:spLocks noChangeArrowheads="1"/>
            </p:cNvSpPr>
            <p:nvPr/>
          </p:nvSpPr>
          <p:spPr bwMode="auto">
            <a:xfrm>
              <a:off x="928" y="1522"/>
              <a:ext cx="564" cy="192"/>
            </a:xfrm>
            <a:prstGeom prst="rect">
              <a:avLst/>
            </a:prstGeom>
            <a:solidFill>
              <a:srgbClr val="FFFF00"/>
            </a:solidFill>
            <a:ln w="9525">
              <a:noFill/>
              <a:miter lim="800000"/>
              <a:headEnd/>
              <a:tailEnd/>
            </a:ln>
            <a:effectLst>
              <a:prstShdw prst="shdw17" dist="35921" dir="2700000">
                <a:srgbClr val="FFFF00">
                  <a:gamma/>
                  <a:shade val="60000"/>
                  <a:invGamma/>
                </a:srgbClr>
              </a:prstShdw>
            </a:effectLst>
          </p:spPr>
          <p:txBody>
            <a:bodyPr wrap="none">
              <a:spAutoFit/>
            </a:bodyPr>
            <a:lstStyle/>
            <a:p>
              <a:r>
                <a:rPr lang="zh-CN" altLang="en-US" sz="1400" b="1"/>
                <a:t>低等植物</a:t>
              </a:r>
            </a:p>
          </p:txBody>
        </p:sp>
        <p:sp>
          <p:nvSpPr>
            <p:cNvPr id="530443" name="Text Box 11"/>
            <p:cNvSpPr txBox="1">
              <a:spLocks noChangeArrowheads="1"/>
            </p:cNvSpPr>
            <p:nvPr/>
          </p:nvSpPr>
          <p:spPr bwMode="auto">
            <a:xfrm>
              <a:off x="3632" y="1522"/>
              <a:ext cx="564" cy="192"/>
            </a:xfrm>
            <a:prstGeom prst="rect">
              <a:avLst/>
            </a:prstGeom>
            <a:solidFill>
              <a:srgbClr val="66FF66"/>
            </a:solidFill>
            <a:ln w="9525">
              <a:noFill/>
              <a:miter lim="800000"/>
              <a:headEnd/>
              <a:tailEnd/>
            </a:ln>
            <a:effectLst>
              <a:prstShdw prst="shdw17" dist="35921" dir="2700000">
                <a:srgbClr val="66FF66">
                  <a:gamma/>
                  <a:shade val="60000"/>
                  <a:invGamma/>
                </a:srgbClr>
              </a:prstShdw>
            </a:effectLst>
          </p:spPr>
          <p:txBody>
            <a:bodyPr wrap="none">
              <a:spAutoFit/>
            </a:bodyPr>
            <a:lstStyle/>
            <a:p>
              <a:r>
                <a:rPr lang="zh-CN" altLang="en-US" sz="1400" b="1"/>
                <a:t>高等植物</a:t>
              </a:r>
            </a:p>
          </p:txBody>
        </p:sp>
      </p:grpSp>
      <p:grpSp>
        <p:nvGrpSpPr>
          <p:cNvPr id="530444" name="Group 12"/>
          <p:cNvGrpSpPr>
            <a:grpSpLocks/>
          </p:cNvGrpSpPr>
          <p:nvPr/>
        </p:nvGrpSpPr>
        <p:grpSpPr bwMode="auto">
          <a:xfrm>
            <a:off x="762000" y="3068638"/>
            <a:ext cx="2501900" cy="304800"/>
            <a:chOff x="480" y="2107"/>
            <a:chExt cx="1576" cy="192"/>
          </a:xfrm>
        </p:grpSpPr>
        <p:sp>
          <p:nvSpPr>
            <p:cNvPr id="530445" name="Text Box 13"/>
            <p:cNvSpPr txBox="1">
              <a:spLocks noChangeArrowheads="1"/>
            </p:cNvSpPr>
            <p:nvPr/>
          </p:nvSpPr>
          <p:spPr bwMode="auto">
            <a:xfrm>
              <a:off x="480"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藻类</a:t>
              </a:r>
            </a:p>
          </p:txBody>
        </p:sp>
        <p:sp>
          <p:nvSpPr>
            <p:cNvPr id="530446" name="Text Box 14"/>
            <p:cNvSpPr txBox="1">
              <a:spLocks noChangeArrowheads="1"/>
            </p:cNvSpPr>
            <p:nvPr/>
          </p:nvSpPr>
          <p:spPr bwMode="auto">
            <a:xfrm>
              <a:off x="1034" y="2107"/>
              <a:ext cx="340"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菌类</a:t>
              </a:r>
            </a:p>
          </p:txBody>
        </p:sp>
        <p:sp>
          <p:nvSpPr>
            <p:cNvPr id="530447" name="Text Box 15"/>
            <p:cNvSpPr txBox="1">
              <a:spLocks noChangeArrowheads="1"/>
            </p:cNvSpPr>
            <p:nvPr/>
          </p:nvSpPr>
          <p:spPr bwMode="auto">
            <a:xfrm>
              <a:off x="1604" y="2107"/>
              <a:ext cx="452" cy="192"/>
            </a:xfrm>
            <a:prstGeom prst="rect">
              <a:avLst/>
            </a:prstGeom>
            <a:solidFill>
              <a:srgbClr val="FF9900"/>
            </a:solidFill>
            <a:ln w="9525">
              <a:noFill/>
              <a:miter lim="800000"/>
              <a:headEnd/>
              <a:tailEnd/>
            </a:ln>
            <a:effectLst>
              <a:prstShdw prst="shdw17" dist="17961" dir="2700000">
                <a:srgbClr val="FF9900">
                  <a:gamma/>
                  <a:shade val="60000"/>
                  <a:invGamma/>
                </a:srgbClr>
              </a:prstShdw>
            </a:effectLst>
          </p:spPr>
          <p:txBody>
            <a:bodyPr wrap="none">
              <a:spAutoFit/>
            </a:bodyPr>
            <a:lstStyle/>
            <a:p>
              <a:r>
                <a:rPr lang="zh-CN" altLang="en-US" sz="1400" b="1"/>
                <a:t>地衣类</a:t>
              </a:r>
            </a:p>
          </p:txBody>
        </p:sp>
      </p:grpSp>
      <p:grpSp>
        <p:nvGrpSpPr>
          <p:cNvPr id="530448" name="Group 16"/>
          <p:cNvGrpSpPr>
            <a:grpSpLocks/>
          </p:cNvGrpSpPr>
          <p:nvPr/>
        </p:nvGrpSpPr>
        <p:grpSpPr bwMode="auto">
          <a:xfrm>
            <a:off x="3987800" y="3014663"/>
            <a:ext cx="4448175" cy="304800"/>
            <a:chOff x="2512" y="2073"/>
            <a:chExt cx="2802" cy="192"/>
          </a:xfrm>
        </p:grpSpPr>
        <p:sp>
          <p:nvSpPr>
            <p:cNvPr id="530449" name="Text Box 17"/>
            <p:cNvSpPr txBox="1">
              <a:spLocks noChangeArrowheads="1"/>
            </p:cNvSpPr>
            <p:nvPr/>
          </p:nvSpPr>
          <p:spPr bwMode="auto">
            <a:xfrm>
              <a:off x="2512" y="2073"/>
              <a:ext cx="672"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苔藓类</a:t>
              </a:r>
            </a:p>
          </p:txBody>
        </p:sp>
        <p:sp>
          <p:nvSpPr>
            <p:cNvPr id="530450" name="Text Box 18"/>
            <p:cNvSpPr txBox="1">
              <a:spLocks noChangeArrowheads="1"/>
            </p:cNvSpPr>
            <p:nvPr/>
          </p:nvSpPr>
          <p:spPr bwMode="auto">
            <a:xfrm>
              <a:off x="3334" y="2073"/>
              <a:ext cx="528"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蕨类</a:t>
              </a:r>
            </a:p>
          </p:txBody>
        </p:sp>
        <p:sp>
          <p:nvSpPr>
            <p:cNvPr id="530451" name="Text Box 19"/>
            <p:cNvSpPr txBox="1">
              <a:spLocks noChangeArrowheads="1"/>
            </p:cNvSpPr>
            <p:nvPr/>
          </p:nvSpPr>
          <p:spPr bwMode="auto">
            <a:xfrm>
              <a:off x="4012"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裸子类</a:t>
              </a:r>
            </a:p>
          </p:txBody>
        </p:sp>
        <p:sp>
          <p:nvSpPr>
            <p:cNvPr id="530452" name="Text Box 20"/>
            <p:cNvSpPr txBox="1">
              <a:spLocks noChangeArrowheads="1"/>
            </p:cNvSpPr>
            <p:nvPr/>
          </p:nvSpPr>
          <p:spPr bwMode="auto">
            <a:xfrm>
              <a:off x="4738" y="2073"/>
              <a:ext cx="576" cy="192"/>
            </a:xfrm>
            <a:prstGeom prst="rect">
              <a:avLst/>
            </a:prstGeom>
            <a:solidFill>
              <a:srgbClr val="99FF33"/>
            </a:solidFill>
            <a:ln w="9525">
              <a:noFill/>
              <a:miter lim="800000"/>
              <a:headEnd/>
              <a:tailEnd/>
            </a:ln>
            <a:effectLst>
              <a:prstShdw prst="shdw17" dist="35921" dir="2700000">
                <a:srgbClr val="99FF33">
                  <a:gamma/>
                  <a:shade val="60000"/>
                  <a:invGamma/>
                </a:srgbClr>
              </a:prstShdw>
            </a:effectLst>
          </p:spPr>
          <p:txBody>
            <a:bodyPr>
              <a:spAutoFit/>
            </a:bodyPr>
            <a:lstStyle/>
            <a:p>
              <a:r>
                <a:rPr lang="zh-CN" altLang="en-US" sz="1400" b="1"/>
                <a:t>被子类</a:t>
              </a:r>
            </a:p>
          </p:txBody>
        </p:sp>
      </p:grpSp>
      <p:grpSp>
        <p:nvGrpSpPr>
          <p:cNvPr id="530453" name="Group 21"/>
          <p:cNvGrpSpPr>
            <a:grpSpLocks/>
          </p:cNvGrpSpPr>
          <p:nvPr/>
        </p:nvGrpSpPr>
        <p:grpSpPr bwMode="auto">
          <a:xfrm>
            <a:off x="4016375" y="3917950"/>
            <a:ext cx="4495800" cy="793750"/>
            <a:chOff x="2530" y="2642"/>
            <a:chExt cx="2832" cy="500"/>
          </a:xfrm>
        </p:grpSpPr>
        <p:sp>
          <p:nvSpPr>
            <p:cNvPr id="530454" name="Text Box 22"/>
            <p:cNvSpPr txBox="1">
              <a:spLocks noChangeArrowheads="1"/>
            </p:cNvSpPr>
            <p:nvPr/>
          </p:nvSpPr>
          <p:spPr bwMode="auto">
            <a:xfrm>
              <a:off x="2530"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地钱</a:t>
              </a:r>
            </a:p>
          </p:txBody>
        </p:sp>
        <p:sp>
          <p:nvSpPr>
            <p:cNvPr id="530455" name="Text Box 23"/>
            <p:cNvSpPr txBox="1">
              <a:spLocks noChangeArrowheads="1"/>
            </p:cNvSpPr>
            <p:nvPr/>
          </p:nvSpPr>
          <p:spPr bwMode="auto">
            <a:xfrm>
              <a:off x="2900" y="2644"/>
              <a:ext cx="250" cy="49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小金发草</a:t>
              </a:r>
            </a:p>
          </p:txBody>
        </p:sp>
        <p:sp>
          <p:nvSpPr>
            <p:cNvPr id="530456" name="Text Box 24"/>
            <p:cNvSpPr txBox="1">
              <a:spLocks noChangeArrowheads="1"/>
            </p:cNvSpPr>
            <p:nvPr/>
          </p:nvSpPr>
          <p:spPr bwMode="auto">
            <a:xfrm>
              <a:off x="330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毛蕨</a:t>
              </a:r>
            </a:p>
          </p:txBody>
        </p:sp>
        <p:sp>
          <p:nvSpPr>
            <p:cNvPr id="530457" name="Text Box 25"/>
            <p:cNvSpPr txBox="1">
              <a:spLocks noChangeArrowheads="1"/>
            </p:cNvSpPr>
            <p:nvPr/>
          </p:nvSpPr>
          <p:spPr bwMode="auto">
            <a:xfrm>
              <a:off x="367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芒萁</a:t>
              </a:r>
            </a:p>
          </p:txBody>
        </p:sp>
        <p:sp>
          <p:nvSpPr>
            <p:cNvPr id="530458" name="Text Box 26"/>
            <p:cNvSpPr txBox="1">
              <a:spLocks noChangeArrowheads="1"/>
            </p:cNvSpPr>
            <p:nvPr/>
          </p:nvSpPr>
          <p:spPr bwMode="auto">
            <a:xfrm>
              <a:off x="402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杉木</a:t>
              </a:r>
            </a:p>
          </p:txBody>
        </p:sp>
        <p:sp>
          <p:nvSpPr>
            <p:cNvPr id="530459" name="Text Box 27"/>
            <p:cNvSpPr txBox="1">
              <a:spLocks noChangeArrowheads="1"/>
            </p:cNvSpPr>
            <p:nvPr/>
          </p:nvSpPr>
          <p:spPr bwMode="auto">
            <a:xfrm>
              <a:off x="439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柏木</a:t>
              </a:r>
            </a:p>
          </p:txBody>
        </p:sp>
        <p:sp>
          <p:nvSpPr>
            <p:cNvPr id="530460" name="Text Box 28"/>
            <p:cNvSpPr txBox="1">
              <a:spLocks noChangeArrowheads="1"/>
            </p:cNvSpPr>
            <p:nvPr/>
          </p:nvSpPr>
          <p:spPr bwMode="auto">
            <a:xfrm>
              <a:off x="4741"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荔枝</a:t>
              </a:r>
            </a:p>
          </p:txBody>
        </p:sp>
        <p:sp>
          <p:nvSpPr>
            <p:cNvPr id="530461" name="Text Box 29"/>
            <p:cNvSpPr txBox="1">
              <a:spLocks noChangeArrowheads="1"/>
            </p:cNvSpPr>
            <p:nvPr/>
          </p:nvSpPr>
          <p:spPr bwMode="auto">
            <a:xfrm>
              <a:off x="5112" y="2642"/>
              <a:ext cx="250" cy="278"/>
            </a:xfrm>
            <a:prstGeom prst="rect">
              <a:avLst/>
            </a:prstGeom>
            <a:solidFill>
              <a:srgbClr val="CCCC00"/>
            </a:solidFill>
            <a:ln w="9525">
              <a:noFill/>
              <a:miter lim="800000"/>
              <a:headEnd/>
              <a:tailEnd/>
            </a:ln>
            <a:effectLst>
              <a:prstShdw prst="shdw17" dist="35921" dir="2700000">
                <a:srgbClr val="CCCC00">
                  <a:gamma/>
                  <a:shade val="60000"/>
                  <a:invGamma/>
                </a:srgbClr>
              </a:prstShdw>
            </a:effectLst>
          </p:spPr>
          <p:txBody>
            <a:bodyPr vert="eaVert" wrap="none">
              <a:spAutoFit/>
            </a:bodyPr>
            <a:lstStyle/>
            <a:p>
              <a:r>
                <a:rPr lang="zh-CN" altLang="en-US" sz="1400" b="1"/>
                <a:t>橘子</a:t>
              </a:r>
            </a:p>
          </p:txBody>
        </p:sp>
      </p:grpSp>
      <p:grpSp>
        <p:nvGrpSpPr>
          <p:cNvPr id="530462" name="Group 30"/>
          <p:cNvGrpSpPr>
            <a:grpSpLocks/>
          </p:cNvGrpSpPr>
          <p:nvPr/>
        </p:nvGrpSpPr>
        <p:grpSpPr bwMode="auto">
          <a:xfrm>
            <a:off x="1935163" y="1609725"/>
            <a:ext cx="4270375" cy="522288"/>
            <a:chOff x="1251" y="996"/>
            <a:chExt cx="2690" cy="329"/>
          </a:xfrm>
        </p:grpSpPr>
        <p:sp>
          <p:nvSpPr>
            <p:cNvPr id="530463" name="Freeform 31"/>
            <p:cNvSpPr>
              <a:spLocks/>
            </p:cNvSpPr>
            <p:nvPr/>
          </p:nvSpPr>
          <p:spPr bwMode="auto">
            <a:xfrm>
              <a:off x="1251" y="996"/>
              <a:ext cx="1341" cy="329"/>
            </a:xfrm>
            <a:custGeom>
              <a:avLst/>
              <a:gdLst/>
              <a:ahLst/>
              <a:cxnLst>
                <a:cxn ang="0">
                  <a:pos x="1341" y="0"/>
                </a:cxn>
                <a:cxn ang="0">
                  <a:pos x="0" y="329"/>
                </a:cxn>
              </a:cxnLst>
              <a:rect l="0" t="0" r="r" b="b"/>
              <a:pathLst>
                <a:path w="1341" h="329">
                  <a:moveTo>
                    <a:pt x="1341" y="0"/>
                  </a:moveTo>
                  <a:lnTo>
                    <a:pt x="0" y="329"/>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64" name="Freeform 32"/>
            <p:cNvSpPr>
              <a:spLocks/>
            </p:cNvSpPr>
            <p:nvPr/>
          </p:nvSpPr>
          <p:spPr bwMode="auto">
            <a:xfrm>
              <a:off x="2600" y="1004"/>
              <a:ext cx="1341" cy="313"/>
            </a:xfrm>
            <a:custGeom>
              <a:avLst/>
              <a:gdLst/>
              <a:ahLst/>
              <a:cxnLst>
                <a:cxn ang="0">
                  <a:pos x="0" y="0"/>
                </a:cxn>
                <a:cxn ang="0">
                  <a:pos x="1341" y="313"/>
                </a:cxn>
              </a:cxnLst>
              <a:rect l="0" t="0" r="r" b="b"/>
              <a:pathLst>
                <a:path w="1341" h="313">
                  <a:moveTo>
                    <a:pt x="0" y="0"/>
                  </a:moveTo>
                  <a:lnTo>
                    <a:pt x="1341" y="313"/>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grpSp>
        <p:nvGrpSpPr>
          <p:cNvPr id="530465" name="Group 33"/>
          <p:cNvGrpSpPr>
            <a:grpSpLocks/>
          </p:cNvGrpSpPr>
          <p:nvPr/>
        </p:nvGrpSpPr>
        <p:grpSpPr bwMode="auto">
          <a:xfrm>
            <a:off x="1016000" y="2466975"/>
            <a:ext cx="1905000" cy="609600"/>
            <a:chOff x="672" y="1536"/>
            <a:chExt cx="1200" cy="384"/>
          </a:xfrm>
        </p:grpSpPr>
        <p:sp>
          <p:nvSpPr>
            <p:cNvPr id="530466" name="Line 34"/>
            <p:cNvSpPr>
              <a:spLocks noChangeShapeType="1"/>
            </p:cNvSpPr>
            <p:nvPr/>
          </p:nvSpPr>
          <p:spPr bwMode="auto">
            <a:xfrm flipH="1">
              <a:off x="672" y="1536"/>
              <a:ext cx="576"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7" name="Line 35"/>
            <p:cNvSpPr>
              <a:spLocks noChangeShapeType="1"/>
            </p:cNvSpPr>
            <p:nvPr/>
          </p:nvSpPr>
          <p:spPr bwMode="auto">
            <a:xfrm>
              <a:off x="1248" y="1536"/>
              <a:ext cx="0" cy="384"/>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68" name="Line 36"/>
            <p:cNvSpPr>
              <a:spLocks noChangeShapeType="1"/>
            </p:cNvSpPr>
            <p:nvPr/>
          </p:nvSpPr>
          <p:spPr bwMode="auto">
            <a:xfrm>
              <a:off x="1248" y="1536"/>
              <a:ext cx="624" cy="384"/>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69" name="Group 37"/>
          <p:cNvGrpSpPr>
            <a:grpSpLocks/>
          </p:cNvGrpSpPr>
          <p:nvPr/>
        </p:nvGrpSpPr>
        <p:grpSpPr bwMode="auto">
          <a:xfrm>
            <a:off x="4597400" y="2466975"/>
            <a:ext cx="3352800" cy="533400"/>
            <a:chOff x="2928" y="1536"/>
            <a:chExt cx="2112" cy="336"/>
          </a:xfrm>
        </p:grpSpPr>
        <p:sp>
          <p:nvSpPr>
            <p:cNvPr id="530470" name="Line 38"/>
            <p:cNvSpPr>
              <a:spLocks noChangeShapeType="1"/>
            </p:cNvSpPr>
            <p:nvPr/>
          </p:nvSpPr>
          <p:spPr bwMode="auto">
            <a:xfrm flipH="1">
              <a:off x="2928" y="1536"/>
              <a:ext cx="100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1" name="Line 39"/>
            <p:cNvSpPr>
              <a:spLocks noChangeShapeType="1"/>
            </p:cNvSpPr>
            <p:nvPr/>
          </p:nvSpPr>
          <p:spPr bwMode="auto">
            <a:xfrm flipH="1">
              <a:off x="3648" y="1536"/>
              <a:ext cx="288"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2" name="Line 40"/>
            <p:cNvSpPr>
              <a:spLocks noChangeShapeType="1"/>
            </p:cNvSpPr>
            <p:nvPr/>
          </p:nvSpPr>
          <p:spPr bwMode="auto">
            <a:xfrm>
              <a:off x="3936" y="1536"/>
              <a:ext cx="336" cy="336"/>
            </a:xfrm>
            <a:prstGeom prst="line">
              <a:avLst/>
            </a:prstGeom>
            <a:noFill/>
            <a:ln w="19050">
              <a:solidFill>
                <a:srgbClr val="FF3300"/>
              </a:solidFill>
              <a:round/>
              <a:headEnd type="stealth" w="lg" len="lg"/>
              <a:tailEnd/>
            </a:ln>
            <a:effectLst/>
          </p:spPr>
          <p:txBody>
            <a:bodyPr wrap="none" anchor="ctr"/>
            <a:lstStyle/>
            <a:p>
              <a:endParaRPr lang="zh-CN" altLang="en-US"/>
            </a:p>
          </p:txBody>
        </p:sp>
        <p:sp>
          <p:nvSpPr>
            <p:cNvPr id="530473" name="Line 41"/>
            <p:cNvSpPr>
              <a:spLocks noChangeShapeType="1"/>
            </p:cNvSpPr>
            <p:nvPr/>
          </p:nvSpPr>
          <p:spPr bwMode="auto">
            <a:xfrm>
              <a:off x="3936" y="1536"/>
              <a:ext cx="1104" cy="336"/>
            </a:xfrm>
            <a:prstGeom prst="line">
              <a:avLst/>
            </a:prstGeom>
            <a:noFill/>
            <a:ln w="19050">
              <a:solidFill>
                <a:srgbClr val="FF3300"/>
              </a:solidFill>
              <a:round/>
              <a:headEnd type="stealth" w="lg" len="lg"/>
              <a:tailEnd/>
            </a:ln>
            <a:effectLst/>
          </p:spPr>
          <p:txBody>
            <a:bodyPr wrap="none" anchor="ctr"/>
            <a:lstStyle/>
            <a:p>
              <a:endParaRPr lang="zh-CN" altLang="en-US"/>
            </a:p>
          </p:txBody>
        </p:sp>
      </p:grpSp>
      <p:grpSp>
        <p:nvGrpSpPr>
          <p:cNvPr id="530474" name="Group 42"/>
          <p:cNvGrpSpPr>
            <a:grpSpLocks/>
          </p:cNvGrpSpPr>
          <p:nvPr/>
        </p:nvGrpSpPr>
        <p:grpSpPr bwMode="auto">
          <a:xfrm>
            <a:off x="4216400" y="3321050"/>
            <a:ext cx="4092575" cy="593725"/>
            <a:chOff x="2688" y="2074"/>
            <a:chExt cx="2578" cy="374"/>
          </a:xfrm>
        </p:grpSpPr>
        <p:sp>
          <p:nvSpPr>
            <p:cNvPr id="530475" name="Freeform 43"/>
            <p:cNvSpPr>
              <a:spLocks/>
            </p:cNvSpPr>
            <p:nvPr/>
          </p:nvSpPr>
          <p:spPr bwMode="auto">
            <a:xfrm>
              <a:off x="2688" y="2082"/>
              <a:ext cx="217" cy="366"/>
            </a:xfrm>
            <a:custGeom>
              <a:avLst/>
              <a:gdLst/>
              <a:ahLst/>
              <a:cxnLst>
                <a:cxn ang="0">
                  <a:pos x="217" y="0"/>
                </a:cxn>
                <a:cxn ang="0">
                  <a:pos x="0" y="366"/>
                </a:cxn>
              </a:cxnLst>
              <a:rect l="0" t="0" r="r" b="b"/>
              <a:pathLst>
                <a:path w="217" h="366">
                  <a:moveTo>
                    <a:pt x="217" y="0"/>
                  </a:moveTo>
                  <a:lnTo>
                    <a:pt x="0"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6" name="Freeform 44"/>
            <p:cNvSpPr>
              <a:spLocks/>
            </p:cNvSpPr>
            <p:nvPr/>
          </p:nvSpPr>
          <p:spPr bwMode="auto">
            <a:xfrm>
              <a:off x="2929" y="2082"/>
              <a:ext cx="143" cy="366"/>
            </a:xfrm>
            <a:custGeom>
              <a:avLst/>
              <a:gdLst/>
              <a:ahLst/>
              <a:cxnLst>
                <a:cxn ang="0">
                  <a:pos x="0" y="0"/>
                </a:cxn>
                <a:cxn ang="0">
                  <a:pos x="143" y="366"/>
                </a:cxn>
              </a:cxnLst>
              <a:rect l="0" t="0" r="r" b="b"/>
              <a:pathLst>
                <a:path w="143" h="366">
                  <a:moveTo>
                    <a:pt x="0" y="0"/>
                  </a:moveTo>
                  <a:lnTo>
                    <a:pt x="143" y="36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7" name="Freeform 45"/>
            <p:cNvSpPr>
              <a:spLocks/>
            </p:cNvSpPr>
            <p:nvPr/>
          </p:nvSpPr>
          <p:spPr bwMode="auto">
            <a:xfrm>
              <a:off x="3456" y="2074"/>
              <a:ext cx="165" cy="370"/>
            </a:xfrm>
            <a:custGeom>
              <a:avLst/>
              <a:gdLst/>
              <a:ahLst/>
              <a:cxnLst>
                <a:cxn ang="0">
                  <a:pos x="165" y="0"/>
                </a:cxn>
                <a:cxn ang="0">
                  <a:pos x="0" y="370"/>
                </a:cxn>
              </a:cxnLst>
              <a:rect l="0" t="0" r="r" b="b"/>
              <a:pathLst>
                <a:path w="165" h="370">
                  <a:moveTo>
                    <a:pt x="165" y="0"/>
                  </a:moveTo>
                  <a:lnTo>
                    <a:pt x="0" y="370"/>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8" name="Freeform 46"/>
            <p:cNvSpPr>
              <a:spLocks/>
            </p:cNvSpPr>
            <p:nvPr/>
          </p:nvSpPr>
          <p:spPr bwMode="auto">
            <a:xfrm>
              <a:off x="3637" y="2090"/>
              <a:ext cx="189" cy="346"/>
            </a:xfrm>
            <a:custGeom>
              <a:avLst/>
              <a:gdLst/>
              <a:ahLst/>
              <a:cxnLst>
                <a:cxn ang="0">
                  <a:pos x="0" y="0"/>
                </a:cxn>
                <a:cxn ang="0">
                  <a:pos x="189" y="346"/>
                </a:cxn>
              </a:cxnLst>
              <a:rect l="0" t="0" r="r" b="b"/>
              <a:pathLst>
                <a:path w="189" h="346">
                  <a:moveTo>
                    <a:pt x="0" y="0"/>
                  </a:moveTo>
                  <a:lnTo>
                    <a:pt x="189" y="346"/>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79" name="Freeform 47"/>
            <p:cNvSpPr>
              <a:spLocks/>
            </p:cNvSpPr>
            <p:nvPr/>
          </p:nvSpPr>
          <p:spPr bwMode="auto">
            <a:xfrm>
              <a:off x="4172" y="2082"/>
              <a:ext cx="173" cy="354"/>
            </a:xfrm>
            <a:custGeom>
              <a:avLst/>
              <a:gdLst/>
              <a:ahLst/>
              <a:cxnLst>
                <a:cxn ang="0">
                  <a:pos x="173" y="0"/>
                </a:cxn>
                <a:cxn ang="0">
                  <a:pos x="0" y="354"/>
                </a:cxn>
              </a:cxnLst>
              <a:rect l="0" t="0" r="r" b="b"/>
              <a:pathLst>
                <a:path w="173" h="354">
                  <a:moveTo>
                    <a:pt x="173"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0" name="Freeform 48"/>
            <p:cNvSpPr>
              <a:spLocks/>
            </p:cNvSpPr>
            <p:nvPr/>
          </p:nvSpPr>
          <p:spPr bwMode="auto">
            <a:xfrm>
              <a:off x="4361"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1" name="Freeform 49"/>
            <p:cNvSpPr>
              <a:spLocks/>
            </p:cNvSpPr>
            <p:nvPr/>
          </p:nvSpPr>
          <p:spPr bwMode="auto">
            <a:xfrm>
              <a:off x="4904" y="2082"/>
              <a:ext cx="165" cy="354"/>
            </a:xfrm>
            <a:custGeom>
              <a:avLst/>
              <a:gdLst/>
              <a:ahLst/>
              <a:cxnLst>
                <a:cxn ang="0">
                  <a:pos x="165" y="0"/>
                </a:cxn>
                <a:cxn ang="0">
                  <a:pos x="0" y="354"/>
                </a:cxn>
              </a:cxnLst>
              <a:rect l="0" t="0" r="r" b="b"/>
              <a:pathLst>
                <a:path w="165" h="354">
                  <a:moveTo>
                    <a:pt x="165" y="0"/>
                  </a:moveTo>
                  <a:lnTo>
                    <a:pt x="0"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sp>
          <p:nvSpPr>
            <p:cNvPr id="530482" name="Freeform 50"/>
            <p:cNvSpPr>
              <a:spLocks/>
            </p:cNvSpPr>
            <p:nvPr/>
          </p:nvSpPr>
          <p:spPr bwMode="auto">
            <a:xfrm>
              <a:off x="5093" y="2082"/>
              <a:ext cx="173" cy="354"/>
            </a:xfrm>
            <a:custGeom>
              <a:avLst/>
              <a:gdLst/>
              <a:ahLst/>
              <a:cxnLst>
                <a:cxn ang="0">
                  <a:pos x="0" y="0"/>
                </a:cxn>
                <a:cxn ang="0">
                  <a:pos x="173" y="354"/>
                </a:cxn>
              </a:cxnLst>
              <a:rect l="0" t="0" r="r" b="b"/>
              <a:pathLst>
                <a:path w="173" h="354">
                  <a:moveTo>
                    <a:pt x="0" y="0"/>
                  </a:moveTo>
                  <a:lnTo>
                    <a:pt x="173" y="354"/>
                  </a:lnTo>
                </a:path>
              </a:pathLst>
            </a:custGeom>
            <a:noFill/>
            <a:ln w="19050" cap="flat" cmpd="sng">
              <a:solidFill>
                <a:srgbClr val="FF3300"/>
              </a:solidFill>
              <a:prstDash val="solid"/>
              <a:round/>
              <a:headEnd type="stealth" w="lg" len="lg"/>
              <a:tailEnd type="non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0440"/>
                                        </p:tgtEl>
                                        <p:attrNameLst>
                                          <p:attrName>style.visibility</p:attrName>
                                        </p:attrNameLst>
                                      </p:cBhvr>
                                      <p:to>
                                        <p:strVal val="visible"/>
                                      </p:to>
                                    </p:set>
                                    <p:animEffect transition="in" filter="blinds(horizontal)">
                                      <p:cBhvr>
                                        <p:cTn id="7" dur="500"/>
                                        <p:tgtEl>
                                          <p:spTgt spid="53044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530462"/>
                                        </p:tgtEl>
                                        <p:attrNameLst>
                                          <p:attrName>style.visibility</p:attrName>
                                        </p:attrNameLst>
                                      </p:cBhvr>
                                      <p:to>
                                        <p:strVal val="visible"/>
                                      </p:to>
                                    </p:set>
                                    <p:anim calcmode="lin" valueType="num">
                                      <p:cBhvr>
                                        <p:cTn id="12" dur="500" fill="hold"/>
                                        <p:tgtEl>
                                          <p:spTgt spid="530462"/>
                                        </p:tgtEl>
                                        <p:attrNameLst>
                                          <p:attrName>ppt_x</p:attrName>
                                        </p:attrNameLst>
                                      </p:cBhvr>
                                      <p:tavLst>
                                        <p:tav tm="0">
                                          <p:val>
                                            <p:strVal val="#ppt_x"/>
                                          </p:val>
                                        </p:tav>
                                        <p:tav tm="100000">
                                          <p:val>
                                            <p:strVal val="#ppt_x"/>
                                          </p:val>
                                        </p:tav>
                                      </p:tavLst>
                                    </p:anim>
                                    <p:anim calcmode="lin" valueType="num">
                                      <p:cBhvr>
                                        <p:cTn id="13" dur="500" fill="hold"/>
                                        <p:tgtEl>
                                          <p:spTgt spid="530462"/>
                                        </p:tgtEl>
                                        <p:attrNameLst>
                                          <p:attrName>ppt_y</p:attrName>
                                        </p:attrNameLst>
                                      </p:cBhvr>
                                      <p:tavLst>
                                        <p:tav tm="0">
                                          <p:val>
                                            <p:strVal val="#ppt_y-#ppt_h/2"/>
                                          </p:val>
                                        </p:tav>
                                        <p:tav tm="100000">
                                          <p:val>
                                            <p:strVal val="#ppt_y"/>
                                          </p:val>
                                        </p:tav>
                                      </p:tavLst>
                                    </p:anim>
                                    <p:anim calcmode="lin" valueType="num">
                                      <p:cBhvr>
                                        <p:cTn id="14" dur="500" fill="hold"/>
                                        <p:tgtEl>
                                          <p:spTgt spid="530462"/>
                                        </p:tgtEl>
                                        <p:attrNameLst>
                                          <p:attrName>ppt_w</p:attrName>
                                        </p:attrNameLst>
                                      </p:cBhvr>
                                      <p:tavLst>
                                        <p:tav tm="0">
                                          <p:val>
                                            <p:strVal val="#ppt_w"/>
                                          </p:val>
                                        </p:tav>
                                        <p:tav tm="100000">
                                          <p:val>
                                            <p:strVal val="#ppt_w"/>
                                          </p:val>
                                        </p:tav>
                                      </p:tavLst>
                                    </p:anim>
                                    <p:anim calcmode="lin" valueType="num">
                                      <p:cBhvr>
                                        <p:cTn id="15" dur="500" fill="hold"/>
                                        <p:tgtEl>
                                          <p:spTgt spid="53046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30441"/>
                                        </p:tgtEl>
                                        <p:attrNameLst>
                                          <p:attrName>style.visibility</p:attrName>
                                        </p:attrNameLst>
                                      </p:cBhvr>
                                      <p:to>
                                        <p:strVal val="visible"/>
                                      </p:to>
                                    </p:set>
                                    <p:animEffect transition="in" filter="blinds(horizontal)">
                                      <p:cBhvr>
                                        <p:cTn id="20" dur="500"/>
                                        <p:tgtEl>
                                          <p:spTgt spid="530441"/>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30465"/>
                                        </p:tgtEl>
                                        <p:attrNameLst>
                                          <p:attrName>style.visibility</p:attrName>
                                        </p:attrNameLst>
                                      </p:cBhvr>
                                      <p:to>
                                        <p:strVal val="visible"/>
                                      </p:to>
                                    </p:set>
                                    <p:anim calcmode="lin" valueType="num">
                                      <p:cBhvr>
                                        <p:cTn id="25" dur="500" fill="hold"/>
                                        <p:tgtEl>
                                          <p:spTgt spid="530465"/>
                                        </p:tgtEl>
                                        <p:attrNameLst>
                                          <p:attrName>ppt_x</p:attrName>
                                        </p:attrNameLst>
                                      </p:cBhvr>
                                      <p:tavLst>
                                        <p:tav tm="0">
                                          <p:val>
                                            <p:strVal val="#ppt_x"/>
                                          </p:val>
                                        </p:tav>
                                        <p:tav tm="100000">
                                          <p:val>
                                            <p:strVal val="#ppt_x"/>
                                          </p:val>
                                        </p:tav>
                                      </p:tavLst>
                                    </p:anim>
                                    <p:anim calcmode="lin" valueType="num">
                                      <p:cBhvr>
                                        <p:cTn id="26" dur="500" fill="hold"/>
                                        <p:tgtEl>
                                          <p:spTgt spid="530465"/>
                                        </p:tgtEl>
                                        <p:attrNameLst>
                                          <p:attrName>ppt_y</p:attrName>
                                        </p:attrNameLst>
                                      </p:cBhvr>
                                      <p:tavLst>
                                        <p:tav tm="0">
                                          <p:val>
                                            <p:strVal val="#ppt_y-#ppt_h/2"/>
                                          </p:val>
                                        </p:tav>
                                        <p:tav tm="100000">
                                          <p:val>
                                            <p:strVal val="#ppt_y"/>
                                          </p:val>
                                        </p:tav>
                                      </p:tavLst>
                                    </p:anim>
                                    <p:anim calcmode="lin" valueType="num">
                                      <p:cBhvr>
                                        <p:cTn id="27" dur="500" fill="hold"/>
                                        <p:tgtEl>
                                          <p:spTgt spid="530465"/>
                                        </p:tgtEl>
                                        <p:attrNameLst>
                                          <p:attrName>ppt_w</p:attrName>
                                        </p:attrNameLst>
                                      </p:cBhvr>
                                      <p:tavLst>
                                        <p:tav tm="0">
                                          <p:val>
                                            <p:strVal val="#ppt_w"/>
                                          </p:val>
                                        </p:tav>
                                        <p:tav tm="100000">
                                          <p:val>
                                            <p:strVal val="#ppt_w"/>
                                          </p:val>
                                        </p:tav>
                                      </p:tavLst>
                                    </p:anim>
                                    <p:anim calcmode="lin" valueType="num">
                                      <p:cBhvr>
                                        <p:cTn id="28" dur="500" fill="hold"/>
                                        <p:tgtEl>
                                          <p:spTgt spid="530465"/>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30444"/>
                                        </p:tgtEl>
                                        <p:attrNameLst>
                                          <p:attrName>style.visibility</p:attrName>
                                        </p:attrNameLst>
                                      </p:cBhvr>
                                      <p:to>
                                        <p:strVal val="visible"/>
                                      </p:to>
                                    </p:set>
                                    <p:animEffect transition="in" filter="blinds(horizontal)">
                                      <p:cBhvr>
                                        <p:cTn id="33" dur="500"/>
                                        <p:tgtEl>
                                          <p:spTgt spid="53044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530469"/>
                                        </p:tgtEl>
                                        <p:attrNameLst>
                                          <p:attrName>style.visibility</p:attrName>
                                        </p:attrNameLst>
                                      </p:cBhvr>
                                      <p:to>
                                        <p:strVal val="visible"/>
                                      </p:to>
                                    </p:set>
                                    <p:anim calcmode="lin" valueType="num">
                                      <p:cBhvr>
                                        <p:cTn id="38" dur="500" fill="hold"/>
                                        <p:tgtEl>
                                          <p:spTgt spid="530469"/>
                                        </p:tgtEl>
                                        <p:attrNameLst>
                                          <p:attrName>ppt_x</p:attrName>
                                        </p:attrNameLst>
                                      </p:cBhvr>
                                      <p:tavLst>
                                        <p:tav tm="0">
                                          <p:val>
                                            <p:strVal val="#ppt_x"/>
                                          </p:val>
                                        </p:tav>
                                        <p:tav tm="100000">
                                          <p:val>
                                            <p:strVal val="#ppt_x"/>
                                          </p:val>
                                        </p:tav>
                                      </p:tavLst>
                                    </p:anim>
                                    <p:anim calcmode="lin" valueType="num">
                                      <p:cBhvr>
                                        <p:cTn id="39" dur="500" fill="hold"/>
                                        <p:tgtEl>
                                          <p:spTgt spid="530469"/>
                                        </p:tgtEl>
                                        <p:attrNameLst>
                                          <p:attrName>ppt_y</p:attrName>
                                        </p:attrNameLst>
                                      </p:cBhvr>
                                      <p:tavLst>
                                        <p:tav tm="0">
                                          <p:val>
                                            <p:strVal val="#ppt_y-#ppt_h/2"/>
                                          </p:val>
                                        </p:tav>
                                        <p:tav tm="100000">
                                          <p:val>
                                            <p:strVal val="#ppt_y"/>
                                          </p:val>
                                        </p:tav>
                                      </p:tavLst>
                                    </p:anim>
                                    <p:anim calcmode="lin" valueType="num">
                                      <p:cBhvr>
                                        <p:cTn id="40" dur="500" fill="hold"/>
                                        <p:tgtEl>
                                          <p:spTgt spid="530469"/>
                                        </p:tgtEl>
                                        <p:attrNameLst>
                                          <p:attrName>ppt_w</p:attrName>
                                        </p:attrNameLst>
                                      </p:cBhvr>
                                      <p:tavLst>
                                        <p:tav tm="0">
                                          <p:val>
                                            <p:strVal val="#ppt_w"/>
                                          </p:val>
                                        </p:tav>
                                        <p:tav tm="100000">
                                          <p:val>
                                            <p:strVal val="#ppt_w"/>
                                          </p:val>
                                        </p:tav>
                                      </p:tavLst>
                                    </p:anim>
                                    <p:anim calcmode="lin" valueType="num">
                                      <p:cBhvr>
                                        <p:cTn id="41" dur="500" fill="hold"/>
                                        <p:tgtEl>
                                          <p:spTgt spid="530469"/>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30448"/>
                                        </p:tgtEl>
                                        <p:attrNameLst>
                                          <p:attrName>style.visibility</p:attrName>
                                        </p:attrNameLst>
                                      </p:cBhvr>
                                      <p:to>
                                        <p:strVal val="visible"/>
                                      </p:to>
                                    </p:set>
                                    <p:animEffect transition="in" filter="blinds(horizontal)">
                                      <p:cBhvr>
                                        <p:cTn id="46" dur="500"/>
                                        <p:tgtEl>
                                          <p:spTgt spid="530448"/>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530474"/>
                                        </p:tgtEl>
                                        <p:attrNameLst>
                                          <p:attrName>style.visibility</p:attrName>
                                        </p:attrNameLst>
                                      </p:cBhvr>
                                      <p:to>
                                        <p:strVal val="visible"/>
                                      </p:to>
                                    </p:set>
                                    <p:anim calcmode="lin" valueType="num">
                                      <p:cBhvr>
                                        <p:cTn id="51" dur="500" fill="hold"/>
                                        <p:tgtEl>
                                          <p:spTgt spid="530474"/>
                                        </p:tgtEl>
                                        <p:attrNameLst>
                                          <p:attrName>ppt_x</p:attrName>
                                        </p:attrNameLst>
                                      </p:cBhvr>
                                      <p:tavLst>
                                        <p:tav tm="0">
                                          <p:val>
                                            <p:strVal val="#ppt_x"/>
                                          </p:val>
                                        </p:tav>
                                        <p:tav tm="100000">
                                          <p:val>
                                            <p:strVal val="#ppt_x"/>
                                          </p:val>
                                        </p:tav>
                                      </p:tavLst>
                                    </p:anim>
                                    <p:anim calcmode="lin" valueType="num">
                                      <p:cBhvr>
                                        <p:cTn id="52" dur="500" fill="hold"/>
                                        <p:tgtEl>
                                          <p:spTgt spid="530474"/>
                                        </p:tgtEl>
                                        <p:attrNameLst>
                                          <p:attrName>ppt_y</p:attrName>
                                        </p:attrNameLst>
                                      </p:cBhvr>
                                      <p:tavLst>
                                        <p:tav tm="0">
                                          <p:val>
                                            <p:strVal val="#ppt_y-#ppt_h/2"/>
                                          </p:val>
                                        </p:tav>
                                        <p:tav tm="100000">
                                          <p:val>
                                            <p:strVal val="#ppt_y"/>
                                          </p:val>
                                        </p:tav>
                                      </p:tavLst>
                                    </p:anim>
                                    <p:anim calcmode="lin" valueType="num">
                                      <p:cBhvr>
                                        <p:cTn id="53" dur="500" fill="hold"/>
                                        <p:tgtEl>
                                          <p:spTgt spid="530474"/>
                                        </p:tgtEl>
                                        <p:attrNameLst>
                                          <p:attrName>ppt_w</p:attrName>
                                        </p:attrNameLst>
                                      </p:cBhvr>
                                      <p:tavLst>
                                        <p:tav tm="0">
                                          <p:val>
                                            <p:strVal val="#ppt_w"/>
                                          </p:val>
                                        </p:tav>
                                        <p:tav tm="100000">
                                          <p:val>
                                            <p:strVal val="#ppt_w"/>
                                          </p:val>
                                        </p:tav>
                                      </p:tavLst>
                                    </p:anim>
                                    <p:anim calcmode="lin" valueType="num">
                                      <p:cBhvr>
                                        <p:cTn id="54" dur="500" fill="hold"/>
                                        <p:tgtEl>
                                          <p:spTgt spid="53047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530453"/>
                                        </p:tgtEl>
                                        <p:attrNameLst>
                                          <p:attrName>style.visibility</p:attrName>
                                        </p:attrNameLst>
                                      </p:cBhvr>
                                      <p:to>
                                        <p:strVal val="visible"/>
                                      </p:to>
                                    </p:set>
                                    <p:animEffect transition="in" filter="blinds(horizontal)">
                                      <p:cBhvr>
                                        <p:cTn id="59" dur="500"/>
                                        <p:tgtEl>
                                          <p:spTgt spid="530453"/>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530439"/>
                                        </p:tgtEl>
                                        <p:attrNameLst>
                                          <p:attrName>style.visibility</p:attrName>
                                        </p:attrNameLst>
                                      </p:cBhvr>
                                      <p:to>
                                        <p:strVal val="visible"/>
                                      </p:to>
                                    </p:set>
                                    <p:animEffect transition="in" filter="checkerboard(across)">
                                      <p:cBhvr>
                                        <p:cTn id="64" dur="500"/>
                                        <p:tgtEl>
                                          <p:spTgt spid="530439"/>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530438"/>
                                        </p:tgtEl>
                                        <p:attrNameLst>
                                          <p:attrName>style.visibility</p:attrName>
                                        </p:attrNameLst>
                                      </p:cBhvr>
                                      <p:to>
                                        <p:strVal val="visible"/>
                                      </p:to>
                                    </p:set>
                                    <p:animEffect transition="in" filter="checkerboard(across)">
                                      <p:cBhvr>
                                        <p:cTn id="69" dur="500"/>
                                        <p:tgtEl>
                                          <p:spTgt spid="53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8" grpId="0" autoUpdateAnimBg="0"/>
      <p:bldP spid="530439" grpId="0" autoUpdateAnimBg="0"/>
      <p:bldP spid="53044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b="1"/>
              <a:t>#include&lt;iostream&gt;</a:t>
            </a:r>
          </a:p>
          <a:p>
            <a:pPr algn="just"/>
            <a:r>
              <a:rPr lang="en-US" altLang="zh-CN" sz="1800" b="1"/>
              <a:t>using namespace std ;</a:t>
            </a:r>
          </a:p>
          <a:p>
            <a:pPr algn="just"/>
            <a:r>
              <a:rPr lang="en-US" altLang="zh-CN" sz="1800" b="1"/>
              <a:t>class A</a:t>
            </a:r>
          </a:p>
          <a:p>
            <a:pPr algn="just"/>
            <a:r>
              <a:rPr lang="en-US" altLang="zh-CN" sz="1800" b="1"/>
              <a:t>{ public: 	 A(){ x=1; }</a:t>
            </a:r>
          </a:p>
          <a:p>
            <a:pPr algn="just"/>
            <a:r>
              <a:rPr lang="en-US" altLang="zh-CN" sz="1800" b="1"/>
              <a:t>	 int out() {return x ; }</a:t>
            </a:r>
          </a:p>
          <a:p>
            <a:pPr algn="just"/>
            <a:r>
              <a:rPr lang="en-US" altLang="zh-CN" sz="1800" b="1"/>
              <a:t>	 void addX() { x++; }</a:t>
            </a:r>
          </a:p>
          <a:p>
            <a:pPr algn="just"/>
            <a:r>
              <a:rPr lang="en-US" altLang="zh-CN" sz="1800" b="1"/>
              <a:t>   private: int x ;</a:t>
            </a:r>
          </a:p>
          <a:p>
            <a:pPr algn="just"/>
            <a:r>
              <a:rPr lang="en-US" altLang="zh-CN" sz="1800" b="1"/>
              <a:t>} ;</a:t>
            </a:r>
          </a:p>
          <a:p>
            <a:pPr algn="just"/>
            <a:r>
              <a:rPr lang="en-US" altLang="zh-CN" sz="1800" b="1"/>
              <a:t>class B : public A</a:t>
            </a:r>
          </a:p>
          <a:p>
            <a:pPr algn="just"/>
            <a:r>
              <a:rPr lang="en-US" altLang="zh-CN" sz="1800" b="1"/>
              <a:t>{ public:	B(){ y=1; }</a:t>
            </a:r>
          </a:p>
          <a:p>
            <a:pPr algn="just"/>
            <a:r>
              <a:rPr lang="en-US" altLang="zh-CN" sz="1800" b="1"/>
              <a:t>	int out() {return y ; }</a:t>
            </a:r>
          </a:p>
          <a:p>
            <a:pPr algn="just"/>
            <a:r>
              <a:rPr lang="en-US" altLang="zh-CN" sz="1800" b="1"/>
              <a:t>	void addY() { y++; }</a:t>
            </a:r>
          </a:p>
          <a:p>
            <a:pPr algn="just"/>
            <a:r>
              <a:rPr lang="en-US" altLang="zh-CN" sz="1800" b="1"/>
              <a:t>  private:	int y ;</a:t>
            </a:r>
          </a:p>
          <a:p>
            <a:pPr algn="just"/>
            <a:r>
              <a:rPr lang="en-US" altLang="zh-CN" sz="1800" b="1"/>
              <a:t>} ;</a:t>
            </a:r>
          </a:p>
          <a:p>
            <a:pPr algn="just"/>
            <a:r>
              <a:rPr lang="en-US" altLang="zh-CN" sz="1800" b="1"/>
              <a:t>int main()</a:t>
            </a:r>
          </a:p>
          <a:p>
            <a:pPr algn="just"/>
            <a:r>
              <a:rPr lang="en-US" altLang="zh-CN" sz="1800" b="1"/>
              <a:t>{ A a ;</a:t>
            </a:r>
          </a:p>
          <a:p>
            <a:pPr algn="just"/>
            <a:r>
              <a:rPr lang="en-US" altLang="zh-CN" sz="1800" b="1"/>
              <a:t>   cout &lt;&lt; "a.x=" &lt;&lt; a.out() &lt;&lt; endl ;</a:t>
            </a:r>
          </a:p>
          <a:p>
            <a:pPr algn="just"/>
            <a:r>
              <a:rPr lang="en-US" altLang="zh-CN" sz="1800" b="1"/>
              <a:t>   B b ;</a:t>
            </a:r>
          </a:p>
          <a:p>
            <a:pPr algn="just"/>
            <a:r>
              <a:rPr lang="en-US" altLang="zh-CN" sz="1800" b="1"/>
              <a:t>   b.addX() ;    b.addY() ;</a:t>
            </a:r>
          </a:p>
          <a:p>
            <a:pPr algn="just"/>
            <a:r>
              <a:rPr lang="en-US" altLang="zh-CN" sz="1800" b="1"/>
              <a:t>   cout &lt;&lt; "b.x=" &lt;&lt; b.A::out() &lt;&lt; endl ;</a:t>
            </a:r>
          </a:p>
          <a:p>
            <a:pPr algn="just"/>
            <a:r>
              <a:rPr lang="en-US" altLang="zh-CN" sz="1800" b="1"/>
              <a:t>   cout &lt;&lt; "b.y=" &lt;&lt; b.out() &lt;&lt; endl ;</a:t>
            </a:r>
          </a:p>
          <a:p>
            <a:pPr algn="just"/>
            <a:r>
              <a:rPr lang="en-US" altLang="zh-CN" sz="1800" b="1"/>
              <a:t>}</a:t>
            </a:r>
          </a:p>
        </p:txBody>
      </p:sp>
      <p:grpSp>
        <p:nvGrpSpPr>
          <p:cNvPr id="558084" name="Group 4"/>
          <p:cNvGrpSpPr>
            <a:grpSpLocks/>
          </p:cNvGrpSpPr>
          <p:nvPr/>
        </p:nvGrpSpPr>
        <p:grpSpPr bwMode="auto">
          <a:xfrm>
            <a:off x="5927725" y="1423988"/>
            <a:ext cx="2166938" cy="1600200"/>
            <a:chOff x="3915" y="1392"/>
            <a:chExt cx="1365" cy="1008"/>
          </a:xfrm>
        </p:grpSpPr>
        <p:sp>
          <p:nvSpPr>
            <p:cNvPr id="55808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808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808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grpSp>
        <p:nvGrpSpPr>
          <p:cNvPr id="558089" name="Group 9"/>
          <p:cNvGrpSpPr>
            <a:grpSpLocks/>
          </p:cNvGrpSpPr>
          <p:nvPr/>
        </p:nvGrpSpPr>
        <p:grpSpPr bwMode="auto">
          <a:xfrm>
            <a:off x="5638800" y="5157788"/>
            <a:ext cx="2819400" cy="838200"/>
            <a:chOff x="3552" y="3312"/>
            <a:chExt cx="1776" cy="528"/>
          </a:xfrm>
        </p:grpSpPr>
        <p:sp>
          <p:nvSpPr>
            <p:cNvPr id="558090" name="Rectangle 10"/>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t> </a:t>
              </a:r>
            </a:p>
          </p:txBody>
        </p:sp>
        <p:sp>
          <p:nvSpPr>
            <p:cNvPr id="558091" name="Rectangle 11"/>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2" name="Rectangle 12"/>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8093" name="Text Box 13"/>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8094" name="Text Box 14"/>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8095" name="Text Box 15"/>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8096" name="Rectangle 16"/>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8099"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pic>
        <p:nvPicPr>
          <p:cNvPr id="558100"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8100"/>
                                        </p:tgtEl>
                                        <p:attrNameLst>
                                          <p:attrName>style.visibility</p:attrName>
                                        </p:attrNameLst>
                                      </p:cBhvr>
                                      <p:to>
                                        <p:strVal val="visible"/>
                                      </p:to>
                                    </p:set>
                                    <p:animEffect transition="in" filter="blinds(horizontal)">
                                      <p:cBhvr>
                                        <p:cTn id="7" dur="500"/>
                                        <p:tgtEl>
                                          <p:spTgt spid="55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9126" name="Picture 22"/>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5910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t>
            </a:r>
            <a:r>
              <a:rPr lang="en-US" altLang="zh-CN" sz="1800" b="1">
                <a:solidFill>
                  <a:srgbClr val="0000FF"/>
                </a:solidFill>
              </a:rPr>
              <a:t>A a ;</a:t>
            </a:r>
          </a:p>
          <a:p>
            <a:pPr algn="just"/>
            <a:r>
              <a:rPr lang="en-US" altLang="zh-CN" sz="1800" b="1">
                <a:solidFill>
                  <a:srgbClr val="0000FF"/>
                </a:solidFill>
              </a:rPr>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59108" name="Group 4"/>
          <p:cNvGrpSpPr>
            <a:grpSpLocks/>
          </p:cNvGrpSpPr>
          <p:nvPr/>
        </p:nvGrpSpPr>
        <p:grpSpPr bwMode="auto">
          <a:xfrm>
            <a:off x="5927725" y="1423988"/>
            <a:ext cx="2166938" cy="1600200"/>
            <a:chOff x="3915" y="1392"/>
            <a:chExt cx="1365" cy="1008"/>
          </a:xfrm>
        </p:grpSpPr>
        <p:sp>
          <p:nvSpPr>
            <p:cNvPr id="55910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5911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5911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59113" name="Oval 9"/>
          <p:cNvSpPr>
            <a:spLocks noChangeArrowheads="1"/>
          </p:cNvSpPr>
          <p:nvPr/>
        </p:nvSpPr>
        <p:spPr bwMode="auto">
          <a:xfrm>
            <a:off x="4495800" y="3552825"/>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59114" name="AutoShape 10"/>
          <p:cNvSpPr>
            <a:spLocks/>
          </p:cNvSpPr>
          <p:nvPr/>
        </p:nvSpPr>
        <p:spPr bwMode="auto">
          <a:xfrm>
            <a:off x="914400" y="2438400"/>
            <a:ext cx="2209800" cy="990600"/>
          </a:xfrm>
          <a:prstGeom prst="borderCallout2">
            <a:avLst>
              <a:gd name="adj1" fmla="val 11537"/>
              <a:gd name="adj2" fmla="val 103449"/>
              <a:gd name="adj3" fmla="val 11537"/>
              <a:gd name="adj4" fmla="val 117602"/>
              <a:gd name="adj5" fmla="val 116185"/>
              <a:gd name="adj6" fmla="val 16250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调用构造函数</a:t>
            </a:r>
          </a:p>
          <a:p>
            <a:pPr eaLnBrk="0" hangingPunct="0">
              <a:lnSpc>
                <a:spcPct val="70000"/>
              </a:lnSpc>
              <a:spcBef>
                <a:spcPct val="50000"/>
              </a:spcBef>
            </a:pPr>
            <a:r>
              <a:rPr lang="zh-CN" altLang="en-US" sz="1800" b="1"/>
              <a:t>对数据成员赋值</a:t>
            </a:r>
          </a:p>
        </p:txBody>
      </p:sp>
      <p:grpSp>
        <p:nvGrpSpPr>
          <p:cNvPr id="559115" name="Group 11"/>
          <p:cNvGrpSpPr>
            <a:grpSpLocks/>
          </p:cNvGrpSpPr>
          <p:nvPr/>
        </p:nvGrpSpPr>
        <p:grpSpPr bwMode="auto">
          <a:xfrm>
            <a:off x="5638800" y="5157788"/>
            <a:ext cx="2819400" cy="838200"/>
            <a:chOff x="3552" y="3312"/>
            <a:chExt cx="1776" cy="528"/>
          </a:xfrm>
        </p:grpSpPr>
        <p:sp>
          <p:nvSpPr>
            <p:cNvPr id="559116" name="Rectangle 12"/>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59117" name="Rectangle 13"/>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8" name="Rectangle 14"/>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endParaRPr lang="zh-CN" altLang="zh-CN" sz="1600" b="1" i="1"/>
            </a:p>
          </p:txBody>
        </p:sp>
        <p:sp>
          <p:nvSpPr>
            <p:cNvPr id="559119" name="Text Box 15"/>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59120" name="Text Box 16"/>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59121" name="Text Box 17"/>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59122"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59125" name="Rectangle 21"/>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9113"/>
                                        </p:tgtEl>
                                        <p:attrNameLst>
                                          <p:attrName>style.visibility</p:attrName>
                                        </p:attrNameLst>
                                      </p:cBhvr>
                                      <p:to>
                                        <p:strVal val="visible"/>
                                      </p:to>
                                    </p:set>
                                    <p:animEffect transition="in" filter="box(out)">
                                      <p:cBhvr>
                                        <p:cTn id="7" dur="500"/>
                                        <p:tgtEl>
                                          <p:spTgt spid="5591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9114"/>
                                        </p:tgtEl>
                                        <p:attrNameLst>
                                          <p:attrName>style.visibility</p:attrName>
                                        </p:attrNameLst>
                                      </p:cBhvr>
                                      <p:to>
                                        <p:strVal val="visible"/>
                                      </p:to>
                                    </p:set>
                                    <p:animEffect transition="in" filter="barn(outHorizontal)">
                                      <p:cBhvr>
                                        <p:cTn id="12" dur="500"/>
                                        <p:tgtEl>
                                          <p:spTgt spid="55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13" grpId="0" animBg="1"/>
      <p:bldP spid="559114"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49"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0130"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t>
            </a:r>
            <a:r>
              <a:rPr lang="en-US" altLang="zh-CN" sz="1800" b="1">
                <a:solidFill>
                  <a:srgbClr val="0000FF"/>
                </a:solidFill>
              </a:rPr>
              <a:t>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a:t>
            </a:r>
            <a:r>
              <a:rPr lang="en-US" altLang="zh-CN" sz="1800" b="1">
                <a:solidFill>
                  <a:srgbClr val="0000FF"/>
                </a:solidFill>
              </a:rPr>
              <a:t>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a:t>
            </a:r>
            <a:r>
              <a:rPr lang="en-US" altLang="zh-CN" sz="1800" b="1">
                <a:solidFill>
                  <a:srgbClr val="0000FF"/>
                </a:solidFill>
              </a:rPr>
              <a:t>B b ;</a:t>
            </a:r>
          </a:p>
          <a:p>
            <a:pPr algn="just"/>
            <a:r>
              <a:rPr lang="en-US" altLang="zh-CN" sz="1800"/>
              <a:t>   b.addX() ;    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0132" name="Group 4"/>
          <p:cNvGrpSpPr>
            <a:grpSpLocks/>
          </p:cNvGrpSpPr>
          <p:nvPr/>
        </p:nvGrpSpPr>
        <p:grpSpPr bwMode="auto">
          <a:xfrm>
            <a:off x="5927725" y="1423988"/>
            <a:ext cx="2166938" cy="1600200"/>
            <a:chOff x="3915" y="1392"/>
            <a:chExt cx="1365" cy="1008"/>
          </a:xfrm>
        </p:grpSpPr>
        <p:sp>
          <p:nvSpPr>
            <p:cNvPr id="560133"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0134"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0135"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0137" name="AutoShape 9"/>
          <p:cNvSpPr>
            <a:spLocks/>
          </p:cNvSpPr>
          <p:nvPr/>
        </p:nvSpPr>
        <p:spPr bwMode="auto">
          <a:xfrm>
            <a:off x="3810000" y="2338388"/>
            <a:ext cx="3200400" cy="1295400"/>
          </a:xfrm>
          <a:prstGeom prst="borderCallout2">
            <a:avLst>
              <a:gd name="adj1" fmla="val 8824"/>
              <a:gd name="adj2" fmla="val -2380"/>
              <a:gd name="adj3" fmla="val 8824"/>
              <a:gd name="adj4" fmla="val -21380"/>
              <a:gd name="adj5" fmla="val 210662"/>
              <a:gd name="adj6" fmla="val -8174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30000"/>
              </a:lnSpc>
              <a:spcBef>
                <a:spcPct val="50000"/>
              </a:spcBef>
            </a:pPr>
            <a:r>
              <a:rPr lang="zh-CN" altLang="en-US" sz="1800" b="1"/>
              <a:t>创建派生类对象</a:t>
            </a:r>
          </a:p>
          <a:p>
            <a:pPr eaLnBrk="0" hangingPunct="0">
              <a:lnSpc>
                <a:spcPct val="90000"/>
              </a:lnSpc>
              <a:spcBef>
                <a:spcPct val="50000"/>
              </a:spcBef>
            </a:pPr>
            <a:r>
              <a:rPr lang="zh-CN" altLang="en-US" sz="1800" b="1"/>
              <a:t>调用基类 </a:t>
            </a:r>
            <a:r>
              <a:rPr lang="zh-CN" altLang="en-US" sz="1800" b="1">
                <a:sym typeface="Wingdings" pitchFamily="2" charset="2"/>
              </a:rPr>
              <a:t></a:t>
            </a:r>
            <a:r>
              <a:rPr lang="zh-CN" altLang="en-US" sz="1800" b="1"/>
              <a:t> 派生类构造函数</a:t>
            </a:r>
          </a:p>
          <a:p>
            <a:pPr eaLnBrk="0" hangingPunct="0">
              <a:lnSpc>
                <a:spcPct val="90000"/>
              </a:lnSpc>
              <a:spcBef>
                <a:spcPct val="50000"/>
              </a:spcBef>
            </a:pPr>
            <a:r>
              <a:rPr lang="en-US" altLang="zh-CN" sz="1800" b="1"/>
              <a:t>b.x = 1    b.y = 1</a:t>
            </a:r>
          </a:p>
        </p:txBody>
      </p:sp>
      <p:grpSp>
        <p:nvGrpSpPr>
          <p:cNvPr id="560138" name="Group 10"/>
          <p:cNvGrpSpPr>
            <a:grpSpLocks/>
          </p:cNvGrpSpPr>
          <p:nvPr/>
        </p:nvGrpSpPr>
        <p:grpSpPr bwMode="auto">
          <a:xfrm>
            <a:off x="5638800" y="5157788"/>
            <a:ext cx="2819400" cy="838200"/>
            <a:chOff x="3552" y="3312"/>
            <a:chExt cx="1776" cy="528"/>
          </a:xfrm>
        </p:grpSpPr>
        <p:sp>
          <p:nvSpPr>
            <p:cNvPr id="560139"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0140"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0141"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effectLst>
                    <a:outerShdw blurRad="38100" dist="38100" dir="2700000" algn="tl">
                      <a:srgbClr val="000000"/>
                    </a:outerShdw>
                  </a:effectLst>
                </a:rPr>
                <a:t>1</a:t>
              </a:r>
            </a:p>
          </p:txBody>
        </p:sp>
        <p:sp>
          <p:nvSpPr>
            <p:cNvPr id="560142"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0143"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0144"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0145"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0148"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0137"/>
                                        </p:tgtEl>
                                        <p:attrNameLst>
                                          <p:attrName>style.visibility</p:attrName>
                                        </p:attrNameLst>
                                      </p:cBhvr>
                                      <p:to>
                                        <p:strVal val="visible"/>
                                      </p:to>
                                    </p:set>
                                    <p:animEffect transition="in" filter="barn(outHorizontal)">
                                      <p:cBhvr>
                                        <p:cTn id="7" dur="500"/>
                                        <p:tgtEl>
                                          <p:spTgt spid="56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72"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1154"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a:t>
            </a:r>
            <a:r>
              <a:rPr lang="en-US" altLang="zh-CN" sz="1800" b="1">
                <a:solidFill>
                  <a:srgbClr val="0000FF"/>
                </a:solidFill>
              </a:rPr>
              <a:t>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a:t>
            </a:r>
            <a:r>
              <a:rPr lang="en-US" altLang="zh-CN" sz="1800" b="1">
                <a:solidFill>
                  <a:srgbClr val="0000FF"/>
                </a:solidFill>
              </a:rPr>
              <a:t>b.addX() ;    </a:t>
            </a:r>
            <a:r>
              <a:rPr lang="en-US" altLang="zh-CN" sz="1800"/>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1156" name="Group 4"/>
          <p:cNvGrpSpPr>
            <a:grpSpLocks/>
          </p:cNvGrpSpPr>
          <p:nvPr/>
        </p:nvGrpSpPr>
        <p:grpSpPr bwMode="auto">
          <a:xfrm>
            <a:off x="5927725" y="1423988"/>
            <a:ext cx="2166938" cy="1600200"/>
            <a:chOff x="3915" y="1392"/>
            <a:chExt cx="1365" cy="1008"/>
          </a:xfrm>
        </p:grpSpPr>
        <p:sp>
          <p:nvSpPr>
            <p:cNvPr id="561157"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1158"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1159"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1161" name="AutoShape 9"/>
          <p:cNvSpPr>
            <a:spLocks/>
          </p:cNvSpPr>
          <p:nvPr/>
        </p:nvSpPr>
        <p:spPr bwMode="auto">
          <a:xfrm>
            <a:off x="3352800" y="2414588"/>
            <a:ext cx="2590800" cy="914400"/>
          </a:xfrm>
          <a:prstGeom prst="borderCallout2">
            <a:avLst>
              <a:gd name="adj1" fmla="val 12500"/>
              <a:gd name="adj2" fmla="val -2940"/>
              <a:gd name="adj3" fmla="val 12500"/>
              <a:gd name="adj4" fmla="val -21019"/>
              <a:gd name="adj5" fmla="val 304690"/>
              <a:gd name="adj6" fmla="val -7831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调用基类公有成员函数</a:t>
            </a:r>
          </a:p>
          <a:p>
            <a:pPr eaLnBrk="0" hangingPunct="0">
              <a:lnSpc>
                <a:spcPct val="90000"/>
              </a:lnSpc>
              <a:spcBef>
                <a:spcPct val="50000"/>
              </a:spcBef>
            </a:pPr>
            <a:r>
              <a:rPr lang="en-US" altLang="zh-CN" sz="1800" b="1"/>
              <a:t>b.x ++</a:t>
            </a:r>
          </a:p>
        </p:txBody>
      </p:sp>
      <p:grpSp>
        <p:nvGrpSpPr>
          <p:cNvPr id="561162" name="Group 10"/>
          <p:cNvGrpSpPr>
            <a:grpSpLocks/>
          </p:cNvGrpSpPr>
          <p:nvPr/>
        </p:nvGrpSpPr>
        <p:grpSpPr bwMode="auto">
          <a:xfrm>
            <a:off x="5638800" y="5157788"/>
            <a:ext cx="2819400" cy="838200"/>
            <a:chOff x="3552" y="3312"/>
            <a:chExt cx="1776" cy="528"/>
          </a:xfrm>
        </p:grpSpPr>
        <p:sp>
          <p:nvSpPr>
            <p:cNvPr id="561163"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1164"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rgbClr val="0000FF"/>
                  </a:solidFill>
                </a:rPr>
                <a:t>1</a:t>
              </a:r>
            </a:p>
          </p:txBody>
        </p:sp>
        <p:sp>
          <p:nvSpPr>
            <p:cNvPr id="561165"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1166"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1167"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1168"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1169"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1171"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1161"/>
                                        </p:tgtEl>
                                        <p:attrNameLst>
                                          <p:attrName>style.visibility</p:attrName>
                                        </p:attrNameLst>
                                      </p:cBhvr>
                                      <p:to>
                                        <p:strVal val="visible"/>
                                      </p:to>
                                    </p:set>
                                    <p:animEffect transition="in" filter="barn(outHorizontal)">
                                      <p:cBhvr>
                                        <p:cTn id="7"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196" name="Picture 20"/>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2178"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a:t>
            </a:r>
            <a:r>
              <a:rPr lang="en-US" altLang="zh-CN" sz="1800" b="1">
                <a:solidFill>
                  <a:srgbClr val="0000FF"/>
                </a:solidFill>
              </a:rPr>
              <a:t>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a:t>
            </a:r>
            <a:r>
              <a:rPr lang="en-US" altLang="zh-CN" sz="1800" b="1">
                <a:solidFill>
                  <a:srgbClr val="0000FF"/>
                </a:solidFill>
              </a:rPr>
              <a:t>b.addY() ;</a:t>
            </a:r>
          </a:p>
          <a:p>
            <a:pPr algn="just"/>
            <a:r>
              <a:rPr lang="en-US" altLang="zh-CN" sz="1800"/>
              <a:t>   cout &lt;&lt; "b.x=" &lt;&lt; b.A::out() &lt;&lt; endl ;</a:t>
            </a:r>
          </a:p>
          <a:p>
            <a:pPr algn="just"/>
            <a:r>
              <a:rPr lang="en-US" altLang="zh-CN" sz="1800"/>
              <a:t>   cout &lt;&lt; "b.y=" &lt;&lt; b.out() &lt;&lt; endl ;</a:t>
            </a:r>
          </a:p>
          <a:p>
            <a:pPr algn="just"/>
            <a:r>
              <a:rPr lang="en-US" altLang="zh-CN" sz="1800"/>
              <a:t>}</a:t>
            </a:r>
          </a:p>
        </p:txBody>
      </p:sp>
      <p:grpSp>
        <p:nvGrpSpPr>
          <p:cNvPr id="562180" name="Group 4"/>
          <p:cNvGrpSpPr>
            <a:grpSpLocks/>
          </p:cNvGrpSpPr>
          <p:nvPr/>
        </p:nvGrpSpPr>
        <p:grpSpPr bwMode="auto">
          <a:xfrm>
            <a:off x="5927725" y="1423988"/>
            <a:ext cx="2166938" cy="1600200"/>
            <a:chOff x="3915" y="1392"/>
            <a:chExt cx="1365" cy="1008"/>
          </a:xfrm>
        </p:grpSpPr>
        <p:sp>
          <p:nvSpPr>
            <p:cNvPr id="562181"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2182"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2183"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2185" name="AutoShape 9"/>
          <p:cNvSpPr>
            <a:spLocks/>
          </p:cNvSpPr>
          <p:nvPr/>
        </p:nvSpPr>
        <p:spPr bwMode="auto">
          <a:xfrm>
            <a:off x="3962400" y="2414588"/>
            <a:ext cx="2819400" cy="914400"/>
          </a:xfrm>
          <a:prstGeom prst="borderCallout2">
            <a:avLst>
              <a:gd name="adj1" fmla="val 12500"/>
              <a:gd name="adj2" fmla="val -2704"/>
              <a:gd name="adj3" fmla="val 12500"/>
              <a:gd name="adj4" fmla="val -16949"/>
              <a:gd name="adj5" fmla="val 309551"/>
              <a:gd name="adj6" fmla="val -6216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调用派生类公有成员函数</a:t>
            </a:r>
          </a:p>
          <a:p>
            <a:pPr eaLnBrk="0" hangingPunct="0">
              <a:lnSpc>
                <a:spcPct val="90000"/>
              </a:lnSpc>
              <a:spcBef>
                <a:spcPct val="50000"/>
              </a:spcBef>
            </a:pPr>
            <a:r>
              <a:rPr lang="en-US" altLang="zh-CN" sz="1800" b="1"/>
              <a:t>b.y ++</a:t>
            </a:r>
          </a:p>
        </p:txBody>
      </p:sp>
      <p:grpSp>
        <p:nvGrpSpPr>
          <p:cNvPr id="562186" name="Group 10"/>
          <p:cNvGrpSpPr>
            <a:grpSpLocks/>
          </p:cNvGrpSpPr>
          <p:nvPr/>
        </p:nvGrpSpPr>
        <p:grpSpPr bwMode="auto">
          <a:xfrm>
            <a:off x="5638800" y="5157788"/>
            <a:ext cx="2819400" cy="838200"/>
            <a:chOff x="3552" y="3312"/>
            <a:chExt cx="1776" cy="528"/>
          </a:xfrm>
        </p:grpSpPr>
        <p:sp>
          <p:nvSpPr>
            <p:cNvPr id="562187"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2188"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2189"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2190"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2191"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2192"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2193" name="Rectangle 17"/>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2195" name="Rectangle 19"/>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2185"/>
                                        </p:tgtEl>
                                        <p:attrNameLst>
                                          <p:attrName>style.visibility</p:attrName>
                                        </p:attrNameLst>
                                      </p:cBhvr>
                                      <p:to>
                                        <p:strVal val="visible"/>
                                      </p:to>
                                    </p:set>
                                    <p:animEffect transition="in" filter="barn(outHorizontal)">
                                      <p:cBhvr>
                                        <p:cTn id="7" dur="500"/>
                                        <p:tgtEl>
                                          <p:spTgt spid="562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1"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3202"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a:t>
            </a:r>
            <a:r>
              <a:rPr lang="en-US" altLang="zh-CN" sz="1800" b="1">
                <a:solidFill>
                  <a:srgbClr val="0000FF"/>
                </a:solidFill>
              </a:rPr>
              <a:t>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a:t>
            </a:r>
            <a:r>
              <a:rPr lang="en-US" altLang="zh-CN" sz="1800" b="1">
                <a:solidFill>
                  <a:srgbClr val="0000FF"/>
                </a:solidFill>
              </a:rPr>
              <a:t>b.A::out()</a:t>
            </a:r>
            <a:r>
              <a:rPr lang="en-US" altLang="zh-CN" sz="1800"/>
              <a:t> &lt;&lt; endl ;</a:t>
            </a:r>
          </a:p>
          <a:p>
            <a:pPr algn="just"/>
            <a:r>
              <a:rPr lang="en-US" altLang="zh-CN" sz="1800"/>
              <a:t>   cout &lt;&lt; "b.y=" &lt;&lt; b.out() &lt;&lt; endl ;</a:t>
            </a:r>
          </a:p>
          <a:p>
            <a:pPr algn="just"/>
            <a:r>
              <a:rPr lang="en-US" altLang="zh-CN" sz="1800"/>
              <a:t>}</a:t>
            </a:r>
          </a:p>
        </p:txBody>
      </p:sp>
      <p:grpSp>
        <p:nvGrpSpPr>
          <p:cNvPr id="563204" name="Group 4"/>
          <p:cNvGrpSpPr>
            <a:grpSpLocks/>
          </p:cNvGrpSpPr>
          <p:nvPr/>
        </p:nvGrpSpPr>
        <p:grpSpPr bwMode="auto">
          <a:xfrm>
            <a:off x="5927725" y="1423988"/>
            <a:ext cx="2166938" cy="1600200"/>
            <a:chOff x="3915" y="1392"/>
            <a:chExt cx="1365" cy="1008"/>
          </a:xfrm>
        </p:grpSpPr>
        <p:sp>
          <p:nvSpPr>
            <p:cNvPr id="563205"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3206"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3207"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3209" name="AutoShape 9"/>
          <p:cNvSpPr>
            <a:spLocks/>
          </p:cNvSpPr>
          <p:nvPr/>
        </p:nvSpPr>
        <p:spPr bwMode="auto">
          <a:xfrm>
            <a:off x="4343400" y="2414588"/>
            <a:ext cx="2819400" cy="914400"/>
          </a:xfrm>
          <a:prstGeom prst="borderCallout2">
            <a:avLst>
              <a:gd name="adj1" fmla="val 12500"/>
              <a:gd name="adj2" fmla="val -2704"/>
              <a:gd name="adj3" fmla="val 12500"/>
              <a:gd name="adj4" fmla="val -13796"/>
              <a:gd name="adj5" fmla="val 337500"/>
              <a:gd name="adj6" fmla="val -4898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调用基类版本同名函数</a:t>
            </a:r>
          </a:p>
          <a:p>
            <a:pPr eaLnBrk="0" hangingPunct="0">
              <a:lnSpc>
                <a:spcPct val="90000"/>
              </a:lnSpc>
              <a:spcBef>
                <a:spcPct val="50000"/>
              </a:spcBef>
            </a:pPr>
            <a:r>
              <a:rPr lang="zh-CN" altLang="en-US" sz="1800" b="1"/>
              <a:t>返回 </a:t>
            </a:r>
            <a:r>
              <a:rPr lang="en-US" altLang="zh-CN" sz="1800" b="1"/>
              <a:t>b.x </a:t>
            </a:r>
            <a:r>
              <a:rPr lang="zh-CN" altLang="en-US" sz="1800" b="1"/>
              <a:t>的值</a:t>
            </a:r>
          </a:p>
        </p:txBody>
      </p:sp>
      <p:grpSp>
        <p:nvGrpSpPr>
          <p:cNvPr id="563210" name="Group 10"/>
          <p:cNvGrpSpPr>
            <a:grpSpLocks/>
          </p:cNvGrpSpPr>
          <p:nvPr/>
        </p:nvGrpSpPr>
        <p:grpSpPr bwMode="auto">
          <a:xfrm>
            <a:off x="5638800" y="5157788"/>
            <a:ext cx="2819400" cy="838200"/>
            <a:chOff x="3552" y="3312"/>
            <a:chExt cx="1776" cy="528"/>
          </a:xfrm>
        </p:grpSpPr>
        <p:sp>
          <p:nvSpPr>
            <p:cNvPr id="563211"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3212"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3213"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3214"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3215"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3216"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3217" name="Oval 17"/>
          <p:cNvSpPr>
            <a:spLocks noChangeArrowheads="1"/>
          </p:cNvSpPr>
          <p:nvPr/>
        </p:nvSpPr>
        <p:spPr bwMode="auto">
          <a:xfrm>
            <a:off x="4495800" y="3786188"/>
            <a:ext cx="990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63218" name="Rectangle 18"/>
          <p:cNvSpPr>
            <a:spLocks noGrp="1" noChangeArrowheads="1"/>
          </p:cNvSpPr>
          <p:nvPr>
            <p:ph type="title" idx="4294967295"/>
          </p:nvPr>
        </p:nvSpPr>
        <p:spPr>
          <a:xfrm>
            <a:off x="838200" y="433388"/>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3220"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17"/>
                                        </p:tgtEl>
                                        <p:attrNameLst>
                                          <p:attrName>style.visibility</p:attrName>
                                        </p:attrNameLst>
                                      </p:cBhvr>
                                      <p:to>
                                        <p:strVal val="visible"/>
                                      </p:to>
                                    </p:set>
                                    <p:animEffect transition="in" filter="box(out)">
                                      <p:cBhvr>
                                        <p:cTn id="7" dur="500"/>
                                        <p:tgtEl>
                                          <p:spTgt spid="5632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3209"/>
                                        </p:tgtEl>
                                        <p:attrNameLst>
                                          <p:attrName>style.visibility</p:attrName>
                                        </p:attrNameLst>
                                      </p:cBhvr>
                                      <p:to>
                                        <p:strVal val="visible"/>
                                      </p:to>
                                    </p:set>
                                    <p:animEffect transition="in" filter="barn(outHorizontal)">
                                      <p:cBhvr>
                                        <p:cTn id="12" dur="500"/>
                                        <p:tgtEl>
                                          <p:spTgt spid="563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9" grpId="0" animBg="1" autoUpdateAnimBg="0"/>
      <p:bldP spid="5632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245" name="Picture 21"/>
          <p:cNvPicPr>
            <a:picLocks noChangeAspect="1" noChangeArrowheads="1"/>
          </p:cNvPicPr>
          <p:nvPr/>
        </p:nvPicPr>
        <p:blipFill>
          <a:blip r:embed="rId2"/>
          <a:srcRect/>
          <a:stretch>
            <a:fillRect/>
          </a:stretch>
        </p:blipFill>
        <p:spPr bwMode="auto">
          <a:xfrm>
            <a:off x="4648200" y="3327400"/>
            <a:ext cx="3635375" cy="1681163"/>
          </a:xfrm>
          <a:prstGeom prst="rect">
            <a:avLst/>
          </a:prstGeom>
          <a:noFill/>
        </p:spPr>
      </p:pic>
      <p:sp>
        <p:nvSpPr>
          <p:cNvPr id="564226" name="Text Box 2"/>
          <p:cNvSpPr txBox="1">
            <a:spLocks noChangeArrowheads="1"/>
          </p:cNvSpPr>
          <p:nvPr/>
        </p:nvSpPr>
        <p:spPr bwMode="auto">
          <a:xfrm>
            <a:off x="441325" y="260350"/>
            <a:ext cx="4206875" cy="6134100"/>
          </a:xfrm>
          <a:prstGeom prst="rect">
            <a:avLst/>
          </a:prstGeom>
          <a:noFill/>
          <a:ln w="9525">
            <a:noFill/>
            <a:miter lim="800000"/>
            <a:headEnd/>
            <a:tailEnd/>
          </a:ln>
          <a:effectLst/>
        </p:spPr>
        <p:txBody>
          <a:bodyPr>
            <a:spAutoFit/>
          </a:bodyPr>
          <a:lstStyle/>
          <a:p>
            <a:pPr algn="just"/>
            <a:r>
              <a:rPr lang="en-US" altLang="zh-CN" sz="1800"/>
              <a:t>#include&lt;iostream&gt;</a:t>
            </a:r>
          </a:p>
          <a:p>
            <a:pPr algn="just"/>
            <a:r>
              <a:rPr lang="en-US" altLang="zh-CN" sz="1800"/>
              <a:t>using namespace std ;</a:t>
            </a:r>
          </a:p>
          <a:p>
            <a:pPr algn="just"/>
            <a:r>
              <a:rPr lang="en-US" altLang="zh-CN" sz="1800"/>
              <a:t>class A</a:t>
            </a:r>
          </a:p>
          <a:p>
            <a:pPr algn="just"/>
            <a:r>
              <a:rPr lang="en-US" altLang="zh-CN" sz="1800"/>
              <a:t>{ public: 	 A(){ x=1; }</a:t>
            </a:r>
          </a:p>
          <a:p>
            <a:pPr algn="just"/>
            <a:r>
              <a:rPr lang="en-US" altLang="zh-CN" sz="1800"/>
              <a:t>	 int out() {return x ; }</a:t>
            </a:r>
          </a:p>
          <a:p>
            <a:pPr algn="just"/>
            <a:r>
              <a:rPr lang="en-US" altLang="zh-CN" sz="1800"/>
              <a:t>	 void addX() { x++; }</a:t>
            </a:r>
          </a:p>
          <a:p>
            <a:pPr algn="just"/>
            <a:r>
              <a:rPr lang="en-US" altLang="zh-CN" sz="1800"/>
              <a:t>   private:	 int x ;</a:t>
            </a:r>
          </a:p>
          <a:p>
            <a:pPr algn="just"/>
            <a:r>
              <a:rPr lang="en-US" altLang="zh-CN" sz="1800"/>
              <a:t>} ;</a:t>
            </a:r>
          </a:p>
          <a:p>
            <a:pPr algn="just"/>
            <a:r>
              <a:rPr lang="en-US" altLang="zh-CN" sz="1800"/>
              <a:t>class B : public A</a:t>
            </a:r>
          </a:p>
          <a:p>
            <a:pPr algn="just"/>
            <a:r>
              <a:rPr lang="en-US" altLang="zh-CN" sz="1800"/>
              <a:t>{ public:	B(){ y=1; }</a:t>
            </a:r>
          </a:p>
          <a:p>
            <a:pPr algn="just"/>
            <a:r>
              <a:rPr lang="en-US" altLang="zh-CN" sz="1800"/>
              <a:t>	</a:t>
            </a:r>
            <a:r>
              <a:rPr lang="en-US" altLang="zh-CN" sz="1800" b="1">
                <a:solidFill>
                  <a:srgbClr val="0000FF"/>
                </a:solidFill>
              </a:rPr>
              <a:t>int out() {return y ; }</a:t>
            </a:r>
          </a:p>
          <a:p>
            <a:pPr algn="just"/>
            <a:r>
              <a:rPr lang="en-US" altLang="zh-CN" sz="1800"/>
              <a:t>	void addY() { y++; }</a:t>
            </a:r>
          </a:p>
          <a:p>
            <a:pPr algn="just"/>
            <a:r>
              <a:rPr lang="en-US" altLang="zh-CN" sz="1800"/>
              <a:t>  private:	int y ;</a:t>
            </a:r>
          </a:p>
          <a:p>
            <a:pPr algn="just"/>
            <a:r>
              <a:rPr lang="en-US" altLang="zh-CN" sz="1800"/>
              <a:t>} ;</a:t>
            </a:r>
          </a:p>
          <a:p>
            <a:pPr algn="just"/>
            <a:r>
              <a:rPr lang="en-US" altLang="zh-CN" sz="1800"/>
              <a:t>int main()</a:t>
            </a:r>
          </a:p>
          <a:p>
            <a:pPr algn="just"/>
            <a:r>
              <a:rPr lang="en-US" altLang="zh-CN" sz="1800"/>
              <a:t>{ A a ;</a:t>
            </a:r>
          </a:p>
          <a:p>
            <a:pPr algn="just"/>
            <a:r>
              <a:rPr lang="en-US" altLang="zh-CN" sz="1800"/>
              <a:t>   cout &lt;&lt; "a.x=" &lt;&lt; a.out() &lt;&lt; endl ;</a:t>
            </a:r>
          </a:p>
          <a:p>
            <a:pPr algn="just"/>
            <a:r>
              <a:rPr lang="en-US" altLang="zh-CN" sz="1800"/>
              <a:t>   B b ;</a:t>
            </a:r>
          </a:p>
          <a:p>
            <a:pPr algn="just"/>
            <a:r>
              <a:rPr lang="en-US" altLang="zh-CN" sz="1800"/>
              <a:t>   b.addX() ;    b.addY() ;</a:t>
            </a:r>
          </a:p>
          <a:p>
            <a:pPr algn="just"/>
            <a:r>
              <a:rPr lang="en-US" altLang="zh-CN" sz="1800"/>
              <a:t>   cout &lt;&lt; "b.x=" &lt;&lt; b.A::out() &lt;&lt; endl ;</a:t>
            </a:r>
          </a:p>
          <a:p>
            <a:pPr algn="just"/>
            <a:r>
              <a:rPr lang="en-US" altLang="zh-CN" sz="1800"/>
              <a:t>   cout &lt;&lt; "b.y=" &lt;&lt; </a:t>
            </a:r>
            <a:r>
              <a:rPr lang="en-US" altLang="zh-CN" sz="1800" b="1">
                <a:solidFill>
                  <a:srgbClr val="0000FF"/>
                </a:solidFill>
              </a:rPr>
              <a:t>b.out()</a:t>
            </a:r>
            <a:r>
              <a:rPr lang="en-US" altLang="zh-CN" sz="1800"/>
              <a:t> &lt;&lt; endl ;</a:t>
            </a:r>
          </a:p>
          <a:p>
            <a:pPr algn="just"/>
            <a:r>
              <a:rPr lang="en-US" altLang="zh-CN" sz="1800"/>
              <a:t>}</a:t>
            </a:r>
          </a:p>
        </p:txBody>
      </p:sp>
      <p:grpSp>
        <p:nvGrpSpPr>
          <p:cNvPr id="564228" name="Group 4"/>
          <p:cNvGrpSpPr>
            <a:grpSpLocks/>
          </p:cNvGrpSpPr>
          <p:nvPr/>
        </p:nvGrpSpPr>
        <p:grpSpPr bwMode="auto">
          <a:xfrm>
            <a:off x="5927725" y="1423988"/>
            <a:ext cx="2166938" cy="1600200"/>
            <a:chOff x="3915" y="1392"/>
            <a:chExt cx="1365" cy="1008"/>
          </a:xfrm>
        </p:grpSpPr>
        <p:sp>
          <p:nvSpPr>
            <p:cNvPr id="564229" name="Rectangle 5"/>
            <p:cNvSpPr>
              <a:spLocks noChangeArrowheads="1"/>
            </p:cNvSpPr>
            <p:nvPr/>
          </p:nvSpPr>
          <p:spPr bwMode="auto">
            <a:xfrm>
              <a:off x="3936" y="2100"/>
              <a:ext cx="1344" cy="300"/>
            </a:xfrm>
            <a:prstGeom prst="rect">
              <a:avLst/>
            </a:prstGeom>
            <a:solidFill>
              <a:srgbClr val="CCFF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B : public  A</a:t>
              </a:r>
            </a:p>
          </p:txBody>
        </p:sp>
        <p:sp>
          <p:nvSpPr>
            <p:cNvPr id="564230" name="Rectangle 6"/>
            <p:cNvSpPr>
              <a:spLocks noChangeArrowheads="1"/>
            </p:cNvSpPr>
            <p:nvPr/>
          </p:nvSpPr>
          <p:spPr bwMode="auto">
            <a:xfrm>
              <a:off x="3915" y="1392"/>
              <a:ext cx="1365" cy="348"/>
            </a:xfrm>
            <a:prstGeom prst="rect">
              <a:avLst/>
            </a:prstGeom>
            <a:solidFill>
              <a:srgbClr val="FFCCFF"/>
            </a:solidFill>
            <a:ln w="9525">
              <a:solidFill>
                <a:schemeClr val="tx1"/>
              </a:solidFill>
              <a:miter lim="800000"/>
              <a:headEnd type="none" w="sm" len="med"/>
              <a:tailEnd/>
            </a:ln>
            <a:effectLst>
              <a:outerShdw dist="53882" dir="18900000" algn="ctr" rotWithShape="0">
                <a:srgbClr val="808080"/>
              </a:outerShdw>
            </a:effectLst>
          </p:spPr>
          <p:txBody>
            <a:bodyPr wrap="none" lIns="90000" tIns="46800" rIns="90000" bIns="46800" anchor="ctr"/>
            <a:lstStyle/>
            <a:p>
              <a:r>
                <a:rPr lang="en-US" altLang="zh-CN" sz="1800"/>
                <a:t>class  A </a:t>
              </a:r>
            </a:p>
          </p:txBody>
        </p:sp>
        <p:sp>
          <p:nvSpPr>
            <p:cNvPr id="564231" name="Line 7"/>
            <p:cNvSpPr>
              <a:spLocks noChangeShapeType="1"/>
            </p:cNvSpPr>
            <p:nvPr/>
          </p:nvSpPr>
          <p:spPr bwMode="auto">
            <a:xfrm flipH="1">
              <a:off x="4596" y="1728"/>
              <a:ext cx="0" cy="358"/>
            </a:xfrm>
            <a:prstGeom prst="line">
              <a:avLst/>
            </a:prstGeom>
            <a:noFill/>
            <a:ln w="38100">
              <a:solidFill>
                <a:schemeClr val="tx1"/>
              </a:solidFill>
              <a:round/>
              <a:headEnd type="stealth" w="med" len="lg"/>
              <a:tailEnd type="none" w="med" len="lg"/>
            </a:ln>
            <a:effectLst>
              <a:outerShdw dist="40161" dir="1106097" algn="ctr" rotWithShape="0">
                <a:srgbClr val="808080"/>
              </a:outerShdw>
            </a:effectLst>
          </p:spPr>
          <p:txBody>
            <a:bodyPr wrap="none" lIns="90000" tIns="46800" rIns="90000" bIns="46800" anchor="ctr"/>
            <a:lstStyle/>
            <a:p>
              <a:endParaRPr lang="zh-CN" altLang="en-US"/>
            </a:p>
          </p:txBody>
        </p:sp>
      </p:grpSp>
      <p:sp>
        <p:nvSpPr>
          <p:cNvPr id="564233" name="AutoShape 9"/>
          <p:cNvSpPr>
            <a:spLocks/>
          </p:cNvSpPr>
          <p:nvPr/>
        </p:nvSpPr>
        <p:spPr bwMode="auto">
          <a:xfrm>
            <a:off x="4343400" y="2719388"/>
            <a:ext cx="2819400" cy="914400"/>
          </a:xfrm>
          <a:prstGeom prst="borderCallout2">
            <a:avLst>
              <a:gd name="adj1" fmla="val 12500"/>
              <a:gd name="adj2" fmla="val -2704"/>
              <a:gd name="adj3" fmla="val 12500"/>
              <a:gd name="adj4" fmla="val -14301"/>
              <a:gd name="adj5" fmla="val 334375"/>
              <a:gd name="adj6" fmla="val -5101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60000"/>
              </a:lnSpc>
              <a:spcBef>
                <a:spcPct val="50000"/>
              </a:spcBef>
            </a:pPr>
            <a:r>
              <a:rPr lang="zh-CN" altLang="en-US" sz="1800" b="1"/>
              <a:t>调用派生类版本同名函数</a:t>
            </a:r>
          </a:p>
          <a:p>
            <a:pPr eaLnBrk="0" hangingPunct="0">
              <a:lnSpc>
                <a:spcPct val="90000"/>
              </a:lnSpc>
              <a:spcBef>
                <a:spcPct val="50000"/>
              </a:spcBef>
            </a:pPr>
            <a:r>
              <a:rPr lang="zh-CN" altLang="en-US" sz="1800" b="1"/>
              <a:t>返回 </a:t>
            </a:r>
            <a:r>
              <a:rPr lang="en-US" altLang="zh-CN" sz="1800" b="1"/>
              <a:t>b.y </a:t>
            </a:r>
            <a:r>
              <a:rPr lang="zh-CN" altLang="en-US" sz="1800" b="1"/>
              <a:t>的值</a:t>
            </a:r>
          </a:p>
        </p:txBody>
      </p:sp>
      <p:grpSp>
        <p:nvGrpSpPr>
          <p:cNvPr id="564234" name="Group 10"/>
          <p:cNvGrpSpPr>
            <a:grpSpLocks/>
          </p:cNvGrpSpPr>
          <p:nvPr/>
        </p:nvGrpSpPr>
        <p:grpSpPr bwMode="auto">
          <a:xfrm>
            <a:off x="5638800" y="5157788"/>
            <a:ext cx="2819400" cy="838200"/>
            <a:chOff x="3552" y="3312"/>
            <a:chExt cx="1776" cy="528"/>
          </a:xfrm>
        </p:grpSpPr>
        <p:sp>
          <p:nvSpPr>
            <p:cNvPr id="564235" name="Rectangle 11"/>
            <p:cNvSpPr>
              <a:spLocks noChangeArrowheads="1"/>
            </p:cNvSpPr>
            <p:nvPr/>
          </p:nvSpPr>
          <p:spPr bwMode="auto">
            <a:xfrm>
              <a:off x="3840" y="3312"/>
              <a:ext cx="528" cy="224"/>
            </a:xfrm>
            <a:prstGeom prst="rect">
              <a:avLst/>
            </a:prstGeom>
            <a:solidFill>
              <a:srgbClr val="FF99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a:solidFill>
                    <a:srgbClr val="0000FF"/>
                  </a:solidFill>
                </a:rPr>
                <a:t>1</a:t>
              </a:r>
            </a:p>
          </p:txBody>
        </p:sp>
        <p:sp>
          <p:nvSpPr>
            <p:cNvPr id="564236" name="Rectangle 12"/>
            <p:cNvSpPr>
              <a:spLocks noChangeArrowheads="1"/>
            </p:cNvSpPr>
            <p:nvPr/>
          </p:nvSpPr>
          <p:spPr bwMode="auto">
            <a:xfrm>
              <a:off x="4800" y="3616"/>
              <a:ext cx="528" cy="224"/>
            </a:xfrm>
            <a:prstGeom prst="rect">
              <a:avLst/>
            </a:prstGeom>
            <a:solidFill>
              <a:srgbClr val="CCFFFF"/>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rPr>
                <a:t>2</a:t>
              </a:r>
            </a:p>
          </p:txBody>
        </p:sp>
        <p:sp>
          <p:nvSpPr>
            <p:cNvPr id="564237" name="Rectangle 13"/>
            <p:cNvSpPr>
              <a:spLocks noChangeArrowheads="1"/>
            </p:cNvSpPr>
            <p:nvPr/>
          </p:nvSpPr>
          <p:spPr bwMode="auto">
            <a:xfrm>
              <a:off x="3840" y="3616"/>
              <a:ext cx="528" cy="224"/>
            </a:xfrm>
            <a:prstGeom prst="rect">
              <a:avLst/>
            </a:prstGeom>
            <a:gradFill rotWithShape="0">
              <a:gsLst>
                <a:gs pos="0">
                  <a:srgbClr val="FFFFFF"/>
                </a:gs>
                <a:gs pos="50000">
                  <a:srgbClr val="FF99FF"/>
                </a:gs>
                <a:gs pos="100000">
                  <a:srgbClr val="FFFFFF"/>
                </a:gs>
              </a:gsLst>
              <a:lin ang="5400000" scaled="1"/>
            </a:gradFill>
            <a:ln w="9525">
              <a:solidFill>
                <a:schemeClr val="tx1"/>
              </a:solidFill>
              <a:prstDash val="dash"/>
              <a:miter lim="800000"/>
              <a:headEnd/>
              <a:tailEnd/>
            </a:ln>
            <a:effectLst/>
          </p:spPr>
          <p:txBody>
            <a:bodyPr/>
            <a:lstStyle/>
            <a:p>
              <a:pPr>
                <a:spcBef>
                  <a:spcPct val="20000"/>
                </a:spcBef>
                <a:buClr>
                  <a:schemeClr val="tx2"/>
                </a:buClr>
                <a:buFont typeface="Wingdings" pitchFamily="2" charset="2"/>
                <a:buNone/>
              </a:pPr>
              <a:r>
                <a:rPr lang="en-US" altLang="zh-CN" sz="1600" b="1" i="1">
                  <a:solidFill>
                    <a:schemeClr val="accent2"/>
                  </a:solidFill>
                  <a:effectLst>
                    <a:outerShdw blurRad="38100" dist="38100" dir="2700000" algn="tl">
                      <a:srgbClr val="000000"/>
                    </a:outerShdw>
                  </a:effectLst>
                </a:rPr>
                <a:t>2</a:t>
              </a:r>
            </a:p>
          </p:txBody>
        </p:sp>
        <p:sp>
          <p:nvSpPr>
            <p:cNvPr id="564238" name="Text Box 14"/>
            <p:cNvSpPr txBox="1">
              <a:spLocks noChangeArrowheads="1"/>
            </p:cNvSpPr>
            <p:nvPr/>
          </p:nvSpPr>
          <p:spPr bwMode="auto">
            <a:xfrm>
              <a:off x="3552" y="3615"/>
              <a:ext cx="276" cy="212"/>
            </a:xfrm>
            <a:prstGeom prst="rect">
              <a:avLst/>
            </a:prstGeom>
            <a:noFill/>
            <a:ln w="9525">
              <a:noFill/>
              <a:miter lim="800000"/>
              <a:headEnd/>
              <a:tailEnd/>
            </a:ln>
            <a:effectLst/>
          </p:spPr>
          <p:txBody>
            <a:bodyPr wrap="none">
              <a:spAutoFit/>
            </a:bodyPr>
            <a:lstStyle/>
            <a:p>
              <a:pPr algn="l"/>
              <a:r>
                <a:rPr lang="en-US" altLang="zh-CN" sz="1600" b="1" i="1"/>
                <a:t>b.x</a:t>
              </a:r>
            </a:p>
          </p:txBody>
        </p:sp>
        <p:sp>
          <p:nvSpPr>
            <p:cNvPr id="564239" name="Text Box 15"/>
            <p:cNvSpPr txBox="1">
              <a:spLocks noChangeArrowheads="1"/>
            </p:cNvSpPr>
            <p:nvPr/>
          </p:nvSpPr>
          <p:spPr bwMode="auto">
            <a:xfrm>
              <a:off x="3552" y="3327"/>
              <a:ext cx="276" cy="212"/>
            </a:xfrm>
            <a:prstGeom prst="rect">
              <a:avLst/>
            </a:prstGeom>
            <a:noFill/>
            <a:ln w="9525">
              <a:noFill/>
              <a:miter lim="800000"/>
              <a:headEnd/>
              <a:tailEnd/>
            </a:ln>
            <a:effectLst/>
          </p:spPr>
          <p:txBody>
            <a:bodyPr wrap="none">
              <a:spAutoFit/>
            </a:bodyPr>
            <a:lstStyle/>
            <a:p>
              <a:pPr algn="l"/>
              <a:r>
                <a:rPr lang="en-US" altLang="zh-CN" sz="1600" b="1" i="1"/>
                <a:t>a.x</a:t>
              </a:r>
            </a:p>
          </p:txBody>
        </p:sp>
        <p:sp>
          <p:nvSpPr>
            <p:cNvPr id="564240" name="Text Box 16"/>
            <p:cNvSpPr txBox="1">
              <a:spLocks noChangeArrowheads="1"/>
            </p:cNvSpPr>
            <p:nvPr/>
          </p:nvSpPr>
          <p:spPr bwMode="auto">
            <a:xfrm>
              <a:off x="4524" y="3628"/>
              <a:ext cx="269" cy="212"/>
            </a:xfrm>
            <a:prstGeom prst="rect">
              <a:avLst/>
            </a:prstGeom>
            <a:noFill/>
            <a:ln w="9525">
              <a:noFill/>
              <a:miter lim="800000"/>
              <a:headEnd/>
              <a:tailEnd/>
            </a:ln>
            <a:effectLst/>
          </p:spPr>
          <p:txBody>
            <a:bodyPr wrap="none">
              <a:spAutoFit/>
            </a:bodyPr>
            <a:lstStyle/>
            <a:p>
              <a:pPr algn="l"/>
              <a:r>
                <a:rPr lang="en-US" altLang="zh-CN" sz="1600" b="1" i="1"/>
                <a:t>b.y</a:t>
              </a:r>
            </a:p>
          </p:txBody>
        </p:sp>
      </p:grpSp>
      <p:sp>
        <p:nvSpPr>
          <p:cNvPr id="564241" name="Oval 17"/>
          <p:cNvSpPr>
            <a:spLocks noChangeArrowheads="1"/>
          </p:cNvSpPr>
          <p:nvPr/>
        </p:nvSpPr>
        <p:spPr bwMode="auto">
          <a:xfrm>
            <a:off x="4495800" y="4014788"/>
            <a:ext cx="9906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4242" name="Rectangle 18"/>
          <p:cNvSpPr>
            <a:spLocks noGrp="1" noChangeArrowheads="1"/>
          </p:cNvSpPr>
          <p:nvPr>
            <p:ph type="title" idx="4294967295"/>
          </p:nvPr>
        </p:nvSpPr>
        <p:spPr>
          <a:xfrm flipV="1">
            <a:off x="7747000" y="115888"/>
            <a:ext cx="1146175" cy="173037"/>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64244" name="Rectangle 20"/>
          <p:cNvSpPr>
            <a:spLocks noChangeArrowheads="1"/>
          </p:cNvSpPr>
          <p:nvPr/>
        </p:nvSpPr>
        <p:spPr bwMode="auto">
          <a:xfrm>
            <a:off x="5446713" y="439738"/>
            <a:ext cx="3189287" cy="427037"/>
          </a:xfrm>
          <a:prstGeom prst="rect">
            <a:avLst/>
          </a:prstGeom>
          <a:noFill/>
          <a:ln w="9525">
            <a:noFill/>
            <a:miter lim="800000"/>
            <a:headEnd/>
            <a:tailEnd/>
          </a:ln>
          <a:effectLst/>
        </p:spPr>
        <p:txBody>
          <a:bodyPr wrap="none">
            <a:spAutoFit/>
          </a:bodyPr>
          <a:lstStyle/>
          <a:p>
            <a:pPr algn="r">
              <a:lnSpc>
                <a:spcPct val="110000"/>
              </a:lnSpc>
            </a:pPr>
            <a:r>
              <a:rPr lang="zh-CN" altLang="en-US" sz="2000" b="1" i="1">
                <a:solidFill>
                  <a:srgbClr val="008000"/>
                </a:solidFill>
              </a:rPr>
              <a:t>例</a:t>
            </a:r>
            <a:r>
              <a:rPr lang="en-US" altLang="zh-CN" sz="2000" b="1" i="1">
                <a:solidFill>
                  <a:srgbClr val="008000"/>
                </a:solidFill>
              </a:rPr>
              <a:t>8-3  </a:t>
            </a:r>
            <a:r>
              <a:rPr lang="zh-CN" altLang="en-US" sz="2000" b="1" i="1">
                <a:solidFill>
                  <a:srgbClr val="008000"/>
                </a:solidFill>
              </a:rPr>
              <a:t>私有数据成员的测试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4241"/>
                                        </p:tgtEl>
                                        <p:attrNameLst>
                                          <p:attrName>style.visibility</p:attrName>
                                        </p:attrNameLst>
                                      </p:cBhvr>
                                      <p:to>
                                        <p:strVal val="visible"/>
                                      </p:to>
                                    </p:set>
                                    <p:animEffect transition="in" filter="box(out)">
                                      <p:cBhvr>
                                        <p:cTn id="7" dur="500"/>
                                        <p:tgtEl>
                                          <p:spTgt spid="5642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4233"/>
                                        </p:tgtEl>
                                        <p:attrNameLst>
                                          <p:attrName>style.visibility</p:attrName>
                                        </p:attrNameLst>
                                      </p:cBhvr>
                                      <p:to>
                                        <p:strVal val="visible"/>
                                      </p:to>
                                    </p:set>
                                    <p:animEffect transition="in" filter="barn(outHorizontal)">
                                      <p:cBhvr>
                                        <p:cTn id="12" dur="500"/>
                                        <p:tgtEl>
                                          <p:spTgt spid="564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3" grpId="0" animBg="1" autoUpdateAnimBg="0"/>
      <p:bldP spid="56424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grpSp>
        <p:nvGrpSpPr>
          <p:cNvPr id="565251" name="Group 3"/>
          <p:cNvGrpSpPr>
            <a:grpSpLocks/>
          </p:cNvGrpSpPr>
          <p:nvPr/>
        </p:nvGrpSpPr>
        <p:grpSpPr bwMode="auto">
          <a:xfrm>
            <a:off x="2743200" y="2146300"/>
            <a:ext cx="3598863" cy="2879725"/>
            <a:chOff x="1872" y="1352"/>
            <a:chExt cx="2064" cy="1600"/>
          </a:xfrm>
        </p:grpSpPr>
        <p:sp>
          <p:nvSpPr>
            <p:cNvPr id="565252" name="Rectangle 4"/>
            <p:cNvSpPr>
              <a:spLocks noChangeArrowheads="1"/>
            </p:cNvSpPr>
            <p:nvPr/>
          </p:nvSpPr>
          <p:spPr bwMode="auto">
            <a:xfrm>
              <a:off x="1872" y="2096"/>
              <a:ext cx="1056" cy="212"/>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endParaRPr lang="zh-CN" altLang="en-US" sz="1800" b="1" i="1">
                <a:solidFill>
                  <a:srgbClr val="0000FF"/>
                </a:solidFill>
              </a:endParaRPr>
            </a:p>
          </p:txBody>
        </p:sp>
        <p:sp>
          <p:nvSpPr>
            <p:cNvPr id="565253" name="Rectangle 5"/>
            <p:cNvSpPr>
              <a:spLocks noChangeArrowheads="1"/>
            </p:cNvSpPr>
            <p:nvPr/>
          </p:nvSpPr>
          <p:spPr bwMode="auto">
            <a:xfrm>
              <a:off x="1872" y="1885"/>
              <a:ext cx="1056" cy="211"/>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endParaRPr lang="zh-CN" altLang="en-US" sz="1800" b="1" i="1">
                <a:solidFill>
                  <a:srgbClr val="0000FF"/>
                </a:solidFill>
              </a:endParaRPr>
            </a:p>
          </p:txBody>
        </p:sp>
        <p:sp>
          <p:nvSpPr>
            <p:cNvPr id="565254" name="Rectangle 6"/>
            <p:cNvSpPr>
              <a:spLocks noChangeArrowheads="1"/>
            </p:cNvSpPr>
            <p:nvPr/>
          </p:nvSpPr>
          <p:spPr bwMode="auto">
            <a:xfrm>
              <a:off x="1872" y="1677"/>
              <a:ext cx="1056" cy="211"/>
            </a:xfrm>
            <a:prstGeom prst="rect">
              <a:avLst/>
            </a:prstGeom>
            <a:solidFill>
              <a:srgbClr val="FF6600"/>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55" name="Line 7"/>
            <p:cNvSpPr>
              <a:spLocks noChangeShapeType="1"/>
            </p:cNvSpPr>
            <p:nvPr/>
          </p:nvSpPr>
          <p:spPr bwMode="auto">
            <a:xfrm>
              <a:off x="1872" y="1885"/>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6" name="Line 8"/>
            <p:cNvSpPr>
              <a:spLocks noChangeShapeType="1"/>
            </p:cNvSpPr>
            <p:nvPr/>
          </p:nvSpPr>
          <p:spPr bwMode="auto">
            <a:xfrm>
              <a:off x="1872" y="2096"/>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7" name="Line 9"/>
            <p:cNvSpPr>
              <a:spLocks noChangeShapeType="1"/>
            </p:cNvSpPr>
            <p:nvPr/>
          </p:nvSpPr>
          <p:spPr bwMode="auto">
            <a:xfrm>
              <a:off x="1872" y="2308"/>
              <a:ext cx="2064" cy="0"/>
            </a:xfrm>
            <a:prstGeom prst="line">
              <a:avLst/>
            </a:prstGeom>
            <a:noFill/>
            <a:ln w="12700">
              <a:solidFill>
                <a:schemeClr val="tx1"/>
              </a:solidFill>
              <a:round/>
              <a:headEnd/>
              <a:tailEnd/>
            </a:ln>
            <a:effectLst/>
          </p:spPr>
          <p:txBody>
            <a:bodyPr wrap="none" anchor="ctr"/>
            <a:lstStyle/>
            <a:p>
              <a:endParaRPr lang="zh-CN" altLang="en-US"/>
            </a:p>
          </p:txBody>
        </p:sp>
        <p:sp>
          <p:nvSpPr>
            <p:cNvPr id="565258" name="Line 10"/>
            <p:cNvSpPr>
              <a:spLocks noChangeShapeType="1"/>
            </p:cNvSpPr>
            <p:nvPr/>
          </p:nvSpPr>
          <p:spPr bwMode="auto">
            <a:xfrm>
              <a:off x="1872"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59" name="Line 11"/>
            <p:cNvSpPr>
              <a:spLocks noChangeShapeType="1"/>
            </p:cNvSpPr>
            <p:nvPr/>
          </p:nvSpPr>
          <p:spPr bwMode="auto">
            <a:xfrm>
              <a:off x="3936" y="1896"/>
              <a:ext cx="0" cy="412"/>
            </a:xfrm>
            <a:prstGeom prst="line">
              <a:avLst/>
            </a:prstGeom>
            <a:noFill/>
            <a:ln w="12700">
              <a:solidFill>
                <a:schemeClr val="tx1"/>
              </a:solidFill>
              <a:round/>
              <a:headEnd/>
              <a:tailEnd/>
            </a:ln>
            <a:effectLst/>
          </p:spPr>
          <p:txBody>
            <a:bodyPr wrap="none" anchor="ctr"/>
            <a:lstStyle/>
            <a:p>
              <a:endParaRPr lang="zh-CN" altLang="en-US"/>
            </a:p>
          </p:txBody>
        </p:sp>
        <p:sp>
          <p:nvSpPr>
            <p:cNvPr id="565260" name="Rectangle 12"/>
            <p:cNvSpPr>
              <a:spLocks noChangeArrowheads="1"/>
            </p:cNvSpPr>
            <p:nvPr/>
          </p:nvSpPr>
          <p:spPr bwMode="auto">
            <a:xfrm>
              <a:off x="2928" y="2741"/>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public </a:t>
              </a:r>
              <a:r>
                <a:rPr lang="zh-CN" altLang="en-US" sz="1800" b="1" i="1"/>
                <a:t>成员</a:t>
              </a:r>
            </a:p>
          </p:txBody>
        </p:sp>
        <p:sp>
          <p:nvSpPr>
            <p:cNvPr id="565261" name="Rectangle 13"/>
            <p:cNvSpPr>
              <a:spLocks noChangeArrowheads="1"/>
            </p:cNvSpPr>
            <p:nvPr/>
          </p:nvSpPr>
          <p:spPr bwMode="auto">
            <a:xfrm>
              <a:off x="2928" y="2530"/>
              <a:ext cx="1008" cy="211"/>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62" name="Rectangle 14"/>
            <p:cNvSpPr>
              <a:spLocks noChangeArrowheads="1"/>
            </p:cNvSpPr>
            <p:nvPr/>
          </p:nvSpPr>
          <p:spPr bwMode="auto">
            <a:xfrm>
              <a:off x="2928" y="2308"/>
              <a:ext cx="1008" cy="222"/>
            </a:xfrm>
            <a:prstGeom prst="rect">
              <a:avLst/>
            </a:prstGeom>
            <a:solidFill>
              <a:srgbClr val="66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private </a:t>
              </a:r>
              <a:r>
                <a:rPr lang="zh-CN" altLang="en-US" sz="1800" b="1" i="1"/>
                <a:t>成员</a:t>
              </a:r>
            </a:p>
          </p:txBody>
        </p:sp>
        <p:sp>
          <p:nvSpPr>
            <p:cNvPr id="565263" name="Line 15"/>
            <p:cNvSpPr>
              <a:spLocks noChangeShapeType="1"/>
            </p:cNvSpPr>
            <p:nvPr/>
          </p:nvSpPr>
          <p:spPr bwMode="auto">
            <a:xfrm>
              <a:off x="2928" y="2308"/>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4" name="Line 16"/>
            <p:cNvSpPr>
              <a:spLocks noChangeShapeType="1"/>
            </p:cNvSpPr>
            <p:nvPr/>
          </p:nvSpPr>
          <p:spPr bwMode="auto">
            <a:xfrm>
              <a:off x="2928" y="2530"/>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5" name="Line 17"/>
            <p:cNvSpPr>
              <a:spLocks noChangeShapeType="1"/>
            </p:cNvSpPr>
            <p:nvPr/>
          </p:nvSpPr>
          <p:spPr bwMode="auto">
            <a:xfrm>
              <a:off x="2928" y="2741"/>
              <a:ext cx="1008" cy="0"/>
            </a:xfrm>
            <a:prstGeom prst="line">
              <a:avLst/>
            </a:prstGeom>
            <a:noFill/>
            <a:ln w="12700">
              <a:solidFill>
                <a:schemeClr val="tx1"/>
              </a:solidFill>
              <a:round/>
              <a:headEnd/>
              <a:tailEnd/>
            </a:ln>
            <a:effectLst/>
          </p:spPr>
          <p:txBody>
            <a:bodyPr wrap="none" anchor="ctr"/>
            <a:lstStyle/>
            <a:p>
              <a:endParaRPr lang="zh-CN" altLang="en-US"/>
            </a:p>
          </p:txBody>
        </p:sp>
        <p:sp>
          <p:nvSpPr>
            <p:cNvPr id="565266" name="Line 18"/>
            <p:cNvSpPr>
              <a:spLocks noChangeShapeType="1"/>
            </p:cNvSpPr>
            <p:nvPr/>
          </p:nvSpPr>
          <p:spPr bwMode="auto">
            <a:xfrm>
              <a:off x="2928" y="2952"/>
              <a:ext cx="1008" cy="0"/>
            </a:xfrm>
            <a:prstGeom prst="line">
              <a:avLst/>
            </a:prstGeom>
            <a:noFill/>
            <a:ln w="12700" cap="sq">
              <a:solidFill>
                <a:schemeClr val="tx1"/>
              </a:solidFill>
              <a:round/>
              <a:headEnd/>
              <a:tailEnd/>
            </a:ln>
            <a:effectLst/>
          </p:spPr>
          <p:txBody>
            <a:bodyPr wrap="none" anchor="ctr"/>
            <a:lstStyle/>
            <a:p>
              <a:endParaRPr lang="zh-CN" altLang="en-US"/>
            </a:p>
          </p:txBody>
        </p:sp>
        <p:sp>
          <p:nvSpPr>
            <p:cNvPr id="565267" name="Line 19"/>
            <p:cNvSpPr>
              <a:spLocks noChangeShapeType="1"/>
            </p:cNvSpPr>
            <p:nvPr/>
          </p:nvSpPr>
          <p:spPr bwMode="auto">
            <a:xfrm>
              <a:off x="3936"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8" name="Line 20"/>
            <p:cNvSpPr>
              <a:spLocks noChangeShapeType="1"/>
            </p:cNvSpPr>
            <p:nvPr/>
          </p:nvSpPr>
          <p:spPr bwMode="auto">
            <a:xfrm>
              <a:off x="2928" y="2308"/>
              <a:ext cx="0" cy="644"/>
            </a:xfrm>
            <a:prstGeom prst="line">
              <a:avLst/>
            </a:prstGeom>
            <a:noFill/>
            <a:ln w="12700" cap="sq">
              <a:solidFill>
                <a:schemeClr val="tx1"/>
              </a:solidFill>
              <a:round/>
              <a:headEnd/>
              <a:tailEnd/>
            </a:ln>
            <a:effectLst/>
          </p:spPr>
          <p:txBody>
            <a:bodyPr wrap="none" anchor="ctr"/>
            <a:lstStyle/>
            <a:p>
              <a:endParaRPr lang="zh-CN" altLang="en-US"/>
            </a:p>
          </p:txBody>
        </p:sp>
        <p:sp>
          <p:nvSpPr>
            <p:cNvPr id="565269" name="Text Box 21"/>
            <p:cNvSpPr txBox="1">
              <a:spLocks noChangeArrowheads="1"/>
            </p:cNvSpPr>
            <p:nvPr/>
          </p:nvSpPr>
          <p:spPr bwMode="auto">
            <a:xfrm>
              <a:off x="2140" y="1352"/>
              <a:ext cx="397" cy="221"/>
            </a:xfrm>
            <a:prstGeom prst="rect">
              <a:avLst/>
            </a:prstGeom>
            <a:noFill/>
            <a:ln w="9525">
              <a:noFill/>
              <a:miter lim="800000"/>
              <a:headEnd/>
              <a:tailEnd/>
            </a:ln>
            <a:effectLst/>
          </p:spPr>
          <p:txBody>
            <a:bodyPr wrap="none">
              <a:spAutoFit/>
            </a:bodyPr>
            <a:lstStyle/>
            <a:p>
              <a:pPr algn="l"/>
              <a:r>
                <a:rPr lang="zh-CN" altLang="en-US" sz="2000" b="1"/>
                <a:t>基类</a:t>
              </a:r>
            </a:p>
          </p:txBody>
        </p:sp>
        <p:sp>
          <p:nvSpPr>
            <p:cNvPr id="565270" name="Text Box 22"/>
            <p:cNvSpPr txBox="1">
              <a:spLocks noChangeArrowheads="1"/>
            </p:cNvSpPr>
            <p:nvPr/>
          </p:nvSpPr>
          <p:spPr bwMode="auto">
            <a:xfrm>
              <a:off x="3216" y="1352"/>
              <a:ext cx="542" cy="221"/>
            </a:xfrm>
            <a:prstGeom prst="rect">
              <a:avLst/>
            </a:prstGeom>
            <a:noFill/>
            <a:ln w="9525">
              <a:noFill/>
              <a:miter lim="800000"/>
              <a:headEnd/>
              <a:tailEnd/>
            </a:ln>
            <a:effectLst/>
          </p:spPr>
          <p:txBody>
            <a:bodyPr wrap="none">
              <a:spAutoFit/>
            </a:bodyPr>
            <a:lstStyle/>
            <a:p>
              <a:pPr algn="l"/>
              <a:r>
                <a:rPr lang="zh-CN" altLang="en-US" sz="2000" b="1"/>
                <a:t>派生类</a:t>
              </a:r>
            </a:p>
          </p:txBody>
        </p:sp>
        <p:sp>
          <p:nvSpPr>
            <p:cNvPr id="565271" name="Rectangle 23"/>
            <p:cNvSpPr>
              <a:spLocks noChangeArrowheads="1"/>
            </p:cNvSpPr>
            <p:nvPr/>
          </p:nvSpPr>
          <p:spPr bwMode="auto">
            <a:xfrm>
              <a:off x="2928" y="1677"/>
              <a:ext cx="1008" cy="211"/>
            </a:xfrm>
            <a:prstGeom prst="rect">
              <a:avLst/>
            </a:prstGeom>
            <a:solidFill>
              <a:srgbClr val="FF6600">
                <a:alpha val="50000"/>
              </a:srgbClr>
            </a:solidFill>
            <a:ln w="9525">
              <a:solidFill>
                <a:schemeClr val="tx1"/>
              </a:solidFill>
              <a:prstDash val="dash"/>
              <a:miter lim="800000"/>
              <a:headEnd/>
              <a:tailEnd/>
            </a:ln>
            <a:effectLst/>
          </p:spPr>
          <p:txBody>
            <a:bodyPr/>
            <a:lstStyle/>
            <a:p>
              <a:pPr algn="l">
                <a:spcBef>
                  <a:spcPct val="20000"/>
                </a:spcBef>
                <a:buClr>
                  <a:schemeClr val="tx2"/>
                </a:buClr>
                <a:buFont typeface="Wingdings" pitchFamily="2" charset="2"/>
                <a:buNone/>
              </a:pPr>
              <a:endParaRPr lang="zh-CN" altLang="zh-CN" sz="1800" b="1" i="1"/>
            </a:p>
          </p:txBody>
        </p:sp>
        <p:sp>
          <p:nvSpPr>
            <p:cNvPr id="565272" name="Rectangle 24"/>
            <p:cNvSpPr>
              <a:spLocks noChangeArrowheads="1"/>
            </p:cNvSpPr>
            <p:nvPr/>
          </p:nvSpPr>
          <p:spPr bwMode="auto">
            <a:xfrm>
              <a:off x="2928" y="1879"/>
              <a:ext cx="1008" cy="211"/>
            </a:xfrm>
            <a:prstGeom prst="rect">
              <a:avLst/>
            </a:prstGeom>
            <a:solidFill>
              <a:srgbClr val="99FF99"/>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sp>
          <p:nvSpPr>
            <p:cNvPr id="565273" name="Rectangle 25"/>
            <p:cNvSpPr>
              <a:spLocks noChangeArrowheads="1"/>
            </p:cNvSpPr>
            <p:nvPr/>
          </p:nvSpPr>
          <p:spPr bwMode="auto">
            <a:xfrm>
              <a:off x="2928" y="2093"/>
              <a:ext cx="1008" cy="211"/>
            </a:xfrm>
            <a:prstGeom prst="rect">
              <a:avLst/>
            </a:prstGeom>
            <a:solidFill>
              <a:srgbClr val="CCFF33"/>
            </a:solidFill>
            <a:ln w="9525">
              <a:solidFill>
                <a:schemeClr val="tx1"/>
              </a:solidFill>
              <a:miter lim="800000"/>
              <a:headEnd/>
              <a:tailEnd/>
            </a:ln>
            <a:effectLst/>
          </p:spPr>
          <p:txBody>
            <a:bodyPr/>
            <a:lstStyle/>
            <a:p>
              <a:pPr>
                <a:spcBef>
                  <a:spcPct val="20000"/>
                </a:spcBef>
                <a:buClr>
                  <a:schemeClr val="tx2"/>
                </a:buClr>
                <a:buFont typeface="Wingdings" pitchFamily="2" charset="2"/>
                <a:buNone/>
              </a:pPr>
              <a:r>
                <a:rPr lang="en-US" altLang="zh-CN" sz="1800" b="1"/>
                <a:t>protected </a:t>
              </a:r>
              <a:r>
                <a:rPr lang="zh-CN" altLang="en-US" sz="1800" b="1" i="1"/>
                <a:t>成员</a:t>
              </a:r>
            </a:p>
          </p:txBody>
        </p:sp>
      </p:grpSp>
      <p:sp>
        <p:nvSpPr>
          <p:cNvPr id="565274" name="Rectangle 26"/>
          <p:cNvSpPr>
            <a:spLocks noChangeArrowheads="1"/>
          </p:cNvSpPr>
          <p:nvPr/>
        </p:nvSpPr>
        <p:spPr bwMode="auto">
          <a:xfrm>
            <a:off x="690563" y="838200"/>
            <a:ext cx="17081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宋体" pitchFamily="2" charset="-122"/>
              </a:rPr>
              <a:t>3.</a:t>
            </a:r>
            <a:r>
              <a:rPr lang="zh-CN" altLang="en-US" b="1" i="1">
                <a:solidFill>
                  <a:srgbClr val="008000"/>
                </a:solidFill>
                <a:latin typeface="宋体" pitchFamily="2"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74"/>
                                        </p:tgtEl>
                                        <p:attrNameLst>
                                          <p:attrName>style.visibility</p:attrName>
                                        </p:attrNameLst>
                                      </p:cBhvr>
                                      <p:to>
                                        <p:strVal val="visible"/>
                                      </p:to>
                                    </p:set>
                                    <p:animEffect transition="in" filter="checkerboard(across)">
                                      <p:cBhvr>
                                        <p:cTn id="7" dur="500"/>
                                        <p:tgtEl>
                                          <p:spTgt spid="5652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565251"/>
                                        </p:tgtEl>
                                        <p:attrNameLst>
                                          <p:attrName>style.visibility</p:attrName>
                                        </p:attrNameLst>
                                      </p:cBhvr>
                                      <p:to>
                                        <p:strVal val="visible"/>
                                      </p:to>
                                    </p:set>
                                    <p:anim calcmode="lin" valueType="num">
                                      <p:cBhvr>
                                        <p:cTn id="12" dur="500" fill="hold"/>
                                        <p:tgtEl>
                                          <p:spTgt spid="565251"/>
                                        </p:tgtEl>
                                        <p:attrNameLst>
                                          <p:attrName>ppt_x</p:attrName>
                                        </p:attrNameLst>
                                      </p:cBhvr>
                                      <p:tavLst>
                                        <p:tav tm="0">
                                          <p:val>
                                            <p:strVal val="#ppt_x-#ppt_w/2"/>
                                          </p:val>
                                        </p:tav>
                                        <p:tav tm="100000">
                                          <p:val>
                                            <p:strVal val="#ppt_x"/>
                                          </p:val>
                                        </p:tav>
                                      </p:tavLst>
                                    </p:anim>
                                    <p:anim calcmode="lin" valueType="num">
                                      <p:cBhvr>
                                        <p:cTn id="13" dur="500" fill="hold"/>
                                        <p:tgtEl>
                                          <p:spTgt spid="565251"/>
                                        </p:tgtEl>
                                        <p:attrNameLst>
                                          <p:attrName>ppt_y</p:attrName>
                                        </p:attrNameLst>
                                      </p:cBhvr>
                                      <p:tavLst>
                                        <p:tav tm="0">
                                          <p:val>
                                            <p:strVal val="#ppt_y"/>
                                          </p:val>
                                        </p:tav>
                                        <p:tav tm="100000">
                                          <p:val>
                                            <p:strVal val="#ppt_y"/>
                                          </p:val>
                                        </p:tav>
                                      </p:tavLst>
                                    </p:anim>
                                    <p:anim calcmode="lin" valueType="num">
                                      <p:cBhvr>
                                        <p:cTn id="14" dur="500" fill="hold"/>
                                        <p:tgtEl>
                                          <p:spTgt spid="565251"/>
                                        </p:tgtEl>
                                        <p:attrNameLst>
                                          <p:attrName>ppt_w</p:attrName>
                                        </p:attrNameLst>
                                      </p:cBhvr>
                                      <p:tavLst>
                                        <p:tav tm="0">
                                          <p:val>
                                            <p:fltVal val="0"/>
                                          </p:val>
                                        </p:tav>
                                        <p:tav tm="100000">
                                          <p:val>
                                            <p:strVal val="#ppt_w"/>
                                          </p:val>
                                        </p:tav>
                                      </p:tavLst>
                                    </p:anim>
                                    <p:anim calcmode="lin" valueType="num">
                                      <p:cBhvr>
                                        <p:cTn id="15" dur="500" fill="hold"/>
                                        <p:tgtEl>
                                          <p:spTgt spid="565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914400" y="2054225"/>
            <a:ext cx="7239000" cy="2501900"/>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派生类定义了与基类同名的成员，在派生类中访问同名成员</a:t>
            </a:r>
          </a:p>
          <a:p>
            <a:pPr algn="just">
              <a:lnSpc>
                <a:spcPct val="180000"/>
              </a:lnSpc>
              <a:buClr>
                <a:schemeClr val="accent2"/>
              </a:buClr>
              <a:buFont typeface="Wingdings" pitchFamily="2" charset="2"/>
              <a:buNone/>
            </a:pPr>
            <a:r>
              <a:rPr lang="zh-CN" altLang="en-US" sz="2000" b="1">
                <a:ea typeface="Arial Unicode MS" pitchFamily="34" charset="-122"/>
                <a:cs typeface="Arial Unicode MS" pitchFamily="34" charset="-122"/>
              </a:rPr>
              <a:t>    时屏蔽了基类的同名成员</a:t>
            </a:r>
          </a:p>
          <a:p>
            <a:pPr algn="just">
              <a:lnSpc>
                <a:spcPct val="180000"/>
              </a:lnSpc>
              <a:buClr>
                <a:schemeClr val="accent2"/>
              </a:buClr>
              <a:buFont typeface="Wingdings" pitchFamily="2" charset="2"/>
              <a:buChar char="Ø"/>
            </a:pPr>
            <a:r>
              <a:rPr lang="zh-CN" altLang="en-US" sz="2000" b="1">
                <a:ea typeface="Arial Unicode MS" pitchFamily="34" charset="-122"/>
                <a:cs typeface="Arial Unicode MS" pitchFamily="34" charset="-122"/>
              </a:rPr>
              <a:t> 在派生类中使用基类的同名成员，显式地使用类名限定符：</a:t>
            </a:r>
          </a:p>
          <a:p>
            <a:pPr>
              <a:lnSpc>
                <a:spcPct val="250000"/>
              </a:lnSpc>
              <a:buClr>
                <a:schemeClr val="accent2"/>
              </a:buClr>
              <a:buFont typeface="Wingdings" pitchFamily="2" charset="2"/>
              <a:buNone/>
            </a:pPr>
            <a:r>
              <a:rPr lang="zh-CN" altLang="en-US" sz="2000" b="1" i="1">
                <a:ea typeface="Arial Unicode MS" pitchFamily="34" charset="-122"/>
                <a:cs typeface="Arial Unicode MS" pitchFamily="34" charset="-122"/>
              </a:rPr>
              <a:t>类名</a:t>
            </a:r>
            <a:r>
              <a:rPr lang="zh-CN" altLang="en-US" sz="2000" b="1">
                <a:ea typeface="Arial Unicode MS" pitchFamily="34" charset="-122"/>
                <a:cs typeface="Arial Unicode MS" pitchFamily="34" charset="-122"/>
              </a:rPr>
              <a:t> </a:t>
            </a:r>
            <a:r>
              <a:rPr lang="en-US" altLang="zh-CN" sz="2000" b="1">
                <a:ea typeface="Arial Unicode MS" pitchFamily="34" charset="-122"/>
                <a:cs typeface="Arial Unicode MS" pitchFamily="34" charset="-122"/>
              </a:rPr>
              <a:t>:: </a:t>
            </a:r>
            <a:r>
              <a:rPr lang="zh-CN" altLang="en-US" sz="2000" b="1" i="1">
                <a:ea typeface="Arial Unicode MS" pitchFamily="34" charset="-122"/>
                <a:cs typeface="Arial Unicode MS" pitchFamily="34" charset="-122"/>
              </a:rPr>
              <a:t>成员</a:t>
            </a:r>
            <a:r>
              <a:rPr lang="zh-CN" altLang="en-US" sz="2000" b="1">
                <a:ea typeface="Arial Unicode MS" pitchFamily="34" charset="-122"/>
                <a:cs typeface="Arial Unicode MS" pitchFamily="34" charset="-122"/>
              </a:rPr>
              <a:t> </a:t>
            </a:r>
          </a:p>
        </p:txBody>
      </p:sp>
      <p:sp>
        <p:nvSpPr>
          <p:cNvPr id="56627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6276" name="Rectangle 4"/>
          <p:cNvSpPr>
            <a:spLocks noChangeArrowheads="1"/>
          </p:cNvSpPr>
          <p:nvPr/>
        </p:nvSpPr>
        <p:spPr bwMode="auto">
          <a:xfrm>
            <a:off x="617538" y="685800"/>
            <a:ext cx="2470150" cy="457200"/>
          </a:xfrm>
          <a:prstGeom prst="rect">
            <a:avLst/>
          </a:prstGeom>
          <a:noFill/>
          <a:ln w="9525">
            <a:noFill/>
            <a:miter lim="800000"/>
            <a:headEnd/>
            <a:tailEnd/>
          </a:ln>
          <a:effectLst/>
        </p:spPr>
        <p:txBody>
          <a:bodyPr wrap="none">
            <a:spAutoFit/>
          </a:bodyPr>
          <a:lstStyle/>
          <a:p>
            <a:r>
              <a:rPr lang="en-US" altLang="zh-CN" b="1" dirty="0">
                <a:solidFill>
                  <a:srgbClr val="CC3300"/>
                </a:solidFill>
                <a:latin typeface="楷体_GB2312" pitchFamily="49" charset="-122"/>
              </a:rPr>
              <a:t>8.2.2  </a:t>
            </a:r>
            <a:r>
              <a:rPr lang="zh-CN" altLang="en-US" b="1" dirty="0">
                <a:solidFill>
                  <a:srgbClr val="CC3300"/>
                </a:solidFill>
                <a:latin typeface="楷体_GB2312" pitchFamily="49" charset="-122"/>
              </a:rPr>
              <a:t>重名成员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checkerboard(across)">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6274"/>
                                        </p:tgtEl>
                                        <p:attrNameLst>
                                          <p:attrName>style.visibility</p:attrName>
                                        </p:attrNameLst>
                                      </p:cBhvr>
                                      <p:to>
                                        <p:strVal val="visible"/>
                                      </p:to>
                                    </p:set>
                                    <p:animEffect transition="in" filter="checkerboard(across)">
                                      <p:cBhvr>
                                        <p:cTn id="12" dur="500"/>
                                        <p:tgtEl>
                                          <p:spTgt spid="566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b="1"/>
              <a:t>class  base</a:t>
            </a:r>
          </a:p>
          <a:p>
            <a:pPr algn="just">
              <a:buClr>
                <a:schemeClr val="accent2"/>
              </a:buClr>
              <a:buFont typeface="Wingdings" pitchFamily="2" charset="2"/>
              <a:buNone/>
            </a:pPr>
            <a:r>
              <a:rPr lang="en-US" altLang="zh-CN" sz="2000" b="1"/>
              <a:t>  { public :</a:t>
            </a:r>
          </a:p>
          <a:p>
            <a:pPr algn="just">
              <a:buClr>
                <a:schemeClr val="accent2"/>
              </a:buClr>
              <a:buFont typeface="Wingdings" pitchFamily="2" charset="2"/>
              <a:buNone/>
            </a:pPr>
            <a:r>
              <a:rPr lang="en-US" altLang="zh-CN" sz="2000" b="1"/>
              <a:t>           int  a ,  b ;  </a:t>
            </a:r>
          </a:p>
          <a:p>
            <a:pPr algn="just">
              <a:buClr>
                <a:schemeClr val="accent2"/>
              </a:buClr>
              <a:buFont typeface="Wingdings" pitchFamily="2" charset="2"/>
              <a:buNone/>
            </a:pPr>
            <a:r>
              <a:rPr lang="en-US" altLang="zh-CN" sz="2000" b="1"/>
              <a:t>  } ;</a:t>
            </a:r>
          </a:p>
          <a:p>
            <a:pPr algn="just">
              <a:buClr>
                <a:schemeClr val="accent2"/>
              </a:buClr>
              <a:buFont typeface="Wingdings" pitchFamily="2" charset="2"/>
              <a:buNone/>
            </a:pPr>
            <a:r>
              <a:rPr lang="en-US" altLang="zh-CN" sz="2000" b="1">
                <a:solidFill>
                  <a:schemeClr val="accent1"/>
                </a:solidFill>
              </a:rPr>
              <a:t>class  derived : public  base</a:t>
            </a:r>
          </a:p>
          <a:p>
            <a:pPr algn="just">
              <a:buClr>
                <a:schemeClr val="accent2"/>
              </a:buClr>
              <a:buFont typeface="Wingdings" pitchFamily="2" charset="2"/>
              <a:buNone/>
            </a:pPr>
            <a:r>
              <a:rPr lang="en-US" altLang="zh-CN" sz="2000" b="1">
                <a:solidFill>
                  <a:schemeClr val="accent1"/>
                </a:solidFill>
              </a:rPr>
              <a:t>  { public :  </a:t>
            </a:r>
          </a:p>
          <a:p>
            <a:pPr algn="just">
              <a:buClr>
                <a:schemeClr val="accent2"/>
              </a:buClr>
              <a:buFont typeface="Wingdings" pitchFamily="2" charset="2"/>
              <a:buNone/>
            </a:pPr>
            <a:r>
              <a:rPr lang="en-US" altLang="zh-CN" sz="2000" b="1">
                <a:solidFill>
                  <a:schemeClr val="accent1"/>
                </a:solidFill>
              </a:rPr>
              <a:t>         int  b ,  c ; </a:t>
            </a:r>
          </a:p>
          <a:p>
            <a:pPr algn="just">
              <a:buClr>
                <a:schemeClr val="accent2"/>
              </a:buClr>
              <a:buFont typeface="Wingdings" pitchFamily="2" charset="2"/>
              <a:buNone/>
            </a:pPr>
            <a:r>
              <a:rPr lang="en-US" altLang="zh-CN" sz="2000" b="1">
                <a:solidFill>
                  <a:schemeClr val="accent1"/>
                </a:solidFill>
              </a:rPr>
              <a:t>  } ;</a:t>
            </a:r>
          </a:p>
          <a:p>
            <a:pPr algn="just">
              <a:buClr>
                <a:schemeClr val="accent2"/>
              </a:buClr>
              <a:buFont typeface="Wingdings" pitchFamily="2" charset="2"/>
              <a:buNone/>
            </a:pPr>
            <a:r>
              <a:rPr lang="en-US" altLang="zh-CN" sz="2000" b="1"/>
              <a:t>void  f ()</a:t>
            </a:r>
          </a:p>
          <a:p>
            <a:pPr algn="just">
              <a:buClr>
                <a:schemeClr val="accent2"/>
              </a:buClr>
              <a:buFont typeface="Wingdings" pitchFamily="2" charset="2"/>
              <a:buNone/>
            </a:pPr>
            <a:r>
              <a:rPr lang="en-US" altLang="zh-CN" sz="2000" b="1"/>
              <a:t>{ derived  d ;</a:t>
            </a:r>
          </a:p>
          <a:p>
            <a:pPr algn="just">
              <a:buClr>
                <a:schemeClr val="accent2"/>
              </a:buClr>
              <a:buFont typeface="Wingdings" pitchFamily="2" charset="2"/>
              <a:buNone/>
            </a:pPr>
            <a:r>
              <a:rPr lang="en-US" altLang="zh-CN" sz="2000" b="1"/>
              <a:t>   d . a = 1 ;</a:t>
            </a:r>
          </a:p>
          <a:p>
            <a:pPr algn="just">
              <a:buClr>
                <a:schemeClr val="accent2"/>
              </a:buClr>
              <a:buFont typeface="Wingdings" pitchFamily="2" charset="2"/>
              <a:buNone/>
            </a:pPr>
            <a:r>
              <a:rPr lang="en-US" altLang="zh-CN" sz="2000" b="1"/>
              <a:t>   d . base :: b = 2 ;</a:t>
            </a:r>
          </a:p>
          <a:p>
            <a:pPr algn="just">
              <a:buClr>
                <a:schemeClr val="accent2"/>
              </a:buClr>
              <a:buFont typeface="Wingdings" pitchFamily="2" charset="2"/>
              <a:buNone/>
            </a:pPr>
            <a:r>
              <a:rPr lang="en-US" altLang="zh-CN" sz="2000" b="1"/>
              <a:t>   d . b = 3 ;</a:t>
            </a:r>
          </a:p>
          <a:p>
            <a:pPr algn="just">
              <a:buClr>
                <a:schemeClr val="accent2"/>
              </a:buClr>
              <a:buFont typeface="Wingdings" pitchFamily="2" charset="2"/>
              <a:buNone/>
            </a:pPr>
            <a:r>
              <a:rPr lang="en-US" altLang="zh-CN" sz="2000" b="1"/>
              <a:t>   d . c = 4 ;</a:t>
            </a:r>
          </a:p>
          <a:p>
            <a:pPr algn="just">
              <a:buClr>
                <a:schemeClr val="accent2"/>
              </a:buClr>
              <a:buFont typeface="Wingdings" pitchFamily="2" charset="2"/>
              <a:buNone/>
            </a:pPr>
            <a:r>
              <a:rPr lang="en-US" altLang="zh-CN" sz="2000" b="1"/>
              <a:t>};</a:t>
            </a:r>
          </a:p>
        </p:txBody>
      </p:sp>
      <p:sp>
        <p:nvSpPr>
          <p:cNvPr id="56729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7300"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567311" name="Text Box 1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sp>
        <p:nvSpPr>
          <p:cNvPr id="567342" name="Text Box 46"/>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checkerboard(across)">
                                      <p:cBhvr>
                                        <p:cTn id="7" dur="500"/>
                                        <p:tgtEl>
                                          <p:spTgt spid="56730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67298"/>
                                        </p:tgtEl>
                                        <p:attrNameLst>
                                          <p:attrName>style.visibility</p:attrName>
                                        </p:attrNameLst>
                                      </p:cBhvr>
                                      <p:to>
                                        <p:strVal val="visible"/>
                                      </p:to>
                                    </p:set>
                                    <p:animEffect transition="in" filter="checkerboard(down)">
                                      <p:cBhvr>
                                        <p:cTn id="12" dur="500"/>
                                        <p:tgtEl>
                                          <p:spTgt spid="5672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567311"/>
                                        </p:tgtEl>
                                        <p:attrNameLst>
                                          <p:attrName>style.visibility</p:attrName>
                                        </p:attrNameLst>
                                      </p:cBhvr>
                                      <p:to>
                                        <p:strVal val="visible"/>
                                      </p:to>
                                    </p:set>
                                    <p:animEffect transition="in" filter="slide(fromTop)">
                                      <p:cBhvr>
                                        <p:cTn id="17" dur="500"/>
                                        <p:tgtEl>
                                          <p:spTgt spid="567311"/>
                                        </p:tgtEl>
                                      </p:cBhvr>
                                    </p:animEffect>
                                  </p:childTnLst>
                                </p:cTn>
                              </p:par>
                            </p:childTnLst>
                          </p:cTn>
                        </p:par>
                        <p:par>
                          <p:cTn id="18" fill="hold">
                            <p:stCondLst>
                              <p:cond delay="500"/>
                            </p:stCondLst>
                            <p:childTnLst>
                              <p:par>
                                <p:cTn id="19" presetID="12" presetClass="entr" presetSubtype="1" fill="hold" grpId="0" nodeType="afterEffect">
                                  <p:stCondLst>
                                    <p:cond delay="1000"/>
                                  </p:stCondLst>
                                  <p:childTnLst>
                                    <p:set>
                                      <p:cBhvr>
                                        <p:cTn id="20" dur="1" fill="hold">
                                          <p:stCondLst>
                                            <p:cond delay="0"/>
                                          </p:stCondLst>
                                        </p:cTn>
                                        <p:tgtEl>
                                          <p:spTgt spid="567342"/>
                                        </p:tgtEl>
                                        <p:attrNameLst>
                                          <p:attrName>style.visibility</p:attrName>
                                        </p:attrNameLst>
                                      </p:cBhvr>
                                      <p:to>
                                        <p:strVal val="visible"/>
                                      </p:to>
                                    </p:set>
                                    <p:animEffect transition="in" filter="slide(fromTop)">
                                      <p:cBhvr>
                                        <p:cTn id="21" dur="500"/>
                                        <p:tgtEl>
                                          <p:spTgt spid="567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300" grpId="0" autoUpdateAnimBg="0"/>
      <p:bldP spid="567311" grpId="0" animBg="1" autoUpdateAnimBg="0"/>
      <p:bldP spid="567342"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61" name="Rectangle 5"/>
          <p:cNvSpPr>
            <a:spLocks noGrp="1" noChangeArrowheads="1"/>
          </p:cNvSpPr>
          <p:nvPr>
            <p:ph type="ctrTitle" idx="4294967295"/>
          </p:nvPr>
        </p:nvSpPr>
        <p:spPr>
          <a:xfrm>
            <a:off x="534988" y="333375"/>
            <a:ext cx="5561012" cy="609600"/>
          </a:xfrm>
          <a:prstGeom prst="rect">
            <a:avLst/>
          </a:prstGeom>
        </p:spPr>
        <p:txBody>
          <a:bodyPr/>
          <a:lstStyle/>
          <a:p>
            <a:pPr algn="l"/>
            <a:r>
              <a:rPr lang="en-US" altLang="zh-CN" sz="2800" b="1">
                <a:solidFill>
                  <a:srgbClr val="CC3300"/>
                </a:solidFill>
                <a:latin typeface="楷体_GB2312" pitchFamily="49" charset="-122"/>
                <a:ea typeface="楷体_GB2312" pitchFamily="49" charset="-122"/>
              </a:rPr>
              <a:t>8.1  </a:t>
            </a:r>
            <a:r>
              <a:rPr lang="zh-CN" altLang="en-US" sz="2800" b="1">
                <a:solidFill>
                  <a:srgbClr val="CC3300"/>
                </a:solidFill>
                <a:latin typeface="楷体_GB2312" pitchFamily="49" charset="-122"/>
                <a:ea typeface="楷体_GB2312" pitchFamily="49" charset="-122"/>
              </a:rPr>
              <a:t>类之间的关系 </a:t>
            </a:r>
          </a:p>
        </p:txBody>
      </p:sp>
      <p:sp>
        <p:nvSpPr>
          <p:cNvPr id="531462" name="Text Box 6"/>
          <p:cNvSpPr txBox="1">
            <a:spLocks noChangeArrowheads="1"/>
          </p:cNvSpPr>
          <p:nvPr/>
        </p:nvSpPr>
        <p:spPr bwMode="auto">
          <a:xfrm>
            <a:off x="762000" y="1260475"/>
            <a:ext cx="7145338" cy="1463675"/>
          </a:xfrm>
          <a:prstGeom prst="rect">
            <a:avLst/>
          </a:prstGeom>
          <a:noFill/>
          <a:ln w="9525">
            <a:noFill/>
            <a:miter lim="800000"/>
            <a:headEnd/>
            <a:tailEnd/>
          </a:ln>
          <a:effectLst/>
        </p:spPr>
        <p:txBody>
          <a:bodyPr lIns="90000" tIns="46800" rIns="90000" bIns="46800" anchor="ctr">
            <a:spAutoFit/>
          </a:bodyPr>
          <a:lstStyle/>
          <a:p>
            <a:pPr algn="l">
              <a:lnSpc>
                <a:spcPct val="15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 </a:t>
            </a:r>
            <a:r>
              <a:rPr lang="zh-CN" altLang="en-US" sz="2000" b="1">
                <a:solidFill>
                  <a:srgbClr val="0000FF"/>
                </a:solidFill>
                <a:effectLst>
                  <a:outerShdw blurRad="38100" dist="38100" dir="2700000" algn="tl">
                    <a:srgbClr val="000000"/>
                  </a:outerShdw>
                </a:effectLst>
                <a:ea typeface="Arial Unicode MS" pitchFamily="34" charset="-122"/>
                <a:cs typeface="Arial Unicode MS" pitchFamily="34" charset="-122"/>
              </a:rPr>
              <a:t>继承</a:t>
            </a:r>
            <a:r>
              <a:rPr lang="zh-CN" altLang="en-US" sz="2000" b="1">
                <a:ea typeface="Arial Unicode MS" pitchFamily="34" charset="-122"/>
                <a:cs typeface="Arial Unicode MS" pitchFamily="34" charset="-122"/>
              </a:rPr>
              <a:t> 是类之间定义的一种重要关系</a:t>
            </a:r>
          </a:p>
          <a:p>
            <a:pPr algn="l">
              <a:lnSpc>
                <a:spcPct val="15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solidFill>
                  <a:srgbClr val="FF0000"/>
                </a:solidFill>
                <a:ea typeface="Arial Unicode MS" pitchFamily="34" charset="-122"/>
                <a:cs typeface="Arial Unicode MS" pitchFamily="34" charset="-122"/>
              </a:rPr>
              <a:t> </a:t>
            </a:r>
            <a:r>
              <a:rPr lang="zh-CN" altLang="en-US" sz="2000" b="1">
                <a:ea typeface="Arial Unicode MS" pitchFamily="34" charset="-122"/>
                <a:cs typeface="Arial Unicode MS" pitchFamily="34" charset="-122"/>
              </a:rPr>
              <a:t>一个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类继承</a:t>
            </a:r>
            <a:r>
              <a:rPr lang="en-US" altLang="zh-CN" sz="2000" b="1">
                <a:ea typeface="Arial Unicode MS" pitchFamily="34" charset="-122"/>
                <a:cs typeface="Arial Unicode MS" pitchFamily="34" charset="-122"/>
              </a:rPr>
              <a:t>A</a:t>
            </a:r>
            <a:r>
              <a:rPr lang="zh-CN" altLang="en-US" sz="2000" b="1">
                <a:ea typeface="Arial Unicode MS" pitchFamily="34" charset="-122"/>
                <a:cs typeface="Arial Unicode MS" pitchFamily="34" charset="-122"/>
              </a:rPr>
              <a:t>类，或称从类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派生类 </a:t>
            </a:r>
            <a:r>
              <a:rPr lang="en-US" altLang="zh-CN" sz="2000" b="1">
                <a:ea typeface="Arial Unicode MS" pitchFamily="34" charset="-122"/>
                <a:cs typeface="Arial Unicode MS" pitchFamily="34" charset="-122"/>
              </a:rPr>
              <a:t>B</a:t>
            </a:r>
          </a:p>
          <a:p>
            <a:pPr algn="l">
              <a:lnSpc>
                <a:spcPct val="150000"/>
              </a:lnSpc>
              <a:buFont typeface="Wingdings" pitchFamily="2" charset="2"/>
              <a:buNone/>
            </a:pPr>
            <a:r>
              <a:rPr lang="en-US" altLang="zh-CN" sz="2000" b="1">
                <a:ea typeface="Arial Unicode MS" pitchFamily="34" charset="-122"/>
                <a:cs typeface="Arial Unicode MS" pitchFamily="34" charset="-122"/>
              </a:rPr>
              <a:t>     </a:t>
            </a:r>
            <a:r>
              <a:rPr lang="zh-CN" altLang="en-US" sz="2000" b="1">
                <a:ea typeface="Arial Unicode MS" pitchFamily="34" charset="-122"/>
                <a:cs typeface="Arial Unicode MS" pitchFamily="34" charset="-122"/>
              </a:rPr>
              <a:t>类 </a:t>
            </a:r>
            <a:r>
              <a:rPr lang="en-US" altLang="zh-CN" sz="2000" b="1">
                <a:ea typeface="Arial Unicode MS" pitchFamily="34" charset="-122"/>
                <a:cs typeface="Arial Unicode MS" pitchFamily="34" charset="-122"/>
              </a:rPr>
              <a:t>A </a:t>
            </a:r>
            <a:r>
              <a:rPr lang="zh-CN" altLang="en-US" sz="2000" b="1">
                <a:ea typeface="Arial Unicode MS" pitchFamily="34" charset="-122"/>
                <a:cs typeface="Arial Unicode MS" pitchFamily="34" charset="-122"/>
              </a:rPr>
              <a:t>称为基类（父类），类 </a:t>
            </a:r>
            <a:r>
              <a:rPr lang="en-US" altLang="zh-CN" sz="2000" b="1">
                <a:ea typeface="Arial Unicode MS" pitchFamily="34" charset="-122"/>
                <a:cs typeface="Arial Unicode MS" pitchFamily="34" charset="-122"/>
              </a:rPr>
              <a:t>B </a:t>
            </a:r>
            <a:r>
              <a:rPr lang="zh-CN" altLang="en-US" sz="2000" b="1">
                <a:ea typeface="Arial Unicode MS" pitchFamily="34" charset="-122"/>
                <a:cs typeface="Arial Unicode MS" pitchFamily="34" charset="-122"/>
              </a:rPr>
              <a:t>称为派生类（子类）</a:t>
            </a:r>
          </a:p>
        </p:txBody>
      </p:sp>
      <p:sp>
        <p:nvSpPr>
          <p:cNvPr id="531463" name="Text Box 7"/>
          <p:cNvSpPr txBox="1">
            <a:spLocks noChangeArrowheads="1"/>
          </p:cNvSpPr>
          <p:nvPr/>
        </p:nvSpPr>
        <p:spPr bwMode="auto">
          <a:xfrm>
            <a:off x="4513263" y="3214688"/>
            <a:ext cx="365125" cy="396875"/>
          </a:xfrm>
          <a:prstGeom prst="rect">
            <a:avLst/>
          </a:prstGeom>
          <a:noFill/>
          <a:ln w="9525">
            <a:noFill/>
            <a:miter lim="800000"/>
            <a:headEnd/>
            <a:tailEnd/>
          </a:ln>
          <a:effectLst/>
        </p:spPr>
        <p:txBody>
          <a:bodyPr wrap="none" lIns="90000" tIns="46800" rIns="90000" bIns="46800" anchor="ctr">
            <a:spAutoFit/>
          </a:bodyPr>
          <a:lstStyle/>
          <a:p>
            <a:pPr algn="l"/>
            <a:r>
              <a:rPr lang="en-US" altLang="zh-CN" sz="2000" b="1">
                <a:solidFill>
                  <a:srgbClr val="CC3300"/>
                </a:solidFill>
              </a:rPr>
              <a:t>A</a:t>
            </a:r>
            <a:endParaRPr lang="en-US" altLang="zh-CN" sz="2000" b="1">
              <a:solidFill>
                <a:srgbClr val="FFFF00"/>
              </a:solidFill>
            </a:endParaRPr>
          </a:p>
        </p:txBody>
      </p:sp>
      <p:grpSp>
        <p:nvGrpSpPr>
          <p:cNvPr id="531464" name="Group 8"/>
          <p:cNvGrpSpPr>
            <a:grpSpLocks/>
          </p:cNvGrpSpPr>
          <p:nvPr/>
        </p:nvGrpSpPr>
        <p:grpSpPr bwMode="auto">
          <a:xfrm>
            <a:off x="3405188" y="4219575"/>
            <a:ext cx="2479675" cy="396875"/>
            <a:chOff x="2289" y="2832"/>
            <a:chExt cx="1562" cy="250"/>
          </a:xfrm>
        </p:grpSpPr>
        <p:sp>
          <p:nvSpPr>
            <p:cNvPr id="531465" name="Text Box 9"/>
            <p:cNvSpPr txBox="1">
              <a:spLocks noChangeArrowheads="1"/>
            </p:cNvSpPr>
            <p:nvPr/>
          </p:nvSpPr>
          <p:spPr bwMode="auto">
            <a:xfrm>
              <a:off x="2289"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B1</a:t>
              </a:r>
            </a:p>
          </p:txBody>
        </p:sp>
        <p:sp>
          <p:nvSpPr>
            <p:cNvPr id="531466" name="Text Box 10"/>
            <p:cNvSpPr txBox="1">
              <a:spLocks noChangeArrowheads="1"/>
            </p:cNvSpPr>
            <p:nvPr/>
          </p:nvSpPr>
          <p:spPr bwMode="auto">
            <a:xfrm>
              <a:off x="3550" y="2832"/>
              <a:ext cx="301"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FF3300"/>
                  </a:solidFill>
                </a:rPr>
                <a:t>B2</a:t>
              </a:r>
            </a:p>
          </p:txBody>
        </p:sp>
      </p:grpSp>
      <p:grpSp>
        <p:nvGrpSpPr>
          <p:cNvPr id="531467" name="Group 11"/>
          <p:cNvGrpSpPr>
            <a:grpSpLocks/>
          </p:cNvGrpSpPr>
          <p:nvPr/>
        </p:nvGrpSpPr>
        <p:grpSpPr bwMode="auto">
          <a:xfrm>
            <a:off x="2425700" y="5348288"/>
            <a:ext cx="1554163" cy="411162"/>
            <a:chOff x="1672" y="3543"/>
            <a:chExt cx="979" cy="259"/>
          </a:xfrm>
        </p:grpSpPr>
        <p:sp>
          <p:nvSpPr>
            <p:cNvPr id="531468" name="Text Box 12"/>
            <p:cNvSpPr txBox="1">
              <a:spLocks noChangeArrowheads="1"/>
            </p:cNvSpPr>
            <p:nvPr/>
          </p:nvSpPr>
          <p:spPr bwMode="auto">
            <a:xfrm>
              <a:off x="1672" y="3552"/>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C1</a:t>
              </a:r>
            </a:p>
          </p:txBody>
        </p:sp>
        <p:sp>
          <p:nvSpPr>
            <p:cNvPr id="531469" name="Text Box 13"/>
            <p:cNvSpPr txBox="1">
              <a:spLocks noChangeArrowheads="1"/>
            </p:cNvSpPr>
            <p:nvPr/>
          </p:nvSpPr>
          <p:spPr bwMode="auto">
            <a:xfrm>
              <a:off x="2341" y="3543"/>
              <a:ext cx="310" cy="250"/>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C2</a:t>
              </a:r>
            </a:p>
          </p:txBody>
        </p:sp>
      </p:grpSp>
      <p:sp>
        <p:nvSpPr>
          <p:cNvPr id="531470" name="Text Box 14"/>
          <p:cNvSpPr txBox="1">
            <a:spLocks noChangeArrowheads="1"/>
          </p:cNvSpPr>
          <p:nvPr/>
        </p:nvSpPr>
        <p:spPr bwMode="auto">
          <a:xfrm>
            <a:off x="4741863" y="5362575"/>
            <a:ext cx="492125" cy="396875"/>
          </a:xfrm>
          <a:prstGeom prst="rect">
            <a:avLst/>
          </a:prstGeom>
          <a:noFill/>
          <a:ln w="9525">
            <a:noFill/>
            <a:miter lim="800000"/>
            <a:headEnd/>
            <a:tailEnd/>
          </a:ln>
          <a:effectLst/>
        </p:spPr>
        <p:txBody>
          <a:bodyPr wrap="none" lIns="90000" tIns="46800" rIns="90000" bIns="46800" anchor="ctr">
            <a:spAutoFit/>
          </a:bodyPr>
          <a:lstStyle/>
          <a:p>
            <a:r>
              <a:rPr lang="en-US" altLang="zh-CN" sz="2000" b="1">
                <a:solidFill>
                  <a:srgbClr val="CC3300"/>
                </a:solidFill>
              </a:rPr>
              <a:t>C3</a:t>
            </a:r>
          </a:p>
        </p:txBody>
      </p:sp>
      <p:grpSp>
        <p:nvGrpSpPr>
          <p:cNvPr id="531471" name="Group 15"/>
          <p:cNvGrpSpPr>
            <a:grpSpLocks/>
          </p:cNvGrpSpPr>
          <p:nvPr/>
        </p:nvGrpSpPr>
        <p:grpSpPr bwMode="auto">
          <a:xfrm>
            <a:off x="2730500" y="4616450"/>
            <a:ext cx="1071563" cy="760413"/>
            <a:chOff x="1709" y="3082"/>
            <a:chExt cx="675" cy="479"/>
          </a:xfrm>
        </p:grpSpPr>
        <p:sp>
          <p:nvSpPr>
            <p:cNvPr id="531472" name="Line 16"/>
            <p:cNvSpPr>
              <a:spLocks noChangeShapeType="1"/>
            </p:cNvSpPr>
            <p:nvPr/>
          </p:nvSpPr>
          <p:spPr bwMode="auto">
            <a:xfrm flipH="1">
              <a:off x="1709" y="3082"/>
              <a:ext cx="425" cy="479"/>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3" name="Line 17"/>
            <p:cNvSpPr>
              <a:spLocks noChangeShapeType="1"/>
            </p:cNvSpPr>
            <p:nvPr/>
          </p:nvSpPr>
          <p:spPr bwMode="auto">
            <a:xfrm>
              <a:off x="2237" y="3082"/>
              <a:ext cx="14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grpSp>
        <p:nvGrpSpPr>
          <p:cNvPr id="531474" name="Group 18"/>
          <p:cNvGrpSpPr>
            <a:grpSpLocks/>
          </p:cNvGrpSpPr>
          <p:nvPr/>
        </p:nvGrpSpPr>
        <p:grpSpPr bwMode="auto">
          <a:xfrm>
            <a:off x="3914775" y="4616450"/>
            <a:ext cx="1712913" cy="731838"/>
            <a:chOff x="2455" y="3082"/>
            <a:chExt cx="1079" cy="461"/>
          </a:xfrm>
        </p:grpSpPr>
        <p:sp>
          <p:nvSpPr>
            <p:cNvPr id="531475" name="Line 19"/>
            <p:cNvSpPr>
              <a:spLocks noChangeShapeType="1"/>
            </p:cNvSpPr>
            <p:nvPr/>
          </p:nvSpPr>
          <p:spPr bwMode="auto">
            <a:xfrm>
              <a:off x="2455" y="3082"/>
              <a:ext cx="607"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76" name="Line 20"/>
            <p:cNvSpPr>
              <a:spLocks noChangeShapeType="1"/>
            </p:cNvSpPr>
            <p:nvPr/>
          </p:nvSpPr>
          <p:spPr bwMode="auto">
            <a:xfrm flipH="1">
              <a:off x="3146" y="3082"/>
              <a:ext cx="388" cy="461"/>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77" name="Text Box 21"/>
          <p:cNvSpPr txBox="1">
            <a:spLocks noChangeArrowheads="1"/>
          </p:cNvSpPr>
          <p:nvPr/>
        </p:nvSpPr>
        <p:spPr bwMode="auto">
          <a:xfrm>
            <a:off x="1398588" y="3219450"/>
            <a:ext cx="1857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的基类</a:t>
            </a:r>
          </a:p>
        </p:txBody>
      </p:sp>
      <p:sp>
        <p:nvSpPr>
          <p:cNvPr id="531478" name="Text Box 22"/>
          <p:cNvSpPr txBox="1">
            <a:spLocks noChangeArrowheads="1"/>
          </p:cNvSpPr>
          <p:nvPr/>
        </p:nvSpPr>
        <p:spPr bwMode="auto">
          <a:xfrm>
            <a:off x="569913" y="4017963"/>
            <a:ext cx="24511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a:t>
            </a:r>
          </a:p>
          <a:p>
            <a:pPr>
              <a:lnSpc>
                <a:spcPct val="110000"/>
              </a:lnSpc>
            </a:pPr>
            <a:r>
              <a:rPr lang="en-US" altLang="zh-CN" sz="2000" b="1"/>
              <a:t>C1</a:t>
            </a:r>
            <a:r>
              <a:rPr lang="zh-CN" altLang="en-US" sz="2000" b="1"/>
              <a:t>，</a:t>
            </a:r>
            <a:r>
              <a:rPr lang="en-US" altLang="zh-CN" sz="2000" b="1"/>
              <a:t>C2</a:t>
            </a:r>
            <a:r>
              <a:rPr lang="zh-CN" altLang="en-US" sz="2000" b="1"/>
              <a:t>，</a:t>
            </a:r>
            <a:r>
              <a:rPr lang="en-US" altLang="zh-CN" sz="2000" b="1"/>
              <a:t>C3 </a:t>
            </a:r>
            <a:r>
              <a:rPr lang="zh-CN" altLang="en-US" sz="2000" b="1"/>
              <a:t>的基类</a:t>
            </a:r>
          </a:p>
        </p:txBody>
      </p:sp>
      <p:sp>
        <p:nvSpPr>
          <p:cNvPr id="531479" name="Text Box 23"/>
          <p:cNvSpPr txBox="1">
            <a:spLocks noChangeArrowheads="1"/>
          </p:cNvSpPr>
          <p:nvPr/>
        </p:nvSpPr>
        <p:spPr bwMode="auto">
          <a:xfrm>
            <a:off x="5881688" y="4017963"/>
            <a:ext cx="2717800" cy="762000"/>
          </a:xfrm>
          <a:prstGeom prst="rect">
            <a:avLst/>
          </a:prstGeom>
          <a:noFill/>
          <a:ln w="9525">
            <a:noFill/>
            <a:miter lim="800000"/>
            <a:headEnd/>
            <a:tailEnd/>
          </a:ln>
          <a:effectLst/>
        </p:spPr>
        <p:txBody>
          <a:bodyPr wrap="none">
            <a:spAutoFit/>
          </a:bodyPr>
          <a:lstStyle/>
          <a:p>
            <a:pPr>
              <a:lnSpc>
                <a:spcPct val="110000"/>
              </a:lnSpc>
            </a:pPr>
            <a:r>
              <a:rPr lang="en-US" altLang="zh-CN" sz="2000" b="1"/>
              <a:t>A </a:t>
            </a:r>
            <a:r>
              <a:rPr lang="zh-CN" altLang="en-US" sz="2000" b="1"/>
              <a:t>的派生类（单继承）</a:t>
            </a:r>
          </a:p>
          <a:p>
            <a:pPr>
              <a:lnSpc>
                <a:spcPct val="110000"/>
              </a:lnSpc>
            </a:pPr>
            <a:r>
              <a:rPr lang="en-US" altLang="zh-CN" sz="2000" b="1"/>
              <a:t>C3</a:t>
            </a:r>
            <a:r>
              <a:rPr lang="zh-CN" altLang="en-US" sz="2000" b="1"/>
              <a:t>的基类</a:t>
            </a:r>
          </a:p>
        </p:txBody>
      </p:sp>
      <p:sp>
        <p:nvSpPr>
          <p:cNvPr id="531480" name="Text Box 24"/>
          <p:cNvSpPr txBox="1">
            <a:spLocks noChangeArrowheads="1"/>
          </p:cNvSpPr>
          <p:nvPr/>
        </p:nvSpPr>
        <p:spPr bwMode="auto">
          <a:xfrm>
            <a:off x="5387975" y="5353050"/>
            <a:ext cx="3381375" cy="396875"/>
          </a:xfrm>
          <a:prstGeom prst="rect">
            <a:avLst/>
          </a:prstGeom>
          <a:noFill/>
          <a:ln w="9525">
            <a:noFill/>
            <a:miter lim="800000"/>
            <a:headEnd/>
            <a:tailEnd/>
          </a:ln>
          <a:effectLst/>
        </p:spPr>
        <p:txBody>
          <a:bodyPr wrap="none">
            <a:spAutoFit/>
          </a:bodyPr>
          <a:lstStyle/>
          <a:p>
            <a:r>
              <a:rPr lang="en-US" altLang="zh-CN" sz="2000" b="1"/>
              <a:t>B1</a:t>
            </a:r>
            <a:r>
              <a:rPr lang="zh-CN" altLang="en-US" sz="2000" b="1"/>
              <a:t>，</a:t>
            </a:r>
            <a:r>
              <a:rPr lang="en-US" altLang="zh-CN" sz="2000" b="1"/>
              <a:t>B2 </a:t>
            </a:r>
            <a:r>
              <a:rPr lang="zh-CN" altLang="en-US" sz="2000" b="1"/>
              <a:t>的派生类（多继承）</a:t>
            </a:r>
          </a:p>
        </p:txBody>
      </p:sp>
      <p:grpSp>
        <p:nvGrpSpPr>
          <p:cNvPr id="531481" name="Group 25"/>
          <p:cNvGrpSpPr>
            <a:grpSpLocks/>
          </p:cNvGrpSpPr>
          <p:nvPr/>
        </p:nvGrpSpPr>
        <p:grpSpPr bwMode="auto">
          <a:xfrm>
            <a:off x="3802063" y="3609975"/>
            <a:ext cx="1825625" cy="623888"/>
            <a:chOff x="2384" y="2448"/>
            <a:chExt cx="1150" cy="393"/>
          </a:xfrm>
        </p:grpSpPr>
        <p:sp>
          <p:nvSpPr>
            <p:cNvPr id="531482" name="Line 26"/>
            <p:cNvSpPr>
              <a:spLocks noChangeShapeType="1"/>
            </p:cNvSpPr>
            <p:nvPr/>
          </p:nvSpPr>
          <p:spPr bwMode="auto">
            <a:xfrm flipH="1">
              <a:off x="2384" y="2448"/>
              <a:ext cx="496" cy="383"/>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sp>
          <p:nvSpPr>
            <p:cNvPr id="531483" name="Line 27"/>
            <p:cNvSpPr>
              <a:spLocks noChangeShapeType="1"/>
            </p:cNvSpPr>
            <p:nvPr/>
          </p:nvSpPr>
          <p:spPr bwMode="auto">
            <a:xfrm>
              <a:off x="3037" y="2459"/>
              <a:ext cx="497" cy="382"/>
            </a:xfrm>
            <a:prstGeom prst="line">
              <a:avLst/>
            </a:prstGeom>
            <a:noFill/>
            <a:ln w="38100">
              <a:solidFill>
                <a:schemeClr val="folHlink"/>
              </a:solidFill>
              <a:round/>
              <a:headEnd type="stealth" w="sm" len="med"/>
              <a:tailEnd/>
            </a:ln>
            <a:effectLst/>
          </p:spPr>
          <p:txBody>
            <a:bodyPr lIns="90000" tIns="46800" rIns="90000" bIns="46800" anchor="ctr">
              <a:spAutoFit/>
            </a:bodyPr>
            <a:lstStyle/>
            <a:p>
              <a:endParaRPr lang="zh-CN" altLang="en-US"/>
            </a:p>
          </p:txBody>
        </p:sp>
      </p:grpSp>
      <p:sp>
        <p:nvSpPr>
          <p:cNvPr id="531484" name="Text Box 28"/>
          <p:cNvSpPr txBox="1">
            <a:spLocks noChangeArrowheads="1"/>
          </p:cNvSpPr>
          <p:nvPr/>
        </p:nvSpPr>
        <p:spPr bwMode="auto">
          <a:xfrm>
            <a:off x="577850" y="5353050"/>
            <a:ext cx="1560513" cy="396875"/>
          </a:xfrm>
          <a:prstGeom prst="rect">
            <a:avLst/>
          </a:prstGeom>
          <a:noFill/>
          <a:ln w="9525">
            <a:noFill/>
            <a:miter lim="800000"/>
            <a:headEnd/>
            <a:tailEnd/>
          </a:ln>
          <a:effectLst/>
        </p:spPr>
        <p:txBody>
          <a:bodyPr wrap="none">
            <a:spAutoFit/>
          </a:bodyPr>
          <a:lstStyle/>
          <a:p>
            <a:r>
              <a:rPr lang="en-US" altLang="zh-CN" sz="2000" b="1"/>
              <a:t>B1 </a:t>
            </a:r>
            <a:r>
              <a:rPr lang="zh-CN" altLang="en-US" sz="2000" b="1"/>
              <a:t>的派生类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lt">
                                    <p:tmPct val="100000"/>
                                  </p:iterate>
                                  <p:childTnLst>
                                    <p:set>
                                      <p:cBhvr>
                                        <p:cTn id="6" dur="1" fill="hold">
                                          <p:stCondLst>
                                            <p:cond delay="0"/>
                                          </p:stCondLst>
                                        </p:cTn>
                                        <p:tgtEl>
                                          <p:spTgt spid="531462">
                                            <p:txEl>
                                              <p:pRg st="0" end="0"/>
                                            </p:txEl>
                                          </p:spTgt>
                                        </p:tgtEl>
                                        <p:attrNameLst>
                                          <p:attrName>style.visibility</p:attrName>
                                        </p:attrNameLst>
                                      </p:cBhvr>
                                      <p:to>
                                        <p:strVal val="visible"/>
                                      </p:to>
                                    </p:set>
                                    <p:animEffect transition="in" filter="checkerboard(across)">
                                      <p:cBhvr>
                                        <p:cTn id="7" dur="75"/>
                                        <p:tgtEl>
                                          <p:spTgt spid="531462">
                                            <p:txEl>
                                              <p:pRg st="0" end="0"/>
                                            </p:txEl>
                                          </p:spTgt>
                                        </p:tgtEl>
                                      </p:cBhvr>
                                    </p:animEffect>
                                  </p:childTnLst>
                                </p:cTn>
                              </p:par>
                            </p:childTnLst>
                          </p:cTn>
                        </p:par>
                        <p:par>
                          <p:cTn id="8" fill="hold">
                            <p:stCondLst>
                              <p:cond delay="3125"/>
                            </p:stCondLst>
                            <p:childTnLst>
                              <p:par>
                                <p:cTn id="9" presetID="5" presetClass="entr" presetSubtype="10" fill="hold" grpId="0" nodeType="afterEffect">
                                  <p:stCondLst>
                                    <p:cond delay="2000"/>
                                  </p:stCondLst>
                                  <p:iterate type="lt">
                                    <p:tmPct val="100000"/>
                                  </p:iterate>
                                  <p:childTnLst>
                                    <p:set>
                                      <p:cBhvr>
                                        <p:cTn id="10" dur="1" fill="hold">
                                          <p:stCondLst>
                                            <p:cond delay="0"/>
                                          </p:stCondLst>
                                        </p:cTn>
                                        <p:tgtEl>
                                          <p:spTgt spid="531462">
                                            <p:txEl>
                                              <p:pRg st="1" end="1"/>
                                            </p:txEl>
                                          </p:spTgt>
                                        </p:tgtEl>
                                        <p:attrNameLst>
                                          <p:attrName>style.visibility</p:attrName>
                                        </p:attrNameLst>
                                      </p:cBhvr>
                                      <p:to>
                                        <p:strVal val="visible"/>
                                      </p:to>
                                    </p:set>
                                    <p:animEffect transition="in" filter="checkerboard(across)">
                                      <p:cBhvr>
                                        <p:cTn id="11" dur="75"/>
                                        <p:tgtEl>
                                          <p:spTgt spid="531462">
                                            <p:txEl>
                                              <p:pRg st="1" end="1"/>
                                            </p:txEl>
                                          </p:spTgt>
                                        </p:tgtEl>
                                      </p:cBhvr>
                                    </p:animEffect>
                                  </p:childTnLst>
                                </p:cTn>
                              </p:par>
                            </p:childTnLst>
                          </p:cTn>
                        </p:par>
                        <p:par>
                          <p:cTn id="12" fill="hold">
                            <p:stCondLst>
                              <p:cond delay="6475"/>
                            </p:stCondLst>
                            <p:childTnLst>
                              <p:par>
                                <p:cTn id="13" presetID="5" presetClass="entr" presetSubtype="10" fill="hold" grpId="0" nodeType="afterEffect">
                                  <p:stCondLst>
                                    <p:cond delay="2000"/>
                                  </p:stCondLst>
                                  <p:iterate type="lt">
                                    <p:tmPct val="100000"/>
                                  </p:iterate>
                                  <p:childTnLst>
                                    <p:set>
                                      <p:cBhvr>
                                        <p:cTn id="14" dur="1" fill="hold">
                                          <p:stCondLst>
                                            <p:cond delay="0"/>
                                          </p:stCondLst>
                                        </p:cTn>
                                        <p:tgtEl>
                                          <p:spTgt spid="531462">
                                            <p:txEl>
                                              <p:pRg st="2" end="2"/>
                                            </p:txEl>
                                          </p:spTgt>
                                        </p:tgtEl>
                                        <p:attrNameLst>
                                          <p:attrName>style.visibility</p:attrName>
                                        </p:attrNameLst>
                                      </p:cBhvr>
                                      <p:to>
                                        <p:strVal val="visible"/>
                                      </p:to>
                                    </p:set>
                                    <p:animEffect transition="in" filter="checkerboard(across)">
                                      <p:cBhvr>
                                        <p:cTn id="15" dur="75"/>
                                        <p:tgtEl>
                                          <p:spTgt spid="531462">
                                            <p:txEl>
                                              <p:pRg st="2" end="2"/>
                                            </p:txEl>
                                          </p:spTgt>
                                        </p:tgtEl>
                                      </p:cBhvr>
                                    </p:animEffect>
                                  </p:childTnLst>
                                </p:cTn>
                              </p:par>
                            </p:childTnLst>
                          </p:cTn>
                        </p:par>
                        <p:par>
                          <p:cTn id="16" fill="hold">
                            <p:stCondLst>
                              <p:cond delay="10125"/>
                            </p:stCondLst>
                            <p:childTnLst>
                              <p:par>
                                <p:cTn id="17" presetID="4" presetClass="entr" presetSubtype="32" fill="hold" grpId="0" nodeType="afterEffect">
                                  <p:stCondLst>
                                    <p:cond delay="2000"/>
                                  </p:stCondLst>
                                  <p:childTnLst>
                                    <p:set>
                                      <p:cBhvr>
                                        <p:cTn id="18" dur="1" fill="hold">
                                          <p:stCondLst>
                                            <p:cond delay="0"/>
                                          </p:stCondLst>
                                        </p:cTn>
                                        <p:tgtEl>
                                          <p:spTgt spid="531463"/>
                                        </p:tgtEl>
                                        <p:attrNameLst>
                                          <p:attrName>style.visibility</p:attrName>
                                        </p:attrNameLst>
                                      </p:cBhvr>
                                      <p:to>
                                        <p:strVal val="visible"/>
                                      </p:to>
                                    </p:set>
                                    <p:animEffect transition="in" filter="box(out)">
                                      <p:cBhvr>
                                        <p:cTn id="19" dur="500"/>
                                        <p:tgtEl>
                                          <p:spTgt spid="531463"/>
                                        </p:tgtEl>
                                      </p:cBhvr>
                                    </p:animEffect>
                                  </p:childTnLst>
                                </p:cTn>
                              </p:par>
                            </p:childTnLst>
                          </p:cTn>
                        </p:par>
                        <p:par>
                          <p:cTn id="20" fill="hold">
                            <p:stCondLst>
                              <p:cond delay="12625"/>
                            </p:stCondLst>
                            <p:childTnLst>
                              <p:par>
                                <p:cTn id="21" presetID="17" presetClass="entr" presetSubtype="1" fill="hold" nodeType="afterEffect">
                                  <p:stCondLst>
                                    <p:cond delay="1000"/>
                                  </p:stCondLst>
                                  <p:childTnLst>
                                    <p:set>
                                      <p:cBhvr>
                                        <p:cTn id="22" dur="1" fill="hold">
                                          <p:stCondLst>
                                            <p:cond delay="0"/>
                                          </p:stCondLst>
                                        </p:cTn>
                                        <p:tgtEl>
                                          <p:spTgt spid="531481"/>
                                        </p:tgtEl>
                                        <p:attrNameLst>
                                          <p:attrName>style.visibility</p:attrName>
                                        </p:attrNameLst>
                                      </p:cBhvr>
                                      <p:to>
                                        <p:strVal val="visible"/>
                                      </p:to>
                                    </p:set>
                                    <p:anim calcmode="lin" valueType="num">
                                      <p:cBhvr>
                                        <p:cTn id="23" dur="500" fill="hold"/>
                                        <p:tgtEl>
                                          <p:spTgt spid="531481"/>
                                        </p:tgtEl>
                                        <p:attrNameLst>
                                          <p:attrName>ppt_x</p:attrName>
                                        </p:attrNameLst>
                                      </p:cBhvr>
                                      <p:tavLst>
                                        <p:tav tm="0">
                                          <p:val>
                                            <p:strVal val="#ppt_x"/>
                                          </p:val>
                                        </p:tav>
                                        <p:tav tm="100000">
                                          <p:val>
                                            <p:strVal val="#ppt_x"/>
                                          </p:val>
                                        </p:tav>
                                      </p:tavLst>
                                    </p:anim>
                                    <p:anim calcmode="lin" valueType="num">
                                      <p:cBhvr>
                                        <p:cTn id="24" dur="500" fill="hold"/>
                                        <p:tgtEl>
                                          <p:spTgt spid="531481"/>
                                        </p:tgtEl>
                                        <p:attrNameLst>
                                          <p:attrName>ppt_y</p:attrName>
                                        </p:attrNameLst>
                                      </p:cBhvr>
                                      <p:tavLst>
                                        <p:tav tm="0">
                                          <p:val>
                                            <p:strVal val="#ppt_y-#ppt_h/2"/>
                                          </p:val>
                                        </p:tav>
                                        <p:tav tm="100000">
                                          <p:val>
                                            <p:strVal val="#ppt_y"/>
                                          </p:val>
                                        </p:tav>
                                      </p:tavLst>
                                    </p:anim>
                                    <p:anim calcmode="lin" valueType="num">
                                      <p:cBhvr>
                                        <p:cTn id="25" dur="500" fill="hold"/>
                                        <p:tgtEl>
                                          <p:spTgt spid="531481"/>
                                        </p:tgtEl>
                                        <p:attrNameLst>
                                          <p:attrName>ppt_w</p:attrName>
                                        </p:attrNameLst>
                                      </p:cBhvr>
                                      <p:tavLst>
                                        <p:tav tm="0">
                                          <p:val>
                                            <p:strVal val="#ppt_w"/>
                                          </p:val>
                                        </p:tav>
                                        <p:tav tm="100000">
                                          <p:val>
                                            <p:strVal val="#ppt_w"/>
                                          </p:val>
                                        </p:tav>
                                      </p:tavLst>
                                    </p:anim>
                                    <p:anim calcmode="lin" valueType="num">
                                      <p:cBhvr>
                                        <p:cTn id="26" dur="500" fill="hold"/>
                                        <p:tgtEl>
                                          <p:spTgt spid="531481"/>
                                        </p:tgtEl>
                                        <p:attrNameLst>
                                          <p:attrName>ppt_h</p:attrName>
                                        </p:attrNameLst>
                                      </p:cBhvr>
                                      <p:tavLst>
                                        <p:tav tm="0">
                                          <p:val>
                                            <p:fltVal val="0"/>
                                          </p:val>
                                        </p:tav>
                                        <p:tav tm="100000">
                                          <p:val>
                                            <p:strVal val="#ppt_h"/>
                                          </p:val>
                                        </p:tav>
                                      </p:tavLst>
                                    </p:anim>
                                  </p:childTnLst>
                                </p:cTn>
                              </p:par>
                            </p:childTnLst>
                          </p:cTn>
                        </p:par>
                        <p:par>
                          <p:cTn id="27" fill="hold">
                            <p:stCondLst>
                              <p:cond delay="14125"/>
                            </p:stCondLst>
                            <p:childTnLst>
                              <p:par>
                                <p:cTn id="28" presetID="1" presetClass="entr" presetSubtype="0" fill="hold" nodeType="afterEffect">
                                  <p:stCondLst>
                                    <p:cond delay="1000"/>
                                  </p:stCondLst>
                                  <p:childTnLst>
                                    <p:set>
                                      <p:cBhvr>
                                        <p:cTn id="29" dur="1" fill="hold">
                                          <p:stCondLst>
                                            <p:cond delay="499"/>
                                          </p:stCondLst>
                                        </p:cTn>
                                        <p:tgtEl>
                                          <p:spTgt spid="531464"/>
                                        </p:tgtEl>
                                        <p:attrNameLst>
                                          <p:attrName>style.visibility</p:attrName>
                                        </p:attrNameLst>
                                      </p:cBhvr>
                                      <p:to>
                                        <p:strVal val="visible"/>
                                      </p:to>
                                    </p:set>
                                  </p:childTnLst>
                                </p:cTn>
                              </p:par>
                            </p:childTnLst>
                          </p:cTn>
                        </p:par>
                        <p:par>
                          <p:cTn id="30" fill="hold">
                            <p:stCondLst>
                              <p:cond delay="15625"/>
                            </p:stCondLst>
                            <p:childTnLst>
                              <p:par>
                                <p:cTn id="31" presetID="17" presetClass="entr" presetSubtype="1" fill="hold" nodeType="afterEffect">
                                  <p:stCondLst>
                                    <p:cond delay="1000"/>
                                  </p:stCondLst>
                                  <p:childTnLst>
                                    <p:set>
                                      <p:cBhvr>
                                        <p:cTn id="32" dur="1" fill="hold">
                                          <p:stCondLst>
                                            <p:cond delay="0"/>
                                          </p:stCondLst>
                                        </p:cTn>
                                        <p:tgtEl>
                                          <p:spTgt spid="531471"/>
                                        </p:tgtEl>
                                        <p:attrNameLst>
                                          <p:attrName>style.visibility</p:attrName>
                                        </p:attrNameLst>
                                      </p:cBhvr>
                                      <p:to>
                                        <p:strVal val="visible"/>
                                      </p:to>
                                    </p:set>
                                    <p:anim calcmode="lin" valueType="num">
                                      <p:cBhvr>
                                        <p:cTn id="33" dur="500" fill="hold"/>
                                        <p:tgtEl>
                                          <p:spTgt spid="531471"/>
                                        </p:tgtEl>
                                        <p:attrNameLst>
                                          <p:attrName>ppt_x</p:attrName>
                                        </p:attrNameLst>
                                      </p:cBhvr>
                                      <p:tavLst>
                                        <p:tav tm="0">
                                          <p:val>
                                            <p:strVal val="#ppt_x"/>
                                          </p:val>
                                        </p:tav>
                                        <p:tav tm="100000">
                                          <p:val>
                                            <p:strVal val="#ppt_x"/>
                                          </p:val>
                                        </p:tav>
                                      </p:tavLst>
                                    </p:anim>
                                    <p:anim calcmode="lin" valueType="num">
                                      <p:cBhvr>
                                        <p:cTn id="34" dur="500" fill="hold"/>
                                        <p:tgtEl>
                                          <p:spTgt spid="531471"/>
                                        </p:tgtEl>
                                        <p:attrNameLst>
                                          <p:attrName>ppt_y</p:attrName>
                                        </p:attrNameLst>
                                      </p:cBhvr>
                                      <p:tavLst>
                                        <p:tav tm="0">
                                          <p:val>
                                            <p:strVal val="#ppt_y-#ppt_h/2"/>
                                          </p:val>
                                        </p:tav>
                                        <p:tav tm="100000">
                                          <p:val>
                                            <p:strVal val="#ppt_y"/>
                                          </p:val>
                                        </p:tav>
                                      </p:tavLst>
                                    </p:anim>
                                    <p:anim calcmode="lin" valueType="num">
                                      <p:cBhvr>
                                        <p:cTn id="35" dur="500" fill="hold"/>
                                        <p:tgtEl>
                                          <p:spTgt spid="531471"/>
                                        </p:tgtEl>
                                        <p:attrNameLst>
                                          <p:attrName>ppt_w</p:attrName>
                                        </p:attrNameLst>
                                      </p:cBhvr>
                                      <p:tavLst>
                                        <p:tav tm="0">
                                          <p:val>
                                            <p:strVal val="#ppt_w"/>
                                          </p:val>
                                        </p:tav>
                                        <p:tav tm="100000">
                                          <p:val>
                                            <p:strVal val="#ppt_w"/>
                                          </p:val>
                                        </p:tav>
                                      </p:tavLst>
                                    </p:anim>
                                    <p:anim calcmode="lin" valueType="num">
                                      <p:cBhvr>
                                        <p:cTn id="36" dur="500" fill="hold"/>
                                        <p:tgtEl>
                                          <p:spTgt spid="531471"/>
                                        </p:tgtEl>
                                        <p:attrNameLst>
                                          <p:attrName>ppt_h</p:attrName>
                                        </p:attrNameLst>
                                      </p:cBhvr>
                                      <p:tavLst>
                                        <p:tav tm="0">
                                          <p:val>
                                            <p:fltVal val="0"/>
                                          </p:val>
                                        </p:tav>
                                        <p:tav tm="100000">
                                          <p:val>
                                            <p:strVal val="#ppt_h"/>
                                          </p:val>
                                        </p:tav>
                                      </p:tavLst>
                                    </p:anim>
                                  </p:childTnLst>
                                </p:cTn>
                              </p:par>
                            </p:childTnLst>
                          </p:cTn>
                        </p:par>
                        <p:par>
                          <p:cTn id="37" fill="hold">
                            <p:stCondLst>
                              <p:cond delay="17125"/>
                            </p:stCondLst>
                            <p:childTnLst>
                              <p:par>
                                <p:cTn id="38" presetID="1" presetClass="entr" presetSubtype="0" fill="hold" nodeType="afterEffect">
                                  <p:stCondLst>
                                    <p:cond delay="1000"/>
                                  </p:stCondLst>
                                  <p:childTnLst>
                                    <p:set>
                                      <p:cBhvr>
                                        <p:cTn id="39" dur="1" fill="hold">
                                          <p:stCondLst>
                                            <p:cond delay="499"/>
                                          </p:stCondLst>
                                        </p:cTn>
                                        <p:tgtEl>
                                          <p:spTgt spid="531467"/>
                                        </p:tgtEl>
                                        <p:attrNameLst>
                                          <p:attrName>style.visibility</p:attrName>
                                        </p:attrNameLst>
                                      </p:cBhvr>
                                      <p:to>
                                        <p:strVal val="visible"/>
                                      </p:to>
                                    </p:set>
                                  </p:childTnLst>
                                </p:cTn>
                              </p:par>
                            </p:childTnLst>
                          </p:cTn>
                        </p:par>
                        <p:par>
                          <p:cTn id="40" fill="hold">
                            <p:stCondLst>
                              <p:cond delay="18625"/>
                            </p:stCondLst>
                            <p:childTnLst>
                              <p:par>
                                <p:cTn id="41" presetID="17" presetClass="entr" presetSubtype="1" fill="hold" nodeType="afterEffect">
                                  <p:stCondLst>
                                    <p:cond delay="1000"/>
                                  </p:stCondLst>
                                  <p:childTnLst>
                                    <p:set>
                                      <p:cBhvr>
                                        <p:cTn id="42" dur="1" fill="hold">
                                          <p:stCondLst>
                                            <p:cond delay="0"/>
                                          </p:stCondLst>
                                        </p:cTn>
                                        <p:tgtEl>
                                          <p:spTgt spid="531474"/>
                                        </p:tgtEl>
                                        <p:attrNameLst>
                                          <p:attrName>style.visibility</p:attrName>
                                        </p:attrNameLst>
                                      </p:cBhvr>
                                      <p:to>
                                        <p:strVal val="visible"/>
                                      </p:to>
                                    </p:set>
                                    <p:anim calcmode="lin" valueType="num">
                                      <p:cBhvr>
                                        <p:cTn id="43" dur="500" fill="hold"/>
                                        <p:tgtEl>
                                          <p:spTgt spid="531474"/>
                                        </p:tgtEl>
                                        <p:attrNameLst>
                                          <p:attrName>ppt_x</p:attrName>
                                        </p:attrNameLst>
                                      </p:cBhvr>
                                      <p:tavLst>
                                        <p:tav tm="0">
                                          <p:val>
                                            <p:strVal val="#ppt_x"/>
                                          </p:val>
                                        </p:tav>
                                        <p:tav tm="100000">
                                          <p:val>
                                            <p:strVal val="#ppt_x"/>
                                          </p:val>
                                        </p:tav>
                                      </p:tavLst>
                                    </p:anim>
                                    <p:anim calcmode="lin" valueType="num">
                                      <p:cBhvr>
                                        <p:cTn id="44" dur="500" fill="hold"/>
                                        <p:tgtEl>
                                          <p:spTgt spid="531474"/>
                                        </p:tgtEl>
                                        <p:attrNameLst>
                                          <p:attrName>ppt_y</p:attrName>
                                        </p:attrNameLst>
                                      </p:cBhvr>
                                      <p:tavLst>
                                        <p:tav tm="0">
                                          <p:val>
                                            <p:strVal val="#ppt_y-#ppt_h/2"/>
                                          </p:val>
                                        </p:tav>
                                        <p:tav tm="100000">
                                          <p:val>
                                            <p:strVal val="#ppt_y"/>
                                          </p:val>
                                        </p:tav>
                                      </p:tavLst>
                                    </p:anim>
                                    <p:anim calcmode="lin" valueType="num">
                                      <p:cBhvr>
                                        <p:cTn id="45" dur="500" fill="hold"/>
                                        <p:tgtEl>
                                          <p:spTgt spid="531474"/>
                                        </p:tgtEl>
                                        <p:attrNameLst>
                                          <p:attrName>ppt_w</p:attrName>
                                        </p:attrNameLst>
                                      </p:cBhvr>
                                      <p:tavLst>
                                        <p:tav tm="0">
                                          <p:val>
                                            <p:strVal val="#ppt_w"/>
                                          </p:val>
                                        </p:tav>
                                        <p:tav tm="100000">
                                          <p:val>
                                            <p:strVal val="#ppt_w"/>
                                          </p:val>
                                        </p:tav>
                                      </p:tavLst>
                                    </p:anim>
                                    <p:anim calcmode="lin" valueType="num">
                                      <p:cBhvr>
                                        <p:cTn id="46" dur="500" fill="hold"/>
                                        <p:tgtEl>
                                          <p:spTgt spid="531474"/>
                                        </p:tgtEl>
                                        <p:attrNameLst>
                                          <p:attrName>ppt_h</p:attrName>
                                        </p:attrNameLst>
                                      </p:cBhvr>
                                      <p:tavLst>
                                        <p:tav tm="0">
                                          <p:val>
                                            <p:fltVal val="0"/>
                                          </p:val>
                                        </p:tav>
                                        <p:tav tm="100000">
                                          <p:val>
                                            <p:strVal val="#ppt_h"/>
                                          </p:val>
                                        </p:tav>
                                      </p:tavLst>
                                    </p:anim>
                                  </p:childTnLst>
                                </p:cTn>
                              </p:par>
                            </p:childTnLst>
                          </p:cTn>
                        </p:par>
                        <p:par>
                          <p:cTn id="47" fill="hold">
                            <p:stCondLst>
                              <p:cond delay="20125"/>
                            </p:stCondLst>
                            <p:childTnLst>
                              <p:par>
                                <p:cTn id="48" presetID="1" presetClass="entr" presetSubtype="0" fill="hold" grpId="0" nodeType="afterEffect">
                                  <p:stCondLst>
                                    <p:cond delay="1000"/>
                                  </p:stCondLst>
                                  <p:childTnLst>
                                    <p:set>
                                      <p:cBhvr>
                                        <p:cTn id="49" dur="1" fill="hold">
                                          <p:stCondLst>
                                            <p:cond delay="499"/>
                                          </p:stCondLst>
                                        </p:cTn>
                                        <p:tgtEl>
                                          <p:spTgt spid="531470"/>
                                        </p:tgtEl>
                                        <p:attrNameLst>
                                          <p:attrName>style.visibility</p:attrName>
                                        </p:attrNameLst>
                                      </p:cBhvr>
                                      <p:to>
                                        <p:strVal val="visible"/>
                                      </p:to>
                                    </p:set>
                                  </p:childTnLst>
                                </p:cTn>
                              </p:par>
                            </p:childTnLst>
                          </p:cTn>
                        </p:par>
                        <p:par>
                          <p:cTn id="50" fill="hold">
                            <p:stCondLst>
                              <p:cond delay="21625"/>
                            </p:stCondLst>
                            <p:childTnLst>
                              <p:par>
                                <p:cTn id="51" presetID="3" presetClass="entr" presetSubtype="5" fill="hold" grpId="0" nodeType="afterEffect">
                                  <p:stCondLst>
                                    <p:cond delay="2000"/>
                                  </p:stCondLst>
                                  <p:childTnLst>
                                    <p:set>
                                      <p:cBhvr>
                                        <p:cTn id="52" dur="1" fill="hold">
                                          <p:stCondLst>
                                            <p:cond delay="0"/>
                                          </p:stCondLst>
                                        </p:cTn>
                                        <p:tgtEl>
                                          <p:spTgt spid="531477"/>
                                        </p:tgtEl>
                                        <p:attrNameLst>
                                          <p:attrName>style.visibility</p:attrName>
                                        </p:attrNameLst>
                                      </p:cBhvr>
                                      <p:to>
                                        <p:strVal val="visible"/>
                                      </p:to>
                                    </p:set>
                                    <p:animEffect transition="in" filter="blinds(vertical)">
                                      <p:cBhvr>
                                        <p:cTn id="53" dur="500"/>
                                        <p:tgtEl>
                                          <p:spTgt spid="531477"/>
                                        </p:tgtEl>
                                      </p:cBhvr>
                                    </p:animEffect>
                                  </p:childTnLst>
                                </p:cTn>
                              </p:par>
                            </p:childTnLst>
                          </p:cTn>
                        </p:par>
                        <p:par>
                          <p:cTn id="54" fill="hold">
                            <p:stCondLst>
                              <p:cond delay="24125"/>
                            </p:stCondLst>
                            <p:childTnLst>
                              <p:par>
                                <p:cTn id="55" presetID="3" presetClass="entr" presetSubtype="5" fill="hold" grpId="0" nodeType="afterEffect">
                                  <p:stCondLst>
                                    <p:cond delay="2000"/>
                                  </p:stCondLst>
                                  <p:childTnLst>
                                    <p:set>
                                      <p:cBhvr>
                                        <p:cTn id="56" dur="1" fill="hold">
                                          <p:stCondLst>
                                            <p:cond delay="0"/>
                                          </p:stCondLst>
                                        </p:cTn>
                                        <p:tgtEl>
                                          <p:spTgt spid="531478"/>
                                        </p:tgtEl>
                                        <p:attrNameLst>
                                          <p:attrName>style.visibility</p:attrName>
                                        </p:attrNameLst>
                                      </p:cBhvr>
                                      <p:to>
                                        <p:strVal val="visible"/>
                                      </p:to>
                                    </p:set>
                                    <p:animEffect transition="in" filter="blinds(vertical)">
                                      <p:cBhvr>
                                        <p:cTn id="57" dur="500"/>
                                        <p:tgtEl>
                                          <p:spTgt spid="531478"/>
                                        </p:tgtEl>
                                      </p:cBhvr>
                                    </p:animEffect>
                                  </p:childTnLst>
                                </p:cTn>
                              </p:par>
                            </p:childTnLst>
                          </p:cTn>
                        </p:par>
                        <p:par>
                          <p:cTn id="58" fill="hold">
                            <p:stCondLst>
                              <p:cond delay="26625"/>
                            </p:stCondLst>
                            <p:childTnLst>
                              <p:par>
                                <p:cTn id="59" presetID="3" presetClass="entr" presetSubtype="5" fill="hold" grpId="0" nodeType="afterEffect">
                                  <p:stCondLst>
                                    <p:cond delay="2000"/>
                                  </p:stCondLst>
                                  <p:childTnLst>
                                    <p:set>
                                      <p:cBhvr>
                                        <p:cTn id="60" dur="1" fill="hold">
                                          <p:stCondLst>
                                            <p:cond delay="0"/>
                                          </p:stCondLst>
                                        </p:cTn>
                                        <p:tgtEl>
                                          <p:spTgt spid="531479"/>
                                        </p:tgtEl>
                                        <p:attrNameLst>
                                          <p:attrName>style.visibility</p:attrName>
                                        </p:attrNameLst>
                                      </p:cBhvr>
                                      <p:to>
                                        <p:strVal val="visible"/>
                                      </p:to>
                                    </p:set>
                                    <p:animEffect transition="in" filter="blinds(vertical)">
                                      <p:cBhvr>
                                        <p:cTn id="61" dur="500"/>
                                        <p:tgtEl>
                                          <p:spTgt spid="531479"/>
                                        </p:tgtEl>
                                      </p:cBhvr>
                                    </p:animEffect>
                                  </p:childTnLst>
                                </p:cTn>
                              </p:par>
                            </p:childTnLst>
                          </p:cTn>
                        </p:par>
                        <p:par>
                          <p:cTn id="62" fill="hold">
                            <p:stCondLst>
                              <p:cond delay="29125"/>
                            </p:stCondLst>
                            <p:childTnLst>
                              <p:par>
                                <p:cTn id="63" presetID="3" presetClass="entr" presetSubtype="5" fill="hold" grpId="0" nodeType="afterEffect">
                                  <p:stCondLst>
                                    <p:cond delay="2000"/>
                                  </p:stCondLst>
                                  <p:childTnLst>
                                    <p:set>
                                      <p:cBhvr>
                                        <p:cTn id="64" dur="1" fill="hold">
                                          <p:stCondLst>
                                            <p:cond delay="0"/>
                                          </p:stCondLst>
                                        </p:cTn>
                                        <p:tgtEl>
                                          <p:spTgt spid="531484"/>
                                        </p:tgtEl>
                                        <p:attrNameLst>
                                          <p:attrName>style.visibility</p:attrName>
                                        </p:attrNameLst>
                                      </p:cBhvr>
                                      <p:to>
                                        <p:strVal val="visible"/>
                                      </p:to>
                                    </p:set>
                                    <p:animEffect transition="in" filter="blinds(vertical)">
                                      <p:cBhvr>
                                        <p:cTn id="65" dur="500"/>
                                        <p:tgtEl>
                                          <p:spTgt spid="531484"/>
                                        </p:tgtEl>
                                      </p:cBhvr>
                                    </p:animEffect>
                                  </p:childTnLst>
                                </p:cTn>
                              </p:par>
                            </p:childTnLst>
                          </p:cTn>
                        </p:par>
                        <p:par>
                          <p:cTn id="66" fill="hold">
                            <p:stCondLst>
                              <p:cond delay="31625"/>
                            </p:stCondLst>
                            <p:childTnLst>
                              <p:par>
                                <p:cTn id="67" presetID="3" presetClass="entr" presetSubtype="5" fill="hold" grpId="0" nodeType="afterEffect">
                                  <p:stCondLst>
                                    <p:cond delay="2000"/>
                                  </p:stCondLst>
                                  <p:childTnLst>
                                    <p:set>
                                      <p:cBhvr>
                                        <p:cTn id="68" dur="1" fill="hold">
                                          <p:stCondLst>
                                            <p:cond delay="0"/>
                                          </p:stCondLst>
                                        </p:cTn>
                                        <p:tgtEl>
                                          <p:spTgt spid="531480"/>
                                        </p:tgtEl>
                                        <p:attrNameLst>
                                          <p:attrName>style.visibility</p:attrName>
                                        </p:attrNameLst>
                                      </p:cBhvr>
                                      <p:to>
                                        <p:strVal val="visible"/>
                                      </p:to>
                                    </p:set>
                                    <p:animEffect transition="in" filter="blinds(vertical)">
                                      <p:cBhvr>
                                        <p:cTn id="69" dur="500"/>
                                        <p:tgtEl>
                                          <p:spTgt spid="531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2" grpId="0" build="p" autoUpdateAnimBg="0" advAuto="2000"/>
      <p:bldP spid="531463" grpId="0" autoUpdateAnimBg="0"/>
      <p:bldP spid="531470" grpId="0" autoUpdateAnimBg="0"/>
      <p:bldP spid="531477" grpId="0" autoUpdateAnimBg="0"/>
      <p:bldP spid="531478" grpId="0" autoUpdateAnimBg="0"/>
      <p:bldP spid="531479" grpId="0" autoUpdateAnimBg="0"/>
      <p:bldP spid="531480" grpId="0" autoUpdateAnimBg="0"/>
      <p:bldP spid="53148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a:t>
            </a:r>
            <a:r>
              <a:rPr lang="en-US" altLang="zh-CN" sz="2000" b="1">
                <a:solidFill>
                  <a:srgbClr val="0000FF"/>
                </a:solidFill>
              </a:rPr>
              <a:t>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553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55364" name="Rectangle 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
        <p:nvSpPr>
          <p:cNvPr id="655365" name="Text Box 5"/>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55366" name="Group 6"/>
          <p:cNvGrpSpPr>
            <a:grpSpLocks/>
          </p:cNvGrpSpPr>
          <p:nvPr/>
        </p:nvGrpSpPr>
        <p:grpSpPr bwMode="auto">
          <a:xfrm>
            <a:off x="4267200" y="2259013"/>
            <a:ext cx="4572000" cy="457200"/>
            <a:chOff x="2688" y="1499"/>
            <a:chExt cx="2880" cy="288"/>
          </a:xfrm>
        </p:grpSpPr>
        <p:sp>
          <p:nvSpPr>
            <p:cNvPr id="655367" name="Rectangle 7"/>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8" name="Rectangle 8"/>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69" name="Rectangle 9"/>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0" name="Rectangle 10"/>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55371" name="Line 11"/>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2" name="Line 12"/>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55373" name="Group 13"/>
            <p:cNvGrpSpPr>
              <a:grpSpLocks/>
            </p:cNvGrpSpPr>
            <p:nvPr/>
          </p:nvGrpSpPr>
          <p:grpSpPr bwMode="auto">
            <a:xfrm>
              <a:off x="3456" y="1552"/>
              <a:ext cx="2112" cy="224"/>
              <a:chOff x="2928" y="1984"/>
              <a:chExt cx="2640" cy="224"/>
            </a:xfrm>
          </p:grpSpPr>
          <p:sp>
            <p:nvSpPr>
              <p:cNvPr id="655374" name="Line 14"/>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55375" name="Line 15"/>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55376" name="Line 16"/>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7" name="Line 17"/>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8" name="Line 18"/>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55379" name="Text Box 19"/>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55380" name="Text Box 20"/>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1000"/>
                                  </p:stCondLst>
                                  <p:childTnLst>
                                    <p:set>
                                      <p:cBhvr>
                                        <p:cTn id="6" dur="1" fill="hold">
                                          <p:stCondLst>
                                            <p:cond delay="0"/>
                                          </p:stCondLst>
                                        </p:cTn>
                                        <p:tgtEl>
                                          <p:spTgt spid="655366"/>
                                        </p:tgtEl>
                                        <p:attrNameLst>
                                          <p:attrName>style.visibility</p:attrName>
                                        </p:attrNameLst>
                                      </p:cBhvr>
                                      <p:to>
                                        <p:strVal val="visible"/>
                                      </p:to>
                                    </p:set>
                                    <p:animEffect transition="in" filter="slide(fromTop)">
                                      <p:cBhvr>
                                        <p:cTn id="7" dur="500"/>
                                        <p:tgtEl>
                                          <p:spTgt spid="65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a:t>
            </a:r>
            <a:r>
              <a:rPr lang="en-US" altLang="zh-CN" sz="2000" b="1" i="1">
                <a:solidFill>
                  <a:srgbClr val="0000FF"/>
                </a:solidFill>
              </a:rPr>
              <a:t>d . a </a:t>
            </a:r>
            <a:r>
              <a:rPr lang="en-US" altLang="zh-CN" sz="2000"/>
              <a:t>=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832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8328"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8329" name="Group 9"/>
          <p:cNvGrpSpPr>
            <a:grpSpLocks/>
          </p:cNvGrpSpPr>
          <p:nvPr/>
        </p:nvGrpSpPr>
        <p:grpSpPr bwMode="auto">
          <a:xfrm>
            <a:off x="4267200" y="2259013"/>
            <a:ext cx="4572000" cy="457200"/>
            <a:chOff x="2688" y="1499"/>
            <a:chExt cx="2880" cy="288"/>
          </a:xfrm>
        </p:grpSpPr>
        <p:sp>
          <p:nvSpPr>
            <p:cNvPr id="568330"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1"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2"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8333"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8334"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35"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8336" name="Group 16"/>
            <p:cNvGrpSpPr>
              <a:grpSpLocks/>
            </p:cNvGrpSpPr>
            <p:nvPr/>
          </p:nvGrpSpPr>
          <p:grpSpPr bwMode="auto">
            <a:xfrm>
              <a:off x="3456" y="1552"/>
              <a:ext cx="2112" cy="224"/>
              <a:chOff x="2928" y="1984"/>
              <a:chExt cx="2640" cy="224"/>
            </a:xfrm>
          </p:grpSpPr>
          <p:sp>
            <p:nvSpPr>
              <p:cNvPr id="568337"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8338"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8339"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0"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1"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8342" name="Text Box 22"/>
            <p:cNvSpPr txBox="1">
              <a:spLocks noChangeArrowheads="1"/>
            </p:cNvSpPr>
            <p:nvPr/>
          </p:nvSpPr>
          <p:spPr bwMode="auto">
            <a:xfrm>
              <a:off x="2688" y="1499"/>
              <a:ext cx="742"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2000" b="1"/>
                <a:t> </a:t>
              </a:r>
              <a:r>
                <a:rPr lang="en-US" altLang="zh-CN" b="1">
                  <a:solidFill>
                    <a:srgbClr val="0000FF"/>
                  </a:solidFill>
                  <a:effectLst>
                    <a:outerShdw blurRad="38100" dist="38100" dir="2700000" algn="tl">
                      <a:srgbClr val="000000"/>
                    </a:outerShdw>
                  </a:effectLst>
                </a:rPr>
                <a:t>d</a:t>
              </a:r>
            </a:p>
          </p:txBody>
        </p:sp>
      </p:grpSp>
      <p:sp>
        <p:nvSpPr>
          <p:cNvPr id="568343"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8344" name="Oval 24"/>
          <p:cNvSpPr>
            <a:spLocks noChangeArrowheads="1"/>
          </p:cNvSpPr>
          <p:nvPr/>
        </p:nvSpPr>
        <p:spPr bwMode="auto">
          <a:xfrm>
            <a:off x="990600" y="46037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8345" name="AutoShape 25"/>
          <p:cNvSpPr>
            <a:spLocks/>
          </p:cNvSpPr>
          <p:nvPr/>
        </p:nvSpPr>
        <p:spPr bwMode="auto">
          <a:xfrm>
            <a:off x="3708400" y="3500438"/>
            <a:ext cx="2971800" cy="990600"/>
          </a:xfrm>
          <a:prstGeom prst="borderCallout2">
            <a:avLst>
              <a:gd name="adj1" fmla="val 11537"/>
              <a:gd name="adj2" fmla="val -2565"/>
              <a:gd name="adj3" fmla="val 11537"/>
              <a:gd name="adj4" fmla="val -14958"/>
              <a:gd name="adj5" fmla="val 106569"/>
              <a:gd name="adj6" fmla="val -543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a:t>
            </a:r>
          </a:p>
          <a:p>
            <a:pPr eaLnBrk="0" hangingPunct="0">
              <a:lnSpc>
                <a:spcPct val="70000"/>
              </a:lnSpc>
              <a:spcBef>
                <a:spcPct val="50000"/>
              </a:spcBef>
            </a:pPr>
            <a:r>
              <a:rPr lang="zh-CN" altLang="en-US" sz="2000" b="1"/>
              <a:t>的数据成员</a:t>
            </a:r>
            <a:r>
              <a:rPr lang="en-US" altLang="zh-CN" sz="2000" b="1"/>
              <a:t>a</a:t>
            </a:r>
          </a:p>
        </p:txBody>
      </p:sp>
      <p:sp>
        <p:nvSpPr>
          <p:cNvPr id="568346" name="Oval 26"/>
          <p:cNvSpPr>
            <a:spLocks noChangeArrowheads="1"/>
          </p:cNvSpPr>
          <p:nvPr/>
        </p:nvSpPr>
        <p:spPr bwMode="auto">
          <a:xfrm>
            <a:off x="54102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8347" name="Rectangle 27"/>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8344"/>
                                        </p:tgtEl>
                                        <p:attrNameLst>
                                          <p:attrName>style.visibility</p:attrName>
                                        </p:attrNameLst>
                                      </p:cBhvr>
                                      <p:to>
                                        <p:strVal val="visible"/>
                                      </p:to>
                                    </p:set>
                                    <p:animEffect transition="in" filter="box(out)">
                                      <p:cBhvr>
                                        <p:cTn id="7" dur="500"/>
                                        <p:tgtEl>
                                          <p:spTgt spid="5683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8346"/>
                                        </p:tgtEl>
                                        <p:attrNameLst>
                                          <p:attrName>style.visibility</p:attrName>
                                        </p:attrNameLst>
                                      </p:cBhvr>
                                      <p:to>
                                        <p:strVal val="visible"/>
                                      </p:to>
                                    </p:set>
                                    <p:animEffect transition="in" filter="box(out)">
                                      <p:cBhvr>
                                        <p:cTn id="12" dur="500"/>
                                        <p:tgtEl>
                                          <p:spTgt spid="56834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8345"/>
                                        </p:tgtEl>
                                        <p:attrNameLst>
                                          <p:attrName>style.visibility</p:attrName>
                                        </p:attrNameLst>
                                      </p:cBhvr>
                                      <p:to>
                                        <p:strVal val="visible"/>
                                      </p:to>
                                    </p:set>
                                    <p:animEffect transition="in" filter="barn(outHorizontal)">
                                      <p:cBhvr>
                                        <p:cTn id="17" dur="500"/>
                                        <p:tgtEl>
                                          <p:spTgt spid="56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4" grpId="0" animBg="1"/>
      <p:bldP spid="568345" grpId="0" animBg="1" autoUpdateAnimBg="0"/>
      <p:bldP spid="56834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a:t>
            </a:r>
            <a:r>
              <a:rPr lang="en-US" altLang="zh-CN" sz="2000" b="1" i="1">
                <a:solidFill>
                  <a:srgbClr val="0000FF"/>
                </a:solidFill>
              </a:rPr>
              <a:t>d . base :: b</a:t>
            </a:r>
            <a:r>
              <a:rPr lang="en-US" altLang="zh-CN" sz="2000"/>
              <a:t>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6691"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6692" name="Oval 4"/>
          <p:cNvSpPr>
            <a:spLocks noChangeArrowheads="1"/>
          </p:cNvSpPr>
          <p:nvPr/>
        </p:nvSpPr>
        <p:spPr bwMode="auto">
          <a:xfrm>
            <a:off x="990600" y="4908550"/>
            <a:ext cx="1828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6693" name="AutoShape 5"/>
          <p:cNvSpPr>
            <a:spLocks/>
          </p:cNvSpPr>
          <p:nvPr/>
        </p:nvSpPr>
        <p:spPr bwMode="auto">
          <a:xfrm>
            <a:off x="4343400" y="3384550"/>
            <a:ext cx="1981200" cy="990600"/>
          </a:xfrm>
          <a:prstGeom prst="borderCallout2">
            <a:avLst>
              <a:gd name="adj1" fmla="val 11537"/>
              <a:gd name="adj2" fmla="val -3847"/>
              <a:gd name="adj3" fmla="val 11537"/>
              <a:gd name="adj4" fmla="val -28606"/>
              <a:gd name="adj5" fmla="val 144551"/>
              <a:gd name="adj6" fmla="val -107532"/>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访问从</a:t>
            </a:r>
            <a:r>
              <a:rPr lang="en-US" altLang="zh-CN" sz="2000" b="1"/>
              <a:t>base </a:t>
            </a:r>
            <a:r>
              <a:rPr lang="zh-CN" altLang="en-US" sz="2000" b="1"/>
              <a:t>类继承的 </a:t>
            </a:r>
            <a:r>
              <a:rPr lang="en-US" altLang="zh-CN" sz="2000" b="1"/>
              <a:t>b</a:t>
            </a:r>
          </a:p>
        </p:txBody>
      </p:sp>
      <p:sp>
        <p:nvSpPr>
          <p:cNvPr id="626695"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6696" name="Group 8"/>
          <p:cNvGrpSpPr>
            <a:grpSpLocks/>
          </p:cNvGrpSpPr>
          <p:nvPr/>
        </p:nvGrpSpPr>
        <p:grpSpPr bwMode="auto">
          <a:xfrm>
            <a:off x="4267200" y="2259013"/>
            <a:ext cx="4572000" cy="457200"/>
            <a:chOff x="2688" y="1499"/>
            <a:chExt cx="2880" cy="288"/>
          </a:xfrm>
        </p:grpSpPr>
        <p:sp>
          <p:nvSpPr>
            <p:cNvPr id="626697"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8"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626699"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6700"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6701"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2"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6703" name="Group 15"/>
            <p:cNvGrpSpPr>
              <a:grpSpLocks/>
            </p:cNvGrpSpPr>
            <p:nvPr/>
          </p:nvGrpSpPr>
          <p:grpSpPr bwMode="auto">
            <a:xfrm>
              <a:off x="3456" y="1552"/>
              <a:ext cx="2112" cy="224"/>
              <a:chOff x="2928" y="1984"/>
              <a:chExt cx="2640" cy="224"/>
            </a:xfrm>
          </p:grpSpPr>
          <p:sp>
            <p:nvSpPr>
              <p:cNvPr id="626704"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6705"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6706"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7"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8"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6709"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6710"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6711" name="Oval 23"/>
          <p:cNvSpPr>
            <a:spLocks noChangeArrowheads="1"/>
          </p:cNvSpPr>
          <p:nvPr/>
        </p:nvSpPr>
        <p:spPr bwMode="auto">
          <a:xfrm>
            <a:off x="62484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6712"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box(out)">
                                      <p:cBhvr>
                                        <p:cTn id="7" dur="500"/>
                                        <p:tgtEl>
                                          <p:spTgt spid="62669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6711"/>
                                        </p:tgtEl>
                                        <p:attrNameLst>
                                          <p:attrName>style.visibility</p:attrName>
                                        </p:attrNameLst>
                                      </p:cBhvr>
                                      <p:to>
                                        <p:strVal val="visible"/>
                                      </p:to>
                                    </p:set>
                                    <p:animEffect transition="in" filter="box(out)">
                                      <p:cBhvr>
                                        <p:cTn id="12" dur="500"/>
                                        <p:tgtEl>
                                          <p:spTgt spid="6267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6693"/>
                                        </p:tgtEl>
                                        <p:attrNameLst>
                                          <p:attrName>style.visibility</p:attrName>
                                        </p:attrNameLst>
                                      </p:cBhvr>
                                      <p:to>
                                        <p:strVal val="visible"/>
                                      </p:to>
                                    </p:set>
                                    <p:animEffect transition="in" filter="barn(outHorizontal)">
                                      <p:cBhvr>
                                        <p:cTn id="17" dur="500"/>
                                        <p:tgtEl>
                                          <p:spTgt spid="626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nimBg="1"/>
      <p:bldP spid="626693" grpId="0" animBg="1" autoUpdateAnimBg="0"/>
      <p:bldP spid="6267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a:t>
            </a:r>
            <a:r>
              <a:rPr lang="en-US" altLang="zh-CN" sz="2000" b="1" i="1">
                <a:solidFill>
                  <a:srgbClr val="0000FF"/>
                </a:solidFill>
              </a:rPr>
              <a:t>d . b</a:t>
            </a:r>
            <a:r>
              <a:rPr lang="en-US" altLang="zh-CN" sz="2000"/>
              <a:t>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569347"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569348" name="Oval 4"/>
          <p:cNvSpPr>
            <a:spLocks noChangeArrowheads="1"/>
          </p:cNvSpPr>
          <p:nvPr/>
        </p:nvSpPr>
        <p:spPr bwMode="auto">
          <a:xfrm>
            <a:off x="990600" y="52133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69349" name="AutoShape 5"/>
          <p:cNvSpPr>
            <a:spLocks/>
          </p:cNvSpPr>
          <p:nvPr/>
        </p:nvSpPr>
        <p:spPr bwMode="auto">
          <a:xfrm>
            <a:off x="3733800" y="3613150"/>
            <a:ext cx="2895600" cy="1066800"/>
          </a:xfrm>
          <a:prstGeom prst="borderCallout2">
            <a:avLst>
              <a:gd name="adj1" fmla="val 10713"/>
              <a:gd name="adj2" fmla="val -2630"/>
              <a:gd name="adj3" fmla="val 10713"/>
              <a:gd name="adj4" fmla="val -19574"/>
              <a:gd name="adj5" fmla="val 141370"/>
              <a:gd name="adj6" fmla="val -7357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类定义</a:t>
            </a:r>
          </a:p>
          <a:p>
            <a:pPr eaLnBrk="0" hangingPunct="0">
              <a:lnSpc>
                <a:spcPct val="80000"/>
              </a:lnSpc>
              <a:spcBef>
                <a:spcPct val="50000"/>
              </a:spcBef>
            </a:pPr>
            <a:r>
              <a:rPr lang="zh-CN" altLang="en-US" sz="2000" b="1"/>
              <a:t>的数据成员</a:t>
            </a:r>
            <a:r>
              <a:rPr lang="en-US" altLang="zh-CN" sz="2000" b="1"/>
              <a:t>b</a:t>
            </a:r>
          </a:p>
        </p:txBody>
      </p:sp>
      <p:sp>
        <p:nvSpPr>
          <p:cNvPr id="569352" name="Text Box 8"/>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569353" name="Group 9"/>
          <p:cNvGrpSpPr>
            <a:grpSpLocks/>
          </p:cNvGrpSpPr>
          <p:nvPr/>
        </p:nvGrpSpPr>
        <p:grpSpPr bwMode="auto">
          <a:xfrm>
            <a:off x="4267200" y="2259013"/>
            <a:ext cx="4572000" cy="457200"/>
            <a:chOff x="2688" y="1499"/>
            <a:chExt cx="2880" cy="288"/>
          </a:xfrm>
        </p:grpSpPr>
        <p:sp>
          <p:nvSpPr>
            <p:cNvPr id="569354" name="Rectangle 10"/>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endParaRPr lang="zh-CN" altLang="zh-CN" sz="1600" b="1"/>
            </a:p>
          </p:txBody>
        </p:sp>
        <p:sp>
          <p:nvSpPr>
            <p:cNvPr id="569355" name="Rectangle 11"/>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569356" name="Rectangle 12"/>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569357" name="Rectangle 13"/>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569358" name="Line 14"/>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59" name="Line 15"/>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569360" name="Group 16"/>
            <p:cNvGrpSpPr>
              <a:grpSpLocks/>
            </p:cNvGrpSpPr>
            <p:nvPr/>
          </p:nvGrpSpPr>
          <p:grpSpPr bwMode="auto">
            <a:xfrm>
              <a:off x="3456" y="1552"/>
              <a:ext cx="2112" cy="224"/>
              <a:chOff x="2928" y="1984"/>
              <a:chExt cx="2640" cy="224"/>
            </a:xfrm>
          </p:grpSpPr>
          <p:sp>
            <p:nvSpPr>
              <p:cNvPr id="569361" name="Line 17"/>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569362" name="Line 18"/>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569363" name="Line 19"/>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4" name="Line 20"/>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5" name="Line 21"/>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569366" name="Text Box 22"/>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569367" name="Text Box 23"/>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569368" name="Oval 24"/>
          <p:cNvSpPr>
            <a:spLocks noChangeArrowheads="1"/>
          </p:cNvSpPr>
          <p:nvPr/>
        </p:nvSpPr>
        <p:spPr bwMode="auto">
          <a:xfrm>
            <a:off x="70866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569369"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box(out)">
                                      <p:cBhvr>
                                        <p:cTn id="7" dur="500"/>
                                        <p:tgtEl>
                                          <p:spTgt spid="56934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9368"/>
                                        </p:tgtEl>
                                        <p:attrNameLst>
                                          <p:attrName>style.visibility</p:attrName>
                                        </p:attrNameLst>
                                      </p:cBhvr>
                                      <p:to>
                                        <p:strVal val="visible"/>
                                      </p:to>
                                    </p:set>
                                    <p:animEffect transition="in" filter="box(out)">
                                      <p:cBhvr>
                                        <p:cTn id="12" dur="500"/>
                                        <p:tgtEl>
                                          <p:spTgt spid="56936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9349">
                                            <p:txEl>
                                              <p:charRg st="4294967295" end="4294967295"/>
                                            </p:txEl>
                                          </p:spTgt>
                                        </p:tgtEl>
                                        <p:attrNameLst>
                                          <p:attrName>style.visibility</p:attrName>
                                        </p:attrNameLst>
                                      </p:cBhvr>
                                      <p:to>
                                        <p:strVal val="visible"/>
                                      </p:to>
                                    </p:set>
                                    <p:animEffect transition="in" filter="barn(outHorizontal)">
                                      <p:cBhvr>
                                        <p:cTn id="17" dur="500"/>
                                        <p:tgtEl>
                                          <p:spTgt spid="569349">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P spid="569349" grpId="0" autoUpdateAnimBg="0"/>
      <p:bldP spid="56936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a:t>
            </a:r>
            <a:r>
              <a:rPr lang="en-US" altLang="zh-CN" sz="2000" b="1" i="1">
                <a:solidFill>
                  <a:srgbClr val="0000FF"/>
                </a:solidFill>
              </a:rPr>
              <a:t>d . c </a:t>
            </a:r>
            <a:r>
              <a:rPr lang="en-US" altLang="zh-CN" sz="2000"/>
              <a:t>= 4</a:t>
            </a:r>
            <a:r>
              <a:rPr lang="en-US" altLang="zh-CN" sz="2000" b="1" i="1">
                <a:solidFill>
                  <a:srgbClr val="0000FF"/>
                </a:solidFill>
              </a:rPr>
              <a:t> ;</a:t>
            </a:r>
          </a:p>
          <a:p>
            <a:pPr algn="just">
              <a:buClr>
                <a:schemeClr val="accent2"/>
              </a:buClr>
              <a:buFont typeface="Wingdings" pitchFamily="2" charset="2"/>
              <a:buNone/>
            </a:pPr>
            <a:r>
              <a:rPr lang="en-US" altLang="zh-CN" sz="2000"/>
              <a:t>};</a:t>
            </a:r>
          </a:p>
        </p:txBody>
      </p:sp>
      <p:sp>
        <p:nvSpPr>
          <p:cNvPr id="628739"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8740" name="Oval 4"/>
          <p:cNvSpPr>
            <a:spLocks noChangeArrowheads="1"/>
          </p:cNvSpPr>
          <p:nvPr/>
        </p:nvSpPr>
        <p:spPr bwMode="auto">
          <a:xfrm>
            <a:off x="990600" y="5518150"/>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28741" name="AutoShape 5"/>
          <p:cNvSpPr>
            <a:spLocks/>
          </p:cNvSpPr>
          <p:nvPr/>
        </p:nvSpPr>
        <p:spPr bwMode="auto">
          <a:xfrm>
            <a:off x="3733800" y="3613150"/>
            <a:ext cx="2971800" cy="990600"/>
          </a:xfrm>
          <a:prstGeom prst="borderCallout2">
            <a:avLst>
              <a:gd name="adj1" fmla="val 11537"/>
              <a:gd name="adj2" fmla="val -2565"/>
              <a:gd name="adj3" fmla="val 11537"/>
              <a:gd name="adj4" fmla="val -16398"/>
              <a:gd name="adj5" fmla="val 180769"/>
              <a:gd name="adj6" fmla="val -6041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a:t>访问</a:t>
            </a:r>
            <a:r>
              <a:rPr lang="en-US" altLang="zh-CN" sz="2000" b="1"/>
              <a:t>derived </a:t>
            </a:r>
            <a:r>
              <a:rPr lang="zh-CN" altLang="en-US" sz="2000" b="1"/>
              <a:t>类</a:t>
            </a:r>
          </a:p>
          <a:p>
            <a:pPr eaLnBrk="0" hangingPunct="0">
              <a:lnSpc>
                <a:spcPct val="70000"/>
              </a:lnSpc>
              <a:spcBef>
                <a:spcPct val="50000"/>
              </a:spcBef>
            </a:pPr>
            <a:r>
              <a:rPr lang="zh-CN" altLang="en-US" sz="2000" b="1"/>
              <a:t>定义的数据成员</a:t>
            </a:r>
            <a:r>
              <a:rPr lang="en-US" altLang="zh-CN" sz="2000" b="1"/>
              <a:t>c</a:t>
            </a:r>
          </a:p>
        </p:txBody>
      </p:sp>
      <p:sp>
        <p:nvSpPr>
          <p:cNvPr id="628743"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8744" name="Group 8"/>
          <p:cNvGrpSpPr>
            <a:grpSpLocks/>
          </p:cNvGrpSpPr>
          <p:nvPr/>
        </p:nvGrpSpPr>
        <p:grpSpPr bwMode="auto">
          <a:xfrm>
            <a:off x="4267200" y="2259013"/>
            <a:ext cx="4572000" cy="457200"/>
            <a:chOff x="2688" y="1499"/>
            <a:chExt cx="2880" cy="288"/>
          </a:xfrm>
        </p:grpSpPr>
        <p:sp>
          <p:nvSpPr>
            <p:cNvPr id="628745"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8746"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8747"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8748"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8749"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0"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8751" name="Group 15"/>
            <p:cNvGrpSpPr>
              <a:grpSpLocks/>
            </p:cNvGrpSpPr>
            <p:nvPr/>
          </p:nvGrpSpPr>
          <p:grpSpPr bwMode="auto">
            <a:xfrm>
              <a:off x="3456" y="1552"/>
              <a:ext cx="2112" cy="224"/>
              <a:chOff x="2928" y="1984"/>
              <a:chExt cx="2640" cy="224"/>
            </a:xfrm>
          </p:grpSpPr>
          <p:sp>
            <p:nvSpPr>
              <p:cNvPr id="628752"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8753"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8754"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5"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6"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8757"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a:t> </a:t>
              </a:r>
              <a:r>
                <a:rPr lang="en-US" altLang="zh-CN" b="1">
                  <a:solidFill>
                    <a:srgbClr val="0000FF"/>
                  </a:solidFill>
                  <a:effectLst>
                    <a:outerShdw blurRad="38100" dist="38100" dir="2700000" algn="tl">
                      <a:srgbClr val="000000"/>
                    </a:outerShdw>
                  </a:effectLst>
                </a:rPr>
                <a:t>d</a:t>
              </a:r>
            </a:p>
          </p:txBody>
        </p:sp>
      </p:grpSp>
      <p:sp>
        <p:nvSpPr>
          <p:cNvPr id="628758"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effectLst>
                  <a:outerShdw blurRad="38100" dist="38100" dir="2700000" algn="tl">
                    <a:srgbClr val="FFFFFF"/>
                  </a:outerShdw>
                </a:effectLst>
              </a:rPr>
              <a:t> </a:t>
            </a:r>
          </a:p>
        </p:txBody>
      </p:sp>
      <p:sp>
        <p:nvSpPr>
          <p:cNvPr id="628759" name="Oval 23"/>
          <p:cNvSpPr>
            <a:spLocks noChangeArrowheads="1"/>
          </p:cNvSpPr>
          <p:nvPr/>
        </p:nvSpPr>
        <p:spPr bwMode="auto">
          <a:xfrm>
            <a:off x="7924800" y="2241550"/>
            <a:ext cx="990600" cy="533400"/>
          </a:xfrm>
          <a:prstGeom prst="ellipse">
            <a:avLst/>
          </a:prstGeom>
          <a:noFill/>
          <a:ln w="19050">
            <a:solidFill>
              <a:srgbClr val="FF3300"/>
            </a:solidFill>
            <a:round/>
            <a:headEnd/>
            <a:tailEnd/>
          </a:ln>
          <a:effectLst/>
        </p:spPr>
        <p:txBody>
          <a:bodyPr wrap="none" anchor="ctr"/>
          <a:lstStyle/>
          <a:p>
            <a:endParaRPr lang="zh-CN" altLang="en-US"/>
          </a:p>
        </p:txBody>
      </p:sp>
      <p:sp>
        <p:nvSpPr>
          <p:cNvPr id="628760" name="Rectangle 24"/>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box(out)">
                                      <p:cBhvr>
                                        <p:cTn id="7" dur="500"/>
                                        <p:tgtEl>
                                          <p:spTgt spid="6287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8759"/>
                                        </p:tgtEl>
                                        <p:attrNameLst>
                                          <p:attrName>style.visibility</p:attrName>
                                        </p:attrNameLst>
                                      </p:cBhvr>
                                      <p:to>
                                        <p:strVal val="visible"/>
                                      </p:to>
                                    </p:set>
                                    <p:animEffect transition="in" filter="box(out)">
                                      <p:cBhvr>
                                        <p:cTn id="12" dur="500"/>
                                        <p:tgtEl>
                                          <p:spTgt spid="62875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28741"/>
                                        </p:tgtEl>
                                        <p:attrNameLst>
                                          <p:attrName>style.visibility</p:attrName>
                                        </p:attrNameLst>
                                      </p:cBhvr>
                                      <p:to>
                                        <p:strVal val="visible"/>
                                      </p:to>
                                    </p:set>
                                    <p:animEffect transition="in" filter="barn(outHorizontal)">
                                      <p:cBhvr>
                                        <p:cTn id="17" dur="500"/>
                                        <p:tgtEl>
                                          <p:spTgt spid="628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nimBg="1"/>
      <p:bldP spid="628741" grpId="0" animBg="1" autoUpdateAnimBg="0"/>
      <p:bldP spid="6287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838200" y="1174750"/>
            <a:ext cx="3581400" cy="5029200"/>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zh-CN" altLang="en-US" b="1" i="1">
                <a:solidFill>
                  <a:schemeClr val="folHlink"/>
                </a:solidFill>
              </a:rPr>
              <a:t>例：</a:t>
            </a:r>
          </a:p>
          <a:p>
            <a:pPr algn="just">
              <a:buClr>
                <a:schemeClr val="accent2"/>
              </a:buClr>
              <a:buFont typeface="Wingdings" pitchFamily="2" charset="2"/>
              <a:buNone/>
            </a:pPr>
            <a:r>
              <a:rPr lang="en-US" altLang="zh-CN" sz="2000"/>
              <a:t>class  base</a:t>
            </a:r>
          </a:p>
          <a:p>
            <a:pPr algn="just">
              <a:buClr>
                <a:schemeClr val="accent2"/>
              </a:buClr>
              <a:buFont typeface="Wingdings" pitchFamily="2" charset="2"/>
              <a:buNone/>
            </a:pPr>
            <a:r>
              <a:rPr lang="en-US" altLang="zh-CN" sz="2000"/>
              <a:t>  { public :</a:t>
            </a:r>
          </a:p>
          <a:p>
            <a:pPr algn="just">
              <a:buClr>
                <a:schemeClr val="accent2"/>
              </a:buClr>
              <a:buFont typeface="Wingdings" pitchFamily="2" charset="2"/>
              <a:buNone/>
            </a:pPr>
            <a:r>
              <a:rPr lang="en-US" altLang="zh-CN" sz="2000"/>
              <a:t>           int  a ,  b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class  derived : public  base</a:t>
            </a:r>
          </a:p>
          <a:p>
            <a:pPr algn="just">
              <a:buClr>
                <a:schemeClr val="accent2"/>
              </a:buClr>
              <a:buFont typeface="Wingdings" pitchFamily="2" charset="2"/>
              <a:buNone/>
            </a:pPr>
            <a:r>
              <a:rPr lang="en-US" altLang="zh-CN" sz="2000"/>
              <a:t>  { public :  </a:t>
            </a:r>
          </a:p>
          <a:p>
            <a:pPr algn="just">
              <a:buClr>
                <a:schemeClr val="accent2"/>
              </a:buClr>
              <a:buFont typeface="Wingdings" pitchFamily="2" charset="2"/>
              <a:buNone/>
            </a:pPr>
            <a:r>
              <a:rPr lang="en-US" altLang="zh-CN" sz="2000"/>
              <a:t>         int  b ,  c ; </a:t>
            </a:r>
          </a:p>
          <a:p>
            <a:pPr algn="just">
              <a:buClr>
                <a:schemeClr val="accent2"/>
              </a:buClr>
              <a:buFont typeface="Wingdings" pitchFamily="2" charset="2"/>
              <a:buNone/>
            </a:pPr>
            <a:r>
              <a:rPr lang="en-US" altLang="zh-CN" sz="2000"/>
              <a:t>  } ;</a:t>
            </a:r>
          </a:p>
          <a:p>
            <a:pPr algn="just">
              <a:buClr>
                <a:schemeClr val="accent2"/>
              </a:buClr>
              <a:buFont typeface="Wingdings" pitchFamily="2" charset="2"/>
              <a:buNone/>
            </a:pPr>
            <a:r>
              <a:rPr lang="en-US" altLang="zh-CN" sz="2000"/>
              <a:t>void  f ()</a:t>
            </a:r>
          </a:p>
          <a:p>
            <a:pPr algn="just">
              <a:buClr>
                <a:schemeClr val="accent2"/>
              </a:buClr>
              <a:buFont typeface="Wingdings" pitchFamily="2" charset="2"/>
              <a:buNone/>
            </a:pPr>
            <a:r>
              <a:rPr lang="en-US" altLang="zh-CN" sz="2000"/>
              <a:t>{ derived  d ;</a:t>
            </a:r>
          </a:p>
          <a:p>
            <a:pPr algn="just">
              <a:buClr>
                <a:schemeClr val="accent2"/>
              </a:buClr>
              <a:buFont typeface="Wingdings" pitchFamily="2" charset="2"/>
              <a:buNone/>
            </a:pPr>
            <a:r>
              <a:rPr lang="en-US" altLang="zh-CN" sz="2000"/>
              <a:t>   d . a = 1 ;</a:t>
            </a:r>
          </a:p>
          <a:p>
            <a:pPr algn="just">
              <a:buClr>
                <a:schemeClr val="accent2"/>
              </a:buClr>
              <a:buFont typeface="Wingdings" pitchFamily="2" charset="2"/>
              <a:buNone/>
            </a:pPr>
            <a:r>
              <a:rPr lang="en-US" altLang="zh-CN" sz="2000"/>
              <a:t>   d . base :: b = 2 ;</a:t>
            </a:r>
          </a:p>
          <a:p>
            <a:pPr algn="just">
              <a:buClr>
                <a:schemeClr val="accent2"/>
              </a:buClr>
              <a:buFont typeface="Wingdings" pitchFamily="2" charset="2"/>
              <a:buNone/>
            </a:pPr>
            <a:r>
              <a:rPr lang="en-US" altLang="zh-CN" sz="2000"/>
              <a:t>   d . b = 3 ;</a:t>
            </a:r>
          </a:p>
          <a:p>
            <a:pPr algn="just">
              <a:buClr>
                <a:schemeClr val="accent2"/>
              </a:buClr>
              <a:buFont typeface="Wingdings" pitchFamily="2" charset="2"/>
              <a:buNone/>
            </a:pPr>
            <a:r>
              <a:rPr lang="en-US" altLang="zh-CN" sz="2000"/>
              <a:t>   d . c = 4 ;</a:t>
            </a:r>
          </a:p>
          <a:p>
            <a:pPr algn="just">
              <a:buClr>
                <a:schemeClr val="accent2"/>
              </a:buClr>
              <a:buFont typeface="Wingdings" pitchFamily="2" charset="2"/>
              <a:buNone/>
            </a:pPr>
            <a:r>
              <a:rPr lang="en-US" altLang="zh-CN" sz="2000"/>
              <a:t>};</a:t>
            </a:r>
          </a:p>
        </p:txBody>
      </p:sp>
      <p:sp>
        <p:nvSpPr>
          <p:cNvPr id="629763" name="Rectangle 3"/>
          <p:cNvSpPr>
            <a:spLocks noGrp="1" noChangeArrowheads="1"/>
          </p:cNvSpPr>
          <p:nvPr>
            <p:ph type="title" idx="4294967295"/>
          </p:nvPr>
        </p:nvSpPr>
        <p:spPr>
          <a:xfrm>
            <a:off x="838200" y="26035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29767" name="Text Box 7"/>
          <p:cNvSpPr txBox="1">
            <a:spLocks noChangeArrowheads="1"/>
          </p:cNvSpPr>
          <p:nvPr/>
        </p:nvSpPr>
        <p:spPr bwMode="auto">
          <a:xfrm>
            <a:off x="4648200" y="1098550"/>
            <a:ext cx="2438400" cy="406400"/>
          </a:xfrm>
          <a:prstGeom prst="rect">
            <a:avLst/>
          </a:prstGeom>
          <a:solidFill>
            <a:schemeClr val="hlink"/>
          </a:solidFill>
          <a:ln w="9525">
            <a:solidFill>
              <a:schemeClr val="tx1"/>
            </a:solidFill>
            <a:prstDash val="dash"/>
            <a:miter lim="800000"/>
            <a:headEnd/>
            <a:tailEnd/>
          </a:ln>
          <a:effectLst/>
        </p:spPr>
        <p:txBody>
          <a:bodyPr>
            <a:spAutoFit/>
          </a:bodyPr>
          <a:lstStyle/>
          <a:p>
            <a:pPr algn="l"/>
            <a:r>
              <a:rPr lang="en-US" altLang="zh-CN" sz="2000"/>
              <a:t>base          a            b  </a:t>
            </a:r>
          </a:p>
        </p:txBody>
      </p:sp>
      <p:grpSp>
        <p:nvGrpSpPr>
          <p:cNvPr id="629768" name="Group 8"/>
          <p:cNvGrpSpPr>
            <a:grpSpLocks/>
          </p:cNvGrpSpPr>
          <p:nvPr/>
        </p:nvGrpSpPr>
        <p:grpSpPr bwMode="auto">
          <a:xfrm>
            <a:off x="4267200" y="2259013"/>
            <a:ext cx="4572000" cy="457200"/>
            <a:chOff x="2688" y="1499"/>
            <a:chExt cx="2880" cy="288"/>
          </a:xfrm>
        </p:grpSpPr>
        <p:sp>
          <p:nvSpPr>
            <p:cNvPr id="629769" name="Rectangle 9"/>
            <p:cNvSpPr>
              <a:spLocks noChangeArrowheads="1"/>
            </p:cNvSpPr>
            <p:nvPr/>
          </p:nvSpPr>
          <p:spPr bwMode="auto">
            <a:xfrm>
              <a:off x="5040" y="1552"/>
              <a:ext cx="528" cy="224"/>
            </a:xfrm>
            <a:prstGeom prst="rect">
              <a:avLst/>
            </a:prstGeom>
            <a:solidFill>
              <a:srgbClr val="99FF99"/>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4</a:t>
              </a:r>
            </a:p>
          </p:txBody>
        </p:sp>
        <p:sp>
          <p:nvSpPr>
            <p:cNvPr id="629770" name="Rectangle 10"/>
            <p:cNvSpPr>
              <a:spLocks noChangeArrowheads="1"/>
            </p:cNvSpPr>
            <p:nvPr/>
          </p:nvSpPr>
          <p:spPr bwMode="auto">
            <a:xfrm>
              <a:off x="4512" y="1552"/>
              <a:ext cx="528" cy="224"/>
            </a:xfrm>
            <a:prstGeom prst="rect">
              <a:avLst/>
            </a:prstGeom>
            <a:solidFill>
              <a:srgbClr val="FF99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3</a:t>
              </a:r>
            </a:p>
          </p:txBody>
        </p:sp>
        <p:sp>
          <p:nvSpPr>
            <p:cNvPr id="629771" name="Rectangle 11"/>
            <p:cNvSpPr>
              <a:spLocks noChangeArrowheads="1"/>
            </p:cNvSpPr>
            <p:nvPr/>
          </p:nvSpPr>
          <p:spPr bwMode="auto">
            <a:xfrm>
              <a:off x="3984"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2</a:t>
              </a:r>
            </a:p>
          </p:txBody>
        </p:sp>
        <p:sp>
          <p:nvSpPr>
            <p:cNvPr id="629772" name="Rectangle 12"/>
            <p:cNvSpPr>
              <a:spLocks noChangeArrowheads="1"/>
            </p:cNvSpPr>
            <p:nvPr/>
          </p:nvSpPr>
          <p:spPr bwMode="auto">
            <a:xfrm>
              <a:off x="3456" y="1552"/>
              <a:ext cx="528" cy="224"/>
            </a:xfrm>
            <a:prstGeom prst="rect">
              <a:avLst/>
            </a:prstGeom>
            <a:solidFill>
              <a:srgbClr val="FFFFFF"/>
            </a:solidFill>
            <a:ln w="9525">
              <a:noFill/>
              <a:miter lim="800000"/>
              <a:headEnd/>
              <a:tailEnd/>
            </a:ln>
            <a:effectLst/>
          </p:spPr>
          <p:txBody>
            <a:bodyPr/>
            <a:lstStyle/>
            <a:p>
              <a:pPr>
                <a:spcBef>
                  <a:spcPct val="20000"/>
                </a:spcBef>
                <a:buClr>
                  <a:schemeClr val="tx2"/>
                </a:buClr>
                <a:buFont typeface="Wingdings" pitchFamily="2" charset="2"/>
                <a:buNone/>
              </a:pPr>
              <a:r>
                <a:rPr lang="en-US" altLang="zh-CN" sz="1800" b="1"/>
                <a:t>1</a:t>
              </a:r>
            </a:p>
          </p:txBody>
        </p:sp>
        <p:sp>
          <p:nvSpPr>
            <p:cNvPr id="629773" name="Line 13"/>
            <p:cNvSpPr>
              <a:spLocks noChangeShapeType="1"/>
            </p:cNvSpPr>
            <p:nvPr/>
          </p:nvSpPr>
          <p:spPr bwMode="auto">
            <a:xfrm>
              <a:off x="3456"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4" name="Line 14"/>
            <p:cNvSpPr>
              <a:spLocks noChangeShapeType="1"/>
            </p:cNvSpPr>
            <p:nvPr/>
          </p:nvSpPr>
          <p:spPr bwMode="auto">
            <a:xfrm>
              <a:off x="3984" y="1552"/>
              <a:ext cx="0" cy="224"/>
            </a:xfrm>
            <a:prstGeom prst="line">
              <a:avLst/>
            </a:prstGeom>
            <a:noFill/>
            <a:ln w="12700">
              <a:solidFill>
                <a:schemeClr val="tx1"/>
              </a:solidFill>
              <a:round/>
              <a:headEnd/>
              <a:tailEnd/>
            </a:ln>
            <a:effectLst/>
          </p:spPr>
          <p:txBody>
            <a:bodyPr wrap="none" anchor="ctr"/>
            <a:lstStyle/>
            <a:p>
              <a:endParaRPr lang="zh-CN" altLang="en-US"/>
            </a:p>
          </p:txBody>
        </p:sp>
        <p:grpSp>
          <p:nvGrpSpPr>
            <p:cNvPr id="629775" name="Group 15"/>
            <p:cNvGrpSpPr>
              <a:grpSpLocks/>
            </p:cNvGrpSpPr>
            <p:nvPr/>
          </p:nvGrpSpPr>
          <p:grpSpPr bwMode="auto">
            <a:xfrm>
              <a:off x="3456" y="1552"/>
              <a:ext cx="2112" cy="224"/>
              <a:chOff x="2928" y="1984"/>
              <a:chExt cx="2640" cy="224"/>
            </a:xfrm>
          </p:grpSpPr>
          <p:sp>
            <p:nvSpPr>
              <p:cNvPr id="629776" name="Line 16"/>
              <p:cNvSpPr>
                <a:spLocks noChangeShapeType="1"/>
              </p:cNvSpPr>
              <p:nvPr/>
            </p:nvSpPr>
            <p:spPr bwMode="auto">
              <a:xfrm>
                <a:off x="2928" y="1984"/>
                <a:ext cx="2640" cy="0"/>
              </a:xfrm>
              <a:prstGeom prst="line">
                <a:avLst/>
              </a:prstGeom>
              <a:noFill/>
              <a:ln w="12700">
                <a:solidFill>
                  <a:schemeClr val="tx1"/>
                </a:solidFill>
                <a:round/>
                <a:headEnd/>
                <a:tailEnd/>
              </a:ln>
              <a:effectLst/>
            </p:spPr>
            <p:txBody>
              <a:bodyPr wrap="none" anchor="ctr"/>
              <a:lstStyle/>
              <a:p>
                <a:endParaRPr lang="zh-CN" altLang="en-US"/>
              </a:p>
            </p:txBody>
          </p:sp>
          <p:sp>
            <p:nvSpPr>
              <p:cNvPr id="629777" name="Line 17"/>
              <p:cNvSpPr>
                <a:spLocks noChangeShapeType="1"/>
              </p:cNvSpPr>
              <p:nvPr/>
            </p:nvSpPr>
            <p:spPr bwMode="auto">
              <a:xfrm>
                <a:off x="2928" y="2208"/>
                <a:ext cx="2640" cy="0"/>
              </a:xfrm>
              <a:prstGeom prst="line">
                <a:avLst/>
              </a:prstGeom>
              <a:noFill/>
              <a:ln w="12700">
                <a:solidFill>
                  <a:schemeClr val="tx1"/>
                </a:solidFill>
                <a:round/>
                <a:headEnd/>
                <a:tailEnd/>
              </a:ln>
              <a:effectLst/>
            </p:spPr>
            <p:txBody>
              <a:bodyPr wrap="none" anchor="ctr"/>
              <a:lstStyle/>
              <a:p>
                <a:endParaRPr lang="zh-CN" altLang="en-US"/>
              </a:p>
            </p:txBody>
          </p:sp>
        </p:grpSp>
        <p:sp>
          <p:nvSpPr>
            <p:cNvPr id="629778" name="Line 18"/>
            <p:cNvSpPr>
              <a:spLocks noChangeShapeType="1"/>
            </p:cNvSpPr>
            <p:nvPr/>
          </p:nvSpPr>
          <p:spPr bwMode="auto">
            <a:xfrm>
              <a:off x="4512"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79" name="Line 19"/>
            <p:cNvSpPr>
              <a:spLocks noChangeShapeType="1"/>
            </p:cNvSpPr>
            <p:nvPr/>
          </p:nvSpPr>
          <p:spPr bwMode="auto">
            <a:xfrm>
              <a:off x="5568"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0" name="Line 20"/>
            <p:cNvSpPr>
              <a:spLocks noChangeShapeType="1"/>
            </p:cNvSpPr>
            <p:nvPr/>
          </p:nvSpPr>
          <p:spPr bwMode="auto">
            <a:xfrm>
              <a:off x="5040" y="1552"/>
              <a:ext cx="0" cy="224"/>
            </a:xfrm>
            <a:prstGeom prst="line">
              <a:avLst/>
            </a:prstGeom>
            <a:noFill/>
            <a:ln w="12700">
              <a:solidFill>
                <a:schemeClr val="tx1"/>
              </a:solidFill>
              <a:round/>
              <a:headEnd/>
              <a:tailEnd/>
            </a:ln>
            <a:effectLst/>
          </p:spPr>
          <p:txBody>
            <a:bodyPr wrap="none" anchor="ctr"/>
            <a:lstStyle/>
            <a:p>
              <a:endParaRPr lang="zh-CN" altLang="en-US"/>
            </a:p>
          </p:txBody>
        </p:sp>
        <p:sp>
          <p:nvSpPr>
            <p:cNvPr id="629781" name="Text Box 21"/>
            <p:cNvSpPr txBox="1">
              <a:spLocks noChangeArrowheads="1"/>
            </p:cNvSpPr>
            <p:nvPr/>
          </p:nvSpPr>
          <p:spPr bwMode="auto">
            <a:xfrm>
              <a:off x="2688" y="1499"/>
              <a:ext cx="738" cy="288"/>
            </a:xfrm>
            <a:prstGeom prst="rect">
              <a:avLst/>
            </a:prstGeom>
            <a:noFill/>
            <a:ln w="9525">
              <a:noFill/>
              <a:miter lim="800000"/>
              <a:headEnd/>
              <a:tailEnd/>
            </a:ln>
            <a:effectLst/>
          </p:spPr>
          <p:txBody>
            <a:bodyPr wrap="none">
              <a:spAutoFit/>
            </a:bodyPr>
            <a:lstStyle/>
            <a:p>
              <a:pPr algn="l"/>
              <a:r>
                <a:rPr lang="en-US" altLang="zh-CN" sz="2000"/>
                <a:t>derived</a:t>
              </a:r>
              <a:r>
                <a:rPr lang="en-US" altLang="zh-CN" sz="1800" b="1"/>
                <a:t> </a:t>
              </a:r>
              <a:r>
                <a:rPr lang="en-US" altLang="zh-CN" b="1">
                  <a:solidFill>
                    <a:srgbClr val="0000FF"/>
                  </a:solidFill>
                  <a:effectLst>
                    <a:outerShdw blurRad="38100" dist="38100" dir="2700000" algn="tl">
                      <a:srgbClr val="000000"/>
                    </a:outerShdw>
                  </a:effectLst>
                </a:rPr>
                <a:t>d</a:t>
              </a:r>
            </a:p>
          </p:txBody>
        </p:sp>
      </p:grpSp>
      <p:sp>
        <p:nvSpPr>
          <p:cNvPr id="629782" name="Text Box 22"/>
          <p:cNvSpPr txBox="1">
            <a:spLocks noChangeArrowheads="1"/>
          </p:cNvSpPr>
          <p:nvPr/>
        </p:nvSpPr>
        <p:spPr bwMode="auto">
          <a:xfrm>
            <a:off x="4648200" y="1722438"/>
            <a:ext cx="4191000" cy="406400"/>
          </a:xfrm>
          <a:prstGeom prst="rect">
            <a:avLst/>
          </a:prstGeom>
          <a:solidFill>
            <a:srgbClr val="CCECFF"/>
          </a:solidFill>
          <a:ln w="9525">
            <a:solidFill>
              <a:schemeClr val="tx1"/>
            </a:solidFill>
            <a:prstDash val="dash"/>
            <a:miter lim="800000"/>
            <a:headEnd/>
            <a:tailEnd/>
          </a:ln>
          <a:effectLst/>
        </p:spPr>
        <p:txBody>
          <a:bodyPr>
            <a:spAutoFit/>
          </a:bodyPr>
          <a:lstStyle/>
          <a:p>
            <a:pPr algn="l"/>
            <a:r>
              <a:rPr lang="en-US" altLang="zh-CN" sz="2000"/>
              <a:t>derived 	   a            b	 </a:t>
            </a:r>
            <a:r>
              <a:rPr lang="en-US" altLang="zh-CN" sz="2000">
                <a:solidFill>
                  <a:srgbClr val="FF0000"/>
                </a:solidFill>
                <a:effectLst>
                  <a:outerShdw blurRad="38100" dist="38100" dir="2700000" algn="tl">
                    <a:srgbClr val="000000"/>
                  </a:outerShdw>
                </a:effectLst>
              </a:rPr>
              <a:t>b	</a:t>
            </a:r>
            <a:r>
              <a:rPr lang="en-US" altLang="zh-CN" sz="2000">
                <a:solidFill>
                  <a:srgbClr val="006600"/>
                </a:solidFill>
                <a:effectLst>
                  <a:outerShdw blurRad="38100" dist="38100" dir="2700000" algn="tl">
                    <a:srgbClr val="000000"/>
                  </a:outerShdw>
                </a:effectLst>
              </a:rPr>
              <a:t>c</a:t>
            </a:r>
            <a:r>
              <a:rPr lang="en-US" altLang="zh-CN" sz="2000"/>
              <a:t> </a:t>
            </a:r>
          </a:p>
        </p:txBody>
      </p:sp>
      <p:sp>
        <p:nvSpPr>
          <p:cNvPr id="629784" name="Text Box 24"/>
          <p:cNvSpPr txBox="1">
            <a:spLocks noChangeArrowheads="1"/>
          </p:cNvSpPr>
          <p:nvPr/>
        </p:nvSpPr>
        <p:spPr bwMode="auto">
          <a:xfrm>
            <a:off x="3879850" y="3841750"/>
            <a:ext cx="4883150" cy="1433513"/>
          </a:xfrm>
          <a:prstGeom prst="rect">
            <a:avLst/>
          </a:prstGeom>
          <a:solidFill>
            <a:srgbClr val="FFCCFF"/>
          </a:solidFill>
          <a:ln w="9525">
            <a:noFill/>
            <a:miter lim="800000"/>
            <a:headEnd/>
            <a:tailEnd/>
          </a:ln>
          <a:effectLst>
            <a:outerShdw dist="107763" dir="18900000" algn="ctr" rotWithShape="0">
              <a:schemeClr val="bg2"/>
            </a:outerShdw>
          </a:effectLst>
        </p:spPr>
        <p:txBody>
          <a:bodyPr>
            <a:spAutoFit/>
          </a:bodyPr>
          <a:lstStyle/>
          <a:p>
            <a:pPr algn="l">
              <a:lnSpc>
                <a:spcPct val="190000"/>
              </a:lnSpc>
              <a:buClr>
                <a:srgbClr val="FF0000"/>
              </a:buClr>
              <a:buFont typeface="Wingdings" pitchFamily="2" charset="2"/>
              <a:buChar char="Ø"/>
            </a:pPr>
            <a:r>
              <a:rPr lang="zh-CN" altLang="en-US" sz="2000" b="1">
                <a:ea typeface="Arial Unicode MS" pitchFamily="34" charset="-122"/>
                <a:cs typeface="Arial Unicode MS" pitchFamily="34" charset="-122"/>
              </a:rPr>
              <a:t>基类成员的作用域延伸到所有派生类</a:t>
            </a:r>
          </a:p>
          <a:p>
            <a:pPr algn="l">
              <a:lnSpc>
                <a:spcPct val="250000"/>
              </a:lnSpc>
              <a:buClr>
                <a:srgbClr val="FF0000"/>
              </a:buClr>
              <a:buFont typeface="Wingdings" pitchFamily="2" charset="2"/>
              <a:buChar char="Ø"/>
            </a:pPr>
            <a:r>
              <a:rPr lang="zh-CN" altLang="en-US" sz="2000" b="1">
                <a:ea typeface="Arial Unicode MS" pitchFamily="34" charset="-122"/>
                <a:cs typeface="Arial Unicode MS" pitchFamily="34" charset="-122"/>
              </a:rPr>
              <a:t>派生类的重名成员屏蔽基类的同名成员</a:t>
            </a:r>
          </a:p>
        </p:txBody>
      </p:sp>
      <p:sp>
        <p:nvSpPr>
          <p:cNvPr id="629785" name="Rectangle 25"/>
          <p:cNvSpPr>
            <a:spLocks noChangeArrowheads="1"/>
          </p:cNvSpPr>
          <p:nvPr/>
        </p:nvSpPr>
        <p:spPr bwMode="auto">
          <a:xfrm>
            <a:off x="695325" y="41275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1.</a:t>
            </a:r>
            <a:r>
              <a:rPr lang="zh-CN" altLang="en-US" b="1" i="1">
                <a:solidFill>
                  <a:srgbClr val="008000"/>
                </a:solidFill>
                <a:latin typeface="楷体_GB2312" pitchFamily="49" charset="-122"/>
              </a:rPr>
              <a:t>重名数据成员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29784"/>
                                        </p:tgtEl>
                                        <p:attrNameLst>
                                          <p:attrName>style.visibility</p:attrName>
                                        </p:attrNameLst>
                                      </p:cBhvr>
                                      <p:to>
                                        <p:strVal val="visible"/>
                                      </p:to>
                                    </p:set>
                                    <p:animEffect transition="in" filter="checkerboard(across)">
                                      <p:cBhvr>
                                        <p:cTn id="7" dur="500"/>
                                        <p:tgtEl>
                                          <p:spTgt spid="629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84"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0787" name="Rectangle 3"/>
          <p:cNvSpPr>
            <a:spLocks noGrp="1" noChangeArrowheads="1"/>
          </p:cNvSpPr>
          <p:nvPr>
            <p:ph type="title" idx="4294967295"/>
          </p:nvPr>
        </p:nvSpPr>
        <p:spPr>
          <a:xfrm flipV="1">
            <a:off x="7639050" y="60325"/>
            <a:ext cx="1504950" cy="200025"/>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0805" name="Rectangle 21"/>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0806" name="Rectangle 22"/>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0807" name="Rectangle 23"/>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30805"/>
                                        </p:tgtEl>
                                        <p:attrNameLst>
                                          <p:attrName>style.visibility</p:attrName>
                                        </p:attrNameLst>
                                      </p:cBhvr>
                                      <p:to>
                                        <p:strVal val="visible"/>
                                      </p:to>
                                    </p:set>
                                    <p:animEffect transition="in" filter="checkerboard(across)">
                                      <p:cBhvr>
                                        <p:cTn id="7" dur="500"/>
                                        <p:tgtEl>
                                          <p:spTgt spid="6308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0786"/>
                                        </p:tgtEl>
                                        <p:attrNameLst>
                                          <p:attrName>style.visibility</p:attrName>
                                        </p:attrNameLst>
                                      </p:cBhvr>
                                      <p:to>
                                        <p:strVal val="visible"/>
                                      </p:to>
                                    </p:set>
                                    <p:animEffect transition="in" filter="blinds(horizontal)">
                                      <p:cBhvr>
                                        <p:cTn id="12" dur="500"/>
                                        <p:tgtEl>
                                          <p:spTgt spid="63078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0806"/>
                                        </p:tgtEl>
                                        <p:attrNameLst>
                                          <p:attrName>style.visibility</p:attrName>
                                        </p:attrNameLst>
                                      </p:cBhvr>
                                      <p:to>
                                        <p:strVal val="visible"/>
                                      </p:to>
                                    </p:set>
                                    <p:animEffect transition="in" filter="dissolve">
                                      <p:cBhvr>
                                        <p:cTn id="17" dur="500"/>
                                        <p:tgtEl>
                                          <p:spTgt spid="6308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30807"/>
                                        </p:tgtEl>
                                        <p:attrNameLst>
                                          <p:attrName>style.visibility</p:attrName>
                                        </p:attrNameLst>
                                      </p:cBhvr>
                                      <p:to>
                                        <p:strVal val="visible"/>
                                      </p:to>
                                    </p:set>
                                    <p:animEffect transition="in" filter="dissolve">
                                      <p:cBhvr>
                                        <p:cTn id="22" dur="500"/>
                                        <p:tgtEl>
                                          <p:spTgt spid="630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6" grpId="0" autoUpdateAnimBg="0"/>
      <p:bldP spid="630805" grpId="0" autoUpdateAnimBg="0"/>
      <p:bldP spid="630806" grpId="0" animBg="1" autoUpdateAnimBg="0"/>
      <p:bldP spid="63080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Text Box 2"/>
          <p:cNvSpPr txBox="1">
            <a:spLocks noChangeArrowheads="1"/>
          </p:cNvSpPr>
          <p:nvPr/>
        </p:nvSpPr>
        <p:spPr bwMode="auto">
          <a:xfrm>
            <a:off x="838200" y="265113"/>
            <a:ext cx="7086600" cy="6164262"/>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b="1" i="1">
                <a:solidFill>
                  <a:srgbClr val="FF0000"/>
                </a:solidFill>
                <a:effectLst>
                  <a:outerShdw blurRad="38100" dist="38100" dir="2700000" algn="tl">
                    <a:srgbClr val="000000"/>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283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283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2839" name="Oval 7"/>
          <p:cNvSpPr>
            <a:spLocks noChangeArrowheads="1"/>
          </p:cNvSpPr>
          <p:nvPr/>
        </p:nvSpPr>
        <p:spPr bwMode="auto">
          <a:xfrm>
            <a:off x="1371600" y="5045075"/>
            <a:ext cx="10668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2845" name="Rectangle 13"/>
          <p:cNvSpPr>
            <a:spLocks noChangeArrowheads="1"/>
          </p:cNvSpPr>
          <p:nvPr/>
        </p:nvSpPr>
        <p:spPr bwMode="auto">
          <a:xfrm>
            <a:off x="1219200" y="2051050"/>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2846" name="Rectangle 14"/>
          <p:cNvSpPr>
            <a:spLocks noChangeArrowheads="1"/>
          </p:cNvSpPr>
          <p:nvPr/>
        </p:nvSpPr>
        <p:spPr bwMode="auto">
          <a:xfrm>
            <a:off x="1219200" y="3937000"/>
            <a:ext cx="6553200" cy="579438"/>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2840" name="AutoShape 8"/>
          <p:cNvSpPr>
            <a:spLocks/>
          </p:cNvSpPr>
          <p:nvPr/>
        </p:nvSpPr>
        <p:spPr bwMode="auto">
          <a:xfrm>
            <a:off x="4140200" y="2808288"/>
            <a:ext cx="3505200" cy="914400"/>
          </a:xfrm>
          <a:prstGeom prst="borderCallout2">
            <a:avLst>
              <a:gd name="adj1" fmla="val 12500"/>
              <a:gd name="adj2" fmla="val -2176"/>
              <a:gd name="adj3" fmla="val 12500"/>
              <a:gd name="adj4" fmla="val -14269"/>
              <a:gd name="adj5" fmla="val 242361"/>
              <a:gd name="adj6" fmla="val -5267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派生类屏蔽基类同名成员函数</a:t>
            </a:r>
          </a:p>
          <a:p>
            <a:pPr eaLnBrk="0" hangingPunct="0">
              <a:lnSpc>
                <a:spcPct val="70000"/>
              </a:lnSpc>
              <a:spcBef>
                <a:spcPct val="50000"/>
              </a:spcBef>
            </a:pPr>
            <a:r>
              <a:rPr lang="zh-CN" altLang="en-US" sz="1800" b="1"/>
              <a:t> 调用自身的成员函数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2839"/>
                                        </p:tgtEl>
                                        <p:attrNameLst>
                                          <p:attrName>style.visibility</p:attrName>
                                        </p:attrNameLst>
                                      </p:cBhvr>
                                      <p:to>
                                        <p:strVal val="visible"/>
                                      </p:to>
                                    </p:set>
                                    <p:animEffect transition="in" filter="box(out)">
                                      <p:cBhvr>
                                        <p:cTn id="7" dur="500"/>
                                        <p:tgtEl>
                                          <p:spTgt spid="6328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32840"/>
                                        </p:tgtEl>
                                        <p:attrNameLst>
                                          <p:attrName>style.visibility</p:attrName>
                                        </p:attrNameLst>
                                      </p:cBhvr>
                                      <p:to>
                                        <p:strVal val="visible"/>
                                      </p:to>
                                    </p:set>
                                    <p:animEffect transition="in" filter="barn(outHorizontal)">
                                      <p:cBhvr>
                                        <p:cTn id="12" dur="500"/>
                                        <p:tgtEl>
                                          <p:spTgt spid="632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9" grpId="0" animBg="1"/>
      <p:bldP spid="632840"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t>
            </a:r>
            <a:r>
              <a:rPr lang="en-US" altLang="zh-CN" sz="1800" b="1" i="1">
                <a:solidFill>
                  <a:srgbClr val="0000FF"/>
                </a:solidFill>
                <a:effectLst>
                  <a:outerShdw blurRad="38100" dist="38100" dir="2700000" algn="tl">
                    <a:srgbClr val="000000"/>
                  </a:outerShdw>
                </a:effectLst>
              </a:rPr>
              <a:t>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effectLst>
                  <a:outerShdw blurRad="38100" dist="38100" dir="2700000" algn="tl">
                    <a:srgbClr val="000000"/>
                  </a:outerShdw>
                </a:effectLst>
              </a:rPr>
              <a:t>b.A::print();</a:t>
            </a:r>
            <a:r>
              <a:rPr lang="en-US" altLang="zh-CN" sz="1800"/>
              <a:t>	b.printAB();  }</a:t>
            </a:r>
          </a:p>
        </p:txBody>
      </p:sp>
      <p:sp>
        <p:nvSpPr>
          <p:cNvPr id="633859" name="Rectangle 3"/>
          <p:cNvSpPr>
            <a:spLocks noGrp="1" noChangeArrowheads="1"/>
          </p:cNvSpPr>
          <p:nvPr>
            <p:ph type="title" idx="4294967295"/>
          </p:nvPr>
        </p:nvSpPr>
        <p:spPr>
          <a:xfrm flipV="1">
            <a:off x="7820025" y="115888"/>
            <a:ext cx="1073150" cy="128587"/>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386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3863"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5"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3866"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3867"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3864" name="AutoShape 8"/>
          <p:cNvSpPr>
            <a:spLocks/>
          </p:cNvSpPr>
          <p:nvPr/>
        </p:nvSpPr>
        <p:spPr bwMode="auto">
          <a:xfrm>
            <a:off x="5257800" y="2819400"/>
            <a:ext cx="2590800" cy="914400"/>
          </a:xfrm>
          <a:prstGeom prst="borderCallout2">
            <a:avLst>
              <a:gd name="adj1" fmla="val 12500"/>
              <a:gd name="adj2" fmla="val -2940"/>
              <a:gd name="adj3" fmla="val 12500"/>
              <a:gd name="adj4" fmla="val -22241"/>
              <a:gd name="adj5" fmla="val 286981"/>
              <a:gd name="adj6" fmla="val -8351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派生类对象调用从基类继承的同名成员函数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3863"/>
                                        </p:tgtEl>
                                        <p:attrNameLst>
                                          <p:attrName>style.visibility</p:attrName>
                                        </p:attrNameLst>
                                      </p:cBhvr>
                                      <p:to>
                                        <p:strVal val="visible"/>
                                      </p:to>
                                    </p:set>
                                    <p:animEffect transition="in" filter="box(out)">
                                      <p:cBhvr>
                                        <p:cTn id="7" dur="500"/>
                                        <p:tgtEl>
                                          <p:spTgt spid="6338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3865"/>
                                        </p:tgtEl>
                                        <p:attrNameLst>
                                          <p:attrName>style.visibility</p:attrName>
                                        </p:attrNameLst>
                                      </p:cBhvr>
                                      <p:to>
                                        <p:strVal val="visible"/>
                                      </p:to>
                                    </p:set>
                                    <p:animEffect transition="in" filter="box(out)">
                                      <p:cBhvr>
                                        <p:cTn id="12" dur="500"/>
                                        <p:tgtEl>
                                          <p:spTgt spid="63386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33864"/>
                                        </p:tgtEl>
                                        <p:attrNameLst>
                                          <p:attrName>style.visibility</p:attrName>
                                        </p:attrNameLst>
                                      </p:cBhvr>
                                      <p:to>
                                        <p:strVal val="visible"/>
                                      </p:to>
                                    </p:set>
                                    <p:animEffect transition="in" filter="barn(outHorizontal)">
                                      <p:cBhvr>
                                        <p:cTn id="17" dur="500"/>
                                        <p:tgtEl>
                                          <p:spTgt spid="633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3" grpId="0" animBg="1"/>
      <p:bldP spid="633865" grpId="0" animBg="1"/>
      <p:bldP spid="633864"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t>
            </a:r>
            <a:r>
              <a:rPr lang="en-US" altLang="zh-CN" sz="1800" b="1" i="1">
                <a:solidFill>
                  <a:srgbClr val="0000FF"/>
                </a:solidFill>
                <a:effectLst>
                  <a:outerShdw blurRad="38100" dist="38100" dir="2700000" algn="tl">
                    <a:srgbClr val="000000"/>
                  </a:outerShdw>
                </a:effectLst>
              </a:rPr>
              <a:t>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effectLst>
                  <a:outerShdw blurRad="38100" dist="38100" dir="2700000" algn="tl">
                    <a:srgbClr val="000000"/>
                  </a:outerShdw>
                </a:effectLst>
              </a:rPr>
              <a:t>b.A::print();</a:t>
            </a:r>
            <a:r>
              <a:rPr lang="en-US" altLang="zh-CN" sz="1800"/>
              <a:t>	b.printAB();  }</a:t>
            </a:r>
          </a:p>
        </p:txBody>
      </p:sp>
      <p:sp>
        <p:nvSpPr>
          <p:cNvPr id="63488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488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4887" name="Oval 7"/>
          <p:cNvSpPr>
            <a:spLocks noChangeArrowheads="1"/>
          </p:cNvSpPr>
          <p:nvPr/>
        </p:nvSpPr>
        <p:spPr bwMode="auto">
          <a:xfrm>
            <a:off x="1447800" y="4724400"/>
            <a:ext cx="12192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89" name="Oval 9"/>
          <p:cNvSpPr>
            <a:spLocks noChangeArrowheads="1"/>
          </p:cNvSpPr>
          <p:nvPr/>
        </p:nvSpPr>
        <p:spPr bwMode="auto">
          <a:xfrm>
            <a:off x="1981200" y="6096000"/>
            <a:ext cx="12954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634890" name="Rectangle 10"/>
          <p:cNvSpPr>
            <a:spLocks noChangeArrowheads="1"/>
          </p:cNvSpPr>
          <p:nvPr/>
        </p:nvSpPr>
        <p:spPr bwMode="auto">
          <a:xfrm>
            <a:off x="1219200" y="2052638"/>
            <a:ext cx="6553200" cy="549275"/>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void print() </a:t>
            </a:r>
          </a:p>
          <a:p>
            <a:pPr algn="l">
              <a:lnSpc>
                <a:spcPct val="50000"/>
              </a:lnSpc>
              <a:spcBef>
                <a:spcPct val="50000"/>
              </a:spcBef>
              <a:buClr>
                <a:schemeClr val="accent2"/>
              </a:buClr>
              <a:buFont typeface="Wingdings" pitchFamily="2" charset="2"/>
              <a:buNone/>
            </a:pPr>
            <a:r>
              <a:rPr lang="en-US" altLang="zh-CN" sz="2000" b="1">
                <a:solidFill>
                  <a:srgbClr val="0000FF"/>
                </a:solidFill>
                <a:effectLst>
                  <a:outerShdw blurRad="38100" dist="38100" dir="2700000" algn="tl">
                    <a:srgbClr val="000000"/>
                  </a:outerShdw>
                </a:effectLst>
              </a:rPr>
              <a:t>  { cout &lt;&lt; "a1=" &lt;&lt; a1 &lt;&lt; '\t' &lt;&lt; "a2=" &lt;&lt; a2 &lt;&lt; endl ; }</a:t>
            </a:r>
          </a:p>
        </p:txBody>
      </p:sp>
      <p:sp>
        <p:nvSpPr>
          <p:cNvPr id="634891" name="Rectangle 11"/>
          <p:cNvSpPr>
            <a:spLocks noChangeArrowheads="1"/>
          </p:cNvSpPr>
          <p:nvPr/>
        </p:nvSpPr>
        <p:spPr bwMode="auto">
          <a:xfrm>
            <a:off x="1219200" y="3935413"/>
            <a:ext cx="6553200" cy="579437"/>
          </a:xfrm>
          <a:prstGeom prst="rect">
            <a:avLst/>
          </a:prstGeom>
          <a:gradFill rotWithShape="0">
            <a:gsLst>
              <a:gs pos="0">
                <a:srgbClr val="FFFFFF"/>
              </a:gs>
              <a:gs pos="100000">
                <a:srgbClr val="C0C0C0"/>
              </a:gs>
            </a:gsLst>
            <a:lin ang="5400000" scaled="1"/>
          </a:gradFill>
          <a:ln w="9525">
            <a:noFill/>
            <a:miter lim="800000"/>
            <a:headEnd/>
            <a:tailEnd/>
          </a:ln>
          <a:effectLst>
            <a:outerShdw dist="63500" dir="3187806" algn="ctr" rotWithShape="0">
              <a:schemeClr val="bg2"/>
            </a:outerShdw>
          </a:effectLst>
        </p:spPr>
        <p:txBody>
          <a:bodyPr>
            <a:spAutoFit/>
          </a:bodyPr>
          <a:lstStyle/>
          <a:p>
            <a:pPr algn="l">
              <a:lnSpc>
                <a:spcPct val="60000"/>
              </a:lnSpc>
              <a:spcBef>
                <a:spcPct val="50000"/>
              </a:spcBef>
              <a:buClr>
                <a:schemeClr val="accent2"/>
              </a:buClr>
              <a:buFont typeface="Wingdings" pitchFamily="2" charset="2"/>
              <a:buNone/>
            </a:pPr>
            <a:r>
              <a:rPr lang="en-US" altLang="zh-CN" sz="2000" b="1">
                <a:solidFill>
                  <a:schemeClr val="accent2"/>
                </a:solidFill>
                <a:effectLst>
                  <a:outerShdw blurRad="38100" dist="38100" dir="2700000" algn="tl">
                    <a:srgbClr val="000000"/>
                  </a:outerShdw>
                </a:effectLst>
              </a:rPr>
              <a:t>void print()</a:t>
            </a:r>
            <a:r>
              <a:rPr lang="en-US" altLang="zh-CN" sz="2000" b="1">
                <a:solidFill>
                  <a:schemeClr val="accent2"/>
                </a:solidFill>
              </a:rPr>
              <a:t>		</a:t>
            </a:r>
            <a:r>
              <a:rPr lang="en-US" altLang="zh-CN" sz="2000" b="1" i="1">
                <a:solidFill>
                  <a:srgbClr val="008000"/>
                </a:solidFill>
              </a:rPr>
              <a:t>//</a:t>
            </a:r>
            <a:r>
              <a:rPr lang="zh-CN" altLang="en-US" sz="2000" b="1" i="1">
                <a:solidFill>
                  <a:srgbClr val="008000"/>
                </a:solidFill>
              </a:rPr>
              <a:t>定义同名函数</a:t>
            </a:r>
          </a:p>
          <a:p>
            <a:pPr algn="l">
              <a:lnSpc>
                <a:spcPct val="50000"/>
              </a:lnSpc>
              <a:spcBef>
                <a:spcPct val="50000"/>
              </a:spcBef>
              <a:buClr>
                <a:schemeClr val="accent2"/>
              </a:buClr>
              <a:buFont typeface="Wingdings" pitchFamily="2" charset="2"/>
              <a:buNone/>
            </a:pPr>
            <a:r>
              <a:rPr lang="zh-CN" altLang="en-US" sz="2000" b="1">
                <a:solidFill>
                  <a:schemeClr val="accent2"/>
                </a:solidFill>
                <a:effectLst>
                  <a:outerShdw blurRad="38100" dist="38100" dir="2700000" algn="tl">
                    <a:srgbClr val="000000"/>
                  </a:outerShdw>
                </a:effectLst>
              </a:rPr>
              <a:t>  </a:t>
            </a:r>
            <a:r>
              <a:rPr lang="en-US" altLang="zh-CN" sz="2000" b="1">
                <a:solidFill>
                  <a:schemeClr val="accent2"/>
                </a:solidFill>
                <a:effectLst>
                  <a:outerShdw blurRad="38100" dist="38100" dir="2700000" algn="tl">
                    <a:srgbClr val="000000"/>
                  </a:outerShdw>
                </a:effectLst>
              </a:rPr>
              <a:t>{ cout &lt;&lt; "b1=" &lt;&lt; b1 &lt;&lt; '\t' &lt;&lt; "b2=" &lt;&lt; b2 &lt;&lt; endl ; }</a:t>
            </a:r>
          </a:p>
        </p:txBody>
      </p:sp>
      <p:sp>
        <p:nvSpPr>
          <p:cNvPr id="634888" name="AutoShape 8"/>
          <p:cNvSpPr>
            <a:spLocks/>
          </p:cNvSpPr>
          <p:nvPr/>
        </p:nvSpPr>
        <p:spPr bwMode="auto">
          <a:xfrm>
            <a:off x="5257800" y="2819400"/>
            <a:ext cx="2362200" cy="914400"/>
          </a:xfrm>
          <a:prstGeom prst="borderCallout2">
            <a:avLst>
              <a:gd name="adj1" fmla="val 12500"/>
              <a:gd name="adj2" fmla="val -3227"/>
              <a:gd name="adj3" fmla="val 12500"/>
              <a:gd name="adj4" fmla="val -24394"/>
              <a:gd name="adj5" fmla="val 286981"/>
              <a:gd name="adj6" fmla="val -9159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基类</a:t>
            </a:r>
            <a:r>
              <a:rPr lang="en-US" altLang="zh-CN" sz="1800" b="1"/>
              <a:t>this</a:t>
            </a:r>
            <a:r>
              <a:rPr lang="zh-CN" altLang="en-US" sz="1800" b="1"/>
              <a:t>指针</a:t>
            </a:r>
          </a:p>
          <a:p>
            <a:pPr eaLnBrk="0" hangingPunct="0">
              <a:lnSpc>
                <a:spcPct val="80000"/>
              </a:lnSpc>
              <a:spcBef>
                <a:spcPct val="50000"/>
              </a:spcBef>
            </a:pPr>
            <a:r>
              <a:rPr lang="zh-CN" altLang="en-US" sz="1800" b="1"/>
              <a:t>指向派生类对象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34888"/>
                                        </p:tgtEl>
                                        <p:attrNameLst>
                                          <p:attrName>style.visibility</p:attrName>
                                        </p:attrNameLst>
                                      </p:cBhvr>
                                      <p:to>
                                        <p:strVal val="visible"/>
                                      </p:to>
                                    </p:set>
                                    <p:animEffect transition="in" filter="barn(outHorizontal)">
                                      <p:cBhvr>
                                        <p:cTn id="7" dur="500"/>
                                        <p:tgtEl>
                                          <p:spTgt spid="63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void print() </a:t>
            </a:r>
          </a:p>
          <a:p>
            <a:pPr algn="just">
              <a:buClr>
                <a:schemeClr val="accent2"/>
              </a:buClr>
              <a:buFont typeface="Wingdings" pitchFamily="2" charset="2"/>
              <a:buNone/>
            </a:pPr>
            <a:r>
              <a:rPr lang="en-US" altLang="zh-CN" sz="1800"/>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7955" name="Rectangle 3"/>
          <p:cNvSpPr>
            <a:spLocks noGrp="1" noChangeArrowheads="1"/>
          </p:cNvSpPr>
          <p:nvPr>
            <p:ph type="title" idx="4294967295"/>
          </p:nvPr>
        </p:nvSpPr>
        <p:spPr>
          <a:xfrm flipV="1">
            <a:off x="7962900" y="188913"/>
            <a:ext cx="1001713" cy="71437"/>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7956"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7962" name="Picture 10"/>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37962"/>
                                        </p:tgtEl>
                                        <p:attrNameLst>
                                          <p:attrName>style.visibility</p:attrName>
                                        </p:attrNameLst>
                                      </p:cBhvr>
                                      <p:to>
                                        <p:strVal val="visible"/>
                                      </p:to>
                                    </p:set>
                                    <p:animEffect transition="in" filter="checkerboard(across)">
                                      <p:cBhvr>
                                        <p:cTn id="7" dur="500"/>
                                        <p:tgtEl>
                                          <p:spTgt spid="637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i="1">
                <a:solidFill>
                  <a:srgbClr val="0000FF"/>
                </a:solidFill>
              </a:rPr>
              <a:t>void print() </a:t>
            </a:r>
          </a:p>
          <a:p>
            <a:pPr algn="just">
              <a:buClr>
                <a:schemeClr val="accent2"/>
              </a:buClr>
              <a:buFont typeface="Wingdings" pitchFamily="2" charset="2"/>
              <a:buNone/>
            </a:pPr>
            <a:r>
              <a:rPr lang="en-US" altLang="zh-CN" sz="1800" b="1" i="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t>print() ;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a:t>
            </a:r>
            <a:r>
              <a:rPr lang="en-US" altLang="zh-CN" sz="1800" b="1" i="1">
                <a:solidFill>
                  <a:srgbClr val="0000FF"/>
                </a:solidFill>
              </a:rPr>
              <a:t>b.A::print();</a:t>
            </a:r>
            <a:r>
              <a:rPr lang="en-US" altLang="zh-CN" sz="1800"/>
              <a:t>	b.printAB();  }</a:t>
            </a:r>
          </a:p>
        </p:txBody>
      </p:sp>
      <p:sp>
        <p:nvSpPr>
          <p:cNvPr id="638979"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8980"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38984"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38982" name="Oval 6"/>
          <p:cNvSpPr>
            <a:spLocks noChangeArrowheads="1"/>
          </p:cNvSpPr>
          <p:nvPr/>
        </p:nvSpPr>
        <p:spPr bwMode="auto">
          <a:xfrm>
            <a:off x="5187950" y="4271963"/>
            <a:ext cx="1905000" cy="3810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i="1">
                <a:solidFill>
                  <a:srgbClr val="0000FF"/>
                </a:solidFill>
              </a:rPr>
              <a:t>void print() </a:t>
            </a:r>
          </a:p>
          <a:p>
            <a:pPr algn="just">
              <a:buClr>
                <a:schemeClr val="accent2"/>
              </a:buClr>
              <a:buFont typeface="Wingdings" pitchFamily="2" charset="2"/>
              <a:buNone/>
            </a:pPr>
            <a:r>
              <a:rPr lang="en-US" altLang="zh-CN" sz="1800" b="1" i="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void print()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a:t>{ cout &lt;&lt; "b1=" &lt;&lt; b1 &lt;&lt; '\t' &lt;&lt; "b2=" &lt;&lt; b2 &lt;&lt; endl ; }</a:t>
            </a:r>
          </a:p>
          <a:p>
            <a:pPr algn="just">
              <a:buClr>
                <a:schemeClr val="accent2"/>
              </a:buClr>
              <a:buFont typeface="Wingdings" pitchFamily="2" charset="2"/>
              <a:buNone/>
            </a:pPr>
            <a:r>
              <a:rPr lang="en-US" altLang="zh-CN" sz="1800"/>
              <a:t>      </a:t>
            </a:r>
            <a:r>
              <a:rPr lang="en-US" altLang="zh-CN" sz="1800" b="1" i="1">
                <a:solidFill>
                  <a:srgbClr val="0000FF"/>
                </a:solidFill>
              </a:rPr>
              <a:t>void printAB()</a:t>
            </a:r>
          </a:p>
          <a:p>
            <a:pPr algn="just">
              <a:buClr>
                <a:schemeClr val="accent2"/>
              </a:buClr>
              <a:buFont typeface="Wingdings" pitchFamily="2" charset="2"/>
              <a:buNone/>
            </a:pPr>
            <a:r>
              <a:rPr lang="en-US" altLang="zh-CN" sz="1800" b="1" i="1">
                <a:solidFill>
                  <a:srgbClr val="0000FF"/>
                </a:solidFill>
              </a:rPr>
              <a:t>        { A::print() ;</a:t>
            </a:r>
            <a:r>
              <a:rPr lang="en-US" altLang="zh-CN" sz="1800"/>
              <a:t>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b="1" i="1">
                <a:solidFill>
                  <a:srgbClr val="0000FF"/>
                </a:solidFill>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b="1" i="1">
                <a:solidFill>
                  <a:srgbClr val="0000FF"/>
                </a:solidFill>
              </a:rPr>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a:t>
            </a:r>
            <a:r>
              <a:rPr lang="en-US" altLang="zh-CN" sz="1800" b="1" i="1">
                <a:solidFill>
                  <a:srgbClr val="0000FF"/>
                </a:solidFill>
              </a:rPr>
              <a:t>b.printAB();</a:t>
            </a:r>
            <a:r>
              <a:rPr lang="en-US" altLang="zh-CN" sz="1800"/>
              <a:t>  }</a:t>
            </a:r>
          </a:p>
        </p:txBody>
      </p:sp>
      <p:sp>
        <p:nvSpPr>
          <p:cNvPr id="640003"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40004"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pic>
        <p:nvPicPr>
          <p:cNvPr id="640008" name="Picture 8"/>
          <p:cNvPicPr>
            <a:picLocks noChangeAspect="1" noChangeArrowheads="1"/>
          </p:cNvPicPr>
          <p:nvPr/>
        </p:nvPicPr>
        <p:blipFill>
          <a:blip r:embed="rId2"/>
          <a:srcRect/>
          <a:stretch>
            <a:fillRect/>
          </a:stretch>
        </p:blipFill>
        <p:spPr bwMode="auto">
          <a:xfrm>
            <a:off x="5283200" y="4005263"/>
            <a:ext cx="3465513" cy="1831975"/>
          </a:xfrm>
          <a:prstGeom prst="rect">
            <a:avLst/>
          </a:prstGeom>
          <a:noFill/>
        </p:spPr>
      </p:pic>
      <p:sp>
        <p:nvSpPr>
          <p:cNvPr id="640006" name="Oval 6"/>
          <p:cNvSpPr>
            <a:spLocks noChangeArrowheads="1"/>
          </p:cNvSpPr>
          <p:nvPr/>
        </p:nvSpPr>
        <p:spPr bwMode="auto">
          <a:xfrm>
            <a:off x="5183188" y="4508500"/>
            <a:ext cx="1981200" cy="685800"/>
          </a:xfrm>
          <a:prstGeom prst="ellipse">
            <a:avLst/>
          </a:prstGeom>
          <a:noFill/>
          <a:ln w="19050">
            <a:solidFill>
              <a:srgbClr val="FF33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a:solidFill>
                  <a:srgbClr val="0000FF"/>
                </a:solidFill>
              </a:rPr>
              <a:t>void print() </a:t>
            </a:r>
          </a:p>
          <a:p>
            <a:pPr algn="just">
              <a:buClr>
                <a:schemeClr val="accent2"/>
              </a:buClr>
              <a:buFont typeface="Wingdings" pitchFamily="2" charset="2"/>
              <a:buNone/>
            </a:pPr>
            <a:r>
              <a:rPr lang="en-US" altLang="zh-CN" sz="1800" b="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a:t>
            </a:r>
            <a:r>
              <a:rPr lang="en-US" altLang="zh-CN" sz="1800" b="1">
                <a:solidFill>
                  <a:srgbClr val="0000FF"/>
                </a:solidFill>
                <a:effectLst>
                  <a:outerShdw blurRad="38100" dist="38100" dir="2700000" algn="tl">
                    <a:srgbClr val="000000"/>
                  </a:outerShdw>
                </a:effectLst>
              </a:rPr>
              <a:t>void print()	</a:t>
            </a:r>
            <a:r>
              <a:rPr lang="en-US" altLang="zh-CN" sz="1800"/>
              <a: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b="1">
                <a:solidFill>
                  <a:srgbClr val="0000FF"/>
                </a:solidFill>
                <a:effectLst>
                  <a:outerShdw blurRad="38100" dist="38100" dir="2700000" algn="tl">
                    <a:srgbClr val="000000"/>
                  </a:outerShdw>
                </a:effectLst>
              </a:rPr>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5907"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5908"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5914" name="Text Box 10"/>
          <p:cNvSpPr txBox="1">
            <a:spLocks noChangeArrowheads="1"/>
          </p:cNvSpPr>
          <p:nvPr/>
        </p:nvSpPr>
        <p:spPr bwMode="auto">
          <a:xfrm>
            <a:off x="4572000" y="1600200"/>
            <a:ext cx="4267200"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r>
              <a:rPr lang="en-US" altLang="zh-CN" sz="1800" b="1">
                <a:latin typeface="Arial Unicode MS" pitchFamily="34" charset="-122"/>
                <a:ea typeface="Arial Unicode MS" pitchFamily="34" charset="-122"/>
                <a:cs typeface="Arial Unicode MS" pitchFamily="34" charset="-122"/>
              </a:rPr>
              <a:t> </a:t>
            </a: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5915" name="Rectangle 11"/>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5917" name="Rectangle 13"/>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14"/>
                                        </p:tgtEl>
                                        <p:attrNameLst>
                                          <p:attrName>style.visibility</p:attrName>
                                        </p:attrNameLst>
                                      </p:cBhvr>
                                      <p:to>
                                        <p:strVal val="visible"/>
                                      </p:to>
                                    </p:set>
                                    <p:animEffect transition="in" filter="blinds(horizontal)">
                                      <p:cBhvr>
                                        <p:cTn id="7" dur="500"/>
                                        <p:tgtEl>
                                          <p:spTgt spid="63591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635915"/>
                                        </p:tgtEl>
                                        <p:attrNameLst>
                                          <p:attrName>style.visibility</p:attrName>
                                        </p:attrNameLst>
                                      </p:cBhvr>
                                      <p:to>
                                        <p:strVal val="visible"/>
                                      </p:to>
                                    </p:set>
                                    <p:anim calcmode="lin" valueType="num">
                                      <p:cBhvr>
                                        <p:cTn id="12" dur="500" fill="hold"/>
                                        <p:tgtEl>
                                          <p:spTgt spid="635915"/>
                                        </p:tgtEl>
                                        <p:attrNameLst>
                                          <p:attrName>ppt_x</p:attrName>
                                        </p:attrNameLst>
                                      </p:cBhvr>
                                      <p:tavLst>
                                        <p:tav tm="0">
                                          <p:val>
                                            <p:strVal val="#ppt_x-#ppt_w/2"/>
                                          </p:val>
                                        </p:tav>
                                        <p:tav tm="100000">
                                          <p:val>
                                            <p:strVal val="#ppt_x"/>
                                          </p:val>
                                        </p:tav>
                                      </p:tavLst>
                                    </p:anim>
                                    <p:anim calcmode="lin" valueType="num">
                                      <p:cBhvr>
                                        <p:cTn id="13" dur="500" fill="hold"/>
                                        <p:tgtEl>
                                          <p:spTgt spid="635915"/>
                                        </p:tgtEl>
                                        <p:attrNameLst>
                                          <p:attrName>ppt_y</p:attrName>
                                        </p:attrNameLst>
                                      </p:cBhvr>
                                      <p:tavLst>
                                        <p:tav tm="0">
                                          <p:val>
                                            <p:strVal val="#ppt_y"/>
                                          </p:val>
                                        </p:tav>
                                        <p:tav tm="100000">
                                          <p:val>
                                            <p:strVal val="#ppt_y"/>
                                          </p:val>
                                        </p:tav>
                                      </p:tavLst>
                                    </p:anim>
                                    <p:anim calcmode="lin" valueType="num">
                                      <p:cBhvr>
                                        <p:cTn id="14" dur="500" fill="hold"/>
                                        <p:tgtEl>
                                          <p:spTgt spid="635915"/>
                                        </p:tgtEl>
                                        <p:attrNameLst>
                                          <p:attrName>ppt_w</p:attrName>
                                        </p:attrNameLst>
                                      </p:cBhvr>
                                      <p:tavLst>
                                        <p:tav tm="0">
                                          <p:val>
                                            <p:fltVal val="0"/>
                                          </p:val>
                                        </p:tav>
                                        <p:tav tm="100000">
                                          <p:val>
                                            <p:strVal val="#ppt_w"/>
                                          </p:val>
                                        </p:tav>
                                      </p:tavLst>
                                    </p:anim>
                                    <p:anim calcmode="lin" valueType="num">
                                      <p:cBhvr>
                                        <p:cTn id="15" dur="500" fill="hold"/>
                                        <p:tgtEl>
                                          <p:spTgt spid="63591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635917"/>
                                        </p:tgtEl>
                                        <p:attrNameLst>
                                          <p:attrName>style.visibility</p:attrName>
                                        </p:attrNameLst>
                                      </p:cBhvr>
                                      <p:to>
                                        <p:strVal val="visible"/>
                                      </p:to>
                                    </p:set>
                                    <p:anim calcmode="lin" valueType="num">
                                      <p:cBhvr>
                                        <p:cTn id="20" dur="500" fill="hold"/>
                                        <p:tgtEl>
                                          <p:spTgt spid="635917"/>
                                        </p:tgtEl>
                                        <p:attrNameLst>
                                          <p:attrName>ppt_x</p:attrName>
                                        </p:attrNameLst>
                                      </p:cBhvr>
                                      <p:tavLst>
                                        <p:tav tm="0">
                                          <p:val>
                                            <p:strVal val="#ppt_x-#ppt_w/2"/>
                                          </p:val>
                                        </p:tav>
                                        <p:tav tm="100000">
                                          <p:val>
                                            <p:strVal val="#ppt_x"/>
                                          </p:val>
                                        </p:tav>
                                      </p:tavLst>
                                    </p:anim>
                                    <p:anim calcmode="lin" valueType="num">
                                      <p:cBhvr>
                                        <p:cTn id="21" dur="500" fill="hold"/>
                                        <p:tgtEl>
                                          <p:spTgt spid="635917"/>
                                        </p:tgtEl>
                                        <p:attrNameLst>
                                          <p:attrName>ppt_y</p:attrName>
                                        </p:attrNameLst>
                                      </p:cBhvr>
                                      <p:tavLst>
                                        <p:tav tm="0">
                                          <p:val>
                                            <p:strVal val="#ppt_y"/>
                                          </p:val>
                                        </p:tav>
                                        <p:tav tm="100000">
                                          <p:val>
                                            <p:strVal val="#ppt_y"/>
                                          </p:val>
                                        </p:tav>
                                      </p:tavLst>
                                    </p:anim>
                                    <p:anim calcmode="lin" valueType="num">
                                      <p:cBhvr>
                                        <p:cTn id="22" dur="500" fill="hold"/>
                                        <p:tgtEl>
                                          <p:spTgt spid="635917"/>
                                        </p:tgtEl>
                                        <p:attrNameLst>
                                          <p:attrName>ppt_w</p:attrName>
                                        </p:attrNameLst>
                                      </p:cBhvr>
                                      <p:tavLst>
                                        <p:tav tm="0">
                                          <p:val>
                                            <p:fltVal val="0"/>
                                          </p:val>
                                        </p:tav>
                                        <p:tav tm="100000">
                                          <p:val>
                                            <p:strVal val="#ppt_w"/>
                                          </p:val>
                                        </p:tav>
                                      </p:tavLst>
                                    </p:anim>
                                    <p:anim calcmode="lin" valueType="num">
                                      <p:cBhvr>
                                        <p:cTn id="23" dur="500" fill="hold"/>
                                        <p:tgtEl>
                                          <p:spTgt spid="6359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14" grpId="0" animBg="1" autoUpdateAnimBg="0"/>
      <p:bldP spid="635915" grpId="0" animBg="1" autoUpdateAnimBg="0"/>
      <p:bldP spid="635917"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Text Box 2"/>
          <p:cNvSpPr txBox="1">
            <a:spLocks noChangeArrowheads="1"/>
          </p:cNvSpPr>
          <p:nvPr/>
        </p:nvSpPr>
        <p:spPr bwMode="auto">
          <a:xfrm>
            <a:off x="838200" y="266700"/>
            <a:ext cx="7086600" cy="6164263"/>
          </a:xfrm>
          <a:prstGeom prst="rect">
            <a:avLst/>
          </a:prstGeom>
          <a:noFill/>
          <a:ln w="9525">
            <a:noFill/>
            <a:miter lim="800000"/>
            <a:headEnd/>
            <a:tailEnd/>
          </a:ln>
          <a:effectLst/>
        </p:spPr>
        <p:txBody>
          <a:bodyPr>
            <a:spAutoFit/>
          </a:bodyPr>
          <a:lstStyle/>
          <a:p>
            <a:pPr algn="just">
              <a:buClr>
                <a:schemeClr val="accent2"/>
              </a:buClr>
              <a:buFont typeface="Wingdings" pitchFamily="2" charset="2"/>
              <a:buNone/>
            </a:pPr>
            <a:r>
              <a:rPr lang="en-US" altLang="zh-CN" sz="1800"/>
              <a:t>#include&lt;iostream&gt;	</a:t>
            </a:r>
            <a:r>
              <a:rPr lang="en-US" altLang="zh-CN" sz="2000" b="1" i="1">
                <a:solidFill>
                  <a:schemeClr val="folHlink"/>
                </a:solidFill>
              </a:rPr>
              <a:t>//</a:t>
            </a:r>
            <a:r>
              <a:rPr lang="zh-CN" altLang="en-US" sz="2000" b="1" i="1">
                <a:solidFill>
                  <a:schemeClr val="folHlink"/>
                </a:solidFill>
              </a:rPr>
              <a:t>例</a:t>
            </a:r>
            <a:r>
              <a:rPr lang="en-US" altLang="zh-CN" sz="2000" b="1" i="1">
                <a:solidFill>
                  <a:schemeClr val="folHlink"/>
                </a:solidFill>
              </a:rPr>
              <a:t>8-4</a:t>
            </a:r>
            <a:endParaRPr lang="en-US" altLang="zh-CN" sz="1800"/>
          </a:p>
          <a:p>
            <a:pPr algn="just">
              <a:buClr>
                <a:schemeClr val="accent2"/>
              </a:buClr>
              <a:buFont typeface="Wingdings" pitchFamily="2" charset="2"/>
              <a:buNone/>
            </a:pPr>
            <a:r>
              <a:rPr lang="en-US" altLang="zh-CN" sz="1800"/>
              <a:t>using namespace std ;</a:t>
            </a:r>
          </a:p>
          <a:p>
            <a:pPr algn="just">
              <a:buClr>
                <a:schemeClr val="accent2"/>
              </a:buClr>
              <a:buFont typeface="Wingdings" pitchFamily="2" charset="2"/>
              <a:buNone/>
            </a:pPr>
            <a:r>
              <a:rPr lang="en-US" altLang="zh-CN" sz="1800"/>
              <a:t>class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a1, a2 ;</a:t>
            </a:r>
          </a:p>
          <a:p>
            <a:pPr algn="just">
              <a:buClr>
                <a:schemeClr val="accent2"/>
              </a:buClr>
              <a:buFont typeface="Wingdings" pitchFamily="2" charset="2"/>
              <a:buNone/>
            </a:pPr>
            <a:r>
              <a:rPr lang="en-US" altLang="zh-CN" sz="1800"/>
              <a:t>      A( int i1=0, int i2=0 ) { a1 = i1; a2 = i2; }</a:t>
            </a:r>
          </a:p>
          <a:p>
            <a:pPr algn="just">
              <a:buClr>
                <a:schemeClr val="accent2"/>
              </a:buClr>
              <a:buFont typeface="Wingdings" pitchFamily="2" charset="2"/>
              <a:buNone/>
            </a:pPr>
            <a:r>
              <a:rPr lang="en-US" altLang="zh-CN" sz="1800"/>
              <a:t>      </a:t>
            </a:r>
            <a:r>
              <a:rPr lang="en-US" altLang="zh-CN" sz="1800" b="1">
                <a:solidFill>
                  <a:srgbClr val="0000FF"/>
                </a:solidFill>
              </a:rPr>
              <a:t>void print() </a:t>
            </a:r>
          </a:p>
          <a:p>
            <a:pPr algn="just">
              <a:buClr>
                <a:schemeClr val="accent2"/>
              </a:buClr>
              <a:buFont typeface="Wingdings" pitchFamily="2" charset="2"/>
              <a:buNone/>
            </a:pPr>
            <a:r>
              <a:rPr lang="en-US" altLang="zh-CN" sz="1800" b="1">
                <a:solidFill>
                  <a:srgbClr val="0000FF"/>
                </a:solidFill>
              </a:rPr>
              <a:t>         { cout &lt;&lt; "a1=" &lt;&lt; a1 &lt;&lt; '\t' &lt;&lt; "a2=" &lt;&lt; a2 &lt;&lt; endl ; }</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class B : public A</a:t>
            </a:r>
          </a:p>
          <a:p>
            <a:pPr algn="just">
              <a:buClr>
                <a:schemeClr val="accent2"/>
              </a:buClr>
              <a:buFont typeface="Wingdings" pitchFamily="2" charset="2"/>
              <a:buNone/>
            </a:pPr>
            <a:r>
              <a:rPr lang="en-US" altLang="zh-CN" sz="1800"/>
              <a:t>{ public:	</a:t>
            </a:r>
          </a:p>
          <a:p>
            <a:pPr algn="just">
              <a:buClr>
                <a:schemeClr val="accent2"/>
              </a:buClr>
              <a:buFont typeface="Wingdings" pitchFamily="2" charset="2"/>
              <a:buNone/>
            </a:pPr>
            <a:r>
              <a:rPr lang="en-US" altLang="zh-CN" sz="1800"/>
              <a:t>       int b1, b2 ;</a:t>
            </a:r>
          </a:p>
          <a:p>
            <a:pPr algn="just">
              <a:buClr>
                <a:schemeClr val="accent2"/>
              </a:buClr>
              <a:buFont typeface="Wingdings" pitchFamily="2" charset="2"/>
              <a:buNone/>
            </a:pPr>
            <a:r>
              <a:rPr lang="en-US" altLang="zh-CN" sz="1800"/>
              <a:t>       B( int j1=1, int j2=1 ) { b1 = j1; b2 = j2; }</a:t>
            </a:r>
          </a:p>
          <a:p>
            <a:pPr algn="just">
              <a:buClr>
                <a:schemeClr val="accent2"/>
              </a:buClr>
              <a:buFont typeface="Wingdings" pitchFamily="2" charset="2"/>
              <a:buNone/>
            </a:pPr>
            <a:r>
              <a:rPr lang="en-US" altLang="zh-CN" sz="1800"/>
              <a:t>       </a:t>
            </a:r>
            <a:r>
              <a:rPr lang="en-US" altLang="zh-CN" sz="1800" b="1">
                <a:solidFill>
                  <a:srgbClr val="0000FF"/>
                </a:solidFill>
                <a:effectLst>
                  <a:outerShdw blurRad="38100" dist="38100" dir="2700000" algn="tl">
                    <a:srgbClr val="000000"/>
                  </a:outerShdw>
                </a:effectLst>
              </a:rPr>
              <a:t>void print()	</a:t>
            </a:r>
            <a:r>
              <a:rPr lang="en-US" altLang="zh-CN" sz="1800"/>
              <a:t>	</a:t>
            </a:r>
            <a:r>
              <a:rPr lang="en-US" altLang="zh-CN" sz="1800" b="1" i="1">
                <a:solidFill>
                  <a:srgbClr val="008000"/>
                </a:solidFill>
              </a:rPr>
              <a:t>//</a:t>
            </a:r>
            <a:r>
              <a:rPr lang="zh-CN" altLang="en-US" sz="1800" b="1" i="1">
                <a:solidFill>
                  <a:srgbClr val="008000"/>
                </a:solidFill>
              </a:rPr>
              <a:t>定义同名函数</a:t>
            </a:r>
          </a:p>
          <a:p>
            <a:pPr algn="just">
              <a:buClr>
                <a:schemeClr val="accent2"/>
              </a:buClr>
              <a:buFont typeface="Wingdings" pitchFamily="2" charset="2"/>
              <a:buNone/>
            </a:pPr>
            <a:r>
              <a:rPr lang="zh-CN" altLang="en-US" sz="1800"/>
              <a:t>         </a:t>
            </a:r>
            <a:r>
              <a:rPr lang="en-US" altLang="zh-CN" sz="1800" b="1">
                <a:solidFill>
                  <a:srgbClr val="0000FF"/>
                </a:solidFill>
                <a:effectLst>
                  <a:outerShdw blurRad="38100" dist="38100" dir="2700000" algn="tl">
                    <a:srgbClr val="000000"/>
                  </a:outerShdw>
                </a:effectLst>
              </a:rPr>
              <a:t>{ cout &lt;&lt; "b1=" &lt;&lt; b1 &lt;&lt; '\t' &lt;&lt; "b2=" &lt;&lt; b2 &lt;&lt; endl ; }</a:t>
            </a:r>
          </a:p>
          <a:p>
            <a:pPr algn="just">
              <a:buClr>
                <a:schemeClr val="accent2"/>
              </a:buClr>
              <a:buFont typeface="Wingdings" pitchFamily="2" charset="2"/>
              <a:buNone/>
            </a:pPr>
            <a:r>
              <a:rPr lang="en-US" altLang="zh-CN" sz="1800"/>
              <a:t>      void printAB()</a:t>
            </a:r>
          </a:p>
          <a:p>
            <a:pPr algn="just">
              <a:buClr>
                <a:schemeClr val="accent2"/>
              </a:buClr>
              <a:buFont typeface="Wingdings" pitchFamily="2" charset="2"/>
              <a:buNone/>
            </a:pPr>
            <a:r>
              <a:rPr lang="en-US" altLang="zh-CN" sz="1800"/>
              <a:t>        { A::print() ;		</a:t>
            </a:r>
            <a:r>
              <a:rPr lang="en-US" altLang="zh-CN" sz="1800" b="1" i="1">
                <a:solidFill>
                  <a:srgbClr val="008000"/>
                </a:solidFill>
              </a:rPr>
              <a:t>//</a:t>
            </a:r>
            <a:r>
              <a:rPr lang="zh-CN" altLang="en-US" sz="1800" b="1" i="1">
                <a:solidFill>
                  <a:srgbClr val="008000"/>
                </a:solidFill>
              </a:rPr>
              <a:t>派生类对象调用基类版本同名成员函数</a:t>
            </a:r>
          </a:p>
          <a:p>
            <a:pPr algn="just">
              <a:buClr>
                <a:schemeClr val="accent2"/>
              </a:buClr>
              <a:buFont typeface="Wingdings" pitchFamily="2" charset="2"/>
              <a:buNone/>
            </a:pPr>
            <a:r>
              <a:rPr lang="zh-CN" altLang="en-US" sz="1800"/>
              <a:t>           </a:t>
            </a:r>
            <a:r>
              <a:rPr lang="en-US" altLang="zh-CN" sz="1800">
                <a:effectLst>
                  <a:outerShdw blurRad="38100" dist="38100" dir="2700000" algn="tl">
                    <a:srgbClr val="FFFFFF"/>
                  </a:outerShdw>
                </a:effectLst>
              </a:rPr>
              <a:t>print() ;</a:t>
            </a:r>
            <a:r>
              <a:rPr lang="en-US" altLang="zh-CN" sz="1800"/>
              <a:t>		</a:t>
            </a:r>
            <a:r>
              <a:rPr lang="en-US" altLang="zh-CN" sz="1800" b="1" i="1">
                <a:solidFill>
                  <a:srgbClr val="008000"/>
                </a:solidFill>
              </a:rPr>
              <a:t>//</a:t>
            </a:r>
            <a:r>
              <a:rPr lang="zh-CN" altLang="en-US" sz="1800" b="1" i="1">
                <a:solidFill>
                  <a:srgbClr val="008000"/>
                </a:solidFill>
              </a:rPr>
              <a:t>派生类对象调用自身的成员函数</a:t>
            </a:r>
          </a:p>
          <a:p>
            <a:pPr algn="just">
              <a:buClr>
                <a:schemeClr val="accent2"/>
              </a:buClr>
              <a:buFont typeface="Wingdings" pitchFamily="2" charset="2"/>
              <a:buNone/>
            </a:pPr>
            <a:r>
              <a:rPr lang="zh-CN" altLang="en-US" sz="1800"/>
              <a:t>       </a:t>
            </a:r>
            <a:r>
              <a:rPr lang="en-US" altLang="zh-CN" sz="1800"/>
              <a:t>}</a:t>
            </a:r>
          </a:p>
          <a:p>
            <a:pPr algn="just">
              <a:buClr>
                <a:schemeClr val="accent2"/>
              </a:buClr>
              <a:buFont typeface="Wingdings" pitchFamily="2" charset="2"/>
              <a:buNone/>
            </a:pPr>
            <a:r>
              <a:rPr lang="en-US" altLang="zh-CN" sz="1800"/>
              <a:t>};</a:t>
            </a:r>
          </a:p>
          <a:p>
            <a:pPr algn="just">
              <a:buClr>
                <a:schemeClr val="accent2"/>
              </a:buClr>
              <a:buFont typeface="Wingdings" pitchFamily="2" charset="2"/>
              <a:buNone/>
            </a:pPr>
            <a:r>
              <a:rPr lang="en-US" altLang="zh-CN" sz="1800"/>
              <a:t>int main()</a:t>
            </a:r>
          </a:p>
          <a:p>
            <a:pPr algn="just">
              <a:buClr>
                <a:schemeClr val="accent2"/>
              </a:buClr>
              <a:buFont typeface="Wingdings" pitchFamily="2" charset="2"/>
              <a:buNone/>
            </a:pPr>
            <a:r>
              <a:rPr lang="en-US" altLang="zh-CN" sz="1800"/>
              <a:t>{ B  b ;        b.A::print();	b.printAB();  }</a:t>
            </a:r>
          </a:p>
        </p:txBody>
      </p:sp>
      <p:sp>
        <p:nvSpPr>
          <p:cNvPr id="63693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8.2.2  </a:t>
            </a:r>
            <a:r>
              <a:rPr lang="zh-CN" altLang="en-US" sz="100">
                <a:solidFill>
                  <a:schemeClr val="bg1"/>
                </a:solidFill>
                <a:latin typeface="宋体" pitchFamily="2" charset="-122"/>
              </a:rPr>
              <a:t>重名成员</a:t>
            </a:r>
            <a:endParaRPr lang="zh-CN" altLang="en-US" sz="100">
              <a:solidFill>
                <a:schemeClr val="bg1"/>
              </a:solidFill>
            </a:endParaRPr>
          </a:p>
        </p:txBody>
      </p:sp>
      <p:sp>
        <p:nvSpPr>
          <p:cNvPr id="636932" name="Rectangle 4"/>
          <p:cNvSpPr>
            <a:spLocks noChangeArrowheads="1"/>
          </p:cNvSpPr>
          <p:nvPr/>
        </p:nvSpPr>
        <p:spPr bwMode="auto">
          <a:xfrm>
            <a:off x="6562725" y="304800"/>
            <a:ext cx="2317750" cy="457200"/>
          </a:xfrm>
          <a:prstGeom prst="rect">
            <a:avLst/>
          </a:prstGeom>
          <a:noFill/>
          <a:ln w="9525">
            <a:noFill/>
            <a:miter lim="800000"/>
            <a:headEnd/>
            <a:tailEnd/>
          </a:ln>
          <a:effectLst/>
        </p:spPr>
        <p:txBody>
          <a:bodyPr wrap="none">
            <a:spAutoFit/>
          </a:bodyPr>
          <a:lstStyle/>
          <a:p>
            <a:r>
              <a:rPr lang="en-US" altLang="zh-CN" b="1" i="1">
                <a:solidFill>
                  <a:srgbClr val="008000"/>
                </a:solidFill>
                <a:latin typeface="楷体_GB2312" pitchFamily="49" charset="-122"/>
              </a:rPr>
              <a:t>2.</a:t>
            </a:r>
            <a:r>
              <a:rPr lang="zh-CN" altLang="en-US" b="1" i="1">
                <a:solidFill>
                  <a:srgbClr val="008000"/>
                </a:solidFill>
                <a:latin typeface="楷体_GB2312" pitchFamily="49" charset="-122"/>
              </a:rPr>
              <a:t>重名成员函数</a:t>
            </a:r>
          </a:p>
        </p:txBody>
      </p:sp>
      <p:sp>
        <p:nvSpPr>
          <p:cNvPr id="636933" name="Text Box 5"/>
          <p:cNvSpPr txBox="1">
            <a:spLocks noChangeArrowheads="1"/>
          </p:cNvSpPr>
          <p:nvPr/>
        </p:nvSpPr>
        <p:spPr bwMode="auto">
          <a:xfrm>
            <a:off x="4572000" y="1600200"/>
            <a:ext cx="4392613" cy="3797300"/>
          </a:xfrm>
          <a:prstGeom prst="rect">
            <a:avLst/>
          </a:prstGeom>
          <a:gradFill rotWithShape="0">
            <a:gsLst>
              <a:gs pos="0">
                <a:srgbClr val="FFFFFF"/>
              </a:gs>
              <a:gs pos="100000">
                <a:srgbClr val="FF99FF"/>
              </a:gs>
            </a:gsLst>
            <a:lin ang="5400000" scaled="1"/>
          </a:gradFill>
          <a:ln w="9525">
            <a:noFill/>
            <a:miter lim="800000"/>
            <a:headEnd/>
            <a:tailEnd/>
          </a:ln>
          <a:effectLst>
            <a:outerShdw dist="107763" dir="2700000" algn="ctr" rotWithShape="0">
              <a:schemeClr val="bg2"/>
            </a:outerShdw>
          </a:effectLst>
        </p:spPr>
        <p:txBody>
          <a:bodyPr>
            <a:spAutoFit/>
          </a:bodyPr>
          <a:lstStyle/>
          <a:p>
            <a:pPr algn="l">
              <a:lnSpc>
                <a:spcPct val="170000"/>
              </a:lnSpc>
            </a:pPr>
            <a:r>
              <a:rPr lang="zh-CN" altLang="en-US" sz="1800" b="1">
                <a:latin typeface="Arial Unicode MS" pitchFamily="34" charset="-122"/>
                <a:ea typeface="Arial Unicode MS" pitchFamily="34" charset="-122"/>
                <a:cs typeface="Arial Unicode MS" pitchFamily="34" charset="-122"/>
              </a:rPr>
              <a:t>通过继承，类</a:t>
            </a:r>
            <a:r>
              <a:rPr lang="en-US" altLang="zh-CN" sz="1800" b="1">
                <a:latin typeface="Arial Unicode MS" pitchFamily="34" charset="-122"/>
                <a:ea typeface="Arial Unicode MS" pitchFamily="34" charset="-122"/>
                <a:cs typeface="Arial Unicode MS" pitchFamily="34" charset="-122"/>
              </a:rPr>
              <a:t>B</a:t>
            </a:r>
            <a:r>
              <a:rPr lang="zh-CN" altLang="en-US" sz="1800" b="1">
                <a:latin typeface="Arial Unicode MS" pitchFamily="34" charset="-122"/>
                <a:ea typeface="Arial Unicode MS" pitchFamily="34" charset="-122"/>
                <a:cs typeface="Arial Unicode MS" pitchFamily="34" charset="-122"/>
              </a:rPr>
              <a:t>具有两个同名成员函数</a:t>
            </a:r>
          </a:p>
          <a:p>
            <a:pPr algn="l">
              <a:lnSpc>
                <a:spcPct val="170000"/>
              </a:lnSpc>
            </a:pPr>
            <a:r>
              <a:rPr lang="en-US" altLang="zh-CN" sz="1800" b="1">
                <a:latin typeface="Arial Unicode MS" pitchFamily="34" charset="-122"/>
                <a:ea typeface="Arial Unicode MS" pitchFamily="34" charset="-122"/>
                <a:cs typeface="Arial Unicode MS" pitchFamily="34" charset="-122"/>
              </a:rPr>
              <a:t>void A::print(); </a:t>
            </a:r>
          </a:p>
          <a:p>
            <a:pPr algn="l">
              <a:lnSpc>
                <a:spcPct val="170000"/>
              </a:lnSpc>
            </a:pPr>
            <a:r>
              <a:rPr lang="en-US" altLang="zh-CN" sz="1800" b="1">
                <a:latin typeface="Arial Unicode MS" pitchFamily="34" charset="-122"/>
                <a:ea typeface="Arial Unicode MS" pitchFamily="34" charset="-122"/>
                <a:cs typeface="Arial Unicode MS" pitchFamily="34" charset="-122"/>
              </a:rPr>
              <a:t>void B::print(); </a:t>
            </a:r>
          </a:p>
          <a:p>
            <a:pPr algn="l">
              <a:lnSpc>
                <a:spcPct val="140000"/>
              </a:lnSpc>
            </a:pPr>
            <a:endParaRPr lang="en-US" altLang="zh-CN" sz="1800" b="1">
              <a:latin typeface="Arial Unicode MS" pitchFamily="34" charset="-122"/>
              <a:ea typeface="Arial Unicode MS" pitchFamily="34" charset="-122"/>
              <a:cs typeface="Arial Unicode MS" pitchFamily="34" charset="-122"/>
            </a:endParaRPr>
          </a:p>
          <a:p>
            <a:pPr algn="l">
              <a:lnSpc>
                <a:spcPct val="140000"/>
              </a:lnSpc>
              <a:buClr>
                <a:srgbClr val="FF0000"/>
              </a:buClr>
              <a:buFont typeface="Wingdings" pitchFamily="2" charset="2"/>
              <a:buChar char="Ø"/>
            </a:pPr>
            <a:r>
              <a:rPr lang="en-US" altLang="zh-CN" sz="1800" b="1">
                <a:latin typeface="Arial Unicode MS" pitchFamily="34" charset="-122"/>
                <a:ea typeface="Arial Unicode MS" pitchFamily="34" charset="-122"/>
                <a:cs typeface="Arial Unicode MS" pitchFamily="34" charset="-122"/>
              </a:rPr>
              <a:t> </a:t>
            </a:r>
            <a:r>
              <a:rPr lang="zh-CN" altLang="en-US" sz="1800" b="1">
                <a:latin typeface="Arial Unicode MS" pitchFamily="34" charset="-122"/>
                <a:ea typeface="Arial Unicode MS" pitchFamily="34" charset="-122"/>
                <a:cs typeface="Arial Unicode MS" pitchFamily="34" charset="-122"/>
              </a:rPr>
              <a:t>派生类也是基类，基类指针可以指向</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派生类对象</a:t>
            </a:r>
          </a:p>
          <a:p>
            <a:pPr algn="l">
              <a:lnSpc>
                <a:spcPct val="140000"/>
              </a:lnSpc>
              <a:buClr>
                <a:srgbClr val="FF0000"/>
              </a:buClr>
              <a:buFont typeface="Wingdings" pitchFamily="2" charset="2"/>
              <a:buChar char="Ø"/>
            </a:pPr>
            <a:r>
              <a:rPr lang="zh-CN" altLang="en-US" sz="1800" b="1">
                <a:latin typeface="Arial Unicode MS" pitchFamily="34" charset="-122"/>
                <a:ea typeface="Arial Unicode MS" pitchFamily="34" charset="-122"/>
                <a:cs typeface="Arial Unicode MS" pitchFamily="34" charset="-122"/>
              </a:rPr>
              <a:t> 派生类中定义与基类同名的成员函数，</a:t>
            </a:r>
          </a:p>
          <a:p>
            <a:pPr algn="l">
              <a:lnSpc>
                <a:spcPct val="140000"/>
              </a:lnSpc>
              <a:buClr>
                <a:srgbClr val="FF0000"/>
              </a:buClr>
              <a:buFont typeface="Wingdings" pitchFamily="2" charset="2"/>
              <a:buNone/>
            </a:pPr>
            <a:r>
              <a:rPr lang="zh-CN" altLang="en-US" sz="1800" b="1">
                <a:latin typeface="Arial Unicode MS" pitchFamily="34" charset="-122"/>
                <a:ea typeface="Arial Unicode MS" pitchFamily="34" charset="-122"/>
                <a:cs typeface="Arial Unicode MS" pitchFamily="34" charset="-122"/>
              </a:rPr>
              <a:t>    称为重载成员函数</a:t>
            </a:r>
          </a:p>
          <a:p>
            <a:pPr algn="l">
              <a:lnSpc>
                <a:spcPct val="140000"/>
              </a:lnSpc>
              <a:buClr>
                <a:srgbClr val="FF0000"/>
              </a:buClr>
              <a:buFont typeface="Wingdings" pitchFamily="2" charset="2"/>
              <a:buNone/>
            </a:pPr>
            <a:endParaRPr lang="en-US" altLang="zh-CN" sz="1800" b="1">
              <a:latin typeface="Arial Unicode MS" pitchFamily="34" charset="-122"/>
              <a:ea typeface="Arial Unicode MS" pitchFamily="34" charset="-122"/>
              <a:cs typeface="Arial Unicode MS" pitchFamily="34" charset="-122"/>
            </a:endParaRPr>
          </a:p>
        </p:txBody>
      </p:sp>
      <p:sp>
        <p:nvSpPr>
          <p:cNvPr id="636934" name="Rectangle 6"/>
          <p:cNvSpPr>
            <a:spLocks noChangeArrowheads="1"/>
          </p:cNvSpPr>
          <p:nvPr/>
        </p:nvSpPr>
        <p:spPr bwMode="auto">
          <a:xfrm>
            <a:off x="6419850" y="22240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A * this );</a:t>
            </a:r>
          </a:p>
        </p:txBody>
      </p:sp>
      <p:sp>
        <p:nvSpPr>
          <p:cNvPr id="636935" name="Rectangle 7"/>
          <p:cNvSpPr>
            <a:spLocks noChangeArrowheads="1"/>
          </p:cNvSpPr>
          <p:nvPr/>
        </p:nvSpPr>
        <p:spPr bwMode="auto">
          <a:xfrm>
            <a:off x="6419850" y="2681288"/>
            <a:ext cx="2343150" cy="366712"/>
          </a:xfrm>
          <a:prstGeom prst="rect">
            <a:avLst/>
          </a:prstGeom>
          <a:solidFill>
            <a:srgbClr val="FFCCFF"/>
          </a:solidFill>
          <a:ln w="9525">
            <a:noFill/>
            <a:miter lim="800000"/>
            <a:headEnd/>
            <a:tailEnd/>
          </a:ln>
          <a:effectLst/>
        </p:spPr>
        <p:txBody>
          <a:bodyPr wrap="none">
            <a:spAutoFit/>
          </a:bodyPr>
          <a:lstStyle/>
          <a:p>
            <a:pPr algn="l"/>
            <a:r>
              <a:rPr lang="en-US" altLang="zh-CN" sz="1800" b="1" i="1">
                <a:solidFill>
                  <a:srgbClr val="0000FF"/>
                </a:solidFill>
                <a:ea typeface="Arial Unicode MS" pitchFamily="34" charset="-122"/>
                <a:cs typeface="Arial Unicode MS" pitchFamily="34" charset="-122"/>
              </a:rPr>
              <a:t>// void print( B * this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idx="4294967295"/>
          </p:nvPr>
        </p:nvSpPr>
        <p:spPr>
          <a:xfrm>
            <a:off x="7308850" y="188913"/>
            <a:ext cx="1655763" cy="142875"/>
          </a:xfrm>
          <a:prstGeom prst="rect">
            <a:avLst/>
          </a:prstGeom>
        </p:spPr>
        <p:txBody>
          <a:bodyPr/>
          <a:lstStyle/>
          <a:p>
            <a:r>
              <a:rPr lang="en-US" altLang="zh-CN" sz="100" dirty="0">
                <a:solidFill>
                  <a:schemeClr val="bg1"/>
                </a:solidFill>
                <a:latin typeface="宋体" pitchFamily="2" charset="-122"/>
              </a:rPr>
              <a:t>8.2.3  </a:t>
            </a:r>
            <a:r>
              <a:rPr lang="zh-CN" altLang="en-US" sz="100" dirty="0">
                <a:solidFill>
                  <a:schemeClr val="bg1"/>
                </a:solidFill>
                <a:latin typeface="宋体" pitchFamily="2" charset="-122"/>
              </a:rPr>
              <a:t>派生类中访问静态成员</a:t>
            </a:r>
            <a:endParaRPr lang="zh-CN" altLang="en-US" sz="100" dirty="0">
              <a:solidFill>
                <a:schemeClr val="bg1"/>
              </a:solidFill>
            </a:endParaRPr>
          </a:p>
        </p:txBody>
      </p:sp>
      <p:sp>
        <p:nvSpPr>
          <p:cNvPr id="570371" name="Text Box 3"/>
          <p:cNvSpPr txBox="1">
            <a:spLocks noChangeArrowheads="1"/>
          </p:cNvSpPr>
          <p:nvPr/>
        </p:nvSpPr>
        <p:spPr bwMode="auto">
          <a:xfrm>
            <a:off x="838200" y="1870075"/>
            <a:ext cx="7543800" cy="3387725"/>
          </a:xfrm>
          <a:prstGeom prst="rect">
            <a:avLst/>
          </a:prstGeom>
          <a:noFill/>
          <a:ln w="9525">
            <a:noFill/>
            <a:miter lim="800000"/>
            <a:headEnd/>
            <a:tailEnd/>
          </a:ln>
          <a:effectLst/>
        </p:spPr>
        <p:txBody>
          <a:bodyPr>
            <a:spAutoFit/>
          </a:bodyPr>
          <a:lstStyle/>
          <a:p>
            <a:pPr algn="just">
              <a:lnSpc>
                <a:spcPct val="180000"/>
              </a:lnSpc>
              <a:buClr>
                <a:schemeClr val="accent2"/>
              </a:buClr>
              <a:buFont typeface="Wingdings" pitchFamily="2" charset="2"/>
              <a:buChar char="Ø"/>
            </a:pPr>
            <a:r>
              <a:rPr lang="en-US" altLang="zh-CN" sz="2000" b="1">
                <a:latin typeface="Arial Unicode MS" pitchFamily="34" charset="-122"/>
              </a:rPr>
              <a:t> </a:t>
            </a:r>
            <a:r>
              <a:rPr lang="zh-CN" altLang="en-US" sz="2000" b="1">
                <a:latin typeface="Arial Unicode MS" pitchFamily="34" charset="-122"/>
              </a:rPr>
              <a:t>基类定义的静态成员，将被所有派生类共享</a:t>
            </a:r>
          </a:p>
          <a:p>
            <a:pPr algn="just">
              <a:lnSpc>
                <a:spcPct val="180000"/>
              </a:lnSpc>
              <a:buClr>
                <a:schemeClr val="accent2"/>
              </a:buClr>
              <a:buFont typeface="Wingdings" pitchFamily="2" charset="2"/>
              <a:buChar char="Ø"/>
            </a:pPr>
            <a:r>
              <a:rPr lang="zh-CN" altLang="en-US" sz="2000" b="1">
                <a:latin typeface="Arial Unicode MS" pitchFamily="34" charset="-122"/>
              </a:rPr>
              <a:t> 根据静态成员自身的访问特性和派生类的继承方式，在类层次</a:t>
            </a:r>
          </a:p>
          <a:p>
            <a:pPr algn="just">
              <a:lnSpc>
                <a:spcPct val="180000"/>
              </a:lnSpc>
              <a:buClr>
                <a:schemeClr val="accent2"/>
              </a:buClr>
              <a:buFont typeface="Wingdings" pitchFamily="2" charset="2"/>
              <a:buNone/>
            </a:pPr>
            <a:r>
              <a:rPr lang="zh-CN" altLang="en-US" sz="2000" b="1">
                <a:latin typeface="Arial Unicode MS" pitchFamily="34" charset="-122"/>
              </a:rPr>
              <a:t>    体系中具有不同的访问性质</a:t>
            </a:r>
            <a:r>
              <a:rPr lang="zh-CN" altLang="en-US" sz="2000" b="1">
                <a:latin typeface="Arial Unicode MS" pitchFamily="34" charset="-122"/>
                <a:ea typeface="Arial Unicode MS" pitchFamily="34" charset="-122"/>
                <a:cs typeface="Arial Unicode MS" pitchFamily="34" charset="-122"/>
              </a:rPr>
              <a:t> </a:t>
            </a:r>
          </a:p>
          <a:p>
            <a:pPr algn="just">
              <a:lnSpc>
                <a:spcPct val="180000"/>
              </a:lnSpc>
              <a:buClr>
                <a:schemeClr val="accent2"/>
              </a:buClr>
              <a:buFont typeface="Wingdings" pitchFamily="2" charset="2"/>
              <a:buChar char="Ø"/>
            </a:pPr>
            <a:r>
              <a:rPr lang="zh-CN" altLang="en-US" sz="2000" b="1">
                <a:latin typeface="Arial Unicode MS" pitchFamily="34" charset="-122"/>
                <a:ea typeface="Arial Unicode MS" pitchFamily="34" charset="-122"/>
                <a:cs typeface="Arial Unicode MS" pitchFamily="34" charset="-122"/>
              </a:rPr>
              <a:t> 派生类中访问静态成员，用以下形式显式说明：</a:t>
            </a:r>
          </a:p>
          <a:p>
            <a:pPr algn="just">
              <a:lnSpc>
                <a:spcPct val="180000"/>
              </a:lnSpc>
              <a:buClr>
                <a:schemeClr val="accent2"/>
              </a:buClr>
              <a:buFont typeface="Wingdings" pitchFamily="2" charset="2"/>
              <a:buNone/>
            </a:pPr>
            <a:r>
              <a:rPr lang="zh-CN" altLang="en-US" sz="2000" b="1" i="1">
                <a:latin typeface="Arial Unicode MS" pitchFamily="34" charset="-122"/>
                <a:ea typeface="Arial Unicode MS" pitchFamily="34" charset="-122"/>
                <a:cs typeface="Arial Unicode MS" pitchFamily="34" charset="-122"/>
              </a:rPr>
              <a:t>			类名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a:p>
            <a:pPr algn="l">
              <a:lnSpc>
                <a:spcPct val="180000"/>
              </a:lnSpc>
              <a:buClr>
                <a:schemeClr val="accent2"/>
              </a:buClr>
              <a:buFont typeface="Wingdings" pitchFamily="2" charset="2"/>
              <a:buNone/>
            </a:pPr>
            <a:r>
              <a:rPr lang="zh-CN" altLang="en-US" sz="2000" b="1">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或通过对象访问</a:t>
            </a:r>
            <a:r>
              <a:rPr lang="zh-CN" altLang="en-US"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对象名</a:t>
            </a:r>
            <a:r>
              <a:rPr lang="zh-CN" altLang="en-US" sz="2000" b="1">
                <a:latin typeface="Arial Unicode MS" pitchFamily="34" charset="-122"/>
                <a:ea typeface="Arial Unicode MS" pitchFamily="34" charset="-122"/>
                <a:cs typeface="Arial Unicode MS" pitchFamily="34" charset="-122"/>
              </a:rPr>
              <a:t> </a:t>
            </a:r>
            <a:r>
              <a:rPr lang="en-US" altLang="zh-CN" sz="2000" b="1">
                <a:latin typeface="Arial Unicode MS" pitchFamily="34" charset="-122"/>
                <a:ea typeface="Arial Unicode MS" pitchFamily="34" charset="-122"/>
                <a:cs typeface="Arial Unicode MS" pitchFamily="34" charset="-122"/>
              </a:rPr>
              <a:t>. </a:t>
            </a:r>
            <a:r>
              <a:rPr lang="zh-CN" altLang="en-US" sz="2000" b="1" i="1">
                <a:latin typeface="Arial Unicode MS" pitchFamily="34" charset="-122"/>
                <a:ea typeface="Arial Unicode MS" pitchFamily="34" charset="-122"/>
                <a:cs typeface="Arial Unicode MS" pitchFamily="34" charset="-122"/>
              </a:rPr>
              <a:t>成员</a:t>
            </a:r>
          </a:p>
        </p:txBody>
      </p:sp>
      <p:sp>
        <p:nvSpPr>
          <p:cNvPr id="570372" name="Rectangle 4"/>
          <p:cNvSpPr>
            <a:spLocks noChangeArrowheads="1"/>
          </p:cNvSpPr>
          <p:nvPr/>
        </p:nvSpPr>
        <p:spPr bwMode="auto">
          <a:xfrm>
            <a:off x="488950" y="685800"/>
            <a:ext cx="4298950" cy="457200"/>
          </a:xfrm>
          <a:prstGeom prst="rect">
            <a:avLst/>
          </a:prstGeom>
          <a:noFill/>
          <a:ln w="9525">
            <a:noFill/>
            <a:miter lim="800000"/>
            <a:headEnd/>
            <a:tailEnd/>
          </a:ln>
          <a:effectLst/>
        </p:spPr>
        <p:txBody>
          <a:bodyPr wrap="none">
            <a:spAutoFit/>
          </a:bodyPr>
          <a:lstStyle/>
          <a:p>
            <a:r>
              <a:rPr lang="en-US" altLang="zh-CN" b="1">
                <a:solidFill>
                  <a:srgbClr val="CC3300"/>
                </a:solidFill>
                <a:latin typeface="楷体_GB2312" pitchFamily="49" charset="-122"/>
              </a:rPr>
              <a:t>8.2.3  </a:t>
            </a:r>
            <a:r>
              <a:rPr lang="zh-CN" altLang="en-US" b="1">
                <a:solidFill>
                  <a:srgbClr val="CC3300"/>
                </a:solidFill>
                <a:latin typeface="楷体_GB2312" pitchFamily="49" charset="-122"/>
              </a:rPr>
              <a:t>派生类中访问静态成员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checkerboard(across)">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70371"/>
                                        </p:tgtEl>
                                        <p:attrNameLst>
                                          <p:attrName>style.visibility</p:attrName>
                                        </p:attrNameLst>
                                      </p:cBhvr>
                                      <p:to>
                                        <p:strVal val="visible"/>
                                      </p:to>
                                    </p:set>
                                    <p:animEffect transition="in" filter="checkerboard(across)">
                                      <p:cBhvr>
                                        <p:cTn id="12" dur="500"/>
                                        <p:tgtEl>
                                          <p:spTgt spid="570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autoUpdateAnimBg="0"/>
      <p:bldP spid="57037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571398" name="Rectangle 6"/>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571399" name="Rectangle 7"/>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571403" name="Rectangle 11"/>
          <p:cNvSpPr>
            <a:spLocks noChangeArrowheads="1"/>
          </p:cNvSpPr>
          <p:nvPr/>
        </p:nvSpPr>
        <p:spPr bwMode="auto">
          <a:xfrm>
            <a:off x="509588" y="1262063"/>
            <a:ext cx="923925" cy="366712"/>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B</a:t>
            </a:r>
          </a:p>
        </p:txBody>
      </p:sp>
      <p:sp>
        <p:nvSpPr>
          <p:cNvPr id="571404" name="Rectangle 12"/>
          <p:cNvSpPr>
            <a:spLocks noChangeArrowheads="1"/>
          </p:cNvSpPr>
          <p:nvPr/>
        </p:nvSpPr>
        <p:spPr bwMode="auto">
          <a:xfrm>
            <a:off x="509588" y="3429000"/>
            <a:ext cx="2157412" cy="366713"/>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gn="l">
              <a:lnSpc>
                <a:spcPct val="90000"/>
              </a:lnSpc>
            </a:pPr>
            <a:r>
              <a:rPr lang="en-US" altLang="zh-CN" sz="2000" b="1"/>
              <a:t>class D : private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1398"/>
                                        </p:tgtEl>
                                        <p:attrNameLst>
                                          <p:attrName>style.visibility</p:attrName>
                                        </p:attrNameLst>
                                      </p:cBhvr>
                                      <p:to>
                                        <p:strVal val="visible"/>
                                      </p:to>
                                    </p:set>
                                    <p:animEffect transition="in" filter="checkerboard(across)">
                                      <p:cBhvr>
                                        <p:cTn id="7" dur="500"/>
                                        <p:tgtEl>
                                          <p:spTgt spid="571398"/>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571395"/>
                                        </p:tgtEl>
                                        <p:attrNameLst>
                                          <p:attrName>style.visibility</p:attrName>
                                        </p:attrNameLst>
                                      </p:cBhvr>
                                      <p:to>
                                        <p:strVal val="visible"/>
                                      </p:to>
                                    </p:set>
                                    <p:animEffect transition="in" filter="blinds(horizontal)">
                                      <p:cBhvr>
                                        <p:cTn id="11" dur="500"/>
                                        <p:tgtEl>
                                          <p:spTgt spid="57139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71399"/>
                                        </p:tgtEl>
                                        <p:attrNameLst>
                                          <p:attrName>style.visibility</p:attrName>
                                        </p:attrNameLst>
                                      </p:cBhvr>
                                      <p:to>
                                        <p:strVal val="visible"/>
                                      </p:to>
                                    </p:set>
                                    <p:animEffect transition="in" filter="blinds(horizontal)">
                                      <p:cBhvr>
                                        <p:cTn id="16" dur="500"/>
                                        <p:tgtEl>
                                          <p:spTgt spid="571399"/>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571403"/>
                                        </p:tgtEl>
                                        <p:attrNameLst>
                                          <p:attrName>style.visibility</p:attrName>
                                        </p:attrNameLst>
                                      </p:cBhvr>
                                      <p:to>
                                        <p:strVal val="visible"/>
                                      </p:to>
                                    </p:set>
                                    <p:animEffect transition="in" filter="checkerboard(across)">
                                      <p:cBhvr>
                                        <p:cTn id="21" dur="500"/>
                                        <p:tgtEl>
                                          <p:spTgt spid="571403"/>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571404"/>
                                        </p:tgtEl>
                                        <p:attrNameLst>
                                          <p:attrName>style.visibility</p:attrName>
                                        </p:attrNameLst>
                                      </p:cBhvr>
                                      <p:to>
                                        <p:strVal val="visible"/>
                                      </p:to>
                                    </p:set>
                                    <p:animEffect transition="in" filter="checkerboard(across)">
                                      <p:cBhvr>
                                        <p:cTn id="26" dur="500"/>
                                        <p:tgtEl>
                                          <p:spTgt spid="571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autoUpdateAnimBg="0"/>
      <p:bldP spid="571398" grpId="0" autoUpdateAnimBg="0"/>
      <p:bldP spid="571399" grpId="0" autoUpdateAnimBg="0"/>
      <p:bldP spid="571403" grpId="0" animBg="1" autoUpdateAnimBg="0"/>
      <p:bldP spid="57140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Text Box 3"/>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3076" name="Rectangle 4"/>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3077" name="Rectangle 5"/>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3079" name="Rectangle 7"/>
          <p:cNvSpPr>
            <a:spLocks noChangeArrowheads="1"/>
          </p:cNvSpPr>
          <p:nvPr/>
        </p:nvSpPr>
        <p:spPr bwMode="auto">
          <a:xfrm>
            <a:off x="685800" y="1879600"/>
            <a:ext cx="2884488"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void Add() { i++ ; }</a:t>
            </a:r>
          </a:p>
        </p:txBody>
      </p:sp>
      <p:sp>
        <p:nvSpPr>
          <p:cNvPr id="643080" name="AutoShape 8"/>
          <p:cNvSpPr>
            <a:spLocks/>
          </p:cNvSpPr>
          <p:nvPr/>
        </p:nvSpPr>
        <p:spPr bwMode="auto">
          <a:xfrm>
            <a:off x="4114800" y="565150"/>
            <a:ext cx="2057400" cy="533400"/>
          </a:xfrm>
          <a:prstGeom prst="borderCallout2">
            <a:avLst>
              <a:gd name="adj1" fmla="val 21431"/>
              <a:gd name="adj2" fmla="val -3704"/>
              <a:gd name="adj3" fmla="val 21431"/>
              <a:gd name="adj4" fmla="val -20218"/>
              <a:gd name="adj5" fmla="val 217264"/>
              <a:gd name="adj6" fmla="val -7276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静态成员函数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3079"/>
                                        </p:tgtEl>
                                        <p:attrNameLst>
                                          <p:attrName>style.visibility</p:attrName>
                                        </p:attrNameLst>
                                      </p:cBhvr>
                                      <p:to>
                                        <p:strVal val="visible"/>
                                      </p:to>
                                    </p:set>
                                    <p:animEffect transition="in" filter="barn(outVertical)">
                                      <p:cBhvr>
                                        <p:cTn id="7" dur="500"/>
                                        <p:tgtEl>
                                          <p:spTgt spid="6430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3080"/>
                                        </p:tgtEl>
                                        <p:attrNameLst>
                                          <p:attrName>style.visibility</p:attrName>
                                        </p:attrNameLst>
                                      </p:cBhvr>
                                      <p:to>
                                        <p:strVal val="visible"/>
                                      </p:to>
                                    </p:set>
                                    <p:animEffect transition="in" filter="barn(outHorizontal)">
                                      <p:cBhvr>
                                        <p:cTn id="12" dur="500"/>
                                        <p:tgtEl>
                                          <p:spTgt spid="64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9" grpId="0" animBg="1" autoUpdateAnimBg="0"/>
      <p:bldP spid="64308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4099"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410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4101" name="Rectangle 5"/>
          <p:cNvSpPr>
            <a:spLocks noChangeArrowheads="1"/>
          </p:cNvSpPr>
          <p:nvPr/>
        </p:nvSpPr>
        <p:spPr bwMode="auto">
          <a:xfrm>
            <a:off x="685800" y="2147888"/>
            <a:ext cx="1336675" cy="3968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rPr>
              <a:t>static int i;</a:t>
            </a:r>
          </a:p>
        </p:txBody>
      </p:sp>
      <p:sp>
        <p:nvSpPr>
          <p:cNvPr id="644102" name="AutoShape 6"/>
          <p:cNvSpPr>
            <a:spLocks/>
          </p:cNvSpPr>
          <p:nvPr/>
        </p:nvSpPr>
        <p:spPr bwMode="auto">
          <a:xfrm>
            <a:off x="3962400" y="1022350"/>
            <a:ext cx="2057400" cy="533400"/>
          </a:xfrm>
          <a:prstGeom prst="borderCallout2">
            <a:avLst>
              <a:gd name="adj1" fmla="val 21431"/>
              <a:gd name="adj2" fmla="val -3704"/>
              <a:gd name="adj3" fmla="val 21431"/>
              <a:gd name="adj4" fmla="val -22685"/>
              <a:gd name="adj5" fmla="val 296431"/>
              <a:gd name="adj6" fmla="val -83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静态数据成员</a:t>
            </a:r>
          </a:p>
        </p:txBody>
      </p:sp>
      <p:sp>
        <p:nvSpPr>
          <p:cNvPr id="644103" name="Rectangle 7"/>
          <p:cNvSpPr>
            <a:spLocks noChangeArrowheads="1"/>
          </p:cNvSpPr>
          <p:nvPr/>
        </p:nvSpPr>
        <p:spPr bwMode="auto">
          <a:xfrm>
            <a:off x="457200" y="3084513"/>
            <a:ext cx="1306513" cy="396875"/>
          </a:xfrm>
          <a:prstGeom prst="rect">
            <a:avLst/>
          </a:prstGeom>
          <a:solidFill>
            <a:schemeClr val="hlink"/>
          </a:solidFill>
          <a:ln w="9525">
            <a:noFill/>
            <a:miter lim="800000"/>
            <a:headEnd/>
            <a:tailEnd/>
          </a:ln>
          <a:effectLst/>
        </p:spPr>
        <p:txBody>
          <a:bodyPr wrap="none">
            <a:spAutoFit/>
          </a:bodyPr>
          <a:lstStyle/>
          <a:p>
            <a:r>
              <a:rPr lang="en-US" altLang="zh-CN" sz="2000" b="1">
                <a:solidFill>
                  <a:srgbClr val="0000FF"/>
                </a:solidFill>
              </a:rPr>
              <a:t>int B::i=0;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4101"/>
                                        </p:tgtEl>
                                        <p:attrNameLst>
                                          <p:attrName>style.visibility</p:attrName>
                                        </p:attrNameLst>
                                      </p:cBhvr>
                                      <p:to>
                                        <p:strVal val="visible"/>
                                      </p:to>
                                    </p:set>
                                    <p:animEffect transition="in" filter="barn(outVertical)">
                                      <p:cBhvr>
                                        <p:cTn id="7" dur="500"/>
                                        <p:tgtEl>
                                          <p:spTgt spid="64410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644103"/>
                                        </p:tgtEl>
                                        <p:attrNameLst>
                                          <p:attrName>style.visibility</p:attrName>
                                        </p:attrNameLst>
                                      </p:cBhvr>
                                      <p:to>
                                        <p:strVal val="visible"/>
                                      </p:to>
                                    </p:set>
                                    <p:animEffect transition="in" filter="barn(outVertical)">
                                      <p:cBhvr>
                                        <p:cTn id="12" dur="500"/>
                                        <p:tgtEl>
                                          <p:spTgt spid="64410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4102"/>
                                        </p:tgtEl>
                                        <p:attrNameLst>
                                          <p:attrName>style.visibility</p:attrName>
                                        </p:attrNameLst>
                                      </p:cBhvr>
                                      <p:to>
                                        <p:strVal val="visible"/>
                                      </p:to>
                                    </p:set>
                                    <p:animEffect transition="in" filter="barn(outHorizontal)">
                                      <p:cBhvr>
                                        <p:cTn id="17" dur="500"/>
                                        <p:tgtEl>
                                          <p:spTgt spid="64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animBg="1" autoUpdateAnimBg="0"/>
      <p:bldP spid="644102" grpId="0" animBg="1" autoUpdateAnimBg="0"/>
      <p:bldP spid="644103"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5123"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512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5125" name="Rectangle 5"/>
          <p:cNvSpPr>
            <a:spLocks noChangeArrowheads="1"/>
          </p:cNvSpPr>
          <p:nvPr/>
        </p:nvSpPr>
        <p:spPr bwMode="auto">
          <a:xfrm>
            <a:off x="1066800" y="4375150"/>
            <a:ext cx="609600"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i=5;</a:t>
            </a:r>
          </a:p>
        </p:txBody>
      </p:sp>
      <p:sp>
        <p:nvSpPr>
          <p:cNvPr id="645126" name="AutoShape 6"/>
          <p:cNvSpPr>
            <a:spLocks/>
          </p:cNvSpPr>
          <p:nvPr/>
        </p:nvSpPr>
        <p:spPr bwMode="auto">
          <a:xfrm>
            <a:off x="3352800" y="2813050"/>
            <a:ext cx="3124200" cy="952500"/>
          </a:xfrm>
          <a:prstGeom prst="borderCallout2">
            <a:avLst>
              <a:gd name="adj1" fmla="val 12000"/>
              <a:gd name="adj2" fmla="val -2440"/>
              <a:gd name="adj3" fmla="val 12000"/>
              <a:gd name="adj4" fmla="val -14940"/>
              <a:gd name="adj5" fmla="val 162000"/>
              <a:gd name="adj6" fmla="val -5488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i </a:t>
            </a:r>
            <a:r>
              <a:rPr lang="zh-CN" altLang="en-US" sz="1800" b="1"/>
              <a:t>是类</a:t>
            </a:r>
            <a:r>
              <a:rPr lang="en-US" altLang="zh-CN" sz="1800" b="1"/>
              <a:t>D</a:t>
            </a:r>
            <a:r>
              <a:rPr lang="zh-CN" altLang="en-US" sz="1800" b="1"/>
              <a:t>的私有静态数据成员类中可见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5125"/>
                                        </p:tgtEl>
                                        <p:attrNameLst>
                                          <p:attrName>style.visibility</p:attrName>
                                        </p:attrNameLst>
                                      </p:cBhvr>
                                      <p:to>
                                        <p:strVal val="visible"/>
                                      </p:to>
                                    </p:set>
                                    <p:animEffect transition="in" filter="barn(outVertical)">
                                      <p:cBhvr>
                                        <p:cTn id="7" dur="500"/>
                                        <p:tgtEl>
                                          <p:spTgt spid="6451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5126"/>
                                        </p:tgtEl>
                                        <p:attrNameLst>
                                          <p:attrName>style.visibility</p:attrName>
                                        </p:attrNameLst>
                                      </p:cBhvr>
                                      <p:to>
                                        <p:strVal val="visible"/>
                                      </p:to>
                                    </p:set>
                                    <p:animEffect transition="in" filter="barn(outHorizontal)">
                                      <p:cBhvr>
                                        <p:cTn id="12" dur="500"/>
                                        <p:tgtEl>
                                          <p:spTgt spid="64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5" grpId="0" animBg="1" autoUpdateAnimBg="0"/>
      <p:bldP spid="645126"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2483"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32483"/>
                                        </p:tgtEl>
                                        <p:attrNameLst>
                                          <p:attrName>style.visibility</p:attrName>
                                        </p:attrNameLst>
                                      </p:cBhvr>
                                      <p:to>
                                        <p:strVal val="visible"/>
                                      </p:to>
                                    </p:set>
                                    <p:animEffect transition="in" filter="blinds(vertical)">
                                      <p:cBhvr>
                                        <p:cTn id="7" dur="500"/>
                                        <p:tgtEl>
                                          <p:spTgt spid="53248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32482"/>
                                        </p:tgtEl>
                                        <p:attrNameLst>
                                          <p:attrName>style.visibility</p:attrName>
                                        </p:attrNameLst>
                                      </p:cBhvr>
                                      <p:to>
                                        <p:strVal val="visible"/>
                                      </p:to>
                                    </p:set>
                                    <p:animEffect transition="in" filter="checkerboard(down)">
                                      <p:cBhvr>
                                        <p:cTn id="12" dur="500"/>
                                        <p:tgtEl>
                                          <p:spTgt spid="532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utoUpdateAnimBg="0"/>
      <p:bldP spid="53248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6147"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614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6149" name="Rectangle 5"/>
          <p:cNvSpPr>
            <a:spLocks noChangeArrowheads="1"/>
          </p:cNvSpPr>
          <p:nvPr/>
        </p:nvSpPr>
        <p:spPr bwMode="auto">
          <a:xfrm>
            <a:off x="990600" y="4718050"/>
            <a:ext cx="903288" cy="366713"/>
          </a:xfrm>
          <a:prstGeom prst="rect">
            <a:avLst/>
          </a:prstGeom>
          <a:solidFill>
            <a:schemeClr val="hlink"/>
          </a:solidFill>
          <a:ln w="9525">
            <a:noFill/>
            <a:miter lim="800000"/>
            <a:headEnd/>
            <a:tailEnd/>
          </a:ln>
          <a:effectLst/>
        </p:spPr>
        <p:txBody>
          <a:bodyPr wrap="none">
            <a:spAutoFit/>
          </a:bodyPr>
          <a:lstStyle/>
          <a:p>
            <a:pPr algn="l">
              <a:lnSpc>
                <a:spcPct val="90000"/>
              </a:lnSpc>
            </a:pPr>
            <a:r>
              <a:rPr lang="en-US" altLang="zh-CN" sz="2000" b="1">
                <a:solidFill>
                  <a:srgbClr val="0000FF"/>
                </a:solidFill>
                <a:effectLst>
                  <a:outerShdw blurRad="38100" dist="38100" dir="2700000" algn="tl">
                    <a:srgbClr val="C0C0C0"/>
                  </a:outerShdw>
                </a:effectLst>
              </a:rPr>
              <a:t>Add();</a:t>
            </a:r>
          </a:p>
        </p:txBody>
      </p:sp>
      <p:sp>
        <p:nvSpPr>
          <p:cNvPr id="646150" name="AutoShape 6"/>
          <p:cNvSpPr>
            <a:spLocks/>
          </p:cNvSpPr>
          <p:nvPr/>
        </p:nvSpPr>
        <p:spPr bwMode="auto">
          <a:xfrm>
            <a:off x="3733800" y="2832100"/>
            <a:ext cx="3581400" cy="952500"/>
          </a:xfrm>
          <a:prstGeom prst="borderCallout2">
            <a:avLst>
              <a:gd name="adj1" fmla="val 12000"/>
              <a:gd name="adj2" fmla="val -2130"/>
              <a:gd name="adj3" fmla="val 12000"/>
              <a:gd name="adj4" fmla="val -13296"/>
              <a:gd name="adj5" fmla="val 192500"/>
              <a:gd name="adj6" fmla="val -4906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1800" b="1"/>
              <a:t>Add()</a:t>
            </a:r>
            <a:r>
              <a:rPr lang="zh-CN" altLang="en-US" sz="1800" b="1"/>
              <a:t>是类</a:t>
            </a:r>
            <a:r>
              <a:rPr lang="en-US" altLang="zh-CN" sz="1800" b="1"/>
              <a:t>D</a:t>
            </a:r>
            <a:r>
              <a:rPr lang="zh-CN" altLang="en-US" sz="1800" b="1"/>
              <a:t>的私有静态成员函数类中可调用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46149"/>
                                        </p:tgtEl>
                                        <p:attrNameLst>
                                          <p:attrName>style.visibility</p:attrName>
                                        </p:attrNameLst>
                                      </p:cBhvr>
                                      <p:to>
                                        <p:strVal val="visible"/>
                                      </p:to>
                                    </p:set>
                                    <p:animEffect transition="in" filter="barn(outVertical)">
                                      <p:cBhvr>
                                        <p:cTn id="7" dur="500"/>
                                        <p:tgtEl>
                                          <p:spTgt spid="6461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6150"/>
                                        </p:tgtEl>
                                        <p:attrNameLst>
                                          <p:attrName>style.visibility</p:attrName>
                                        </p:attrNameLst>
                                      </p:cBhvr>
                                      <p:to>
                                        <p:strVal val="visible"/>
                                      </p:to>
                                    </p:set>
                                    <p:animEffect transition="in" filter="barn(outHorizontal)">
                                      <p:cBhvr>
                                        <p:cTn id="12" dur="500"/>
                                        <p:tgtEl>
                                          <p:spTgt spid="64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9" grpId="0" animBg="1" autoUpdateAnimBg="0"/>
      <p:bldP spid="646150"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7171"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717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7173" name="Rectangle 5"/>
          <p:cNvSpPr>
            <a:spLocks noChangeArrowheads="1"/>
          </p:cNvSpPr>
          <p:nvPr/>
        </p:nvSpPr>
        <p:spPr bwMode="auto">
          <a:xfrm>
            <a:off x="968375" y="5013325"/>
            <a:ext cx="1241425" cy="701675"/>
          </a:xfrm>
          <a:prstGeom prst="rect">
            <a:avLst/>
          </a:prstGeom>
          <a:solidFill>
            <a:schemeClr val="hlink"/>
          </a:solidFill>
          <a:ln w="9525">
            <a:noFill/>
            <a:miter lim="800000"/>
            <a:headEnd/>
            <a:tailEnd/>
          </a:ln>
          <a:effectLst/>
        </p:spPr>
        <p:txBody>
          <a:bodyPr wrap="none">
            <a:spAutoFit/>
          </a:bodyPr>
          <a:lstStyle/>
          <a:p>
            <a:pPr algn="l"/>
            <a:r>
              <a:rPr lang="en-US" altLang="zh-CN" sz="2000" b="1">
                <a:solidFill>
                  <a:srgbClr val="0000FF"/>
                </a:solidFill>
                <a:effectLst>
                  <a:outerShdw blurRad="38100" dist="38100" dir="2700000" algn="tl">
                    <a:srgbClr val="C0C0C0"/>
                  </a:outerShdw>
                </a:effectLst>
              </a:rPr>
              <a:t>B::i++;</a:t>
            </a:r>
          </a:p>
          <a:p>
            <a:pPr algn="l"/>
            <a:r>
              <a:rPr lang="en-US" altLang="zh-CN" sz="2000" b="1">
                <a:solidFill>
                  <a:srgbClr val="0000FF"/>
                </a:solidFill>
                <a:effectLst>
                  <a:outerShdw blurRad="38100" dist="38100" dir="2700000" algn="tl">
                    <a:srgbClr val="C0C0C0"/>
                  </a:outerShdw>
                </a:effectLst>
              </a:rPr>
              <a:t>B::Add();</a:t>
            </a:r>
          </a:p>
        </p:txBody>
      </p:sp>
      <p:sp>
        <p:nvSpPr>
          <p:cNvPr id="647174" name="AutoShape 6"/>
          <p:cNvSpPr>
            <a:spLocks/>
          </p:cNvSpPr>
          <p:nvPr/>
        </p:nvSpPr>
        <p:spPr bwMode="auto">
          <a:xfrm>
            <a:off x="3733800" y="3194050"/>
            <a:ext cx="2743200" cy="495300"/>
          </a:xfrm>
          <a:prstGeom prst="borderCallout2">
            <a:avLst>
              <a:gd name="adj1" fmla="val 23079"/>
              <a:gd name="adj2" fmla="val -2778"/>
              <a:gd name="adj3" fmla="val 23079"/>
              <a:gd name="adj4" fmla="val -17361"/>
              <a:gd name="adj5" fmla="val 370194"/>
              <a:gd name="adj6" fmla="val -6406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7173"/>
                                        </p:tgtEl>
                                        <p:attrNameLst>
                                          <p:attrName>style.visibility</p:attrName>
                                        </p:attrNameLst>
                                      </p:cBhvr>
                                      <p:to>
                                        <p:strVal val="visible"/>
                                      </p:to>
                                    </p:set>
                                    <p:animEffect transition="in" filter="blinds(horizontal)">
                                      <p:cBhvr>
                                        <p:cTn id="7" dur="500"/>
                                        <p:tgtEl>
                                          <p:spTgt spid="64717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47174"/>
                                        </p:tgtEl>
                                        <p:attrNameLst>
                                          <p:attrName>style.visibility</p:attrName>
                                        </p:attrNameLst>
                                      </p:cBhvr>
                                      <p:to>
                                        <p:strVal val="visible"/>
                                      </p:to>
                                    </p:set>
                                    <p:animEffect transition="in" filter="barn(outHorizontal)">
                                      <p:cBhvr>
                                        <p:cTn id="12" dur="500"/>
                                        <p:tgtEl>
                                          <p:spTgt spid="64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3" grpId="0" animBg="1" autoUpdateAnimBg="0"/>
      <p:bldP spid="647174"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8195"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819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8197" name="Rectangle 5"/>
          <p:cNvSpPr>
            <a:spLocks noChangeArrowheads="1"/>
          </p:cNvSpPr>
          <p:nvPr/>
        </p:nvSpPr>
        <p:spPr bwMode="auto">
          <a:xfrm>
            <a:off x="5427663" y="3613150"/>
            <a:ext cx="3487737" cy="396875"/>
          </a:xfrm>
          <a:prstGeom prst="rect">
            <a:avLst/>
          </a:prstGeom>
          <a:solidFill>
            <a:schemeClr val="hlink"/>
          </a:solidFill>
          <a:ln w="9525">
            <a:noFill/>
            <a:miter lim="800000"/>
            <a:headEnd/>
            <a:tailEnd/>
          </a:ln>
          <a:effectLst/>
        </p:spPr>
        <p:txBody>
          <a:bodyPr>
            <a:spAutoFit/>
          </a:bodyPr>
          <a:lstStyle/>
          <a:p>
            <a:pPr algn="l"/>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B::i</a:t>
            </a:r>
            <a:r>
              <a:rPr lang="en-US" altLang="zh-CN" sz="2000">
                <a:solidFill>
                  <a:srgbClr val="0000FF"/>
                </a:solidFill>
                <a:effectLst>
                  <a:outerShdw blurRad="38100" dist="38100" dir="2700000" algn="tl">
                    <a:srgbClr val="C0C0C0"/>
                  </a:outerShdw>
                </a:effectLst>
              </a:rPr>
              <a:t>&lt;&lt;endl;</a:t>
            </a:r>
          </a:p>
        </p:txBody>
      </p:sp>
      <p:sp>
        <p:nvSpPr>
          <p:cNvPr id="648198" name="AutoShape 6"/>
          <p:cNvSpPr>
            <a:spLocks/>
          </p:cNvSpPr>
          <p:nvPr/>
        </p:nvSpPr>
        <p:spPr bwMode="auto">
          <a:xfrm>
            <a:off x="2590800" y="2012950"/>
            <a:ext cx="2743200" cy="495300"/>
          </a:xfrm>
          <a:prstGeom prst="borderCallout2">
            <a:avLst>
              <a:gd name="adj1" fmla="val 23079"/>
              <a:gd name="adj2" fmla="val 102778"/>
              <a:gd name="adj3" fmla="val 23079"/>
              <a:gd name="adj4" fmla="val 121472"/>
              <a:gd name="adj5" fmla="val 307370"/>
              <a:gd name="adj6" fmla="val 18142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访问</a:t>
            </a:r>
            <a:r>
              <a:rPr lang="en-US" altLang="zh-CN" sz="1800" b="1"/>
              <a:t>B</a:t>
            </a:r>
            <a:r>
              <a:rPr lang="zh-CN" altLang="en-US" sz="1800" b="1"/>
              <a:t>类的静态数据成员</a:t>
            </a:r>
          </a:p>
        </p:txBody>
      </p:sp>
      <p:sp>
        <p:nvSpPr>
          <p:cNvPr id="648199" name="Oval 7"/>
          <p:cNvSpPr>
            <a:spLocks noChangeArrowheads="1"/>
          </p:cNvSpPr>
          <p:nvPr/>
        </p:nvSpPr>
        <p:spPr bwMode="auto">
          <a:xfrm>
            <a:off x="7467600" y="3536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8197"/>
                                        </p:tgtEl>
                                        <p:attrNameLst>
                                          <p:attrName>style.visibility</p:attrName>
                                        </p:attrNameLst>
                                      </p:cBhvr>
                                      <p:to>
                                        <p:strVal val="visible"/>
                                      </p:to>
                                    </p:set>
                                    <p:animEffect transition="in" filter="blinds(vertical)">
                                      <p:cBhvr>
                                        <p:cTn id="7" dur="500"/>
                                        <p:tgtEl>
                                          <p:spTgt spid="64819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8199"/>
                                        </p:tgtEl>
                                        <p:attrNameLst>
                                          <p:attrName>style.visibility</p:attrName>
                                        </p:attrNameLst>
                                      </p:cBhvr>
                                      <p:to>
                                        <p:strVal val="visible"/>
                                      </p:to>
                                    </p:set>
                                    <p:animEffect transition="in" filter="box(out)">
                                      <p:cBhvr>
                                        <p:cTn id="12" dur="500"/>
                                        <p:tgtEl>
                                          <p:spTgt spid="64819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8198"/>
                                        </p:tgtEl>
                                        <p:attrNameLst>
                                          <p:attrName>style.visibility</p:attrName>
                                        </p:attrNameLst>
                                      </p:cBhvr>
                                      <p:to>
                                        <p:strVal val="visible"/>
                                      </p:to>
                                    </p:set>
                                    <p:animEffect transition="in" filter="barn(outHorizontal)">
                                      <p:cBhvr>
                                        <p:cTn id="17" dur="500"/>
                                        <p:tgtEl>
                                          <p:spTgt spid="64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7" grpId="0" animBg="1" autoUpdateAnimBg="0"/>
      <p:bldP spid="648198" grpId="0" animBg="1" autoUpdateAnimBg="0"/>
      <p:bldP spid="64819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49219"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49220"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sp>
        <p:nvSpPr>
          <p:cNvPr id="649221" name="Rectangle 5"/>
          <p:cNvSpPr>
            <a:spLocks noChangeArrowheads="1"/>
          </p:cNvSpPr>
          <p:nvPr/>
        </p:nvSpPr>
        <p:spPr bwMode="auto">
          <a:xfrm>
            <a:off x="5427663" y="4054475"/>
            <a:ext cx="34877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a:solidFill>
                  <a:srgbClr val="0000FF"/>
                </a:solidFill>
                <a:effectLst>
                  <a:outerShdw blurRad="38100" dist="38100" dir="2700000" algn="tl">
                    <a:srgbClr val="C0C0C0"/>
                  </a:outerShdw>
                </a:effectLst>
              </a:rPr>
              <a:t>cout&lt;&lt;"static i="&lt;&lt;</a:t>
            </a:r>
            <a:r>
              <a:rPr lang="en-US" altLang="zh-CN" sz="2000" b="1">
                <a:solidFill>
                  <a:srgbClr val="0000FF"/>
                </a:solidFill>
                <a:effectLst>
                  <a:outerShdw blurRad="38100" dist="38100" dir="2700000" algn="tl">
                    <a:srgbClr val="C0C0C0"/>
                  </a:outerShdw>
                </a:effectLst>
              </a:rPr>
              <a:t>x.i</a:t>
            </a:r>
            <a:r>
              <a:rPr lang="en-US" altLang="zh-CN" sz="2000">
                <a:solidFill>
                  <a:srgbClr val="0000FF"/>
                </a:solidFill>
                <a:effectLst>
                  <a:outerShdw blurRad="38100" dist="38100" dir="2700000" algn="tl">
                    <a:srgbClr val="C0C0C0"/>
                  </a:outerShdw>
                </a:effectLst>
              </a:rPr>
              <a:t>&lt;&lt;endl;</a:t>
            </a:r>
          </a:p>
        </p:txBody>
      </p:sp>
      <p:sp>
        <p:nvSpPr>
          <p:cNvPr id="649222" name="AutoShape 6"/>
          <p:cNvSpPr>
            <a:spLocks/>
          </p:cNvSpPr>
          <p:nvPr/>
        </p:nvSpPr>
        <p:spPr bwMode="auto">
          <a:xfrm>
            <a:off x="3276600" y="2012950"/>
            <a:ext cx="2133600" cy="914400"/>
          </a:xfrm>
          <a:prstGeom prst="borderCallout2">
            <a:avLst>
              <a:gd name="adj1" fmla="val 12500"/>
              <a:gd name="adj2" fmla="val 103569"/>
              <a:gd name="adj3" fmla="val 12500"/>
              <a:gd name="adj4" fmla="val 127606"/>
              <a:gd name="adj5" fmla="val 228472"/>
              <a:gd name="adj6" fmla="val 204537"/>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1800" b="1"/>
              <a:t>通过</a:t>
            </a:r>
            <a:r>
              <a:rPr lang="en-US" altLang="zh-CN" sz="1800" b="1"/>
              <a:t>B</a:t>
            </a:r>
            <a:r>
              <a:rPr lang="zh-CN" altLang="en-US" sz="1800" b="1"/>
              <a:t>类对象访问静态数据成员</a:t>
            </a:r>
          </a:p>
        </p:txBody>
      </p:sp>
      <p:sp>
        <p:nvSpPr>
          <p:cNvPr id="649223" name="Oval 7"/>
          <p:cNvSpPr>
            <a:spLocks noChangeArrowheads="1"/>
          </p:cNvSpPr>
          <p:nvPr/>
        </p:nvSpPr>
        <p:spPr bwMode="auto">
          <a:xfrm>
            <a:off x="7391400" y="39941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49221"/>
                                        </p:tgtEl>
                                        <p:attrNameLst>
                                          <p:attrName>style.visibility</p:attrName>
                                        </p:attrNameLst>
                                      </p:cBhvr>
                                      <p:to>
                                        <p:strVal val="visible"/>
                                      </p:to>
                                    </p:set>
                                    <p:animEffect transition="in" filter="blinds(vertical)">
                                      <p:cBhvr>
                                        <p:cTn id="7" dur="500"/>
                                        <p:tgtEl>
                                          <p:spTgt spid="6492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9223"/>
                                        </p:tgtEl>
                                        <p:attrNameLst>
                                          <p:attrName>style.visibility</p:attrName>
                                        </p:attrNameLst>
                                      </p:cBhvr>
                                      <p:to>
                                        <p:strVal val="visible"/>
                                      </p:to>
                                    </p:set>
                                    <p:animEffect transition="in" filter="box(out)">
                                      <p:cBhvr>
                                        <p:cTn id="12" dur="500"/>
                                        <p:tgtEl>
                                          <p:spTgt spid="6492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649222"/>
                                        </p:tgtEl>
                                        <p:attrNameLst>
                                          <p:attrName>style.visibility</p:attrName>
                                        </p:attrNameLst>
                                      </p:cBhvr>
                                      <p:to>
                                        <p:strVal val="visible"/>
                                      </p:to>
                                    </p:set>
                                    <p:animEffect transition="in" filter="barn(outHorizontal)">
                                      <p:cBhvr>
                                        <p:cTn id="17" dur="500"/>
                                        <p:tgtEl>
                                          <p:spTgt spid="64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1" grpId="0" animBg="1" autoUpdateAnimBg="0"/>
      <p:bldP spid="649222" grpId="0" animBg="1" autoUpdateAnimBg="0"/>
      <p:bldP spid="6492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b="1"/>
              <a:t>class B</a:t>
            </a:r>
          </a:p>
          <a:p>
            <a:pPr algn="l">
              <a:lnSpc>
                <a:spcPct val="115000"/>
              </a:lnSpc>
            </a:pPr>
            <a:r>
              <a:rPr lang="en-US" altLang="zh-CN" sz="1800"/>
              <a:t>{ public:</a:t>
            </a:r>
          </a:p>
          <a:p>
            <a:pPr algn="l">
              <a:lnSpc>
                <a:spcPct val="115000"/>
              </a:lnSpc>
            </a:pPr>
            <a:r>
              <a:rPr lang="en-US" altLang="zh-CN" sz="1800"/>
              <a:t>    </a:t>
            </a:r>
            <a:r>
              <a:rPr lang="en-US" altLang="zh-CN" sz="1800" b="1">
                <a:solidFill>
                  <a:srgbClr val="0000FF"/>
                </a:solidFill>
              </a:rPr>
              <a:t>static void Add() { i++ ; }</a:t>
            </a:r>
          </a:p>
          <a:p>
            <a:pPr algn="l">
              <a:lnSpc>
                <a:spcPct val="115000"/>
              </a:lnSpc>
            </a:pPr>
            <a:r>
              <a:rPr lang="en-US" altLang="zh-CN" sz="1800"/>
              <a:t>    </a:t>
            </a:r>
            <a:r>
              <a:rPr lang="en-US" altLang="zh-CN" sz="1800" b="1">
                <a:solidFill>
                  <a:srgbClr val="0000FF"/>
                </a:solidFill>
              </a:rPr>
              <a:t>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b="1">
                <a:solidFill>
                  <a:srgbClr val="0000FF"/>
                </a:solidFill>
              </a:rPr>
              <a:t>int B::i=0;</a:t>
            </a:r>
          </a:p>
          <a:p>
            <a:pPr algn="l">
              <a:lnSpc>
                <a:spcPct val="115000"/>
              </a:lnSpc>
            </a:pPr>
            <a:r>
              <a:rPr lang="en-US" altLang="zh-CN" sz="1800" b="1"/>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0243"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0244"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a:t>
            </a:r>
            <a:r>
              <a:rPr lang="en-US" altLang="zh-CN" sz="1800" b="1">
                <a:solidFill>
                  <a:srgbClr val="0000FF"/>
                </a:solidFill>
              </a:rPr>
              <a:t>D y</a:t>
            </a:r>
            <a:r>
              <a:rPr lang="en-US" altLang="zh-CN" sz="1800"/>
              <a:t>;</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t>  //cout&lt;&lt;"static i="&lt;&lt;y.i&lt;&lt;endl;</a:t>
            </a:r>
          </a:p>
          <a:p>
            <a:pPr algn="l">
              <a:lnSpc>
                <a:spcPct val="120000"/>
              </a:lnSpc>
              <a:spcBef>
                <a:spcPct val="50000"/>
              </a:spcBef>
            </a:pPr>
            <a:r>
              <a:rPr lang="en-US" altLang="zh-CN" sz="1800"/>
              <a:t>}</a:t>
            </a:r>
          </a:p>
        </p:txBody>
      </p:sp>
      <p:sp>
        <p:nvSpPr>
          <p:cNvPr id="650245" name="Rectangle 5"/>
          <p:cNvSpPr>
            <a:spLocks noChangeArrowheads="1"/>
          </p:cNvSpPr>
          <p:nvPr/>
        </p:nvSpPr>
        <p:spPr bwMode="auto">
          <a:xfrm>
            <a:off x="5427663" y="4541838"/>
            <a:ext cx="3716337" cy="396875"/>
          </a:xfrm>
          <a:prstGeom prst="rect">
            <a:avLst/>
          </a:prstGeom>
          <a:solidFill>
            <a:schemeClr val="hlink"/>
          </a:solidFill>
          <a:ln w="9525">
            <a:noFill/>
            <a:miter lim="800000"/>
            <a:headEnd/>
            <a:tailEnd/>
          </a:ln>
          <a:effectLst/>
        </p:spPr>
        <p:txBody>
          <a:bodyPr>
            <a:spAutoFit/>
          </a:bodyPr>
          <a:lstStyle/>
          <a:p>
            <a:pPr algn="l">
              <a:spcBef>
                <a:spcPct val="50000"/>
              </a:spcBef>
            </a:pPr>
            <a:r>
              <a:rPr lang="en-US" altLang="zh-CN" sz="2000" b="1" i="1">
                <a:solidFill>
                  <a:srgbClr val="006600"/>
                </a:solidFill>
                <a:effectLst>
                  <a:outerShdw blurRad="38100" dist="38100" dir="2700000" algn="tl">
                    <a:srgbClr val="C0C0C0"/>
                  </a:outerShdw>
                </a:effectLst>
              </a:rPr>
              <a:t>//cout&lt;&lt;"static i="&lt;&lt;y.i&lt;&lt;endl;</a:t>
            </a:r>
          </a:p>
        </p:txBody>
      </p:sp>
      <p:sp>
        <p:nvSpPr>
          <p:cNvPr id="650246" name="AutoShape 6"/>
          <p:cNvSpPr>
            <a:spLocks/>
          </p:cNvSpPr>
          <p:nvPr/>
        </p:nvSpPr>
        <p:spPr bwMode="auto">
          <a:xfrm>
            <a:off x="2843213" y="2393950"/>
            <a:ext cx="2566987" cy="1035050"/>
          </a:xfrm>
          <a:prstGeom prst="borderCallout2">
            <a:avLst>
              <a:gd name="adj1" fmla="val 11042"/>
              <a:gd name="adj2" fmla="val 102968"/>
              <a:gd name="adj3" fmla="val 11042"/>
              <a:gd name="adj4" fmla="val 122819"/>
              <a:gd name="adj5" fmla="val 192944"/>
              <a:gd name="adj6" fmla="val 18633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zh-CN" altLang="en-US" sz="2000" b="1" i="1">
                <a:solidFill>
                  <a:schemeClr val="accent2"/>
                </a:solidFill>
                <a:effectLst>
                  <a:outerShdw blurRad="38100" dist="38100" dir="2700000" algn="tl">
                    <a:srgbClr val="C0C0C0"/>
                  </a:outerShdw>
                </a:effectLst>
              </a:rPr>
              <a:t>错误，</a:t>
            </a:r>
            <a:r>
              <a:rPr lang="en-US" altLang="zh-CN" sz="2000" b="1" i="1">
                <a:solidFill>
                  <a:schemeClr val="accent2"/>
                </a:solidFill>
                <a:effectLst>
                  <a:outerShdw blurRad="38100" dist="38100" dir="2700000" algn="tl">
                    <a:srgbClr val="C0C0C0"/>
                  </a:outerShdw>
                </a:effectLst>
              </a:rPr>
              <a:t>i </a:t>
            </a:r>
            <a:r>
              <a:rPr lang="zh-CN" altLang="en-US" sz="2000" b="1" i="1">
                <a:solidFill>
                  <a:schemeClr val="accent2"/>
                </a:solidFill>
                <a:effectLst>
                  <a:outerShdw blurRad="38100" dist="38100" dir="2700000" algn="tl">
                    <a:srgbClr val="C0C0C0"/>
                  </a:outerShdw>
                </a:effectLst>
              </a:rPr>
              <a:t>是类</a:t>
            </a:r>
            <a:r>
              <a:rPr lang="en-US" altLang="zh-CN" sz="2000" b="1" i="1">
                <a:solidFill>
                  <a:schemeClr val="accent2"/>
                </a:solidFill>
                <a:effectLst>
                  <a:outerShdw blurRad="38100" dist="38100" dir="2700000" algn="tl">
                    <a:srgbClr val="C0C0C0"/>
                  </a:outerShdw>
                </a:effectLst>
              </a:rPr>
              <a:t>D</a:t>
            </a:r>
            <a:r>
              <a:rPr lang="zh-CN" altLang="en-US" sz="2000" b="1" i="1">
                <a:solidFill>
                  <a:schemeClr val="accent2"/>
                </a:solidFill>
                <a:effectLst>
                  <a:outerShdw blurRad="38100" dist="38100" dir="2700000" algn="tl">
                    <a:srgbClr val="C0C0C0"/>
                  </a:outerShdw>
                </a:effectLst>
              </a:rPr>
              <a:t>的私有静态数据成员</a:t>
            </a:r>
          </a:p>
        </p:txBody>
      </p:sp>
      <p:sp>
        <p:nvSpPr>
          <p:cNvPr id="650247" name="Oval 7"/>
          <p:cNvSpPr>
            <a:spLocks noChangeArrowheads="1"/>
          </p:cNvSpPr>
          <p:nvPr/>
        </p:nvSpPr>
        <p:spPr bwMode="auto">
          <a:xfrm>
            <a:off x="7620000" y="4451350"/>
            <a:ext cx="609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0248" name="Oval 8"/>
          <p:cNvSpPr>
            <a:spLocks noChangeArrowheads="1"/>
          </p:cNvSpPr>
          <p:nvPr/>
        </p:nvSpPr>
        <p:spPr bwMode="auto">
          <a:xfrm>
            <a:off x="5943600" y="1631950"/>
            <a:ext cx="609600" cy="533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0245"/>
                                        </p:tgtEl>
                                        <p:attrNameLst>
                                          <p:attrName>style.visibility</p:attrName>
                                        </p:attrNameLst>
                                      </p:cBhvr>
                                      <p:to>
                                        <p:strVal val="visible"/>
                                      </p:to>
                                    </p:set>
                                    <p:animEffect transition="in" filter="blinds(vertical)">
                                      <p:cBhvr>
                                        <p:cTn id="7" dur="500"/>
                                        <p:tgtEl>
                                          <p:spTgt spid="6502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0247"/>
                                        </p:tgtEl>
                                        <p:attrNameLst>
                                          <p:attrName>style.visibility</p:attrName>
                                        </p:attrNameLst>
                                      </p:cBhvr>
                                      <p:to>
                                        <p:strVal val="visible"/>
                                      </p:to>
                                    </p:set>
                                    <p:animEffect transition="in" filter="box(out)">
                                      <p:cBhvr>
                                        <p:cTn id="12" dur="500"/>
                                        <p:tgtEl>
                                          <p:spTgt spid="6502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0248"/>
                                        </p:tgtEl>
                                        <p:attrNameLst>
                                          <p:attrName>style.visibility</p:attrName>
                                        </p:attrNameLst>
                                      </p:cBhvr>
                                      <p:to>
                                        <p:strVal val="visible"/>
                                      </p:to>
                                    </p:set>
                                    <p:animEffect transition="in" filter="box(out)">
                                      <p:cBhvr>
                                        <p:cTn id="17" dur="500"/>
                                        <p:tgtEl>
                                          <p:spTgt spid="65024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650246"/>
                                        </p:tgtEl>
                                        <p:attrNameLst>
                                          <p:attrName>style.visibility</p:attrName>
                                        </p:attrNameLst>
                                      </p:cBhvr>
                                      <p:to>
                                        <p:strVal val="visible"/>
                                      </p:to>
                                    </p:set>
                                    <p:animEffect transition="in" filter="barn(outHorizontal)">
                                      <p:cBhvr>
                                        <p:cTn id="22"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5" grpId="0" animBg="1" autoUpdateAnimBg="0"/>
      <p:bldP spid="650246" grpId="0" animBg="1" autoUpdateAnimBg="0"/>
      <p:bldP spid="650247" grpId="0" animBg="1"/>
      <p:bldP spid="65024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1267"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1268"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pic>
        <p:nvPicPr>
          <p:cNvPr id="651276" name="Picture 12"/>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51276"/>
                                        </p:tgtEl>
                                        <p:attrNameLst>
                                          <p:attrName>style.visibility</p:attrName>
                                        </p:attrNameLst>
                                      </p:cBhvr>
                                      <p:to>
                                        <p:strVal val="visible"/>
                                      </p:to>
                                    </p:set>
                                    <p:animEffect transition="in" filter="checkerboard(across)">
                                      <p:cBhvr>
                                        <p:cTn id="7" dur="500"/>
                                        <p:tgtEl>
                                          <p:spTgt spid="65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void f(); </a:t>
            </a:r>
          </a:p>
          <a:p>
            <a:pPr algn="l">
              <a:lnSpc>
                <a:spcPct val="115000"/>
              </a:lnSpc>
            </a:pPr>
            <a:r>
              <a:rPr lang="en-US" altLang="zh-CN" sz="1800"/>
              <a:t>       { i=5;</a:t>
            </a:r>
          </a:p>
          <a:p>
            <a:pPr algn="l">
              <a:lnSpc>
                <a:spcPct val="115000"/>
              </a:lnSpc>
            </a:pPr>
            <a:r>
              <a:rPr lang="en-US" altLang="zh-CN" sz="1800"/>
              <a:t>         Add();</a:t>
            </a:r>
          </a:p>
          <a:p>
            <a:pPr algn="l">
              <a:lnSpc>
                <a:spcPct val="115000"/>
              </a:lnSpc>
            </a:pPr>
            <a:r>
              <a:rPr lang="en-US" altLang="zh-CN" sz="1800"/>
              <a:t>         B::i++;</a:t>
            </a:r>
          </a:p>
          <a:p>
            <a:pPr algn="l">
              <a:lnSpc>
                <a:spcPct val="115000"/>
              </a:lnSpc>
            </a:pPr>
            <a:r>
              <a:rPr lang="en-US" altLang="zh-CN" sz="1800"/>
              <a:t>         B::Add();</a:t>
            </a:r>
          </a:p>
          <a:p>
            <a:pPr algn="l">
              <a:lnSpc>
                <a:spcPct val="115000"/>
              </a:lnSpc>
            </a:pPr>
            <a:r>
              <a:rPr lang="en-US" altLang="zh-CN" sz="1800"/>
              <a:t>       }</a:t>
            </a:r>
          </a:p>
          <a:p>
            <a:pPr algn="l">
              <a:lnSpc>
                <a:spcPct val="115000"/>
              </a:lnSpc>
            </a:pPr>
            <a:r>
              <a:rPr lang="en-US" altLang="zh-CN" sz="1800"/>
              <a:t>};</a:t>
            </a:r>
          </a:p>
        </p:txBody>
      </p:sp>
      <p:sp>
        <p:nvSpPr>
          <p:cNvPr id="652291"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2292"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a:t>
            </a:r>
            <a:r>
              <a:rPr lang="en-US" altLang="zh-CN" sz="1800" b="1">
                <a:solidFill>
                  <a:srgbClr val="0000FF"/>
                </a:solidFill>
              </a:rPr>
              <a:t>x.Add();</a:t>
            </a:r>
          </a:p>
          <a:p>
            <a:pPr algn="l">
              <a:lnSpc>
                <a:spcPct val="120000"/>
              </a:lnSpc>
              <a:spcBef>
                <a:spcPct val="50000"/>
              </a:spcBef>
            </a:pPr>
            <a:r>
              <a:rPr lang="en-US" altLang="zh-CN" sz="1800" b="1">
                <a:solidFill>
                  <a:srgbClr val="0000FF"/>
                </a:solidFill>
              </a:rPr>
              <a:t>  x.out();</a:t>
            </a:r>
          </a:p>
          <a:p>
            <a:pPr algn="l">
              <a:lnSpc>
                <a:spcPct val="120000"/>
              </a:lnSpc>
              <a:spcBef>
                <a:spcPct val="50000"/>
              </a:spcBef>
            </a:pPr>
            <a:r>
              <a:rPr lang="en-US" altLang="zh-CN" sz="1800"/>
              <a:t>  y.f();</a:t>
            </a:r>
          </a:p>
          <a:p>
            <a:pPr algn="l">
              <a:lnSpc>
                <a:spcPct val="120000"/>
              </a:lnSpc>
              <a:spcBef>
                <a:spcPct val="50000"/>
              </a:spcBef>
            </a:pPr>
            <a:r>
              <a:rPr lang="en-US" altLang="zh-CN" sz="1800"/>
              <a:t>  cout&lt;&lt;"static i="&lt;&lt;B::i&lt;&lt;endl;</a:t>
            </a:r>
          </a:p>
          <a:p>
            <a:pPr algn="l">
              <a:lnSpc>
                <a:spcPct val="120000"/>
              </a:lnSpc>
              <a:spcBef>
                <a:spcPct val="50000"/>
              </a:spcBef>
            </a:pPr>
            <a:r>
              <a:rPr lang="en-US" altLang="zh-CN" sz="1800"/>
              <a:t>  cout&lt;&lt;"static i="&lt;&lt;x.i&lt;&lt;endl;</a:t>
            </a:r>
          </a:p>
          <a:p>
            <a:pPr algn="l">
              <a:lnSpc>
                <a:spcPct val="120000"/>
              </a:lnSpc>
              <a:spcBef>
                <a:spcPct val="50000"/>
              </a:spcBef>
            </a:pPr>
            <a:r>
              <a:rPr lang="en-US" altLang="zh-CN" sz="1800">
                <a:solidFill>
                  <a:srgbClr val="006600"/>
                </a:solidFill>
              </a:rPr>
              <a:t>  //cout&lt;&lt;"static i="&lt;&lt;y.i&lt;&lt;endl;</a:t>
            </a:r>
          </a:p>
          <a:p>
            <a:pPr algn="l">
              <a:lnSpc>
                <a:spcPct val="120000"/>
              </a:lnSpc>
              <a:spcBef>
                <a:spcPct val="50000"/>
              </a:spcBef>
            </a:pPr>
            <a:r>
              <a:rPr lang="en-US" altLang="zh-CN" sz="1800"/>
              <a:t>}</a:t>
            </a:r>
          </a:p>
        </p:txBody>
      </p:sp>
      <p:sp>
        <p:nvSpPr>
          <p:cNvPr id="652295" name="Oval 7"/>
          <p:cNvSpPr>
            <a:spLocks noChangeArrowheads="1"/>
          </p:cNvSpPr>
          <p:nvPr/>
        </p:nvSpPr>
        <p:spPr bwMode="auto">
          <a:xfrm>
            <a:off x="5181600" y="2165350"/>
            <a:ext cx="1371600" cy="914400"/>
          </a:xfrm>
          <a:prstGeom prst="ellipse">
            <a:avLst/>
          </a:prstGeom>
          <a:noFill/>
          <a:ln w="19050">
            <a:solidFill>
              <a:srgbClr val="FF0000"/>
            </a:solidFill>
            <a:round/>
            <a:headEnd/>
            <a:tailEnd/>
          </a:ln>
          <a:effectLst/>
        </p:spPr>
        <p:txBody>
          <a:bodyPr wrap="none" anchor="ctr"/>
          <a:lstStyle/>
          <a:p>
            <a:endParaRPr lang="zh-CN" altLang="en-US"/>
          </a:p>
        </p:txBody>
      </p:sp>
      <p:pic>
        <p:nvPicPr>
          <p:cNvPr id="652296"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2294" name="Oval 6"/>
          <p:cNvSpPr>
            <a:spLocks noChangeArrowheads="1"/>
          </p:cNvSpPr>
          <p:nvPr/>
        </p:nvSpPr>
        <p:spPr bwMode="auto">
          <a:xfrm>
            <a:off x="2667000" y="4679950"/>
            <a:ext cx="1905000" cy="3810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ox(out)">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ox(out)">
                                      <p:cBhvr>
                                        <p:cTn id="12" dur="500"/>
                                        <p:tgtEl>
                                          <p:spTgt spid="65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5" grpId="0" animBg="1"/>
      <p:bldP spid="65229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Text Box 2"/>
          <p:cNvSpPr txBox="1">
            <a:spLocks noChangeArrowheads="1"/>
          </p:cNvSpPr>
          <p:nvPr/>
        </p:nvSpPr>
        <p:spPr bwMode="auto">
          <a:xfrm>
            <a:off x="457200" y="549275"/>
            <a:ext cx="4572000" cy="5778500"/>
          </a:xfrm>
          <a:prstGeom prst="rect">
            <a:avLst/>
          </a:prstGeom>
          <a:noFill/>
          <a:ln w="38100">
            <a:noFill/>
            <a:miter lim="800000"/>
            <a:headEnd type="none" w="sm" len="med"/>
            <a:tailEnd/>
          </a:ln>
          <a:effectLst/>
        </p:spPr>
        <p:txBody>
          <a:bodyPr>
            <a:spAutoFit/>
          </a:bodyPr>
          <a:lstStyle/>
          <a:p>
            <a:pPr algn="l">
              <a:lnSpc>
                <a:spcPct val="115000"/>
              </a:lnSpc>
            </a:pPr>
            <a:r>
              <a:rPr lang="en-US" altLang="zh-CN" sz="1800"/>
              <a:t>#include&lt;iostream&gt;</a:t>
            </a:r>
          </a:p>
          <a:p>
            <a:pPr algn="l">
              <a:lnSpc>
                <a:spcPct val="115000"/>
              </a:lnSpc>
            </a:pPr>
            <a:r>
              <a:rPr lang="en-US" altLang="zh-CN" sz="1800"/>
              <a:t>using namespace std ;</a:t>
            </a:r>
          </a:p>
          <a:p>
            <a:pPr algn="l">
              <a:lnSpc>
                <a:spcPct val="115000"/>
              </a:lnSpc>
            </a:pPr>
            <a:r>
              <a:rPr lang="en-US" altLang="zh-CN" sz="1800"/>
              <a:t>class B</a:t>
            </a:r>
          </a:p>
          <a:p>
            <a:pPr algn="l">
              <a:lnSpc>
                <a:spcPct val="115000"/>
              </a:lnSpc>
            </a:pPr>
            <a:r>
              <a:rPr lang="en-US" altLang="zh-CN" sz="1800"/>
              <a:t>{ public:</a:t>
            </a:r>
          </a:p>
          <a:p>
            <a:pPr algn="l">
              <a:lnSpc>
                <a:spcPct val="115000"/>
              </a:lnSpc>
            </a:pPr>
            <a:r>
              <a:rPr lang="en-US" altLang="zh-CN" sz="1800"/>
              <a:t>    static void Add() { i++ ; }</a:t>
            </a:r>
          </a:p>
          <a:p>
            <a:pPr algn="l">
              <a:lnSpc>
                <a:spcPct val="115000"/>
              </a:lnSpc>
            </a:pPr>
            <a:r>
              <a:rPr lang="en-US" altLang="zh-CN" sz="1800"/>
              <a:t>    static int i;</a:t>
            </a:r>
          </a:p>
          <a:p>
            <a:pPr algn="l">
              <a:lnSpc>
                <a:spcPct val="115000"/>
              </a:lnSpc>
            </a:pPr>
            <a:r>
              <a:rPr lang="en-US" altLang="zh-CN" sz="1800"/>
              <a:t>    void out() { cout&lt;&lt;"static i="&lt;&lt;i&lt;&lt;endl; }</a:t>
            </a:r>
          </a:p>
          <a:p>
            <a:pPr algn="l">
              <a:lnSpc>
                <a:spcPct val="115000"/>
              </a:lnSpc>
            </a:pPr>
            <a:r>
              <a:rPr lang="en-US" altLang="zh-CN" sz="1800"/>
              <a:t>};</a:t>
            </a:r>
          </a:p>
          <a:p>
            <a:pPr algn="l">
              <a:lnSpc>
                <a:spcPct val="115000"/>
              </a:lnSpc>
            </a:pPr>
            <a:r>
              <a:rPr lang="en-US" altLang="zh-CN" sz="1800"/>
              <a:t>int B::i=0;</a:t>
            </a:r>
          </a:p>
          <a:p>
            <a:pPr algn="l">
              <a:lnSpc>
                <a:spcPct val="115000"/>
              </a:lnSpc>
            </a:pPr>
            <a:r>
              <a:rPr lang="en-US" altLang="zh-CN" sz="1800"/>
              <a:t>class D : private B</a:t>
            </a:r>
          </a:p>
          <a:p>
            <a:pPr algn="l">
              <a:lnSpc>
                <a:spcPct val="115000"/>
              </a:lnSpc>
            </a:pPr>
            <a:r>
              <a:rPr lang="en-US" altLang="zh-CN" sz="1800"/>
              <a:t>{ public:    </a:t>
            </a:r>
          </a:p>
          <a:p>
            <a:pPr algn="l">
              <a:lnSpc>
                <a:spcPct val="115000"/>
              </a:lnSpc>
            </a:pPr>
            <a:r>
              <a:rPr lang="en-US" altLang="zh-CN" sz="1800"/>
              <a:t>      </a:t>
            </a:r>
            <a:r>
              <a:rPr lang="en-US" altLang="zh-CN" sz="1800" b="1">
                <a:solidFill>
                  <a:srgbClr val="0000FF"/>
                </a:solidFill>
              </a:rPr>
              <a:t>void f(); </a:t>
            </a:r>
          </a:p>
          <a:p>
            <a:pPr algn="l">
              <a:lnSpc>
                <a:spcPct val="115000"/>
              </a:lnSpc>
            </a:pPr>
            <a:r>
              <a:rPr lang="en-US" altLang="zh-CN" sz="1800" b="1">
                <a:solidFill>
                  <a:srgbClr val="0000FF"/>
                </a:solidFill>
              </a:rPr>
              <a:t>       { i=5;</a:t>
            </a:r>
          </a:p>
          <a:p>
            <a:pPr algn="l">
              <a:lnSpc>
                <a:spcPct val="115000"/>
              </a:lnSpc>
            </a:pPr>
            <a:r>
              <a:rPr lang="en-US" altLang="zh-CN" sz="1800" b="1">
                <a:solidFill>
                  <a:srgbClr val="0000FF"/>
                </a:solidFill>
              </a:rPr>
              <a:t>         Add();</a:t>
            </a:r>
          </a:p>
          <a:p>
            <a:pPr algn="l">
              <a:lnSpc>
                <a:spcPct val="115000"/>
              </a:lnSpc>
            </a:pPr>
            <a:r>
              <a:rPr lang="en-US" altLang="zh-CN" sz="1800" b="1">
                <a:solidFill>
                  <a:srgbClr val="0000FF"/>
                </a:solidFill>
              </a:rPr>
              <a:t>         B::i++;</a:t>
            </a:r>
          </a:p>
          <a:p>
            <a:pPr algn="l">
              <a:lnSpc>
                <a:spcPct val="115000"/>
              </a:lnSpc>
            </a:pPr>
            <a:r>
              <a:rPr lang="en-US" altLang="zh-CN" sz="1800" b="1">
                <a:solidFill>
                  <a:srgbClr val="0000FF"/>
                </a:solidFill>
              </a:rPr>
              <a:t>         B::Add();</a:t>
            </a:r>
          </a:p>
          <a:p>
            <a:pPr algn="l">
              <a:lnSpc>
                <a:spcPct val="115000"/>
              </a:lnSpc>
            </a:pPr>
            <a:r>
              <a:rPr lang="en-US" altLang="zh-CN" sz="1800" b="1">
                <a:solidFill>
                  <a:srgbClr val="0000FF"/>
                </a:solidFill>
              </a:rPr>
              <a:t>       }</a:t>
            </a:r>
          </a:p>
          <a:p>
            <a:pPr algn="l">
              <a:lnSpc>
                <a:spcPct val="115000"/>
              </a:lnSpc>
            </a:pPr>
            <a:r>
              <a:rPr lang="en-US" altLang="zh-CN" sz="1800"/>
              <a:t>};</a:t>
            </a:r>
          </a:p>
        </p:txBody>
      </p:sp>
      <p:sp>
        <p:nvSpPr>
          <p:cNvPr id="653315" name="Rectangle 3"/>
          <p:cNvSpPr>
            <a:spLocks noChangeArrowheads="1"/>
          </p:cNvSpPr>
          <p:nvPr/>
        </p:nvSpPr>
        <p:spPr bwMode="auto">
          <a:xfrm>
            <a:off x="4324350" y="260350"/>
            <a:ext cx="4568825" cy="457200"/>
          </a:xfrm>
          <a:prstGeom prst="rect">
            <a:avLst/>
          </a:prstGeom>
          <a:noFill/>
          <a:ln w="9525">
            <a:noFill/>
            <a:miter lim="800000"/>
            <a:headEnd/>
            <a:tailEnd/>
          </a:ln>
          <a:effectLst/>
        </p:spPr>
        <p:txBody>
          <a:bodyPr wrap="none">
            <a:spAutoFit/>
          </a:bodyPr>
          <a:lstStyle/>
          <a:p>
            <a:r>
              <a:rPr lang="en-US" altLang="zh-CN" b="1" i="1">
                <a:solidFill>
                  <a:schemeClr val="folHlink"/>
                </a:solidFill>
              </a:rPr>
              <a:t>//</a:t>
            </a:r>
            <a:r>
              <a:rPr lang="zh-CN" altLang="en-US" b="1" i="1">
                <a:solidFill>
                  <a:schemeClr val="folHlink"/>
                </a:solidFill>
                <a:sym typeface="Symbol" pitchFamily="18" charset="2"/>
              </a:rPr>
              <a:t>例</a:t>
            </a:r>
            <a:r>
              <a:rPr lang="en-US" altLang="zh-CN" b="1" i="1">
                <a:solidFill>
                  <a:schemeClr val="folHlink"/>
                </a:solidFill>
                <a:sym typeface="Symbol" pitchFamily="18" charset="2"/>
              </a:rPr>
              <a:t>8-</a:t>
            </a:r>
            <a:r>
              <a:rPr lang="en-US" altLang="zh-CN" b="1" i="1">
                <a:solidFill>
                  <a:schemeClr val="folHlink"/>
                </a:solidFill>
              </a:rPr>
              <a:t>5  </a:t>
            </a:r>
            <a:r>
              <a:rPr lang="zh-CN" altLang="en-US" b="1" i="1">
                <a:solidFill>
                  <a:schemeClr val="folHlink"/>
                </a:solidFill>
              </a:rPr>
              <a:t>在派生类中访问静态成员</a:t>
            </a:r>
          </a:p>
        </p:txBody>
      </p:sp>
      <p:sp>
        <p:nvSpPr>
          <p:cNvPr id="653316" name="Rectangle 4"/>
          <p:cNvSpPr>
            <a:spLocks noChangeArrowheads="1"/>
          </p:cNvSpPr>
          <p:nvPr/>
        </p:nvSpPr>
        <p:spPr bwMode="auto">
          <a:xfrm>
            <a:off x="5334000" y="1223963"/>
            <a:ext cx="3505200" cy="4168775"/>
          </a:xfrm>
          <a:prstGeom prst="rect">
            <a:avLst/>
          </a:prstGeom>
          <a:noFill/>
          <a:ln w="9525">
            <a:noFill/>
            <a:miter lim="800000"/>
            <a:headEnd/>
            <a:tailEnd/>
          </a:ln>
          <a:effectLst/>
        </p:spPr>
        <p:txBody>
          <a:bodyPr>
            <a:spAutoFit/>
          </a:bodyPr>
          <a:lstStyle/>
          <a:p>
            <a:pPr algn="l">
              <a:lnSpc>
                <a:spcPct val="120000"/>
              </a:lnSpc>
              <a:spcBef>
                <a:spcPct val="50000"/>
              </a:spcBef>
            </a:pPr>
            <a:r>
              <a:rPr lang="en-US" altLang="zh-CN" sz="1800"/>
              <a:t>int main()</a:t>
            </a:r>
          </a:p>
          <a:p>
            <a:pPr algn="l">
              <a:lnSpc>
                <a:spcPct val="120000"/>
              </a:lnSpc>
              <a:spcBef>
                <a:spcPct val="50000"/>
              </a:spcBef>
            </a:pPr>
            <a:r>
              <a:rPr lang="en-US" altLang="zh-CN" sz="1800"/>
              <a:t>{ B x;  D y;</a:t>
            </a:r>
          </a:p>
          <a:p>
            <a:pPr algn="l">
              <a:lnSpc>
                <a:spcPct val="120000"/>
              </a:lnSpc>
              <a:spcBef>
                <a:spcPct val="50000"/>
              </a:spcBef>
            </a:pPr>
            <a:r>
              <a:rPr lang="en-US" altLang="zh-CN" sz="1800"/>
              <a:t>  x.Add();</a:t>
            </a:r>
          </a:p>
          <a:p>
            <a:pPr algn="l">
              <a:lnSpc>
                <a:spcPct val="120000"/>
              </a:lnSpc>
              <a:spcBef>
                <a:spcPct val="50000"/>
              </a:spcBef>
            </a:pPr>
            <a:r>
              <a:rPr lang="en-US" altLang="zh-CN" sz="1800"/>
              <a:t>  x.out();</a:t>
            </a:r>
          </a:p>
          <a:p>
            <a:pPr algn="l">
              <a:lnSpc>
                <a:spcPct val="120000"/>
              </a:lnSpc>
              <a:spcBef>
                <a:spcPct val="50000"/>
              </a:spcBef>
            </a:pPr>
            <a:r>
              <a:rPr lang="en-US" altLang="zh-CN" sz="1800"/>
              <a:t>  </a:t>
            </a:r>
            <a:r>
              <a:rPr lang="en-US" altLang="zh-CN" sz="1800" b="1">
                <a:solidFill>
                  <a:srgbClr val="0000FF"/>
                </a:solidFill>
              </a:rPr>
              <a:t>y.f();</a:t>
            </a:r>
          </a:p>
          <a:p>
            <a:pPr algn="l">
              <a:lnSpc>
                <a:spcPct val="120000"/>
              </a:lnSpc>
              <a:spcBef>
                <a:spcPct val="50000"/>
              </a:spcBef>
            </a:pPr>
            <a:r>
              <a:rPr lang="en-US" altLang="zh-CN" sz="1800" b="1">
                <a:solidFill>
                  <a:srgbClr val="0000FF"/>
                </a:solidFill>
              </a:rPr>
              <a:t>  cout&lt;&lt;"static i="&lt;&lt;B::i&lt;&lt;endl;</a:t>
            </a:r>
          </a:p>
          <a:p>
            <a:pPr algn="l">
              <a:lnSpc>
                <a:spcPct val="120000"/>
              </a:lnSpc>
              <a:spcBef>
                <a:spcPct val="50000"/>
              </a:spcBef>
            </a:pPr>
            <a:r>
              <a:rPr lang="en-US" altLang="zh-CN" sz="1800" b="1">
                <a:solidFill>
                  <a:srgbClr val="0000FF"/>
                </a:solidFill>
              </a:rPr>
              <a:t>  cout&lt;&lt;"static i="&lt;&lt;x.i&lt;&lt;endl;</a:t>
            </a:r>
          </a:p>
          <a:p>
            <a:pPr algn="l">
              <a:lnSpc>
                <a:spcPct val="120000"/>
              </a:lnSpc>
              <a:spcBef>
                <a:spcPct val="50000"/>
              </a:spcBef>
            </a:pPr>
            <a:r>
              <a:rPr lang="en-US" altLang="zh-CN" sz="1800"/>
              <a:t>  </a:t>
            </a:r>
            <a:r>
              <a:rPr lang="en-US" altLang="zh-CN" sz="1800">
                <a:solidFill>
                  <a:srgbClr val="006600"/>
                </a:solidFill>
              </a:rPr>
              <a:t>//cout&lt;&lt;"static i="&lt;&lt;y.i&lt;&lt;endl;</a:t>
            </a:r>
          </a:p>
          <a:p>
            <a:pPr algn="l">
              <a:lnSpc>
                <a:spcPct val="120000"/>
              </a:lnSpc>
              <a:spcBef>
                <a:spcPct val="50000"/>
              </a:spcBef>
            </a:pPr>
            <a:r>
              <a:rPr lang="en-US" altLang="zh-CN" sz="1800"/>
              <a:t>}</a:t>
            </a:r>
          </a:p>
        </p:txBody>
      </p:sp>
      <p:pic>
        <p:nvPicPr>
          <p:cNvPr id="653320" name="Picture 8"/>
          <p:cNvPicPr>
            <a:picLocks noChangeAspect="1" noChangeArrowheads="1"/>
          </p:cNvPicPr>
          <p:nvPr/>
        </p:nvPicPr>
        <p:blipFill>
          <a:blip r:embed="rId2"/>
          <a:srcRect/>
          <a:stretch>
            <a:fillRect/>
          </a:stretch>
        </p:blipFill>
        <p:spPr bwMode="auto">
          <a:xfrm>
            <a:off x="2771775" y="4437063"/>
            <a:ext cx="3587750" cy="1960562"/>
          </a:xfrm>
          <a:prstGeom prst="rect">
            <a:avLst/>
          </a:prstGeom>
          <a:noFill/>
        </p:spPr>
      </p:pic>
      <p:sp>
        <p:nvSpPr>
          <p:cNvPr id="653318" name="Oval 6"/>
          <p:cNvSpPr>
            <a:spLocks noChangeArrowheads="1"/>
          </p:cNvSpPr>
          <p:nvPr/>
        </p:nvSpPr>
        <p:spPr bwMode="auto">
          <a:xfrm>
            <a:off x="2509838" y="5060950"/>
            <a:ext cx="2133600" cy="533400"/>
          </a:xfrm>
          <a:prstGeom prst="ellipse">
            <a:avLst/>
          </a:prstGeom>
          <a:noFill/>
          <a:ln w="19050">
            <a:solidFill>
              <a:srgbClr val="FF0000"/>
            </a:solidFill>
            <a:round/>
            <a:headEnd/>
            <a:tailEnd/>
          </a:ln>
          <a:effectLst/>
        </p:spPr>
        <p:txBody>
          <a:bodyPr wrap="none" anchor="ctr"/>
          <a:lstStyle/>
          <a:p>
            <a:endParaRPr lang="zh-CN" altLang="en-US"/>
          </a:p>
        </p:txBody>
      </p:sp>
      <p:sp>
        <p:nvSpPr>
          <p:cNvPr id="653319" name="Oval 7"/>
          <p:cNvSpPr>
            <a:spLocks noChangeArrowheads="1"/>
          </p:cNvSpPr>
          <p:nvPr/>
        </p:nvSpPr>
        <p:spPr bwMode="auto">
          <a:xfrm>
            <a:off x="5181600" y="2927350"/>
            <a:ext cx="3581400" cy="1676400"/>
          </a:xfrm>
          <a:prstGeom prst="ellipse">
            <a:avLst/>
          </a:prstGeom>
          <a:noFill/>
          <a:ln w="19050">
            <a:solidFill>
              <a:srgbClr val="FF0000"/>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3318"/>
                                        </p:tgtEl>
                                        <p:attrNameLst>
                                          <p:attrName>style.visibility</p:attrName>
                                        </p:attrNameLst>
                                      </p:cBhvr>
                                      <p:to>
                                        <p:strVal val="visible"/>
                                      </p:to>
                                    </p:set>
                                    <p:animEffect transition="in" filter="box(out)">
                                      <p:cBhvr>
                                        <p:cTn id="7" dur="500"/>
                                        <p:tgtEl>
                                          <p:spTgt spid="6533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3319"/>
                                        </p:tgtEl>
                                        <p:attrNameLst>
                                          <p:attrName>style.visibility</p:attrName>
                                        </p:attrNameLst>
                                      </p:cBhvr>
                                      <p:to>
                                        <p:strVal val="visible"/>
                                      </p:to>
                                    </p:set>
                                    <p:animEffect transition="in" filter="box(out)">
                                      <p:cBhvr>
                                        <p:cTn id="12" dur="500"/>
                                        <p:tgtEl>
                                          <p:spTgt spid="65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8" grpId="0" animBg="1"/>
      <p:bldP spid="6533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5490" name="Rectangle 2"/>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dirty="0">
                <a:solidFill>
                  <a:schemeClr val="accent2"/>
                </a:solidFill>
                <a:latin typeface="楷体_GB2312" pitchFamily="49" charset="-122"/>
                <a:ea typeface="楷体_GB2312" pitchFamily="49" charset="-122"/>
              </a:rPr>
              <a:t>8.3  </a:t>
            </a:r>
            <a:r>
              <a:rPr lang="zh-CN" altLang="en-US" sz="2800" b="1" dirty="0">
                <a:solidFill>
                  <a:schemeClr val="accent2"/>
                </a:solidFill>
                <a:latin typeface="楷体_GB2312" pitchFamily="49" charset="-122"/>
                <a:ea typeface="楷体_GB2312" pitchFamily="49" charset="-122"/>
              </a:rPr>
              <a:t>基类的初始化</a:t>
            </a:r>
          </a:p>
        </p:txBody>
      </p:sp>
      <p:sp>
        <p:nvSpPr>
          <p:cNvPr id="575491" name="Rectangle 3"/>
          <p:cNvSpPr>
            <a:spLocks noChangeArrowheads="1"/>
          </p:cNvSpPr>
          <p:nvPr/>
        </p:nvSpPr>
        <p:spPr bwMode="auto">
          <a:xfrm>
            <a:off x="842963" y="1557338"/>
            <a:ext cx="7400925" cy="4280275"/>
          </a:xfrm>
          <a:prstGeom prst="rect">
            <a:avLst/>
          </a:prstGeom>
          <a:noFill/>
          <a:ln w="9525">
            <a:noFill/>
            <a:miter lim="800000"/>
            <a:headEnd type="none" w="sm" len="med"/>
            <a:tailEnd/>
          </a:ln>
          <a:effectLst/>
        </p:spPr>
        <p:txBody>
          <a:bodyPr lIns="90000" tIns="46800" rIns="90000" bIns="46800" anchor="ctr">
            <a:spAutoFit/>
          </a:bodyPr>
          <a:lstStyle/>
          <a:p>
            <a:pPr algn="l">
              <a:lnSpc>
                <a:spcPct val="170000"/>
              </a:lnSpc>
              <a:buFont typeface="Wingdings" pitchFamily="2" charset="2"/>
              <a:buChar char="Ø"/>
            </a:pPr>
            <a:r>
              <a:rPr lang="en-US" altLang="zh-CN"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建立一个类层次后，通常创建某个派生类的对象，包括使用基类的数据和函数</a:t>
            </a:r>
            <a:endParaRPr lang="zh-CN" altLang="en-US" sz="2000" b="1">
              <a:solidFill>
                <a:srgbClr val="FF0000"/>
              </a:solidFill>
              <a:ea typeface="Arial Unicode MS" pitchFamily="34" charset="-122"/>
              <a:cs typeface="Arial Unicode MS" pitchFamily="34" charset="-122"/>
              <a:sym typeface="Symbol" pitchFamily="18" charset="2"/>
            </a:endParaRP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en-US" altLang="zh-CN" sz="2000" b="1">
                <a:ea typeface="Arial Unicode MS" pitchFamily="34" charset="-122"/>
                <a:cs typeface="Arial Unicode MS" pitchFamily="34" charset="-122"/>
              </a:rPr>
              <a:t>C++</a:t>
            </a:r>
            <a:r>
              <a:rPr lang="zh-CN" altLang="en-US" sz="2000" b="1">
                <a:ea typeface="Arial Unicode MS" pitchFamily="34" charset="-122"/>
                <a:cs typeface="Arial Unicode MS" pitchFamily="34" charset="-122"/>
              </a:rPr>
              <a:t>提供一种机制，在创建派生类对象时用指定参数调用基类的构造函数来初始化派生类继承基类的数据</a:t>
            </a:r>
          </a:p>
          <a:p>
            <a:pPr algn="l">
              <a:lnSpc>
                <a:spcPct val="170000"/>
              </a:lnSpc>
              <a:buFont typeface="Wingdings" pitchFamily="2" charset="2"/>
              <a:buChar char="Ø"/>
            </a:pPr>
            <a:r>
              <a:rPr lang="zh-CN" altLang="en-US" sz="2000" b="1">
                <a:solidFill>
                  <a:srgbClr val="FF0000"/>
                </a:solidFill>
                <a:ea typeface="Arial Unicode MS" pitchFamily="34" charset="-122"/>
                <a:cs typeface="Arial Unicode MS" pitchFamily="34" charset="-122"/>
                <a:sym typeface="Symbol" pitchFamily="18" charset="2"/>
              </a:rPr>
              <a:t>  </a:t>
            </a:r>
            <a:r>
              <a:rPr lang="zh-CN" altLang="en-US" sz="2000" b="1">
                <a:ea typeface="Arial Unicode MS" pitchFamily="34" charset="-122"/>
                <a:cs typeface="Arial Unicode MS" pitchFamily="34" charset="-122"/>
              </a:rPr>
              <a:t>派生类构造函数声明为</a:t>
            </a:r>
          </a:p>
          <a:p>
            <a:pPr>
              <a:lnSpc>
                <a:spcPct val="170000"/>
              </a:lnSpc>
              <a:buFont typeface="Wingdings" pitchFamily="2" charset="2"/>
              <a:buNone/>
            </a:pPr>
            <a:r>
              <a:rPr lang="zh-CN" altLang="en-US" sz="2000" b="1" i="1">
                <a:solidFill>
                  <a:srgbClr val="0000FF"/>
                </a:solidFill>
                <a:ea typeface="Arial Unicode MS" pitchFamily="34" charset="-122"/>
                <a:cs typeface="Arial Unicode MS" pitchFamily="34" charset="-122"/>
              </a:rPr>
              <a:t>派生类构造函数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基类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1</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 </a:t>
            </a:r>
            <a:r>
              <a:rPr lang="en-US" altLang="zh-CN" sz="2000" b="1">
                <a:solidFill>
                  <a:srgbClr val="0000FF"/>
                </a:solidFill>
                <a:ea typeface="Arial Unicode MS" pitchFamily="34" charset="-122"/>
                <a:cs typeface="Arial Unicode MS" pitchFamily="34" charset="-122"/>
              </a:rPr>
              <a:t>)</a:t>
            </a:r>
          </a:p>
          <a:p>
            <a:pPr algn="l">
              <a:lnSpc>
                <a:spcPct val="170000"/>
              </a:lnSpc>
              <a:buFont typeface="Wingdings" pitchFamily="2" charset="2"/>
              <a:buNone/>
            </a:pPr>
            <a:r>
              <a:rPr lang="en-US" altLang="zh-CN" sz="2000" b="1">
                <a:solidFill>
                  <a:srgbClr val="0000FF"/>
                </a:solidFill>
                <a:ea typeface="Arial Unicode MS" pitchFamily="34" charset="-122"/>
                <a:cs typeface="Arial Unicode MS" pitchFamily="34" charset="-122"/>
              </a:rPr>
              <a:t>		 </a:t>
            </a:r>
            <a:r>
              <a:rPr lang="en-US" altLang="zh-CN" sz="2000" b="1" smtClean="0">
                <a:solidFill>
                  <a:srgbClr val="0000FF"/>
                </a:solidFill>
                <a:ea typeface="Arial Unicode MS" pitchFamily="34" charset="-122"/>
                <a:cs typeface="Arial Unicode MS" pitchFamily="34" charset="-122"/>
              </a:rPr>
              <a:t>, … , </a:t>
            </a:r>
            <a:r>
              <a:rPr lang="zh-CN" altLang="en-US" sz="2000" b="1" i="1">
                <a:solidFill>
                  <a:srgbClr val="0000FF"/>
                </a:solidFill>
                <a:ea typeface="Arial Unicode MS" pitchFamily="34" charset="-122"/>
                <a:cs typeface="Arial Unicode MS" pitchFamily="34" charset="-122"/>
              </a:rPr>
              <a:t>对象成员</a:t>
            </a:r>
            <a:r>
              <a:rPr lang="en-US" altLang="zh-CN" sz="2000" b="1" i="1">
                <a:solidFill>
                  <a:srgbClr val="0000FF"/>
                </a:solidFill>
                <a:ea typeface="Arial Unicode MS" pitchFamily="34" charset="-122"/>
                <a:cs typeface="Arial Unicode MS" pitchFamily="34" charset="-122"/>
              </a:rPr>
              <a:t>n </a:t>
            </a:r>
            <a:r>
              <a:rPr lang="en-US" altLang="zh-CN" sz="2000" b="1">
                <a:solidFill>
                  <a:srgbClr val="0000FF"/>
                </a:solidFill>
                <a:ea typeface="Arial Unicode MS" pitchFamily="34" charset="-122"/>
                <a:cs typeface="Arial Unicode MS" pitchFamily="34" charset="-122"/>
              </a:rPr>
              <a:t>( </a:t>
            </a:r>
            <a:r>
              <a:rPr lang="zh-CN" altLang="en-US" sz="2000" b="1" i="1">
                <a:solidFill>
                  <a:srgbClr val="0000FF"/>
                </a:solidFill>
                <a:ea typeface="Arial Unicode MS" pitchFamily="34" charset="-122"/>
                <a:cs typeface="Arial Unicode MS" pitchFamily="34" charset="-122"/>
              </a:rPr>
              <a:t>变元表</a:t>
            </a:r>
            <a:r>
              <a:rPr lang="zh-CN" altLang="en-US" sz="2000" b="1">
                <a:solidFill>
                  <a:srgbClr val="0000FF"/>
                </a:solidFill>
                <a:ea typeface="Arial Unicode MS" pitchFamily="34" charset="-122"/>
                <a:cs typeface="Arial Unicode MS" pitchFamily="34" charset="-122"/>
              </a:rPr>
              <a:t> </a:t>
            </a:r>
            <a:r>
              <a:rPr lang="en-US" altLang="zh-CN" sz="2000" b="1">
                <a:solidFill>
                  <a:srgbClr val="0000FF"/>
                </a:solidFill>
                <a:ea typeface="Arial Unicode MS" pitchFamily="34" charset="-122"/>
                <a:cs typeface="Arial Unicode MS" pitchFamily="34" charset="-122"/>
              </a:rPr>
              <a:t>) </a:t>
            </a:r>
            <a:r>
              <a:rPr lang="zh-CN" altLang="en-US" sz="2000" b="1">
                <a:solidFill>
                  <a:srgbClr val="0000FF"/>
                </a:solidFill>
                <a:ea typeface="Arial Unicode MS" pitchFamily="34" charset="-122"/>
                <a:cs typeface="Arial Unicode MS" pitchFamily="34" charset="-122"/>
              </a:rPr>
              <a:t>；</a:t>
            </a:r>
          </a:p>
          <a:p>
            <a:pPr algn="l">
              <a:lnSpc>
                <a:spcPct val="170000"/>
              </a:lnSpc>
              <a:buClr>
                <a:srgbClr val="FF3300"/>
              </a:buClr>
              <a:buFont typeface="Wingdings" pitchFamily="2" charset="2"/>
              <a:buChar char="Ø"/>
            </a:pPr>
            <a:r>
              <a:rPr lang="zh-CN" altLang="en-US" sz="2000" b="1">
                <a:ea typeface="Arial Unicode MS" pitchFamily="34" charset="-122"/>
                <a:cs typeface="Arial Unicode MS" pitchFamily="34" charset="-122"/>
              </a:rPr>
              <a:t> 构造函数执行顺序：基类 </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对象成员</a:t>
            </a:r>
            <a:r>
              <a:rPr lang="zh-CN" altLang="en-US" sz="2000" b="1">
                <a:ea typeface="Arial Unicode MS" pitchFamily="34" charset="-122"/>
                <a:cs typeface="Arial Unicode MS" pitchFamily="34" charset="-122"/>
                <a:sym typeface="Wingdings" pitchFamily="2" charset="2"/>
              </a:rPr>
              <a:t></a:t>
            </a:r>
            <a:r>
              <a:rPr lang="zh-CN" altLang="en-US" sz="2000" b="1">
                <a:ea typeface="Arial Unicode MS" pitchFamily="34" charset="-122"/>
                <a:cs typeface="Arial Unicode MS" pitchFamily="34" charset="-122"/>
              </a:rPr>
              <a:t> 派生类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blinds(vertical)">
                                      <p:cBhvr>
                                        <p:cTn id="7" dur="500"/>
                                        <p:tgtEl>
                                          <p:spTgt spid="575490"/>
                                        </p:tgtEl>
                                      </p:cBhvr>
                                    </p:animEffect>
                                  </p:childTnLst>
                                </p:cTn>
                              </p:par>
                            </p:childTnLst>
                          </p:cTn>
                        </p:par>
                        <p:par>
                          <p:cTn id="8" fill="hold">
                            <p:stCondLst>
                              <p:cond delay="500"/>
                            </p:stCondLst>
                            <p:childTnLst>
                              <p:par>
                                <p:cTn id="9" presetID="5" presetClass="entr" presetSubtype="5" fill="hold" grpId="0" nodeType="afterEffect">
                                  <p:stCondLst>
                                    <p:cond delay="2000"/>
                                  </p:stCondLst>
                                  <p:childTnLst>
                                    <p:set>
                                      <p:cBhvr>
                                        <p:cTn id="10" dur="1" fill="hold">
                                          <p:stCondLst>
                                            <p:cond delay="0"/>
                                          </p:stCondLst>
                                        </p:cTn>
                                        <p:tgtEl>
                                          <p:spTgt spid="575491"/>
                                        </p:tgtEl>
                                        <p:attrNameLst>
                                          <p:attrName>style.visibility</p:attrName>
                                        </p:attrNameLst>
                                      </p:cBhvr>
                                      <p:to>
                                        <p:strVal val="visible"/>
                                      </p:to>
                                    </p:set>
                                    <p:animEffect transition="in" filter="checkerboard(down)">
                                      <p:cBhvr>
                                        <p:cTn id="11" dur="500"/>
                                        <p:tgtEl>
                                          <p:spTgt spid="57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utoUpdateAnimBg="0"/>
      <p:bldP spid="57549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class </a:t>
            </a:r>
            <a:r>
              <a:rPr lang="zh-CN" altLang="en-US" sz="1800" i="1">
                <a:ea typeface="Arial Unicode MS" pitchFamily="34" charset="-122"/>
                <a:cs typeface="Arial Unicode MS" pitchFamily="34" charset="-122"/>
              </a:rPr>
              <a:t>派生类名</a:t>
            </a: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a:ea typeface="Arial Unicode MS" pitchFamily="34" charset="-122"/>
                <a:cs typeface="Arial Unicode MS" pitchFamily="34" charset="-122"/>
              </a:rPr>
              <a:t>	      </a:t>
            </a:r>
            <a:r>
              <a:rPr lang="zh-CN" altLang="en-US" sz="1800"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a:ea typeface="Arial Unicode MS" pitchFamily="34" charset="-122"/>
                <a:cs typeface="Arial Unicode MS" pitchFamily="34" charset="-122"/>
              </a:rPr>
              <a:t> 	</a:t>
            </a:r>
            <a:r>
              <a:rPr lang="en-US" altLang="zh-CN" sz="1800">
                <a:ea typeface="Arial Unicode MS" pitchFamily="34" charset="-122"/>
                <a:cs typeface="Arial Unicode MS" pitchFamily="34" charset="-122"/>
              </a:rPr>
              <a:t>};</a:t>
            </a:r>
          </a:p>
        </p:txBody>
      </p:sp>
      <p:sp>
        <p:nvSpPr>
          <p:cNvPr id="53350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
        <p:nvSpPr>
          <p:cNvPr id="533508" name="Rectangle 4"/>
          <p:cNvSpPr>
            <a:spLocks noChangeArrowheads="1"/>
          </p:cNvSpPr>
          <p:nvPr/>
        </p:nvSpPr>
        <p:spPr bwMode="auto">
          <a:xfrm>
            <a:off x="647700" y="3624263"/>
            <a:ext cx="7621588" cy="779462"/>
          </a:xfrm>
          <a:prstGeom prst="rect">
            <a:avLst/>
          </a:prstGeom>
          <a:noFill/>
          <a:ln w="9525">
            <a:noFill/>
            <a:miter lim="800000"/>
            <a:headEnd/>
            <a:tailEnd/>
          </a:ln>
          <a:effectLst/>
        </p:spPr>
        <p:txBody>
          <a:bodyPr wrap="none">
            <a:spAutoFit/>
          </a:bodyPr>
          <a:lstStyle/>
          <a:p>
            <a:pPr algn="l"/>
            <a:r>
              <a:rPr lang="zh-CN" altLang="en-US" sz="1800" b="1" i="1">
                <a:solidFill>
                  <a:srgbClr val="0000FF"/>
                </a:solidFill>
                <a:ea typeface="Arial Unicode MS" pitchFamily="34" charset="-122"/>
                <a:cs typeface="Arial Unicode MS" pitchFamily="34" charset="-122"/>
              </a:rPr>
              <a:t>基类名表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访问控制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3508"/>
                                        </p:tgtEl>
                                        <p:attrNameLst>
                                          <p:attrName>style.visibility</p:attrName>
                                        </p:attrNameLst>
                                      </p:cBhvr>
                                      <p:to>
                                        <p:strVal val="visible"/>
                                      </p:to>
                                    </p:set>
                                    <p:animEffect transition="in" filter="checkerboard(across)">
                                      <p:cBhvr>
                                        <p:cTn id="7" dur="500"/>
                                        <p:tgtEl>
                                          <p:spTgt spid="533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762000" y="392113"/>
            <a:ext cx="6400800" cy="5172827"/>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solidFill>
                  <a:schemeClr val="accent1"/>
                </a:solidFill>
              </a:rPr>
              <a:t>class  D_class : </a:t>
            </a:r>
            <a:r>
              <a:rPr lang="en-US" altLang="zh-CN" sz="2000" b="1">
                <a:solidFill>
                  <a:schemeClr val="accent1"/>
                </a:solidFill>
              </a:rPr>
              <a:t>public  Base</a:t>
            </a:r>
          </a:p>
          <a:p>
            <a:pPr algn="l">
              <a:lnSpc>
                <a:spcPct val="150000"/>
              </a:lnSpc>
              <a:buFont typeface="Wingdings" pitchFamily="2" charset="2"/>
              <a:buNone/>
            </a:pPr>
            <a:r>
              <a:rPr lang="en-US" altLang="zh-CN" sz="2000">
                <a:solidFill>
                  <a:schemeClr val="accent1"/>
                </a:solidFill>
              </a:rPr>
              <a:t>  { public :  D_class ( ) { cout &lt;&lt; "D_class created.\n" ;  }</a:t>
            </a:r>
          </a:p>
          <a:p>
            <a:pPr algn="l">
              <a:lnSpc>
                <a:spcPct val="150000"/>
              </a:lnSpc>
              <a:buFont typeface="Wingdings" pitchFamily="2" charset="2"/>
              <a:buNone/>
            </a:pPr>
            <a:r>
              <a:rPr lang="en-US" altLang="zh-CN" sz="2000">
                <a:solidFill>
                  <a:schemeClr val="accent1"/>
                </a:solidFill>
              </a:rPr>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D_class d1 ; }</a:t>
            </a:r>
          </a:p>
        </p:txBody>
      </p:sp>
      <p:sp>
        <p:nvSpPr>
          <p:cNvPr id="576516"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dirty="0">
                <a:solidFill>
                  <a:schemeClr val="bg1"/>
                </a:solidFill>
                <a:latin typeface="宋体" pitchFamily="2" charset="-122"/>
              </a:rPr>
              <a:t>8.3  </a:t>
            </a:r>
            <a:r>
              <a:rPr lang="zh-CN" altLang="en-US" sz="100" dirty="0">
                <a:solidFill>
                  <a:schemeClr val="bg1"/>
                </a:solidFill>
                <a:latin typeface="宋体" pitchFamily="2" charset="-122"/>
              </a:rPr>
              <a:t>基类的初始化</a:t>
            </a:r>
          </a:p>
        </p:txBody>
      </p:sp>
      <p:pic>
        <p:nvPicPr>
          <p:cNvPr id="576518"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2000"/>
                                  </p:stCondLst>
                                  <p:childTnLst>
                                    <p:set>
                                      <p:cBhvr>
                                        <p:cTn id="6" dur="1" fill="hold">
                                          <p:stCondLst>
                                            <p:cond delay="0"/>
                                          </p:stCondLst>
                                        </p:cTn>
                                        <p:tgtEl>
                                          <p:spTgt spid="576514"/>
                                        </p:tgtEl>
                                        <p:attrNameLst>
                                          <p:attrName>style.visibility</p:attrName>
                                        </p:attrNameLst>
                                      </p:cBhvr>
                                      <p:to>
                                        <p:strVal val="visible"/>
                                      </p:to>
                                    </p:set>
                                    <p:animEffect transition="in" filter="checkerboard(down)">
                                      <p:cBhvr>
                                        <p:cTn id="7" dur="500"/>
                                        <p:tgtEl>
                                          <p:spTgt spid="5765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checkerboard(across)">
                                      <p:cBhvr>
                                        <p:cTn id="12" dur="500"/>
                                        <p:tgtEl>
                                          <p:spTgt spid="57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762000" y="392113"/>
            <a:ext cx="67818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7540" name="Rectangle 4"/>
          <p:cNvSpPr>
            <a:spLocks noGrp="1" noChangeArrowheads="1"/>
          </p:cNvSpPr>
          <p:nvPr>
            <p:ph type="title" idx="4294967295"/>
          </p:nvPr>
        </p:nvSpPr>
        <p:spPr>
          <a:xfrm>
            <a:off x="838200" y="404813"/>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7542" name="Picture 6"/>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ChangeArrowheads="1"/>
          </p:cNvSpPr>
          <p:nvPr/>
        </p:nvSpPr>
        <p:spPr bwMode="auto">
          <a:xfrm>
            <a:off x="762000" y="392113"/>
            <a:ext cx="66294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a:t>
            </a:r>
            <a:r>
              <a:rPr lang="en-US" altLang="zh-CN" sz="2000" b="1">
                <a:solidFill>
                  <a:srgbClr val="0000FF"/>
                </a:solidFill>
              </a:rPr>
              <a:t>Base ( ) { cout &lt;&lt; "Base created.\n" ;</a:t>
            </a:r>
            <a:r>
              <a:rPr lang="en-US" altLang="zh-CN" sz="2000"/>
              <a:t>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8566"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8568"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8564" name="Oval 4"/>
          <p:cNvSpPr>
            <a:spLocks noChangeArrowheads="1"/>
          </p:cNvSpPr>
          <p:nvPr/>
        </p:nvSpPr>
        <p:spPr bwMode="auto">
          <a:xfrm>
            <a:off x="4764088" y="4519613"/>
            <a:ext cx="1752600" cy="457200"/>
          </a:xfrm>
          <a:prstGeom prst="ellipse">
            <a:avLst/>
          </a:prstGeom>
          <a:noFill/>
          <a:ln w="19050">
            <a:solidFill>
              <a:srgbClr val="FF3300"/>
            </a:solidFill>
            <a:round/>
            <a:headEnd/>
            <a:tailEnd/>
          </a:ln>
          <a:effectLst/>
        </p:spPr>
        <p:txBody>
          <a:bodyPr wrap="none" anchor="ctr"/>
          <a:lstStyle/>
          <a:p>
            <a:endParaRPr lang="zh-CN" altLang="en-US"/>
          </a:p>
        </p:txBody>
      </p:sp>
      <p:sp>
        <p:nvSpPr>
          <p:cNvPr id="578565" name="AutoShape 5"/>
          <p:cNvSpPr>
            <a:spLocks/>
          </p:cNvSpPr>
          <p:nvPr/>
        </p:nvSpPr>
        <p:spPr bwMode="auto">
          <a:xfrm>
            <a:off x="6172200" y="2767013"/>
            <a:ext cx="2743200" cy="533400"/>
          </a:xfrm>
          <a:prstGeom prst="borderCallout2">
            <a:avLst>
              <a:gd name="adj1" fmla="val 21431"/>
              <a:gd name="adj2" fmla="val -2778"/>
              <a:gd name="adj3" fmla="val 21431"/>
              <a:gd name="adj4" fmla="val -10880"/>
              <a:gd name="adj5" fmla="val 314287"/>
              <a:gd name="adj6" fmla="val -36690"/>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① </a:t>
            </a:r>
            <a:r>
              <a:rPr lang="zh-CN" altLang="en-US" sz="2000" b="1"/>
              <a:t>调用基类构造函数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ox(out)">
                                      <p:cBhvr>
                                        <p:cTn id="7" dur="500"/>
                                        <p:tgtEl>
                                          <p:spTgt spid="5785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8565"/>
                                        </p:tgtEl>
                                        <p:attrNameLst>
                                          <p:attrName>style.visibility</p:attrName>
                                        </p:attrNameLst>
                                      </p:cBhvr>
                                      <p:to>
                                        <p:strVal val="visible"/>
                                      </p:to>
                                    </p:set>
                                    <p:animEffect transition="in" filter="barn(outHorizontal)">
                                      <p:cBhvr>
                                        <p:cTn id="12"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762000" y="390525"/>
            <a:ext cx="6629400" cy="5121275"/>
          </a:xfrm>
          <a:prstGeom prst="rect">
            <a:avLst/>
          </a:prstGeom>
          <a:noFill/>
          <a:ln w="9525">
            <a:noFill/>
            <a:miter lim="800000"/>
            <a:headEnd type="none" w="sm" len="med"/>
            <a:tailEnd/>
          </a:ln>
          <a:effectLst/>
        </p:spPr>
        <p:txBody>
          <a:bodyPr lIns="90000" tIns="46800" rIns="90000" bIns="46800" anchor="ctr">
            <a:spAutoFit/>
          </a:bodyPr>
          <a:lstStyle/>
          <a:p>
            <a:pPr algn="l">
              <a:lnSpc>
                <a:spcPct val="150000"/>
              </a:lnSpc>
              <a:buFont typeface="Wingdings" pitchFamily="2" charset="2"/>
              <a:buNone/>
            </a:pPr>
            <a:r>
              <a:rPr lang="en-US" altLang="zh-CN" sz="2000" b="1" i="1">
                <a:solidFill>
                  <a:schemeClr val="folHlink"/>
                </a:solidFill>
              </a:rPr>
              <a:t>// </a:t>
            </a:r>
            <a:r>
              <a:rPr lang="zh-CN" altLang="en-US" sz="2000" b="1" i="1">
                <a:solidFill>
                  <a:schemeClr val="folHlink"/>
                </a:solidFill>
              </a:rPr>
              <a:t>例</a:t>
            </a:r>
            <a:r>
              <a:rPr lang="en-US" altLang="zh-CN" sz="2000" b="1" i="1">
                <a:solidFill>
                  <a:schemeClr val="folHlink"/>
                </a:solidFill>
              </a:rPr>
              <a:t>8-6  </a:t>
            </a:r>
            <a:r>
              <a:rPr lang="zh-CN" altLang="en-US" sz="2000" b="1" i="1">
                <a:solidFill>
                  <a:schemeClr val="folHlink"/>
                </a:solidFill>
              </a:rPr>
              <a:t>调用构造函数顺序测试，构造函数无参数</a:t>
            </a:r>
          </a:p>
          <a:p>
            <a:pPr algn="l">
              <a:lnSpc>
                <a:spcPct val="150000"/>
              </a:lnSpc>
              <a:buFont typeface="Wingdings" pitchFamily="2" charset="2"/>
              <a:buNone/>
            </a:pPr>
            <a:r>
              <a:rPr lang="en-US" altLang="zh-CN" sz="2000"/>
              <a:t>#include&lt;iostream&gt;</a:t>
            </a:r>
          </a:p>
          <a:p>
            <a:pPr algn="l">
              <a:lnSpc>
                <a:spcPct val="150000"/>
              </a:lnSpc>
              <a:buFont typeface="Wingdings" pitchFamily="2" charset="2"/>
              <a:buNone/>
            </a:pPr>
            <a:r>
              <a:rPr lang="en-US" altLang="zh-CN" sz="2000"/>
              <a:t>using namespace std ;</a:t>
            </a:r>
          </a:p>
          <a:p>
            <a:pPr algn="l">
              <a:lnSpc>
                <a:spcPct val="150000"/>
              </a:lnSpc>
              <a:buFont typeface="Wingdings" pitchFamily="2" charset="2"/>
              <a:buNone/>
            </a:pPr>
            <a:r>
              <a:rPr lang="en-US" altLang="zh-CN" sz="2000" b="1"/>
              <a:t>class  Base</a:t>
            </a:r>
          </a:p>
          <a:p>
            <a:pPr algn="l">
              <a:lnSpc>
                <a:spcPct val="150000"/>
              </a:lnSpc>
              <a:buFont typeface="Wingdings" pitchFamily="2" charset="2"/>
              <a:buNone/>
            </a:pPr>
            <a:r>
              <a:rPr lang="en-US" altLang="zh-CN" sz="2000"/>
              <a:t>  { public :  Base ( ) { cout &lt;&lt; "Base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class  D_class : </a:t>
            </a:r>
            <a:r>
              <a:rPr lang="en-US" altLang="zh-CN" sz="2000" b="1"/>
              <a:t>public  Base</a:t>
            </a:r>
          </a:p>
          <a:p>
            <a:pPr algn="l">
              <a:lnSpc>
                <a:spcPct val="150000"/>
              </a:lnSpc>
              <a:buFont typeface="Wingdings" pitchFamily="2" charset="2"/>
              <a:buNone/>
            </a:pPr>
            <a:r>
              <a:rPr lang="en-US" altLang="zh-CN" sz="2000"/>
              <a:t>  { public :  </a:t>
            </a:r>
            <a:r>
              <a:rPr lang="en-US" altLang="zh-CN" sz="2000" b="1">
                <a:solidFill>
                  <a:srgbClr val="0000FF"/>
                </a:solidFill>
              </a:rPr>
              <a:t>D_class ( ) { cout &lt;&lt; "D_class created.\n" ;  }</a:t>
            </a:r>
          </a:p>
          <a:p>
            <a:pPr algn="l">
              <a:lnSpc>
                <a:spcPct val="150000"/>
              </a:lnSpc>
              <a:buFont typeface="Wingdings" pitchFamily="2" charset="2"/>
              <a:buNone/>
            </a:pPr>
            <a:r>
              <a:rPr lang="en-US" altLang="zh-CN" sz="2000"/>
              <a:t>  } ;</a:t>
            </a:r>
          </a:p>
          <a:p>
            <a:pPr algn="l">
              <a:lnSpc>
                <a:spcPct val="150000"/>
              </a:lnSpc>
              <a:buFont typeface="Wingdings" pitchFamily="2" charset="2"/>
              <a:buNone/>
            </a:pPr>
            <a:r>
              <a:rPr lang="en-US" altLang="zh-CN" sz="2000"/>
              <a:t>int main ( )</a:t>
            </a:r>
          </a:p>
          <a:p>
            <a:pPr algn="l">
              <a:lnSpc>
                <a:spcPct val="150000"/>
              </a:lnSpc>
              <a:buFont typeface="Wingdings" pitchFamily="2" charset="2"/>
              <a:buNone/>
            </a:pPr>
            <a:r>
              <a:rPr lang="en-US" altLang="zh-CN" sz="2000"/>
              <a:t>{ </a:t>
            </a:r>
            <a:r>
              <a:rPr lang="en-US" altLang="zh-CN" sz="2000" b="1">
                <a:solidFill>
                  <a:srgbClr val="0000FF"/>
                </a:solidFill>
              </a:rPr>
              <a:t>D_class d1 ;</a:t>
            </a:r>
            <a:r>
              <a:rPr lang="en-US" altLang="zh-CN" sz="2000"/>
              <a:t> }</a:t>
            </a:r>
          </a:p>
        </p:txBody>
      </p:sp>
      <p:sp>
        <p:nvSpPr>
          <p:cNvPr id="579590" name="Rectangle 6"/>
          <p:cNvSpPr>
            <a:spLocks noGrp="1" noChangeArrowheads="1"/>
          </p:cNvSpPr>
          <p:nvPr>
            <p:ph type="title" idx="4294967295"/>
          </p:nvPr>
        </p:nvSpPr>
        <p:spPr>
          <a:xfrm>
            <a:off x="838200" y="404813"/>
            <a:ext cx="7543800" cy="1143000"/>
          </a:xfrm>
          <a:prstGeom prst="rect">
            <a:avLst/>
          </a:prstGeom>
          <a:noFill/>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pic>
        <p:nvPicPr>
          <p:cNvPr id="579592" name="Picture 8"/>
          <p:cNvPicPr>
            <a:picLocks noChangeAspect="1" noChangeArrowheads="1"/>
          </p:cNvPicPr>
          <p:nvPr/>
        </p:nvPicPr>
        <p:blipFill>
          <a:blip r:embed="rId2"/>
          <a:srcRect/>
          <a:stretch>
            <a:fillRect/>
          </a:stretch>
        </p:blipFill>
        <p:spPr bwMode="auto">
          <a:xfrm>
            <a:off x="4787900" y="4292600"/>
            <a:ext cx="3448050" cy="1635125"/>
          </a:xfrm>
          <a:prstGeom prst="rect">
            <a:avLst/>
          </a:prstGeom>
          <a:noFill/>
        </p:spPr>
      </p:pic>
      <p:sp>
        <p:nvSpPr>
          <p:cNvPr id="579588" name="Oval 4"/>
          <p:cNvSpPr>
            <a:spLocks noChangeArrowheads="1"/>
          </p:cNvSpPr>
          <p:nvPr/>
        </p:nvSpPr>
        <p:spPr bwMode="auto">
          <a:xfrm>
            <a:off x="4743450" y="4900613"/>
            <a:ext cx="2133600" cy="304800"/>
          </a:xfrm>
          <a:prstGeom prst="ellipse">
            <a:avLst/>
          </a:prstGeom>
          <a:noFill/>
          <a:ln w="19050">
            <a:solidFill>
              <a:srgbClr val="FF3300"/>
            </a:solidFill>
            <a:round/>
            <a:headEnd/>
            <a:tailEnd/>
          </a:ln>
          <a:effectLst/>
        </p:spPr>
        <p:txBody>
          <a:bodyPr wrap="none" anchor="ctr"/>
          <a:lstStyle/>
          <a:p>
            <a:endParaRPr lang="zh-CN" altLang="en-US"/>
          </a:p>
        </p:txBody>
      </p:sp>
      <p:sp>
        <p:nvSpPr>
          <p:cNvPr id="579589" name="AutoShape 5"/>
          <p:cNvSpPr>
            <a:spLocks/>
          </p:cNvSpPr>
          <p:nvPr/>
        </p:nvSpPr>
        <p:spPr bwMode="auto">
          <a:xfrm>
            <a:off x="5867400" y="3033713"/>
            <a:ext cx="2971800" cy="533400"/>
          </a:xfrm>
          <a:prstGeom prst="borderCallout2">
            <a:avLst>
              <a:gd name="adj1" fmla="val 21431"/>
              <a:gd name="adj2" fmla="val -2565"/>
              <a:gd name="adj3" fmla="val 21431"/>
              <a:gd name="adj4" fmla="val -7583"/>
              <a:gd name="adj5" fmla="val 321431"/>
              <a:gd name="adj6" fmla="val -2361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40000"/>
              </a:lnSpc>
              <a:spcBef>
                <a:spcPct val="50000"/>
              </a:spcBef>
            </a:pPr>
            <a:r>
              <a:rPr lang="en-US" altLang="zh-CN" sz="2000" b="1"/>
              <a:t>② </a:t>
            </a:r>
            <a:r>
              <a:rPr lang="zh-CN" altLang="en-US" sz="2000" b="1"/>
              <a:t>调用派生类构造函数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ox(out)">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79589"/>
                                        </p:tgtEl>
                                        <p:attrNameLst>
                                          <p:attrName>style.visibility</p:attrName>
                                        </p:attrNameLst>
                                      </p:cBhvr>
                                      <p:to>
                                        <p:strVal val="visible"/>
                                      </p:to>
                                    </p:set>
                                    <p:animEffect transition="in" filter="barn(outHorizontal)">
                                      <p:cBhvr>
                                        <p:cTn id="12" dur="500"/>
                                        <p:tgtEl>
                                          <p:spTgt spid="579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Text Box 2"/>
          <p:cNvSpPr txBox="1">
            <a:spLocks noChangeArrowheads="1"/>
          </p:cNvSpPr>
          <p:nvPr/>
        </p:nvSpPr>
        <p:spPr bwMode="auto">
          <a:xfrm>
            <a:off x="609600" y="152400"/>
            <a:ext cx="8001000" cy="6286336"/>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b="1"/>
              <a:t>#include&lt;iostream&gt;</a:t>
            </a:r>
          </a:p>
          <a:p>
            <a:pPr algn="l">
              <a:lnSpc>
                <a:spcPct val="115000"/>
              </a:lnSpc>
              <a:buClr>
                <a:schemeClr val="accent2"/>
              </a:buClr>
              <a:buFont typeface="Wingdings" pitchFamily="2" charset="2"/>
              <a:buNone/>
            </a:pPr>
            <a:r>
              <a:rPr lang="en-US" altLang="zh-CN" sz="1400" b="1"/>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b="1">
                <a:solidFill>
                  <a:schemeClr val="accent1"/>
                </a:solidFill>
              </a:rPr>
              <a:t>class  derived_class : private  parent_class</a:t>
            </a:r>
          </a:p>
          <a:p>
            <a:pPr algn="l">
              <a:lnSpc>
                <a:spcPct val="115000"/>
              </a:lnSpc>
              <a:buClr>
                <a:schemeClr val="accent2"/>
              </a:buClr>
              <a:buFont typeface="Wingdings" pitchFamily="2" charset="2"/>
              <a:buNone/>
            </a:pPr>
            <a:r>
              <a:rPr lang="en-US" altLang="zh-CN" sz="1400" b="1">
                <a:solidFill>
                  <a:schemeClr val="accent1"/>
                </a:solidFill>
              </a:rPr>
              <a:t>{     int  data3 ;</a:t>
            </a:r>
          </a:p>
          <a:p>
            <a:pPr algn="l">
              <a:lnSpc>
                <a:spcPct val="115000"/>
              </a:lnSpc>
              <a:buClr>
                <a:schemeClr val="accent2"/>
              </a:buClr>
              <a:buFont typeface="Wingdings" pitchFamily="2" charset="2"/>
              <a:buNone/>
            </a:pPr>
            <a:r>
              <a:rPr lang="en-US" altLang="zh-CN" sz="1400" b="1">
                <a:solidFill>
                  <a:schemeClr val="accent1"/>
                </a:solidFill>
              </a:rPr>
              <a:t>       parent_class  data4 ;</a:t>
            </a:r>
          </a:p>
          <a:p>
            <a:pPr algn="l">
              <a:lnSpc>
                <a:spcPct val="115000"/>
              </a:lnSpc>
              <a:buClr>
                <a:schemeClr val="accent2"/>
              </a:buClr>
              <a:buFont typeface="Wingdings" pitchFamily="2" charset="2"/>
              <a:buNone/>
            </a:pPr>
            <a:r>
              <a:rPr lang="en-US" altLang="zh-CN" sz="1400" b="1">
                <a:solidFill>
                  <a:schemeClr val="accent1"/>
                </a:solidFill>
              </a:rPr>
              <a:t>   public:</a:t>
            </a:r>
          </a:p>
          <a:p>
            <a:pPr algn="l">
              <a:lnSpc>
                <a:spcPct val="115000"/>
              </a:lnSpc>
              <a:buClr>
                <a:schemeClr val="accent2"/>
              </a:buClr>
              <a:buFont typeface="Wingdings" pitchFamily="2" charset="2"/>
              <a:buNone/>
            </a:pPr>
            <a:r>
              <a:rPr lang="en-US" altLang="zh-CN" sz="1400" b="1">
                <a:solidFill>
                  <a:schemeClr val="accent1"/>
                </a:solidFill>
              </a:rPr>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solidFill>
                  <a:schemeClr val="accent1"/>
                </a:solidFill>
              </a:rPr>
              <a:t>           { data3 = p5 ; }</a:t>
            </a:r>
          </a:p>
          <a:p>
            <a:pPr algn="l">
              <a:lnSpc>
                <a:spcPct val="115000"/>
              </a:lnSpc>
              <a:buClr>
                <a:schemeClr val="accent2"/>
              </a:buClr>
              <a:buFont typeface="Wingdings" pitchFamily="2" charset="2"/>
              <a:buNone/>
            </a:pPr>
            <a:r>
              <a:rPr lang="en-US" altLang="zh-CN" sz="1400" b="1">
                <a:solidFill>
                  <a:schemeClr val="accent1"/>
                </a:solidFill>
              </a:rPr>
              <a:t>       int  inc1 ( ) { return  parent_class :: inc1 ( ) ; }</a:t>
            </a:r>
          </a:p>
          <a:p>
            <a:pPr algn="l">
              <a:lnSpc>
                <a:spcPct val="115000"/>
              </a:lnSpc>
              <a:buClr>
                <a:schemeClr val="accent2"/>
              </a:buClr>
              <a:buFont typeface="Wingdings" pitchFamily="2" charset="2"/>
              <a:buNone/>
            </a:pPr>
            <a:r>
              <a:rPr lang="en-US" altLang="zh-CN" sz="1400" b="1">
                <a:solidFill>
                  <a:schemeClr val="accent1"/>
                </a:solidFill>
              </a:rPr>
              <a:t>       int  inc3 ( ) { return  ++ data3 ; }</a:t>
            </a:r>
          </a:p>
          <a:p>
            <a:pPr algn="l">
              <a:lnSpc>
                <a:spcPct val="115000"/>
              </a:lnSpc>
              <a:buClr>
                <a:schemeClr val="accent2"/>
              </a:buClr>
              <a:buFont typeface="Wingdings" pitchFamily="2" charset="2"/>
              <a:buNone/>
            </a:pPr>
            <a:r>
              <a:rPr lang="en-US" altLang="zh-CN" sz="1400" b="1">
                <a:solidFill>
                  <a:schemeClr val="accent1"/>
                </a:solidFill>
              </a:rPr>
              <a:t>       void  display ( )</a:t>
            </a:r>
          </a:p>
          <a:p>
            <a:pPr algn="l">
              <a:lnSpc>
                <a:spcPct val="115000"/>
              </a:lnSpc>
              <a:buClr>
                <a:schemeClr val="accent2"/>
              </a:buClr>
              <a:buFont typeface="Wingdings" pitchFamily="2" charset="2"/>
              <a:buNone/>
            </a:pPr>
            <a:r>
              <a:rPr lang="en-US" altLang="zh-CN" sz="1400" b="1">
                <a:solidFill>
                  <a:schemeClr val="accent1"/>
                </a:solidFill>
              </a:rPr>
              <a:t>          { parent_class :: display ( ) ;   data4.display ( ) ;</a:t>
            </a:r>
          </a:p>
          <a:p>
            <a:pPr algn="l">
              <a:lnSpc>
                <a:spcPct val="115000"/>
              </a:lnSpc>
              <a:buClr>
                <a:schemeClr val="accent2"/>
              </a:buClr>
              <a:buFont typeface="Wingdings" pitchFamily="2" charset="2"/>
              <a:buNone/>
            </a:pPr>
            <a:r>
              <a:rPr lang="en-US" altLang="zh-CN" sz="1400" b="1">
                <a:solidFill>
                  <a:schemeClr val="accent1"/>
                </a:solidFill>
              </a:rPr>
              <a:t>             cout &lt;&lt; "data3=" &lt;&lt; data3 &lt;&lt; endl ;</a:t>
            </a:r>
          </a:p>
          <a:p>
            <a:pPr algn="l">
              <a:lnSpc>
                <a:spcPct val="115000"/>
              </a:lnSpc>
              <a:buClr>
                <a:schemeClr val="accent2"/>
              </a:buClr>
              <a:buFont typeface="Wingdings" pitchFamily="2" charset="2"/>
              <a:buNone/>
            </a:pPr>
            <a:r>
              <a:rPr lang="en-US" altLang="zh-CN" sz="1400" b="1">
                <a:solidFill>
                  <a:schemeClr val="accent1"/>
                </a:solidFill>
              </a:rPr>
              <a:t>          }</a:t>
            </a:r>
          </a:p>
          <a:p>
            <a:pPr algn="l">
              <a:lnSpc>
                <a:spcPct val="115000"/>
              </a:lnSpc>
              <a:buClr>
                <a:schemeClr val="accent2"/>
              </a:buClr>
              <a:buFont typeface="Wingdings" pitchFamily="2" charset="2"/>
              <a:buNone/>
            </a:pPr>
            <a:r>
              <a:rPr lang="en-US" altLang="zh-CN" sz="1400" b="1">
                <a:solidFill>
                  <a:schemeClr val="accent1"/>
                </a:solidFill>
              </a:rPr>
              <a:t>} </a:t>
            </a:r>
            <a:r>
              <a:rPr lang="en-US" altLang="zh-CN" sz="1400" b="1"/>
              <a:t>;</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80611" name="Rectangle 3"/>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0612"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0611"/>
                                        </p:tgtEl>
                                        <p:attrNameLst>
                                          <p:attrName>style.visibility</p:attrName>
                                        </p:attrNameLst>
                                      </p:cBhvr>
                                      <p:to>
                                        <p:strVal val="visible"/>
                                      </p:to>
                                    </p:set>
                                    <p:animEffect transition="in" filter="checkerboard(across)">
                                      <p:cBhvr>
                                        <p:cTn id="7" dur="500"/>
                                        <p:tgtEl>
                                          <p:spTgt spid="5806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80610"/>
                                        </p:tgtEl>
                                        <p:attrNameLst>
                                          <p:attrName>style.visibility</p:attrName>
                                        </p:attrNameLst>
                                      </p:cBhvr>
                                      <p:to>
                                        <p:strVal val="visible"/>
                                      </p:to>
                                    </p:set>
                                    <p:animEffect transition="in" filter="checkerboard(down)">
                                      <p:cBhvr>
                                        <p:cTn id="12" dur="500"/>
                                        <p:tgtEl>
                                          <p:spTgt spid="58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0" grpId="0" autoUpdateAnimBg="0"/>
      <p:bldP spid="5806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641027" name="Rectangle 3"/>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641028" name="Rectangle 4"/>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641029" name="Rectangle 5"/>
          <p:cNvSpPr>
            <a:spLocks noChangeArrowheads="1"/>
          </p:cNvSpPr>
          <p:nvPr/>
        </p:nvSpPr>
        <p:spPr bwMode="auto">
          <a:xfrm>
            <a:off x="914400" y="1004888"/>
            <a:ext cx="215741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int  data1 , data2 ;</a:t>
            </a:r>
          </a:p>
        </p:txBody>
      </p:sp>
      <p:sp>
        <p:nvSpPr>
          <p:cNvPr id="641030" name="Rectangle 6"/>
          <p:cNvSpPr>
            <a:spLocks noChangeArrowheads="1"/>
          </p:cNvSpPr>
          <p:nvPr/>
        </p:nvSpPr>
        <p:spPr bwMode="auto">
          <a:xfrm>
            <a:off x="914400" y="2924175"/>
            <a:ext cx="1360488" cy="260350"/>
          </a:xfrm>
          <a:prstGeom prst="rect">
            <a:avLst/>
          </a:prstGeom>
          <a:gradFill rotWithShape="0">
            <a:gsLst>
              <a:gs pos="0">
                <a:srgbClr val="FF9900"/>
              </a:gs>
              <a:gs pos="50000">
                <a:srgbClr val="FFFFFF"/>
              </a:gs>
              <a:gs pos="100000">
                <a:srgbClr val="FF9900"/>
              </a:gs>
            </a:gsLst>
            <a:lin ang="5400000" scaled="1"/>
          </a:gradFill>
          <a:ln w="9525">
            <a:noFill/>
            <a:miter lim="800000"/>
            <a:headEnd/>
            <a:tailEnd/>
          </a:ln>
          <a:effectLst/>
        </p:spPr>
        <p:txBody>
          <a:bodyPr wrap="none">
            <a:spAutoFit/>
          </a:bodyPr>
          <a:lstStyle/>
          <a:p>
            <a:pPr algn="l">
              <a:lnSpc>
                <a:spcPct val="55000"/>
              </a:lnSpc>
              <a:buClr>
                <a:schemeClr val="accent2"/>
              </a:buClr>
              <a:buFont typeface="Wingdings" pitchFamily="2" charset="2"/>
              <a:buNone/>
            </a:pPr>
            <a:r>
              <a:rPr lang="en-US" altLang="zh-CN" sz="2000" b="1"/>
              <a:t>int  data3 ;</a:t>
            </a:r>
          </a:p>
        </p:txBody>
      </p:sp>
      <p:sp>
        <p:nvSpPr>
          <p:cNvPr id="641031" name="Rectangle 7"/>
          <p:cNvSpPr>
            <a:spLocks noChangeArrowheads="1"/>
          </p:cNvSpPr>
          <p:nvPr/>
        </p:nvSpPr>
        <p:spPr bwMode="auto">
          <a:xfrm>
            <a:off x="914400" y="3160713"/>
            <a:ext cx="2417763" cy="260350"/>
          </a:xfrm>
          <a:prstGeom prst="rect">
            <a:avLst/>
          </a:prstGeom>
          <a:gradFill rotWithShape="0">
            <a:gsLst>
              <a:gs pos="0">
                <a:srgbClr val="FF99FF"/>
              </a:gs>
              <a:gs pos="50000">
                <a:srgbClr val="FFFFFF"/>
              </a:gs>
              <a:gs pos="100000">
                <a:srgbClr val="FF99FF"/>
              </a:gs>
            </a:gsLst>
            <a:lin ang="5400000" scaled="1"/>
          </a:gradFill>
          <a:ln w="9525">
            <a:noFill/>
            <a:miter lim="800000"/>
            <a:headEnd/>
            <a:tailEnd/>
          </a:ln>
          <a:effectLst/>
        </p:spPr>
        <p:txBody>
          <a:bodyPr wrap="none">
            <a:spAutoFit/>
          </a:bodyPr>
          <a:lstStyle/>
          <a:p>
            <a:pPr>
              <a:lnSpc>
                <a:spcPct val="55000"/>
              </a:lnSpc>
            </a:pPr>
            <a:r>
              <a:rPr lang="en-US" altLang="zh-CN" sz="2000" b="1"/>
              <a:t>parent_class  data4 ;</a:t>
            </a:r>
          </a:p>
        </p:txBody>
      </p:sp>
      <p:grpSp>
        <p:nvGrpSpPr>
          <p:cNvPr id="641059" name="Group 35"/>
          <p:cNvGrpSpPr>
            <a:grpSpLocks/>
          </p:cNvGrpSpPr>
          <p:nvPr/>
        </p:nvGrpSpPr>
        <p:grpSpPr bwMode="auto">
          <a:xfrm>
            <a:off x="3235325" y="5334000"/>
            <a:ext cx="5832475" cy="1447800"/>
            <a:chOff x="2038" y="3408"/>
            <a:chExt cx="3674" cy="912"/>
          </a:xfrm>
        </p:grpSpPr>
        <p:sp>
          <p:nvSpPr>
            <p:cNvPr id="641047" name="Rectangle 2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641050" name="Rectangle 26"/>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641051" name="Rectangle 27"/>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641052" name="Line 28"/>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641053" name="Rectangle 29"/>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641054" name="Rectangle 30"/>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641055" name="Rectangle 31"/>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641056" name="Rectangle 32"/>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641029"/>
                                        </p:tgtEl>
                                        <p:attrNameLst>
                                          <p:attrName>style.visibility</p:attrName>
                                        </p:attrNameLst>
                                      </p:cBhvr>
                                      <p:to>
                                        <p:strVal val="visible"/>
                                      </p:to>
                                    </p:set>
                                    <p:anim calcmode="lin" valueType="num">
                                      <p:cBhvr>
                                        <p:cTn id="7" dur="500" fill="hold"/>
                                        <p:tgtEl>
                                          <p:spTgt spid="641029"/>
                                        </p:tgtEl>
                                        <p:attrNameLst>
                                          <p:attrName>ppt_x</p:attrName>
                                        </p:attrNameLst>
                                      </p:cBhvr>
                                      <p:tavLst>
                                        <p:tav tm="0">
                                          <p:val>
                                            <p:strVal val="#ppt_x-#ppt_w/2"/>
                                          </p:val>
                                        </p:tav>
                                        <p:tav tm="100000">
                                          <p:val>
                                            <p:strVal val="#ppt_x"/>
                                          </p:val>
                                        </p:tav>
                                      </p:tavLst>
                                    </p:anim>
                                    <p:anim calcmode="lin" valueType="num">
                                      <p:cBhvr>
                                        <p:cTn id="8" dur="500" fill="hold"/>
                                        <p:tgtEl>
                                          <p:spTgt spid="641029"/>
                                        </p:tgtEl>
                                        <p:attrNameLst>
                                          <p:attrName>ppt_y</p:attrName>
                                        </p:attrNameLst>
                                      </p:cBhvr>
                                      <p:tavLst>
                                        <p:tav tm="0">
                                          <p:val>
                                            <p:strVal val="#ppt_y"/>
                                          </p:val>
                                        </p:tav>
                                        <p:tav tm="100000">
                                          <p:val>
                                            <p:strVal val="#ppt_y"/>
                                          </p:val>
                                        </p:tav>
                                      </p:tavLst>
                                    </p:anim>
                                    <p:anim calcmode="lin" valueType="num">
                                      <p:cBhvr>
                                        <p:cTn id="9" dur="500" fill="hold"/>
                                        <p:tgtEl>
                                          <p:spTgt spid="641029"/>
                                        </p:tgtEl>
                                        <p:attrNameLst>
                                          <p:attrName>ppt_w</p:attrName>
                                        </p:attrNameLst>
                                      </p:cBhvr>
                                      <p:tavLst>
                                        <p:tav tm="0">
                                          <p:val>
                                            <p:fltVal val="0"/>
                                          </p:val>
                                        </p:tav>
                                        <p:tav tm="100000">
                                          <p:val>
                                            <p:strVal val="#ppt_w"/>
                                          </p:val>
                                        </p:tav>
                                      </p:tavLst>
                                    </p:anim>
                                    <p:anim calcmode="lin" valueType="num">
                                      <p:cBhvr>
                                        <p:cTn id="10" dur="500" fill="hold"/>
                                        <p:tgtEl>
                                          <p:spTgt spid="64102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641030"/>
                                        </p:tgtEl>
                                        <p:attrNameLst>
                                          <p:attrName>style.visibility</p:attrName>
                                        </p:attrNameLst>
                                      </p:cBhvr>
                                      <p:to>
                                        <p:strVal val="visible"/>
                                      </p:to>
                                    </p:set>
                                    <p:anim calcmode="lin" valueType="num">
                                      <p:cBhvr>
                                        <p:cTn id="15" dur="500" fill="hold"/>
                                        <p:tgtEl>
                                          <p:spTgt spid="641030"/>
                                        </p:tgtEl>
                                        <p:attrNameLst>
                                          <p:attrName>ppt_x</p:attrName>
                                        </p:attrNameLst>
                                      </p:cBhvr>
                                      <p:tavLst>
                                        <p:tav tm="0">
                                          <p:val>
                                            <p:strVal val="#ppt_x-#ppt_w/2"/>
                                          </p:val>
                                        </p:tav>
                                        <p:tav tm="100000">
                                          <p:val>
                                            <p:strVal val="#ppt_x"/>
                                          </p:val>
                                        </p:tav>
                                      </p:tavLst>
                                    </p:anim>
                                    <p:anim calcmode="lin" valueType="num">
                                      <p:cBhvr>
                                        <p:cTn id="16" dur="500" fill="hold"/>
                                        <p:tgtEl>
                                          <p:spTgt spid="641030"/>
                                        </p:tgtEl>
                                        <p:attrNameLst>
                                          <p:attrName>ppt_y</p:attrName>
                                        </p:attrNameLst>
                                      </p:cBhvr>
                                      <p:tavLst>
                                        <p:tav tm="0">
                                          <p:val>
                                            <p:strVal val="#ppt_y"/>
                                          </p:val>
                                        </p:tav>
                                        <p:tav tm="100000">
                                          <p:val>
                                            <p:strVal val="#ppt_y"/>
                                          </p:val>
                                        </p:tav>
                                      </p:tavLst>
                                    </p:anim>
                                    <p:anim calcmode="lin" valueType="num">
                                      <p:cBhvr>
                                        <p:cTn id="17" dur="500" fill="hold"/>
                                        <p:tgtEl>
                                          <p:spTgt spid="641030"/>
                                        </p:tgtEl>
                                        <p:attrNameLst>
                                          <p:attrName>ppt_w</p:attrName>
                                        </p:attrNameLst>
                                      </p:cBhvr>
                                      <p:tavLst>
                                        <p:tav tm="0">
                                          <p:val>
                                            <p:fltVal val="0"/>
                                          </p:val>
                                        </p:tav>
                                        <p:tav tm="100000">
                                          <p:val>
                                            <p:strVal val="#ppt_w"/>
                                          </p:val>
                                        </p:tav>
                                      </p:tavLst>
                                    </p:anim>
                                    <p:anim calcmode="lin" valueType="num">
                                      <p:cBhvr>
                                        <p:cTn id="18" dur="500" fill="hold"/>
                                        <p:tgtEl>
                                          <p:spTgt spid="64103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641031"/>
                                        </p:tgtEl>
                                        <p:attrNameLst>
                                          <p:attrName>style.visibility</p:attrName>
                                        </p:attrNameLst>
                                      </p:cBhvr>
                                      <p:to>
                                        <p:strVal val="visible"/>
                                      </p:to>
                                    </p:set>
                                    <p:anim calcmode="lin" valueType="num">
                                      <p:cBhvr>
                                        <p:cTn id="23" dur="500" fill="hold"/>
                                        <p:tgtEl>
                                          <p:spTgt spid="641031"/>
                                        </p:tgtEl>
                                        <p:attrNameLst>
                                          <p:attrName>ppt_x</p:attrName>
                                        </p:attrNameLst>
                                      </p:cBhvr>
                                      <p:tavLst>
                                        <p:tav tm="0">
                                          <p:val>
                                            <p:strVal val="#ppt_x-#ppt_w/2"/>
                                          </p:val>
                                        </p:tav>
                                        <p:tav tm="100000">
                                          <p:val>
                                            <p:strVal val="#ppt_x"/>
                                          </p:val>
                                        </p:tav>
                                      </p:tavLst>
                                    </p:anim>
                                    <p:anim calcmode="lin" valueType="num">
                                      <p:cBhvr>
                                        <p:cTn id="24" dur="500" fill="hold"/>
                                        <p:tgtEl>
                                          <p:spTgt spid="641031"/>
                                        </p:tgtEl>
                                        <p:attrNameLst>
                                          <p:attrName>ppt_y</p:attrName>
                                        </p:attrNameLst>
                                      </p:cBhvr>
                                      <p:tavLst>
                                        <p:tav tm="0">
                                          <p:val>
                                            <p:strVal val="#ppt_y"/>
                                          </p:val>
                                        </p:tav>
                                        <p:tav tm="100000">
                                          <p:val>
                                            <p:strVal val="#ppt_y"/>
                                          </p:val>
                                        </p:tav>
                                      </p:tavLst>
                                    </p:anim>
                                    <p:anim calcmode="lin" valueType="num">
                                      <p:cBhvr>
                                        <p:cTn id="25" dur="500" fill="hold"/>
                                        <p:tgtEl>
                                          <p:spTgt spid="641031"/>
                                        </p:tgtEl>
                                        <p:attrNameLst>
                                          <p:attrName>ppt_w</p:attrName>
                                        </p:attrNameLst>
                                      </p:cBhvr>
                                      <p:tavLst>
                                        <p:tav tm="0">
                                          <p:val>
                                            <p:fltVal val="0"/>
                                          </p:val>
                                        </p:tav>
                                        <p:tav tm="100000">
                                          <p:val>
                                            <p:strVal val="#ppt_w"/>
                                          </p:val>
                                        </p:tav>
                                      </p:tavLst>
                                    </p:anim>
                                    <p:anim calcmode="lin" valueType="num">
                                      <p:cBhvr>
                                        <p:cTn id="26" dur="500" fill="hold"/>
                                        <p:tgtEl>
                                          <p:spTgt spid="64103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41059"/>
                                        </p:tgtEl>
                                        <p:attrNameLst>
                                          <p:attrName>style.visibility</p:attrName>
                                        </p:attrNameLst>
                                      </p:cBhvr>
                                      <p:to>
                                        <p:strVal val="visible"/>
                                      </p:to>
                                    </p:set>
                                    <p:animEffect transition="in" filter="blinds(horizontal)">
                                      <p:cBhvr>
                                        <p:cTn id="31" dur="500"/>
                                        <p:tgtEl>
                                          <p:spTgt spid="64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9" grpId="0" animBg="1" autoUpdateAnimBg="0"/>
      <p:bldP spid="641030" grpId="0" animBg="1" autoUpdateAnimBg="0"/>
      <p:bldP spid="641031"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4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163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1636"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chemeClr val="accent2"/>
                </a:solidFill>
              </a:rPr>
              <a:t>parent_class ( int  p1 , int  p2 )</a:t>
            </a:r>
            <a:r>
              <a:rPr lang="en-US" altLang="zh-CN" sz="1800"/>
              <a:t> { data1 = p1; data2 = p2; }</a:t>
            </a:r>
          </a:p>
          <a:p>
            <a:pPr algn="l">
              <a:lnSpc>
                <a:spcPct val="50000"/>
              </a:lnSpc>
              <a:spcBef>
                <a:spcPct val="50000"/>
              </a:spcBef>
              <a:buClr>
                <a:schemeClr val="accent2"/>
              </a:buClr>
              <a:buFont typeface="Wingdings" pitchFamily="2" charset="2"/>
              <a:buNone/>
            </a:pPr>
            <a:r>
              <a:rPr lang="en-US" altLang="zh-CN" sz="1800"/>
              <a:t>       int  inc1 () { return  ++ data1; }</a:t>
            </a:r>
          </a:p>
          <a:p>
            <a:pPr algn="l">
              <a:lnSpc>
                <a:spcPct val="50000"/>
              </a:lnSpc>
              <a:spcBef>
                <a:spcPct val="50000"/>
              </a:spcBef>
              <a:buClr>
                <a:schemeClr val="accent2"/>
              </a:buClr>
              <a:buFont typeface="Wingdings" pitchFamily="2" charset="2"/>
              <a:buNone/>
            </a:pPr>
            <a:r>
              <a:rPr lang="en-US" altLang="zh-CN" sz="1800"/>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1637" name="AutoShape 5"/>
          <p:cNvSpPr>
            <a:spLocks/>
          </p:cNvSpPr>
          <p:nvPr/>
        </p:nvSpPr>
        <p:spPr bwMode="auto">
          <a:xfrm>
            <a:off x="4876800" y="2644775"/>
            <a:ext cx="2286000" cy="914400"/>
          </a:xfrm>
          <a:prstGeom prst="borderCallout2">
            <a:avLst>
              <a:gd name="adj1" fmla="val 12500"/>
              <a:gd name="adj2" fmla="val -3333"/>
              <a:gd name="adj3" fmla="val 12500"/>
              <a:gd name="adj4" fmla="val -19514"/>
              <a:gd name="adj5" fmla="val -118403"/>
              <a:gd name="adj6" fmla="val -7138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基类有一个</a:t>
            </a:r>
          </a:p>
          <a:p>
            <a:pPr eaLnBrk="0" hangingPunct="0">
              <a:lnSpc>
                <a:spcPct val="70000"/>
              </a:lnSpc>
              <a:spcBef>
                <a:spcPct val="50000"/>
              </a:spcBef>
            </a:pPr>
            <a:r>
              <a:rPr lang="zh-CN" altLang="en-US" sz="1800" b="1"/>
              <a:t>参数化的构造函数</a:t>
            </a:r>
          </a:p>
        </p:txBody>
      </p:sp>
      <p:sp>
        <p:nvSpPr>
          <p:cNvPr id="581638" name="Rectangle 6"/>
          <p:cNvSpPr>
            <a:spLocks noGrp="1" noChangeArrowheads="1"/>
          </p:cNvSpPr>
          <p:nvPr>
            <p:ph type="title" idx="4294967295"/>
          </p:nvPr>
        </p:nvSpPr>
        <p:spPr>
          <a:xfrm>
            <a:off x="838200" y="358775"/>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grpSp>
        <p:nvGrpSpPr>
          <p:cNvPr id="581688" name="Group 56"/>
          <p:cNvGrpSpPr>
            <a:grpSpLocks/>
          </p:cNvGrpSpPr>
          <p:nvPr/>
        </p:nvGrpSpPr>
        <p:grpSpPr bwMode="auto">
          <a:xfrm>
            <a:off x="3235325" y="5334000"/>
            <a:ext cx="5832475" cy="1447800"/>
            <a:chOff x="2038" y="3408"/>
            <a:chExt cx="3674" cy="912"/>
          </a:xfrm>
        </p:grpSpPr>
        <p:sp>
          <p:nvSpPr>
            <p:cNvPr id="581689" name="Rectangle 5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1690" name="Rectangle 5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chemeClr val="accent2"/>
                  </a:solidFill>
                  <a:effectLst>
                    <a:outerShdw blurRad="38100" dist="38100" dir="2700000" algn="tl">
                      <a:srgbClr val="000000"/>
                    </a:outerShdw>
                  </a:effectLst>
                </a:rPr>
                <a:t>data1	data2</a:t>
              </a:r>
            </a:p>
          </p:txBody>
        </p:sp>
        <p:sp>
          <p:nvSpPr>
            <p:cNvPr id="581691" name="Rectangle 5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1692" name="Line 6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1693" name="Rectangle 6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1694" name="Rectangle 6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1695" name="Rectangle 6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1696" name="Rectangle 6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 calcmode="lin" valueType="num">
                                      <p:cBhvr>
                                        <p:cTn id="7" dur="500" fill="hold"/>
                                        <p:tgtEl>
                                          <p:spTgt spid="581636"/>
                                        </p:tgtEl>
                                        <p:attrNameLst>
                                          <p:attrName>ppt_w</p:attrName>
                                        </p:attrNameLst>
                                      </p:cBhvr>
                                      <p:tavLst>
                                        <p:tav tm="0">
                                          <p:val>
                                            <p:fltVal val="0"/>
                                          </p:val>
                                        </p:tav>
                                        <p:tav tm="100000">
                                          <p:val>
                                            <p:strVal val="#ppt_w"/>
                                          </p:val>
                                        </p:tav>
                                      </p:tavLst>
                                    </p:anim>
                                    <p:anim calcmode="lin" valueType="num">
                                      <p:cBhvr>
                                        <p:cTn id="8" dur="500" fill="hold"/>
                                        <p:tgtEl>
                                          <p:spTgt spid="58163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581637"/>
                                        </p:tgtEl>
                                        <p:attrNameLst>
                                          <p:attrName>style.visibility</p:attrName>
                                        </p:attrNameLst>
                                      </p:cBhvr>
                                      <p:to>
                                        <p:strVal val="visible"/>
                                      </p:to>
                                    </p:set>
                                    <p:animEffect transition="in" filter="barn(outHorizontal)">
                                      <p:cBhvr>
                                        <p:cTn id="13" dur="500"/>
                                        <p:tgtEl>
                                          <p:spTgt spid="581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autoUpdateAnimBg="0"/>
      <p:bldP spid="581637"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6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265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b="1"/>
              <a:t>class  parent_class</a:t>
            </a:r>
          </a:p>
          <a:p>
            <a:pPr algn="l">
              <a:lnSpc>
                <a:spcPct val="115000"/>
              </a:lnSpc>
              <a:buClr>
                <a:schemeClr val="accent2"/>
              </a:buClr>
              <a:buFont typeface="Wingdings" pitchFamily="2" charset="2"/>
              <a:buNone/>
            </a:pPr>
            <a:r>
              <a:rPr lang="en-US" altLang="zh-CN" sz="1400" b="1"/>
              <a:t>{     int  data1 , data2 ;</a:t>
            </a:r>
          </a:p>
          <a:p>
            <a:pPr algn="l">
              <a:lnSpc>
                <a:spcPct val="115000"/>
              </a:lnSpc>
              <a:buClr>
                <a:schemeClr val="accent2"/>
              </a:buClr>
              <a:buFont typeface="Wingdings" pitchFamily="2" charset="2"/>
              <a:buNone/>
            </a:pPr>
            <a:r>
              <a:rPr lang="en-US" altLang="zh-CN" sz="1400" b="1"/>
              <a:t>   public :</a:t>
            </a:r>
          </a:p>
          <a:p>
            <a:pPr algn="l">
              <a:lnSpc>
                <a:spcPct val="115000"/>
              </a:lnSpc>
              <a:buClr>
                <a:schemeClr val="accent2"/>
              </a:buClr>
              <a:buFont typeface="Wingdings" pitchFamily="2" charset="2"/>
              <a:buNone/>
            </a:pPr>
            <a:r>
              <a:rPr lang="en-US" altLang="zh-CN" sz="1400" b="1"/>
              <a:t>       parent_class ( int  p1 , int  p2 ) { data1 = p1; data2 = p2; }</a:t>
            </a:r>
          </a:p>
          <a:p>
            <a:pPr algn="l">
              <a:lnSpc>
                <a:spcPct val="115000"/>
              </a:lnSpc>
              <a:buClr>
                <a:schemeClr val="accent2"/>
              </a:buClr>
              <a:buFont typeface="Wingdings" pitchFamily="2" charset="2"/>
              <a:buNone/>
            </a:pPr>
            <a:r>
              <a:rPr lang="en-US" altLang="zh-CN" sz="1400" b="1"/>
              <a:t>       int  inc1 () { return  ++ data1; }</a:t>
            </a:r>
          </a:p>
          <a:p>
            <a:pPr algn="l">
              <a:lnSpc>
                <a:spcPct val="115000"/>
              </a:lnSpc>
              <a:buClr>
                <a:schemeClr val="accent2"/>
              </a:buClr>
              <a:buFont typeface="Wingdings" pitchFamily="2" charset="2"/>
              <a:buNone/>
            </a:pPr>
            <a:r>
              <a:rPr lang="en-US" altLang="zh-CN" sz="1400" b="1"/>
              <a:t>       int  inc2 () { return  ++ data2 ; }</a:t>
            </a:r>
          </a:p>
          <a:p>
            <a:pPr algn="l">
              <a:lnSpc>
                <a:spcPct val="115000"/>
              </a:lnSpc>
              <a:buClr>
                <a:schemeClr val="accent2"/>
              </a:buClr>
              <a:buFont typeface="Wingdings" pitchFamily="2" charset="2"/>
              <a:buNone/>
            </a:pPr>
            <a:r>
              <a:rPr lang="en-US" altLang="zh-CN" sz="1400" b="1"/>
              <a:t>       void  display  ()  {cout &lt;&lt; "data1=" &lt;&lt; data1 &lt;&lt; " , data2=" &lt;&lt; data2 &lt;&lt; endl ; }</a:t>
            </a:r>
          </a:p>
          <a:p>
            <a:pPr algn="l">
              <a:lnSpc>
                <a:spcPct val="115000"/>
              </a:lnSpc>
              <a:buClr>
                <a:schemeClr val="accent2"/>
              </a:buClr>
              <a:buFont typeface="Wingdings" pitchFamily="2" charset="2"/>
              <a:buNone/>
            </a:pPr>
            <a:r>
              <a:rPr lang="en-US" altLang="zh-CN" sz="1400" b="1"/>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2660" name="Rectangle 4"/>
          <p:cNvSpPr>
            <a:spLocks noChangeArrowheads="1"/>
          </p:cNvSpPr>
          <p:nvPr/>
        </p:nvSpPr>
        <p:spPr bwMode="auto">
          <a:xfrm>
            <a:off x="609600" y="701675"/>
            <a:ext cx="7772400" cy="2439988"/>
          </a:xfrm>
          <a:prstGeom prst="rect">
            <a:avLst/>
          </a:prstGeom>
          <a:solidFill>
            <a:srgbClr val="CCFFFF"/>
          </a:solidFill>
          <a:ln w="9525">
            <a:noFill/>
            <a:miter lim="800000"/>
            <a:headEnd/>
            <a:tailEnd/>
          </a:ln>
          <a:effectLst>
            <a:prstShdw prst="shdw17" dist="71842" dir="2700000">
              <a:srgbClr val="CCFFFF">
                <a:gamma/>
                <a:shade val="60000"/>
                <a:invGamma/>
              </a:srgbClr>
            </a:prstShdw>
          </a:effectLst>
        </p:spPr>
        <p:txBody>
          <a:bodyPr>
            <a:spAutoFit/>
          </a:bodyPr>
          <a:lstStyle/>
          <a:p>
            <a:pPr algn="l">
              <a:lnSpc>
                <a:spcPct val="50000"/>
              </a:lnSpc>
              <a:spcBef>
                <a:spcPct val="50000"/>
              </a:spcBef>
              <a:buClr>
                <a:schemeClr val="accent2"/>
              </a:buClr>
              <a:buFont typeface="Wingdings" pitchFamily="2" charset="2"/>
              <a:buNone/>
            </a:pPr>
            <a:r>
              <a:rPr lang="en-US" altLang="zh-CN" sz="1800"/>
              <a:t>class  parent_class</a:t>
            </a:r>
          </a:p>
          <a:p>
            <a:pPr algn="l">
              <a:lnSpc>
                <a:spcPct val="50000"/>
              </a:lnSpc>
              <a:spcBef>
                <a:spcPct val="50000"/>
              </a:spcBef>
              <a:buClr>
                <a:schemeClr val="accent2"/>
              </a:buClr>
              <a:buFont typeface="Wingdings" pitchFamily="2" charset="2"/>
              <a:buNone/>
            </a:pPr>
            <a:r>
              <a:rPr lang="en-US" altLang="zh-CN" sz="1800"/>
              <a:t>{     int  data1 , data2 ;</a:t>
            </a:r>
          </a:p>
          <a:p>
            <a:pPr algn="l">
              <a:lnSpc>
                <a:spcPct val="50000"/>
              </a:lnSpc>
              <a:spcBef>
                <a:spcPct val="50000"/>
              </a:spcBef>
              <a:buClr>
                <a:schemeClr val="accent2"/>
              </a:buClr>
              <a:buFont typeface="Wingdings" pitchFamily="2" charset="2"/>
              <a:buNone/>
            </a:pPr>
            <a:r>
              <a:rPr lang="en-US" altLang="zh-CN" sz="1800"/>
              <a:t>   public :</a:t>
            </a:r>
          </a:p>
          <a:p>
            <a:pPr algn="l">
              <a:lnSpc>
                <a:spcPct val="50000"/>
              </a:lnSpc>
              <a:spcBef>
                <a:spcPct val="50000"/>
              </a:spcBef>
              <a:buClr>
                <a:schemeClr val="accent2"/>
              </a:buClr>
              <a:buFont typeface="Wingdings" pitchFamily="2" charset="2"/>
              <a:buNone/>
            </a:pPr>
            <a:r>
              <a:rPr lang="en-US" altLang="zh-CN" sz="1800"/>
              <a:t>       parent_class ( int  p1 , int  p2 ) { data1 = p1; data2 = p2; }</a:t>
            </a:r>
          </a:p>
          <a:p>
            <a:pPr algn="l">
              <a:lnSpc>
                <a:spcPct val="50000"/>
              </a:lnSpc>
              <a:spcBef>
                <a:spcPct val="50000"/>
              </a:spcBef>
              <a:buClr>
                <a:schemeClr val="accent2"/>
              </a:buClr>
              <a:buFont typeface="Wingdings" pitchFamily="2" charset="2"/>
              <a:buNone/>
            </a:pPr>
            <a:r>
              <a:rPr lang="en-US" altLang="zh-CN" sz="1800"/>
              <a:t>       </a:t>
            </a:r>
            <a:r>
              <a:rPr lang="en-US" altLang="zh-CN" sz="1800" b="1">
                <a:solidFill>
                  <a:srgbClr val="0000FF"/>
                </a:solidFill>
              </a:rPr>
              <a:t>int  inc1 () { return  ++ data1; }</a:t>
            </a:r>
          </a:p>
          <a:p>
            <a:pPr algn="l">
              <a:lnSpc>
                <a:spcPct val="50000"/>
              </a:lnSpc>
              <a:spcBef>
                <a:spcPct val="50000"/>
              </a:spcBef>
              <a:buClr>
                <a:schemeClr val="accent2"/>
              </a:buClr>
              <a:buFont typeface="Wingdings" pitchFamily="2" charset="2"/>
              <a:buNone/>
            </a:pPr>
            <a:r>
              <a:rPr lang="en-US" altLang="zh-CN" sz="1800" b="1">
                <a:solidFill>
                  <a:srgbClr val="0000FF"/>
                </a:solidFill>
              </a:rPr>
              <a:t>       int  inc2 () { return  ++ data2 ; }</a:t>
            </a:r>
          </a:p>
          <a:p>
            <a:pPr algn="l">
              <a:lnSpc>
                <a:spcPct val="50000"/>
              </a:lnSpc>
              <a:spcBef>
                <a:spcPct val="50000"/>
              </a:spcBef>
              <a:buClr>
                <a:schemeClr val="accent2"/>
              </a:buClr>
              <a:buFont typeface="Wingdings" pitchFamily="2" charset="2"/>
              <a:buNone/>
            </a:pPr>
            <a:r>
              <a:rPr lang="en-US" altLang="zh-CN" sz="1800"/>
              <a:t>       void  display()  </a:t>
            </a:r>
          </a:p>
          <a:p>
            <a:pPr algn="l">
              <a:lnSpc>
                <a:spcPct val="50000"/>
              </a:lnSpc>
              <a:spcBef>
                <a:spcPct val="50000"/>
              </a:spcBef>
              <a:buClr>
                <a:schemeClr val="accent2"/>
              </a:buClr>
              <a:buFont typeface="Wingdings" pitchFamily="2" charset="2"/>
              <a:buNone/>
            </a:pPr>
            <a:r>
              <a:rPr lang="en-US" altLang="zh-CN" sz="1800"/>
              <a:t>          { cout&lt;&lt;"data1="&lt;&lt;data1&lt;&lt;" , data2="&lt;&lt;data2&lt;&lt;endl ; }</a:t>
            </a:r>
          </a:p>
          <a:p>
            <a:pPr algn="l">
              <a:lnSpc>
                <a:spcPct val="50000"/>
              </a:lnSpc>
              <a:spcBef>
                <a:spcPct val="50000"/>
              </a:spcBef>
              <a:buClr>
                <a:schemeClr val="accent2"/>
              </a:buClr>
              <a:buFont typeface="Wingdings" pitchFamily="2" charset="2"/>
              <a:buNone/>
            </a:pPr>
            <a:r>
              <a:rPr lang="en-US" altLang="zh-CN" sz="1800"/>
              <a:t>};</a:t>
            </a:r>
          </a:p>
        </p:txBody>
      </p:sp>
      <p:sp>
        <p:nvSpPr>
          <p:cNvPr id="582661" name="AutoShape 5"/>
          <p:cNvSpPr>
            <a:spLocks/>
          </p:cNvSpPr>
          <p:nvPr/>
        </p:nvSpPr>
        <p:spPr bwMode="auto">
          <a:xfrm>
            <a:off x="5181600" y="2797175"/>
            <a:ext cx="2286000" cy="914400"/>
          </a:xfrm>
          <a:prstGeom prst="borderCallout2">
            <a:avLst>
              <a:gd name="adj1" fmla="val 12500"/>
              <a:gd name="adj2" fmla="val -3333"/>
              <a:gd name="adj3" fmla="val 12500"/>
              <a:gd name="adj4" fmla="val -17222"/>
              <a:gd name="adj5" fmla="val -75523"/>
              <a:gd name="adj6" fmla="val -6173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成员函数</a:t>
            </a:r>
          </a:p>
          <a:p>
            <a:pPr eaLnBrk="0" hangingPunct="0">
              <a:lnSpc>
                <a:spcPct val="70000"/>
              </a:lnSpc>
              <a:spcBef>
                <a:spcPct val="50000"/>
              </a:spcBef>
            </a:pPr>
            <a:r>
              <a:rPr lang="zh-CN" altLang="en-US" sz="1800" b="1"/>
              <a:t>数据成员自增</a:t>
            </a:r>
          </a:p>
        </p:txBody>
      </p:sp>
      <p:sp>
        <p:nvSpPr>
          <p:cNvPr id="582662" name="Rectangle 6"/>
          <p:cNvSpPr>
            <a:spLocks noGrp="1" noChangeArrowheads="1"/>
          </p:cNvSpPr>
          <p:nvPr>
            <p:ph type="title" idx="4294967295"/>
          </p:nvPr>
        </p:nvSpPr>
        <p:spPr>
          <a:xfrm flipV="1">
            <a:off x="7747000" y="115888"/>
            <a:ext cx="1289050" cy="98425"/>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grpSp>
        <p:nvGrpSpPr>
          <p:cNvPr id="582684" name="Group 28"/>
          <p:cNvGrpSpPr>
            <a:grpSpLocks/>
          </p:cNvGrpSpPr>
          <p:nvPr/>
        </p:nvGrpSpPr>
        <p:grpSpPr bwMode="auto">
          <a:xfrm>
            <a:off x="3235325" y="5334000"/>
            <a:ext cx="5832475" cy="1447800"/>
            <a:chOff x="2038" y="3408"/>
            <a:chExt cx="3674" cy="912"/>
          </a:xfrm>
        </p:grpSpPr>
        <p:sp>
          <p:nvSpPr>
            <p:cNvPr id="58268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268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sp>
          <p:nvSpPr>
            <p:cNvPr id="58268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268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268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269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269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269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animEffect transition="in" filter="barn(outHorizontal)">
                                      <p:cBhvr>
                                        <p:cTn id="7" dur="500"/>
                                        <p:tgtEl>
                                          <p:spTgt spid="58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3684" name="Rectangle 4"/>
          <p:cNvSpPr>
            <a:spLocks noChangeArrowheads="1"/>
          </p:cNvSpPr>
          <p:nvPr/>
        </p:nvSpPr>
        <p:spPr bwMode="auto">
          <a:xfrm>
            <a:off x="495300" y="1528763"/>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3685"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3687" name="Rectangle 7"/>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3707" name="Group 27"/>
          <p:cNvGrpSpPr>
            <a:grpSpLocks/>
          </p:cNvGrpSpPr>
          <p:nvPr/>
        </p:nvGrpSpPr>
        <p:grpSpPr bwMode="auto">
          <a:xfrm>
            <a:off x="3235325" y="5334000"/>
            <a:ext cx="5832475" cy="1447800"/>
            <a:chOff x="2038" y="3408"/>
            <a:chExt cx="3674" cy="912"/>
          </a:xfrm>
        </p:grpSpPr>
        <p:sp>
          <p:nvSpPr>
            <p:cNvPr id="583708"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3709"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3710"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3711"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3712"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3713"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3714"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3715"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83684"/>
                                        </p:tgtEl>
                                        <p:attrNameLst>
                                          <p:attrName>style.visibility</p:attrName>
                                        </p:attrNameLst>
                                      </p:cBhvr>
                                      <p:to>
                                        <p:strVal val="visible"/>
                                      </p:to>
                                    </p:set>
                                    <p:anim calcmode="lin" valueType="num">
                                      <p:cBhvr>
                                        <p:cTn id="7" dur="500" fill="hold"/>
                                        <p:tgtEl>
                                          <p:spTgt spid="583684"/>
                                        </p:tgtEl>
                                        <p:attrNameLst>
                                          <p:attrName>ppt_w</p:attrName>
                                        </p:attrNameLst>
                                      </p:cBhvr>
                                      <p:tavLst>
                                        <p:tav tm="0">
                                          <p:val>
                                            <p:fltVal val="0"/>
                                          </p:val>
                                        </p:tav>
                                        <p:tav tm="100000">
                                          <p:val>
                                            <p:strVal val="#ppt_w"/>
                                          </p:val>
                                        </p:tav>
                                      </p:tavLst>
                                    </p:anim>
                                    <p:anim calcmode="lin" valueType="num">
                                      <p:cBhvr>
                                        <p:cTn id="8" dur="500" fill="hold"/>
                                        <p:tgtEl>
                                          <p:spTgt spid="5836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4"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470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parent_class  data4</a:t>
            </a:r>
            <a:r>
              <a:rPr lang="en-US" altLang="zh-CN" sz="1800"/>
              <a:t>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4709" name="AutoShape 5"/>
          <p:cNvSpPr>
            <a:spLocks/>
          </p:cNvSpPr>
          <p:nvPr/>
        </p:nvSpPr>
        <p:spPr bwMode="auto">
          <a:xfrm>
            <a:off x="4648200" y="1196975"/>
            <a:ext cx="1143000" cy="609600"/>
          </a:xfrm>
          <a:prstGeom prst="borderCallout2">
            <a:avLst>
              <a:gd name="adj1" fmla="val 18750"/>
              <a:gd name="adj2" fmla="val -6667"/>
              <a:gd name="adj3" fmla="val 18750"/>
              <a:gd name="adj4" fmla="val -42361"/>
              <a:gd name="adj5" fmla="val 172398"/>
              <a:gd name="adj6" fmla="val -15680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类成员</a:t>
            </a:r>
          </a:p>
        </p:txBody>
      </p:sp>
      <p:sp>
        <p:nvSpPr>
          <p:cNvPr id="58471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4712"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4732" name="Group 28"/>
          <p:cNvGrpSpPr>
            <a:grpSpLocks/>
          </p:cNvGrpSpPr>
          <p:nvPr/>
        </p:nvGrpSpPr>
        <p:grpSpPr bwMode="auto">
          <a:xfrm>
            <a:off x="3235325" y="5334000"/>
            <a:ext cx="5832475" cy="1447800"/>
            <a:chOff x="2038" y="3408"/>
            <a:chExt cx="3674" cy="912"/>
          </a:xfrm>
        </p:grpSpPr>
        <p:sp>
          <p:nvSpPr>
            <p:cNvPr id="58473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473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473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8473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473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473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473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474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4709"/>
                                        </p:tgtEl>
                                        <p:attrNameLst>
                                          <p:attrName>style.visibility</p:attrName>
                                        </p:attrNameLst>
                                      </p:cBhvr>
                                      <p:to>
                                        <p:strVal val="visible"/>
                                      </p:to>
                                    </p:set>
                                    <p:animEffect transition="in" filter="barn(outHorizontal)">
                                      <p:cBhvr>
                                        <p:cTn id="7" dur="500"/>
                                        <p:tgtEl>
                                          <p:spTgt spid="584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Text Box 2"/>
          <p:cNvSpPr txBox="1">
            <a:spLocks noChangeArrowheads="1"/>
          </p:cNvSpPr>
          <p:nvPr/>
        </p:nvSpPr>
        <p:spPr bwMode="auto">
          <a:xfrm>
            <a:off x="647700" y="1066800"/>
            <a:ext cx="8001000" cy="2338388"/>
          </a:xfrm>
          <a:prstGeom prst="rect">
            <a:avLst/>
          </a:prstGeom>
          <a:noFill/>
          <a:ln w="9525">
            <a:noFill/>
            <a:miter lim="800000"/>
            <a:headEnd/>
            <a:tailEnd/>
          </a:ln>
          <a:effectLst/>
        </p:spPr>
        <p:txBody>
          <a:bodyPr>
            <a:spAutoFit/>
          </a:bodyPr>
          <a:lstStyle/>
          <a:p>
            <a:pPr algn="just">
              <a:lnSpc>
                <a:spcPct val="160000"/>
              </a:lnSpc>
              <a:buClr>
                <a:schemeClr val="accent2"/>
              </a:buClr>
              <a:buFont typeface="Wingdings" pitchFamily="2" charset="2"/>
              <a:buNone/>
            </a:pPr>
            <a:r>
              <a:rPr lang="zh-CN" altLang="en-US" sz="2000" b="1" i="1">
                <a:solidFill>
                  <a:srgbClr val="008000"/>
                </a:solidFill>
                <a:ea typeface="Arial Unicode MS" pitchFamily="34" charset="-122"/>
                <a:cs typeface="Arial Unicode MS" pitchFamily="34" charset="-122"/>
              </a:rPr>
              <a:t>类继承关系的语法形式</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class </a:t>
            </a:r>
            <a:r>
              <a:rPr lang="zh-CN" altLang="en-US" sz="1800" b="1" i="1">
                <a:ea typeface="Arial Unicode MS" pitchFamily="34" charset="-122"/>
                <a:cs typeface="Arial Unicode MS" pitchFamily="34" charset="-122"/>
              </a:rPr>
              <a:t>派生类名</a:t>
            </a: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基类名表</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a:p>
            <a:pPr algn="just">
              <a:lnSpc>
                <a:spcPct val="160000"/>
              </a:lnSpc>
              <a:buClr>
                <a:schemeClr val="accent2"/>
              </a:buClr>
              <a:buFont typeface="Wingdings" pitchFamily="2" charset="2"/>
              <a:buNone/>
            </a:pPr>
            <a:r>
              <a:rPr lang="en-US" altLang="zh-CN" sz="1800" b="1">
                <a:ea typeface="Arial Unicode MS" pitchFamily="34" charset="-122"/>
                <a:cs typeface="Arial Unicode MS" pitchFamily="34" charset="-122"/>
              </a:rPr>
              <a:t>	      </a:t>
            </a:r>
            <a:r>
              <a:rPr lang="zh-CN" altLang="en-US" sz="1800" b="1" i="1">
                <a:ea typeface="Arial Unicode MS" pitchFamily="34" charset="-122"/>
                <a:cs typeface="Arial Unicode MS" pitchFamily="34" charset="-122"/>
              </a:rPr>
              <a:t>数据成员和成员函数声明</a:t>
            </a:r>
          </a:p>
          <a:p>
            <a:pPr algn="just">
              <a:lnSpc>
                <a:spcPct val="160000"/>
              </a:lnSpc>
              <a:buClr>
                <a:schemeClr val="accent2"/>
              </a:buClr>
              <a:buFont typeface="Wingdings" pitchFamily="2" charset="2"/>
              <a:buNone/>
            </a:pPr>
            <a:r>
              <a:rPr lang="zh-CN" altLang="en-US" sz="1800" b="1">
                <a:ea typeface="Arial Unicode MS" pitchFamily="34" charset="-122"/>
                <a:cs typeface="Arial Unicode MS" pitchFamily="34" charset="-122"/>
              </a:rPr>
              <a:t> 	</a:t>
            </a:r>
            <a:r>
              <a:rPr lang="en-US" altLang="zh-CN" sz="1800" b="1">
                <a:ea typeface="Arial Unicode MS" pitchFamily="34" charset="-122"/>
                <a:cs typeface="Arial Unicode MS" pitchFamily="34" charset="-122"/>
              </a:rPr>
              <a:t>};</a:t>
            </a:r>
          </a:p>
        </p:txBody>
      </p:sp>
      <p:sp>
        <p:nvSpPr>
          <p:cNvPr id="534531"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8.2  </a:t>
            </a:r>
            <a:r>
              <a:rPr lang="zh-CN" altLang="en-US" sz="2800" b="1">
                <a:solidFill>
                  <a:schemeClr val="accent2"/>
                </a:solidFill>
                <a:latin typeface="楷体_GB2312" pitchFamily="49" charset="-122"/>
                <a:ea typeface="楷体_GB2312" pitchFamily="49" charset="-122"/>
              </a:rPr>
              <a:t>基类和派生类</a:t>
            </a:r>
          </a:p>
        </p:txBody>
      </p:sp>
      <p:sp>
        <p:nvSpPr>
          <p:cNvPr id="534532" name="Rectangle 4"/>
          <p:cNvSpPr>
            <a:spLocks noChangeArrowheads="1"/>
          </p:cNvSpPr>
          <p:nvPr/>
        </p:nvSpPr>
        <p:spPr bwMode="auto">
          <a:xfrm>
            <a:off x="647700" y="3625850"/>
            <a:ext cx="7621588" cy="779463"/>
          </a:xfrm>
          <a:prstGeom prst="rect">
            <a:avLst/>
          </a:prstGeom>
          <a:noFill/>
          <a:ln w="9525">
            <a:noFill/>
            <a:miter lim="800000"/>
            <a:headEnd/>
            <a:tailEnd/>
          </a:ln>
          <a:effectLst/>
        </p:spPr>
        <p:txBody>
          <a:bodyPr wrap="none">
            <a:spAutoFit/>
          </a:bodyPr>
          <a:lstStyle/>
          <a:p>
            <a:pPr algn="l"/>
            <a:r>
              <a:rPr lang="zh-CN" altLang="en-US" sz="1800" b="1" i="1">
                <a:ea typeface="Arial Unicode MS" pitchFamily="34" charset="-122"/>
                <a:cs typeface="Arial Unicode MS" pitchFamily="34" charset="-122"/>
              </a:rPr>
              <a:t>基类名表</a:t>
            </a:r>
            <a:r>
              <a:rPr lang="zh-CN" altLang="en-US" sz="1800" b="1" i="1">
                <a:solidFill>
                  <a:srgbClr val="0000FF"/>
                </a:solidFill>
                <a:ea typeface="Arial Unicode MS" pitchFamily="34" charset="-122"/>
                <a:cs typeface="Arial Unicode MS" pitchFamily="34" charset="-122"/>
              </a:rPr>
              <a:t> </a:t>
            </a:r>
            <a:r>
              <a:rPr lang="zh-CN" altLang="en-US" sz="1800" b="1">
                <a:ea typeface="Arial Unicode MS" pitchFamily="34" charset="-122"/>
                <a:cs typeface="Arial Unicode MS" pitchFamily="34" charset="-122"/>
              </a:rPr>
              <a:t> 构成</a:t>
            </a:r>
          </a:p>
          <a:p>
            <a:pPr algn="l">
              <a:spcBef>
                <a:spcPct val="50000"/>
              </a:spcBef>
              <a:buClr>
                <a:schemeClr val="accent2"/>
              </a:buClr>
              <a:buFont typeface="Wingdings" pitchFamily="2" charset="2"/>
              <a:buNone/>
            </a:pP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1</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2</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 </a:t>
            </a: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基类名</a:t>
            </a:r>
            <a:r>
              <a:rPr lang="en-US" altLang="zh-CN" sz="1800" b="1" i="1" baseline="-30000">
                <a:ea typeface="Arial Unicode MS" pitchFamily="34" charset="-122"/>
                <a:cs typeface="Arial Unicode MS" pitchFamily="34" charset="-122"/>
              </a:rPr>
              <a:t>n</a:t>
            </a:r>
            <a:endParaRPr lang="en-US" altLang="zh-CN" sz="1800" b="1" i="1">
              <a:ea typeface="Arial Unicode MS" pitchFamily="34" charset="-122"/>
              <a:cs typeface="Arial Unicode MS" pitchFamily="34" charset="-122"/>
            </a:endParaRPr>
          </a:p>
        </p:txBody>
      </p:sp>
      <p:sp>
        <p:nvSpPr>
          <p:cNvPr id="534533" name="Rectangle 5"/>
          <p:cNvSpPr>
            <a:spLocks noChangeArrowheads="1"/>
          </p:cNvSpPr>
          <p:nvPr/>
        </p:nvSpPr>
        <p:spPr bwMode="auto">
          <a:xfrm>
            <a:off x="647700" y="4538663"/>
            <a:ext cx="6858000" cy="1628775"/>
          </a:xfrm>
          <a:prstGeom prst="rect">
            <a:avLst/>
          </a:prstGeom>
          <a:noFill/>
          <a:ln w="9525">
            <a:noFill/>
            <a:miter lim="800000"/>
            <a:headEnd type="none" w="sm" len="med"/>
            <a:tailEnd/>
          </a:ln>
          <a:effectLst/>
        </p:spPr>
        <p:txBody>
          <a:bodyPr lIns="90000" tIns="46800" rIns="90000" bIns="46800" anchor="ctr">
            <a:spAutoFit/>
          </a:bodyPr>
          <a:lstStyle/>
          <a:p>
            <a:pPr algn="l">
              <a:lnSpc>
                <a:spcPct val="140000"/>
              </a:lnSpc>
            </a:pPr>
            <a:r>
              <a:rPr lang="zh-CN" altLang="en-US" sz="1800" b="1" i="1">
                <a:solidFill>
                  <a:srgbClr val="0000FF"/>
                </a:solidFill>
                <a:ea typeface="Arial Unicode MS" pitchFamily="34" charset="-122"/>
                <a:cs typeface="Arial Unicode MS" pitchFamily="34" charset="-122"/>
              </a:rPr>
              <a:t>访问控制</a:t>
            </a:r>
            <a:r>
              <a:rPr lang="zh-CN" altLang="en-US" sz="1800" b="1" i="1">
                <a:ea typeface="Arial Unicode MS" pitchFamily="34" charset="-122"/>
                <a:cs typeface="Arial Unicode MS" pitchFamily="34" charset="-122"/>
              </a:rPr>
              <a:t> </a:t>
            </a:r>
            <a:r>
              <a:rPr lang="zh-CN" altLang="en-US" sz="1800" b="1">
                <a:ea typeface="Arial Unicode MS" pitchFamily="34" charset="-122"/>
                <a:cs typeface="Arial Unicode MS" pitchFamily="34" charset="-122"/>
              </a:rPr>
              <a:t>表示派生类对基类的继承方式，使用关键字：</a:t>
            </a:r>
          </a:p>
          <a:p>
            <a:pPr algn="l">
              <a:lnSpc>
                <a:spcPct val="140000"/>
              </a:lnSpc>
            </a:pPr>
            <a:r>
              <a:rPr lang="zh-CN" altLang="en-US" sz="1800" b="1">
                <a:solidFill>
                  <a:srgbClr val="00CC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public</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公有继承</a:t>
            </a:r>
          </a:p>
          <a:p>
            <a:pPr algn="l">
              <a:lnSpc>
                <a:spcPct val="140000"/>
              </a:lnSpc>
            </a:pPr>
            <a:r>
              <a:rPr lang="zh-CN" altLang="en-US" sz="1800" b="1">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private</a:t>
            </a:r>
            <a:r>
              <a:rPr lang="en-US" altLang="zh-CN" sz="1800" b="1">
                <a:solidFill>
                  <a:srgbClr val="FF6600"/>
                </a:solidFill>
                <a:ea typeface="Arial Unicode MS" pitchFamily="34" charset="-122"/>
                <a:cs typeface="Arial Unicode MS" pitchFamily="34" charset="-122"/>
              </a:rPr>
              <a:t>	</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私有继承</a:t>
            </a:r>
          </a:p>
          <a:p>
            <a:pPr algn="l">
              <a:lnSpc>
                <a:spcPct val="140000"/>
              </a:lnSpc>
            </a:pPr>
            <a:r>
              <a:rPr lang="zh-CN" altLang="en-US" sz="1800" b="1">
                <a:solidFill>
                  <a:srgbClr val="FFFF00"/>
                </a:solidFill>
                <a:ea typeface="Arial Unicode MS" pitchFamily="34" charset="-122"/>
                <a:cs typeface="Arial Unicode MS" pitchFamily="34" charset="-122"/>
              </a:rPr>
              <a:t>  	</a:t>
            </a:r>
            <a:r>
              <a:rPr lang="en-US" altLang="zh-CN" sz="1800" b="1">
                <a:solidFill>
                  <a:srgbClr val="008000"/>
                </a:solidFill>
                <a:effectLst>
                  <a:outerShdw blurRad="38100" dist="38100" dir="2700000" algn="tl">
                    <a:srgbClr val="000000"/>
                  </a:outerShdw>
                </a:effectLst>
                <a:ea typeface="Arial Unicode MS" pitchFamily="34" charset="-122"/>
                <a:cs typeface="Arial Unicode MS" pitchFamily="34" charset="-122"/>
              </a:rPr>
              <a:t>protected</a:t>
            </a:r>
            <a:r>
              <a:rPr lang="en-US" altLang="zh-CN" sz="1800" b="1">
                <a:ea typeface="Arial Unicode MS" pitchFamily="34" charset="-122"/>
                <a:cs typeface="Arial Unicode MS" pitchFamily="34" charset="-122"/>
              </a:rPr>
              <a:t>	</a:t>
            </a:r>
            <a:r>
              <a:rPr lang="zh-CN" altLang="en-US" sz="1800" b="1">
                <a:ea typeface="Arial Unicode MS" pitchFamily="34" charset="-122"/>
                <a:cs typeface="Arial Unicode MS" pitchFamily="34" charset="-122"/>
              </a:rPr>
              <a:t>保护继承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2000"/>
                                  </p:stCondLst>
                                  <p:childTnLst>
                                    <p:set>
                                      <p:cBhvr>
                                        <p:cTn id="6" dur="1" fill="hold">
                                          <p:stCondLst>
                                            <p:cond delay="0"/>
                                          </p:stCondLst>
                                        </p:cTn>
                                        <p:tgtEl>
                                          <p:spTgt spid="534533"/>
                                        </p:tgtEl>
                                        <p:attrNameLst>
                                          <p:attrName>style.visibility</p:attrName>
                                        </p:attrNameLst>
                                      </p:cBhvr>
                                      <p:to>
                                        <p:strVal val="visible"/>
                                      </p:to>
                                    </p:set>
                                    <p:animEffect transition="in" filter="blinds(vertical)">
                                      <p:cBhvr>
                                        <p:cTn id="7" dur="500"/>
                                        <p:tgtEl>
                                          <p:spTgt spid="53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573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a:solidFill>
                  <a:srgbClr val="0000FF"/>
                </a:solidFill>
              </a:rPr>
              <a:t>int  p1 , int  p2 , int  p3 , int  p4 , 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573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5736"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85733" name="AutoShape 5"/>
          <p:cNvSpPr>
            <a:spLocks/>
          </p:cNvSpPr>
          <p:nvPr/>
        </p:nvSpPr>
        <p:spPr bwMode="auto">
          <a:xfrm>
            <a:off x="6400800" y="785813"/>
            <a:ext cx="2286000" cy="914400"/>
          </a:xfrm>
          <a:prstGeom prst="borderCallout2">
            <a:avLst>
              <a:gd name="adj1" fmla="val 12500"/>
              <a:gd name="adj2" fmla="val -3333"/>
              <a:gd name="adj3" fmla="val 12500"/>
              <a:gd name="adj4" fmla="val -23472"/>
              <a:gd name="adj5" fmla="val 21788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派生类构造函数</a:t>
            </a:r>
          </a:p>
          <a:p>
            <a:pPr eaLnBrk="0" hangingPunct="0">
              <a:lnSpc>
                <a:spcPct val="70000"/>
              </a:lnSpc>
              <a:spcBef>
                <a:spcPct val="50000"/>
              </a:spcBef>
            </a:pPr>
            <a:r>
              <a:rPr lang="zh-CN" altLang="en-US" sz="1800" b="1"/>
              <a:t>有</a:t>
            </a:r>
            <a:r>
              <a:rPr lang="en-US" altLang="zh-CN" sz="1800" b="1"/>
              <a:t>5</a:t>
            </a:r>
            <a:r>
              <a:rPr lang="zh-CN" altLang="en-US" sz="1800" b="1"/>
              <a:t>个参数</a:t>
            </a:r>
          </a:p>
        </p:txBody>
      </p:sp>
      <p:grpSp>
        <p:nvGrpSpPr>
          <p:cNvPr id="585756" name="Group 28"/>
          <p:cNvGrpSpPr>
            <a:grpSpLocks/>
          </p:cNvGrpSpPr>
          <p:nvPr/>
        </p:nvGrpSpPr>
        <p:grpSpPr bwMode="auto">
          <a:xfrm>
            <a:off x="3235325" y="5334000"/>
            <a:ext cx="5832475" cy="1447800"/>
            <a:chOff x="2038" y="3408"/>
            <a:chExt cx="3674" cy="912"/>
          </a:xfrm>
        </p:grpSpPr>
        <p:sp>
          <p:nvSpPr>
            <p:cNvPr id="58575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575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575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576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576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576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576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576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arn(outHorizontal)">
                                      <p:cBhvr>
                                        <p:cTn id="7" dur="500"/>
                                        <p:tgtEl>
                                          <p:spTgt spid="58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675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 </a:t>
            </a:r>
            <a:r>
              <a:rPr lang="en-US" altLang="zh-CN" sz="1800" b="1" i="1">
                <a:solidFill>
                  <a:schemeClr val="accent2"/>
                </a:solidFill>
                <a:effectLst>
                  <a:outerShdw blurRad="38100" dist="38100" dir="2700000" algn="tl">
                    <a:srgbClr val="000000"/>
                  </a:outerShdw>
                </a:effectLst>
              </a:rPr>
              <a:t>int  p1 , int  p2</a:t>
            </a:r>
            <a:r>
              <a:rPr lang="en-US" altLang="zh-CN" sz="1800" b="1">
                <a:solidFill>
                  <a:srgbClr val="0000FF"/>
                </a:solidFill>
              </a:rPr>
              <a:t> , int  p3 , int  p4 , int  p5</a:t>
            </a:r>
            <a:r>
              <a:rPr lang="en-US" altLang="zh-CN" sz="1800"/>
              <a:t>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parent_class ( p1 , p2 )</a:t>
            </a:r>
            <a:r>
              <a:rPr lang="en-US" altLang="zh-CN" sz="1800"/>
              <a:t>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6757" name="AutoShape 5"/>
          <p:cNvSpPr>
            <a:spLocks/>
          </p:cNvSpPr>
          <p:nvPr/>
        </p:nvSpPr>
        <p:spPr bwMode="auto">
          <a:xfrm>
            <a:off x="5486400" y="815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调用基类构造函数</a:t>
            </a:r>
          </a:p>
        </p:txBody>
      </p:sp>
      <p:sp>
        <p:nvSpPr>
          <p:cNvPr id="58675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676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6780" name="Group 28"/>
          <p:cNvGrpSpPr>
            <a:grpSpLocks/>
          </p:cNvGrpSpPr>
          <p:nvPr/>
        </p:nvGrpSpPr>
        <p:grpSpPr bwMode="auto">
          <a:xfrm>
            <a:off x="3235325" y="5334000"/>
            <a:ext cx="5832475" cy="1447800"/>
            <a:chOff x="2038" y="3408"/>
            <a:chExt cx="3674" cy="912"/>
          </a:xfrm>
        </p:grpSpPr>
        <p:sp>
          <p:nvSpPr>
            <p:cNvPr id="58678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678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678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678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678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678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678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678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i="1">
                  <a:solidFill>
                    <a:schemeClr val="accent2"/>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6757"/>
                                        </p:tgtEl>
                                        <p:attrNameLst>
                                          <p:attrName>style.visibility</p:attrName>
                                        </p:attrNameLst>
                                      </p:cBhvr>
                                      <p:to>
                                        <p:strVal val="visible"/>
                                      </p:to>
                                    </p:set>
                                    <p:animEffect transition="in" filter="barn(outHorizontal)">
                                      <p:cBhvr>
                                        <p:cTn id="7" dur="500"/>
                                        <p:tgtEl>
                                          <p:spTgt spid="586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7"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778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a:t>
            </a:r>
            <a:r>
              <a:rPr lang="en-US" altLang="zh-CN" sz="1800" b="1">
                <a:solidFill>
                  <a:schemeClr val="accent2"/>
                </a:solidFill>
                <a:effectLst>
                  <a:outerShdw blurRad="38100" dist="38100" dir="2700000" algn="tl">
                    <a:srgbClr val="000000"/>
                  </a:outerShdw>
                </a:effectLst>
              </a:rPr>
              <a:t>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a:t>
            </a:r>
            <a:r>
              <a:rPr lang="en-US" altLang="zh-CN" sz="1800" b="1">
                <a:solidFill>
                  <a:srgbClr val="0000FF"/>
                </a:solidFill>
              </a:rPr>
              <a:t>int  p1 , int  p2 , </a:t>
            </a:r>
            <a:r>
              <a:rPr lang="en-US" altLang="zh-CN" sz="1800" b="1" i="1">
                <a:solidFill>
                  <a:schemeClr val="accent2"/>
                </a:solidFill>
                <a:effectLst>
                  <a:outerShdw blurRad="38100" dist="38100" dir="2700000" algn="tl">
                    <a:srgbClr val="000000"/>
                  </a:outerShdw>
                </a:effectLst>
              </a:rPr>
              <a:t>int  p3 , int  p4</a:t>
            </a:r>
            <a:r>
              <a:rPr lang="en-US" altLang="zh-CN" sz="1800" b="1">
                <a:solidFill>
                  <a:srgbClr val="0000FF"/>
                </a:solidFill>
              </a:rPr>
              <a:t> , int  p5</a:t>
            </a:r>
            <a:r>
              <a:rPr lang="en-US" altLang="zh-CN" sz="1800"/>
              <a:t> )</a:t>
            </a:r>
          </a:p>
          <a:p>
            <a:pPr algn="l">
              <a:lnSpc>
                <a:spcPct val="110000"/>
              </a:lnSpc>
              <a:buClr>
                <a:schemeClr val="accent2"/>
              </a:buClr>
              <a:buFont typeface="Wingdings" pitchFamily="2" charset="2"/>
              <a:buNone/>
            </a:pPr>
            <a:r>
              <a:rPr lang="en-US" altLang="zh-CN" sz="1800"/>
              <a:t>	: parent_class ( p1 , p2 ) , </a:t>
            </a:r>
            <a:r>
              <a:rPr lang="en-US" altLang="zh-CN" sz="1800" b="1" i="1">
                <a:solidFill>
                  <a:schemeClr val="accent2"/>
                </a:solidFill>
                <a:effectLst>
                  <a:outerShdw blurRad="38100" dist="38100" dir="2700000" algn="tl">
                    <a:srgbClr val="000000"/>
                  </a:outerShdw>
                </a:effectLst>
              </a:rPr>
              <a:t>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7781" name="AutoShape 5"/>
          <p:cNvSpPr>
            <a:spLocks/>
          </p:cNvSpPr>
          <p:nvPr/>
        </p:nvSpPr>
        <p:spPr bwMode="auto">
          <a:xfrm>
            <a:off x="5715000" y="1425575"/>
            <a:ext cx="1981200" cy="609600"/>
          </a:xfrm>
          <a:prstGeom prst="borderCallout2">
            <a:avLst>
              <a:gd name="adj1" fmla="val 18750"/>
              <a:gd name="adj2" fmla="val -3847"/>
              <a:gd name="adj3" fmla="val 18750"/>
              <a:gd name="adj4" fmla="val -17069"/>
              <a:gd name="adj5" fmla="val 274218"/>
              <a:gd name="adj6" fmla="val -59694"/>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构造对象成员</a:t>
            </a:r>
          </a:p>
        </p:txBody>
      </p:sp>
      <p:sp>
        <p:nvSpPr>
          <p:cNvPr id="58778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778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7804" name="Group 28"/>
          <p:cNvGrpSpPr>
            <a:grpSpLocks/>
          </p:cNvGrpSpPr>
          <p:nvPr/>
        </p:nvGrpSpPr>
        <p:grpSpPr bwMode="auto">
          <a:xfrm>
            <a:off x="3235325" y="5334000"/>
            <a:ext cx="5832475" cy="1447800"/>
            <a:chOff x="2038" y="3408"/>
            <a:chExt cx="3674" cy="912"/>
          </a:xfrm>
        </p:grpSpPr>
        <p:sp>
          <p:nvSpPr>
            <p:cNvPr id="58780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780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780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chemeClr val="accent2"/>
                  </a:solidFill>
                  <a:effectLst>
                    <a:outerShdw blurRad="38100" dist="38100" dir="2700000" algn="tl">
                      <a:srgbClr val="000000"/>
                    </a:outerShdw>
                  </a:effectLst>
                </a:rPr>
                <a:t>data4	</a:t>
              </a:r>
            </a:p>
            <a:p>
              <a:pPr algn="l">
                <a:lnSpc>
                  <a:spcPct val="110000"/>
                </a:lnSpc>
              </a:pPr>
              <a:r>
                <a:rPr lang="en-US" altLang="zh-CN" sz="1800" b="1" i="1">
                  <a:solidFill>
                    <a:schemeClr val="accent2"/>
                  </a:solidFill>
                  <a:effectLst>
                    <a:outerShdw blurRad="38100" dist="38100" dir="2700000" algn="tl">
                      <a:srgbClr val="000000"/>
                    </a:outerShdw>
                  </a:effectLst>
                </a:rPr>
                <a:t>data1	data2</a:t>
              </a:r>
              <a:r>
                <a:rPr lang="en-US" altLang="zh-CN" sz="1800" b="1"/>
                <a:t>		</a:t>
              </a:r>
            </a:p>
          </p:txBody>
        </p:sp>
        <p:sp>
          <p:nvSpPr>
            <p:cNvPr id="58780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780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781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781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781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7781"/>
                                        </p:tgtEl>
                                        <p:attrNameLst>
                                          <p:attrName>style.visibility</p:attrName>
                                        </p:attrNameLst>
                                      </p:cBhvr>
                                      <p:to>
                                        <p:strVal val="visible"/>
                                      </p:to>
                                    </p:set>
                                    <p:animEffect transition="in" filter="barn(outHorizontal)">
                                      <p:cBhvr>
                                        <p:cTn id="7" dur="500"/>
                                        <p:tgtEl>
                                          <p:spTgt spid="587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1"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880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a:t>
            </a:r>
            <a:r>
              <a:rPr lang="en-US" altLang="zh-CN" sz="1800" b="1">
                <a:solidFill>
                  <a:srgbClr val="0000FF"/>
                </a:solidFill>
              </a:rPr>
              <a:t>int  p1 , int  p2 , int  p3 , int  p4 , </a:t>
            </a:r>
            <a:r>
              <a:rPr lang="en-US" altLang="zh-CN" sz="1800" b="1" i="1">
                <a:solidFill>
                  <a:schemeClr val="accent2"/>
                </a:solidFill>
                <a:effectLst>
                  <a:outerShdw blurRad="38100" dist="38100" dir="2700000" algn="tl">
                    <a:srgbClr val="000000"/>
                  </a:outerShdw>
                </a:effectLst>
              </a:rPr>
              <a:t>int  p5</a:t>
            </a:r>
            <a:r>
              <a:rPr lang="en-US" altLang="zh-CN" sz="1800"/>
              <a:t>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a:t>
            </a:r>
            <a:r>
              <a:rPr lang="en-US" altLang="zh-CN" sz="1800" b="1" i="1">
                <a:solidFill>
                  <a:schemeClr val="accent2"/>
                </a:solidFill>
                <a:effectLst>
                  <a:outerShdw blurRad="38100" dist="38100" dir="2700000" algn="tl">
                    <a:srgbClr val="000000"/>
                  </a:outerShdw>
                </a:effectLst>
              </a:rPr>
              <a:t>data3 = p5</a:t>
            </a:r>
            <a:r>
              <a:rPr lang="en-US" altLang="zh-CN" sz="1800"/>
              <a:t>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8805" name="AutoShape 5"/>
          <p:cNvSpPr>
            <a:spLocks/>
          </p:cNvSpPr>
          <p:nvPr/>
        </p:nvSpPr>
        <p:spPr bwMode="auto">
          <a:xfrm>
            <a:off x="5486400" y="815975"/>
            <a:ext cx="2286000" cy="609600"/>
          </a:xfrm>
          <a:prstGeom prst="borderCallout2">
            <a:avLst>
              <a:gd name="adj1" fmla="val 18750"/>
              <a:gd name="adj2" fmla="val -3333"/>
              <a:gd name="adj3" fmla="val 18750"/>
              <a:gd name="adj4" fmla="val -32292"/>
              <a:gd name="adj5" fmla="val 429690"/>
              <a:gd name="adj6" fmla="val -125139"/>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对自身数据成员赋值</a:t>
            </a:r>
          </a:p>
        </p:txBody>
      </p:sp>
      <p:sp>
        <p:nvSpPr>
          <p:cNvPr id="58880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8808"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8828" name="Group 28"/>
          <p:cNvGrpSpPr>
            <a:grpSpLocks/>
          </p:cNvGrpSpPr>
          <p:nvPr/>
        </p:nvGrpSpPr>
        <p:grpSpPr bwMode="auto">
          <a:xfrm>
            <a:off x="3235325" y="5334000"/>
            <a:ext cx="5832475" cy="1447800"/>
            <a:chOff x="2038" y="3408"/>
            <a:chExt cx="3674" cy="912"/>
          </a:xfrm>
        </p:grpSpPr>
        <p:sp>
          <p:nvSpPr>
            <p:cNvPr id="58882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883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883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883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883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chemeClr val="accent2"/>
                  </a:solidFill>
                  <a:effectLst>
                    <a:outerShdw blurRad="38100" dist="38100" dir="2700000" algn="tl">
                      <a:srgbClr val="000000"/>
                    </a:outerShdw>
                  </a:effectLst>
                </a:rPr>
                <a:t>data3</a:t>
              </a:r>
            </a:p>
          </p:txBody>
        </p:sp>
        <p:sp>
          <p:nvSpPr>
            <p:cNvPr id="58883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883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883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8805"/>
                                        </p:tgtEl>
                                        <p:attrNameLst>
                                          <p:attrName>style.visibility</p:attrName>
                                        </p:attrNameLst>
                                      </p:cBhvr>
                                      <p:to>
                                        <p:strVal val="visible"/>
                                      </p:to>
                                    </p:set>
                                    <p:animEffect transition="in" filter="barn(outHorizontal)">
                                      <p:cBhvr>
                                        <p:cTn id="7" dur="500"/>
                                        <p:tgtEl>
                                          <p:spTgt spid="588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5"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89828"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a:t>
            </a:r>
            <a:r>
              <a:rPr lang="en-US" altLang="zh-CN" sz="1800" b="1">
                <a:solidFill>
                  <a:srgbClr val="0000FF"/>
                </a:solidFill>
              </a:rPr>
              <a:t>parent_class :: inc1 ( )</a:t>
            </a:r>
            <a:r>
              <a:rPr lang="en-US" altLang="zh-CN" sz="1800"/>
              <a:t>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89829" name="AutoShape 5"/>
          <p:cNvSpPr>
            <a:spLocks/>
          </p:cNvSpPr>
          <p:nvPr/>
        </p:nvSpPr>
        <p:spPr bwMode="auto">
          <a:xfrm>
            <a:off x="5943600" y="1730375"/>
            <a:ext cx="2362200" cy="914400"/>
          </a:xfrm>
          <a:prstGeom prst="borderCallout2">
            <a:avLst>
              <a:gd name="adj1" fmla="val 12500"/>
              <a:gd name="adj2" fmla="val -3227"/>
              <a:gd name="adj3" fmla="val 12500"/>
              <a:gd name="adj4" fmla="val -22713"/>
              <a:gd name="adj5" fmla="val 217884"/>
              <a:gd name="adj6" fmla="val -85213"/>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调用基类版本的</a:t>
            </a:r>
          </a:p>
          <a:p>
            <a:pPr eaLnBrk="0" hangingPunct="0">
              <a:lnSpc>
                <a:spcPct val="80000"/>
              </a:lnSpc>
              <a:spcBef>
                <a:spcPct val="50000"/>
              </a:spcBef>
            </a:pPr>
            <a:r>
              <a:rPr lang="zh-CN" altLang="en-US" sz="1800" b="1"/>
              <a:t>成员函数</a:t>
            </a:r>
          </a:p>
        </p:txBody>
      </p:sp>
      <p:sp>
        <p:nvSpPr>
          <p:cNvPr id="589830"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89832"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89852" name="Group 28"/>
          <p:cNvGrpSpPr>
            <a:grpSpLocks/>
          </p:cNvGrpSpPr>
          <p:nvPr/>
        </p:nvGrpSpPr>
        <p:grpSpPr bwMode="auto">
          <a:xfrm>
            <a:off x="3235325" y="5334000"/>
            <a:ext cx="5832475" cy="1447800"/>
            <a:chOff x="2038" y="3408"/>
            <a:chExt cx="3674" cy="912"/>
          </a:xfrm>
        </p:grpSpPr>
        <p:sp>
          <p:nvSpPr>
            <p:cNvPr id="589853"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89854"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89855"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89856"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89857"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89858"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89859"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89860"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barn(outHorizontal)">
                                      <p:cBhvr>
                                        <p:cTn id="7" dur="5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0852"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int  data3</a:t>
            </a:r>
            <a:r>
              <a:rPr lang="en-US" altLang="zh-CN" sz="1800"/>
              <a:t>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a:t>
            </a:r>
            <a:r>
              <a:rPr lang="en-US" altLang="zh-CN" sz="1800" b="1">
                <a:solidFill>
                  <a:srgbClr val="0000FF"/>
                </a:solidFill>
              </a:rPr>
              <a:t>++ data3</a:t>
            </a:r>
            <a:r>
              <a:rPr lang="en-US" altLang="zh-CN" sz="1800"/>
              <a:t>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0853" name="AutoShape 5"/>
          <p:cNvSpPr>
            <a:spLocks/>
          </p:cNvSpPr>
          <p:nvPr/>
        </p:nvSpPr>
        <p:spPr bwMode="auto">
          <a:xfrm>
            <a:off x="5715000" y="19589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派生类数据成员自增</a:t>
            </a:r>
          </a:p>
        </p:txBody>
      </p:sp>
      <p:sp>
        <p:nvSpPr>
          <p:cNvPr id="59085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0856"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0876" name="Group 28"/>
          <p:cNvGrpSpPr>
            <a:grpSpLocks/>
          </p:cNvGrpSpPr>
          <p:nvPr/>
        </p:nvGrpSpPr>
        <p:grpSpPr bwMode="auto">
          <a:xfrm>
            <a:off x="3235325" y="5334000"/>
            <a:ext cx="5832475" cy="1447800"/>
            <a:chOff x="2038" y="3408"/>
            <a:chExt cx="3674" cy="912"/>
          </a:xfrm>
        </p:grpSpPr>
        <p:sp>
          <p:nvSpPr>
            <p:cNvPr id="590877"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0878"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0879"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0880"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0881"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0882"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0883"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0884"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0853"/>
                                        </p:tgtEl>
                                        <p:attrNameLst>
                                          <p:attrName>style.visibility</p:attrName>
                                        </p:attrNameLst>
                                      </p:cBhvr>
                                      <p:to>
                                        <p:strVal val="visible"/>
                                      </p:to>
                                    </p:set>
                                    <p:animEffect transition="in" filter="barn(outHorizontal)">
                                      <p:cBhvr>
                                        <p:cTn id="7" dur="500"/>
                                        <p:tgtEl>
                                          <p:spTgt spid="590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1876"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a:t>
            </a:r>
            <a:r>
              <a:rPr lang="en-US" altLang="zh-CN" sz="1800" b="1">
                <a:solidFill>
                  <a:srgbClr val="0000FF"/>
                </a:solidFill>
              </a:rPr>
              <a:t>parent_class :: display ( )</a:t>
            </a:r>
            <a:r>
              <a:rPr lang="en-US" altLang="zh-CN" sz="1800"/>
              <a:t> ;   data4.display ( )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1877" name="AutoShape 5"/>
          <p:cNvSpPr>
            <a:spLocks/>
          </p:cNvSpPr>
          <p:nvPr/>
        </p:nvSpPr>
        <p:spPr bwMode="auto">
          <a:xfrm>
            <a:off x="4648200" y="2187575"/>
            <a:ext cx="3124200" cy="1066800"/>
          </a:xfrm>
          <a:prstGeom prst="borderCallout2">
            <a:avLst>
              <a:gd name="adj1" fmla="val 10713"/>
              <a:gd name="adj2" fmla="val -2440"/>
              <a:gd name="adj3" fmla="val 10713"/>
              <a:gd name="adj4" fmla="val -17431"/>
              <a:gd name="adj5" fmla="val 226787"/>
              <a:gd name="adj6" fmla="val -6529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调用基类成员函数</a:t>
            </a:r>
          </a:p>
          <a:p>
            <a:pPr eaLnBrk="0" hangingPunct="0">
              <a:lnSpc>
                <a:spcPct val="90000"/>
              </a:lnSpc>
              <a:spcBef>
                <a:spcPct val="50000"/>
              </a:spcBef>
            </a:pPr>
            <a:r>
              <a:rPr lang="zh-CN" altLang="en-US" sz="1800" b="1"/>
              <a:t>输出从基类继承的数据成员</a:t>
            </a:r>
          </a:p>
        </p:txBody>
      </p:sp>
      <p:sp>
        <p:nvSpPr>
          <p:cNvPr id="591878"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188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1900" name="Group 28"/>
          <p:cNvGrpSpPr>
            <a:grpSpLocks/>
          </p:cNvGrpSpPr>
          <p:nvPr/>
        </p:nvGrpSpPr>
        <p:grpSpPr bwMode="auto">
          <a:xfrm>
            <a:off x="3235325" y="5334000"/>
            <a:ext cx="5832475" cy="1447800"/>
            <a:chOff x="2038" y="3408"/>
            <a:chExt cx="3674" cy="912"/>
          </a:xfrm>
        </p:grpSpPr>
        <p:sp>
          <p:nvSpPr>
            <p:cNvPr id="591901"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1902"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1903"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1904"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1905"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1906"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1907"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1908"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arn(outHorizontal)">
                                      <p:cBhvr>
                                        <p:cTn id="7" dur="500"/>
                                        <p:tgtEl>
                                          <p:spTgt spid="591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2900"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a:t>
            </a:r>
            <a:r>
              <a:rPr lang="en-US" altLang="zh-CN" sz="1800" b="1">
                <a:solidFill>
                  <a:srgbClr val="0000FF"/>
                </a:solidFill>
              </a:rPr>
              <a:t>data4.display ( )</a:t>
            </a:r>
            <a:r>
              <a:rPr lang="en-US" altLang="zh-CN" sz="1800"/>
              <a:t> ;</a:t>
            </a:r>
          </a:p>
          <a:p>
            <a:pPr algn="l">
              <a:lnSpc>
                <a:spcPct val="110000"/>
              </a:lnSpc>
              <a:buClr>
                <a:schemeClr val="accent2"/>
              </a:buClr>
              <a:buFont typeface="Wingdings" pitchFamily="2" charset="2"/>
              <a:buNone/>
            </a:pPr>
            <a:r>
              <a:rPr lang="en-US" altLang="zh-CN" sz="1800"/>
              <a:t>             cout &lt;&lt; "data3=" &lt;&lt; data3 &lt;&lt; endl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2901" name="AutoShape 5"/>
          <p:cNvSpPr>
            <a:spLocks/>
          </p:cNvSpPr>
          <p:nvPr/>
        </p:nvSpPr>
        <p:spPr bwMode="auto">
          <a:xfrm>
            <a:off x="5867400" y="2263775"/>
            <a:ext cx="2819400" cy="990600"/>
          </a:xfrm>
          <a:prstGeom prst="borderCallout2">
            <a:avLst>
              <a:gd name="adj1" fmla="val 11537"/>
              <a:gd name="adj2" fmla="val -2704"/>
              <a:gd name="adj3" fmla="val 11537"/>
              <a:gd name="adj4" fmla="val -12333"/>
              <a:gd name="adj5" fmla="val 234454"/>
              <a:gd name="adj6" fmla="val -43185"/>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调用对象成员的成员函数</a:t>
            </a:r>
          </a:p>
          <a:p>
            <a:pPr eaLnBrk="0" hangingPunct="0">
              <a:lnSpc>
                <a:spcPct val="80000"/>
              </a:lnSpc>
              <a:spcBef>
                <a:spcPct val="50000"/>
              </a:spcBef>
            </a:pPr>
            <a:r>
              <a:rPr lang="zh-CN" altLang="en-US" sz="1800" b="1"/>
              <a:t>输出对象成员数据</a:t>
            </a:r>
          </a:p>
        </p:txBody>
      </p:sp>
      <p:sp>
        <p:nvSpPr>
          <p:cNvPr id="592902"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290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2924" name="Group 28"/>
          <p:cNvGrpSpPr>
            <a:grpSpLocks/>
          </p:cNvGrpSpPr>
          <p:nvPr/>
        </p:nvGrpSpPr>
        <p:grpSpPr bwMode="auto">
          <a:xfrm>
            <a:off x="3235325" y="5334000"/>
            <a:ext cx="5832475" cy="1447800"/>
            <a:chOff x="2038" y="3408"/>
            <a:chExt cx="3674" cy="912"/>
          </a:xfrm>
        </p:grpSpPr>
        <p:sp>
          <p:nvSpPr>
            <p:cNvPr id="592925"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2926"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2927"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2928"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2929"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2930"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2931"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2932"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barn(outHorizontal)">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b="1"/>
              <a:t>class  derived_class : private  parent_class</a:t>
            </a:r>
          </a:p>
          <a:p>
            <a:pPr algn="l">
              <a:lnSpc>
                <a:spcPct val="115000"/>
              </a:lnSpc>
              <a:buClr>
                <a:schemeClr val="accent2"/>
              </a:buClr>
              <a:buFont typeface="Wingdings" pitchFamily="2" charset="2"/>
              <a:buNone/>
            </a:pPr>
            <a:r>
              <a:rPr lang="en-US" altLang="zh-CN" sz="1400" b="1"/>
              <a:t>{     int  data3 ;</a:t>
            </a:r>
          </a:p>
          <a:p>
            <a:pPr algn="l">
              <a:lnSpc>
                <a:spcPct val="115000"/>
              </a:lnSpc>
              <a:buClr>
                <a:schemeClr val="accent2"/>
              </a:buClr>
              <a:buFont typeface="Wingdings" pitchFamily="2" charset="2"/>
              <a:buNone/>
            </a:pPr>
            <a:r>
              <a:rPr lang="en-US" altLang="zh-CN" sz="1400" b="1"/>
              <a:t>       parent_class  data4 ;</a:t>
            </a:r>
          </a:p>
          <a:p>
            <a:pPr algn="l">
              <a:lnSpc>
                <a:spcPct val="115000"/>
              </a:lnSpc>
              <a:buClr>
                <a:schemeClr val="accent2"/>
              </a:buClr>
              <a:buFont typeface="Wingdings" pitchFamily="2" charset="2"/>
              <a:buNone/>
            </a:pPr>
            <a:r>
              <a:rPr lang="en-US" altLang="zh-CN" sz="1400" b="1"/>
              <a:t>   public:</a:t>
            </a:r>
          </a:p>
          <a:p>
            <a:pPr algn="l">
              <a:lnSpc>
                <a:spcPct val="115000"/>
              </a:lnSpc>
              <a:buClr>
                <a:schemeClr val="accent2"/>
              </a:buClr>
              <a:buFont typeface="Wingdings" pitchFamily="2" charset="2"/>
              <a:buNone/>
            </a:pPr>
            <a:r>
              <a:rPr lang="en-US" altLang="zh-CN" sz="1400" b="1"/>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t>           { data3 = p5 ; }</a:t>
            </a:r>
          </a:p>
          <a:p>
            <a:pPr algn="l">
              <a:lnSpc>
                <a:spcPct val="115000"/>
              </a:lnSpc>
              <a:buClr>
                <a:schemeClr val="accent2"/>
              </a:buClr>
              <a:buFont typeface="Wingdings" pitchFamily="2" charset="2"/>
              <a:buNone/>
            </a:pPr>
            <a:r>
              <a:rPr lang="en-US" altLang="zh-CN" sz="1400" b="1"/>
              <a:t>       int  inc1 ( ) { return  parent_class :: inc1 ( ) ; }</a:t>
            </a:r>
          </a:p>
          <a:p>
            <a:pPr algn="l">
              <a:lnSpc>
                <a:spcPct val="115000"/>
              </a:lnSpc>
              <a:buClr>
                <a:schemeClr val="accent2"/>
              </a:buClr>
              <a:buFont typeface="Wingdings" pitchFamily="2" charset="2"/>
              <a:buNone/>
            </a:pPr>
            <a:r>
              <a:rPr lang="en-US" altLang="zh-CN" sz="1400" b="1"/>
              <a:t>       int  inc3 ( ) { return  ++ data3 ; }</a:t>
            </a:r>
          </a:p>
          <a:p>
            <a:pPr algn="l">
              <a:lnSpc>
                <a:spcPct val="115000"/>
              </a:lnSpc>
              <a:buClr>
                <a:schemeClr val="accent2"/>
              </a:buClr>
              <a:buFont typeface="Wingdings" pitchFamily="2" charset="2"/>
              <a:buNone/>
            </a:pPr>
            <a:r>
              <a:rPr lang="en-US" altLang="zh-CN" sz="1400" b="1"/>
              <a:t>       void  display ( )</a:t>
            </a:r>
          </a:p>
          <a:p>
            <a:pPr algn="l">
              <a:lnSpc>
                <a:spcPct val="115000"/>
              </a:lnSpc>
              <a:buClr>
                <a:schemeClr val="accent2"/>
              </a:buClr>
              <a:buFont typeface="Wingdings" pitchFamily="2" charset="2"/>
              <a:buNone/>
            </a:pPr>
            <a:r>
              <a:rPr lang="en-US" altLang="zh-CN" sz="1400" b="1"/>
              <a:t>          { parent_class :: display ( ) ;   data4.display ( ) ;</a:t>
            </a:r>
          </a:p>
          <a:p>
            <a:pPr algn="l">
              <a:lnSpc>
                <a:spcPct val="115000"/>
              </a:lnSpc>
              <a:buClr>
                <a:schemeClr val="accent2"/>
              </a:buClr>
              <a:buFont typeface="Wingdings" pitchFamily="2" charset="2"/>
              <a:buNone/>
            </a:pPr>
            <a:r>
              <a:rPr lang="en-US" altLang="zh-CN" sz="1400" b="1"/>
              <a:t>             cout &lt;&lt; "data3=" &lt;&lt; data3 &lt;&lt; endl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b="1"/>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3924" name="Rectangle 4"/>
          <p:cNvSpPr>
            <a:spLocks noChangeArrowheads="1"/>
          </p:cNvSpPr>
          <p:nvPr/>
        </p:nvSpPr>
        <p:spPr bwMode="auto">
          <a:xfrm>
            <a:off x="495300" y="1530350"/>
            <a:ext cx="8305800" cy="4314825"/>
          </a:xfrm>
          <a:prstGeom prst="rect">
            <a:avLst/>
          </a:prstGeom>
          <a:solidFill>
            <a:srgbClr val="FFD8B1"/>
          </a:solidFill>
          <a:ln w="9525">
            <a:noFill/>
            <a:miter lim="800000"/>
            <a:headEnd/>
            <a:tailEnd/>
          </a:ln>
          <a:effectLst>
            <a:prstShdw prst="shdw17" dist="71842" dir="2700000">
              <a:srgbClr val="FFD8B1">
                <a:gamma/>
                <a:shade val="60000"/>
                <a:invGamma/>
              </a:srgbClr>
            </a:prstShdw>
          </a:effectLst>
        </p:spPr>
        <p:txBody>
          <a:bodyPr>
            <a:spAutoFit/>
          </a:bodyPr>
          <a:lstStyle/>
          <a:p>
            <a:pPr algn="l">
              <a:lnSpc>
                <a:spcPct val="110000"/>
              </a:lnSpc>
              <a:buClr>
                <a:schemeClr val="accent2"/>
              </a:buClr>
              <a:buFont typeface="Wingdings" pitchFamily="2" charset="2"/>
              <a:buNone/>
            </a:pPr>
            <a:r>
              <a:rPr lang="en-US" altLang="zh-CN" sz="1800"/>
              <a:t>class  derived_class : private  parent_class</a:t>
            </a:r>
          </a:p>
          <a:p>
            <a:pPr algn="l">
              <a:lnSpc>
                <a:spcPct val="110000"/>
              </a:lnSpc>
              <a:buClr>
                <a:schemeClr val="accent2"/>
              </a:buClr>
              <a:buFont typeface="Wingdings" pitchFamily="2" charset="2"/>
              <a:buNone/>
            </a:pPr>
            <a:r>
              <a:rPr lang="en-US" altLang="zh-CN" sz="1800"/>
              <a:t>{     int  data3 ;</a:t>
            </a:r>
          </a:p>
          <a:p>
            <a:pPr algn="l">
              <a:lnSpc>
                <a:spcPct val="110000"/>
              </a:lnSpc>
              <a:buClr>
                <a:schemeClr val="accent2"/>
              </a:buClr>
              <a:buFont typeface="Wingdings" pitchFamily="2" charset="2"/>
              <a:buNone/>
            </a:pPr>
            <a:r>
              <a:rPr lang="en-US" altLang="zh-CN" sz="1800"/>
              <a:t>       parent_class  data4 ;</a:t>
            </a:r>
          </a:p>
          <a:p>
            <a:pPr algn="l">
              <a:lnSpc>
                <a:spcPct val="110000"/>
              </a:lnSpc>
              <a:buClr>
                <a:schemeClr val="accent2"/>
              </a:buClr>
              <a:buFont typeface="Wingdings" pitchFamily="2" charset="2"/>
              <a:buNone/>
            </a:pPr>
            <a:r>
              <a:rPr lang="en-US" altLang="zh-CN" sz="1800"/>
              <a:t>   public:</a:t>
            </a:r>
          </a:p>
          <a:p>
            <a:pPr algn="l">
              <a:lnSpc>
                <a:spcPct val="110000"/>
              </a:lnSpc>
              <a:buClr>
                <a:schemeClr val="accent2"/>
              </a:buClr>
              <a:buFont typeface="Wingdings" pitchFamily="2" charset="2"/>
              <a:buNone/>
            </a:pPr>
            <a:r>
              <a:rPr lang="en-US" altLang="zh-CN" sz="1800"/>
              <a:t>       derived_class (int  p1 , int  p2 , int  p3 , int  p4 , int  p5 )</a:t>
            </a:r>
          </a:p>
          <a:p>
            <a:pPr algn="l">
              <a:lnSpc>
                <a:spcPct val="110000"/>
              </a:lnSpc>
              <a:buClr>
                <a:schemeClr val="accent2"/>
              </a:buClr>
              <a:buFont typeface="Wingdings" pitchFamily="2" charset="2"/>
              <a:buNone/>
            </a:pPr>
            <a:r>
              <a:rPr lang="en-US" altLang="zh-CN" sz="1800"/>
              <a:t>	: parent_class ( p1 , p2 ) , data4 ( p3 , p4 )</a:t>
            </a:r>
          </a:p>
          <a:p>
            <a:pPr algn="l">
              <a:lnSpc>
                <a:spcPct val="110000"/>
              </a:lnSpc>
              <a:buClr>
                <a:schemeClr val="accent2"/>
              </a:buClr>
              <a:buFont typeface="Wingdings" pitchFamily="2" charset="2"/>
              <a:buNone/>
            </a:pPr>
            <a:r>
              <a:rPr lang="en-US" altLang="zh-CN" sz="1800"/>
              <a:t>          { data3 = p5 ; }</a:t>
            </a:r>
          </a:p>
          <a:p>
            <a:pPr algn="l">
              <a:lnSpc>
                <a:spcPct val="110000"/>
              </a:lnSpc>
              <a:buClr>
                <a:schemeClr val="accent2"/>
              </a:buClr>
              <a:buFont typeface="Wingdings" pitchFamily="2" charset="2"/>
              <a:buNone/>
            </a:pPr>
            <a:r>
              <a:rPr lang="en-US" altLang="zh-CN" sz="1800"/>
              <a:t>       int  inc1 ( ) { return  parent_class :: inc1 ( ) ; }</a:t>
            </a:r>
          </a:p>
          <a:p>
            <a:pPr algn="l">
              <a:lnSpc>
                <a:spcPct val="110000"/>
              </a:lnSpc>
              <a:buClr>
                <a:schemeClr val="accent2"/>
              </a:buClr>
              <a:buFont typeface="Wingdings" pitchFamily="2" charset="2"/>
              <a:buNone/>
            </a:pPr>
            <a:r>
              <a:rPr lang="en-US" altLang="zh-CN" sz="1800"/>
              <a:t>       int  inc3 ( ) { return  ++ data3 ; }</a:t>
            </a:r>
          </a:p>
          <a:p>
            <a:pPr algn="l">
              <a:lnSpc>
                <a:spcPct val="110000"/>
              </a:lnSpc>
              <a:buClr>
                <a:schemeClr val="accent2"/>
              </a:buClr>
              <a:buFont typeface="Wingdings" pitchFamily="2" charset="2"/>
              <a:buNone/>
            </a:pPr>
            <a:r>
              <a:rPr lang="en-US" altLang="zh-CN" sz="1800"/>
              <a:t>       void  display ( )</a:t>
            </a:r>
          </a:p>
          <a:p>
            <a:pPr algn="l">
              <a:lnSpc>
                <a:spcPct val="110000"/>
              </a:lnSpc>
              <a:buClr>
                <a:schemeClr val="accent2"/>
              </a:buClr>
              <a:buFont typeface="Wingdings" pitchFamily="2" charset="2"/>
              <a:buNone/>
            </a:pPr>
            <a:r>
              <a:rPr lang="en-US" altLang="zh-CN" sz="1800"/>
              <a:t>          { parent_class :: display ( ) ;   data4.display ( ) ;</a:t>
            </a:r>
          </a:p>
          <a:p>
            <a:pPr algn="l">
              <a:lnSpc>
                <a:spcPct val="110000"/>
              </a:lnSpc>
              <a:buClr>
                <a:schemeClr val="accent2"/>
              </a:buClr>
              <a:buFont typeface="Wingdings" pitchFamily="2" charset="2"/>
              <a:buNone/>
            </a:pPr>
            <a:r>
              <a:rPr lang="en-US" altLang="zh-CN" sz="1800"/>
              <a:t>             </a:t>
            </a:r>
            <a:r>
              <a:rPr lang="en-US" altLang="zh-CN" sz="1800" b="1">
                <a:solidFill>
                  <a:srgbClr val="0000FF"/>
                </a:solidFill>
              </a:rPr>
              <a:t>cout &lt;&lt; "data3=" &lt;&lt; data3 &lt;&lt; endl</a:t>
            </a:r>
            <a:r>
              <a:rPr lang="en-US" altLang="zh-CN" sz="1800"/>
              <a:t> ;</a:t>
            </a:r>
          </a:p>
          <a:p>
            <a:pPr algn="l">
              <a:lnSpc>
                <a:spcPct val="110000"/>
              </a:lnSpc>
              <a:buClr>
                <a:schemeClr val="accent2"/>
              </a:buClr>
              <a:buFont typeface="Wingdings" pitchFamily="2" charset="2"/>
              <a:buNone/>
            </a:pPr>
            <a:r>
              <a:rPr lang="en-US" altLang="zh-CN" sz="1800"/>
              <a:t>          }</a:t>
            </a:r>
          </a:p>
          <a:p>
            <a:pPr algn="l">
              <a:lnSpc>
                <a:spcPct val="110000"/>
              </a:lnSpc>
              <a:buClr>
                <a:schemeClr val="accent2"/>
              </a:buClr>
              <a:buFont typeface="Wingdings" pitchFamily="2" charset="2"/>
              <a:buNone/>
            </a:pPr>
            <a:r>
              <a:rPr lang="en-US" altLang="zh-CN" sz="1800"/>
              <a:t>} ;</a:t>
            </a:r>
          </a:p>
        </p:txBody>
      </p:sp>
      <p:sp>
        <p:nvSpPr>
          <p:cNvPr id="593925" name="AutoShape 5"/>
          <p:cNvSpPr>
            <a:spLocks/>
          </p:cNvSpPr>
          <p:nvPr/>
        </p:nvSpPr>
        <p:spPr bwMode="auto">
          <a:xfrm>
            <a:off x="6096000" y="2949575"/>
            <a:ext cx="2286000" cy="609600"/>
          </a:xfrm>
          <a:prstGeom prst="borderCallout2">
            <a:avLst>
              <a:gd name="adj1" fmla="val 18750"/>
              <a:gd name="adj2" fmla="val -3333"/>
              <a:gd name="adj3" fmla="val 18750"/>
              <a:gd name="adj4" fmla="val -23472"/>
              <a:gd name="adj5" fmla="val 326824"/>
              <a:gd name="adj6" fmla="val -88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输出自身数据成员</a:t>
            </a:r>
          </a:p>
        </p:txBody>
      </p:sp>
      <p:sp>
        <p:nvSpPr>
          <p:cNvPr id="593926"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3928"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3948" name="Group 28"/>
          <p:cNvGrpSpPr>
            <a:grpSpLocks/>
          </p:cNvGrpSpPr>
          <p:nvPr/>
        </p:nvGrpSpPr>
        <p:grpSpPr bwMode="auto">
          <a:xfrm>
            <a:off x="3235325" y="5334000"/>
            <a:ext cx="5832475" cy="1447800"/>
            <a:chOff x="2038" y="3408"/>
            <a:chExt cx="3674" cy="912"/>
          </a:xfrm>
        </p:grpSpPr>
        <p:sp>
          <p:nvSpPr>
            <p:cNvPr id="593949" name="Rectangle 29"/>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3950" name="Rectangle 30"/>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3951" name="Rectangle 31"/>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3952" name="Line 32"/>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3953" name="Rectangle 33"/>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3954" name="Rectangle 34"/>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3955" name="Rectangle 35"/>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3956" name="Rectangle 36"/>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3925"/>
                                        </p:tgtEl>
                                        <p:attrNameLst>
                                          <p:attrName>style.visibility</p:attrName>
                                        </p:attrNameLst>
                                      </p:cBhvr>
                                      <p:to>
                                        <p:strVal val="visible"/>
                                      </p:to>
                                    </p:set>
                                    <p:animEffect transition="in" filter="barn(outHorizontal)">
                                      <p:cBhvr>
                                        <p:cTn id="7"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4948"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4949" name="Rectangle 5"/>
          <p:cNvSpPr>
            <a:spLocks noGrp="1" noChangeArrowheads="1"/>
          </p:cNvSpPr>
          <p:nvPr>
            <p:ph type="title" idx="4294967295"/>
          </p:nvPr>
        </p:nvSpPr>
        <p:spPr>
          <a:xfrm>
            <a:off x="838200" y="533400"/>
            <a:ext cx="7543800" cy="1143000"/>
          </a:xfrm>
          <a:prstGeom prst="rect">
            <a:avLst/>
          </a:prstGeom>
        </p:spPr>
        <p:txBody>
          <a:bodyPr/>
          <a:lstStyle/>
          <a:p>
            <a:r>
              <a:rPr lang="en-US" altLang="zh-CN" sz="800">
                <a:solidFill>
                  <a:schemeClr val="bg1"/>
                </a:solidFill>
                <a:latin typeface="宋体" pitchFamily="2" charset="-122"/>
              </a:rPr>
              <a:t>8.3  </a:t>
            </a:r>
            <a:r>
              <a:rPr lang="zh-CN" altLang="en-US" sz="800">
                <a:solidFill>
                  <a:schemeClr val="bg1"/>
                </a:solidFill>
                <a:latin typeface="宋体" pitchFamily="2" charset="-122"/>
              </a:rPr>
              <a:t>基类的初始化</a:t>
            </a:r>
            <a:endParaRPr lang="zh-CN" altLang="en-US" sz="800">
              <a:solidFill>
                <a:schemeClr val="bg1"/>
              </a:solidFill>
            </a:endParaRPr>
          </a:p>
        </p:txBody>
      </p:sp>
      <p:sp>
        <p:nvSpPr>
          <p:cNvPr id="594951" name="Rectangle 7"/>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4971" name="Group 27"/>
          <p:cNvGrpSpPr>
            <a:grpSpLocks/>
          </p:cNvGrpSpPr>
          <p:nvPr/>
        </p:nvGrpSpPr>
        <p:grpSpPr bwMode="auto">
          <a:xfrm>
            <a:off x="3235325" y="5334000"/>
            <a:ext cx="5832475" cy="1447800"/>
            <a:chOff x="2038" y="3408"/>
            <a:chExt cx="3674" cy="912"/>
          </a:xfrm>
        </p:grpSpPr>
        <p:sp>
          <p:nvSpPr>
            <p:cNvPr id="594972" name="Rectangle 2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4973" name="Rectangle 2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4974" name="Rectangle 3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4975" name="Line 3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4976" name="Rectangle 3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4977" name="Rectangle 3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4978" name="Rectangle 3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4979" name="Rectangle 3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p:cTn id="7" dur="500" fill="hold"/>
                                        <p:tgtEl>
                                          <p:spTgt spid="594948"/>
                                        </p:tgtEl>
                                        <p:attrNameLst>
                                          <p:attrName>ppt_w</p:attrName>
                                        </p:attrNameLst>
                                      </p:cBhvr>
                                      <p:tavLst>
                                        <p:tav tm="0">
                                          <p:val>
                                            <p:fltVal val="0"/>
                                          </p:val>
                                        </p:tav>
                                        <p:tav tm="100000">
                                          <p:val>
                                            <p:strVal val="#ppt_w"/>
                                          </p:val>
                                        </p:tav>
                                      </p:tavLst>
                                    </p:anim>
                                    <p:anim calcmode="lin" valueType="num">
                                      <p:cBhvr>
                                        <p:cTn id="8" dur="500" fill="hold"/>
                                        <p:tgtEl>
                                          <p:spTgt spid="594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Text Box 2"/>
          <p:cNvSpPr txBox="1">
            <a:spLocks noChangeArrowheads="1"/>
          </p:cNvSpPr>
          <p:nvPr/>
        </p:nvSpPr>
        <p:spPr bwMode="auto">
          <a:xfrm>
            <a:off x="533400" y="1412875"/>
            <a:ext cx="8229600" cy="4302125"/>
          </a:xfrm>
          <a:prstGeom prst="rect">
            <a:avLst/>
          </a:prstGeom>
          <a:noFill/>
          <a:ln w="9525">
            <a:noFill/>
            <a:miter lim="800000"/>
            <a:headEnd/>
            <a:tailEnd/>
          </a:ln>
          <a:effectLst/>
        </p:spPr>
        <p:txBody>
          <a:bodyPr>
            <a:spAutoFit/>
          </a:bodyPr>
          <a:lstStyle/>
          <a:p>
            <a:pPr algn="just">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派生类对基类成员的使用，与继承访问控制和基类中成员性质有关</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公有继承</a:t>
            </a:r>
            <a:r>
              <a:rPr lang="zh-CN" altLang="en-US" sz="2000" b="1">
                <a:latin typeface="宋体" pitchFamily="2" charset="-122"/>
                <a:ea typeface="Arial Unicode MS" pitchFamily="34" charset="-122"/>
                <a:cs typeface="Arial Unicode MS" pitchFamily="34" charset="-122"/>
              </a:rPr>
              <a:t>	基类的公有成员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派生类的公有成员</a:t>
            </a:r>
          </a:p>
          <a:p>
            <a:pPr algn="just">
              <a:lnSpc>
                <a:spcPct val="230000"/>
              </a:lnSpc>
              <a:buClr>
                <a:schemeClr val="accent2"/>
              </a:buClr>
              <a:buFont typeface="Wingdings" pitchFamily="2" charset="2"/>
              <a:buNone/>
            </a:pPr>
            <a:r>
              <a:rPr lang="zh-CN" altLang="en-US" sz="2000" b="1">
                <a:latin typeface="宋体" pitchFamily="2" charset="-122"/>
                <a:ea typeface="Arial Unicode MS" pitchFamily="34" charset="-122"/>
                <a:cs typeface="Arial Unicode MS" pitchFamily="34" charset="-122"/>
              </a:rPr>
              <a:t>          	基类的保护成员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私有继承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派生类的私有成员</a:t>
            </a:r>
          </a:p>
          <a:p>
            <a:pPr algn="just">
              <a:lnSpc>
                <a:spcPct val="230000"/>
              </a:lnSpc>
              <a:buClr>
                <a:schemeClr val="accent2"/>
              </a:buClr>
              <a:buFont typeface="Wingdings" pitchFamily="2" charset="2"/>
              <a:buChar char="Ø"/>
            </a:pPr>
            <a:r>
              <a:rPr lang="zh-CN" altLang="en-US" sz="2000" b="1" i="1">
                <a:solidFill>
                  <a:srgbClr val="008000"/>
                </a:solidFill>
                <a:latin typeface="宋体" pitchFamily="2" charset="-122"/>
                <a:ea typeface="Arial Unicode MS" pitchFamily="34" charset="-122"/>
                <a:cs typeface="Arial Unicode MS" pitchFamily="34" charset="-122"/>
              </a:rPr>
              <a:t>保护继承</a:t>
            </a:r>
            <a:r>
              <a:rPr lang="zh-CN" altLang="en-US" sz="2000" b="1">
                <a:latin typeface="宋体" pitchFamily="2" charset="-122"/>
                <a:ea typeface="Arial Unicode MS" pitchFamily="34" charset="-122"/>
                <a:cs typeface="Arial Unicode MS" pitchFamily="34" charset="-122"/>
              </a:rPr>
              <a:t>  基类的公有成员和保护成员</a:t>
            </a:r>
            <a:r>
              <a:rPr lang="zh-CN" altLang="en-US" sz="2000" b="1">
                <a:latin typeface="宋体" pitchFamily="2" charset="-122"/>
                <a:ea typeface="Arial Unicode MS" pitchFamily="34" charset="-122"/>
                <a:cs typeface="Arial Unicode MS" pitchFamily="34" charset="-122"/>
                <a:sym typeface="Wingdings" pitchFamily="2" charset="2"/>
              </a:rPr>
              <a:t></a:t>
            </a:r>
            <a:r>
              <a:rPr lang="zh-CN" altLang="en-US" sz="2000" b="1">
                <a:latin typeface="宋体" pitchFamily="2" charset="-122"/>
                <a:ea typeface="Arial Unicode MS" pitchFamily="34" charset="-122"/>
                <a:cs typeface="Arial Unicode MS" pitchFamily="34" charset="-122"/>
              </a:rPr>
              <a:t>派生类的保护成员</a:t>
            </a:r>
          </a:p>
          <a:p>
            <a:pPr algn="l">
              <a:lnSpc>
                <a:spcPct val="230000"/>
              </a:lnSpc>
              <a:buClr>
                <a:schemeClr val="accent2"/>
              </a:buClr>
              <a:buFont typeface="Wingdings" pitchFamily="2" charset="2"/>
              <a:buChar char="Ø"/>
            </a:pPr>
            <a:r>
              <a:rPr lang="zh-CN" altLang="en-US" sz="2000" b="1">
                <a:latin typeface="宋体" pitchFamily="2" charset="-122"/>
                <a:ea typeface="Arial Unicode MS" pitchFamily="34" charset="-122"/>
                <a:cs typeface="Arial Unicode MS" pitchFamily="34" charset="-122"/>
              </a:rPr>
              <a:t>不论种方式继承基类，</a:t>
            </a:r>
            <a:r>
              <a:rPr lang="zh-CN" altLang="en-US" sz="2000" b="1">
                <a:solidFill>
                  <a:schemeClr val="accent1"/>
                </a:solidFill>
                <a:latin typeface="宋体" pitchFamily="2" charset="-122"/>
                <a:ea typeface="Arial Unicode MS" pitchFamily="34" charset="-122"/>
                <a:cs typeface="Arial Unicode MS" pitchFamily="34" charset="-122"/>
              </a:rPr>
              <a:t>派生类都不能直接使用基类的私有成员</a:t>
            </a:r>
            <a:r>
              <a:rPr lang="zh-CN" altLang="en-US" sz="2000" b="1">
                <a:solidFill>
                  <a:schemeClr val="accent1"/>
                </a:solidFill>
                <a:ea typeface="Arial Unicode MS" pitchFamily="34" charset="-122"/>
                <a:cs typeface="Arial Unicode MS" pitchFamily="34" charset="-122"/>
              </a:rPr>
              <a:t> </a:t>
            </a:r>
          </a:p>
        </p:txBody>
      </p:sp>
      <p:sp>
        <p:nvSpPr>
          <p:cNvPr id="535555"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8.2.1  </a:t>
            </a:r>
            <a:r>
              <a:rPr lang="zh-CN" altLang="en-US" sz="100">
                <a:solidFill>
                  <a:schemeClr val="bg1"/>
                </a:solidFill>
                <a:latin typeface="宋体" pitchFamily="2" charset="-122"/>
              </a:rPr>
              <a:t>访问控制</a:t>
            </a:r>
            <a:endParaRPr lang="zh-CN" altLang="en-US" sz="100">
              <a:solidFill>
                <a:schemeClr val="bg1"/>
              </a:solidFill>
            </a:endParaRPr>
          </a:p>
        </p:txBody>
      </p:sp>
      <p:sp>
        <p:nvSpPr>
          <p:cNvPr id="535556" name="Rectangle 4"/>
          <p:cNvSpPr>
            <a:spLocks noChangeArrowheads="1"/>
          </p:cNvSpPr>
          <p:nvPr/>
        </p:nvSpPr>
        <p:spPr bwMode="auto">
          <a:xfrm>
            <a:off x="619124" y="609600"/>
            <a:ext cx="5381635" cy="457200"/>
          </a:xfrm>
          <a:prstGeom prst="rect">
            <a:avLst/>
          </a:prstGeom>
          <a:noFill/>
          <a:ln w="9525">
            <a:noFill/>
            <a:miter lim="800000"/>
            <a:headEnd/>
            <a:tailEnd/>
          </a:ln>
          <a:effectLst/>
        </p:spPr>
        <p:txBody>
          <a:bodyPr wrap="square">
            <a:spAutoFit/>
          </a:bodyPr>
          <a:lstStyle/>
          <a:p>
            <a:pPr algn="l"/>
            <a:r>
              <a:rPr lang="en-US" altLang="zh-CN" b="1">
                <a:solidFill>
                  <a:srgbClr val="CC3300"/>
                </a:solidFill>
                <a:latin typeface="宋体" pitchFamily="2" charset="-122"/>
              </a:rPr>
              <a:t>8.2.1  </a:t>
            </a:r>
            <a:r>
              <a:rPr lang="zh-CN" altLang="en-US" b="1">
                <a:solidFill>
                  <a:srgbClr val="CC3300"/>
                </a:solidFill>
                <a:latin typeface="宋体" pitchFamily="2" charset="-122"/>
              </a:rPr>
              <a:t>访问</a:t>
            </a:r>
            <a:r>
              <a:rPr lang="zh-CN" altLang="en-US" b="1" smtClean="0">
                <a:solidFill>
                  <a:srgbClr val="CC3300"/>
                </a:solidFill>
                <a:latin typeface="宋体" pitchFamily="2" charset="-122"/>
              </a:rPr>
              <a:t>控制   </a:t>
            </a:r>
            <a:r>
              <a:rPr lang="en-US" altLang="zh-CN" b="1" smtClean="0">
                <a:solidFill>
                  <a:srgbClr val="CC3300"/>
                </a:solidFill>
                <a:latin typeface="宋体" pitchFamily="2" charset="-122"/>
              </a:rPr>
              <a:t>Access control</a:t>
            </a:r>
            <a:endParaRPr lang="zh-CN" altLang="en-US" b="1">
              <a:solidFill>
                <a:srgbClr val="CC33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checkerboard(across)">
                                      <p:cBhvr>
                                        <p:cTn id="7" dur="500"/>
                                        <p:tgtEl>
                                          <p:spTgt spid="5355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5554">
                                            <p:txEl>
                                              <p:pRg st="0" end="0"/>
                                            </p:txEl>
                                          </p:spTgt>
                                        </p:tgtEl>
                                        <p:attrNameLst>
                                          <p:attrName>style.visibility</p:attrName>
                                        </p:attrNameLst>
                                      </p:cBhvr>
                                      <p:to>
                                        <p:strVal val="visible"/>
                                      </p:to>
                                    </p:set>
                                    <p:animEffect transition="in" filter="checkerboard(across)">
                                      <p:cBhvr>
                                        <p:cTn id="12" dur="500"/>
                                        <p:tgtEl>
                                          <p:spTgt spid="53555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35554">
                                            <p:txEl>
                                              <p:pRg st="1" end="1"/>
                                            </p:txEl>
                                          </p:spTgt>
                                        </p:tgtEl>
                                        <p:attrNameLst>
                                          <p:attrName>style.visibility</p:attrName>
                                        </p:attrNameLst>
                                      </p:cBhvr>
                                      <p:to>
                                        <p:strVal val="visible"/>
                                      </p:to>
                                    </p:set>
                                    <p:animEffect transition="in" filter="checkerboard(across)">
                                      <p:cBhvr>
                                        <p:cTn id="17" dur="500"/>
                                        <p:tgtEl>
                                          <p:spTgt spid="53555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35554">
                                            <p:txEl>
                                              <p:pRg st="2" end="2"/>
                                            </p:txEl>
                                          </p:spTgt>
                                        </p:tgtEl>
                                        <p:attrNameLst>
                                          <p:attrName>style.visibility</p:attrName>
                                        </p:attrNameLst>
                                      </p:cBhvr>
                                      <p:to>
                                        <p:strVal val="visible"/>
                                      </p:to>
                                    </p:set>
                                    <p:animEffect transition="in" filter="checkerboard(across)">
                                      <p:cBhvr>
                                        <p:cTn id="22" dur="500"/>
                                        <p:tgtEl>
                                          <p:spTgt spid="53555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35554">
                                            <p:txEl>
                                              <p:pRg st="3" end="3"/>
                                            </p:txEl>
                                          </p:spTgt>
                                        </p:tgtEl>
                                        <p:attrNameLst>
                                          <p:attrName>style.visibility</p:attrName>
                                        </p:attrNameLst>
                                      </p:cBhvr>
                                      <p:to>
                                        <p:strVal val="visible"/>
                                      </p:to>
                                    </p:set>
                                    <p:animEffect transition="in" filter="checkerboard(across)">
                                      <p:cBhvr>
                                        <p:cTn id="27" dur="500"/>
                                        <p:tgtEl>
                                          <p:spTgt spid="53555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5554">
                                            <p:txEl>
                                              <p:pRg st="4" end="4"/>
                                            </p:txEl>
                                          </p:spTgt>
                                        </p:tgtEl>
                                        <p:attrNameLst>
                                          <p:attrName>style.visibility</p:attrName>
                                        </p:attrNameLst>
                                      </p:cBhvr>
                                      <p:to>
                                        <p:strVal val="visible"/>
                                      </p:to>
                                    </p:set>
                                    <p:animEffect transition="in" filter="checkerboard(across)">
                                      <p:cBhvr>
                                        <p:cTn id="32" dur="500"/>
                                        <p:tgtEl>
                                          <p:spTgt spid="53555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35554">
                                            <p:txEl>
                                              <p:pRg st="5" end="5"/>
                                            </p:txEl>
                                          </p:spTgt>
                                        </p:tgtEl>
                                        <p:attrNameLst>
                                          <p:attrName>style.visibility</p:attrName>
                                        </p:attrNameLst>
                                      </p:cBhvr>
                                      <p:to>
                                        <p:strVal val="visible"/>
                                      </p:to>
                                    </p:set>
                                    <p:animEffect transition="in" filter="checkerboard(across)">
                                      <p:cBhvr>
                                        <p:cTn id="37" dur="500"/>
                                        <p:tgtEl>
                                          <p:spTgt spid="535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4" grpId="0" build="p" autoUpdateAnimBg="0"/>
      <p:bldP spid="53555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609600" y="152400"/>
            <a:ext cx="81534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a:t>
            </a:r>
            <a:r>
              <a:rPr lang="en-US" altLang="zh-CN" sz="1400" b="1">
                <a:solidFill>
                  <a:srgbClr val="0000FF"/>
                </a:solidFill>
              </a:rPr>
              <a:t>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b="1">
                <a:solidFill>
                  <a:srgbClr val="0000FF"/>
                </a:solidFill>
              </a:rPr>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5972"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derived_class  d1 ( 17 , 18 , 1 , 2 , -5 )</a:t>
            </a:r>
            <a:r>
              <a:rPr lang="en-US" altLang="zh-CN" sz="1800"/>
              <a:t>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5973" name="AutoShape 5"/>
          <p:cNvSpPr>
            <a:spLocks/>
          </p:cNvSpPr>
          <p:nvPr/>
        </p:nvSpPr>
        <p:spPr bwMode="auto">
          <a:xfrm>
            <a:off x="5638800" y="2438400"/>
            <a:ext cx="2286000" cy="609600"/>
          </a:xfrm>
          <a:prstGeom prst="borderCallout2">
            <a:avLst>
              <a:gd name="adj1" fmla="val 18750"/>
              <a:gd name="adj2" fmla="val -3333"/>
              <a:gd name="adj3" fmla="val 18750"/>
              <a:gd name="adj4" fmla="val -29375"/>
              <a:gd name="adj5" fmla="val 411199"/>
              <a:gd name="adj6" fmla="val -11270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构造派生类对象</a:t>
            </a:r>
          </a:p>
        </p:txBody>
      </p:sp>
      <p:sp>
        <p:nvSpPr>
          <p:cNvPr id="595974" name="Rectangle 6"/>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5998" name="Rectangle 30"/>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6009" name="Group 41"/>
          <p:cNvGrpSpPr>
            <a:grpSpLocks/>
          </p:cNvGrpSpPr>
          <p:nvPr/>
        </p:nvGrpSpPr>
        <p:grpSpPr bwMode="auto">
          <a:xfrm>
            <a:off x="3235325" y="5334000"/>
            <a:ext cx="5832475" cy="1447800"/>
            <a:chOff x="2038" y="3408"/>
            <a:chExt cx="3674" cy="912"/>
          </a:xfrm>
        </p:grpSpPr>
        <p:sp>
          <p:nvSpPr>
            <p:cNvPr id="596010" name="Rectangle 42"/>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6011" name="Rectangle 43"/>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6012" name="Rectangle 44"/>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6013" name="Line 45"/>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6014" name="Rectangle 46"/>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6015" name="Rectangle 47"/>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6016" name="Rectangle 48"/>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6017" name="Rectangle 49"/>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5973"/>
                                        </p:tgtEl>
                                        <p:attrNameLst>
                                          <p:attrName>style.visibility</p:attrName>
                                        </p:attrNameLst>
                                      </p:cBhvr>
                                      <p:to>
                                        <p:strVal val="visible"/>
                                      </p:to>
                                    </p:set>
                                    <p:animEffect transition="in" filter="barn(outHorizontal)">
                                      <p:cBhvr>
                                        <p:cTn id="7" dur="500"/>
                                        <p:tgtEl>
                                          <p:spTgt spid="59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3"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a:t>
            </a:r>
            <a:r>
              <a:rPr lang="en-US" altLang="zh-CN" sz="1400" b="1" i="1">
                <a:solidFill>
                  <a:srgbClr val="0000FF"/>
                </a:solidFill>
              </a:rPr>
              <a:t>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a:t>
            </a:r>
            <a:r>
              <a:rPr lang="en-US" altLang="zh-CN" sz="1400" b="1">
                <a:solidFill>
                  <a:srgbClr val="0000FF"/>
                </a:solidFill>
              </a:rPr>
              <a:t>int  inc1 ( ) { return  </a:t>
            </a:r>
            <a:r>
              <a:rPr lang="en-US" altLang="zh-CN" sz="1400" b="1" i="1">
                <a:solidFill>
                  <a:srgbClr val="0000FF"/>
                </a:solidFill>
              </a:rPr>
              <a:t>parent_class :: inc1 ( )</a:t>
            </a:r>
            <a:r>
              <a:rPr lang="en-US" altLang="zh-CN" sz="1400" b="1">
                <a:solidFill>
                  <a:srgbClr val="0000FF"/>
                </a:solidFill>
              </a:rPr>
              <a:t>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6996"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6997" name="AutoShape 5"/>
          <p:cNvSpPr>
            <a:spLocks/>
          </p:cNvSpPr>
          <p:nvPr/>
        </p:nvSpPr>
        <p:spPr bwMode="auto">
          <a:xfrm>
            <a:off x="4648200" y="3124200"/>
            <a:ext cx="1752600" cy="609600"/>
          </a:xfrm>
          <a:prstGeom prst="borderCallout2">
            <a:avLst>
              <a:gd name="adj1" fmla="val 18750"/>
              <a:gd name="adj2" fmla="val -4347"/>
              <a:gd name="adj3" fmla="val 18750"/>
              <a:gd name="adj4" fmla="val -38676"/>
              <a:gd name="adj5" fmla="val 371093"/>
              <a:gd name="adj6" fmla="val -148731"/>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en-US" altLang="zh-CN" sz="1800" b="1"/>
              <a:t>data1 </a:t>
            </a:r>
            <a:r>
              <a:rPr lang="zh-CN" altLang="en-US" sz="1800" b="1"/>
              <a:t>自增</a:t>
            </a:r>
          </a:p>
        </p:txBody>
      </p:sp>
      <p:sp>
        <p:nvSpPr>
          <p:cNvPr id="596998" name="Rectangle 6"/>
          <p:cNvSpPr>
            <a:spLocks noGrp="1" noChangeArrowheads="1"/>
          </p:cNvSpPr>
          <p:nvPr>
            <p:ph type="title" idx="4294967295"/>
          </p:nvPr>
        </p:nvSpPr>
        <p:spPr>
          <a:xfrm flipV="1">
            <a:off x="8107363" y="188913"/>
            <a:ext cx="857250" cy="71437"/>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7000"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7029" name="Group 37"/>
          <p:cNvGrpSpPr>
            <a:grpSpLocks/>
          </p:cNvGrpSpPr>
          <p:nvPr/>
        </p:nvGrpSpPr>
        <p:grpSpPr bwMode="auto">
          <a:xfrm>
            <a:off x="3235325" y="5334000"/>
            <a:ext cx="5832475" cy="1447800"/>
            <a:chOff x="2038" y="3408"/>
            <a:chExt cx="3674" cy="912"/>
          </a:xfrm>
        </p:grpSpPr>
        <p:sp>
          <p:nvSpPr>
            <p:cNvPr id="597030" name="Rectangle 38"/>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7031" name="Rectangle 39"/>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7032" name="Rectangle 40"/>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7033" name="Line 41"/>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7034" name="Rectangle 42"/>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7035" name="Rectangle 43"/>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7036" name="Rectangle 44"/>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7037" name="Rectangle 45"/>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a:t>
              </a:r>
              <a:r>
                <a:rPr lang="en-US" altLang="zh-CN" sz="1800" b="1"/>
                <a:t>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6997"/>
                                        </p:tgtEl>
                                        <p:attrNameLst>
                                          <p:attrName>style.visibility</p:attrName>
                                        </p:attrNameLst>
                                      </p:cBhvr>
                                      <p:to>
                                        <p:strVal val="visible"/>
                                      </p:to>
                                    </p:set>
                                    <p:animEffect transition="in" filter="barn(outHorizontal)">
                                      <p:cBhvr>
                                        <p:cTn id="7" dur="500"/>
                                        <p:tgtEl>
                                          <p:spTgt spid="596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7"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609600" y="150813"/>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b="1"/>
              <a:t>int main ( )</a:t>
            </a:r>
          </a:p>
          <a:p>
            <a:pPr algn="l">
              <a:lnSpc>
                <a:spcPct val="115000"/>
              </a:lnSpc>
              <a:buClr>
                <a:schemeClr val="accent2"/>
              </a:buClr>
              <a:buFont typeface="Wingdings" pitchFamily="2" charset="2"/>
              <a:buNone/>
            </a:pPr>
            <a:r>
              <a:rPr lang="en-US" altLang="zh-CN" sz="1400" b="1"/>
              <a:t>{ derived_class  d1 ( 17 , 18 , 1 , 2 , -5 ) ;   d1 . inc1 ( ) ;     d1 . display ( ) ;  }</a:t>
            </a:r>
          </a:p>
        </p:txBody>
      </p:sp>
      <p:sp>
        <p:nvSpPr>
          <p:cNvPr id="598020" name="Rectangle 4"/>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( 17 , 18 , 1 , 2 , -5 ) ;   </a:t>
            </a:r>
          </a:p>
          <a:p>
            <a:pPr algn="l">
              <a:lnSpc>
                <a:spcPct val="70000"/>
              </a:lnSpc>
              <a:spcBef>
                <a:spcPct val="50000"/>
              </a:spcBef>
              <a:buClr>
                <a:schemeClr val="accent2"/>
              </a:buClr>
              <a:buFont typeface="Wingdings" pitchFamily="2" charset="2"/>
              <a:buNone/>
            </a:pPr>
            <a:r>
              <a:rPr lang="en-US" altLang="zh-CN" sz="1800"/>
              <a:t>   d1 . inc1 ( ) ;</a:t>
            </a:r>
          </a:p>
          <a:p>
            <a:pPr algn="l">
              <a:lnSpc>
                <a:spcPct val="70000"/>
              </a:lnSpc>
              <a:spcBef>
                <a:spcPct val="50000"/>
              </a:spcBef>
              <a:buClr>
                <a:schemeClr val="accent2"/>
              </a:buClr>
              <a:buFont typeface="Wingdings" pitchFamily="2" charset="2"/>
              <a:buNone/>
            </a:pPr>
            <a:r>
              <a:rPr lang="en-US" altLang="zh-CN" sz="1800"/>
              <a:t>   </a:t>
            </a:r>
            <a:r>
              <a:rPr lang="en-US" altLang="zh-CN" sz="1800" b="1">
                <a:solidFill>
                  <a:srgbClr val="0000FF"/>
                </a:solidFill>
              </a:rPr>
              <a:t>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8021" name="AutoShape 5"/>
          <p:cNvSpPr>
            <a:spLocks/>
          </p:cNvSpPr>
          <p:nvPr/>
        </p:nvSpPr>
        <p:spPr bwMode="auto">
          <a:xfrm>
            <a:off x="4648200" y="3141663"/>
            <a:ext cx="1600200" cy="609600"/>
          </a:xfrm>
          <a:prstGeom prst="borderCallout2">
            <a:avLst>
              <a:gd name="adj1" fmla="val 18750"/>
              <a:gd name="adj2" fmla="val -4764"/>
              <a:gd name="adj3" fmla="val 18750"/>
              <a:gd name="adj4" fmla="val -38491"/>
              <a:gd name="adj5" fmla="val 411718"/>
              <a:gd name="adj6" fmla="val -146528"/>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输出数据</a:t>
            </a:r>
          </a:p>
        </p:txBody>
      </p:sp>
      <p:sp>
        <p:nvSpPr>
          <p:cNvPr id="598022" name="Rectangle 6"/>
          <p:cNvSpPr>
            <a:spLocks noGrp="1" noChangeArrowheads="1"/>
          </p:cNvSpPr>
          <p:nvPr>
            <p:ph type="title" idx="4294967295"/>
          </p:nvPr>
        </p:nvSpPr>
        <p:spPr>
          <a:xfrm>
            <a:off x="838200" y="152400"/>
            <a:ext cx="7543800" cy="1143000"/>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endParaRPr lang="zh-CN" altLang="en-US" sz="100">
              <a:solidFill>
                <a:schemeClr val="bg1"/>
              </a:solidFill>
            </a:endParaRPr>
          </a:p>
        </p:txBody>
      </p:sp>
      <p:sp>
        <p:nvSpPr>
          <p:cNvPr id="598024" name="Rectangle 8"/>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grpSp>
        <p:nvGrpSpPr>
          <p:cNvPr id="598062" name="Group 46"/>
          <p:cNvGrpSpPr>
            <a:grpSpLocks/>
          </p:cNvGrpSpPr>
          <p:nvPr/>
        </p:nvGrpSpPr>
        <p:grpSpPr bwMode="auto">
          <a:xfrm>
            <a:off x="3235325" y="5334000"/>
            <a:ext cx="5832475" cy="1447800"/>
            <a:chOff x="2038" y="3408"/>
            <a:chExt cx="3674" cy="912"/>
          </a:xfrm>
        </p:grpSpPr>
        <p:sp>
          <p:nvSpPr>
            <p:cNvPr id="598063" name="Rectangle 47"/>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8064" name="Rectangle 48"/>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8065" name="Rectangle 49"/>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a:t>
              </a:r>
              <a:r>
                <a:rPr lang="en-US" altLang="zh-CN" sz="1800" b="1">
                  <a:solidFill>
                    <a:srgbClr val="0000FF"/>
                  </a:solidFill>
                  <a:effectLst>
                    <a:outerShdw blurRad="38100" dist="38100" dir="2700000" algn="tl">
                      <a:srgbClr val="000000"/>
                    </a:outerShdw>
                  </a:effectLst>
                </a:rPr>
                <a:t>data4	</a:t>
              </a:r>
            </a:p>
            <a:p>
              <a:pPr algn="l">
                <a:lnSpc>
                  <a:spcPct val="110000"/>
                </a:lnSpc>
              </a:pPr>
              <a:r>
                <a:rPr lang="en-US" altLang="zh-CN" sz="1800" b="1" i="1">
                  <a:solidFill>
                    <a:srgbClr val="0000FF"/>
                  </a:solidFill>
                  <a:effectLst>
                    <a:outerShdw blurRad="38100" dist="38100" dir="2700000" algn="tl">
                      <a:srgbClr val="000000"/>
                    </a:outerShdw>
                  </a:effectLst>
                </a:rPr>
                <a:t>data1	data2</a:t>
              </a:r>
              <a:r>
                <a:rPr lang="en-US" altLang="zh-CN" sz="1800" b="1"/>
                <a:t>		</a:t>
              </a:r>
            </a:p>
          </p:txBody>
        </p:sp>
        <p:sp>
          <p:nvSpPr>
            <p:cNvPr id="598066" name="Line 50"/>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8067" name="Rectangle 51"/>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solidFill>
                    <a:srgbClr val="0000FF"/>
                  </a:solidFill>
                  <a:effectLst>
                    <a:outerShdw blurRad="38100" dist="38100" dir="2700000" algn="tl">
                      <a:srgbClr val="000000"/>
                    </a:outerShdw>
                  </a:effectLst>
                </a:rPr>
                <a:t>data3</a:t>
              </a:r>
            </a:p>
          </p:txBody>
        </p:sp>
        <p:sp>
          <p:nvSpPr>
            <p:cNvPr id="598068" name="Rectangle 52"/>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8069" name="Rectangle 53"/>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8070" name="Rectangle 54"/>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solidFill>
                    <a:srgbClr val="0000FF"/>
                  </a:solidFill>
                  <a:effectLst>
                    <a:outerShdw blurRad="38100" dist="38100" dir="2700000" algn="tl">
                      <a:srgbClr val="000000"/>
                    </a:outerShdw>
                  </a:effectLst>
                </a:rPr>
                <a:t>data1	data2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98021"/>
                                        </p:tgtEl>
                                        <p:attrNameLst>
                                          <p:attrName>style.visibility</p:attrName>
                                        </p:attrNameLst>
                                      </p:cBhvr>
                                      <p:to>
                                        <p:strVal val="visible"/>
                                      </p:to>
                                    </p:set>
                                    <p:animEffect transition="in" filter="barn(outHorizontal)">
                                      <p:cBhvr>
                                        <p:cTn id="7" dur="500"/>
                                        <p:tgtEl>
                                          <p:spTgt spid="59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1"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609600" y="152400"/>
            <a:ext cx="8001000" cy="6203950"/>
          </a:xfrm>
          <a:prstGeom prst="rect">
            <a:avLst/>
          </a:prstGeom>
          <a:noFill/>
          <a:ln w="9525">
            <a:noFill/>
            <a:miter lim="800000"/>
            <a:headEnd/>
            <a:tailEnd/>
          </a:ln>
          <a:effectLst/>
        </p:spPr>
        <p:txBody>
          <a:bodyPr>
            <a:spAutoFit/>
          </a:bodyPr>
          <a:lstStyle/>
          <a:p>
            <a:pPr algn="l">
              <a:lnSpc>
                <a:spcPct val="115000"/>
              </a:lnSpc>
              <a:buClr>
                <a:schemeClr val="accent2"/>
              </a:buClr>
              <a:buFont typeface="Wingdings" pitchFamily="2" charset="2"/>
              <a:buNone/>
            </a:pPr>
            <a:r>
              <a:rPr lang="en-US" altLang="zh-CN" sz="1400"/>
              <a:t>#include&lt;iostream&gt;</a:t>
            </a:r>
          </a:p>
          <a:p>
            <a:pPr algn="l">
              <a:lnSpc>
                <a:spcPct val="115000"/>
              </a:lnSpc>
              <a:buClr>
                <a:schemeClr val="accent2"/>
              </a:buClr>
              <a:buFont typeface="Wingdings" pitchFamily="2" charset="2"/>
              <a:buNone/>
            </a:pPr>
            <a:r>
              <a:rPr lang="en-US" altLang="zh-CN" sz="1400"/>
              <a:t>using namespace std ;</a:t>
            </a:r>
          </a:p>
          <a:p>
            <a:pPr algn="l">
              <a:lnSpc>
                <a:spcPct val="115000"/>
              </a:lnSpc>
              <a:buClr>
                <a:schemeClr val="accent2"/>
              </a:buClr>
              <a:buFont typeface="Wingdings" pitchFamily="2" charset="2"/>
              <a:buNone/>
            </a:pPr>
            <a:r>
              <a:rPr lang="en-US" altLang="zh-CN" sz="1400"/>
              <a:t>class  parent_class</a:t>
            </a:r>
          </a:p>
          <a:p>
            <a:pPr algn="l">
              <a:lnSpc>
                <a:spcPct val="115000"/>
              </a:lnSpc>
              <a:buClr>
                <a:schemeClr val="accent2"/>
              </a:buClr>
              <a:buFont typeface="Wingdings" pitchFamily="2" charset="2"/>
              <a:buNone/>
            </a:pPr>
            <a:r>
              <a:rPr lang="en-US" altLang="zh-CN" sz="1400"/>
              <a:t>{     int  data1 , data2 ;</a:t>
            </a:r>
          </a:p>
          <a:p>
            <a:pPr algn="l">
              <a:lnSpc>
                <a:spcPct val="115000"/>
              </a:lnSpc>
              <a:buClr>
                <a:schemeClr val="accent2"/>
              </a:buClr>
              <a:buFont typeface="Wingdings" pitchFamily="2" charset="2"/>
              <a:buNone/>
            </a:pPr>
            <a:r>
              <a:rPr lang="en-US" altLang="zh-CN" sz="1400"/>
              <a:t>   public :</a:t>
            </a:r>
          </a:p>
          <a:p>
            <a:pPr algn="l">
              <a:lnSpc>
                <a:spcPct val="115000"/>
              </a:lnSpc>
              <a:buClr>
                <a:schemeClr val="accent2"/>
              </a:buClr>
              <a:buFont typeface="Wingdings" pitchFamily="2" charset="2"/>
              <a:buNone/>
            </a:pPr>
            <a:r>
              <a:rPr lang="en-US" altLang="zh-CN" sz="1400"/>
              <a:t>       parent_class ( int  p1 , int  p2 ) { data1 = p1; data2 = p2; }</a:t>
            </a:r>
          </a:p>
          <a:p>
            <a:pPr algn="l">
              <a:lnSpc>
                <a:spcPct val="115000"/>
              </a:lnSpc>
              <a:buClr>
                <a:schemeClr val="accent2"/>
              </a:buClr>
              <a:buFont typeface="Wingdings" pitchFamily="2" charset="2"/>
              <a:buNone/>
            </a:pPr>
            <a:r>
              <a:rPr lang="en-US" altLang="zh-CN" sz="1400"/>
              <a:t>       int  inc1 () { return  ++ data1; }</a:t>
            </a:r>
          </a:p>
          <a:p>
            <a:pPr algn="l">
              <a:lnSpc>
                <a:spcPct val="115000"/>
              </a:lnSpc>
              <a:buClr>
                <a:schemeClr val="accent2"/>
              </a:buClr>
              <a:buFont typeface="Wingdings" pitchFamily="2" charset="2"/>
              <a:buNone/>
            </a:pPr>
            <a:r>
              <a:rPr lang="en-US" altLang="zh-CN" sz="1400"/>
              <a:t>       int  inc2 () { return  ++ data2 ; }</a:t>
            </a:r>
          </a:p>
          <a:p>
            <a:pPr algn="l">
              <a:lnSpc>
                <a:spcPct val="115000"/>
              </a:lnSpc>
              <a:buClr>
                <a:schemeClr val="accent2"/>
              </a:buClr>
              <a:buFont typeface="Wingdings" pitchFamily="2" charset="2"/>
              <a:buNone/>
            </a:pPr>
            <a:r>
              <a:rPr lang="en-US" altLang="zh-CN" sz="1400"/>
              <a:t>       void  display  ()  {cout &lt;&lt; "data1=" &lt;&lt; data1 &lt;&lt; " , data2=" &lt;&lt; data2 &lt;&lt; endl ; }</a:t>
            </a:r>
          </a:p>
          <a:p>
            <a:pPr algn="l">
              <a:lnSpc>
                <a:spcPct val="115000"/>
              </a:lnSpc>
              <a:buClr>
                <a:schemeClr val="accent2"/>
              </a:buClr>
              <a:buFont typeface="Wingdings" pitchFamily="2" charset="2"/>
              <a:buNone/>
            </a:pPr>
            <a:r>
              <a:rPr lang="en-US" altLang="zh-CN" sz="1400"/>
              <a:t>};</a:t>
            </a:r>
          </a:p>
          <a:p>
            <a:pPr algn="l">
              <a:lnSpc>
                <a:spcPct val="115000"/>
              </a:lnSpc>
              <a:buClr>
                <a:schemeClr val="accent2"/>
              </a:buClr>
              <a:buFont typeface="Wingdings" pitchFamily="2" charset="2"/>
              <a:buNone/>
            </a:pPr>
            <a:r>
              <a:rPr lang="en-US" altLang="zh-CN" sz="1400"/>
              <a:t>class  derived_class : private  parent_class</a:t>
            </a:r>
          </a:p>
          <a:p>
            <a:pPr algn="l">
              <a:lnSpc>
                <a:spcPct val="115000"/>
              </a:lnSpc>
              <a:buClr>
                <a:schemeClr val="accent2"/>
              </a:buClr>
              <a:buFont typeface="Wingdings" pitchFamily="2" charset="2"/>
              <a:buNone/>
            </a:pPr>
            <a:r>
              <a:rPr lang="en-US" altLang="zh-CN" sz="1400"/>
              <a:t>{     int  data3 ;</a:t>
            </a:r>
          </a:p>
          <a:p>
            <a:pPr algn="l">
              <a:lnSpc>
                <a:spcPct val="115000"/>
              </a:lnSpc>
              <a:buClr>
                <a:schemeClr val="accent2"/>
              </a:buClr>
              <a:buFont typeface="Wingdings" pitchFamily="2" charset="2"/>
              <a:buNone/>
            </a:pPr>
            <a:r>
              <a:rPr lang="en-US" altLang="zh-CN" sz="1400"/>
              <a:t>       parent_class  data4 ;</a:t>
            </a:r>
          </a:p>
          <a:p>
            <a:pPr algn="l">
              <a:lnSpc>
                <a:spcPct val="115000"/>
              </a:lnSpc>
              <a:buClr>
                <a:schemeClr val="accent2"/>
              </a:buClr>
              <a:buFont typeface="Wingdings" pitchFamily="2" charset="2"/>
              <a:buNone/>
            </a:pPr>
            <a:r>
              <a:rPr lang="en-US" altLang="zh-CN" sz="1400"/>
              <a:t>   public:</a:t>
            </a:r>
          </a:p>
          <a:p>
            <a:pPr algn="l">
              <a:lnSpc>
                <a:spcPct val="115000"/>
              </a:lnSpc>
              <a:buClr>
                <a:schemeClr val="accent2"/>
              </a:buClr>
              <a:buFont typeface="Wingdings" pitchFamily="2" charset="2"/>
              <a:buNone/>
            </a:pPr>
            <a:r>
              <a:rPr lang="en-US" altLang="zh-CN" sz="1400"/>
              <a:t>       derived_class ( int  p1 , int  p2 , int  p3 , int  p4 , int  p5 ): parent_class ( p1 , p2 ) , data4 ( p3 , p4 )</a:t>
            </a:r>
          </a:p>
          <a:p>
            <a:pPr algn="l">
              <a:lnSpc>
                <a:spcPct val="115000"/>
              </a:lnSpc>
              <a:buClr>
                <a:schemeClr val="accent2"/>
              </a:buClr>
              <a:buFont typeface="Wingdings" pitchFamily="2" charset="2"/>
              <a:buNone/>
            </a:pPr>
            <a:r>
              <a:rPr lang="en-US" altLang="zh-CN" sz="1400"/>
              <a:t>           { data3 = p5 ; }</a:t>
            </a:r>
          </a:p>
          <a:p>
            <a:pPr algn="l">
              <a:lnSpc>
                <a:spcPct val="115000"/>
              </a:lnSpc>
              <a:buClr>
                <a:schemeClr val="accent2"/>
              </a:buClr>
              <a:buFont typeface="Wingdings" pitchFamily="2" charset="2"/>
              <a:buNone/>
            </a:pPr>
            <a:r>
              <a:rPr lang="en-US" altLang="zh-CN" sz="1400"/>
              <a:t>       int  inc1 ( ) { return  parent_class :: inc1 ( ) ; }</a:t>
            </a:r>
          </a:p>
          <a:p>
            <a:pPr algn="l">
              <a:lnSpc>
                <a:spcPct val="115000"/>
              </a:lnSpc>
              <a:buClr>
                <a:schemeClr val="accent2"/>
              </a:buClr>
              <a:buFont typeface="Wingdings" pitchFamily="2" charset="2"/>
              <a:buNone/>
            </a:pPr>
            <a:r>
              <a:rPr lang="en-US" altLang="zh-CN" sz="1400"/>
              <a:t>       int  inc3 ( ) { return  ++ data3 ; }</a:t>
            </a:r>
          </a:p>
          <a:p>
            <a:pPr algn="l">
              <a:lnSpc>
                <a:spcPct val="115000"/>
              </a:lnSpc>
              <a:buClr>
                <a:schemeClr val="accent2"/>
              </a:buClr>
              <a:buFont typeface="Wingdings" pitchFamily="2" charset="2"/>
              <a:buNone/>
            </a:pPr>
            <a:r>
              <a:rPr lang="en-US" altLang="zh-CN" sz="1400"/>
              <a:t>       void  display ( )</a:t>
            </a:r>
          </a:p>
          <a:p>
            <a:pPr algn="l">
              <a:lnSpc>
                <a:spcPct val="115000"/>
              </a:lnSpc>
              <a:buClr>
                <a:schemeClr val="accent2"/>
              </a:buClr>
              <a:buFont typeface="Wingdings" pitchFamily="2" charset="2"/>
              <a:buNone/>
            </a:pPr>
            <a:r>
              <a:rPr lang="en-US" altLang="zh-CN" sz="1400"/>
              <a:t>          { parent_class :: display ( ) ;   data4.display ( ) ;</a:t>
            </a:r>
          </a:p>
          <a:p>
            <a:pPr algn="l">
              <a:lnSpc>
                <a:spcPct val="115000"/>
              </a:lnSpc>
              <a:buClr>
                <a:schemeClr val="accent2"/>
              </a:buClr>
              <a:buFont typeface="Wingdings" pitchFamily="2" charset="2"/>
              <a:buNone/>
            </a:pPr>
            <a:r>
              <a:rPr lang="en-US" altLang="zh-CN" sz="1400"/>
              <a:t>             cout &lt;&lt; "data3=" &lt;&lt; data3 &lt;&lt; endl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 ;</a:t>
            </a:r>
          </a:p>
          <a:p>
            <a:pPr algn="l">
              <a:lnSpc>
                <a:spcPct val="115000"/>
              </a:lnSpc>
              <a:buClr>
                <a:schemeClr val="accent2"/>
              </a:buClr>
              <a:buFont typeface="Wingdings" pitchFamily="2" charset="2"/>
              <a:buNone/>
            </a:pPr>
            <a:r>
              <a:rPr lang="en-US" altLang="zh-CN" sz="1400"/>
              <a:t>int main ( )</a:t>
            </a:r>
          </a:p>
          <a:p>
            <a:pPr algn="l">
              <a:lnSpc>
                <a:spcPct val="115000"/>
              </a:lnSpc>
              <a:buClr>
                <a:schemeClr val="accent2"/>
              </a:buClr>
              <a:buFont typeface="Wingdings" pitchFamily="2" charset="2"/>
              <a:buNone/>
            </a:pPr>
            <a:r>
              <a:rPr lang="en-US" altLang="zh-CN" sz="1400"/>
              <a:t>{ derived_class  d1 ( 17 , 18 , 1 , 2 , -5 ) ;   d1 . inc1 ( ) ;     d1 . display ( ) ;  }</a:t>
            </a:r>
          </a:p>
        </p:txBody>
      </p:sp>
      <p:sp>
        <p:nvSpPr>
          <p:cNvPr id="599048" name="Rectangle 8"/>
          <p:cNvSpPr>
            <a:spLocks noGrp="1" noChangeArrowheads="1"/>
          </p:cNvSpPr>
          <p:nvPr>
            <p:ph type="title" idx="4294967295"/>
          </p:nvPr>
        </p:nvSpPr>
        <p:spPr>
          <a:xfrm flipV="1">
            <a:off x="8323263" y="188913"/>
            <a:ext cx="569912" cy="115887"/>
          </a:xfrm>
          <a:prstGeom prst="rect">
            <a:avLst/>
          </a:prstGeom>
        </p:spPr>
        <p:txBody>
          <a:bodyPr/>
          <a:lstStyle/>
          <a:p>
            <a:r>
              <a:rPr lang="en-US" altLang="zh-CN" sz="100">
                <a:solidFill>
                  <a:schemeClr val="bg1"/>
                </a:solidFill>
                <a:latin typeface="宋体" pitchFamily="2" charset="-122"/>
              </a:rPr>
              <a:t>8.3  </a:t>
            </a:r>
            <a:r>
              <a:rPr lang="zh-CN" altLang="en-US" sz="100">
                <a:solidFill>
                  <a:schemeClr val="bg1"/>
                </a:solidFill>
                <a:latin typeface="宋体" pitchFamily="2" charset="-122"/>
              </a:rPr>
              <a:t>基类的初始化</a:t>
            </a:r>
          </a:p>
        </p:txBody>
      </p:sp>
      <p:sp>
        <p:nvSpPr>
          <p:cNvPr id="599050" name="Rectangle 10"/>
          <p:cNvSpPr>
            <a:spLocks noChangeArrowheads="1"/>
          </p:cNvSpPr>
          <p:nvPr/>
        </p:nvSpPr>
        <p:spPr bwMode="auto">
          <a:xfrm>
            <a:off x="4545013" y="398463"/>
            <a:ext cx="4205287" cy="396875"/>
          </a:xfrm>
          <a:prstGeom prst="rect">
            <a:avLst/>
          </a:prstGeom>
          <a:noFill/>
          <a:ln w="9525">
            <a:noFill/>
            <a:miter lim="800000"/>
            <a:headEnd/>
            <a:tailEnd/>
          </a:ln>
          <a:effectLst/>
        </p:spPr>
        <p:txBody>
          <a:bodyPr wrap="none">
            <a:spAutoFit/>
          </a:bodyPr>
          <a:lstStyle/>
          <a:p>
            <a:pPr algn="r"/>
            <a:r>
              <a:rPr lang="zh-CN" altLang="en-US" sz="2000" b="1" i="1">
                <a:solidFill>
                  <a:schemeClr val="folHlink"/>
                </a:solidFill>
              </a:rPr>
              <a:t>例</a:t>
            </a:r>
            <a:r>
              <a:rPr lang="en-US" altLang="zh-CN" sz="2000" b="1" i="1">
                <a:solidFill>
                  <a:schemeClr val="folHlink"/>
                </a:solidFill>
              </a:rPr>
              <a:t>8-7  </a:t>
            </a:r>
            <a:r>
              <a:rPr lang="zh-CN" altLang="en-US" sz="2000" b="1" i="1">
                <a:solidFill>
                  <a:schemeClr val="folHlink"/>
                </a:solidFill>
              </a:rPr>
              <a:t>带参数构造函数调用顺序测试</a:t>
            </a:r>
          </a:p>
        </p:txBody>
      </p:sp>
      <p:sp>
        <p:nvSpPr>
          <p:cNvPr id="599071" name="Rectangle 31"/>
          <p:cNvSpPr>
            <a:spLocks noChangeArrowheads="1"/>
          </p:cNvSpPr>
          <p:nvPr/>
        </p:nvSpPr>
        <p:spPr bwMode="auto">
          <a:xfrm>
            <a:off x="685800" y="4724400"/>
            <a:ext cx="4572000" cy="1604963"/>
          </a:xfrm>
          <a:prstGeom prst="rect">
            <a:avLst/>
          </a:prstGeom>
          <a:solidFill>
            <a:srgbClr val="FFCCFF"/>
          </a:solidFill>
          <a:ln w="9525">
            <a:noFill/>
            <a:miter lim="800000"/>
            <a:headEnd/>
            <a:tailEnd/>
          </a:ln>
          <a:effectLst>
            <a:prstShdw prst="shdw17" dist="71842" dir="2700000">
              <a:srgbClr val="FFCCFF">
                <a:gamma/>
                <a:shade val="60000"/>
                <a:invGamma/>
              </a:srgbClr>
            </a:prstShdw>
          </a:effectLst>
        </p:spPr>
        <p:txBody>
          <a:bodyPr>
            <a:spAutoFit/>
          </a:bodyPr>
          <a:lstStyle/>
          <a:p>
            <a:pPr algn="l">
              <a:lnSpc>
                <a:spcPct val="70000"/>
              </a:lnSpc>
              <a:spcBef>
                <a:spcPct val="50000"/>
              </a:spcBef>
              <a:buClr>
                <a:schemeClr val="accent2"/>
              </a:buClr>
              <a:buFont typeface="Wingdings" pitchFamily="2" charset="2"/>
              <a:buNone/>
            </a:pPr>
            <a:r>
              <a:rPr lang="en-US" altLang="zh-CN" sz="1800"/>
              <a:t>int main ( )</a:t>
            </a:r>
          </a:p>
          <a:p>
            <a:pPr algn="l">
              <a:lnSpc>
                <a:spcPct val="70000"/>
              </a:lnSpc>
              <a:spcBef>
                <a:spcPct val="50000"/>
              </a:spcBef>
              <a:buClr>
                <a:schemeClr val="accent2"/>
              </a:buClr>
              <a:buFont typeface="Wingdings" pitchFamily="2" charset="2"/>
              <a:buNone/>
            </a:pPr>
            <a:r>
              <a:rPr lang="en-US" altLang="zh-CN" sz="1800"/>
              <a:t>{ derived_class  d1 ( </a:t>
            </a:r>
            <a:r>
              <a:rPr lang="en-US" altLang="zh-CN" sz="1800" b="1"/>
              <a:t>17</a:t>
            </a:r>
            <a:r>
              <a:rPr lang="en-US" altLang="zh-CN" sz="1800"/>
              <a:t> , 18 , 1 , 2 , -5 ) ;   </a:t>
            </a:r>
          </a:p>
          <a:p>
            <a:pPr algn="l">
              <a:lnSpc>
                <a:spcPct val="70000"/>
              </a:lnSpc>
              <a:spcBef>
                <a:spcPct val="50000"/>
              </a:spcBef>
              <a:buClr>
                <a:schemeClr val="accent2"/>
              </a:buClr>
              <a:buFont typeface="Wingdings" pitchFamily="2" charset="2"/>
              <a:buNone/>
            </a:pPr>
            <a:r>
              <a:rPr lang="en-US" altLang="zh-CN" sz="1800"/>
              <a:t>   </a:t>
            </a:r>
            <a:r>
              <a:rPr lang="en-US" altLang="zh-CN" sz="1800" b="1"/>
              <a:t>d1 . inc1 ( ) ;</a:t>
            </a:r>
          </a:p>
          <a:p>
            <a:pPr algn="l">
              <a:lnSpc>
                <a:spcPct val="70000"/>
              </a:lnSpc>
              <a:spcBef>
                <a:spcPct val="50000"/>
              </a:spcBef>
              <a:buClr>
                <a:schemeClr val="accent2"/>
              </a:buClr>
              <a:buFont typeface="Wingdings" pitchFamily="2" charset="2"/>
              <a:buNone/>
            </a:pPr>
            <a:r>
              <a:rPr lang="en-US" altLang="zh-CN" sz="1800"/>
              <a:t>   d1 . display ( ) ;</a:t>
            </a:r>
          </a:p>
          <a:p>
            <a:pPr algn="l">
              <a:lnSpc>
                <a:spcPct val="70000"/>
              </a:lnSpc>
              <a:spcBef>
                <a:spcPct val="50000"/>
              </a:spcBef>
              <a:buClr>
                <a:schemeClr val="accent2"/>
              </a:buClr>
              <a:buFont typeface="Wingdings" pitchFamily="2" charset="2"/>
              <a:buNone/>
            </a:pPr>
            <a:r>
              <a:rPr lang="en-US" altLang="zh-CN" sz="1800"/>
              <a:t>}</a:t>
            </a:r>
          </a:p>
        </p:txBody>
      </p:sp>
      <p:sp>
        <p:nvSpPr>
          <p:cNvPr id="599045" name="Oval 5"/>
          <p:cNvSpPr>
            <a:spLocks noChangeArrowheads="1"/>
          </p:cNvSpPr>
          <p:nvPr/>
        </p:nvSpPr>
        <p:spPr bwMode="auto">
          <a:xfrm>
            <a:off x="2667000" y="4953000"/>
            <a:ext cx="304800" cy="381000"/>
          </a:xfrm>
          <a:prstGeom prst="ellipse">
            <a:avLst/>
          </a:prstGeom>
          <a:noFill/>
          <a:ln w="19050">
            <a:solidFill>
              <a:srgbClr val="FF3300"/>
            </a:solidFill>
            <a:round/>
            <a:headEnd/>
            <a:tailEnd/>
          </a:ln>
          <a:effectLst/>
        </p:spPr>
        <p:txBody>
          <a:bodyPr wrap="none" anchor="ctr"/>
          <a:lstStyle/>
          <a:p>
            <a:endParaRPr lang="zh-CN" altLang="en-US"/>
          </a:p>
        </p:txBody>
      </p:sp>
      <p:grpSp>
        <p:nvGrpSpPr>
          <p:cNvPr id="599072" name="Group 32"/>
          <p:cNvGrpSpPr>
            <a:grpSpLocks/>
          </p:cNvGrpSpPr>
          <p:nvPr/>
        </p:nvGrpSpPr>
        <p:grpSpPr bwMode="auto">
          <a:xfrm>
            <a:off x="3235325" y="5334000"/>
            <a:ext cx="5832475" cy="1447800"/>
            <a:chOff x="2038" y="3408"/>
            <a:chExt cx="3674" cy="912"/>
          </a:xfrm>
        </p:grpSpPr>
        <p:sp>
          <p:nvSpPr>
            <p:cNvPr id="599073" name="Rectangle 33"/>
            <p:cNvSpPr>
              <a:spLocks noChangeArrowheads="1"/>
            </p:cNvSpPr>
            <p:nvPr/>
          </p:nvSpPr>
          <p:spPr bwMode="auto">
            <a:xfrm>
              <a:off x="2064" y="3408"/>
              <a:ext cx="3648" cy="912"/>
            </a:xfrm>
            <a:prstGeom prst="rect">
              <a:avLst/>
            </a:prstGeom>
            <a:solidFill>
              <a:srgbClr val="CCFF99"/>
            </a:solidFill>
            <a:ln w="9525">
              <a:noFill/>
              <a:miter lim="800000"/>
              <a:headEnd/>
              <a:tailEnd/>
            </a:ln>
            <a:effectLst/>
            <a:scene3d>
              <a:camera prst="legacyObliqueTopRight"/>
              <a:lightRig rig="legacyFlat3" dir="b"/>
            </a:scene3d>
            <a:sp3d extrusionH="201600" prstMaterial="legacyMatte">
              <a:bevelT w="13500" h="13500" prst="angle"/>
              <a:bevelB w="13500" h="13500" prst="angle"/>
              <a:extrusionClr>
                <a:srgbClr val="CCFF99"/>
              </a:extrusionClr>
            </a:sp3d>
          </p:spPr>
          <p:txBody>
            <a:bodyPr wrap="none" anchor="ctr">
              <a:flatTx/>
            </a:bodyPr>
            <a:lstStyle/>
            <a:p>
              <a:endParaRPr lang="zh-CN" altLang="en-US"/>
            </a:p>
          </p:txBody>
        </p:sp>
        <p:sp>
          <p:nvSpPr>
            <p:cNvPr id="599074" name="Rectangle 34"/>
            <p:cNvSpPr>
              <a:spLocks noChangeArrowheads="1"/>
            </p:cNvSpPr>
            <p:nvPr/>
          </p:nvSpPr>
          <p:spPr bwMode="auto">
            <a:xfrm>
              <a:off x="3080" y="3548"/>
              <a:ext cx="1056" cy="192"/>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r>
                <a:rPr lang="en-US" altLang="zh-CN" sz="1800" b="1"/>
                <a:t>data1	data2</a:t>
              </a:r>
            </a:p>
          </p:txBody>
        </p:sp>
        <p:sp>
          <p:nvSpPr>
            <p:cNvPr id="599075" name="Rectangle 35"/>
            <p:cNvSpPr>
              <a:spLocks noChangeArrowheads="1"/>
            </p:cNvSpPr>
            <p:nvPr/>
          </p:nvSpPr>
          <p:spPr bwMode="auto">
            <a:xfrm>
              <a:off x="4608" y="3836"/>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miter lim="800000"/>
              <a:headEnd/>
              <a:tailEnd/>
            </a:ln>
            <a:effectLst/>
          </p:spPr>
          <p:txBody>
            <a:bodyPr wrap="none" anchor="ctr"/>
            <a:lstStyle/>
            <a:p>
              <a:pPr algn="l">
                <a:lnSpc>
                  <a:spcPct val="110000"/>
                </a:lnSpc>
              </a:pPr>
              <a:r>
                <a:rPr lang="en-US" altLang="zh-CN" sz="1800" b="1"/>
                <a:t>         data4	</a:t>
              </a:r>
            </a:p>
            <a:p>
              <a:pPr algn="l">
                <a:lnSpc>
                  <a:spcPct val="110000"/>
                </a:lnSpc>
              </a:pPr>
              <a:r>
                <a:rPr lang="en-US" altLang="zh-CN" sz="1800" b="1" i="1"/>
                <a:t>data1	data2</a:t>
              </a:r>
              <a:r>
                <a:rPr lang="en-US" altLang="zh-CN" sz="1800" b="1"/>
                <a:t>		</a:t>
              </a:r>
            </a:p>
          </p:txBody>
        </p:sp>
        <p:sp>
          <p:nvSpPr>
            <p:cNvPr id="599076" name="Line 36"/>
            <p:cNvSpPr>
              <a:spLocks noChangeShapeType="1"/>
            </p:cNvSpPr>
            <p:nvPr/>
          </p:nvSpPr>
          <p:spPr bwMode="auto">
            <a:xfrm>
              <a:off x="4608" y="4028"/>
              <a:ext cx="1056" cy="0"/>
            </a:xfrm>
            <a:prstGeom prst="line">
              <a:avLst/>
            </a:prstGeom>
            <a:noFill/>
            <a:ln w="9525">
              <a:solidFill>
                <a:schemeClr val="tx1"/>
              </a:solidFill>
              <a:round/>
              <a:headEnd/>
              <a:tailEnd/>
            </a:ln>
            <a:effectLst/>
          </p:spPr>
          <p:txBody>
            <a:bodyPr/>
            <a:lstStyle/>
            <a:p>
              <a:endParaRPr lang="zh-CN" altLang="en-US"/>
            </a:p>
          </p:txBody>
        </p:sp>
        <p:sp>
          <p:nvSpPr>
            <p:cNvPr id="599077" name="Rectangle 37"/>
            <p:cNvSpPr>
              <a:spLocks noChangeArrowheads="1"/>
            </p:cNvSpPr>
            <p:nvPr/>
          </p:nvSpPr>
          <p:spPr bwMode="auto">
            <a:xfrm>
              <a:off x="4128" y="3836"/>
              <a:ext cx="480" cy="384"/>
            </a:xfrm>
            <a:prstGeom prst="rect">
              <a:avLst/>
            </a:prstGeom>
            <a:gradFill rotWithShape="0">
              <a:gsLst>
                <a:gs pos="0">
                  <a:srgbClr val="FF9900"/>
                </a:gs>
                <a:gs pos="50000">
                  <a:srgbClr val="FFFFFF"/>
                </a:gs>
                <a:gs pos="100000">
                  <a:srgbClr val="FF9900"/>
                </a:gs>
              </a:gsLst>
              <a:lin ang="5400000" scaled="1"/>
            </a:gradFill>
            <a:ln w="9525">
              <a:solidFill>
                <a:schemeClr val="tx1"/>
              </a:solidFill>
              <a:miter lim="800000"/>
              <a:headEnd/>
              <a:tailEnd/>
            </a:ln>
            <a:effectLst/>
          </p:spPr>
          <p:txBody>
            <a:bodyPr wrap="none" anchor="ctr"/>
            <a:lstStyle/>
            <a:p>
              <a:r>
                <a:rPr lang="en-US" altLang="zh-CN" sz="1800" b="1"/>
                <a:t>data3</a:t>
              </a:r>
            </a:p>
          </p:txBody>
        </p:sp>
        <p:sp>
          <p:nvSpPr>
            <p:cNvPr id="599078" name="Rectangle 38"/>
            <p:cNvSpPr>
              <a:spLocks noChangeArrowheads="1"/>
            </p:cNvSpPr>
            <p:nvPr/>
          </p:nvSpPr>
          <p:spPr bwMode="auto">
            <a:xfrm>
              <a:off x="2095" y="3502"/>
              <a:ext cx="905" cy="250"/>
            </a:xfrm>
            <a:prstGeom prst="rect">
              <a:avLst/>
            </a:prstGeom>
            <a:noFill/>
            <a:ln w="9525">
              <a:noFill/>
              <a:miter lim="800000"/>
              <a:headEnd/>
              <a:tailEnd/>
            </a:ln>
            <a:effectLst/>
          </p:spPr>
          <p:txBody>
            <a:bodyPr wrap="none">
              <a:spAutoFit/>
            </a:bodyPr>
            <a:lstStyle/>
            <a:p>
              <a:r>
                <a:rPr lang="en-US" altLang="zh-CN" sz="2000"/>
                <a:t>parent_class</a:t>
              </a:r>
            </a:p>
          </p:txBody>
        </p:sp>
        <p:sp>
          <p:nvSpPr>
            <p:cNvPr id="599079" name="Rectangle 39"/>
            <p:cNvSpPr>
              <a:spLocks noChangeArrowheads="1"/>
            </p:cNvSpPr>
            <p:nvPr/>
          </p:nvSpPr>
          <p:spPr bwMode="auto">
            <a:xfrm>
              <a:off x="2038" y="3888"/>
              <a:ext cx="985" cy="250"/>
            </a:xfrm>
            <a:prstGeom prst="rect">
              <a:avLst/>
            </a:prstGeom>
            <a:noFill/>
            <a:ln w="9525">
              <a:noFill/>
              <a:miter lim="800000"/>
              <a:headEnd/>
              <a:tailEnd/>
            </a:ln>
            <a:effectLst/>
          </p:spPr>
          <p:txBody>
            <a:bodyPr wrap="none">
              <a:spAutoFit/>
            </a:bodyPr>
            <a:lstStyle/>
            <a:p>
              <a:r>
                <a:rPr lang="en-US" altLang="zh-CN" sz="2000"/>
                <a:t>derived_class</a:t>
              </a:r>
            </a:p>
          </p:txBody>
        </p:sp>
        <p:sp>
          <p:nvSpPr>
            <p:cNvPr id="599080" name="Rectangle 40"/>
            <p:cNvSpPr>
              <a:spLocks noChangeArrowheads="1"/>
            </p:cNvSpPr>
            <p:nvPr/>
          </p:nvSpPr>
          <p:spPr bwMode="auto">
            <a:xfrm>
              <a:off x="3072" y="3840"/>
              <a:ext cx="1056" cy="384"/>
            </a:xfrm>
            <a:prstGeom prst="rect">
              <a:avLst/>
            </a:prstGeom>
            <a:gradFill rotWithShape="0">
              <a:gsLst>
                <a:gs pos="0">
                  <a:srgbClr val="FF99FF"/>
                </a:gs>
                <a:gs pos="50000">
                  <a:srgbClr val="FFFFFF"/>
                </a:gs>
                <a:gs pos="100000">
                  <a:srgbClr val="FF99FF"/>
                </a:gs>
              </a:gsLst>
              <a:lin ang="5400000" scaled="1"/>
            </a:gradFill>
            <a:ln w="9525">
              <a:solidFill>
                <a:schemeClr val="tx1"/>
              </a:solidFill>
              <a:prstDash val="dash"/>
              <a:miter lim="800000"/>
              <a:headEnd/>
              <a:tailEnd/>
            </a:ln>
            <a:effectLst/>
          </p:spPr>
          <p:txBody>
            <a:bodyPr wrap="none" anchor="ctr"/>
            <a:lstStyle/>
            <a:p>
              <a:pPr algn="l"/>
              <a:r>
                <a:rPr lang="en-US" altLang="zh-CN" sz="1800" b="1"/>
                <a:t>data1	data2</a:t>
              </a:r>
            </a:p>
          </p:txBody>
        </p:sp>
      </p:grpSp>
      <p:sp>
        <p:nvSpPr>
          <p:cNvPr id="599082" name="Oval 42"/>
          <p:cNvSpPr>
            <a:spLocks noChangeArrowheads="1"/>
          </p:cNvSpPr>
          <p:nvPr/>
        </p:nvSpPr>
        <p:spPr bwMode="auto">
          <a:xfrm>
            <a:off x="827088" y="5300663"/>
            <a:ext cx="1524000" cy="381000"/>
          </a:xfrm>
          <a:prstGeom prst="ellipse">
            <a:avLst/>
          </a:prstGeom>
          <a:noFill/>
          <a:ln w="19050">
            <a:solidFill>
              <a:srgbClr val="FF3300"/>
            </a:solidFill>
            <a:round/>
            <a:headEnd/>
            <a:tailEnd/>
          </a:ln>
          <a:effectLst/>
        </p:spPr>
        <p:txBody>
          <a:bodyPr wrap="none" anchor="ctr"/>
          <a:lstStyle/>
          <a:p>
            <a:endParaRPr lang="zh-CN" altLang="en-US"/>
          </a:p>
        </p:txBody>
      </p:sp>
      <p:pic>
        <p:nvPicPr>
          <p:cNvPr id="599083" name="Picture 43"/>
          <p:cNvPicPr>
            <a:picLocks noChangeAspect="1" noChangeArrowheads="1"/>
          </p:cNvPicPr>
          <p:nvPr/>
        </p:nvPicPr>
        <p:blipFill>
          <a:blip r:embed="rId2"/>
          <a:srcRect/>
          <a:stretch>
            <a:fillRect/>
          </a:stretch>
        </p:blipFill>
        <p:spPr bwMode="auto">
          <a:xfrm>
            <a:off x="5148263" y="3386138"/>
            <a:ext cx="3738562" cy="1914525"/>
          </a:xfrm>
          <a:prstGeom prst="rect">
            <a:avLst/>
          </a:prstGeom>
          <a:noFill/>
        </p:spPr>
      </p:pic>
      <p:sp>
        <p:nvSpPr>
          <p:cNvPr id="599046" name="Oval 6"/>
          <p:cNvSpPr>
            <a:spLocks noChangeArrowheads="1"/>
          </p:cNvSpPr>
          <p:nvPr/>
        </p:nvSpPr>
        <p:spPr bwMode="auto">
          <a:xfrm>
            <a:off x="5003800" y="3644900"/>
            <a:ext cx="1524000" cy="381000"/>
          </a:xfrm>
          <a:prstGeom prst="ellipse">
            <a:avLst/>
          </a:prstGeom>
          <a:noFill/>
          <a:ln w="19050">
            <a:solidFill>
              <a:srgbClr val="FF3300"/>
            </a:solidFill>
            <a:round/>
            <a:headEnd/>
            <a:tailEnd/>
          </a:ln>
          <a:effectLst/>
        </p:spPr>
        <p:txBody>
          <a:bodyPr wrap="none" anchor="ctr"/>
          <a:lstStyle/>
          <a:p>
            <a:endParaRPr lang="zh-CN" altLang="en-US"/>
          </a:p>
        </p:txBody>
      </p:sp>
      <p:sp>
        <p:nvSpPr>
          <p:cNvPr id="599047" name="AutoShape 7"/>
          <p:cNvSpPr>
            <a:spLocks/>
          </p:cNvSpPr>
          <p:nvPr/>
        </p:nvSpPr>
        <p:spPr bwMode="auto">
          <a:xfrm>
            <a:off x="6832600" y="2349500"/>
            <a:ext cx="1447800" cy="609600"/>
          </a:xfrm>
          <a:prstGeom prst="borderCallout2">
            <a:avLst>
              <a:gd name="adj1" fmla="val 18750"/>
              <a:gd name="adj2" fmla="val -5264"/>
              <a:gd name="adj3" fmla="val 18750"/>
              <a:gd name="adj4" fmla="val -16995"/>
              <a:gd name="adj5" fmla="val 209634"/>
              <a:gd name="adj6" fmla="val -54056"/>
            </a:avLst>
          </a:prstGeom>
          <a:solidFill>
            <a:srgbClr val="F5F6FD"/>
          </a:solidFill>
          <a:ln w="19050" cap="sq">
            <a:solidFill>
              <a:srgbClr val="FF3300"/>
            </a:solidFill>
            <a:miter lim="800000"/>
            <a:headEnd type="none" w="sm" len="sm"/>
            <a:tailEnd type="oval" w="lg" len="lg"/>
          </a:ln>
          <a:effectLst/>
        </p:spPr>
        <p:txBody>
          <a:bodyPr/>
          <a:lstStyle/>
          <a:p>
            <a:pPr eaLnBrk="0" hangingPunct="0">
              <a:lnSpc>
                <a:spcPct val="150000"/>
              </a:lnSpc>
              <a:spcBef>
                <a:spcPct val="50000"/>
              </a:spcBef>
            </a:pPr>
            <a:r>
              <a:rPr lang="zh-CN" altLang="en-US" sz="1800" b="1"/>
              <a:t>自增了</a:t>
            </a:r>
            <a:r>
              <a:rPr lang="en-US" altLang="zh-CN" sz="1800" b="1"/>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99083"/>
                                        </p:tgtEl>
                                        <p:attrNameLst>
                                          <p:attrName>style.visibility</p:attrName>
                                        </p:attrNameLst>
                                      </p:cBhvr>
                                      <p:to>
                                        <p:strVal val="visible"/>
                                      </p:to>
                                    </p:set>
                                    <p:animEffect transition="in" filter="checkerboard(across)">
                                      <p:cBhvr>
                                        <p:cTn id="7" dur="500"/>
                                        <p:tgtEl>
                                          <p:spTgt spid="59908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9045"/>
                                        </p:tgtEl>
                                        <p:attrNameLst>
                                          <p:attrName>style.visibility</p:attrName>
                                        </p:attrNameLst>
                                      </p:cBhvr>
                                      <p:to>
                                        <p:strVal val="visible"/>
                                      </p:to>
                                    </p:set>
                                    <p:animEffect transition="in" filter="box(out)">
                                      <p:cBhvr>
                                        <p:cTn id="12" dur="500"/>
                                        <p:tgtEl>
                                          <p:spTgt spid="5990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99082"/>
                                        </p:tgtEl>
                                        <p:attrNameLst>
                                          <p:attrName>style.visibility</p:attrName>
                                        </p:attrNameLst>
                                      </p:cBhvr>
                                      <p:to>
                                        <p:strVal val="visible"/>
                                      </p:to>
                                    </p:set>
                                    <p:animEffect transition="in" filter="box(out)">
                                      <p:cBhvr>
                                        <p:cTn id="17" dur="500"/>
                                        <p:tgtEl>
                                          <p:spTgt spid="59908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99046"/>
                                        </p:tgtEl>
                                        <p:attrNameLst>
                                          <p:attrName>style.visibility</p:attrName>
                                        </p:attrNameLst>
                                      </p:cBhvr>
                                      <p:to>
                                        <p:strVal val="visible"/>
                                      </p:to>
                                    </p:set>
                                    <p:animEffect transition="in" filter="box(out)">
                                      <p:cBhvr>
                                        <p:cTn id="22" dur="500"/>
                                        <p:tgtEl>
                                          <p:spTgt spid="59904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599047"/>
                                        </p:tgtEl>
                                        <p:attrNameLst>
                                          <p:attrName>style.visibility</p:attrName>
                                        </p:attrNameLst>
                                      </p:cBhvr>
                                      <p:to>
                                        <p:strVal val="visible"/>
                                      </p:to>
                                    </p:set>
                                    <p:animEffect transition="in" filter="barn(outHorizontal)">
                                      <p:cBhvr>
                                        <p:cTn id="27" dur="500"/>
                                        <p:tgtEl>
                                          <p:spTgt spid="599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5" grpId="0" animBg="1"/>
      <p:bldP spid="599082" grpId="0" animBg="1"/>
      <p:bldP spid="599046" grpId="0" animBg="1"/>
      <p:bldP spid="59904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685800" y="1371600"/>
            <a:ext cx="5181600" cy="641350"/>
          </a:xfrm>
          <a:prstGeom prst="rect">
            <a:avLst/>
          </a:prstGeom>
          <a:noFill/>
          <a:ln w="9525">
            <a:noFill/>
            <a:miter lim="800000"/>
            <a:headEnd/>
            <a:tailEnd/>
          </a:ln>
          <a:effectLst/>
        </p:spPr>
        <p:txBody>
          <a:bodyPr>
            <a:spAutoFit/>
          </a:bodyPr>
          <a:lstStyle/>
          <a:p>
            <a:pPr algn="l">
              <a:lnSpc>
                <a:spcPct val="180000"/>
              </a:lnSpc>
              <a:buClr>
                <a:schemeClr val="accent2"/>
              </a:buClr>
              <a:buFont typeface="Wingdings" pitchFamily="2" charset="2"/>
              <a:buNone/>
            </a:pPr>
            <a:r>
              <a:rPr lang="zh-CN" altLang="en-US" sz="2000" b="1" i="1">
                <a:solidFill>
                  <a:srgbClr val="006600"/>
                </a:solidFill>
              </a:rPr>
              <a:t>例</a:t>
            </a:r>
            <a:r>
              <a:rPr lang="en-US" altLang="zh-CN" sz="2000" b="1" i="1">
                <a:solidFill>
                  <a:srgbClr val="006600"/>
                </a:solidFill>
              </a:rPr>
              <a:t>8-8  </a:t>
            </a:r>
            <a:r>
              <a:rPr lang="zh-CN" altLang="en-US" sz="2000" b="1" i="1">
                <a:solidFill>
                  <a:srgbClr val="006600"/>
                </a:solidFill>
              </a:rPr>
              <a:t>考察一个点、圆、圆柱体的层次结构 </a:t>
            </a:r>
          </a:p>
        </p:txBody>
      </p:sp>
      <p:sp>
        <p:nvSpPr>
          <p:cNvPr id="600067" name="Rectangle 3"/>
          <p:cNvSpPr>
            <a:spLocks noGrp="1" noChangeArrowheads="1"/>
          </p:cNvSpPr>
          <p:nvPr>
            <p:ph type="ctrTitle" idx="4294967295"/>
          </p:nvPr>
        </p:nvSpPr>
        <p:spPr>
          <a:xfrm>
            <a:off x="533400" y="381000"/>
            <a:ext cx="5561013" cy="609600"/>
          </a:xfrm>
          <a:prstGeom prst="rect">
            <a:avLst/>
          </a:prstGeom>
        </p:spPr>
        <p:txBody>
          <a:bodyPr/>
          <a:lstStyle/>
          <a:p>
            <a:pPr algn="l"/>
            <a:r>
              <a:rPr lang="en-US" altLang="zh-CN" sz="2800" b="1">
                <a:solidFill>
                  <a:schemeClr val="accent2"/>
                </a:solidFill>
                <a:latin typeface="楷体_GB2312" pitchFamily="49" charset="-122"/>
                <a:ea typeface="楷体_GB2312" pitchFamily="49" charset="-122"/>
              </a:rPr>
              <a:t>8.4  </a:t>
            </a:r>
            <a:r>
              <a:rPr lang="zh-CN" altLang="en-US" sz="2800" b="1">
                <a:solidFill>
                  <a:schemeClr val="accent2"/>
                </a:solidFill>
                <a:latin typeface="楷体_GB2312" pitchFamily="49" charset="-122"/>
                <a:ea typeface="楷体_GB2312" pitchFamily="49" charset="-122"/>
              </a:rPr>
              <a:t>继承的应用实例</a:t>
            </a:r>
          </a:p>
        </p:txBody>
      </p:sp>
      <p:grpSp>
        <p:nvGrpSpPr>
          <p:cNvPr id="600068" name="Group 4"/>
          <p:cNvGrpSpPr>
            <a:grpSpLocks/>
          </p:cNvGrpSpPr>
          <p:nvPr/>
        </p:nvGrpSpPr>
        <p:grpSpPr bwMode="auto">
          <a:xfrm>
            <a:off x="4114800" y="2971800"/>
            <a:ext cx="2286000" cy="2209800"/>
            <a:chOff x="2208" y="1728"/>
            <a:chExt cx="1440" cy="1392"/>
          </a:xfrm>
        </p:grpSpPr>
        <p:sp>
          <p:nvSpPr>
            <p:cNvPr id="600069" name="Rectangle 5"/>
            <p:cNvSpPr>
              <a:spLocks noChangeArrowheads="1"/>
            </p:cNvSpPr>
            <p:nvPr/>
          </p:nvSpPr>
          <p:spPr bwMode="auto">
            <a:xfrm>
              <a:off x="2208" y="1728"/>
              <a:ext cx="1440" cy="240"/>
            </a:xfrm>
            <a:prstGeom prst="rect">
              <a:avLst/>
            </a:prstGeom>
            <a:gradFill rotWithShape="0">
              <a:gsLst>
                <a:gs pos="0">
                  <a:srgbClr val="FFFF99"/>
                </a:gs>
                <a:gs pos="50000">
                  <a:srgbClr val="FFFFFF"/>
                </a:gs>
                <a:gs pos="100000">
                  <a:srgbClr val="FFFF99"/>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FFFF99"/>
              </a:extrusionClr>
            </a:sp3d>
          </p:spPr>
          <p:txBody>
            <a:bodyPr wrap="none" anchor="ctr">
              <a:flatTx/>
            </a:bodyPr>
            <a:lstStyle/>
            <a:p>
              <a:r>
                <a:rPr lang="en-US" altLang="zh-CN" sz="2000"/>
                <a:t>Point</a:t>
              </a:r>
            </a:p>
          </p:txBody>
        </p:sp>
        <p:sp>
          <p:nvSpPr>
            <p:cNvPr id="600070" name="Rectangle 6"/>
            <p:cNvSpPr>
              <a:spLocks noChangeArrowheads="1"/>
            </p:cNvSpPr>
            <p:nvPr/>
          </p:nvSpPr>
          <p:spPr bwMode="auto">
            <a:xfrm>
              <a:off x="2208" y="2304"/>
              <a:ext cx="1440" cy="240"/>
            </a:xfrm>
            <a:prstGeom prst="rect">
              <a:avLst/>
            </a:prstGeom>
            <a:gradFill rotWithShape="0">
              <a:gsLst>
                <a:gs pos="0">
                  <a:srgbClr val="FFCC00"/>
                </a:gs>
                <a:gs pos="50000">
                  <a:srgbClr val="FFFFFF"/>
                </a:gs>
                <a:gs pos="100000">
                  <a:srgbClr val="FFCC00"/>
                </a:gs>
              </a:gsLst>
              <a:lin ang="5400000" scaled="1"/>
            </a:gradFill>
            <a:ln w="9525">
              <a:miter lim="800000"/>
              <a:headEnd/>
              <a:tailEnd/>
            </a:ln>
            <a:effectLst/>
            <a:scene3d>
              <a:camera prst="legacyPerspectiveTopRight"/>
              <a:lightRig rig="legacyFlat3" dir="b"/>
            </a:scene3d>
            <a:sp3d extrusionH="430200" prstMaterial="legacyMatte">
              <a:bevelT w="13500" h="13500" prst="angle"/>
              <a:bevelB w="13500" h="13500" prst="angle"/>
              <a:extrusionClr>
                <a:srgbClr val="FFCC00"/>
              </a:extrusionClr>
            </a:sp3d>
          </p:spPr>
          <p:txBody>
            <a:bodyPr wrap="none" anchor="ctr">
              <a:flatTx/>
            </a:bodyPr>
            <a:lstStyle/>
            <a:p>
              <a:r>
                <a:rPr lang="en-US" altLang="zh-CN" sz="2000"/>
                <a:t>Circle</a:t>
              </a:r>
            </a:p>
          </p:txBody>
        </p:sp>
        <p:sp>
          <p:nvSpPr>
            <p:cNvPr id="600071" name="Rectangle 7"/>
            <p:cNvSpPr>
              <a:spLocks noChangeArrowheads="1"/>
            </p:cNvSpPr>
            <p:nvPr/>
          </p:nvSpPr>
          <p:spPr bwMode="auto">
            <a:xfrm>
              <a:off x="2208" y="2880"/>
              <a:ext cx="1440" cy="240"/>
            </a:xfrm>
            <a:prstGeom prst="rect">
              <a:avLst/>
            </a:prstGeom>
            <a:gradFill rotWithShape="0">
              <a:gsLst>
                <a:gs pos="0">
                  <a:srgbClr val="CC9900"/>
                </a:gs>
                <a:gs pos="50000">
                  <a:srgbClr val="FFFFFF"/>
                </a:gs>
                <a:gs pos="100000">
                  <a:srgbClr val="CC9900"/>
                </a:gs>
              </a:gsLst>
              <a:lin ang="5400000" scaled="1"/>
            </a:gradFill>
            <a:ln w="9525">
              <a:miter lim="800000"/>
              <a:headEnd/>
              <a:tailEnd/>
            </a:ln>
            <a:effectLst/>
            <a:scene3d>
              <a:camera prst="legacyObliqueTopRight"/>
              <a:lightRig rig="legacyFlat3" dir="b"/>
            </a:scene3d>
            <a:sp3d extrusionH="201600" prstMaterial="legacyMatte">
              <a:bevelT w="13500" h="13500" prst="angle"/>
              <a:bevelB w="13500" h="13500" prst="angle"/>
              <a:extrusionClr>
                <a:srgbClr val="CC9900"/>
              </a:extrusionClr>
            </a:sp3d>
          </p:spPr>
          <p:txBody>
            <a:bodyPr wrap="none" anchor="ctr">
              <a:flatTx/>
            </a:bodyPr>
            <a:lstStyle/>
            <a:p>
              <a:r>
                <a:rPr lang="en-US" altLang="zh-CN" sz="2000"/>
                <a:t>Cylinder</a:t>
              </a:r>
            </a:p>
          </p:txBody>
        </p:sp>
        <p:sp>
          <p:nvSpPr>
            <p:cNvPr id="600072" name="Line 8"/>
            <p:cNvSpPr>
              <a:spLocks noChangeShapeType="1"/>
            </p:cNvSpPr>
            <p:nvPr/>
          </p:nvSpPr>
          <p:spPr bwMode="auto">
            <a:xfrm>
              <a:off x="2928" y="1968"/>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sp>
          <p:nvSpPr>
            <p:cNvPr id="600073" name="Line 9"/>
            <p:cNvSpPr>
              <a:spLocks noChangeShapeType="1"/>
            </p:cNvSpPr>
            <p:nvPr/>
          </p:nvSpPr>
          <p:spPr bwMode="auto">
            <a:xfrm>
              <a:off x="2928" y="2544"/>
              <a:ext cx="0" cy="336"/>
            </a:xfrm>
            <a:prstGeom prst="line">
              <a:avLst/>
            </a:prstGeom>
            <a:noFill/>
            <a:ln w="28575">
              <a:solidFill>
                <a:srgbClr val="FF3300"/>
              </a:solidFill>
              <a:round/>
              <a:headEnd/>
              <a:tailEnd type="stealth"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00067"/>
                                        </p:tgtEl>
                                        <p:attrNameLst>
                                          <p:attrName>style.visibility</p:attrName>
                                        </p:attrNameLst>
                                      </p:cBhvr>
                                      <p:to>
                                        <p:strVal val="visible"/>
                                      </p:to>
                                    </p:set>
                                    <p:animEffect transition="in" filter="blinds(vertical)">
                                      <p:cBhvr>
                                        <p:cTn id="7" dur="500"/>
                                        <p:tgtEl>
                                          <p:spTgt spid="6000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00066"/>
                                        </p:tgtEl>
                                        <p:attrNameLst>
                                          <p:attrName>style.visibility</p:attrName>
                                        </p:attrNameLst>
                                      </p:cBhvr>
                                      <p:to>
                                        <p:strVal val="visible"/>
                                      </p:to>
                                    </p:set>
                                    <p:animEffect transition="in" filter="checkerboard(across)">
                                      <p:cBhvr>
                                        <p:cTn id="12" dur="500"/>
                                        <p:tgtEl>
                                          <p:spTgt spid="6000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0068"/>
                                        </p:tgtEl>
                                        <p:attrNameLst>
                                          <p:attrName>style.visibility</p:attrName>
                                        </p:attrNameLst>
                                      </p:cBhvr>
                                      <p:to>
                                        <p:strVal val="visible"/>
                                      </p:to>
                                    </p:set>
                                    <p:animEffect transition="in" filter="blinds(horizontal)">
                                      <p:cBhvr>
                                        <p:cTn id="17" dur="500"/>
                                        <p:tgtEl>
                                          <p:spTgt spid="600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6" grpId="0" autoUpdateAnimBg="0"/>
      <p:bldP spid="600067"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800100" y="260350"/>
            <a:ext cx="7810500" cy="6297108"/>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solidFill>
                  <a:schemeClr val="accent1"/>
                </a:solidFill>
                <a:cs typeface="Times New Roman" pitchFamily="18" charset="0"/>
              </a:rPr>
              <a:t>class Circle : public Point</a:t>
            </a:r>
          </a:p>
          <a:p>
            <a:pPr algn="just">
              <a:lnSpc>
                <a:spcPct val="120000"/>
              </a:lnSpc>
            </a:pPr>
            <a:r>
              <a:rPr lang="en-US" altLang="zh-CN" sz="1400">
                <a:solidFill>
                  <a:schemeClr val="accent1"/>
                </a:solidFill>
                <a:cs typeface="Times New Roman" pitchFamily="18" charset="0"/>
              </a:rPr>
              <a:t>{   friend ostream &amp;operator&lt;&lt; (ostream &amp;, const Circle &amp;);	// </a:t>
            </a:r>
            <a:r>
              <a:rPr lang="zh-CN" altLang="en-US" sz="1400">
                <a:solidFill>
                  <a:schemeClr val="accent1"/>
                </a:solidFill>
                <a:cs typeface="Times New Roman" pitchFamily="18" charset="0"/>
              </a:rPr>
              <a:t>友元函数</a:t>
            </a:r>
          </a:p>
          <a:p>
            <a:pPr algn="just">
              <a:lnSpc>
                <a:spcPct val="120000"/>
              </a:lnSpc>
            </a:pPr>
            <a:r>
              <a:rPr lang="zh-CN" altLang="en-US" sz="1400">
                <a:solidFill>
                  <a:schemeClr val="accent1"/>
                </a:solidFill>
                <a:cs typeface="Times New Roman" pitchFamily="18" charset="0"/>
              </a:rPr>
              <a:t>  </a:t>
            </a:r>
            <a:r>
              <a:rPr lang="en-US" altLang="zh-CN" sz="1400">
                <a:solidFill>
                  <a:schemeClr val="accent1"/>
                </a:solidFill>
                <a:cs typeface="Times New Roman" pitchFamily="18" charset="0"/>
              </a:rPr>
              <a:t>public:</a:t>
            </a:r>
          </a:p>
          <a:p>
            <a:pPr algn="just">
              <a:lnSpc>
                <a:spcPct val="120000"/>
              </a:lnSpc>
            </a:pPr>
            <a:r>
              <a:rPr lang="en-US" altLang="zh-CN" sz="1400">
                <a:solidFill>
                  <a:schemeClr val="accent1"/>
                </a:solidFill>
                <a:cs typeface="Times New Roman" pitchFamily="18" charset="0"/>
              </a:rPr>
              <a:t>    Circle(double r=0.0, int x=0, int y=0);	// </a:t>
            </a:r>
            <a:r>
              <a:rPr lang="zh-CN" altLang="en-US" sz="1400">
                <a:solidFill>
                  <a:schemeClr val="accent1"/>
                </a:solidFill>
                <a:cs typeface="Times New Roman" pitchFamily="18" charset="0"/>
              </a:rPr>
              <a:t>构造函数</a:t>
            </a:r>
          </a:p>
          <a:p>
            <a:pPr algn="just">
              <a:lnSpc>
                <a:spcPct val="120000"/>
              </a:lnSpc>
            </a:pPr>
            <a:r>
              <a:rPr lang="zh-CN" altLang="en-US" sz="1400">
                <a:solidFill>
                  <a:schemeClr val="accent1"/>
                </a:solidFill>
                <a:cs typeface="Times New Roman" pitchFamily="18" charset="0"/>
              </a:rPr>
              <a:t>    </a:t>
            </a:r>
            <a:r>
              <a:rPr lang="en-US" altLang="zh-CN" sz="1400">
                <a:solidFill>
                  <a:schemeClr val="accent1"/>
                </a:solidFill>
                <a:cs typeface="Times New Roman" pitchFamily="18" charset="0"/>
              </a:rPr>
              <a:t>void setRadius(double);  /*</a:t>
            </a:r>
            <a:r>
              <a:rPr lang="zh-CN" altLang="en-US" sz="1400">
                <a:solidFill>
                  <a:schemeClr val="accent1"/>
                </a:solidFill>
              </a:rPr>
              <a:t>置半径*</a:t>
            </a:r>
            <a:r>
              <a:rPr lang="en-US" altLang="zh-CN" sz="1400">
                <a:solidFill>
                  <a:schemeClr val="accent1"/>
                </a:solidFill>
              </a:rPr>
              <a:t>/          </a:t>
            </a:r>
            <a:r>
              <a:rPr lang="en-US" altLang="zh-CN" sz="1400">
                <a:solidFill>
                  <a:schemeClr val="accent1"/>
                </a:solidFill>
                <a:cs typeface="Times New Roman" pitchFamily="18" charset="0"/>
              </a:rPr>
              <a:t>double getRadius() const;     /*</a:t>
            </a:r>
            <a:r>
              <a:rPr lang="zh-CN" altLang="en-US" sz="1400">
                <a:solidFill>
                  <a:schemeClr val="accent1"/>
                </a:solidFill>
              </a:rPr>
              <a:t>返回半径*</a:t>
            </a:r>
            <a:r>
              <a:rPr lang="en-US" altLang="zh-CN" sz="1400">
                <a:solidFill>
                  <a:schemeClr val="accent1"/>
                </a:solidFill>
              </a:rPr>
              <a:t>/ </a:t>
            </a:r>
            <a:endParaRPr lang="en-US" altLang="zh-CN" sz="1400">
              <a:solidFill>
                <a:schemeClr val="accent1"/>
              </a:solidFill>
              <a:cs typeface="Times New Roman" pitchFamily="18" charset="0"/>
            </a:endParaRPr>
          </a:p>
          <a:p>
            <a:pPr algn="just">
              <a:lnSpc>
                <a:spcPct val="120000"/>
              </a:lnSpc>
            </a:pPr>
            <a:r>
              <a:rPr lang="en-US" altLang="zh-CN" sz="1400">
                <a:solidFill>
                  <a:schemeClr val="accent1"/>
                </a:solidFill>
                <a:cs typeface="Times New Roman" pitchFamily="18" charset="0"/>
              </a:rPr>
              <a:t>    double area() const;		// </a:t>
            </a:r>
            <a:r>
              <a:rPr lang="zh-CN" altLang="en-US" sz="1400">
                <a:solidFill>
                  <a:schemeClr val="accent1"/>
                </a:solidFill>
                <a:cs typeface="Times New Roman" pitchFamily="18" charset="0"/>
              </a:rPr>
              <a:t>返回面积</a:t>
            </a:r>
          </a:p>
          <a:p>
            <a:pPr algn="just">
              <a:lnSpc>
                <a:spcPct val="120000"/>
              </a:lnSpc>
            </a:pPr>
            <a:r>
              <a:rPr lang="zh-CN" altLang="en-US" sz="1400">
                <a:solidFill>
                  <a:schemeClr val="accent1"/>
                </a:solidFill>
                <a:cs typeface="Times New Roman" pitchFamily="18" charset="0"/>
              </a:rPr>
              <a:t>  </a:t>
            </a:r>
            <a:r>
              <a:rPr lang="en-US" altLang="zh-CN" sz="1400">
                <a:solidFill>
                  <a:schemeClr val="accent1"/>
                </a:solidFill>
                <a:cs typeface="Times New Roman" pitchFamily="18" charset="0"/>
              </a:rPr>
              <a:t>protected:    double radius;	// </a:t>
            </a:r>
            <a:r>
              <a:rPr lang="zh-CN" altLang="en-US" sz="1400">
                <a:solidFill>
                  <a:schemeClr val="accent1"/>
                </a:solidFill>
                <a:cs typeface="Times New Roman" pitchFamily="18" charset="0"/>
              </a:rPr>
              <a:t>数据成员，半径</a:t>
            </a:r>
          </a:p>
          <a:p>
            <a:pPr algn="just">
              <a:lnSpc>
                <a:spcPct val="120000"/>
              </a:lnSpc>
            </a:pPr>
            <a:r>
              <a:rPr lang="en-US" altLang="zh-CN" sz="1400">
                <a:solidFill>
                  <a:schemeClr val="accent1"/>
                </a:solidFill>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1091" name="Rectangle 3"/>
          <p:cNvSpPr>
            <a:spLocks noGrp="1" noChangeArrowheads="1"/>
          </p:cNvSpPr>
          <p:nvPr>
            <p:ph type="title" idx="4294967295"/>
          </p:nvPr>
        </p:nvSpPr>
        <p:spPr>
          <a:xfrm>
            <a:off x="838200" y="53340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checkerboard(across)">
                                      <p:cBhvr>
                                        <p:cTn id="7" dur="500"/>
                                        <p:tgtEl>
                                          <p:spTgt spid="601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800100" y="258763"/>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b="1">
                <a:solidFill>
                  <a:schemeClr val="accent2"/>
                </a:solidFill>
              </a:rPr>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b="1">
                <a:solidFill>
                  <a:srgbClr val="0000FF"/>
                </a:solidFill>
                <a:cs typeface="Times New Roman" pitchFamily="18" charset="0"/>
              </a:rPr>
              <a:t>class Circle</a:t>
            </a:r>
            <a:r>
              <a:rPr lang="en-US" altLang="zh-CN" sz="1400">
                <a:cs typeface="Times New Roman" pitchFamily="18" charset="0"/>
              </a:rPr>
              <a:t> </a:t>
            </a:r>
            <a:r>
              <a:rPr lang="en-US" altLang="zh-CN" sz="1400" b="1">
                <a:solidFill>
                  <a:schemeClr val="accent2"/>
                </a:solidFill>
                <a:cs typeface="Times New Roman" pitchFamily="18" charset="0"/>
              </a:rPr>
              <a:t>: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b="1">
                <a:solidFill>
                  <a:srgbClr val="008000"/>
                </a:solidFill>
                <a:cs typeface="Times New Roman" pitchFamily="18" charset="0"/>
              </a:rPr>
              <a:t>class Cylinder</a:t>
            </a:r>
            <a:r>
              <a:rPr lang="en-US" altLang="zh-CN" sz="1400" b="1">
                <a:solidFill>
                  <a:srgbClr val="0000FF"/>
                </a:solidFill>
                <a:cs typeface="Times New Roman" pitchFamily="18" charset="0"/>
              </a:rPr>
              <a:t>:public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2115" name="Rectangle 3"/>
          <p:cNvSpPr>
            <a:spLocks noChangeArrowheads="1"/>
          </p:cNvSpPr>
          <p:nvPr/>
        </p:nvSpPr>
        <p:spPr bwMode="auto">
          <a:xfrm>
            <a:off x="762000" y="260350"/>
            <a:ext cx="1219200" cy="422275"/>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wrap="none">
            <a:spAutoFit/>
          </a:bodyPr>
          <a:lstStyle/>
          <a:p>
            <a:pPr>
              <a:lnSpc>
                <a:spcPct val="120000"/>
              </a:lnSpc>
            </a:pPr>
            <a:r>
              <a:rPr lang="en-US" altLang="zh-CN" sz="1800" b="1">
                <a:solidFill>
                  <a:schemeClr val="accent2"/>
                </a:solidFill>
              </a:rPr>
              <a:t>class Point</a:t>
            </a:r>
          </a:p>
        </p:txBody>
      </p:sp>
      <p:sp>
        <p:nvSpPr>
          <p:cNvPr id="602116" name="Rectangle 4"/>
          <p:cNvSpPr>
            <a:spLocks noChangeArrowheads="1"/>
          </p:cNvSpPr>
          <p:nvPr/>
        </p:nvSpPr>
        <p:spPr bwMode="auto">
          <a:xfrm>
            <a:off x="762000" y="2282825"/>
            <a:ext cx="2673350" cy="422275"/>
          </a:xfrm>
          <a:prstGeom prst="rect">
            <a:avLst/>
          </a:prstGeom>
          <a:solidFill>
            <a:srgbClr val="FFCC66"/>
          </a:solidFill>
          <a:ln w="9525">
            <a:noFill/>
            <a:miter lim="800000"/>
            <a:headEnd/>
            <a:tailEnd/>
          </a:ln>
          <a:effectLst>
            <a:prstShdw prst="shdw17" dist="53882" dir="2700000">
              <a:srgbClr val="FFCC66">
                <a:gamma/>
                <a:shade val="60000"/>
                <a:invGamma/>
              </a:srgbClr>
            </a:prstShdw>
          </a:effectLst>
        </p:spPr>
        <p:txBody>
          <a:bodyPr wrap="none">
            <a:spAutoFit/>
          </a:bodyPr>
          <a:lstStyle/>
          <a:p>
            <a:pPr>
              <a:lnSpc>
                <a:spcPct val="120000"/>
              </a:lnSpc>
            </a:pPr>
            <a:r>
              <a:rPr lang="en-US" altLang="zh-CN" sz="1800" b="1">
                <a:solidFill>
                  <a:srgbClr val="0000FF"/>
                </a:solidFill>
                <a:cs typeface="Times New Roman" pitchFamily="18" charset="0"/>
              </a:rPr>
              <a:t>class Circle</a:t>
            </a:r>
            <a:r>
              <a:rPr lang="en-US" altLang="zh-CN" sz="1800">
                <a:cs typeface="Times New Roman" pitchFamily="18" charset="0"/>
              </a:rPr>
              <a:t> </a:t>
            </a:r>
            <a:r>
              <a:rPr lang="en-US" altLang="zh-CN" sz="1800" b="1">
                <a:solidFill>
                  <a:schemeClr val="accent2"/>
                </a:solidFill>
                <a:cs typeface="Times New Roman" pitchFamily="18" charset="0"/>
              </a:rPr>
              <a:t>: public Point</a:t>
            </a:r>
          </a:p>
        </p:txBody>
      </p:sp>
      <p:sp>
        <p:nvSpPr>
          <p:cNvPr id="602117" name="Rectangle 5"/>
          <p:cNvSpPr>
            <a:spLocks noChangeArrowheads="1"/>
          </p:cNvSpPr>
          <p:nvPr/>
        </p:nvSpPr>
        <p:spPr bwMode="auto">
          <a:xfrm>
            <a:off x="762000" y="4340225"/>
            <a:ext cx="2901950" cy="422275"/>
          </a:xfrm>
          <a:prstGeom prst="rect">
            <a:avLst/>
          </a:prstGeom>
          <a:gradFill rotWithShape="0">
            <a:gsLst>
              <a:gs pos="0">
                <a:srgbClr val="CC9900"/>
              </a:gs>
              <a:gs pos="50000">
                <a:srgbClr val="FFFFFF"/>
              </a:gs>
              <a:gs pos="100000">
                <a:srgbClr val="CC9900"/>
              </a:gs>
            </a:gsLst>
            <a:lin ang="5400000" scaled="1"/>
          </a:gradFill>
          <a:ln w="9525">
            <a:noFill/>
            <a:miter lim="800000"/>
            <a:headEnd/>
            <a:tailEnd/>
          </a:ln>
          <a:effectLst>
            <a:prstShdw prst="shdw17" dist="53882" dir="2700000">
              <a:srgbClr val="CC9900">
                <a:gamma/>
                <a:shade val="60000"/>
                <a:invGamma/>
              </a:srgbClr>
            </a:prstShdw>
          </a:effectLst>
        </p:spPr>
        <p:txBody>
          <a:bodyPr wrap="none">
            <a:spAutoFit/>
          </a:bodyPr>
          <a:lstStyle/>
          <a:p>
            <a:pPr>
              <a:lnSpc>
                <a:spcPct val="120000"/>
              </a:lnSpc>
            </a:pPr>
            <a:r>
              <a:rPr lang="en-US" altLang="zh-CN" sz="1800" b="1">
                <a:solidFill>
                  <a:srgbClr val="008000"/>
                </a:solidFill>
                <a:cs typeface="Times New Roman" pitchFamily="18" charset="0"/>
              </a:rPr>
              <a:t>class Cylinder</a:t>
            </a:r>
            <a:r>
              <a:rPr lang="en-US" altLang="zh-CN" sz="1800" b="1">
                <a:solidFill>
                  <a:srgbClr val="0000FF"/>
                </a:solidFill>
                <a:cs typeface="Times New Roman" pitchFamily="18" charset="0"/>
              </a:rPr>
              <a:t>:public Circle</a:t>
            </a:r>
          </a:p>
        </p:txBody>
      </p:sp>
      <p:sp>
        <p:nvSpPr>
          <p:cNvPr id="602118" name="Rectangle 6"/>
          <p:cNvSpPr>
            <a:spLocks noGrp="1" noChangeArrowheads="1"/>
          </p:cNvSpPr>
          <p:nvPr>
            <p:ph type="title" idx="4294967295"/>
          </p:nvPr>
        </p:nvSpPr>
        <p:spPr>
          <a:xfrm flipV="1">
            <a:off x="7164388" y="188913"/>
            <a:ext cx="1979612" cy="2159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2115"/>
                                        </p:tgtEl>
                                        <p:attrNameLst>
                                          <p:attrName>style.visibility</p:attrName>
                                        </p:attrNameLst>
                                      </p:cBhvr>
                                      <p:to>
                                        <p:strVal val="visible"/>
                                      </p:to>
                                    </p:set>
                                    <p:animEffect transition="in" filter="box(out)">
                                      <p:cBhvr>
                                        <p:cTn id="7" dur="500"/>
                                        <p:tgtEl>
                                          <p:spTgt spid="602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2116"/>
                                        </p:tgtEl>
                                        <p:attrNameLst>
                                          <p:attrName>style.visibility</p:attrName>
                                        </p:attrNameLst>
                                      </p:cBhvr>
                                      <p:to>
                                        <p:strVal val="visible"/>
                                      </p:to>
                                    </p:set>
                                    <p:animEffect transition="in" filter="box(out)">
                                      <p:cBhvr>
                                        <p:cTn id="12" dur="500"/>
                                        <p:tgtEl>
                                          <p:spTgt spid="6021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2117"/>
                                        </p:tgtEl>
                                        <p:attrNameLst>
                                          <p:attrName>style.visibility</p:attrName>
                                        </p:attrNameLst>
                                      </p:cBhvr>
                                      <p:to>
                                        <p:strVal val="visible"/>
                                      </p:to>
                                    </p:set>
                                    <p:animEffect transition="in" filter="box(out)">
                                      <p:cBhvr>
                                        <p:cTn id="17" dur="500"/>
                                        <p:tgtEl>
                                          <p:spTgt spid="60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animBg="1" autoUpdateAnimBg="0"/>
      <p:bldP spid="602116" grpId="0" animBg="1" autoUpdateAnimBg="0"/>
      <p:bldP spid="60211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3139" name="Rectangle 3"/>
          <p:cNvSpPr>
            <a:spLocks noChangeArrowheads="1"/>
          </p:cNvSpPr>
          <p:nvPr/>
        </p:nvSpPr>
        <p:spPr bwMode="auto">
          <a:xfrm>
            <a:off x="685800" y="431800"/>
            <a:ext cx="7086600" cy="2925763"/>
          </a:xfrm>
          <a:prstGeom prst="rect">
            <a:avLst/>
          </a:prstGeom>
          <a:gradFill rotWithShape="0">
            <a:gsLst>
              <a:gs pos="0">
                <a:srgbClr val="FFFF99"/>
              </a:gs>
              <a:gs pos="50000">
                <a:srgbClr val="FFFFFF"/>
              </a:gs>
              <a:gs pos="100000">
                <a:srgbClr val="FFFF99"/>
              </a:gs>
            </a:gsLst>
            <a:lin ang="5400000" scaled="1"/>
          </a:gradFill>
          <a:ln w="9525">
            <a:noFill/>
            <a:miter lim="800000"/>
            <a:headEnd/>
            <a:tailEnd/>
          </a:ln>
          <a:effectLst>
            <a:prstShdw prst="shdw17" dist="53882" dir="2700000">
              <a:srgbClr val="FFFF99">
                <a:gamma/>
                <a:shade val="60000"/>
                <a:invGamma/>
              </a:srgbClr>
            </a:prstShdw>
          </a:effectLst>
        </p:spPr>
        <p:txBody>
          <a:bodyPr>
            <a:spAutoFit/>
          </a:bodyPr>
          <a:lstStyle/>
          <a:p>
            <a:pPr algn="l">
              <a:lnSpc>
                <a:spcPct val="70000"/>
              </a:lnSpc>
              <a:spcBef>
                <a:spcPct val="50000"/>
              </a:spcBef>
            </a:pPr>
            <a:r>
              <a:rPr lang="en-US" altLang="zh-CN" sz="1800" b="1"/>
              <a:t>class Point</a:t>
            </a:r>
          </a:p>
          <a:p>
            <a:pPr algn="l">
              <a:lnSpc>
                <a:spcPct val="70000"/>
              </a:lnSpc>
              <a:spcBef>
                <a:spcPct val="50000"/>
              </a:spcBef>
            </a:pPr>
            <a:r>
              <a:rPr lang="en-US" altLang="zh-CN" sz="1800" b="1"/>
              <a:t>{   friend ostream &amp;operator&lt;&lt; (ostream &amp;, const Point &amp;);</a:t>
            </a:r>
          </a:p>
          <a:p>
            <a:pPr algn="l">
              <a:lnSpc>
                <a:spcPct val="70000"/>
              </a:lnSpc>
              <a:spcBef>
                <a:spcPct val="50000"/>
              </a:spcBef>
            </a:pPr>
            <a:r>
              <a:rPr lang="en-US" altLang="zh-CN" sz="1800" b="1"/>
              <a:t>   public:</a:t>
            </a:r>
          </a:p>
          <a:p>
            <a:pPr algn="l">
              <a:lnSpc>
                <a:spcPct val="70000"/>
              </a:lnSpc>
              <a:spcBef>
                <a:spcPct val="50000"/>
              </a:spcBef>
            </a:pPr>
            <a:r>
              <a:rPr lang="en-US" altLang="zh-CN" sz="1800" b="1"/>
              <a:t>     Point( int = 0, int = 0 ) ;	</a:t>
            </a:r>
            <a:r>
              <a:rPr lang="en-US" altLang="zh-CN" sz="1800" b="1" i="1">
                <a:solidFill>
                  <a:srgbClr val="006600"/>
                </a:solidFill>
              </a:rPr>
              <a:t>// </a:t>
            </a:r>
            <a:r>
              <a:rPr lang="zh-CN" altLang="en-US" sz="1800" b="1" i="1">
                <a:solidFill>
                  <a:srgbClr val="006600"/>
                </a:solidFill>
              </a:rPr>
              <a:t>带默认参数的构造函数</a:t>
            </a:r>
          </a:p>
          <a:p>
            <a:pPr algn="l">
              <a:lnSpc>
                <a:spcPct val="70000"/>
              </a:lnSpc>
              <a:spcBef>
                <a:spcPct val="50000"/>
              </a:spcBef>
            </a:pPr>
            <a:r>
              <a:rPr lang="zh-CN" altLang="en-US" sz="1800" b="1"/>
              <a:t>     </a:t>
            </a:r>
            <a:r>
              <a:rPr lang="en-US" altLang="zh-CN" sz="1800" b="1"/>
              <a:t>void setPoint( int, int ) ;	</a:t>
            </a:r>
            <a:r>
              <a:rPr lang="en-US" altLang="zh-CN" sz="1800" b="1" i="1">
                <a:solidFill>
                  <a:srgbClr val="006600"/>
                </a:solidFill>
              </a:rPr>
              <a:t>// </a:t>
            </a:r>
            <a:r>
              <a:rPr lang="zh-CN" altLang="en-US" sz="1800" b="1" i="1">
                <a:solidFill>
                  <a:srgbClr val="006600"/>
                </a:solidFill>
              </a:rPr>
              <a:t>对点坐标数据赋值</a:t>
            </a:r>
          </a:p>
          <a:p>
            <a:pPr algn="l">
              <a:lnSpc>
                <a:spcPct val="70000"/>
              </a:lnSpc>
              <a:spcBef>
                <a:spcPct val="50000"/>
              </a:spcBef>
            </a:pPr>
            <a:r>
              <a:rPr lang="zh-CN" altLang="en-US" sz="1800" b="1"/>
              <a:t>     </a:t>
            </a:r>
            <a:r>
              <a:rPr lang="en-US" altLang="zh-CN" sz="1800" b="1"/>
              <a:t>int getX() const { return x ; }	    </a:t>
            </a:r>
          </a:p>
          <a:p>
            <a:pPr algn="l">
              <a:lnSpc>
                <a:spcPct val="70000"/>
              </a:lnSpc>
              <a:spcBef>
                <a:spcPct val="50000"/>
              </a:spcBef>
            </a:pPr>
            <a:r>
              <a:rPr lang="en-US" altLang="zh-CN" sz="1800" b="1"/>
              <a:t>     int getY() const { return y ; }</a:t>
            </a:r>
          </a:p>
          <a:p>
            <a:pPr algn="l">
              <a:lnSpc>
                <a:spcPct val="70000"/>
              </a:lnSpc>
              <a:spcBef>
                <a:spcPct val="50000"/>
              </a:spcBef>
            </a:pPr>
            <a:r>
              <a:rPr lang="en-US" altLang="zh-CN" sz="1800" b="1"/>
              <a:t>  protected:    int x, y;	</a:t>
            </a:r>
            <a:r>
              <a:rPr lang="en-US" altLang="zh-CN" sz="1800" b="1" i="1">
                <a:solidFill>
                  <a:srgbClr val="006600"/>
                </a:solidFill>
              </a:rPr>
              <a:t>// Point</a:t>
            </a:r>
            <a:r>
              <a:rPr lang="zh-CN" altLang="en-US" sz="1800" b="1" i="1">
                <a:solidFill>
                  <a:srgbClr val="006600"/>
                </a:solidFill>
              </a:rPr>
              <a:t>类的数据成员</a:t>
            </a:r>
          </a:p>
          <a:p>
            <a:pPr algn="l">
              <a:lnSpc>
                <a:spcPct val="70000"/>
              </a:lnSpc>
              <a:spcBef>
                <a:spcPct val="50000"/>
              </a:spcBef>
            </a:pPr>
            <a:r>
              <a:rPr lang="en-US" altLang="zh-CN" sz="1800" b="1"/>
              <a:t>};</a:t>
            </a:r>
          </a:p>
        </p:txBody>
      </p:sp>
      <p:sp>
        <p:nvSpPr>
          <p:cNvPr id="603140" name="Rectangle 4"/>
          <p:cNvSpPr>
            <a:spLocks noGrp="1" noChangeArrowheads="1"/>
          </p:cNvSpPr>
          <p:nvPr>
            <p:ph type="title" idx="4294967295"/>
          </p:nvPr>
        </p:nvSpPr>
        <p:spPr>
          <a:xfrm flipV="1">
            <a:off x="8358188" y="188913"/>
            <a:ext cx="785812" cy="223837"/>
          </a:xfrm>
          <a:prstGeom prst="rect">
            <a:avLst/>
          </a:prstGeom>
        </p:spPr>
        <p:txBody>
          <a:bodyPr/>
          <a:lstStyle/>
          <a:p>
            <a:r>
              <a:rPr lang="en-US" altLang="zh-CN" sz="100" b="1">
                <a:solidFill>
                  <a:schemeClr val="bg1"/>
                </a:solidFill>
                <a:latin typeface="宋体" pitchFamily="2" charset="-122"/>
              </a:rPr>
              <a:t>8.4  </a:t>
            </a:r>
            <a:r>
              <a:rPr lang="zh-CN" altLang="en-US" sz="100" b="1">
                <a:solidFill>
                  <a:schemeClr val="bg1"/>
                </a:solidFill>
                <a:latin typeface="宋体" pitchFamily="2" charset="-122"/>
              </a:rPr>
              <a:t>继承的应用实例</a:t>
            </a:r>
            <a:endParaRPr lang="zh-CN" altLang="en-US" sz="1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3139"/>
                                        </p:tgtEl>
                                        <p:attrNameLst>
                                          <p:attrName>style.visibility</p:attrName>
                                        </p:attrNameLst>
                                      </p:cBhvr>
                                      <p:to>
                                        <p:strVal val="visible"/>
                                      </p:to>
                                    </p:set>
                                    <p:animEffect transition="in" filter="slide(fromTop)">
                                      <p:cBhvr>
                                        <p:cTn id="7" dur="500"/>
                                        <p:tgtEl>
                                          <p:spTgt spid="60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800100" y="260350"/>
            <a:ext cx="7810500" cy="6226175"/>
          </a:xfrm>
          <a:prstGeom prst="rect">
            <a:avLst/>
          </a:prstGeom>
          <a:noFill/>
          <a:ln w="9525">
            <a:noFill/>
            <a:miter lim="800000"/>
            <a:headEnd/>
            <a:tailEnd/>
          </a:ln>
          <a:effectLst/>
        </p:spPr>
        <p:txBody>
          <a:bodyPr>
            <a:spAutoFit/>
          </a:bodyPr>
          <a:lstStyle/>
          <a:p>
            <a:pPr algn="just">
              <a:lnSpc>
                <a:spcPct val="120000"/>
              </a:lnSpc>
            </a:pPr>
            <a:r>
              <a:rPr lang="en-US" altLang="zh-CN" sz="1400"/>
              <a:t>class Point</a:t>
            </a:r>
          </a:p>
          <a:p>
            <a:pPr algn="just">
              <a:lnSpc>
                <a:spcPct val="120000"/>
              </a:lnSpc>
            </a:pPr>
            <a:r>
              <a:rPr lang="en-US" altLang="zh-CN" sz="1400"/>
              <a:t>{   friend ostream &amp;operator&lt;&lt; (ostream &amp;, const Point &amp;);</a:t>
            </a:r>
          </a:p>
          <a:p>
            <a:pPr algn="just">
              <a:lnSpc>
                <a:spcPct val="120000"/>
              </a:lnSpc>
            </a:pPr>
            <a:r>
              <a:rPr lang="en-US" altLang="zh-CN" sz="1400"/>
              <a:t>  public:</a:t>
            </a:r>
          </a:p>
          <a:p>
            <a:pPr algn="just">
              <a:lnSpc>
                <a:spcPct val="120000"/>
              </a:lnSpc>
            </a:pPr>
            <a:r>
              <a:rPr lang="en-US" altLang="zh-CN" sz="1400"/>
              <a:t>    Point( int = 0, int = 0 ) ;	// </a:t>
            </a:r>
            <a:r>
              <a:rPr lang="zh-CN" altLang="en-US" sz="1400"/>
              <a:t>带默认参数的构造函数</a:t>
            </a:r>
          </a:p>
          <a:p>
            <a:pPr algn="just">
              <a:lnSpc>
                <a:spcPct val="120000"/>
              </a:lnSpc>
            </a:pPr>
            <a:r>
              <a:rPr lang="zh-CN" altLang="en-US" sz="1400"/>
              <a:t>    </a:t>
            </a:r>
            <a:r>
              <a:rPr lang="en-US" altLang="zh-CN" sz="1400"/>
              <a:t>void setPoint( int, int ) ;	// </a:t>
            </a:r>
            <a:r>
              <a:rPr lang="zh-CN" altLang="en-US" sz="1400"/>
              <a:t>对点坐标数据赋值</a:t>
            </a:r>
          </a:p>
          <a:p>
            <a:pPr algn="just">
              <a:lnSpc>
                <a:spcPct val="120000"/>
              </a:lnSpc>
            </a:pPr>
            <a:r>
              <a:rPr lang="zh-CN" altLang="en-US" sz="1400"/>
              <a:t>    </a:t>
            </a:r>
            <a:r>
              <a:rPr lang="en-US" altLang="zh-CN" sz="1400"/>
              <a:t>int getX() const { return x ; }	    int getY() const { return y ; }</a:t>
            </a:r>
          </a:p>
          <a:p>
            <a:pPr algn="just">
              <a:lnSpc>
                <a:spcPct val="120000"/>
              </a:lnSpc>
            </a:pPr>
            <a:r>
              <a:rPr lang="en-US" altLang="zh-CN" sz="1400"/>
              <a:t>  protected:    int x, y;	// Point</a:t>
            </a:r>
            <a:r>
              <a:rPr lang="zh-CN" altLang="en-US" sz="1400"/>
              <a:t>类的数据成员</a:t>
            </a:r>
          </a:p>
          <a:p>
            <a:pPr algn="just">
              <a:lnSpc>
                <a:spcPct val="120000"/>
              </a:lnSpc>
            </a:pPr>
            <a:r>
              <a:rPr lang="en-US" altLang="zh-CN" sz="1400"/>
              <a:t>};</a:t>
            </a:r>
          </a:p>
          <a:p>
            <a:pPr algn="just">
              <a:lnSpc>
                <a:spcPct val="120000"/>
              </a:lnSpc>
            </a:pPr>
            <a:r>
              <a:rPr lang="en-US" altLang="zh-CN" sz="1400">
                <a:cs typeface="Times New Roman" pitchFamily="18" charset="0"/>
              </a:rPr>
              <a:t>class Circle : public Point</a:t>
            </a:r>
          </a:p>
          <a:p>
            <a:pPr algn="just">
              <a:lnSpc>
                <a:spcPct val="120000"/>
              </a:lnSpc>
            </a:pPr>
            <a:r>
              <a:rPr lang="en-US" altLang="zh-CN" sz="1400">
                <a:cs typeface="Times New Roman" pitchFamily="18" charset="0"/>
              </a:rPr>
              <a:t>{   friend ostream &amp;operator&lt;&lt; (ostream &amp;, const Circle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Circle(double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setRadius(double);  /*</a:t>
            </a:r>
            <a:r>
              <a:rPr lang="zh-CN" altLang="en-US" sz="1400"/>
              <a:t>置半径*</a:t>
            </a:r>
            <a:r>
              <a:rPr lang="en-US" altLang="zh-CN" sz="1400"/>
              <a:t>/          </a:t>
            </a:r>
            <a:r>
              <a:rPr lang="en-US" altLang="zh-CN" sz="1400">
                <a:cs typeface="Times New Roman" pitchFamily="18" charset="0"/>
              </a:rPr>
              <a:t>double getRadius() const;     /*</a:t>
            </a:r>
            <a:r>
              <a:rPr lang="zh-CN" altLang="en-US" sz="1400"/>
              <a:t>返回半径*</a:t>
            </a:r>
            <a:r>
              <a:rPr lang="en-US" altLang="zh-CN" sz="1400"/>
              <a:t>/ </a:t>
            </a:r>
            <a:endParaRPr lang="en-US" altLang="zh-CN" sz="1400">
              <a:cs typeface="Times New Roman" pitchFamily="18" charset="0"/>
            </a:endParaRP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p>
          <a:p>
            <a:pPr algn="just">
              <a:lnSpc>
                <a:spcPct val="120000"/>
              </a:lnSpc>
            </a:pPr>
            <a:r>
              <a:rPr lang="zh-CN" altLang="en-US" sz="1400">
                <a:cs typeface="Times New Roman" pitchFamily="18" charset="0"/>
              </a:rPr>
              <a:t>  </a:t>
            </a:r>
            <a:r>
              <a:rPr lang="en-US" altLang="zh-CN" sz="1400">
                <a:cs typeface="Times New Roman" pitchFamily="18" charset="0"/>
              </a:rPr>
              <a:t>protected:    double radius;	// </a:t>
            </a:r>
            <a:r>
              <a:rPr lang="zh-CN" altLang="en-US" sz="1400">
                <a:cs typeface="Times New Roman" pitchFamily="18" charset="0"/>
              </a:rPr>
              <a:t>数据成员，半径</a:t>
            </a:r>
          </a:p>
          <a:p>
            <a:pPr algn="just">
              <a:lnSpc>
                <a:spcPct val="120000"/>
              </a:lnSpc>
            </a:pPr>
            <a:r>
              <a:rPr lang="en-US" altLang="zh-CN" sz="1400">
                <a:cs typeface="Times New Roman" pitchFamily="18" charset="0"/>
              </a:rPr>
              <a:t>};</a:t>
            </a:r>
          </a:p>
          <a:p>
            <a:pPr algn="just">
              <a:lnSpc>
                <a:spcPct val="120000"/>
              </a:lnSpc>
            </a:pPr>
            <a:r>
              <a:rPr lang="en-US" altLang="zh-CN" sz="1400">
                <a:cs typeface="Times New Roman" pitchFamily="18" charset="0"/>
              </a:rPr>
              <a:t>class Cylinder:public Circle</a:t>
            </a:r>
          </a:p>
          <a:p>
            <a:pPr algn="just">
              <a:lnSpc>
                <a:spcPct val="120000"/>
              </a:lnSpc>
            </a:pPr>
            <a:r>
              <a:rPr lang="en-US" altLang="zh-CN" sz="1400">
                <a:cs typeface="Times New Roman" pitchFamily="18" charset="0"/>
              </a:rPr>
              <a:t>{    friend ostream &amp; operator&lt;&lt;(ostream &amp;, const Cylinder &amp;);    // </a:t>
            </a:r>
            <a:r>
              <a:rPr lang="zh-CN" altLang="en-US" sz="1400">
                <a:cs typeface="Times New Roman" pitchFamily="18" charset="0"/>
              </a:rPr>
              <a:t>友元函数</a:t>
            </a:r>
          </a:p>
          <a:p>
            <a:pPr algn="just">
              <a:lnSpc>
                <a:spcPct val="120000"/>
              </a:lnSpc>
            </a:pPr>
            <a:r>
              <a:rPr lang="zh-CN" altLang="en-US" sz="1400">
                <a:cs typeface="Times New Roman" pitchFamily="18" charset="0"/>
              </a:rPr>
              <a:t>   </a:t>
            </a:r>
            <a:r>
              <a:rPr lang="en-US" altLang="zh-CN" sz="1400">
                <a:cs typeface="Times New Roman" pitchFamily="18" charset="0"/>
              </a:rPr>
              <a:t>public:</a:t>
            </a:r>
          </a:p>
          <a:p>
            <a:pPr algn="just">
              <a:lnSpc>
                <a:spcPct val="120000"/>
              </a:lnSpc>
            </a:pPr>
            <a:r>
              <a:rPr lang="en-US" altLang="zh-CN" sz="1400">
                <a:cs typeface="Times New Roman" pitchFamily="18" charset="0"/>
              </a:rPr>
              <a:t>     Cylinder(double h=0.0, double r=0.0, int x=0, int y=0);      // </a:t>
            </a:r>
            <a:r>
              <a:rPr lang="zh-CN" altLang="en-US" sz="1400">
                <a:cs typeface="Times New Roman" pitchFamily="18" charset="0"/>
              </a:rPr>
              <a:t>构造函数</a:t>
            </a:r>
          </a:p>
          <a:p>
            <a:pPr algn="just">
              <a:lnSpc>
                <a:spcPct val="120000"/>
              </a:lnSpc>
            </a:pPr>
            <a:r>
              <a:rPr lang="zh-CN" altLang="en-US" sz="1400">
                <a:cs typeface="Times New Roman" pitchFamily="18" charset="0"/>
              </a:rPr>
              <a:t>     </a:t>
            </a:r>
            <a:r>
              <a:rPr lang="en-US" altLang="zh-CN" sz="1400">
                <a:cs typeface="Times New Roman" pitchFamily="18" charset="0"/>
              </a:rPr>
              <a:t>void setHeight(double);    /* </a:t>
            </a:r>
            <a:r>
              <a:rPr lang="zh-CN" altLang="en-US" sz="1400">
                <a:cs typeface="Times New Roman" pitchFamily="18" charset="0"/>
              </a:rPr>
              <a:t>置高度值*</a:t>
            </a:r>
            <a:r>
              <a:rPr lang="en-US" altLang="zh-CN" sz="1400">
                <a:cs typeface="Times New Roman" pitchFamily="18" charset="0"/>
              </a:rPr>
              <a:t>/           double getHeight() const;	    /* </a:t>
            </a:r>
            <a:r>
              <a:rPr lang="zh-CN" altLang="en-US" sz="1400">
                <a:cs typeface="Times New Roman" pitchFamily="18" charset="0"/>
              </a:rPr>
              <a:t>返回高度值*</a:t>
            </a:r>
            <a:r>
              <a:rPr lang="en-US" altLang="zh-CN" sz="1400">
                <a:cs typeface="Times New Roman" pitchFamily="18" charset="0"/>
              </a:rPr>
              <a:t>/</a:t>
            </a:r>
          </a:p>
          <a:p>
            <a:pPr algn="just">
              <a:lnSpc>
                <a:spcPct val="120000"/>
              </a:lnSpc>
            </a:pPr>
            <a:r>
              <a:rPr lang="en-US" altLang="zh-CN" sz="1400">
                <a:cs typeface="Times New Roman" pitchFamily="18" charset="0"/>
              </a:rPr>
              <a:t>     double area() const;	     /* </a:t>
            </a:r>
            <a:r>
              <a:rPr lang="zh-CN" altLang="en-US" sz="1400">
                <a:cs typeface="Times New Roman" pitchFamily="18" charset="0"/>
              </a:rPr>
              <a:t>返回面积*</a:t>
            </a:r>
            <a:r>
              <a:rPr lang="en-US" altLang="zh-CN" sz="1400">
                <a:cs typeface="Times New Roman" pitchFamily="18" charset="0"/>
              </a:rPr>
              <a:t>/            double volume() const;	    /* </a:t>
            </a:r>
            <a:r>
              <a:rPr lang="zh-CN" altLang="en-US" sz="1400">
                <a:cs typeface="Times New Roman" pitchFamily="18" charset="0"/>
              </a:rPr>
              <a:t>返回体积*</a:t>
            </a:r>
            <a:r>
              <a:rPr lang="en-US" altLang="zh-CN" sz="1400">
                <a:cs typeface="Times New Roman" pitchFamily="18" charset="0"/>
              </a:rPr>
              <a:t>/</a:t>
            </a:r>
          </a:p>
          <a:p>
            <a:pPr algn="just">
              <a:lnSpc>
                <a:spcPct val="120000"/>
              </a:lnSpc>
            </a:pPr>
            <a:r>
              <a:rPr lang="en-US" altLang="zh-CN" sz="1400">
                <a:cs typeface="Times New Roman" pitchFamily="18" charset="0"/>
              </a:rPr>
              <a:t>   protected:     double height;	// </a:t>
            </a:r>
            <a:r>
              <a:rPr lang="zh-CN" altLang="en-US" sz="1400">
                <a:cs typeface="Times New Roman" pitchFamily="18" charset="0"/>
              </a:rPr>
              <a:t>数据成员，高度</a:t>
            </a:r>
          </a:p>
          <a:p>
            <a:pPr algn="just">
              <a:lnSpc>
                <a:spcPct val="120000"/>
              </a:lnSpc>
            </a:pPr>
            <a:r>
              <a:rPr lang="en-US" altLang="zh-CN" sz="1400">
                <a:cs typeface="Times New Roman" pitchFamily="18" charset="0"/>
              </a:rPr>
              <a:t>};</a:t>
            </a:r>
          </a:p>
        </p:txBody>
      </p:sp>
      <p:sp>
        <p:nvSpPr>
          <p:cNvPr id="604163" name="Rectangle 3"/>
          <p:cNvSpPr>
            <a:spLocks noChangeArrowheads="1"/>
          </p:cNvSpPr>
          <p:nvPr/>
        </p:nvSpPr>
        <p:spPr bwMode="auto">
          <a:xfrm>
            <a:off x="685800" y="2165350"/>
            <a:ext cx="7924800" cy="3394075"/>
          </a:xfrm>
          <a:prstGeom prst="rect">
            <a:avLst/>
          </a:prstGeom>
          <a:gradFill rotWithShape="0">
            <a:gsLst>
              <a:gs pos="0">
                <a:srgbClr val="FFCC66"/>
              </a:gs>
              <a:gs pos="50000">
                <a:srgbClr val="FFFFFF"/>
              </a:gs>
              <a:gs pos="100000">
                <a:srgbClr val="FFCC66"/>
              </a:gs>
            </a:gsLst>
            <a:lin ang="5400000" scaled="1"/>
          </a:gradFill>
          <a:ln w="9525">
            <a:noFill/>
            <a:miter lim="800000"/>
            <a:headEnd/>
            <a:tailEnd/>
          </a:ln>
          <a:effectLst>
            <a:prstShdw prst="shdw17" dist="53882" dir="2700000">
              <a:srgbClr val="FFCC66">
                <a:gamma/>
                <a:shade val="60000"/>
                <a:invGamma/>
              </a:srgbClr>
            </a:prstShdw>
          </a:effectLst>
        </p:spPr>
        <p:txBody>
          <a:bodyPr>
            <a:spAutoFit/>
          </a:bodyPr>
          <a:lstStyle/>
          <a:p>
            <a:pPr algn="just">
              <a:lnSpc>
                <a:spcPct val="120000"/>
              </a:lnSpc>
            </a:pPr>
            <a:r>
              <a:rPr lang="en-US" altLang="zh-CN" sz="1800" b="1">
                <a:cs typeface="Times New Roman" pitchFamily="18" charset="0"/>
              </a:rPr>
              <a:t>class Circle : public Point</a:t>
            </a:r>
          </a:p>
          <a:p>
            <a:pPr algn="just">
              <a:lnSpc>
                <a:spcPct val="120000"/>
              </a:lnSpc>
            </a:pPr>
            <a:r>
              <a:rPr lang="en-US" altLang="zh-CN" sz="1800" b="1">
                <a:cs typeface="Times New Roman" pitchFamily="18" charset="0"/>
              </a:rPr>
              <a:t>{   friend ostream &amp;operator&lt;&lt; (ostream &amp;, const Circle &amp;);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友元函数</a:t>
            </a:r>
          </a:p>
          <a:p>
            <a:pPr algn="just">
              <a:lnSpc>
                <a:spcPct val="120000"/>
              </a:lnSpc>
            </a:pPr>
            <a:r>
              <a:rPr lang="zh-CN" altLang="en-US" sz="1800" b="1">
                <a:cs typeface="Times New Roman" pitchFamily="18" charset="0"/>
              </a:rPr>
              <a:t>  </a:t>
            </a:r>
            <a:r>
              <a:rPr lang="en-US" altLang="zh-CN" sz="1800" b="1">
                <a:cs typeface="Times New Roman" pitchFamily="18" charset="0"/>
              </a:rPr>
              <a:t>public:</a:t>
            </a:r>
          </a:p>
          <a:p>
            <a:pPr algn="just">
              <a:lnSpc>
                <a:spcPct val="120000"/>
              </a:lnSpc>
            </a:pPr>
            <a:r>
              <a:rPr lang="en-US" altLang="zh-CN" sz="1800" b="1">
                <a:cs typeface="Times New Roman" pitchFamily="18" charset="0"/>
              </a:rPr>
              <a:t>     Circle(double r=0.0, int x=0, int y=0);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构造函数</a:t>
            </a:r>
          </a:p>
          <a:p>
            <a:pPr algn="just">
              <a:lnSpc>
                <a:spcPct val="120000"/>
              </a:lnSpc>
            </a:pPr>
            <a:r>
              <a:rPr lang="zh-CN" altLang="en-US" sz="1800" b="1">
                <a:cs typeface="Times New Roman" pitchFamily="18" charset="0"/>
              </a:rPr>
              <a:t>     </a:t>
            </a:r>
            <a:r>
              <a:rPr lang="en-US" altLang="zh-CN" sz="1800" b="1">
                <a:cs typeface="Times New Roman" pitchFamily="18" charset="0"/>
              </a:rPr>
              <a:t>void setRadius(double);  		</a:t>
            </a:r>
            <a:r>
              <a:rPr lang="en-US" altLang="zh-CN" sz="1800" b="1" i="1">
                <a:solidFill>
                  <a:srgbClr val="006600"/>
                </a:solidFill>
                <a:cs typeface="Times New Roman" pitchFamily="18" charset="0"/>
              </a:rPr>
              <a:t>//</a:t>
            </a:r>
            <a:r>
              <a:rPr lang="zh-CN" altLang="en-US" sz="1800" b="1" i="1">
                <a:solidFill>
                  <a:srgbClr val="006600"/>
                </a:solidFill>
              </a:rPr>
              <a:t>置半径</a:t>
            </a:r>
            <a:r>
              <a:rPr lang="zh-CN" altLang="en-US" sz="1800" b="1"/>
              <a:t>          </a:t>
            </a:r>
          </a:p>
          <a:p>
            <a:pPr algn="just">
              <a:lnSpc>
                <a:spcPct val="120000"/>
              </a:lnSpc>
            </a:pPr>
            <a:r>
              <a:rPr lang="zh-CN" altLang="en-US" sz="1800" b="1"/>
              <a:t>     </a:t>
            </a:r>
            <a:r>
              <a:rPr lang="en-US" altLang="zh-CN" sz="1800" b="1">
                <a:cs typeface="Times New Roman" pitchFamily="18" charset="0"/>
              </a:rPr>
              <a:t>double getRadius() const;     	</a:t>
            </a:r>
            <a:r>
              <a:rPr lang="en-US" altLang="zh-CN" sz="1800" b="1" i="1">
                <a:solidFill>
                  <a:srgbClr val="006600"/>
                </a:solidFill>
                <a:cs typeface="Times New Roman" pitchFamily="18" charset="0"/>
              </a:rPr>
              <a:t>//</a:t>
            </a:r>
            <a:r>
              <a:rPr lang="zh-CN" altLang="en-US" sz="1800" b="1" i="1">
                <a:solidFill>
                  <a:srgbClr val="006600"/>
                </a:solidFill>
              </a:rPr>
              <a:t>返回半径</a:t>
            </a:r>
            <a:r>
              <a:rPr lang="zh-CN" altLang="en-US" sz="1800" b="1"/>
              <a:t> </a:t>
            </a:r>
            <a:endParaRPr lang="zh-CN" altLang="en-US" sz="1800" b="1">
              <a:cs typeface="Times New Roman" pitchFamily="18" charset="0"/>
            </a:endParaRPr>
          </a:p>
          <a:p>
            <a:pPr algn="just">
              <a:lnSpc>
                <a:spcPct val="120000"/>
              </a:lnSpc>
            </a:pPr>
            <a:r>
              <a:rPr lang="zh-CN" altLang="en-US" sz="1800" b="1">
                <a:cs typeface="Times New Roman" pitchFamily="18" charset="0"/>
              </a:rPr>
              <a:t>     </a:t>
            </a:r>
            <a:r>
              <a:rPr lang="en-US" altLang="zh-CN" sz="1800" b="1">
                <a:cs typeface="Times New Roman" pitchFamily="18" charset="0"/>
              </a:rPr>
              <a:t>double area() const;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返回面积</a:t>
            </a:r>
          </a:p>
          <a:p>
            <a:pPr algn="just">
              <a:lnSpc>
                <a:spcPct val="120000"/>
              </a:lnSpc>
            </a:pPr>
            <a:r>
              <a:rPr lang="zh-CN" altLang="en-US" sz="1800" b="1">
                <a:cs typeface="Times New Roman" pitchFamily="18" charset="0"/>
              </a:rPr>
              <a:t>  </a:t>
            </a:r>
            <a:r>
              <a:rPr lang="en-US" altLang="zh-CN" sz="1800" b="1">
                <a:cs typeface="Times New Roman" pitchFamily="18" charset="0"/>
              </a:rPr>
              <a:t>protected:   </a:t>
            </a:r>
          </a:p>
          <a:p>
            <a:pPr algn="just">
              <a:lnSpc>
                <a:spcPct val="120000"/>
              </a:lnSpc>
            </a:pPr>
            <a:r>
              <a:rPr lang="en-US" altLang="zh-CN" sz="1800" b="1">
                <a:cs typeface="Times New Roman" pitchFamily="18" charset="0"/>
              </a:rPr>
              <a:t>     double radius;			</a:t>
            </a:r>
            <a:r>
              <a:rPr lang="en-US" altLang="zh-CN" sz="1800" b="1" i="1">
                <a:solidFill>
                  <a:srgbClr val="006600"/>
                </a:solidFill>
                <a:cs typeface="Times New Roman" pitchFamily="18" charset="0"/>
              </a:rPr>
              <a:t>// </a:t>
            </a:r>
            <a:r>
              <a:rPr lang="zh-CN" altLang="en-US" sz="1800" b="1" i="1">
                <a:solidFill>
                  <a:srgbClr val="006600"/>
                </a:solidFill>
                <a:cs typeface="Times New Roman" pitchFamily="18" charset="0"/>
              </a:rPr>
              <a:t>数据成员，半径</a:t>
            </a:r>
          </a:p>
          <a:p>
            <a:pPr algn="just">
              <a:lnSpc>
                <a:spcPct val="120000"/>
              </a:lnSpc>
            </a:pPr>
            <a:r>
              <a:rPr lang="en-US" altLang="zh-CN" sz="1800" b="1">
                <a:cs typeface="Times New Roman" pitchFamily="18" charset="0"/>
              </a:rPr>
              <a:t>};</a:t>
            </a:r>
            <a:endParaRPr lang="en-US" altLang="zh-CN" sz="1800" b="1"/>
          </a:p>
        </p:txBody>
      </p:sp>
      <p:sp>
        <p:nvSpPr>
          <p:cNvPr id="604164" name="Rectangle 4"/>
          <p:cNvSpPr>
            <a:spLocks noGrp="1" noChangeArrowheads="1"/>
          </p:cNvSpPr>
          <p:nvPr>
            <p:ph type="title" idx="4294967295"/>
          </p:nvPr>
        </p:nvSpPr>
        <p:spPr>
          <a:xfrm>
            <a:off x="838200" y="412750"/>
            <a:ext cx="7543800" cy="1143000"/>
          </a:xfrm>
          <a:prstGeom prst="rect">
            <a:avLst/>
          </a:prstGeom>
        </p:spPr>
        <p:txBody>
          <a:bodyPr/>
          <a:lstStyle/>
          <a:p>
            <a:r>
              <a:rPr lang="en-US" altLang="zh-CN" sz="100">
                <a:solidFill>
                  <a:schemeClr val="bg1"/>
                </a:solidFill>
                <a:latin typeface="宋体" pitchFamily="2" charset="-122"/>
              </a:rPr>
              <a:t>8.4  </a:t>
            </a:r>
            <a:r>
              <a:rPr lang="zh-CN" altLang="en-US" sz="100">
                <a:solidFill>
                  <a:schemeClr val="bg1"/>
                </a:solidFill>
                <a:latin typeface="宋体" pitchFamily="2" charset="-122"/>
              </a:rPr>
              <a:t>继承的应用实例</a:t>
            </a:r>
            <a:endParaRPr lang="zh-CN" altLang="en-US" sz="1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04163"/>
                                        </p:tgtEl>
                                        <p:attrNameLst>
                                          <p:attrName>style.visibility</p:attrName>
                                        </p:attrNameLst>
                                      </p:cBhvr>
                                      <p:to>
                                        <p:strVal val="visible"/>
                                      </p:to>
                                    </p:set>
                                    <p:animEffect transition="in" filter="slide(fromTop)">
                                      <p:cBhvr>
                                        <p:cTn id="7" dur="500"/>
                                        <p:tgtEl>
                                          <p:spTgt spid="604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animBg="1" autoUpdateAnimBg="0"/>
    </p:bldLst>
  </p:timing>
</p:sld>
</file>

<file path=ppt/theme/theme1.xml><?xml version="1.0" encoding="utf-8"?>
<a:theme xmlns:a="http://schemas.openxmlformats.org/drawingml/2006/main" name="Strategic">
  <a:themeElements>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fontScheme name="Strategic">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tegic 1">
        <a:dk1>
          <a:srgbClr val="000000"/>
        </a:dk1>
        <a:lt1>
          <a:srgbClr val="EAEAEA"/>
        </a:lt1>
        <a:dk2>
          <a:srgbClr val="819E81"/>
        </a:dk2>
        <a:lt2>
          <a:srgbClr val="FFCC66"/>
        </a:lt2>
        <a:accent1>
          <a:srgbClr val="727DE0"/>
        </a:accent1>
        <a:accent2>
          <a:srgbClr val="D54F41"/>
        </a:accent2>
        <a:accent3>
          <a:srgbClr val="C1CCC1"/>
        </a:accent3>
        <a:accent4>
          <a:srgbClr val="C8C8C8"/>
        </a:accent4>
        <a:accent5>
          <a:srgbClr val="BCBFED"/>
        </a:accent5>
        <a:accent6>
          <a:srgbClr val="C1473A"/>
        </a:accent6>
        <a:hlink>
          <a:srgbClr val="003300"/>
        </a:hlink>
        <a:folHlink>
          <a:srgbClr val="663300"/>
        </a:folHlink>
      </a:clrScheme>
      <a:clrMap bg1="dk2" tx1="lt1" bg2="dk1" tx2="lt2" accent1="accent1" accent2="accent2" accent3="accent3" accent4="accent4" accent5="accent5" accent6="accent6" hlink="hlink" folHlink="folHlink"/>
    </a:extraClrScheme>
    <a:extraClrScheme>
      <a:clrScheme name="Strategic 2">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Strategic 3">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2E2E2"/>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trategic 4">
        <a:dk1>
          <a:srgbClr val="000000"/>
        </a:dk1>
        <a:lt1>
          <a:srgbClr val="EAEAEA"/>
        </a:lt1>
        <a:dk2>
          <a:srgbClr val="BC6262"/>
        </a:dk2>
        <a:lt2>
          <a:srgbClr val="FFCC66"/>
        </a:lt2>
        <a:accent1>
          <a:srgbClr val="727DE0"/>
        </a:accent1>
        <a:accent2>
          <a:srgbClr val="D54F41"/>
        </a:accent2>
        <a:accent3>
          <a:srgbClr val="DAB7B7"/>
        </a:accent3>
        <a:accent4>
          <a:srgbClr val="C8C8C8"/>
        </a:accent4>
        <a:accent5>
          <a:srgbClr val="BCBFED"/>
        </a:accent5>
        <a:accent6>
          <a:srgbClr val="C1473A"/>
        </a:accent6>
        <a:hlink>
          <a:srgbClr val="000066"/>
        </a:hlink>
        <a:folHlink>
          <a:srgbClr val="FFFF99"/>
        </a:folHlink>
      </a:clrScheme>
      <a:clrMap bg1="dk2" tx1="lt1" bg2="dk1" tx2="lt2" accent1="accent1" accent2="accent2" accent3="accent3" accent4="accent4" accent5="accent5" accent6="accent6" hlink="hlink" folHlink="folHlink"/>
    </a:extraClrScheme>
    <a:extraClrScheme>
      <a:clrScheme name="Strategic 5">
        <a:dk1>
          <a:srgbClr val="000000"/>
        </a:dk1>
        <a:lt1>
          <a:srgbClr val="EAEAEA"/>
        </a:lt1>
        <a:dk2>
          <a:srgbClr val="5C74A4"/>
        </a:dk2>
        <a:lt2>
          <a:srgbClr val="FFCC99"/>
        </a:lt2>
        <a:accent1>
          <a:srgbClr val="727DE0"/>
        </a:accent1>
        <a:accent2>
          <a:srgbClr val="D54F41"/>
        </a:accent2>
        <a:accent3>
          <a:srgbClr val="B5BCCF"/>
        </a:accent3>
        <a:accent4>
          <a:srgbClr val="C8C8C8"/>
        </a:accent4>
        <a:accent5>
          <a:srgbClr val="BCBFED"/>
        </a:accent5>
        <a:accent6>
          <a:srgbClr val="C1473A"/>
        </a:accent6>
        <a:hlink>
          <a:srgbClr val="FFFFCC"/>
        </a:hlink>
        <a:folHlink>
          <a:srgbClr val="CC9900"/>
        </a:folHlink>
      </a:clrScheme>
      <a:clrMap bg1="dk2" tx1="lt1" bg2="dk1" tx2="lt2" accent1="accent1" accent2="accent2" accent3="accent3" accent4="accent4" accent5="accent5" accent6="accent6" hlink="hlink" folHlink="folHlink"/>
    </a:extraClrScheme>
    <a:extraClrScheme>
      <a:clrScheme name="Strategic 6">
        <a:dk1>
          <a:srgbClr val="000000"/>
        </a:dk1>
        <a:lt1>
          <a:srgbClr val="EAEAEA"/>
        </a:lt1>
        <a:dk2>
          <a:srgbClr val="996600"/>
        </a:dk2>
        <a:lt2>
          <a:srgbClr val="FFCC99"/>
        </a:lt2>
        <a:accent1>
          <a:srgbClr val="727DE0"/>
        </a:accent1>
        <a:accent2>
          <a:srgbClr val="D54F41"/>
        </a:accent2>
        <a:accent3>
          <a:srgbClr val="CAB8AA"/>
        </a:accent3>
        <a:accent4>
          <a:srgbClr val="C8C8C8"/>
        </a:accent4>
        <a:accent5>
          <a:srgbClr val="BCBFED"/>
        </a:accent5>
        <a:accent6>
          <a:srgbClr val="C1473A"/>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ategic 7">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FFFCC"/>
        </a:folHlink>
      </a:clrScheme>
      <a:clrMap bg1="lt1" tx1="dk1" bg2="lt2" tx2="dk2" accent1="accent1" accent2="accent2" accent3="accent3" accent4="accent4" accent5="accent5" accent6="accent6" hlink="hlink" folHlink="folHlink"/>
    </a:extraClrScheme>
    <a:extraClrScheme>
      <a:clrScheme name="Strategic 8">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0080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BFED"/>
    </a:accent5>
    <a:accent6>
      <a:srgbClr val="C1473A"/>
    </a:accent6>
    <a:hlink>
      <a:srgbClr val="FFFFFF"/>
    </a:hlink>
    <a:folHlink>
      <a:srgbClr val="F3E5A7"/>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Designs\Strategic.pot</Template>
  <TotalTime>6705</TotalTime>
  <Words>15338</Words>
  <Application>Microsoft Office PowerPoint</Application>
  <PresentationFormat>全屏显示(4:3)</PresentationFormat>
  <Paragraphs>3282</Paragraphs>
  <Slides>126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126</vt:i4>
      </vt:variant>
    </vt:vector>
  </HeadingPairs>
  <TitlesOfParts>
    <vt:vector size="129" baseType="lpstr">
      <vt:lpstr>Strategic</vt:lpstr>
      <vt:lpstr>BMP 图象</vt:lpstr>
      <vt:lpstr>位图图像</vt:lpstr>
      <vt:lpstr>第8章  继承</vt:lpstr>
      <vt:lpstr>8.1  类之间的关系 </vt:lpstr>
      <vt:lpstr>8.1  类之间的关系 </vt:lpstr>
      <vt:lpstr>8.1  类之间的关系 </vt:lpstr>
      <vt:lpstr>幻灯片 5</vt:lpstr>
      <vt:lpstr>8.2  基类和派生类</vt:lpstr>
      <vt:lpstr>8.2  基类和派生类</vt:lpstr>
      <vt:lpstr>8.2  基类和派生类</vt:lpstr>
      <vt:lpstr>8.2.1  访问控制</vt:lpstr>
      <vt:lpstr>8.2.1  访问控制</vt:lpstr>
      <vt:lpstr>幻灯片 11</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8.2.1  访问控制</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8.2.2  重名成员</vt:lpstr>
      <vt:lpstr>8.2.3  派生类中访问静态成员</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8.3  基类的初始化</vt:lpstr>
      <vt:lpstr>幻灯片 94</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8.4  继承的应用实例</vt:lpstr>
      <vt:lpstr>幻灯片 109</vt:lpstr>
      <vt:lpstr>8.5  多继承</vt:lpstr>
      <vt:lpstr>8.5  多继承</vt:lpstr>
      <vt:lpstr>8.5.1  多继承的派生类构造和访问</vt:lpstr>
      <vt:lpstr>8.5.1  多继承的派生类构造和访问</vt:lpstr>
      <vt:lpstr>8.5.1  多继承的派生类构造和访问</vt:lpstr>
      <vt:lpstr>8.5.2  虚基类</vt:lpstr>
      <vt:lpstr>8.5.2  虚基类</vt:lpstr>
      <vt:lpstr>8.5.2  虚基类</vt:lpstr>
      <vt:lpstr>8.5.2  虚基类</vt:lpstr>
      <vt:lpstr>8.5.2  虚基类</vt:lpstr>
      <vt:lpstr>8.5.2  虚基类</vt:lpstr>
      <vt:lpstr>8.5.2  虚基类</vt:lpstr>
      <vt:lpstr>8.5.2  虚基类</vt:lpstr>
      <vt:lpstr>8.5.2  虚基类</vt:lpstr>
      <vt:lpstr>幻灯片 124</vt:lpstr>
      <vt:lpstr>小结</vt:lpstr>
      <vt:lpstr>幻灯片 126</vt:lpstr>
    </vt:vector>
  </TitlesOfParts>
  <Company>zhou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zhouairu</dc:creator>
  <cp:lastModifiedBy>wwuhnwu01</cp:lastModifiedBy>
  <cp:revision>182</cp:revision>
  <dcterms:created xsi:type="dcterms:W3CDTF">2002-08-30T17:00:15Z</dcterms:created>
  <dcterms:modified xsi:type="dcterms:W3CDTF">2020-11-01T05:29:59Z</dcterms:modified>
</cp:coreProperties>
</file>