
<file path=[Content_Types].xml><?xml version="1.0" encoding="utf-8"?>
<Types xmlns="http://schemas.openxmlformats.org/package/2006/content-types">
  <Override PartName="/ppt/slides/slide6.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Default Extension="vml" ContentType="application/vnd.openxmlformats-officedocument.vmlDrawing"/>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Default Extension="png" ContentType="image/png"/>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5"/>
  </p:notesMasterIdLst>
  <p:sldIdLst>
    <p:sldId id="278" r:id="rId2"/>
    <p:sldId id="282" r:id="rId3"/>
    <p:sldId id="280" r:id="rId4"/>
    <p:sldId id="259" r:id="rId5"/>
    <p:sldId id="260" r:id="rId6"/>
    <p:sldId id="261" r:id="rId7"/>
    <p:sldId id="262" r:id="rId8"/>
    <p:sldId id="263" r:id="rId9"/>
    <p:sldId id="283" r:id="rId10"/>
    <p:sldId id="264" r:id="rId11"/>
    <p:sldId id="265" r:id="rId12"/>
    <p:sldId id="266" r:id="rId13"/>
    <p:sldId id="267" r:id="rId14"/>
    <p:sldId id="268" r:id="rId15"/>
    <p:sldId id="269" r:id="rId16"/>
    <p:sldId id="270" r:id="rId17"/>
    <p:sldId id="271" r:id="rId18"/>
    <p:sldId id="272" r:id="rId19"/>
    <p:sldId id="273" r:id="rId20"/>
    <p:sldId id="281" r:id="rId21"/>
    <p:sldId id="275" r:id="rId22"/>
    <p:sldId id="284" r:id="rId23"/>
    <p:sldId id="276" r:id="rId24"/>
  </p:sldIdLst>
  <p:sldSz cx="9144000" cy="6858000" type="screen4x3"/>
  <p:notesSz cx="6858000" cy="9144000"/>
  <p:defaultTextStyle>
    <a:defPPr>
      <a:defRPr lang="zh-CN"/>
    </a:defPPr>
    <a:lvl1pPr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E6C0"/>
    <a:srgbClr val="FF9900"/>
    <a:srgbClr val="0000FF"/>
    <a:srgbClr val="FF0000"/>
    <a:srgbClr val="FF66FF"/>
    <a:srgbClr val="FF9933"/>
    <a:srgbClr val="66FF33"/>
    <a:srgbClr val="FFFF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0423" autoAdjust="0"/>
    <p:restoredTop sz="97086" autoAdjust="0"/>
  </p:normalViewPr>
  <p:slideViewPr>
    <p:cSldViewPr>
      <p:cViewPr>
        <p:scale>
          <a:sx n="50" d="100"/>
          <a:sy n="50" d="100"/>
        </p:scale>
        <p:origin x="-1248" y="-202"/>
      </p:cViewPr>
      <p:guideLst>
        <p:guide orient="horz" pos="2016"/>
        <p:guide pos="292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 Id="rId4" Type="http://schemas.openxmlformats.org/officeDocument/2006/relationships/image" Target="../media/image9.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45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pPr>
              <a:defRPr/>
            </a:pPr>
            <a:endParaRPr lang="en-US" altLang="zh-CN"/>
          </a:p>
        </p:txBody>
      </p:sp>
      <p:sp>
        <p:nvSpPr>
          <p:cNvPr id="49459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409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9459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9459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pPr>
              <a:defRPr/>
            </a:pPr>
            <a:endParaRPr lang="en-US" altLang="zh-CN"/>
          </a:p>
        </p:txBody>
      </p:sp>
      <p:sp>
        <p:nvSpPr>
          <p:cNvPr id="49459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80A6AF87-3725-4834-B5AB-D3F0DD08F996}"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04022855-A3D0-4634-BB5E-3A7A8528588F}" type="slidenum">
              <a:rPr lang="en-US" altLang="zh-CN" smtClean="0"/>
              <a:pPr/>
              <a:t>4</a:t>
            </a:fld>
            <a:endParaRPr lang="en-US" altLang="zh-CN" smtClean="0"/>
          </a:p>
        </p:txBody>
      </p:sp>
      <p:sp>
        <p:nvSpPr>
          <p:cNvPr id="43011" name="Rectangle 2"/>
          <p:cNvSpPr>
            <a:spLocks noGrp="1" noRot="1" noChangeAspect="1" noChangeArrowheads="1" noTextEdit="1"/>
          </p:cNvSpPr>
          <p:nvPr>
            <p:ph type="sldImg"/>
          </p:nvPr>
        </p:nvSpPr>
        <p:spPr>
          <a:solidFill>
            <a:srgbClr val="FFFFFF"/>
          </a:solidFill>
          <a:ln/>
        </p:spPr>
      </p:sp>
      <p:sp>
        <p:nvSpPr>
          <p:cNvPr id="43012"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altLang="zh-CN" sz="1000" b="1" smtClean="0"/>
              <a:t>ENIAC</a:t>
            </a:r>
            <a:r>
              <a:rPr lang="zh-CN" altLang="en-US" sz="1000" b="1" smtClean="0"/>
              <a:t>的由来</a:t>
            </a:r>
          </a:p>
          <a:p>
            <a:pPr eaLnBrk="1" hangingPunct="1"/>
            <a:r>
              <a:rPr lang="zh-CN" altLang="en-US" sz="1000" smtClean="0"/>
              <a:t>        世界上第一台数字式电子计算机是由美国宾夕法尼亚大学的物理学家约翰</a:t>
            </a:r>
            <a:r>
              <a:rPr lang="en-US" altLang="zh-CN" sz="1000" smtClean="0"/>
              <a:t>·</a:t>
            </a:r>
            <a:r>
              <a:rPr lang="zh-CN" altLang="en-US" sz="1000" smtClean="0"/>
              <a:t>莫克利（</a:t>
            </a:r>
            <a:r>
              <a:rPr lang="en-US" altLang="zh-CN" sz="1000" smtClean="0"/>
              <a:t>John Mauchly</a:t>
            </a:r>
            <a:r>
              <a:rPr lang="zh-CN" altLang="en-US" sz="1000" smtClean="0"/>
              <a:t>）和工程师普雷斯伯</a:t>
            </a:r>
            <a:r>
              <a:rPr lang="en-US" altLang="zh-CN" sz="1000" smtClean="0"/>
              <a:t>·</a:t>
            </a:r>
            <a:r>
              <a:rPr lang="zh-CN" altLang="en-US" sz="1000" smtClean="0"/>
              <a:t>埃克特（</a:t>
            </a:r>
            <a:r>
              <a:rPr lang="en-US" altLang="zh-CN" sz="1000" smtClean="0"/>
              <a:t>J – Presper Eckert</a:t>
            </a:r>
            <a:r>
              <a:rPr lang="zh-CN" altLang="en-US" sz="1000" smtClean="0"/>
              <a:t>）领导研制的取名为</a:t>
            </a:r>
            <a:r>
              <a:rPr lang="en-US" altLang="zh-CN" sz="1000" smtClean="0"/>
              <a:t>ENIAC</a:t>
            </a:r>
            <a:r>
              <a:rPr lang="zh-CN" altLang="en-US" sz="1000" smtClean="0"/>
              <a:t>（</a:t>
            </a:r>
            <a:r>
              <a:rPr lang="en-US" altLang="zh-CN" sz="1000" smtClean="0"/>
              <a:t>Electronic Numerical Integrator And Calculator</a:t>
            </a:r>
            <a:r>
              <a:rPr lang="zh-CN" altLang="en-US" sz="1000" smtClean="0"/>
              <a:t>）的计算机。</a:t>
            </a:r>
          </a:p>
          <a:p>
            <a:pPr eaLnBrk="1" hangingPunct="1"/>
            <a:r>
              <a:rPr lang="zh-CN" altLang="en-US" sz="1000" smtClean="0"/>
              <a:t>        </a:t>
            </a:r>
            <a:r>
              <a:rPr lang="en-US" altLang="zh-CN" sz="1000" smtClean="0"/>
              <a:t>1942</a:t>
            </a:r>
            <a:r>
              <a:rPr lang="zh-CN" altLang="en-US" sz="1000" smtClean="0"/>
              <a:t>年在宾夕法尼亚大学任教的莫克利提出了用电子管组成计算机的设想，这一方案得到了美国陆军弹道研究所高尔斯特丹（</a:t>
            </a:r>
            <a:r>
              <a:rPr lang="en-US" altLang="zh-CN" sz="1000" smtClean="0"/>
              <a:t>Goldstine</a:t>
            </a:r>
            <a:r>
              <a:rPr lang="zh-CN" altLang="en-US" sz="1000" smtClean="0"/>
              <a:t>）的关注。当时正值第二次世界大战之际，新武器研制中的弹道问题涉及许多复杂的计算，单靠手工计算已远远满足不了要求，急需自动计算的机器。于是在美国陆军部的资助下，</a:t>
            </a:r>
            <a:r>
              <a:rPr lang="en-US" altLang="zh-CN" sz="1000" smtClean="0"/>
              <a:t>1943</a:t>
            </a:r>
            <a:r>
              <a:rPr lang="zh-CN" altLang="en-US" sz="1000" smtClean="0"/>
              <a:t>年开始了</a:t>
            </a:r>
            <a:r>
              <a:rPr lang="en-US" altLang="zh-CN" sz="1000" smtClean="0"/>
              <a:t>ENIAC</a:t>
            </a:r>
            <a:r>
              <a:rPr lang="zh-CN" altLang="en-US" sz="1000" smtClean="0"/>
              <a:t>的研制，并于</a:t>
            </a:r>
            <a:r>
              <a:rPr lang="en-US" altLang="zh-CN" sz="1000" smtClean="0"/>
              <a:t>1946</a:t>
            </a:r>
            <a:r>
              <a:rPr lang="zh-CN" altLang="en-US" sz="1000" smtClean="0"/>
              <a:t>年完成。当时它的功能确实出类拔萃，例如它可以在一秒钟内进行</a:t>
            </a:r>
            <a:r>
              <a:rPr lang="en-US" altLang="zh-CN" sz="1000" smtClean="0"/>
              <a:t>5000</a:t>
            </a:r>
            <a:r>
              <a:rPr lang="zh-CN" altLang="en-US" sz="1000" smtClean="0"/>
              <a:t>次加法运算，</a:t>
            </a:r>
            <a:r>
              <a:rPr lang="en-US" altLang="zh-CN" sz="1000" smtClean="0"/>
              <a:t>3</a:t>
            </a:r>
            <a:r>
              <a:rPr lang="zh-CN" altLang="en-US" sz="1000" smtClean="0"/>
              <a:t>毫秒便可进行一次乘法运算，与手工计算相比速度要大大加快，</a:t>
            </a:r>
            <a:r>
              <a:rPr lang="en-US" altLang="zh-CN" sz="1000" smtClean="0"/>
              <a:t>60</a:t>
            </a:r>
            <a:r>
              <a:rPr lang="zh-CN" altLang="en-US" sz="1000" smtClean="0"/>
              <a:t>秒钟射程的弹道计算时间由原来的</a:t>
            </a:r>
            <a:r>
              <a:rPr lang="en-US" altLang="zh-CN" sz="1000" smtClean="0"/>
              <a:t>20</a:t>
            </a:r>
            <a:r>
              <a:rPr lang="zh-CN" altLang="en-US" sz="1000" smtClean="0"/>
              <a:t>分钟缩短到</a:t>
            </a:r>
            <a:r>
              <a:rPr lang="en-US" altLang="zh-CN" sz="1000" smtClean="0"/>
              <a:t>30</a:t>
            </a:r>
            <a:r>
              <a:rPr lang="zh-CN" altLang="en-US" sz="1000" smtClean="0"/>
              <a:t>秒。但它也明显存在着缺点。它体积庞大，机器中约有</a:t>
            </a:r>
            <a:r>
              <a:rPr lang="en-US" altLang="zh-CN" sz="1000" smtClean="0"/>
              <a:t>18800</a:t>
            </a:r>
            <a:r>
              <a:rPr lang="zh-CN" altLang="en-US" sz="1000" smtClean="0"/>
              <a:t>只电子管，</a:t>
            </a:r>
            <a:r>
              <a:rPr lang="en-US" altLang="zh-CN" sz="1000" smtClean="0"/>
              <a:t>1500</a:t>
            </a:r>
            <a:r>
              <a:rPr lang="zh-CN" altLang="en-US" sz="1000" smtClean="0"/>
              <a:t>个继电器，</a:t>
            </a:r>
            <a:r>
              <a:rPr lang="en-US" altLang="zh-CN" sz="1000" smtClean="0"/>
              <a:t>70000</a:t>
            </a:r>
            <a:r>
              <a:rPr lang="zh-CN" altLang="en-US" sz="1000" smtClean="0"/>
              <a:t>只电阻及其他各类电气元件，运行时耗电量很大。另外，它的存储容量很小，只能存</a:t>
            </a:r>
            <a:r>
              <a:rPr lang="en-US" altLang="zh-CN" sz="1000" smtClean="0"/>
              <a:t>20</a:t>
            </a:r>
            <a:r>
              <a:rPr lang="zh-CN" altLang="en-US" sz="1000" smtClean="0"/>
              <a:t>个字长为</a:t>
            </a:r>
            <a:r>
              <a:rPr lang="en-US" altLang="zh-CN" sz="1000" smtClean="0"/>
              <a:t>10</a:t>
            </a:r>
            <a:r>
              <a:rPr lang="zh-CN" altLang="en-US" sz="1000" smtClean="0"/>
              <a:t>位的十进位数，而且是用线路连接的方法来编排程序，因此每次解题都要靠人工改接连线，准备时间大大超过实际计算时间。</a:t>
            </a:r>
          </a:p>
          <a:p>
            <a:pPr eaLnBrk="1" hangingPunct="1"/>
            <a:r>
              <a:rPr lang="zh-CN" altLang="en-US" sz="1000" smtClean="0"/>
              <a:t>        尽管如此，</a:t>
            </a:r>
            <a:r>
              <a:rPr lang="en-US" altLang="zh-CN" sz="1000" smtClean="0"/>
              <a:t>ENIAC</a:t>
            </a:r>
            <a:r>
              <a:rPr lang="zh-CN" altLang="en-US" sz="1000" smtClean="0"/>
              <a:t>的研制成功还是为以后计算机科学的发展提供了契机，而每克服它的一个缺点，都对计算机的发展带来很大影响，其中影响最大的要算是“程序存储”方式的采用。将程序存储方式的设想确立为体系的是美国数学家冯</a:t>
            </a:r>
            <a:r>
              <a:rPr lang="en-US" altLang="zh-CN" sz="1000" smtClean="0"/>
              <a:t>·</a:t>
            </a:r>
            <a:r>
              <a:rPr lang="zh-CN" altLang="en-US" sz="1000" smtClean="0"/>
              <a:t>诺依曼（</a:t>
            </a:r>
            <a:r>
              <a:rPr lang="en-US" altLang="zh-CN" sz="1000" smtClean="0"/>
              <a:t>Von Neumann)</a:t>
            </a:r>
            <a:r>
              <a:rPr lang="zh-CN" altLang="en-US" sz="1000" smtClean="0"/>
              <a:t>，其思想是：计算机中设置存储器，将符号化的计算步骤存放在存储器中，然后依次取出存储的内容进行译码，并按照译码结果进行计算，从而实现计算机工作的自动化。</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225D6A96-6AD3-4234-998F-90EF62B8CDAB}" type="slidenum">
              <a:rPr lang="en-US" altLang="zh-CN" smtClean="0"/>
              <a:pPr/>
              <a:t>5</a:t>
            </a:fld>
            <a:endParaRPr lang="en-US" altLang="zh-CN" smtClean="0"/>
          </a:p>
        </p:txBody>
      </p:sp>
      <p:sp>
        <p:nvSpPr>
          <p:cNvPr id="44035" name="Rectangle 2"/>
          <p:cNvSpPr>
            <a:spLocks noGrp="1" noRot="1" noChangeAspect="1" noChangeArrowheads="1" noTextEdit="1"/>
          </p:cNvSpPr>
          <p:nvPr>
            <p:ph type="sldImg"/>
          </p:nvPr>
        </p:nvSpPr>
        <p:spPr>
          <a:solidFill>
            <a:srgbClr val="FFFFFF"/>
          </a:solidFill>
          <a:ln/>
        </p:spPr>
      </p:sp>
      <p:sp>
        <p:nvSpPr>
          <p:cNvPr id="44036"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altLang="zh-CN" sz="1000" b="1" smtClean="0"/>
              <a:t>ENIAC</a:t>
            </a:r>
            <a:r>
              <a:rPr lang="zh-CN" altLang="en-US" sz="1000" b="1" smtClean="0"/>
              <a:t>的由来</a:t>
            </a:r>
          </a:p>
          <a:p>
            <a:pPr eaLnBrk="1" hangingPunct="1"/>
            <a:r>
              <a:rPr lang="zh-CN" altLang="en-US" sz="1000" smtClean="0"/>
              <a:t>        世界上第一台数字式电子计算机是由美国宾夕法尼亚大学的物理学家约翰</a:t>
            </a:r>
            <a:r>
              <a:rPr lang="en-US" altLang="zh-CN" sz="1000" smtClean="0"/>
              <a:t>·</a:t>
            </a:r>
            <a:r>
              <a:rPr lang="zh-CN" altLang="en-US" sz="1000" smtClean="0"/>
              <a:t>莫克利（</a:t>
            </a:r>
            <a:r>
              <a:rPr lang="en-US" altLang="zh-CN" sz="1000" smtClean="0"/>
              <a:t>John Mauchly</a:t>
            </a:r>
            <a:r>
              <a:rPr lang="zh-CN" altLang="en-US" sz="1000" smtClean="0"/>
              <a:t>）和工程师普雷斯伯</a:t>
            </a:r>
            <a:r>
              <a:rPr lang="en-US" altLang="zh-CN" sz="1000" smtClean="0"/>
              <a:t>·</a:t>
            </a:r>
            <a:r>
              <a:rPr lang="zh-CN" altLang="en-US" sz="1000" smtClean="0"/>
              <a:t>埃克特（</a:t>
            </a:r>
            <a:r>
              <a:rPr lang="en-US" altLang="zh-CN" sz="1000" smtClean="0"/>
              <a:t>J – Presper Eckert</a:t>
            </a:r>
            <a:r>
              <a:rPr lang="zh-CN" altLang="en-US" sz="1000" smtClean="0"/>
              <a:t>）领导研制的取名为</a:t>
            </a:r>
            <a:r>
              <a:rPr lang="en-US" altLang="zh-CN" sz="1000" smtClean="0"/>
              <a:t>ENIAC</a:t>
            </a:r>
            <a:r>
              <a:rPr lang="zh-CN" altLang="en-US" sz="1000" smtClean="0"/>
              <a:t>（</a:t>
            </a:r>
            <a:r>
              <a:rPr lang="en-US" altLang="zh-CN" sz="1000" smtClean="0"/>
              <a:t>Electronic Numerical Integrator And Calculator</a:t>
            </a:r>
            <a:r>
              <a:rPr lang="zh-CN" altLang="en-US" sz="1000" smtClean="0"/>
              <a:t>）的计算机。</a:t>
            </a:r>
          </a:p>
          <a:p>
            <a:pPr eaLnBrk="1" hangingPunct="1"/>
            <a:r>
              <a:rPr lang="zh-CN" altLang="en-US" sz="1000" smtClean="0"/>
              <a:t>        </a:t>
            </a:r>
            <a:r>
              <a:rPr lang="en-US" altLang="zh-CN" sz="1000" smtClean="0"/>
              <a:t>1942</a:t>
            </a:r>
            <a:r>
              <a:rPr lang="zh-CN" altLang="en-US" sz="1000" smtClean="0"/>
              <a:t>年在宾夕法尼亚大学任教的莫克利提出了用电子管组成计算机的设想，这一方案得到了美国陆军弹道研究所高尔斯特丹（</a:t>
            </a:r>
            <a:r>
              <a:rPr lang="en-US" altLang="zh-CN" sz="1000" smtClean="0"/>
              <a:t>Goldstine</a:t>
            </a:r>
            <a:r>
              <a:rPr lang="zh-CN" altLang="en-US" sz="1000" smtClean="0"/>
              <a:t>）的关注。当时正值第二次世界大战之际，新武器研制中的弹道问题涉及许多复杂的计算，单靠手工计算已远远满足不了要求，急需自动计算的机器。于是在美国陆军部的资助下，</a:t>
            </a:r>
            <a:r>
              <a:rPr lang="en-US" altLang="zh-CN" sz="1000" smtClean="0"/>
              <a:t>1943</a:t>
            </a:r>
            <a:r>
              <a:rPr lang="zh-CN" altLang="en-US" sz="1000" smtClean="0"/>
              <a:t>年开始了</a:t>
            </a:r>
            <a:r>
              <a:rPr lang="en-US" altLang="zh-CN" sz="1000" smtClean="0"/>
              <a:t>ENIAC</a:t>
            </a:r>
            <a:r>
              <a:rPr lang="zh-CN" altLang="en-US" sz="1000" smtClean="0"/>
              <a:t>的研制，并于</a:t>
            </a:r>
            <a:r>
              <a:rPr lang="en-US" altLang="zh-CN" sz="1000" smtClean="0"/>
              <a:t>1946</a:t>
            </a:r>
            <a:r>
              <a:rPr lang="zh-CN" altLang="en-US" sz="1000" smtClean="0"/>
              <a:t>年完成。当时它的功能确实出类拔萃，例如它可以在一秒钟内进行</a:t>
            </a:r>
            <a:r>
              <a:rPr lang="en-US" altLang="zh-CN" sz="1000" smtClean="0"/>
              <a:t>5000</a:t>
            </a:r>
            <a:r>
              <a:rPr lang="zh-CN" altLang="en-US" sz="1000" smtClean="0"/>
              <a:t>次加法运算，</a:t>
            </a:r>
            <a:r>
              <a:rPr lang="en-US" altLang="zh-CN" sz="1000" smtClean="0"/>
              <a:t>3</a:t>
            </a:r>
            <a:r>
              <a:rPr lang="zh-CN" altLang="en-US" sz="1000" smtClean="0"/>
              <a:t>毫秒便可进行一次乘法运算，与手工计算相比速度要大大加快，</a:t>
            </a:r>
            <a:r>
              <a:rPr lang="en-US" altLang="zh-CN" sz="1000" smtClean="0"/>
              <a:t>60</a:t>
            </a:r>
            <a:r>
              <a:rPr lang="zh-CN" altLang="en-US" sz="1000" smtClean="0"/>
              <a:t>秒钟射程的弹道计算时间由原来的</a:t>
            </a:r>
            <a:r>
              <a:rPr lang="en-US" altLang="zh-CN" sz="1000" smtClean="0"/>
              <a:t>20</a:t>
            </a:r>
            <a:r>
              <a:rPr lang="zh-CN" altLang="en-US" sz="1000" smtClean="0"/>
              <a:t>分钟缩短到</a:t>
            </a:r>
            <a:r>
              <a:rPr lang="en-US" altLang="zh-CN" sz="1000" smtClean="0"/>
              <a:t>30</a:t>
            </a:r>
            <a:r>
              <a:rPr lang="zh-CN" altLang="en-US" sz="1000" smtClean="0"/>
              <a:t>秒。但它也明显存在着缺点。它体积庞大，机器中约有</a:t>
            </a:r>
            <a:r>
              <a:rPr lang="en-US" altLang="zh-CN" sz="1000" smtClean="0"/>
              <a:t>18800</a:t>
            </a:r>
            <a:r>
              <a:rPr lang="zh-CN" altLang="en-US" sz="1000" smtClean="0"/>
              <a:t>只电子管，</a:t>
            </a:r>
            <a:r>
              <a:rPr lang="en-US" altLang="zh-CN" sz="1000" smtClean="0"/>
              <a:t>1500</a:t>
            </a:r>
            <a:r>
              <a:rPr lang="zh-CN" altLang="en-US" sz="1000" smtClean="0"/>
              <a:t>个继电器，</a:t>
            </a:r>
            <a:r>
              <a:rPr lang="en-US" altLang="zh-CN" sz="1000" smtClean="0"/>
              <a:t>70000</a:t>
            </a:r>
            <a:r>
              <a:rPr lang="zh-CN" altLang="en-US" sz="1000" smtClean="0"/>
              <a:t>只电阻及其他各类电气元件，运行时耗电量很大。另外，它的存储容量很小，只能存</a:t>
            </a:r>
            <a:r>
              <a:rPr lang="en-US" altLang="zh-CN" sz="1000" smtClean="0"/>
              <a:t>20</a:t>
            </a:r>
            <a:r>
              <a:rPr lang="zh-CN" altLang="en-US" sz="1000" smtClean="0"/>
              <a:t>个字长为</a:t>
            </a:r>
            <a:r>
              <a:rPr lang="en-US" altLang="zh-CN" sz="1000" smtClean="0"/>
              <a:t>10</a:t>
            </a:r>
            <a:r>
              <a:rPr lang="zh-CN" altLang="en-US" sz="1000" smtClean="0"/>
              <a:t>位的十进位数，而且是用线路连接的方法来编排程序，因此每次解题都要靠人工改接连线，准备时间大大超过实际计算时间。</a:t>
            </a:r>
          </a:p>
          <a:p>
            <a:pPr eaLnBrk="1" hangingPunct="1"/>
            <a:r>
              <a:rPr lang="zh-CN" altLang="en-US" sz="1000" smtClean="0"/>
              <a:t>        尽管如此，</a:t>
            </a:r>
            <a:r>
              <a:rPr lang="en-US" altLang="zh-CN" sz="1000" smtClean="0"/>
              <a:t>ENIAC</a:t>
            </a:r>
            <a:r>
              <a:rPr lang="zh-CN" altLang="en-US" sz="1000" smtClean="0"/>
              <a:t>的研制成功还是为以后计算机科学的发展提供了契机，而每克服它的一个缺点，都对计算机的发展带来很大影响，其中影响最大的要算是“程序存储”方式的采用。将程序存储方式的设想确立为体系的是美国数学家冯</a:t>
            </a:r>
            <a:r>
              <a:rPr lang="en-US" altLang="zh-CN" sz="1000" smtClean="0"/>
              <a:t>·</a:t>
            </a:r>
            <a:r>
              <a:rPr lang="zh-CN" altLang="en-US" sz="1000" smtClean="0"/>
              <a:t>诺依曼（</a:t>
            </a:r>
            <a:r>
              <a:rPr lang="en-US" altLang="zh-CN" sz="1000" smtClean="0"/>
              <a:t>Von Neumann)</a:t>
            </a:r>
            <a:r>
              <a:rPr lang="zh-CN" altLang="en-US" sz="1000" smtClean="0"/>
              <a:t>，其思想是：计算机中设置存储器，将符号化的计算步骤存放在存储器中，然后依次取出存储的内容进行译码，并按照译码结果进行计算，从而实现计算机工作的自动化。</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E68015DC-FB5D-4FBB-8FD2-2F73ADCF20F4}" type="slidenum">
              <a:rPr lang="en-US" altLang="zh-CN" smtClean="0"/>
              <a:pPr/>
              <a:t>6</a:t>
            </a:fld>
            <a:endParaRPr lang="en-US" altLang="zh-CN" smtClean="0"/>
          </a:p>
        </p:txBody>
      </p:sp>
      <p:sp>
        <p:nvSpPr>
          <p:cNvPr id="45059" name="Rectangle 2"/>
          <p:cNvSpPr>
            <a:spLocks noGrp="1" noRot="1" noChangeAspect="1" noChangeArrowheads="1" noTextEdit="1"/>
          </p:cNvSpPr>
          <p:nvPr>
            <p:ph type="sldImg"/>
          </p:nvPr>
        </p:nvSpPr>
        <p:spPr>
          <a:solidFill>
            <a:srgbClr val="FFFFFF"/>
          </a:solidFill>
          <a:ln/>
        </p:spPr>
      </p:sp>
      <p:sp>
        <p:nvSpPr>
          <p:cNvPr id="45060"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zh-CN" altLang="en-US" sz="1000" smtClean="0">
                <a:latin typeface="宋体" pitchFamily="2" charset="-122"/>
              </a:rPr>
              <a:t>现代计算机的结构基础：存储程序控制结构。</a:t>
            </a:r>
          </a:p>
          <a:p>
            <a:pPr eaLnBrk="1" hangingPunct="1"/>
            <a:r>
              <a:rPr lang="zh-CN" altLang="en-US" sz="1000" smtClean="0">
                <a:latin typeface="宋体" pitchFamily="2" charset="-122"/>
              </a:rPr>
              <a:t>　　计算机的工作原理可概述为：</a:t>
            </a:r>
            <a:r>
              <a:rPr lang="zh-CN" altLang="en-US" sz="1000" smtClean="0"/>
              <a:t>“</a:t>
            </a:r>
            <a:r>
              <a:rPr lang="zh-CN" altLang="en-US" sz="1000" smtClean="0">
                <a:latin typeface="宋体" pitchFamily="2" charset="-122"/>
              </a:rPr>
              <a:t>存储程序</a:t>
            </a:r>
            <a:r>
              <a:rPr lang="zh-CN" altLang="en-US" sz="1000" smtClean="0"/>
              <a:t>”</a:t>
            </a:r>
            <a:r>
              <a:rPr lang="en-US" altLang="zh-CN" sz="1000" smtClean="0">
                <a:latin typeface="宋体" pitchFamily="2" charset="-122"/>
              </a:rPr>
              <a:t>+</a:t>
            </a:r>
            <a:r>
              <a:rPr lang="en-US" altLang="zh-CN" sz="1000" smtClean="0"/>
              <a:t>“</a:t>
            </a:r>
            <a:r>
              <a:rPr lang="zh-CN" altLang="en-US" sz="1000" smtClean="0">
                <a:latin typeface="宋体" pitchFamily="2" charset="-122"/>
              </a:rPr>
              <a:t>程序控制</a:t>
            </a:r>
            <a:r>
              <a:rPr lang="zh-CN" altLang="en-US" sz="1000" smtClean="0"/>
              <a:t>”</a:t>
            </a:r>
            <a:r>
              <a:rPr lang="zh-CN" altLang="en-US" sz="1000" smtClean="0">
                <a:latin typeface="宋体" pitchFamily="2" charset="-122"/>
              </a:rPr>
              <a:t>，即，</a:t>
            </a:r>
            <a:r>
              <a:rPr lang="en-US" altLang="zh-CN" sz="1000" smtClean="0">
                <a:latin typeface="宋体" pitchFamily="2" charset="-122"/>
              </a:rPr>
              <a:t>1</a:t>
            </a:r>
            <a:r>
              <a:rPr lang="zh-CN" altLang="en-US" sz="1000" smtClean="0">
                <a:latin typeface="宋体" pitchFamily="2" charset="-122"/>
              </a:rPr>
              <a:t>）以二进制方式表示数据和指令，</a:t>
            </a:r>
            <a:r>
              <a:rPr lang="en-US" altLang="zh-CN" sz="1000" smtClean="0">
                <a:latin typeface="宋体" pitchFamily="2" charset="-122"/>
              </a:rPr>
              <a:t>2</a:t>
            </a:r>
            <a:r>
              <a:rPr lang="zh-CN" altLang="en-US" sz="1000" smtClean="0">
                <a:latin typeface="宋体" pitchFamily="2" charset="-122"/>
              </a:rPr>
              <a:t>）将程序存入存储器中，由控制器自动读取并执行。</a:t>
            </a:r>
          </a:p>
          <a:p>
            <a:pPr eaLnBrk="1" hangingPunct="1"/>
            <a:r>
              <a:rPr lang="zh-CN" altLang="en-US" sz="1000" smtClean="0">
                <a:latin typeface="宋体" pitchFamily="2" charset="-122"/>
              </a:rPr>
              <a:t>　　现代计算机统称为诺依曼计算机，其硬件结构由</a:t>
            </a:r>
            <a:r>
              <a:rPr lang="en-US" altLang="zh-CN" sz="1000" smtClean="0">
                <a:latin typeface="宋体" pitchFamily="2" charset="-122"/>
              </a:rPr>
              <a:t>5</a:t>
            </a:r>
            <a:r>
              <a:rPr lang="zh-CN" altLang="en-US" sz="1000" smtClean="0">
                <a:latin typeface="宋体" pitchFamily="2" charset="-122"/>
              </a:rPr>
              <a:t>个部分组成如幻灯片示图，各组成部分的功能：</a:t>
            </a:r>
          </a:p>
          <a:p>
            <a:pPr eaLnBrk="1" hangingPunct="1"/>
            <a:r>
              <a:rPr lang="zh-CN" altLang="en-US" sz="1000" smtClean="0">
                <a:latin typeface="宋体" pitchFamily="2" charset="-122"/>
              </a:rPr>
              <a:t>　　</a:t>
            </a:r>
            <a:r>
              <a:rPr lang="en-US" altLang="zh-CN" sz="1000" smtClean="0">
                <a:latin typeface="宋体" pitchFamily="2" charset="-122"/>
              </a:rPr>
              <a:t>1.</a:t>
            </a:r>
            <a:r>
              <a:rPr lang="zh-CN" altLang="en-US" sz="1000" smtClean="0">
                <a:latin typeface="宋体" pitchFamily="2" charset="-122"/>
              </a:rPr>
              <a:t>输入设备用来输入程序和原始数据。</a:t>
            </a:r>
          </a:p>
          <a:p>
            <a:pPr eaLnBrk="1" hangingPunct="1"/>
            <a:r>
              <a:rPr lang="zh-CN" altLang="en-US" sz="1000" smtClean="0">
                <a:latin typeface="宋体" pitchFamily="2" charset="-122"/>
              </a:rPr>
              <a:t>　　</a:t>
            </a:r>
            <a:r>
              <a:rPr lang="en-US" altLang="zh-CN" sz="1000" smtClean="0">
                <a:latin typeface="宋体" pitchFamily="2" charset="-122"/>
              </a:rPr>
              <a:t>2.</a:t>
            </a:r>
            <a:r>
              <a:rPr lang="zh-CN" altLang="en-US" sz="1000" smtClean="0">
                <a:latin typeface="宋体" pitchFamily="2" charset="-122"/>
              </a:rPr>
              <a:t>存储器用来存放程序、原始数据和运算结果。计算机存储信息的记忆部件。</a:t>
            </a:r>
          </a:p>
          <a:p>
            <a:pPr eaLnBrk="1" hangingPunct="1"/>
            <a:r>
              <a:rPr lang="zh-CN" altLang="en-US" sz="1000" smtClean="0">
                <a:latin typeface="宋体" pitchFamily="2" charset="-122"/>
              </a:rPr>
              <a:t>　　</a:t>
            </a:r>
            <a:r>
              <a:rPr lang="en-US" altLang="zh-CN" sz="1000" smtClean="0">
                <a:latin typeface="宋体" pitchFamily="2" charset="-122"/>
              </a:rPr>
              <a:t>3.</a:t>
            </a:r>
            <a:r>
              <a:rPr lang="zh-CN" altLang="en-US" sz="1000" smtClean="0">
                <a:latin typeface="宋体" pitchFamily="2" charset="-122"/>
              </a:rPr>
              <a:t>运算器是对数据进行处理和运算的部件。经常进行的有算术和逻辑运算，称为</a:t>
            </a:r>
            <a:br>
              <a:rPr lang="zh-CN" altLang="en-US" sz="1000" smtClean="0">
                <a:latin typeface="宋体" pitchFamily="2" charset="-122"/>
              </a:rPr>
            </a:br>
            <a:r>
              <a:rPr lang="zh-CN" altLang="en-US" sz="1000" smtClean="0">
                <a:latin typeface="宋体" pitchFamily="2" charset="-122"/>
              </a:rPr>
              <a:t>　　　</a:t>
            </a:r>
            <a:r>
              <a:rPr lang="en-US" altLang="zh-CN" sz="1000" smtClean="0">
                <a:latin typeface="宋体" pitchFamily="2" charset="-122"/>
              </a:rPr>
              <a:t>ALU ( Arithmetic  Logical  Unit ) </a:t>
            </a:r>
            <a:r>
              <a:rPr lang="zh-CN" altLang="en-US" sz="1000" smtClean="0">
                <a:latin typeface="宋体" pitchFamily="2" charset="-122"/>
              </a:rPr>
              <a:t>。 </a:t>
            </a:r>
          </a:p>
          <a:p>
            <a:pPr eaLnBrk="1" hangingPunct="1"/>
            <a:r>
              <a:rPr lang="zh-CN" altLang="en-US" sz="1000" smtClean="0">
                <a:latin typeface="宋体" pitchFamily="2" charset="-122"/>
              </a:rPr>
              <a:t>　　</a:t>
            </a:r>
            <a:r>
              <a:rPr lang="en-US" altLang="zh-CN" sz="1000" smtClean="0">
                <a:latin typeface="宋体" pitchFamily="2" charset="-122"/>
              </a:rPr>
              <a:t>4.</a:t>
            </a:r>
            <a:r>
              <a:rPr lang="zh-CN" altLang="en-US" sz="1000" smtClean="0">
                <a:latin typeface="宋体" pitchFamily="2" charset="-122"/>
              </a:rPr>
              <a:t>输出设备用来输出计算机的处理结果。</a:t>
            </a:r>
          </a:p>
          <a:p>
            <a:pPr eaLnBrk="1" hangingPunct="1"/>
            <a:r>
              <a:rPr lang="zh-CN" altLang="en-US" sz="1000" smtClean="0">
                <a:latin typeface="宋体" pitchFamily="2" charset="-122"/>
              </a:rPr>
              <a:t>　　</a:t>
            </a:r>
            <a:r>
              <a:rPr lang="en-US" altLang="zh-CN" sz="1000" smtClean="0">
                <a:latin typeface="宋体" pitchFamily="2" charset="-122"/>
              </a:rPr>
              <a:t>5.</a:t>
            </a:r>
            <a:r>
              <a:rPr lang="zh-CN" altLang="en-US" sz="1000" smtClean="0">
                <a:latin typeface="宋体" pitchFamily="2" charset="-122"/>
              </a:rPr>
              <a:t>控制器用来实现计算机本身的自动化，实现指令的自动装入和自动执行。包括：</a:t>
            </a:r>
          </a:p>
          <a:p>
            <a:pPr eaLnBrk="1" hangingPunct="1"/>
            <a:r>
              <a:rPr lang="zh-CN" altLang="en-US" sz="1000" smtClean="0">
                <a:latin typeface="宋体" pitchFamily="2" charset="-122"/>
              </a:rPr>
              <a:t>   　　</a:t>
            </a:r>
            <a:r>
              <a:rPr lang="en-US" altLang="zh-CN" sz="1000" smtClean="0">
                <a:latin typeface="宋体" pitchFamily="2" charset="-122"/>
              </a:rPr>
              <a:t>1</a:t>
            </a:r>
            <a:r>
              <a:rPr lang="zh-CN" altLang="en-US" sz="1000" smtClean="0">
                <a:latin typeface="宋体" pitchFamily="2" charset="-122"/>
              </a:rPr>
              <a:t>）从存储器中取出指令</a:t>
            </a:r>
          </a:p>
          <a:p>
            <a:pPr eaLnBrk="1" hangingPunct="1"/>
            <a:r>
              <a:rPr lang="zh-CN" altLang="en-US" sz="1000" smtClean="0">
                <a:latin typeface="宋体" pitchFamily="2" charset="-122"/>
              </a:rPr>
              <a:t>   　　</a:t>
            </a:r>
            <a:r>
              <a:rPr lang="en-US" altLang="zh-CN" sz="1000" smtClean="0">
                <a:latin typeface="宋体" pitchFamily="2" charset="-122"/>
              </a:rPr>
              <a:t>2</a:t>
            </a:r>
            <a:r>
              <a:rPr lang="zh-CN" altLang="en-US" sz="1000" smtClean="0">
                <a:latin typeface="宋体" pitchFamily="2" charset="-122"/>
              </a:rPr>
              <a:t>）对指令进行译码分析</a:t>
            </a:r>
          </a:p>
          <a:p>
            <a:pPr eaLnBrk="1" hangingPunct="1"/>
            <a:r>
              <a:rPr lang="zh-CN" altLang="en-US" sz="1000" smtClean="0">
                <a:latin typeface="宋体" pitchFamily="2" charset="-122"/>
              </a:rPr>
              <a:t>   　　</a:t>
            </a:r>
            <a:r>
              <a:rPr lang="en-US" altLang="zh-CN" sz="1000" smtClean="0">
                <a:latin typeface="宋体" pitchFamily="2" charset="-122"/>
              </a:rPr>
              <a:t>3</a:t>
            </a:r>
            <a:r>
              <a:rPr lang="zh-CN" altLang="en-US" sz="1000" smtClean="0">
                <a:latin typeface="宋体" pitchFamily="2" charset="-122"/>
              </a:rPr>
              <a:t>）发出执行指令相应的控制信号</a:t>
            </a:r>
          </a:p>
          <a:p>
            <a:pPr eaLnBrk="1" hangingPunct="1"/>
            <a:r>
              <a:rPr lang="zh-CN" altLang="en-US" sz="1000" smtClean="0">
                <a:latin typeface="宋体" pitchFamily="2" charset="-122"/>
              </a:rPr>
              <a:t>   　　</a:t>
            </a:r>
            <a:r>
              <a:rPr lang="en-US" altLang="zh-CN" sz="1000" smtClean="0">
                <a:latin typeface="宋体" pitchFamily="2" charset="-122"/>
              </a:rPr>
              <a:t>4</a:t>
            </a:r>
            <a:r>
              <a:rPr lang="zh-CN" altLang="en-US" sz="1000" smtClean="0">
                <a:latin typeface="宋体" pitchFamily="2" charset="-122"/>
              </a:rPr>
              <a:t>）从存储器（或输入设备）获得运算所需的数据</a:t>
            </a:r>
          </a:p>
          <a:p>
            <a:pPr eaLnBrk="1" hangingPunct="1"/>
            <a:r>
              <a:rPr lang="zh-CN" altLang="en-US" sz="1000" smtClean="0">
                <a:latin typeface="宋体" pitchFamily="2" charset="-122"/>
              </a:rPr>
              <a:t>   　　</a:t>
            </a:r>
            <a:r>
              <a:rPr lang="en-US" altLang="zh-CN" sz="1000" smtClean="0">
                <a:latin typeface="宋体" pitchFamily="2" charset="-122"/>
              </a:rPr>
              <a:t>5</a:t>
            </a:r>
            <a:r>
              <a:rPr lang="zh-CN" altLang="en-US" sz="1000" smtClean="0">
                <a:latin typeface="宋体" pitchFamily="2" charset="-122"/>
              </a:rPr>
              <a:t>）将运算器处理结果存放在存储器或由输出设备输出</a:t>
            </a:r>
          </a:p>
          <a:p>
            <a:pPr eaLnBrk="1" hangingPunct="1"/>
            <a:r>
              <a:rPr lang="zh-CN" altLang="en-US" sz="1000" smtClean="0">
                <a:latin typeface="宋体" pitchFamily="2" charset="-122"/>
              </a:rPr>
              <a:t>　　在实际结构中，将控制器和运算器集成在一片芯片上，是计算机的核心部件，称为中央处理部件，简称</a:t>
            </a:r>
            <a:r>
              <a:rPr lang="en-US" altLang="zh-CN" sz="1000" smtClean="0">
                <a:latin typeface="宋体" pitchFamily="2" charset="-122"/>
              </a:rPr>
              <a:t>CPU(Central Process Unit)</a:t>
            </a:r>
            <a:r>
              <a:rPr lang="zh-CN" altLang="en-US" sz="1000" smtClean="0">
                <a:latin typeface="宋体" pitchFamily="2" charset="-122"/>
              </a:rPr>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6557278D-D373-40EB-B85C-486829CF49DA}" type="slidenum">
              <a:rPr lang="en-US" altLang="zh-CN" smtClean="0"/>
              <a:pPr/>
              <a:t>10</a:t>
            </a:fld>
            <a:endParaRPr lang="en-US" altLang="zh-CN" smtClean="0"/>
          </a:p>
        </p:txBody>
      </p:sp>
      <p:sp>
        <p:nvSpPr>
          <p:cNvPr id="46083" name="Rectangle 2"/>
          <p:cNvSpPr>
            <a:spLocks noGrp="1" noRot="1" noChangeAspect="1" noChangeArrowheads="1" noTextEdit="1"/>
          </p:cNvSpPr>
          <p:nvPr>
            <p:ph type="sldImg"/>
          </p:nvPr>
        </p:nvSpPr>
        <p:spPr>
          <a:solidFill>
            <a:srgbClr val="FFFFFF"/>
          </a:solidFill>
          <a:ln/>
        </p:spPr>
      </p:sp>
      <p:sp>
        <p:nvSpPr>
          <p:cNvPr id="46084"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zh-CN" altLang="en-US" smtClean="0"/>
              <a:t>　　日常生活中我们最熟悉十进制数据，但在与计算机打交道时，会接触到二进制</a:t>
            </a:r>
            <a:r>
              <a:rPr lang="zh-CN" altLang="en-US" smtClean="0">
                <a:latin typeface="宋体" pitchFamily="2" charset="-122"/>
              </a:rPr>
              <a:t>、八进制、十六进制系统，但无论哪种数制</a:t>
            </a:r>
            <a:r>
              <a:rPr lang="en-US" altLang="zh-CN" smtClean="0">
                <a:latin typeface="宋体" pitchFamily="2" charset="-122"/>
              </a:rPr>
              <a:t>,</a:t>
            </a:r>
            <a:r>
              <a:rPr lang="zh-CN" altLang="en-US" smtClean="0">
                <a:latin typeface="宋体" pitchFamily="2" charset="-122"/>
              </a:rPr>
              <a:t>其共同之处都是进位记数制。</a:t>
            </a:r>
          </a:p>
          <a:p>
            <a:pPr eaLnBrk="1" hangingPunct="1"/>
            <a:r>
              <a:rPr lang="zh-CN" altLang="en-US" b="1" smtClean="0">
                <a:latin typeface="宋体" pitchFamily="2" charset="-122"/>
              </a:rPr>
              <a:t>认识进位记数制：</a:t>
            </a:r>
            <a:r>
              <a:rPr lang="zh-CN" altLang="en-US" smtClean="0">
                <a:latin typeface="宋体" pitchFamily="2" charset="-122"/>
              </a:rPr>
              <a:t>如果采用的数制有</a:t>
            </a:r>
            <a:r>
              <a:rPr lang="en-US" altLang="zh-CN" smtClean="0">
                <a:latin typeface="宋体" pitchFamily="2" charset="-122"/>
              </a:rPr>
              <a:t>R</a:t>
            </a:r>
            <a:r>
              <a:rPr lang="zh-CN" altLang="en-US" smtClean="0">
                <a:latin typeface="宋体" pitchFamily="2" charset="-122"/>
              </a:rPr>
              <a:t>个基本符号，则称为基</a:t>
            </a:r>
            <a:r>
              <a:rPr lang="en-US" altLang="zh-CN" smtClean="0">
                <a:latin typeface="宋体" pitchFamily="2" charset="-122"/>
              </a:rPr>
              <a:t>R</a:t>
            </a:r>
            <a:r>
              <a:rPr lang="zh-CN" altLang="en-US" smtClean="0">
                <a:latin typeface="宋体" pitchFamily="2" charset="-122"/>
              </a:rPr>
              <a:t>数制</a:t>
            </a:r>
            <a:r>
              <a:rPr lang="en-US" altLang="zh-CN" smtClean="0">
                <a:latin typeface="宋体" pitchFamily="2" charset="-122"/>
              </a:rPr>
              <a:t>,R</a:t>
            </a:r>
            <a:r>
              <a:rPr lang="zh-CN" altLang="en-US" smtClean="0">
                <a:latin typeface="宋体" pitchFamily="2" charset="-122"/>
              </a:rPr>
              <a:t>称为数制的 </a:t>
            </a:r>
            <a:r>
              <a:rPr lang="zh-CN" altLang="en-US" smtClean="0"/>
              <a:t>“</a:t>
            </a:r>
            <a:r>
              <a:rPr lang="zh-CN" altLang="en-US" smtClean="0">
                <a:latin typeface="宋体" pitchFamily="2" charset="-122"/>
              </a:rPr>
              <a:t> 基数 </a:t>
            </a:r>
            <a:r>
              <a:rPr lang="zh-CN" altLang="en-US" smtClean="0"/>
              <a:t>”</a:t>
            </a:r>
            <a:r>
              <a:rPr lang="en-US" altLang="zh-CN" smtClean="0">
                <a:latin typeface="宋体" pitchFamily="2" charset="-122"/>
              </a:rPr>
              <a:t>,</a:t>
            </a:r>
            <a:r>
              <a:rPr lang="zh-CN" altLang="en-US" smtClean="0">
                <a:latin typeface="宋体" pitchFamily="2" charset="-122"/>
              </a:rPr>
              <a:t>而数制中每一固定的位置对应的单位值称为</a:t>
            </a:r>
            <a:r>
              <a:rPr lang="zh-CN" altLang="en-US" smtClean="0"/>
              <a:t>“</a:t>
            </a:r>
            <a:r>
              <a:rPr lang="zh-CN" altLang="en-US" smtClean="0">
                <a:latin typeface="宋体" pitchFamily="2" charset="-122"/>
              </a:rPr>
              <a:t> 权 </a:t>
            </a:r>
            <a:r>
              <a:rPr lang="zh-CN" altLang="en-US" smtClean="0"/>
              <a:t>”</a:t>
            </a:r>
            <a:r>
              <a:rPr lang="zh-CN" altLang="en-US" smtClean="0">
                <a:latin typeface="宋体" pitchFamily="2" charset="-122"/>
              </a:rPr>
              <a:t>。进位记数制的编码符合</a:t>
            </a:r>
            <a:r>
              <a:rPr lang="zh-CN" altLang="en-US" smtClean="0"/>
              <a:t>“</a:t>
            </a:r>
            <a:r>
              <a:rPr lang="zh-CN" altLang="en-US" smtClean="0">
                <a:latin typeface="宋体" pitchFamily="2" charset="-122"/>
              </a:rPr>
              <a:t> 逢</a:t>
            </a:r>
            <a:r>
              <a:rPr lang="en-US" altLang="zh-CN" smtClean="0">
                <a:latin typeface="宋体" pitchFamily="2" charset="-122"/>
              </a:rPr>
              <a:t>R</a:t>
            </a:r>
            <a:r>
              <a:rPr lang="zh-CN" altLang="en-US" smtClean="0">
                <a:latin typeface="宋体" pitchFamily="2" charset="-122"/>
              </a:rPr>
              <a:t>进位 </a:t>
            </a:r>
            <a:r>
              <a:rPr lang="zh-CN" altLang="en-US" smtClean="0"/>
              <a:t>”</a:t>
            </a:r>
            <a:r>
              <a:rPr lang="zh-CN" altLang="en-US" smtClean="0">
                <a:latin typeface="宋体" pitchFamily="2" charset="-122"/>
              </a:rPr>
              <a:t>的规则</a:t>
            </a:r>
            <a:r>
              <a:rPr lang="en-US" altLang="zh-CN" smtClean="0">
                <a:latin typeface="宋体" pitchFamily="2" charset="-122"/>
              </a:rPr>
              <a:t>,</a:t>
            </a:r>
            <a:r>
              <a:rPr lang="zh-CN" altLang="en-US" smtClean="0">
                <a:latin typeface="宋体" pitchFamily="2" charset="-122"/>
              </a:rPr>
              <a:t>各位的权是以</a:t>
            </a:r>
            <a:r>
              <a:rPr lang="en-US" altLang="zh-CN" smtClean="0">
                <a:latin typeface="宋体" pitchFamily="2" charset="-122"/>
              </a:rPr>
              <a:t>R</a:t>
            </a:r>
            <a:r>
              <a:rPr lang="zh-CN" altLang="en-US" smtClean="0">
                <a:latin typeface="宋体" pitchFamily="2" charset="-122"/>
              </a:rPr>
              <a:t>为底的幂</a:t>
            </a:r>
            <a:r>
              <a:rPr lang="en-US" altLang="zh-CN" smtClean="0">
                <a:latin typeface="宋体" pitchFamily="2" charset="-122"/>
              </a:rPr>
              <a:t>,</a:t>
            </a:r>
            <a:r>
              <a:rPr lang="zh-CN" altLang="en-US" smtClean="0">
                <a:latin typeface="宋体" pitchFamily="2" charset="-122"/>
              </a:rPr>
              <a:t>一个数可按权展开成为多项式。</a:t>
            </a:r>
          </a:p>
          <a:p>
            <a:pPr eaLnBrk="1" hangingPunct="1"/>
            <a:endParaRPr lang="zh-CN" altLang="en-US" smtClean="0">
              <a:latin typeface="宋体" pitchFamily="2" charset="-122"/>
            </a:endParaRPr>
          </a:p>
          <a:p>
            <a:pPr eaLnBrk="1" hangingPunct="1"/>
            <a:r>
              <a:rPr lang="zh-CN" altLang="en-US" smtClean="0">
                <a:latin typeface="宋体" pitchFamily="2" charset="-122"/>
              </a:rPr>
              <a:t>教材参考</a:t>
            </a:r>
            <a:r>
              <a:rPr lang="en-US" altLang="zh-CN" smtClean="0">
                <a:latin typeface="宋体" pitchFamily="2" charset="-122"/>
              </a:rPr>
              <a:t>1.2.2</a:t>
            </a:r>
            <a:r>
              <a:rPr lang="zh-CN" altLang="en-US" smtClean="0">
                <a:latin typeface="宋体" pitchFamily="2" charset="-122"/>
              </a:rPr>
              <a:t>节内容，熟悉以上几种数制之间的转换操作和转换方式。</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89EDE8C7-EE3F-4131-A116-7E91340C0F02}" type="slidenum">
              <a:rPr lang="en-US" altLang="zh-CN" smtClean="0"/>
              <a:pPr/>
              <a:t>11</a:t>
            </a:fld>
            <a:endParaRPr lang="en-US" altLang="zh-CN" smtClean="0"/>
          </a:p>
        </p:txBody>
      </p:sp>
      <p:sp>
        <p:nvSpPr>
          <p:cNvPr id="47107" name="Rectangle 2"/>
          <p:cNvSpPr>
            <a:spLocks noGrp="1" noRot="1" noChangeAspect="1" noChangeArrowheads="1" noTextEdit="1"/>
          </p:cNvSpPr>
          <p:nvPr>
            <p:ph type="sldImg"/>
          </p:nvPr>
        </p:nvSpPr>
        <p:spPr>
          <a:solidFill>
            <a:srgbClr val="FFFFFF"/>
          </a:solidFill>
          <a:ln/>
        </p:spPr>
      </p:sp>
      <p:sp>
        <p:nvSpPr>
          <p:cNvPr id="47108" name="Rectangle 3"/>
          <p:cNvSpPr>
            <a:spLocks noGrp="1" noChangeArrowheads="1"/>
          </p:cNvSpPr>
          <p:nvPr>
            <p:ph type="body" idx="1"/>
          </p:nvPr>
        </p:nvSpPr>
        <p:spPr>
          <a:solidFill>
            <a:srgbClr val="FFFFFF"/>
          </a:solidFill>
          <a:ln>
            <a:solidFill>
              <a:srgbClr val="000000"/>
            </a:solidFill>
          </a:ln>
        </p:spPr>
        <p:txBody>
          <a:bodyPr/>
          <a:lstStyle/>
          <a:p>
            <a:pPr algn="just" eaLnBrk="1" hangingPunct="1"/>
            <a:r>
              <a:rPr lang="zh-CN" altLang="en-US" smtClean="0">
                <a:latin typeface="宋体" pitchFamily="2" charset="-122"/>
              </a:rPr>
              <a:t>　　不论指令还是数据</a:t>
            </a:r>
            <a:r>
              <a:rPr lang="en-US" altLang="zh-CN" smtClean="0">
                <a:latin typeface="宋体" pitchFamily="2" charset="-122"/>
              </a:rPr>
              <a:t>,</a:t>
            </a:r>
            <a:r>
              <a:rPr lang="zh-CN" altLang="en-US" smtClean="0">
                <a:latin typeface="宋体" pitchFamily="2" charset="-122"/>
              </a:rPr>
              <a:t>若想存入计算机中</a:t>
            </a:r>
            <a:r>
              <a:rPr lang="en-US" altLang="zh-CN" smtClean="0">
                <a:latin typeface="宋体" pitchFamily="2" charset="-122"/>
              </a:rPr>
              <a:t>,</a:t>
            </a:r>
            <a:r>
              <a:rPr lang="zh-CN" altLang="en-US" smtClean="0">
                <a:latin typeface="宋体" pitchFamily="2" charset="-122"/>
              </a:rPr>
              <a:t>都必须采用二进制编码形式</a:t>
            </a:r>
            <a:r>
              <a:rPr lang="en-US" altLang="zh-CN" smtClean="0">
                <a:latin typeface="宋体" pitchFamily="2" charset="-122"/>
              </a:rPr>
              <a:t>,</a:t>
            </a:r>
            <a:r>
              <a:rPr lang="zh-CN" altLang="en-US" smtClean="0">
                <a:latin typeface="宋体" pitchFamily="2" charset="-122"/>
              </a:rPr>
              <a:t>在二进制系统中只有两个数</a:t>
            </a:r>
            <a:r>
              <a:rPr lang="en-US" altLang="zh-CN" smtClean="0">
                <a:latin typeface="宋体" pitchFamily="2" charset="-122"/>
              </a:rPr>
              <a:t>0</a:t>
            </a:r>
            <a:r>
              <a:rPr lang="zh-CN" altLang="en-US" smtClean="0">
                <a:latin typeface="宋体" pitchFamily="2" charset="-122"/>
              </a:rPr>
              <a:t>和</a:t>
            </a:r>
            <a:r>
              <a:rPr lang="en-US" altLang="zh-CN" smtClean="0">
                <a:latin typeface="宋体" pitchFamily="2" charset="-122"/>
              </a:rPr>
              <a:t>1,</a:t>
            </a:r>
            <a:r>
              <a:rPr lang="zh-CN" altLang="en-US" smtClean="0">
                <a:latin typeface="宋体" pitchFamily="2" charset="-122"/>
              </a:rPr>
              <a:t>即便是多媒体信息</a:t>
            </a:r>
            <a:r>
              <a:rPr lang="en-US" altLang="zh-CN" smtClean="0">
                <a:latin typeface="宋体" pitchFamily="2" charset="-122"/>
              </a:rPr>
              <a:t>(</a:t>
            </a:r>
            <a:r>
              <a:rPr lang="zh-CN" altLang="en-US" smtClean="0">
                <a:latin typeface="宋体" pitchFamily="2" charset="-122"/>
              </a:rPr>
              <a:t>声音、图形等</a:t>
            </a:r>
            <a:r>
              <a:rPr lang="en-US" altLang="zh-CN" smtClean="0">
                <a:latin typeface="宋体" pitchFamily="2" charset="-122"/>
              </a:rPr>
              <a:t>)</a:t>
            </a:r>
            <a:r>
              <a:rPr lang="zh-CN" altLang="en-US" smtClean="0">
                <a:latin typeface="宋体" pitchFamily="2" charset="-122"/>
              </a:rPr>
              <a:t>也必须转换成二进制的形式</a:t>
            </a:r>
            <a:r>
              <a:rPr lang="en-US" altLang="zh-CN" smtClean="0">
                <a:latin typeface="宋体" pitchFamily="2" charset="-122"/>
              </a:rPr>
              <a:t>,</a:t>
            </a:r>
            <a:r>
              <a:rPr lang="zh-CN" altLang="en-US" smtClean="0">
                <a:latin typeface="宋体" pitchFamily="2" charset="-122"/>
              </a:rPr>
              <a:t>才能存入计算机</a:t>
            </a:r>
            <a:r>
              <a:rPr lang="en-US" altLang="zh-CN" smtClean="0">
                <a:latin typeface="宋体" pitchFamily="2" charset="-122"/>
              </a:rPr>
              <a:t>,</a:t>
            </a:r>
            <a:r>
              <a:rPr lang="zh-CN" altLang="en-US" smtClean="0">
                <a:latin typeface="宋体" pitchFamily="2" charset="-122"/>
              </a:rPr>
              <a:t>为什么计算机不使用我们都非常熟悉的十进制来存储数据呢</a:t>
            </a:r>
            <a:r>
              <a:rPr lang="en-US" altLang="zh-CN" smtClean="0">
                <a:latin typeface="宋体" pitchFamily="2" charset="-122"/>
              </a:rPr>
              <a:t>?</a:t>
            </a:r>
            <a:r>
              <a:rPr lang="zh-CN" altLang="en-US" smtClean="0">
                <a:latin typeface="宋体" pitchFamily="2" charset="-122"/>
              </a:rPr>
              <a:t>因为二进制具有以下优势</a:t>
            </a:r>
            <a:r>
              <a:rPr lang="en-US" altLang="zh-CN" smtClean="0">
                <a:latin typeface="宋体" pitchFamily="2" charset="-122"/>
              </a:rPr>
              <a:t>:</a:t>
            </a:r>
          </a:p>
          <a:p>
            <a:pPr algn="just" eaLnBrk="1" hangingPunct="1"/>
            <a:r>
              <a:rPr lang="en-US" altLang="zh-CN" smtClean="0">
                <a:latin typeface="宋体" pitchFamily="2" charset="-122"/>
              </a:rPr>
              <a:t>① </a:t>
            </a:r>
            <a:r>
              <a:rPr lang="zh-CN" altLang="en-US" b="1" smtClean="0">
                <a:latin typeface="宋体" pitchFamily="2" charset="-122"/>
              </a:rPr>
              <a:t>易于物理实现</a:t>
            </a:r>
            <a:r>
              <a:rPr lang="en-US" altLang="zh-CN" b="1" smtClean="0">
                <a:latin typeface="宋体" pitchFamily="2" charset="-122"/>
              </a:rPr>
              <a:t>: </a:t>
            </a:r>
            <a:r>
              <a:rPr lang="zh-CN" altLang="en-US" smtClean="0">
                <a:latin typeface="宋体" pitchFamily="2" charset="-122"/>
              </a:rPr>
              <a:t>因为具有二种稳定状态的物理器件是很多的</a:t>
            </a:r>
            <a:r>
              <a:rPr lang="en-US" altLang="zh-CN" smtClean="0">
                <a:latin typeface="宋体" pitchFamily="2" charset="-122"/>
              </a:rPr>
              <a:t>, </a:t>
            </a:r>
            <a:r>
              <a:rPr lang="zh-CN" altLang="en-US" smtClean="0">
                <a:latin typeface="宋体" pitchFamily="2" charset="-122"/>
              </a:rPr>
              <a:t>如门电路的导通与截止</a:t>
            </a:r>
            <a:r>
              <a:rPr lang="en-US" altLang="zh-CN" smtClean="0">
                <a:latin typeface="宋体" pitchFamily="2" charset="-122"/>
              </a:rPr>
              <a:t>,</a:t>
            </a:r>
            <a:r>
              <a:rPr lang="zh-CN" altLang="en-US" smtClean="0">
                <a:latin typeface="宋体" pitchFamily="2" charset="-122"/>
              </a:rPr>
              <a:t>电压的高与低</a:t>
            </a:r>
            <a:r>
              <a:rPr lang="en-US" altLang="zh-CN" smtClean="0">
                <a:latin typeface="宋体" pitchFamily="2" charset="-122"/>
              </a:rPr>
              <a:t>, </a:t>
            </a:r>
            <a:r>
              <a:rPr lang="zh-CN" altLang="en-US" smtClean="0">
                <a:latin typeface="宋体" pitchFamily="2" charset="-122"/>
              </a:rPr>
              <a:t>而它们恰好对应表示</a:t>
            </a:r>
            <a:r>
              <a:rPr lang="en-US" altLang="zh-CN" smtClean="0">
                <a:latin typeface="宋体" pitchFamily="2" charset="-122"/>
              </a:rPr>
              <a:t>1</a:t>
            </a:r>
            <a:r>
              <a:rPr lang="zh-CN" altLang="en-US" smtClean="0">
                <a:latin typeface="宋体" pitchFamily="2" charset="-122"/>
              </a:rPr>
              <a:t>和</a:t>
            </a:r>
            <a:r>
              <a:rPr lang="en-US" altLang="zh-CN" smtClean="0">
                <a:latin typeface="宋体" pitchFamily="2" charset="-122"/>
              </a:rPr>
              <a:t>0</a:t>
            </a:r>
            <a:r>
              <a:rPr lang="zh-CN" altLang="en-US" smtClean="0">
                <a:latin typeface="宋体" pitchFamily="2" charset="-122"/>
              </a:rPr>
              <a:t>两个符号。假如采用十进制</a:t>
            </a:r>
            <a:r>
              <a:rPr lang="en-US" altLang="zh-CN" smtClean="0">
                <a:latin typeface="宋体" pitchFamily="2" charset="-122"/>
              </a:rPr>
              <a:t>, </a:t>
            </a:r>
            <a:r>
              <a:rPr lang="zh-CN" altLang="en-US" smtClean="0">
                <a:latin typeface="宋体" pitchFamily="2" charset="-122"/>
              </a:rPr>
              <a:t>要制造具有十种稳定状态的物理电路</a:t>
            </a:r>
            <a:r>
              <a:rPr lang="en-US" altLang="zh-CN" smtClean="0">
                <a:latin typeface="宋体" pitchFamily="2" charset="-122"/>
              </a:rPr>
              <a:t>, </a:t>
            </a:r>
            <a:r>
              <a:rPr lang="zh-CN" altLang="en-US" smtClean="0">
                <a:latin typeface="宋体" pitchFamily="2" charset="-122"/>
              </a:rPr>
              <a:t>那是非常困难的。</a:t>
            </a:r>
          </a:p>
          <a:p>
            <a:pPr algn="just" eaLnBrk="1" hangingPunct="1"/>
            <a:r>
              <a:rPr lang="zh-CN" altLang="en-US" smtClean="0">
                <a:latin typeface="宋体" pitchFamily="2" charset="-122"/>
              </a:rPr>
              <a:t>② </a:t>
            </a:r>
            <a:r>
              <a:rPr lang="zh-CN" altLang="en-US" b="1" smtClean="0">
                <a:latin typeface="宋体" pitchFamily="2" charset="-122"/>
              </a:rPr>
              <a:t>二进制数运算简单：</a:t>
            </a:r>
            <a:r>
              <a:rPr lang="zh-CN" altLang="en-US" smtClean="0">
                <a:latin typeface="宋体" pitchFamily="2" charset="-122"/>
              </a:rPr>
              <a:t>数学推导证明</a:t>
            </a:r>
            <a:r>
              <a:rPr lang="en-US" altLang="zh-CN" smtClean="0">
                <a:latin typeface="宋体" pitchFamily="2" charset="-122"/>
              </a:rPr>
              <a:t>, </a:t>
            </a:r>
            <a:r>
              <a:rPr lang="zh-CN" altLang="en-US" smtClean="0">
                <a:latin typeface="宋体" pitchFamily="2" charset="-122"/>
              </a:rPr>
              <a:t>对</a:t>
            </a:r>
            <a:r>
              <a:rPr lang="en-US" altLang="zh-CN" smtClean="0">
                <a:latin typeface="宋体" pitchFamily="2" charset="-122"/>
              </a:rPr>
              <a:t>R</a:t>
            </a:r>
            <a:r>
              <a:rPr lang="zh-CN" altLang="en-US" smtClean="0">
                <a:latin typeface="宋体" pitchFamily="2" charset="-122"/>
              </a:rPr>
              <a:t>进制的算术求和、求积规则各有 </a:t>
            </a:r>
            <a:r>
              <a:rPr lang="en-US" altLang="zh-CN" smtClean="0">
                <a:latin typeface="宋体" pitchFamily="2" charset="-122"/>
              </a:rPr>
              <a:t>R(R+1)/2 </a:t>
            </a:r>
            <a:r>
              <a:rPr lang="zh-CN" altLang="en-US" smtClean="0">
                <a:latin typeface="宋体" pitchFamily="2" charset="-122"/>
              </a:rPr>
              <a:t>种。如采用十进制</a:t>
            </a:r>
            <a:r>
              <a:rPr lang="en-US" altLang="zh-CN" smtClean="0">
                <a:latin typeface="宋体" pitchFamily="2" charset="-122"/>
              </a:rPr>
              <a:t>, </a:t>
            </a:r>
            <a:r>
              <a:rPr lang="zh-CN" altLang="en-US" smtClean="0">
                <a:latin typeface="宋体" pitchFamily="2" charset="-122"/>
              </a:rPr>
              <a:t>就有</a:t>
            </a:r>
            <a:r>
              <a:rPr lang="en-US" altLang="zh-CN" smtClean="0">
                <a:latin typeface="宋体" pitchFamily="2" charset="-122"/>
              </a:rPr>
              <a:t>55</a:t>
            </a:r>
            <a:r>
              <a:rPr lang="zh-CN" altLang="en-US" smtClean="0">
                <a:latin typeface="宋体" pitchFamily="2" charset="-122"/>
              </a:rPr>
              <a:t>种求和与求积的运算规则</a:t>
            </a:r>
            <a:r>
              <a:rPr lang="en-US" altLang="zh-CN" smtClean="0">
                <a:latin typeface="宋体" pitchFamily="2" charset="-122"/>
              </a:rPr>
              <a:t>; </a:t>
            </a:r>
            <a:r>
              <a:rPr lang="zh-CN" altLang="en-US" smtClean="0">
                <a:latin typeface="宋体" pitchFamily="2" charset="-122"/>
              </a:rPr>
              <a:t>而二进制仅各有三种</a:t>
            </a:r>
            <a:r>
              <a:rPr lang="en-US" altLang="zh-CN" smtClean="0">
                <a:latin typeface="宋体" pitchFamily="2" charset="-122"/>
              </a:rPr>
              <a:t>, </a:t>
            </a:r>
            <a:r>
              <a:rPr lang="zh-CN" altLang="en-US" smtClean="0">
                <a:latin typeface="宋体" pitchFamily="2" charset="-122"/>
              </a:rPr>
              <a:t>因而简化了运算器等物理器件的设计。</a:t>
            </a:r>
          </a:p>
          <a:p>
            <a:pPr algn="just" eaLnBrk="1" hangingPunct="1"/>
            <a:r>
              <a:rPr lang="zh-CN" altLang="en-US" smtClean="0">
                <a:latin typeface="宋体" pitchFamily="2" charset="-122"/>
              </a:rPr>
              <a:t>③ </a:t>
            </a:r>
            <a:r>
              <a:rPr lang="zh-CN" altLang="en-US" b="1" smtClean="0">
                <a:latin typeface="宋体" pitchFamily="2" charset="-122"/>
              </a:rPr>
              <a:t>机器可靠性高：</a:t>
            </a:r>
            <a:r>
              <a:rPr lang="zh-CN" altLang="en-US" smtClean="0">
                <a:latin typeface="宋体" pitchFamily="2" charset="-122"/>
              </a:rPr>
              <a:t>由于电压的高低</a:t>
            </a:r>
            <a:r>
              <a:rPr lang="en-US" altLang="zh-CN" smtClean="0">
                <a:latin typeface="宋体" pitchFamily="2" charset="-122"/>
              </a:rPr>
              <a:t>, </a:t>
            </a:r>
            <a:r>
              <a:rPr lang="zh-CN" altLang="en-US" smtClean="0">
                <a:latin typeface="宋体" pitchFamily="2" charset="-122"/>
              </a:rPr>
              <a:t>电流的有无等都是一种质的变化</a:t>
            </a:r>
            <a:r>
              <a:rPr lang="en-US" altLang="zh-CN" smtClean="0">
                <a:latin typeface="宋体" pitchFamily="2" charset="-122"/>
              </a:rPr>
              <a:t>,</a:t>
            </a:r>
            <a:r>
              <a:rPr lang="zh-CN" altLang="en-US" smtClean="0">
                <a:latin typeface="宋体" pitchFamily="2" charset="-122"/>
              </a:rPr>
              <a:t>两种状态分明，所以基</a:t>
            </a:r>
            <a:r>
              <a:rPr lang="en-US" altLang="zh-CN" smtClean="0">
                <a:latin typeface="宋体" pitchFamily="2" charset="-122"/>
              </a:rPr>
              <a:t>2</a:t>
            </a:r>
            <a:r>
              <a:rPr lang="zh-CN" altLang="en-US" smtClean="0">
                <a:latin typeface="宋体" pitchFamily="2" charset="-122"/>
              </a:rPr>
              <a:t>码的传递抗干扰能力强</a:t>
            </a:r>
            <a:r>
              <a:rPr lang="en-US" altLang="zh-CN" smtClean="0">
                <a:latin typeface="宋体" pitchFamily="2" charset="-122"/>
              </a:rPr>
              <a:t>, </a:t>
            </a:r>
            <a:r>
              <a:rPr lang="zh-CN" altLang="en-US" smtClean="0">
                <a:latin typeface="宋体" pitchFamily="2" charset="-122"/>
              </a:rPr>
              <a:t>鉴别信息的可靠性高。</a:t>
            </a:r>
          </a:p>
          <a:p>
            <a:pPr algn="just" eaLnBrk="1" hangingPunct="1"/>
            <a:r>
              <a:rPr lang="zh-CN" altLang="en-US" smtClean="0">
                <a:latin typeface="宋体" pitchFamily="2" charset="-122"/>
              </a:rPr>
              <a:t>④ </a:t>
            </a:r>
            <a:r>
              <a:rPr lang="zh-CN" altLang="en-US" b="1" smtClean="0">
                <a:latin typeface="宋体" pitchFamily="2" charset="-122"/>
              </a:rPr>
              <a:t>通用性强：</a:t>
            </a:r>
            <a:r>
              <a:rPr lang="zh-CN" altLang="en-US" smtClean="0">
                <a:latin typeface="宋体" pitchFamily="2" charset="-122"/>
              </a:rPr>
              <a:t>基</a:t>
            </a:r>
            <a:r>
              <a:rPr lang="en-US" altLang="zh-CN" smtClean="0">
                <a:latin typeface="宋体" pitchFamily="2" charset="-122"/>
              </a:rPr>
              <a:t>2</a:t>
            </a:r>
            <a:r>
              <a:rPr lang="zh-CN" altLang="en-US" smtClean="0">
                <a:latin typeface="宋体" pitchFamily="2" charset="-122"/>
              </a:rPr>
              <a:t>码不仅成功地运用于数值信息编码</a:t>
            </a:r>
            <a:r>
              <a:rPr lang="en-US" altLang="zh-CN" smtClean="0">
                <a:latin typeface="宋体" pitchFamily="2" charset="-122"/>
              </a:rPr>
              <a:t>(</a:t>
            </a:r>
            <a:r>
              <a:rPr lang="zh-CN" altLang="en-US" smtClean="0">
                <a:latin typeface="宋体" pitchFamily="2" charset="-122"/>
              </a:rPr>
              <a:t>二进制</a:t>
            </a:r>
            <a:r>
              <a:rPr lang="en-US" altLang="zh-CN" smtClean="0">
                <a:latin typeface="宋体" pitchFamily="2" charset="-122"/>
              </a:rPr>
              <a:t>), </a:t>
            </a:r>
            <a:r>
              <a:rPr lang="zh-CN" altLang="en-US" smtClean="0">
                <a:latin typeface="宋体" pitchFamily="2" charset="-122"/>
              </a:rPr>
              <a:t>而且适用于各种非数值信息的数字化编码。特别是仅有的二个符号</a:t>
            </a:r>
            <a:r>
              <a:rPr lang="en-US" altLang="zh-CN" smtClean="0">
                <a:latin typeface="宋体" pitchFamily="2" charset="-122"/>
              </a:rPr>
              <a:t>0</a:t>
            </a:r>
            <a:r>
              <a:rPr lang="zh-CN" altLang="en-US" smtClean="0">
                <a:latin typeface="宋体" pitchFamily="2" charset="-122"/>
              </a:rPr>
              <a:t>和</a:t>
            </a:r>
            <a:r>
              <a:rPr lang="en-US" altLang="zh-CN" smtClean="0">
                <a:latin typeface="宋体" pitchFamily="2" charset="-122"/>
              </a:rPr>
              <a:t>1</a:t>
            </a:r>
            <a:r>
              <a:rPr lang="zh-CN" altLang="en-US" smtClean="0">
                <a:latin typeface="宋体" pitchFamily="2" charset="-122"/>
              </a:rPr>
              <a:t>正好与逻辑命题的两个值</a:t>
            </a:r>
            <a:r>
              <a:rPr lang="zh-CN" altLang="en-US" smtClean="0"/>
              <a:t>“</a:t>
            </a:r>
            <a:r>
              <a:rPr lang="zh-CN" altLang="en-US" smtClean="0">
                <a:latin typeface="宋体" pitchFamily="2" charset="-122"/>
              </a:rPr>
              <a:t> 真 </a:t>
            </a:r>
            <a:r>
              <a:rPr lang="zh-CN" altLang="en-US" smtClean="0"/>
              <a:t>”</a:t>
            </a:r>
            <a:r>
              <a:rPr lang="zh-CN" altLang="en-US" smtClean="0">
                <a:latin typeface="宋体" pitchFamily="2" charset="-122"/>
              </a:rPr>
              <a:t>与</a:t>
            </a:r>
            <a:r>
              <a:rPr lang="zh-CN" altLang="en-US" smtClean="0"/>
              <a:t>“</a:t>
            </a:r>
            <a:r>
              <a:rPr lang="zh-CN" altLang="en-US" smtClean="0">
                <a:latin typeface="宋体" pitchFamily="2" charset="-122"/>
              </a:rPr>
              <a:t> 假 </a:t>
            </a:r>
            <a:r>
              <a:rPr lang="zh-CN" altLang="en-US" smtClean="0"/>
              <a:t>”</a:t>
            </a:r>
            <a:r>
              <a:rPr lang="zh-CN" altLang="en-US" smtClean="0">
                <a:latin typeface="宋体" pitchFamily="2" charset="-122"/>
              </a:rPr>
              <a:t>相对应</a:t>
            </a:r>
            <a:r>
              <a:rPr lang="en-US" altLang="zh-CN" smtClean="0">
                <a:latin typeface="宋体" pitchFamily="2" charset="-122"/>
              </a:rPr>
              <a:t>, </a:t>
            </a:r>
            <a:r>
              <a:rPr lang="zh-CN" altLang="en-US" smtClean="0">
                <a:latin typeface="宋体" pitchFamily="2" charset="-122"/>
              </a:rPr>
              <a:t>从而为计算机实现逻辑运算和逻辑判断提供了方便。</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7EDCC37F-A469-4390-8AE1-1B282525CF1D}" type="slidenum">
              <a:rPr lang="en-US" altLang="zh-CN" smtClean="0"/>
              <a:pPr/>
              <a:t>12</a:t>
            </a:fld>
            <a:endParaRPr lang="en-US" altLang="zh-CN" smtClean="0"/>
          </a:p>
        </p:txBody>
      </p:sp>
      <p:sp>
        <p:nvSpPr>
          <p:cNvPr id="48131" name="Rectangle 2"/>
          <p:cNvSpPr>
            <a:spLocks noGrp="1" noRot="1" noChangeAspect="1" noChangeArrowheads="1" noTextEdit="1"/>
          </p:cNvSpPr>
          <p:nvPr>
            <p:ph type="sldImg"/>
          </p:nvPr>
        </p:nvSpPr>
        <p:spPr>
          <a:solidFill>
            <a:srgbClr val="FFFFFF"/>
          </a:solidFill>
          <a:ln/>
        </p:spPr>
      </p:sp>
      <p:sp>
        <p:nvSpPr>
          <p:cNvPr id="48132" name="Rectangle 3"/>
          <p:cNvSpPr>
            <a:spLocks noGrp="1" noChangeArrowheads="1"/>
          </p:cNvSpPr>
          <p:nvPr>
            <p:ph type="body" idx="1"/>
          </p:nvPr>
        </p:nvSpPr>
        <p:spPr>
          <a:solidFill>
            <a:srgbClr val="FFFFFF"/>
          </a:solidFill>
          <a:ln>
            <a:solidFill>
              <a:srgbClr val="000000"/>
            </a:solidFill>
          </a:ln>
        </p:spPr>
        <p:txBody>
          <a:bodyPr/>
          <a:lstStyle/>
          <a:p>
            <a:pPr algn="just" eaLnBrk="1" hangingPunct="1"/>
            <a:r>
              <a:rPr lang="zh-CN" altLang="en-US" smtClean="0">
                <a:latin typeface="宋体" pitchFamily="2" charset="-122"/>
              </a:rPr>
              <a:t>　　计算机的</a:t>
            </a:r>
            <a:r>
              <a:rPr lang="zh-CN" altLang="en-US" smtClean="0"/>
              <a:t>“</a:t>
            </a:r>
            <a:r>
              <a:rPr lang="zh-CN" altLang="en-US" smtClean="0">
                <a:latin typeface="宋体" pitchFamily="2" charset="-122"/>
              </a:rPr>
              <a:t>本能</a:t>
            </a:r>
            <a:r>
              <a:rPr lang="zh-CN" altLang="en-US" smtClean="0"/>
              <a:t>”</a:t>
            </a:r>
            <a:r>
              <a:rPr lang="zh-CN" altLang="en-US" smtClean="0">
                <a:latin typeface="宋体" pitchFamily="2" charset="-122"/>
              </a:rPr>
              <a:t>就是能够识别并执行属于它自己的一组机器指令。</a:t>
            </a:r>
          </a:p>
          <a:p>
            <a:pPr algn="just" eaLnBrk="1" hangingPunct="1"/>
            <a:r>
              <a:rPr lang="zh-CN" altLang="en-US" smtClean="0">
                <a:latin typeface="宋体" pitchFamily="2" charset="-122"/>
              </a:rPr>
              <a:t>　　因此，我们可以说，程序就是完成既定任务的一组指令序列，计算机按照程序规定的流程依次执行一条条的指令，最终完成程序所要实现的目标。</a:t>
            </a:r>
          </a:p>
          <a:p>
            <a:pPr algn="just" eaLnBrk="1" hangingPunct="1"/>
            <a:endParaRPr lang="zh-CN" altLang="en-US" smtClean="0">
              <a:latin typeface="宋体" pitchFamily="2" charset="-122"/>
            </a:endParaRPr>
          </a:p>
          <a:p>
            <a:pPr algn="just" eaLnBrk="1" hangingPunct="1"/>
            <a:r>
              <a:rPr lang="zh-CN" altLang="en-US" smtClean="0">
                <a:latin typeface="宋体" pitchFamily="2" charset="-122"/>
              </a:rPr>
              <a:t>　　计算机硬件系统最终只能执行由机器指令组成的程序。程序在执行前必须首先装入内存</a:t>
            </a:r>
            <a:r>
              <a:rPr lang="en-US" altLang="zh-CN" smtClean="0">
                <a:latin typeface="宋体" pitchFamily="2" charset="-122"/>
              </a:rPr>
              <a:t>, </a:t>
            </a:r>
            <a:r>
              <a:rPr lang="zh-CN" altLang="en-US" smtClean="0">
                <a:latin typeface="宋体" pitchFamily="2" charset="-122"/>
              </a:rPr>
              <a:t>程序执行时</a:t>
            </a:r>
            <a:r>
              <a:rPr lang="en-US" altLang="zh-CN" smtClean="0">
                <a:latin typeface="宋体" pitchFamily="2" charset="-122"/>
              </a:rPr>
              <a:t>CPU</a:t>
            </a:r>
            <a:r>
              <a:rPr lang="zh-CN" altLang="en-US" smtClean="0">
                <a:latin typeface="宋体" pitchFamily="2" charset="-122"/>
              </a:rPr>
              <a:t>负责从内存中逐条取出指令，分析识别指令，最后执行指令，从而完成了一条指令的执行周期。</a:t>
            </a:r>
            <a:r>
              <a:rPr lang="en-US" altLang="zh-CN" smtClean="0">
                <a:latin typeface="宋体" pitchFamily="2" charset="-122"/>
              </a:rPr>
              <a:t>CPU</a:t>
            </a:r>
            <a:r>
              <a:rPr lang="zh-CN" altLang="en-US" smtClean="0">
                <a:latin typeface="宋体" pitchFamily="2" charset="-122"/>
              </a:rPr>
              <a:t>就是这样周而复始地工作，直至程序的完成。</a:t>
            </a:r>
          </a:p>
          <a:p>
            <a:pPr algn="just" eaLnBrk="1" hangingPunct="1"/>
            <a:r>
              <a:rPr lang="zh-CN" altLang="en-US" smtClean="0">
                <a:latin typeface="宋体" pitchFamily="2" charset="-122"/>
              </a:rPr>
              <a:t>　　启动一个程序的执行只需将程序的第一条指令地址置入程序计数器（</a:t>
            </a:r>
            <a:r>
              <a:rPr lang="en-US" altLang="zh-CN" smtClean="0">
                <a:latin typeface="宋体" pitchFamily="2" charset="-122"/>
              </a:rPr>
              <a:t>PC</a:t>
            </a:r>
            <a:r>
              <a:rPr lang="zh-CN" altLang="en-US" smtClean="0">
                <a:latin typeface="宋体" pitchFamily="2" charset="-122"/>
              </a:rPr>
              <a:t>）中即可。</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D2B9C4E8-8E85-4FEA-A5F6-74C26051164B}" type="slidenum">
              <a:rPr lang="en-US" altLang="zh-CN" smtClean="0"/>
              <a:pPr/>
              <a:t>13</a:t>
            </a:fld>
            <a:endParaRPr lang="en-US" altLang="zh-CN" smtClean="0"/>
          </a:p>
        </p:txBody>
      </p:sp>
      <p:sp>
        <p:nvSpPr>
          <p:cNvPr id="49155" name="Rectangle 2"/>
          <p:cNvSpPr>
            <a:spLocks noGrp="1" noRot="1" noChangeAspect="1" noChangeArrowheads="1" noTextEdit="1"/>
          </p:cNvSpPr>
          <p:nvPr>
            <p:ph type="sldImg"/>
          </p:nvPr>
        </p:nvSpPr>
        <p:spPr>
          <a:solidFill>
            <a:srgbClr val="FFFFFF"/>
          </a:solidFill>
          <a:ln/>
        </p:spPr>
      </p:sp>
      <p:sp>
        <p:nvSpPr>
          <p:cNvPr id="49156" name="Rectangle 3"/>
          <p:cNvSpPr>
            <a:spLocks noGrp="1" noChangeArrowheads="1"/>
          </p:cNvSpPr>
          <p:nvPr>
            <p:ph type="body" idx="1"/>
          </p:nvPr>
        </p:nvSpPr>
        <p:spPr>
          <a:solidFill>
            <a:srgbClr val="FFFFFF"/>
          </a:solidFill>
          <a:ln>
            <a:solidFill>
              <a:srgbClr val="000000"/>
            </a:solidFill>
          </a:ln>
        </p:spPr>
        <p:txBody>
          <a:bodyPr/>
          <a:lstStyle/>
          <a:p>
            <a:pPr algn="just" eaLnBrk="1" hangingPunct="1"/>
            <a:r>
              <a:rPr lang="zh-CN" altLang="en-US" smtClean="0">
                <a:latin typeface="宋体" pitchFamily="2" charset="-122"/>
              </a:rPr>
              <a:t>信息的单位常采用</a:t>
            </a:r>
            <a:r>
              <a:rPr lang="zh-CN" altLang="en-US" smtClean="0"/>
              <a:t>“</a:t>
            </a:r>
            <a:r>
              <a:rPr lang="zh-CN" altLang="en-US" smtClean="0">
                <a:latin typeface="宋体" pitchFamily="2" charset="-122"/>
              </a:rPr>
              <a:t> 位 </a:t>
            </a:r>
            <a:r>
              <a:rPr lang="zh-CN" altLang="en-US" smtClean="0"/>
              <a:t>”</a:t>
            </a:r>
            <a:r>
              <a:rPr lang="zh-CN" altLang="en-US" smtClean="0">
                <a:latin typeface="宋体" pitchFamily="2" charset="-122"/>
              </a:rPr>
              <a:t>、</a:t>
            </a:r>
            <a:r>
              <a:rPr lang="zh-CN" altLang="en-US" smtClean="0"/>
              <a:t>“</a:t>
            </a:r>
            <a:r>
              <a:rPr lang="zh-CN" altLang="en-US" smtClean="0">
                <a:latin typeface="宋体" pitchFamily="2" charset="-122"/>
              </a:rPr>
              <a:t> 字节 </a:t>
            </a:r>
            <a:r>
              <a:rPr lang="zh-CN" altLang="en-US" smtClean="0"/>
              <a:t>”</a:t>
            </a:r>
            <a:r>
              <a:rPr lang="zh-CN" altLang="en-US" smtClean="0">
                <a:latin typeface="宋体" pitchFamily="2" charset="-122"/>
              </a:rPr>
              <a:t>、</a:t>
            </a:r>
            <a:r>
              <a:rPr lang="zh-CN" altLang="en-US" smtClean="0"/>
              <a:t>“</a:t>
            </a:r>
            <a:r>
              <a:rPr lang="zh-CN" altLang="en-US" smtClean="0">
                <a:latin typeface="宋体" pitchFamily="2" charset="-122"/>
              </a:rPr>
              <a:t> 字 </a:t>
            </a:r>
            <a:r>
              <a:rPr lang="zh-CN" altLang="en-US" smtClean="0"/>
              <a:t>”</a:t>
            </a:r>
            <a:r>
              <a:rPr lang="zh-CN" altLang="en-US" smtClean="0">
                <a:latin typeface="宋体" pitchFamily="2" charset="-122"/>
              </a:rPr>
              <a:t>几种量纲。</a:t>
            </a:r>
          </a:p>
          <a:p>
            <a:pPr algn="just" eaLnBrk="1" hangingPunct="1"/>
            <a:r>
              <a:rPr lang="zh-CN" altLang="en-US" b="1" smtClean="0">
                <a:latin typeface="宋体" pitchFamily="2" charset="-122"/>
              </a:rPr>
              <a:t>① 位</a:t>
            </a:r>
            <a:r>
              <a:rPr lang="en-US" altLang="zh-CN" b="1" smtClean="0">
                <a:latin typeface="宋体" pitchFamily="2" charset="-122"/>
              </a:rPr>
              <a:t>(bit):</a:t>
            </a:r>
            <a:r>
              <a:rPr lang="en-US" altLang="zh-CN" smtClean="0">
                <a:latin typeface="宋体" pitchFamily="2" charset="-122"/>
              </a:rPr>
              <a:t> </a:t>
            </a:r>
            <a:r>
              <a:rPr lang="zh-CN" altLang="en-US" smtClean="0">
                <a:latin typeface="宋体" pitchFamily="2" charset="-122"/>
              </a:rPr>
              <a:t>度量数据的最小单位</a:t>
            </a:r>
            <a:r>
              <a:rPr lang="en-US" altLang="zh-CN" smtClean="0">
                <a:latin typeface="宋体" pitchFamily="2" charset="-122"/>
              </a:rPr>
              <a:t>, </a:t>
            </a:r>
            <a:r>
              <a:rPr lang="zh-CN" altLang="en-US" smtClean="0">
                <a:latin typeface="宋体" pitchFamily="2" charset="-122"/>
              </a:rPr>
              <a:t>表示一位二进制信息。</a:t>
            </a:r>
          </a:p>
          <a:p>
            <a:pPr algn="just" eaLnBrk="1" hangingPunct="1"/>
            <a:r>
              <a:rPr lang="zh-CN" altLang="en-US" b="1" smtClean="0">
                <a:latin typeface="宋体" pitchFamily="2" charset="-122"/>
              </a:rPr>
              <a:t>②</a:t>
            </a:r>
            <a:r>
              <a:rPr lang="zh-CN" altLang="en-US" smtClean="0">
                <a:latin typeface="宋体" pitchFamily="2" charset="-122"/>
              </a:rPr>
              <a:t> </a:t>
            </a:r>
            <a:r>
              <a:rPr lang="zh-CN" altLang="en-US" b="1" smtClean="0">
                <a:latin typeface="宋体" pitchFamily="2" charset="-122"/>
              </a:rPr>
              <a:t>字节</a:t>
            </a:r>
            <a:r>
              <a:rPr lang="en-US" altLang="zh-CN" b="1" smtClean="0">
                <a:latin typeface="宋体" pitchFamily="2" charset="-122"/>
              </a:rPr>
              <a:t>(byte):</a:t>
            </a:r>
            <a:r>
              <a:rPr lang="en-US" altLang="zh-CN" smtClean="0">
                <a:latin typeface="宋体" pitchFamily="2" charset="-122"/>
              </a:rPr>
              <a:t> </a:t>
            </a:r>
            <a:r>
              <a:rPr lang="zh-CN" altLang="en-US" smtClean="0">
                <a:latin typeface="宋体" pitchFamily="2" charset="-122"/>
              </a:rPr>
              <a:t>一个字节由八位二进制数字组成</a:t>
            </a:r>
            <a:r>
              <a:rPr lang="en-US" altLang="zh-CN" smtClean="0">
                <a:latin typeface="宋体" pitchFamily="2" charset="-122"/>
              </a:rPr>
              <a:t>(1byte = 8 bit)</a:t>
            </a:r>
            <a:r>
              <a:rPr lang="zh-CN" altLang="en-US" smtClean="0">
                <a:latin typeface="宋体" pitchFamily="2" charset="-122"/>
              </a:rPr>
              <a:t>。字节是信息存储中最常用的基本单位。</a:t>
            </a:r>
          </a:p>
          <a:p>
            <a:pPr algn="just" eaLnBrk="1" hangingPunct="1"/>
            <a:r>
              <a:rPr lang="zh-CN" altLang="en-US" smtClean="0">
                <a:latin typeface="宋体" pitchFamily="2" charset="-122"/>
              </a:rPr>
              <a:t>计算机的存储器</a:t>
            </a:r>
            <a:r>
              <a:rPr lang="en-US" altLang="zh-CN" smtClean="0">
                <a:latin typeface="宋体" pitchFamily="2" charset="-122"/>
              </a:rPr>
              <a:t>(</a:t>
            </a:r>
            <a:r>
              <a:rPr lang="zh-CN" altLang="en-US" smtClean="0">
                <a:latin typeface="宋体" pitchFamily="2" charset="-122"/>
              </a:rPr>
              <a:t>包括内存与外存</a:t>
            </a:r>
            <a:r>
              <a:rPr lang="en-US" altLang="zh-CN" smtClean="0">
                <a:latin typeface="宋体" pitchFamily="2" charset="-122"/>
              </a:rPr>
              <a:t>)</a:t>
            </a:r>
            <a:r>
              <a:rPr lang="zh-CN" altLang="en-US" smtClean="0">
                <a:latin typeface="宋体" pitchFamily="2" charset="-122"/>
              </a:rPr>
              <a:t>通常也是以多少字节来表示它的容量。常用的单位有 </a:t>
            </a:r>
            <a:r>
              <a:rPr lang="en-US" altLang="zh-CN" smtClean="0">
                <a:latin typeface="宋体" pitchFamily="2" charset="-122"/>
              </a:rPr>
              <a:t>: K </a:t>
            </a:r>
            <a:r>
              <a:rPr lang="zh-CN" altLang="en-US" smtClean="0">
                <a:latin typeface="宋体" pitchFamily="2" charset="-122"/>
              </a:rPr>
              <a:t>字节、 </a:t>
            </a:r>
            <a:r>
              <a:rPr lang="en-US" altLang="zh-CN" smtClean="0">
                <a:latin typeface="宋体" pitchFamily="2" charset="-122"/>
              </a:rPr>
              <a:t>M</a:t>
            </a:r>
            <a:r>
              <a:rPr lang="zh-CN" altLang="en-US" smtClean="0">
                <a:latin typeface="宋体" pitchFamily="2" charset="-122"/>
              </a:rPr>
              <a:t>（兆）字节、</a:t>
            </a:r>
            <a:r>
              <a:rPr lang="en-US" altLang="zh-CN" smtClean="0">
                <a:latin typeface="宋体" pitchFamily="2" charset="-122"/>
              </a:rPr>
              <a:t>G </a:t>
            </a:r>
            <a:r>
              <a:rPr lang="zh-CN" altLang="en-US" smtClean="0">
                <a:latin typeface="宋体" pitchFamily="2" charset="-122"/>
              </a:rPr>
              <a:t>（吉）字节 </a:t>
            </a:r>
            <a:r>
              <a:rPr lang="en-US" altLang="zh-CN" smtClean="0">
                <a:latin typeface="宋体" pitchFamily="2" charset="-122"/>
              </a:rPr>
              <a:t>(</a:t>
            </a:r>
            <a:r>
              <a:rPr lang="zh-CN" altLang="en-US" smtClean="0">
                <a:latin typeface="宋体" pitchFamily="2" charset="-122"/>
              </a:rPr>
              <a:t>我们通常这些单位来描述计算机的内存或硬盘的大小</a:t>
            </a:r>
            <a:r>
              <a:rPr lang="en-US" altLang="zh-CN" smtClean="0">
                <a:latin typeface="宋体" pitchFamily="2" charset="-122"/>
              </a:rPr>
              <a:t>)</a:t>
            </a:r>
          </a:p>
          <a:p>
            <a:pPr algn="just" eaLnBrk="1" hangingPunct="1"/>
            <a:r>
              <a:rPr lang="en-US" altLang="zh-CN" b="1" smtClean="0">
                <a:latin typeface="宋体" pitchFamily="2" charset="-122"/>
              </a:rPr>
              <a:t>③</a:t>
            </a:r>
            <a:r>
              <a:rPr lang="en-US" altLang="zh-CN" smtClean="0">
                <a:latin typeface="宋体" pitchFamily="2" charset="-122"/>
              </a:rPr>
              <a:t> </a:t>
            </a:r>
            <a:r>
              <a:rPr lang="zh-CN" altLang="en-US" b="1" smtClean="0">
                <a:latin typeface="宋体" pitchFamily="2" charset="-122"/>
              </a:rPr>
              <a:t>字</a:t>
            </a:r>
            <a:r>
              <a:rPr lang="en-US" altLang="zh-CN" b="1" smtClean="0">
                <a:latin typeface="宋体" pitchFamily="2" charset="-122"/>
              </a:rPr>
              <a:t>(word):</a:t>
            </a:r>
            <a:r>
              <a:rPr lang="en-US" altLang="zh-CN" smtClean="0">
                <a:latin typeface="宋体" pitchFamily="2" charset="-122"/>
              </a:rPr>
              <a:t> </a:t>
            </a:r>
            <a:r>
              <a:rPr lang="zh-CN" altLang="en-US" smtClean="0">
                <a:latin typeface="宋体" pitchFamily="2" charset="-122"/>
              </a:rPr>
              <a:t>字是位的组合</a:t>
            </a:r>
            <a:r>
              <a:rPr lang="en-US" altLang="zh-CN" smtClean="0">
                <a:latin typeface="宋体" pitchFamily="2" charset="-122"/>
              </a:rPr>
              <a:t>, </a:t>
            </a:r>
            <a:r>
              <a:rPr lang="zh-CN" altLang="en-US" smtClean="0">
                <a:latin typeface="宋体" pitchFamily="2" charset="-122"/>
              </a:rPr>
              <a:t>并作为一个独立的信息单位处理。字又称为计算机字</a:t>
            </a:r>
            <a:r>
              <a:rPr lang="en-US" altLang="zh-CN" smtClean="0">
                <a:latin typeface="宋体" pitchFamily="2" charset="-122"/>
              </a:rPr>
              <a:t>, </a:t>
            </a:r>
            <a:r>
              <a:rPr lang="zh-CN" altLang="en-US" smtClean="0">
                <a:latin typeface="宋体" pitchFamily="2" charset="-122"/>
              </a:rPr>
              <a:t>它的含意取决于机器的类型、字长以及使用者的要求。常用的固定字长有</a:t>
            </a:r>
            <a:r>
              <a:rPr lang="en-US" altLang="zh-CN" smtClean="0">
                <a:latin typeface="宋体" pitchFamily="2" charset="-122"/>
              </a:rPr>
              <a:t>8</a:t>
            </a:r>
            <a:r>
              <a:rPr lang="zh-CN" altLang="en-US" smtClean="0">
                <a:latin typeface="宋体" pitchFamily="2" charset="-122"/>
              </a:rPr>
              <a:t>位、</a:t>
            </a:r>
            <a:r>
              <a:rPr lang="en-US" altLang="zh-CN" smtClean="0">
                <a:latin typeface="宋体" pitchFamily="2" charset="-122"/>
              </a:rPr>
              <a:t>16</a:t>
            </a:r>
            <a:r>
              <a:rPr lang="zh-CN" altLang="en-US" smtClean="0">
                <a:latin typeface="宋体" pitchFamily="2" charset="-122"/>
              </a:rPr>
              <a:t>位、</a:t>
            </a:r>
            <a:r>
              <a:rPr lang="en-US" altLang="zh-CN" smtClean="0">
                <a:latin typeface="宋体" pitchFamily="2" charset="-122"/>
              </a:rPr>
              <a:t>32</a:t>
            </a:r>
            <a:r>
              <a:rPr lang="zh-CN" altLang="en-US" smtClean="0">
                <a:latin typeface="宋体" pitchFamily="2" charset="-122"/>
              </a:rPr>
              <a:t>位等。</a:t>
            </a:r>
          </a:p>
          <a:p>
            <a:pPr algn="just" eaLnBrk="1" hangingPunct="1"/>
            <a:r>
              <a:rPr lang="zh-CN" altLang="en-US" b="1" smtClean="0">
                <a:latin typeface="宋体" pitchFamily="2" charset="-122"/>
              </a:rPr>
              <a:t>④ 机器字长：</a:t>
            </a:r>
            <a:r>
              <a:rPr lang="zh-CN" altLang="en-US" smtClean="0">
                <a:latin typeface="宋体" pitchFamily="2" charset="-122"/>
              </a:rPr>
              <a:t>在讨论信息单位时</a:t>
            </a:r>
            <a:r>
              <a:rPr lang="en-US" altLang="zh-CN" smtClean="0">
                <a:latin typeface="宋体" pitchFamily="2" charset="-122"/>
              </a:rPr>
              <a:t>, </a:t>
            </a:r>
            <a:r>
              <a:rPr lang="zh-CN" altLang="en-US" smtClean="0">
                <a:latin typeface="宋体" pitchFamily="2" charset="-122"/>
              </a:rPr>
              <a:t>还有一个与机器硬件指标有关的单位</a:t>
            </a:r>
            <a:r>
              <a:rPr lang="en-US" altLang="zh-CN" smtClean="0">
                <a:latin typeface="宋体" pitchFamily="2" charset="-122"/>
              </a:rPr>
              <a:t>, </a:t>
            </a:r>
            <a:r>
              <a:rPr lang="zh-CN" altLang="en-US" smtClean="0">
                <a:latin typeface="宋体" pitchFamily="2" charset="-122"/>
              </a:rPr>
              <a:t>这就是机器字长。机器字长一般是指参加运算的寄存器所含有的二进制数的位数</a:t>
            </a:r>
            <a:r>
              <a:rPr lang="en-US" altLang="zh-CN" smtClean="0">
                <a:latin typeface="宋体" pitchFamily="2" charset="-122"/>
              </a:rPr>
              <a:t>, </a:t>
            </a:r>
            <a:r>
              <a:rPr lang="zh-CN" altLang="en-US" smtClean="0">
                <a:latin typeface="宋体" pitchFamily="2" charset="-122"/>
              </a:rPr>
              <a:t>它代表了机器的精度。机器的功能设计决定了机器的字长</a:t>
            </a:r>
            <a:r>
              <a:rPr lang="en-US" altLang="zh-CN" smtClean="0">
                <a:latin typeface="宋体" pitchFamily="2" charset="-122"/>
              </a:rPr>
              <a:t>,</a:t>
            </a:r>
            <a:r>
              <a:rPr lang="zh-CN" altLang="en-US" smtClean="0">
                <a:latin typeface="宋体" pitchFamily="2" charset="-122"/>
              </a:rPr>
              <a:t>一般大型机用于数值计算</a:t>
            </a:r>
            <a:r>
              <a:rPr lang="en-US" altLang="zh-CN" smtClean="0">
                <a:latin typeface="宋体" pitchFamily="2" charset="-122"/>
              </a:rPr>
              <a:t>, </a:t>
            </a:r>
            <a:r>
              <a:rPr lang="zh-CN" altLang="en-US" smtClean="0">
                <a:latin typeface="宋体" pitchFamily="2" charset="-122"/>
              </a:rPr>
              <a:t>为保证足够的精度</a:t>
            </a:r>
            <a:r>
              <a:rPr lang="en-US" altLang="zh-CN" smtClean="0">
                <a:latin typeface="宋体" pitchFamily="2" charset="-122"/>
              </a:rPr>
              <a:t>, </a:t>
            </a:r>
            <a:r>
              <a:rPr lang="zh-CN" altLang="en-US" smtClean="0">
                <a:latin typeface="宋体" pitchFamily="2" charset="-122"/>
              </a:rPr>
              <a:t>需要较长的字长</a:t>
            </a:r>
            <a:r>
              <a:rPr lang="en-US" altLang="zh-CN" smtClean="0">
                <a:latin typeface="宋体" pitchFamily="2" charset="-122"/>
              </a:rPr>
              <a:t>, </a:t>
            </a:r>
            <a:r>
              <a:rPr lang="zh-CN" altLang="en-US" smtClean="0">
                <a:latin typeface="宋体" pitchFamily="2" charset="-122"/>
              </a:rPr>
              <a:t>如</a:t>
            </a:r>
            <a:r>
              <a:rPr lang="en-US" altLang="zh-CN" smtClean="0">
                <a:latin typeface="宋体" pitchFamily="2" charset="-122"/>
              </a:rPr>
              <a:t>32</a:t>
            </a:r>
            <a:r>
              <a:rPr lang="zh-CN" altLang="en-US" smtClean="0">
                <a:latin typeface="宋体" pitchFamily="2" charset="-122"/>
              </a:rPr>
              <a:t>位、</a:t>
            </a:r>
            <a:r>
              <a:rPr lang="en-US" altLang="zh-CN" smtClean="0">
                <a:latin typeface="宋体" pitchFamily="2" charset="-122"/>
              </a:rPr>
              <a:t>64</a:t>
            </a:r>
            <a:r>
              <a:rPr lang="zh-CN" altLang="en-US" smtClean="0">
                <a:latin typeface="宋体" pitchFamily="2" charset="-122"/>
              </a:rPr>
              <a:t>位等。而小型机、微机一般字长为</a:t>
            </a:r>
            <a:r>
              <a:rPr lang="en-US" altLang="zh-CN" smtClean="0">
                <a:latin typeface="宋体" pitchFamily="2" charset="-122"/>
              </a:rPr>
              <a:t>16</a:t>
            </a:r>
            <a:r>
              <a:rPr lang="zh-CN" altLang="en-US" smtClean="0">
                <a:latin typeface="宋体" pitchFamily="2" charset="-122"/>
              </a:rPr>
              <a:t>位、</a:t>
            </a:r>
            <a:r>
              <a:rPr lang="en-US" altLang="zh-CN" smtClean="0">
                <a:latin typeface="宋体" pitchFamily="2" charset="-122"/>
              </a:rPr>
              <a:t>32</a:t>
            </a:r>
            <a:r>
              <a:rPr lang="zh-CN" altLang="en-US" smtClean="0">
                <a:latin typeface="宋体" pitchFamily="2" charset="-122"/>
              </a:rPr>
              <a:t>位等。</a:t>
            </a:r>
          </a:p>
          <a:p>
            <a:pPr eaLnBrk="1" hangingPunct="1"/>
            <a:endParaRPr lang="en-US"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pic>
        <p:nvPicPr>
          <p:cNvPr id="4" name="Picture 7" descr="129">
            <a:hlinkClick r:id="rId2" action="ppaction://hlinksldjump"/>
          </p:cNvPr>
          <p:cNvPicPr>
            <a:picLocks noChangeAspect="1" noChangeArrowheads="1"/>
          </p:cNvPicPr>
          <p:nvPr userDrawn="1"/>
        </p:nvPicPr>
        <p:blipFill>
          <a:blip r:embed="rId3"/>
          <a:srcRect/>
          <a:stretch>
            <a:fillRect/>
          </a:stretch>
        </p:blipFill>
        <p:spPr bwMode="auto">
          <a:xfrm>
            <a:off x="8382000" y="5999163"/>
            <a:ext cx="715963" cy="858837"/>
          </a:xfrm>
          <a:prstGeom prst="rect">
            <a:avLst/>
          </a:prstGeom>
          <a:noFill/>
          <a:ln w="9525">
            <a:noFill/>
            <a:miter lim="800000"/>
            <a:headEnd/>
            <a:tailEnd/>
          </a:ln>
        </p:spPr>
      </p:pic>
      <p:sp>
        <p:nvSpPr>
          <p:cNvPr id="5" name="Rectangle 9"/>
          <p:cNvSpPr>
            <a:spLocks noChangeArrowheads="1"/>
          </p:cNvSpPr>
          <p:nvPr userDrawn="1"/>
        </p:nvSpPr>
        <p:spPr bwMode="auto">
          <a:xfrm>
            <a:off x="0" y="6477000"/>
            <a:ext cx="2428870" cy="307777"/>
          </a:xfrm>
          <a:prstGeom prst="rect">
            <a:avLst/>
          </a:prstGeom>
          <a:noFill/>
          <a:ln w="9525">
            <a:noFill/>
            <a:miter lim="800000"/>
            <a:headEnd/>
            <a:tailEnd/>
          </a:ln>
          <a:effectLst/>
        </p:spPr>
        <p:txBody>
          <a:bodyPr wrap="none">
            <a:spAutoFit/>
          </a:bodyPr>
          <a:lstStyle/>
          <a:p>
            <a:pPr algn="l" fontAlgn="t">
              <a:lnSpc>
                <a:spcPct val="140000"/>
              </a:lnSpc>
              <a:buClr>
                <a:schemeClr val="bg1"/>
              </a:buClr>
              <a:defRPr/>
            </a:pPr>
            <a:r>
              <a:rPr lang="zh-CN" altLang="en-US" sz="1000" b="1" dirty="0">
                <a:solidFill>
                  <a:schemeClr val="bg2"/>
                </a:solidFill>
                <a:latin typeface="宋体" pitchFamily="2" charset="-122"/>
              </a:rPr>
              <a:t>华南理工大学计算机学院 周霭如 </a:t>
            </a:r>
            <a:r>
              <a:rPr lang="en-US" altLang="zh-CN" sz="1000" b="1" dirty="0" smtClean="0">
                <a:solidFill>
                  <a:schemeClr val="bg2"/>
                </a:solidFill>
                <a:latin typeface="宋体" pitchFamily="2" charset="-122"/>
              </a:rPr>
              <a:t>2016</a:t>
            </a:r>
            <a:endParaRPr lang="en-US" altLang="zh-CN" sz="1000" b="1" dirty="0">
              <a:solidFill>
                <a:schemeClr val="bg2"/>
              </a:solidFill>
              <a:latin typeface="宋体" pitchFamily="2"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 Target="../slides/slide2.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CE6C0"/>
        </a:solidFill>
        <a:effectLst/>
      </p:bgPr>
    </p:bg>
    <p:spTree>
      <p:nvGrpSpPr>
        <p:cNvPr id="1" name=""/>
        <p:cNvGrpSpPr/>
        <p:nvPr/>
      </p:nvGrpSpPr>
      <p:grpSpPr>
        <a:xfrm>
          <a:off x="0" y="0"/>
          <a:ext cx="0" cy="0"/>
          <a:chOff x="0" y="0"/>
          <a:chExt cx="0" cy="0"/>
        </a:xfrm>
      </p:grpSpPr>
      <p:pic>
        <p:nvPicPr>
          <p:cNvPr id="5123" name="Picture 8" descr="129">
            <a:hlinkClick r:id="rId6" action="ppaction://hlinksldjump"/>
          </p:cNvPr>
          <p:cNvPicPr>
            <a:picLocks noChangeAspect="1" noChangeArrowheads="1"/>
          </p:cNvPicPr>
          <p:nvPr userDrawn="1"/>
        </p:nvPicPr>
        <p:blipFill>
          <a:blip r:embed="rId7"/>
          <a:srcRect/>
          <a:stretch>
            <a:fillRect/>
          </a:stretch>
        </p:blipFill>
        <p:spPr bwMode="auto">
          <a:xfrm>
            <a:off x="8382000" y="5999163"/>
            <a:ext cx="715963" cy="858837"/>
          </a:xfrm>
          <a:prstGeom prst="rect">
            <a:avLst/>
          </a:prstGeom>
          <a:noFill/>
          <a:ln w="9525">
            <a:noFill/>
            <a:miter lim="800000"/>
            <a:headEnd/>
            <a:tailEnd/>
          </a:ln>
        </p:spPr>
      </p:pic>
      <p:sp>
        <p:nvSpPr>
          <p:cNvPr id="3083" name="Rectangle 11"/>
          <p:cNvSpPr>
            <a:spLocks noChangeArrowheads="1"/>
          </p:cNvSpPr>
          <p:nvPr userDrawn="1"/>
        </p:nvSpPr>
        <p:spPr bwMode="auto">
          <a:xfrm>
            <a:off x="0" y="6477000"/>
            <a:ext cx="2364750" cy="307777"/>
          </a:xfrm>
          <a:prstGeom prst="rect">
            <a:avLst/>
          </a:prstGeom>
          <a:noFill/>
          <a:ln w="9525">
            <a:noFill/>
            <a:miter lim="800000"/>
            <a:headEnd/>
            <a:tailEnd/>
          </a:ln>
          <a:effectLst/>
        </p:spPr>
        <p:txBody>
          <a:bodyPr wrap="none">
            <a:spAutoFit/>
          </a:bodyPr>
          <a:lstStyle/>
          <a:p>
            <a:pPr algn="l" fontAlgn="t">
              <a:lnSpc>
                <a:spcPct val="140000"/>
              </a:lnSpc>
              <a:buClr>
                <a:schemeClr val="bg1"/>
              </a:buClr>
              <a:defRPr/>
            </a:pPr>
            <a:r>
              <a:rPr lang="zh-CN" altLang="en-US" sz="1000" b="1" dirty="0">
                <a:solidFill>
                  <a:schemeClr val="bg2"/>
                </a:solidFill>
                <a:latin typeface="宋体" pitchFamily="2" charset="-122"/>
              </a:rPr>
              <a:t>华南理工大学计算机学院 周霭如 </a:t>
            </a:r>
            <a:r>
              <a:rPr lang="en-US" altLang="zh-CN" sz="1000" b="1" dirty="0" smtClean="0">
                <a:solidFill>
                  <a:schemeClr val="bg2"/>
                </a:solidFill>
                <a:latin typeface="宋体" pitchFamily="2" charset="-122"/>
              </a:rPr>
              <a:t>2016</a:t>
            </a:r>
            <a:endParaRPr lang="en-US" altLang="zh-CN" sz="1000" b="1" dirty="0">
              <a:solidFill>
                <a:schemeClr val="bg2"/>
              </a:solidFill>
              <a:latin typeface="宋体" pitchFamily="2" charset="-122"/>
            </a:endParaRPr>
          </a:p>
        </p:txBody>
      </p:sp>
    </p:spTree>
  </p:cSld>
  <p:clrMap bg1="lt1" tx1="dk1" bg2="lt2" tx2="dk2" accent1="accent1" accent2="accent2" accent3="accent3" accent4="accent4" accent5="accent5" accent6="accent6" hlink="hlink" folHlink="folHlink"/>
  <p:sldLayoutIdLst>
    <p:sldLayoutId id="2147483684" r:id="rId1"/>
    <p:sldLayoutId id="2147483674" r:id="rId2"/>
    <p:sldLayoutId id="2147483678" r:id="rId3"/>
    <p:sldLayoutId id="2147483679" r:id="rId4"/>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lr>
          <a:schemeClr val="tx2"/>
        </a:buClr>
        <a:buFont typeface="Wingdings"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SzPct val="95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vmlDrawing" Target="../drawings/vmlDrawing4.vml"/><Relationship Id="rId6" Type="http://schemas.openxmlformats.org/officeDocument/2006/relationships/oleObject" Target="../embeddings/oleObject14.bin"/><Relationship Id="rId5" Type="http://schemas.openxmlformats.org/officeDocument/2006/relationships/oleObject" Target="../embeddings/oleObject13.bin"/><Relationship Id="rId4" Type="http://schemas.openxmlformats.org/officeDocument/2006/relationships/oleObject" Target="../embeddings/oleObject12.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hyperlink" Target="https://www.toutiao.com/i6877530545463820814/" TargetMode="Externa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1.xml"/><Relationship Id="rId7" Type="http://schemas.openxmlformats.org/officeDocument/2006/relationships/oleObject" Target="../embeddings/oleObject3.bin"/><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oleObject" Target="../embeddings/oleObject1.bin"/><Relationship Id="rId10" Type="http://schemas.openxmlformats.org/officeDocument/2006/relationships/oleObject" Target="../embeddings/oleObject6.bin"/><Relationship Id="rId4" Type="http://schemas.openxmlformats.org/officeDocument/2006/relationships/image" Target="../media/image5.png"/><Relationship Id="rId9" Type="http://schemas.openxmlformats.org/officeDocument/2006/relationships/oleObject" Target="../embeddings/oleObject5.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oleObject" Target="../embeddings/oleObject10.bin"/><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oleObject" Target="../embeddings/oleObject9.bin"/><Relationship Id="rId5" Type="http://schemas.openxmlformats.org/officeDocument/2006/relationships/oleObject" Target="../embeddings/oleObject8.bin"/><Relationship Id="rId4" Type="http://schemas.openxmlformats.org/officeDocument/2006/relationships/oleObject" Target="../embeddings/oleObject7.bin"/></Relationships>
</file>

<file path=ppt/slides/_rels/slide6.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slide" Target="slide19.xml"/><Relationship Id="rId5" Type="http://schemas.openxmlformats.org/officeDocument/2006/relationships/slide" Target="slide3.xml"/><Relationship Id="rId4" Type="http://schemas.openxmlformats.org/officeDocument/2006/relationships/slide" Target="slide23.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3.xml"/><Relationship Id="rId1" Type="http://schemas.openxmlformats.org/officeDocument/2006/relationships/vmlDrawing" Target="../drawings/vmlDrawing3.v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0"/>
            <a:ext cx="9144000" cy="1727200"/>
          </a:xfrm>
          <a:prstGeom prst="rect">
            <a:avLst/>
          </a:prstGeom>
          <a:solidFill>
            <a:srgbClr val="6699FF"/>
          </a:solidFill>
          <a:ln w="9525">
            <a:noFill/>
            <a:miter lim="800000"/>
            <a:headEnd/>
            <a:tailEnd/>
          </a:ln>
        </p:spPr>
        <p:txBody>
          <a:bodyPr wrap="none" anchor="ctr"/>
          <a:lstStyle/>
          <a:p>
            <a:endParaRPr lang="zh-CN" altLang="en-US"/>
          </a:p>
        </p:txBody>
      </p:sp>
      <p:sp>
        <p:nvSpPr>
          <p:cNvPr id="521219" name="Rectangle 3"/>
          <p:cNvSpPr>
            <a:spLocks noGrp="1" noChangeArrowheads="1"/>
          </p:cNvSpPr>
          <p:nvPr>
            <p:ph type="ctrTitle" idx="4294967295"/>
          </p:nvPr>
        </p:nvSpPr>
        <p:spPr>
          <a:xfrm>
            <a:off x="0" y="-26988"/>
            <a:ext cx="9144000" cy="1219201"/>
          </a:xfrm>
          <a:prstGeom prst="rect">
            <a:avLst/>
          </a:prstGeom>
          <a:effectLst>
            <a:outerShdw dist="107763" dir="2700000" algn="ctr" rotWithShape="0">
              <a:srgbClr val="808080">
                <a:alpha val="50000"/>
              </a:srgbClr>
            </a:outerShdw>
          </a:effectLst>
        </p:spPr>
        <p:txBody>
          <a:bodyPr/>
          <a:lstStyle/>
          <a:p>
            <a:pPr eaLnBrk="1" hangingPunct="1">
              <a:defRPr/>
            </a:pPr>
            <a:r>
              <a:rPr lang="en-US" altLang="zh-CN" sz="7200" b="1" smtClean="0">
                <a:solidFill>
                  <a:srgbClr val="FFCC00"/>
                </a:solidFill>
                <a:latin typeface="隶书" pitchFamily="49" charset="-122"/>
                <a:ea typeface="隶书" pitchFamily="49" charset="-122"/>
              </a:rPr>
              <a:t>C++</a:t>
            </a:r>
            <a:r>
              <a:rPr lang="zh-CN" altLang="en-US" sz="7200" b="1" smtClean="0">
                <a:solidFill>
                  <a:srgbClr val="FFCC00"/>
                </a:solidFill>
                <a:latin typeface="隶书" pitchFamily="49" charset="-122"/>
                <a:ea typeface="隶书" pitchFamily="49" charset="-122"/>
              </a:rPr>
              <a:t>程序设计基础</a:t>
            </a:r>
          </a:p>
        </p:txBody>
      </p:sp>
      <p:pic>
        <p:nvPicPr>
          <p:cNvPr id="7172" name="Picture 5" descr="face"/>
          <p:cNvPicPr>
            <a:picLocks noChangeAspect="1" noChangeArrowheads="1"/>
          </p:cNvPicPr>
          <p:nvPr/>
        </p:nvPicPr>
        <p:blipFill>
          <a:blip r:embed="rId2"/>
          <a:srcRect/>
          <a:stretch>
            <a:fillRect/>
          </a:stretch>
        </p:blipFill>
        <p:spPr bwMode="auto">
          <a:xfrm>
            <a:off x="0" y="1800225"/>
            <a:ext cx="9144000" cy="5084763"/>
          </a:xfrm>
          <a:prstGeom prst="rect">
            <a:avLst/>
          </a:prstGeom>
          <a:noFill/>
          <a:ln w="9525">
            <a:noFill/>
            <a:miter lim="800000"/>
            <a:headEnd/>
            <a:tailEnd/>
          </a:ln>
        </p:spPr>
      </p:pic>
      <p:sp>
        <p:nvSpPr>
          <p:cNvPr id="521220" name="Rectangle 4"/>
          <p:cNvSpPr>
            <a:spLocks noGrp="1" noChangeArrowheads="1"/>
          </p:cNvSpPr>
          <p:nvPr>
            <p:ph type="subTitle" idx="4294967295"/>
          </p:nvPr>
        </p:nvSpPr>
        <p:spPr>
          <a:xfrm>
            <a:off x="0" y="979488"/>
            <a:ext cx="9144000" cy="936625"/>
          </a:xfrm>
          <a:prstGeom prst="rect">
            <a:avLst/>
          </a:prstGeom>
        </p:spPr>
        <p:txBody>
          <a:bodyPr/>
          <a:lstStyle/>
          <a:p>
            <a:pPr eaLnBrk="1" hangingPunct="1">
              <a:lnSpc>
                <a:spcPct val="130000"/>
              </a:lnSpc>
              <a:spcBef>
                <a:spcPct val="0"/>
              </a:spcBef>
              <a:buClrTx/>
              <a:buFontTx/>
              <a:buNone/>
              <a:defRPr/>
            </a:pPr>
            <a:r>
              <a:rPr lang="en-US" altLang="zh-CN" sz="2200" b="1" dirty="0" smtClean="0">
                <a:solidFill>
                  <a:srgbClr val="FF6600"/>
                </a:solidFill>
                <a:effectLst>
                  <a:outerShdw blurRad="38100" dist="38100" dir="2700000" algn="tl">
                    <a:srgbClr val="000000"/>
                  </a:outerShdw>
                </a:effectLst>
                <a:latin typeface="隶书" pitchFamily="49" charset="-122"/>
                <a:ea typeface="隶书" pitchFamily="49" charset="-122"/>
              </a:rPr>
              <a:t>《C++</a:t>
            </a:r>
            <a:r>
              <a:rPr lang="zh-CN" altLang="en-US" sz="2200" b="1" dirty="0" smtClean="0">
                <a:solidFill>
                  <a:srgbClr val="FF6600"/>
                </a:solidFill>
                <a:effectLst>
                  <a:outerShdw blurRad="38100" dist="38100" dir="2700000" algn="tl">
                    <a:srgbClr val="000000"/>
                  </a:outerShdw>
                </a:effectLst>
                <a:latin typeface="隶书" pitchFamily="49" charset="-122"/>
                <a:ea typeface="隶书" pitchFamily="49" charset="-122"/>
              </a:rPr>
              <a:t>程序设计基础</a:t>
            </a:r>
            <a:r>
              <a:rPr lang="en-US" altLang="zh-CN" sz="2200" b="1" dirty="0" smtClean="0">
                <a:solidFill>
                  <a:srgbClr val="FF6600"/>
                </a:solidFill>
                <a:effectLst>
                  <a:outerShdw blurRad="38100" dist="38100" dir="2700000" algn="tl">
                    <a:srgbClr val="000000"/>
                  </a:outerShdw>
                </a:effectLst>
                <a:latin typeface="隶书" pitchFamily="49" charset="-122"/>
                <a:ea typeface="隶书" pitchFamily="49" charset="-122"/>
              </a:rPr>
              <a:t>》</a:t>
            </a:r>
            <a:r>
              <a:rPr lang="zh-CN" altLang="en-US" sz="2200" b="1" dirty="0" smtClean="0">
                <a:solidFill>
                  <a:srgbClr val="FF6600"/>
                </a:solidFill>
                <a:effectLst>
                  <a:outerShdw blurRad="38100" dist="38100" dir="2700000" algn="tl">
                    <a:srgbClr val="000000"/>
                  </a:outerShdw>
                </a:effectLst>
                <a:latin typeface="隶书" pitchFamily="49" charset="-122"/>
                <a:ea typeface="隶书" pitchFamily="49" charset="-122"/>
              </a:rPr>
              <a:t>（第</a:t>
            </a:r>
            <a:r>
              <a:rPr lang="en-US" altLang="zh-CN" sz="2200" b="1" dirty="0" smtClean="0">
                <a:solidFill>
                  <a:srgbClr val="FF6600"/>
                </a:solidFill>
                <a:effectLst>
                  <a:outerShdw blurRad="38100" dist="38100" dir="2700000" algn="tl">
                    <a:srgbClr val="000000"/>
                  </a:outerShdw>
                </a:effectLst>
                <a:latin typeface="隶书" pitchFamily="49" charset="-122"/>
                <a:ea typeface="隶书" pitchFamily="49" charset="-122"/>
              </a:rPr>
              <a:t>5</a:t>
            </a:r>
            <a:r>
              <a:rPr lang="zh-CN" altLang="en-US" sz="2200" b="1" dirty="0" smtClean="0">
                <a:solidFill>
                  <a:srgbClr val="FF6600"/>
                </a:solidFill>
                <a:effectLst>
                  <a:outerShdw blurRad="38100" dist="38100" dir="2700000" algn="tl">
                    <a:srgbClr val="000000"/>
                  </a:outerShdw>
                </a:effectLst>
                <a:latin typeface="隶书" pitchFamily="49" charset="-122"/>
                <a:ea typeface="隶书" pitchFamily="49" charset="-122"/>
              </a:rPr>
              <a:t>版） 电子工业出版社 周霭如 林伟健 编著</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1000"/>
                                  </p:stCondLst>
                                  <p:childTnLst>
                                    <p:set>
                                      <p:cBhvr>
                                        <p:cTn id="6" dur="1" fill="hold">
                                          <p:stCondLst>
                                            <p:cond delay="0"/>
                                          </p:stCondLst>
                                        </p:cTn>
                                        <p:tgtEl>
                                          <p:spTgt spid="521219"/>
                                        </p:tgtEl>
                                        <p:attrNameLst>
                                          <p:attrName>style.visibility</p:attrName>
                                        </p:attrNameLst>
                                      </p:cBhvr>
                                      <p:to>
                                        <p:strVal val="visible"/>
                                      </p:to>
                                    </p:set>
                                    <p:animEffect transition="in" filter="barn(outVertical)">
                                      <p:cBhvr>
                                        <p:cTn id="7" dur="500"/>
                                        <p:tgtEl>
                                          <p:spTgt spid="521219"/>
                                        </p:tgtEl>
                                      </p:cBhvr>
                                    </p:animEffect>
                                  </p:childTnLst>
                                </p:cTn>
                              </p:par>
                            </p:childTnLst>
                          </p:cTn>
                        </p:par>
                        <p:par>
                          <p:cTn id="8" fill="hold">
                            <p:stCondLst>
                              <p:cond delay="1500"/>
                            </p:stCondLst>
                            <p:childTnLst>
                              <p:par>
                                <p:cTn id="9" presetID="16" presetClass="entr" presetSubtype="37" fill="hold" grpId="0" nodeType="afterEffect">
                                  <p:stCondLst>
                                    <p:cond delay="1000"/>
                                  </p:stCondLst>
                                  <p:childTnLst>
                                    <p:set>
                                      <p:cBhvr>
                                        <p:cTn id="10" dur="1" fill="hold">
                                          <p:stCondLst>
                                            <p:cond delay="0"/>
                                          </p:stCondLst>
                                        </p:cTn>
                                        <p:tgtEl>
                                          <p:spTgt spid="521220">
                                            <p:txEl>
                                              <p:pRg st="0" end="0"/>
                                            </p:txEl>
                                          </p:spTgt>
                                        </p:tgtEl>
                                        <p:attrNameLst>
                                          <p:attrName>style.visibility</p:attrName>
                                        </p:attrNameLst>
                                      </p:cBhvr>
                                      <p:to>
                                        <p:strVal val="visible"/>
                                      </p:to>
                                    </p:set>
                                    <p:animEffect transition="in" filter="barn(outVertical)">
                                      <p:cBhvr>
                                        <p:cTn id="11" dur="500"/>
                                        <p:tgtEl>
                                          <p:spTgt spid="5212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1219" grpId="0" autoUpdateAnimBg="0"/>
      <p:bldP spid="521220" grpId="0" build="p" autoUpdateAnimBg="0" advAuto="1000"/>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2786" name="Text Box 2"/>
          <p:cNvSpPr txBox="1">
            <a:spLocks noChangeArrowheads="1"/>
          </p:cNvSpPr>
          <p:nvPr/>
        </p:nvSpPr>
        <p:spPr bwMode="auto">
          <a:xfrm>
            <a:off x="1501775" y="3076575"/>
            <a:ext cx="6118225" cy="2409825"/>
          </a:xfrm>
          <a:prstGeom prst="rect">
            <a:avLst/>
          </a:prstGeom>
          <a:noFill/>
          <a:ln w="9525">
            <a:noFill/>
            <a:miter lim="800000"/>
            <a:headEnd/>
            <a:tailEnd/>
          </a:ln>
          <a:effectLst/>
        </p:spPr>
        <p:txBody>
          <a:bodyPr wrap="none">
            <a:spAutoFit/>
          </a:bodyPr>
          <a:lstStyle/>
          <a:p>
            <a:pPr algn="l">
              <a:lnSpc>
                <a:spcPct val="190000"/>
              </a:lnSpc>
              <a:defRPr/>
            </a:pPr>
            <a:r>
              <a:rPr lang="zh-CN" altLang="en-US" sz="2000" b="1">
                <a:latin typeface="Arial" charset="0"/>
                <a:ea typeface="幼圆" pitchFamily="49" charset="-122"/>
              </a:rPr>
              <a:t>十进制	      </a:t>
            </a:r>
            <a:r>
              <a:rPr lang="en-US" altLang="zh-CN" sz="2000" b="1">
                <a:solidFill>
                  <a:schemeClr val="accent2"/>
                </a:solidFill>
                <a:effectLst>
                  <a:outerShdw blurRad="38100" dist="38100" dir="2700000" algn="tl">
                    <a:srgbClr val="000000"/>
                  </a:outerShdw>
                </a:effectLst>
                <a:latin typeface="Arial" charset="0"/>
                <a:ea typeface="幼圆" pitchFamily="49" charset="-122"/>
              </a:rPr>
              <a:t>R</a:t>
            </a:r>
            <a:r>
              <a:rPr lang="en-US" altLang="zh-CN" sz="2000" b="1">
                <a:latin typeface="Arial" charset="0"/>
                <a:ea typeface="幼圆" pitchFamily="49" charset="-122"/>
              </a:rPr>
              <a:t>=10</a:t>
            </a:r>
            <a:r>
              <a:rPr lang="zh-CN" altLang="en-US" sz="2000" b="1">
                <a:latin typeface="Arial" charset="0"/>
                <a:ea typeface="幼圆" pitchFamily="49" charset="-122"/>
              </a:rPr>
              <a:t>， 数字集  </a:t>
            </a:r>
            <a:r>
              <a:rPr lang="en-US" altLang="zh-CN" sz="2000" b="1">
                <a:latin typeface="Arial" charset="0"/>
                <a:ea typeface="幼圆" pitchFamily="49" charset="-122"/>
              </a:rPr>
              <a:t>0, 1, 2, 3, 4, 5, 6, 7, 8, 9</a:t>
            </a:r>
          </a:p>
          <a:p>
            <a:pPr algn="l">
              <a:lnSpc>
                <a:spcPct val="190000"/>
              </a:lnSpc>
              <a:defRPr/>
            </a:pPr>
            <a:r>
              <a:rPr lang="zh-CN" altLang="en-US" sz="2000" b="1">
                <a:latin typeface="Arial" charset="0"/>
                <a:ea typeface="幼圆" pitchFamily="49" charset="-122"/>
              </a:rPr>
              <a:t>二进制	      </a:t>
            </a:r>
            <a:r>
              <a:rPr lang="en-US" altLang="zh-CN" sz="2000" b="1">
                <a:solidFill>
                  <a:schemeClr val="accent2"/>
                </a:solidFill>
                <a:effectLst>
                  <a:outerShdw blurRad="38100" dist="38100" dir="2700000" algn="tl">
                    <a:srgbClr val="000000"/>
                  </a:outerShdw>
                </a:effectLst>
                <a:latin typeface="Arial" charset="0"/>
                <a:ea typeface="幼圆" pitchFamily="49" charset="-122"/>
              </a:rPr>
              <a:t>R</a:t>
            </a:r>
            <a:r>
              <a:rPr lang="en-US" altLang="zh-CN" sz="2000" b="1">
                <a:latin typeface="Arial" charset="0"/>
                <a:ea typeface="幼圆" pitchFamily="49" charset="-122"/>
              </a:rPr>
              <a:t>=2 </a:t>
            </a:r>
            <a:r>
              <a:rPr lang="zh-CN" altLang="en-US" sz="2000" b="1">
                <a:latin typeface="Arial" charset="0"/>
                <a:ea typeface="幼圆" pitchFamily="49" charset="-122"/>
              </a:rPr>
              <a:t>，  数字集  </a:t>
            </a:r>
            <a:r>
              <a:rPr lang="en-US" altLang="zh-CN" sz="2000" b="1">
                <a:latin typeface="Arial" charset="0"/>
                <a:ea typeface="幼圆" pitchFamily="49" charset="-122"/>
              </a:rPr>
              <a:t>0, 1</a:t>
            </a:r>
          </a:p>
          <a:p>
            <a:pPr algn="l">
              <a:lnSpc>
                <a:spcPct val="190000"/>
              </a:lnSpc>
              <a:defRPr/>
            </a:pPr>
            <a:r>
              <a:rPr lang="zh-CN" altLang="en-US" sz="2000" b="1">
                <a:latin typeface="Arial" charset="0"/>
                <a:ea typeface="幼圆" pitchFamily="49" charset="-122"/>
              </a:rPr>
              <a:t>八进制	      </a:t>
            </a:r>
            <a:r>
              <a:rPr lang="en-US" altLang="zh-CN" sz="2000" b="1">
                <a:solidFill>
                  <a:schemeClr val="accent2"/>
                </a:solidFill>
                <a:effectLst>
                  <a:outerShdw blurRad="38100" dist="38100" dir="2700000" algn="tl">
                    <a:srgbClr val="000000"/>
                  </a:outerShdw>
                </a:effectLst>
                <a:latin typeface="Arial" charset="0"/>
                <a:ea typeface="幼圆" pitchFamily="49" charset="-122"/>
              </a:rPr>
              <a:t>R</a:t>
            </a:r>
            <a:r>
              <a:rPr lang="en-US" altLang="zh-CN" sz="2000" b="1">
                <a:latin typeface="Arial" charset="0"/>
                <a:ea typeface="幼圆" pitchFamily="49" charset="-122"/>
              </a:rPr>
              <a:t>=8 </a:t>
            </a:r>
            <a:r>
              <a:rPr lang="zh-CN" altLang="en-US" sz="2000" b="1">
                <a:latin typeface="Arial" charset="0"/>
                <a:ea typeface="幼圆" pitchFamily="49" charset="-122"/>
              </a:rPr>
              <a:t>，  数字集  </a:t>
            </a:r>
            <a:r>
              <a:rPr lang="en-US" altLang="zh-CN" sz="2000" b="1">
                <a:latin typeface="Arial" charset="0"/>
                <a:ea typeface="幼圆" pitchFamily="49" charset="-122"/>
              </a:rPr>
              <a:t>0, 1, 2, 3, 4, 5, 6, 7</a:t>
            </a:r>
          </a:p>
          <a:p>
            <a:pPr algn="l">
              <a:lnSpc>
                <a:spcPct val="190000"/>
              </a:lnSpc>
              <a:defRPr/>
            </a:pPr>
            <a:r>
              <a:rPr lang="zh-CN" altLang="en-US" sz="2000" b="1">
                <a:latin typeface="Arial" charset="0"/>
                <a:ea typeface="幼圆" pitchFamily="49" charset="-122"/>
              </a:rPr>
              <a:t>十六进制    </a:t>
            </a:r>
            <a:r>
              <a:rPr lang="en-US" altLang="zh-CN" sz="2000" b="1">
                <a:solidFill>
                  <a:schemeClr val="accent2"/>
                </a:solidFill>
                <a:effectLst>
                  <a:outerShdw blurRad="38100" dist="38100" dir="2700000" algn="tl">
                    <a:srgbClr val="000000"/>
                  </a:outerShdw>
                </a:effectLst>
                <a:latin typeface="Arial" charset="0"/>
                <a:ea typeface="幼圆" pitchFamily="49" charset="-122"/>
              </a:rPr>
              <a:t>R</a:t>
            </a:r>
            <a:r>
              <a:rPr lang="en-US" altLang="zh-CN" sz="2000" b="1">
                <a:latin typeface="Arial" charset="0"/>
                <a:ea typeface="幼圆" pitchFamily="49" charset="-122"/>
              </a:rPr>
              <a:t>=16 </a:t>
            </a:r>
            <a:r>
              <a:rPr lang="zh-CN" altLang="en-US" sz="2000" b="1">
                <a:latin typeface="Arial" charset="0"/>
                <a:ea typeface="幼圆" pitchFamily="49" charset="-122"/>
              </a:rPr>
              <a:t>，数字集  </a:t>
            </a:r>
            <a:r>
              <a:rPr lang="en-US" altLang="zh-CN" sz="2000" b="1">
                <a:latin typeface="Arial" charset="0"/>
                <a:ea typeface="幼圆" pitchFamily="49" charset="-122"/>
              </a:rPr>
              <a:t>0, … , 9, A, B, C, D, E, F</a:t>
            </a:r>
          </a:p>
        </p:txBody>
      </p:sp>
      <p:sp>
        <p:nvSpPr>
          <p:cNvPr id="502787" name="Text Box 3"/>
          <p:cNvSpPr txBox="1">
            <a:spLocks noChangeArrowheads="1"/>
          </p:cNvSpPr>
          <p:nvPr/>
        </p:nvSpPr>
        <p:spPr bwMode="auto">
          <a:xfrm>
            <a:off x="2143125" y="2133600"/>
            <a:ext cx="2719388" cy="457200"/>
          </a:xfrm>
          <a:prstGeom prst="rect">
            <a:avLst/>
          </a:prstGeom>
          <a:noFill/>
          <a:ln w="9525">
            <a:noFill/>
            <a:miter lim="800000"/>
            <a:headEnd/>
            <a:tailEnd/>
          </a:ln>
          <a:effectLst/>
        </p:spPr>
        <p:txBody>
          <a:bodyPr wrap="none">
            <a:spAutoFit/>
          </a:bodyPr>
          <a:lstStyle/>
          <a:p>
            <a:pPr algn="l">
              <a:defRPr/>
            </a:pPr>
            <a:r>
              <a:rPr lang="zh-CN" altLang="en-US" b="1">
                <a:latin typeface="隶书" pitchFamily="49" charset="-122"/>
                <a:ea typeface="隶书" pitchFamily="49" charset="-122"/>
              </a:rPr>
              <a:t>逢</a:t>
            </a:r>
            <a:r>
              <a:rPr lang="en-US" altLang="zh-CN" b="1">
                <a:solidFill>
                  <a:srgbClr val="0000FF"/>
                </a:solidFill>
                <a:effectLst>
                  <a:outerShdw blurRad="38100" dist="38100" dir="2700000" algn="tl">
                    <a:srgbClr val="000000"/>
                  </a:outerShdw>
                </a:effectLst>
                <a:latin typeface="Comic Sans MS" pitchFamily="66" charset="0"/>
                <a:ea typeface="隶书" pitchFamily="49" charset="-122"/>
              </a:rPr>
              <a:t>R</a:t>
            </a:r>
            <a:r>
              <a:rPr lang="zh-CN" altLang="en-US" b="1">
                <a:latin typeface="隶书" pitchFamily="49" charset="-122"/>
                <a:ea typeface="隶书" pitchFamily="49" charset="-122"/>
              </a:rPr>
              <a:t>进</a:t>
            </a:r>
            <a:r>
              <a:rPr lang="zh-CN" altLang="en-US" b="1">
                <a:solidFill>
                  <a:srgbClr val="FF0000"/>
                </a:solidFill>
                <a:effectLst>
                  <a:outerShdw blurRad="38100" dist="38100" dir="2700000" algn="tl">
                    <a:srgbClr val="000000"/>
                  </a:outerShdw>
                </a:effectLst>
                <a:latin typeface="隶书" pitchFamily="49" charset="-122"/>
                <a:ea typeface="隶书" pitchFamily="49" charset="-122"/>
              </a:rPr>
              <a:t>一</a:t>
            </a:r>
            <a:r>
              <a:rPr lang="zh-CN" altLang="en-US" b="1">
                <a:latin typeface="隶书" pitchFamily="49" charset="-122"/>
                <a:ea typeface="隶书" pitchFamily="49" charset="-122"/>
              </a:rPr>
              <a:t>，借</a:t>
            </a:r>
            <a:r>
              <a:rPr lang="zh-CN" altLang="en-US" b="1">
                <a:solidFill>
                  <a:srgbClr val="FF0000"/>
                </a:solidFill>
                <a:effectLst>
                  <a:outerShdw blurRad="38100" dist="38100" dir="2700000" algn="tl">
                    <a:srgbClr val="000000"/>
                  </a:outerShdw>
                </a:effectLst>
                <a:latin typeface="隶书" pitchFamily="49" charset="-122"/>
                <a:ea typeface="隶书" pitchFamily="49" charset="-122"/>
              </a:rPr>
              <a:t>一</a:t>
            </a:r>
            <a:r>
              <a:rPr lang="zh-CN" altLang="en-US" b="1">
                <a:latin typeface="隶书" pitchFamily="49" charset="-122"/>
                <a:ea typeface="隶书" pitchFamily="49" charset="-122"/>
              </a:rPr>
              <a:t>当</a:t>
            </a:r>
            <a:r>
              <a:rPr lang="en-US" altLang="zh-CN" b="1">
                <a:solidFill>
                  <a:srgbClr val="0000FF"/>
                </a:solidFill>
                <a:effectLst>
                  <a:outerShdw blurRad="38100" dist="38100" dir="2700000" algn="tl">
                    <a:srgbClr val="000000"/>
                  </a:outerShdw>
                </a:effectLst>
                <a:latin typeface="Comic Sans MS" pitchFamily="66" charset="0"/>
                <a:ea typeface="隶书" pitchFamily="49" charset="-122"/>
              </a:rPr>
              <a:t>R</a:t>
            </a:r>
            <a:endParaRPr lang="en-US" altLang="zh-CN" b="1">
              <a:latin typeface="隶书" pitchFamily="49" charset="-122"/>
              <a:ea typeface="隶书" pitchFamily="49" charset="-122"/>
            </a:endParaRPr>
          </a:p>
        </p:txBody>
      </p:sp>
      <p:sp>
        <p:nvSpPr>
          <p:cNvPr id="502791" name="Rectangle 7"/>
          <p:cNvSpPr>
            <a:spLocks noGrp="1" noChangeArrowheads="1"/>
          </p:cNvSpPr>
          <p:nvPr>
            <p:ph type="title" idx="4294967295"/>
          </p:nvPr>
        </p:nvSpPr>
        <p:spPr>
          <a:xfrm>
            <a:off x="838200" y="533400"/>
            <a:ext cx="2895600" cy="1143000"/>
          </a:xfrm>
          <a:prstGeom prst="rect">
            <a:avLst/>
          </a:prstGeom>
        </p:spPr>
        <p:txBody>
          <a:bodyPr/>
          <a:lstStyle/>
          <a:p>
            <a:pPr algn="l" eaLnBrk="1" hangingPunct="1">
              <a:defRPr/>
            </a:pPr>
            <a:r>
              <a:rPr lang="en-US" altLang="zh-CN" sz="3600" b="1" smtClean="0">
                <a:effectLst>
                  <a:outerShdw blurRad="38100" dist="38100" dir="2700000" algn="tl">
                    <a:srgbClr val="000000"/>
                  </a:outerShdw>
                </a:effectLst>
                <a:latin typeface="幼圆" pitchFamily="49" charset="-122"/>
                <a:ea typeface="幼圆" pitchFamily="49" charset="-122"/>
              </a:rPr>
              <a:t>R</a:t>
            </a:r>
            <a:r>
              <a:rPr lang="zh-CN" altLang="en-US" sz="3600" b="1" smtClean="0">
                <a:effectLst>
                  <a:outerShdw blurRad="38100" dist="38100" dir="2700000" algn="tl">
                    <a:srgbClr val="000000"/>
                  </a:outerShdw>
                </a:effectLst>
                <a:latin typeface="幼圆" pitchFamily="49" charset="-122"/>
                <a:ea typeface="幼圆" pitchFamily="49" charset="-122"/>
              </a:rPr>
              <a:t>进制的概念</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02791"/>
                                        </p:tgtEl>
                                        <p:attrNameLst>
                                          <p:attrName>style.visibility</p:attrName>
                                        </p:attrNameLst>
                                      </p:cBhvr>
                                      <p:to>
                                        <p:strVal val="visible"/>
                                      </p:to>
                                    </p:set>
                                    <p:animEffect transition="in" filter="checkerboard(across)">
                                      <p:cBhvr>
                                        <p:cTn id="7" dur="500"/>
                                        <p:tgtEl>
                                          <p:spTgt spid="502791"/>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02787"/>
                                        </p:tgtEl>
                                        <p:attrNameLst>
                                          <p:attrName>style.visibility</p:attrName>
                                        </p:attrNameLst>
                                      </p:cBhvr>
                                      <p:to>
                                        <p:strVal val="visible"/>
                                      </p:to>
                                    </p:set>
                                    <p:animEffect transition="in" filter="checkerboard(across)">
                                      <p:cBhvr>
                                        <p:cTn id="12" dur="500"/>
                                        <p:tgtEl>
                                          <p:spTgt spid="502787"/>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502786"/>
                                        </p:tgtEl>
                                        <p:attrNameLst>
                                          <p:attrName>style.visibility</p:attrName>
                                        </p:attrNameLst>
                                      </p:cBhvr>
                                      <p:to>
                                        <p:strVal val="visible"/>
                                      </p:to>
                                    </p:set>
                                    <p:animEffect transition="in" filter="checkerboard(across)">
                                      <p:cBhvr>
                                        <p:cTn id="17" dur="500"/>
                                        <p:tgtEl>
                                          <p:spTgt spid="5027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786" grpId="0" autoUpdateAnimBg="0"/>
      <p:bldP spid="502787" grpId="0" autoUpdateAnimBg="0"/>
      <p:bldP spid="502791"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4834" name="Rectangle 2"/>
          <p:cNvSpPr>
            <a:spLocks noGrp="1" noChangeArrowheads="1"/>
          </p:cNvSpPr>
          <p:nvPr>
            <p:ph type="title" idx="4294967295"/>
          </p:nvPr>
        </p:nvSpPr>
        <p:spPr>
          <a:xfrm>
            <a:off x="0" y="304800"/>
            <a:ext cx="9144000" cy="1143000"/>
          </a:xfrm>
          <a:prstGeom prst="rect">
            <a:avLst/>
          </a:prstGeom>
        </p:spPr>
        <p:txBody>
          <a:bodyPr/>
          <a:lstStyle/>
          <a:p>
            <a:pPr eaLnBrk="1" hangingPunct="1"/>
            <a:r>
              <a:rPr lang="en-US" altLang="zh-CN" sz="3600" b="1" smtClean="0"/>
              <a:t>  </a:t>
            </a:r>
            <a:r>
              <a:rPr lang="zh-CN" altLang="en-US" sz="3600" b="1" smtClean="0"/>
              <a:t>二进制概念</a:t>
            </a:r>
          </a:p>
        </p:txBody>
      </p:sp>
      <p:grpSp>
        <p:nvGrpSpPr>
          <p:cNvPr id="2" name="Group 3"/>
          <p:cNvGrpSpPr>
            <a:grpSpLocks/>
          </p:cNvGrpSpPr>
          <p:nvPr/>
        </p:nvGrpSpPr>
        <p:grpSpPr bwMode="auto">
          <a:xfrm>
            <a:off x="898525" y="1697038"/>
            <a:ext cx="7221538" cy="682625"/>
            <a:chOff x="566" y="1069"/>
            <a:chExt cx="4549" cy="430"/>
          </a:xfrm>
        </p:grpSpPr>
        <p:grpSp>
          <p:nvGrpSpPr>
            <p:cNvPr id="4189" name="Group 4"/>
            <p:cNvGrpSpPr>
              <a:grpSpLocks/>
            </p:cNvGrpSpPr>
            <p:nvPr/>
          </p:nvGrpSpPr>
          <p:grpSpPr bwMode="auto">
            <a:xfrm>
              <a:off x="4838" y="1069"/>
              <a:ext cx="277" cy="430"/>
              <a:chOff x="5417" y="1248"/>
              <a:chExt cx="277" cy="430"/>
            </a:xfrm>
          </p:grpSpPr>
          <p:grpSp>
            <p:nvGrpSpPr>
              <p:cNvPr id="4337" name="Group 5"/>
              <p:cNvGrpSpPr>
                <a:grpSpLocks/>
              </p:cNvGrpSpPr>
              <p:nvPr/>
            </p:nvGrpSpPr>
            <p:grpSpPr bwMode="auto">
              <a:xfrm>
                <a:off x="5492" y="1579"/>
                <a:ext cx="126" cy="99"/>
                <a:chOff x="5113" y="1792"/>
                <a:chExt cx="224" cy="177"/>
              </a:xfrm>
            </p:grpSpPr>
            <p:grpSp>
              <p:nvGrpSpPr>
                <p:cNvPr id="4340" name="Group 6"/>
                <p:cNvGrpSpPr>
                  <a:grpSpLocks/>
                </p:cNvGrpSpPr>
                <p:nvPr/>
              </p:nvGrpSpPr>
              <p:grpSpPr bwMode="auto">
                <a:xfrm>
                  <a:off x="5113" y="1792"/>
                  <a:ext cx="224" cy="177"/>
                  <a:chOff x="5113" y="1792"/>
                  <a:chExt cx="224" cy="177"/>
                </a:xfrm>
              </p:grpSpPr>
              <p:grpSp>
                <p:nvGrpSpPr>
                  <p:cNvPr id="4346" name="Group 7"/>
                  <p:cNvGrpSpPr>
                    <a:grpSpLocks/>
                  </p:cNvGrpSpPr>
                  <p:nvPr/>
                </p:nvGrpSpPr>
                <p:grpSpPr bwMode="auto">
                  <a:xfrm>
                    <a:off x="5169" y="1927"/>
                    <a:ext cx="123" cy="42"/>
                    <a:chOff x="5169" y="1927"/>
                    <a:chExt cx="123" cy="42"/>
                  </a:xfrm>
                </p:grpSpPr>
                <p:sp>
                  <p:nvSpPr>
                    <p:cNvPr id="4355" name="Freeform 8"/>
                    <p:cNvSpPr>
                      <a:spLocks/>
                    </p:cNvSpPr>
                    <p:nvPr/>
                  </p:nvSpPr>
                  <p:spPr bwMode="auto">
                    <a:xfrm>
                      <a:off x="5169" y="1927"/>
                      <a:ext cx="123" cy="42"/>
                    </a:xfrm>
                    <a:custGeom>
                      <a:avLst/>
                      <a:gdLst>
                        <a:gd name="T0" fmla="*/ 0 w 123"/>
                        <a:gd name="T1" fmla="*/ 0 h 42"/>
                        <a:gd name="T2" fmla="*/ 24 w 123"/>
                        <a:gd name="T3" fmla="*/ 32 h 42"/>
                        <a:gd name="T4" fmla="*/ 26 w 123"/>
                        <a:gd name="T5" fmla="*/ 34 h 42"/>
                        <a:gd name="T6" fmla="*/ 29 w 123"/>
                        <a:gd name="T7" fmla="*/ 35 h 42"/>
                        <a:gd name="T8" fmla="*/ 33 w 123"/>
                        <a:gd name="T9" fmla="*/ 37 h 42"/>
                        <a:gd name="T10" fmla="*/ 37 w 123"/>
                        <a:gd name="T11" fmla="*/ 38 h 42"/>
                        <a:gd name="T12" fmla="*/ 42 w 123"/>
                        <a:gd name="T13" fmla="*/ 39 h 42"/>
                        <a:gd name="T14" fmla="*/ 46 w 123"/>
                        <a:gd name="T15" fmla="*/ 39 h 42"/>
                        <a:gd name="T16" fmla="*/ 50 w 123"/>
                        <a:gd name="T17" fmla="*/ 40 h 42"/>
                        <a:gd name="T18" fmla="*/ 54 w 123"/>
                        <a:gd name="T19" fmla="*/ 40 h 42"/>
                        <a:gd name="T20" fmla="*/ 59 w 123"/>
                        <a:gd name="T21" fmla="*/ 41 h 42"/>
                        <a:gd name="T22" fmla="*/ 62 w 123"/>
                        <a:gd name="T23" fmla="*/ 41 h 42"/>
                        <a:gd name="T24" fmla="*/ 68 w 123"/>
                        <a:gd name="T25" fmla="*/ 40 h 42"/>
                        <a:gd name="T26" fmla="*/ 72 w 123"/>
                        <a:gd name="T27" fmla="*/ 40 h 42"/>
                        <a:gd name="T28" fmla="*/ 77 w 123"/>
                        <a:gd name="T29" fmla="*/ 39 h 42"/>
                        <a:gd name="T30" fmla="*/ 81 w 123"/>
                        <a:gd name="T31" fmla="*/ 39 h 42"/>
                        <a:gd name="T32" fmla="*/ 85 w 123"/>
                        <a:gd name="T33" fmla="*/ 38 h 42"/>
                        <a:gd name="T34" fmla="*/ 89 w 123"/>
                        <a:gd name="T35" fmla="*/ 37 h 42"/>
                        <a:gd name="T36" fmla="*/ 93 w 123"/>
                        <a:gd name="T37" fmla="*/ 35 h 42"/>
                        <a:gd name="T38" fmla="*/ 95 w 123"/>
                        <a:gd name="T39" fmla="*/ 34 h 42"/>
                        <a:gd name="T40" fmla="*/ 97 w 123"/>
                        <a:gd name="T41" fmla="*/ 33 h 42"/>
                        <a:gd name="T42" fmla="*/ 99 w 123"/>
                        <a:gd name="T43" fmla="*/ 31 h 42"/>
                        <a:gd name="T44" fmla="*/ 122 w 123"/>
                        <a:gd name="T45" fmla="*/ 0 h 42"/>
                        <a:gd name="T46" fmla="*/ 0 w 123"/>
                        <a:gd name="T47" fmla="*/ 0 h 4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23"/>
                        <a:gd name="T73" fmla="*/ 0 h 42"/>
                        <a:gd name="T74" fmla="*/ 123 w 123"/>
                        <a:gd name="T75" fmla="*/ 42 h 4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23" h="42">
                          <a:moveTo>
                            <a:pt x="0" y="0"/>
                          </a:moveTo>
                          <a:lnTo>
                            <a:pt x="24" y="32"/>
                          </a:lnTo>
                          <a:lnTo>
                            <a:pt x="26" y="34"/>
                          </a:lnTo>
                          <a:lnTo>
                            <a:pt x="29" y="35"/>
                          </a:lnTo>
                          <a:lnTo>
                            <a:pt x="33" y="37"/>
                          </a:lnTo>
                          <a:lnTo>
                            <a:pt x="37" y="38"/>
                          </a:lnTo>
                          <a:lnTo>
                            <a:pt x="42" y="39"/>
                          </a:lnTo>
                          <a:lnTo>
                            <a:pt x="46" y="39"/>
                          </a:lnTo>
                          <a:lnTo>
                            <a:pt x="50" y="40"/>
                          </a:lnTo>
                          <a:lnTo>
                            <a:pt x="54" y="40"/>
                          </a:lnTo>
                          <a:lnTo>
                            <a:pt x="59" y="41"/>
                          </a:lnTo>
                          <a:lnTo>
                            <a:pt x="62" y="41"/>
                          </a:lnTo>
                          <a:lnTo>
                            <a:pt x="68" y="40"/>
                          </a:lnTo>
                          <a:lnTo>
                            <a:pt x="72" y="40"/>
                          </a:lnTo>
                          <a:lnTo>
                            <a:pt x="77" y="39"/>
                          </a:lnTo>
                          <a:lnTo>
                            <a:pt x="81" y="39"/>
                          </a:lnTo>
                          <a:lnTo>
                            <a:pt x="85" y="38"/>
                          </a:lnTo>
                          <a:lnTo>
                            <a:pt x="89" y="37"/>
                          </a:lnTo>
                          <a:lnTo>
                            <a:pt x="93" y="35"/>
                          </a:lnTo>
                          <a:lnTo>
                            <a:pt x="95" y="34"/>
                          </a:lnTo>
                          <a:lnTo>
                            <a:pt x="97" y="33"/>
                          </a:lnTo>
                          <a:lnTo>
                            <a:pt x="99" y="31"/>
                          </a:lnTo>
                          <a:lnTo>
                            <a:pt x="122" y="0"/>
                          </a:lnTo>
                          <a:lnTo>
                            <a:pt x="0" y="0"/>
                          </a:lnTo>
                        </a:path>
                      </a:pathLst>
                    </a:custGeom>
                    <a:solidFill>
                      <a:srgbClr val="000000"/>
                    </a:solidFill>
                    <a:ln w="9525" cap="rnd">
                      <a:noFill/>
                      <a:round/>
                      <a:headEnd/>
                      <a:tailEnd/>
                    </a:ln>
                  </p:spPr>
                  <p:txBody>
                    <a:bodyPr/>
                    <a:lstStyle/>
                    <a:p>
                      <a:endParaRPr lang="zh-CN" altLang="en-US"/>
                    </a:p>
                  </p:txBody>
                </p:sp>
                <p:sp>
                  <p:nvSpPr>
                    <p:cNvPr id="4356" name="Freeform 9"/>
                    <p:cNvSpPr>
                      <a:spLocks/>
                    </p:cNvSpPr>
                    <p:nvPr/>
                  </p:nvSpPr>
                  <p:spPr bwMode="auto">
                    <a:xfrm>
                      <a:off x="5188" y="1927"/>
                      <a:ext cx="56" cy="42"/>
                    </a:xfrm>
                    <a:custGeom>
                      <a:avLst/>
                      <a:gdLst>
                        <a:gd name="T0" fmla="*/ 0 w 56"/>
                        <a:gd name="T1" fmla="*/ 0 h 42"/>
                        <a:gd name="T2" fmla="*/ 15 w 56"/>
                        <a:gd name="T3" fmla="*/ 37 h 42"/>
                        <a:gd name="T4" fmla="*/ 18 w 56"/>
                        <a:gd name="T5" fmla="*/ 38 h 42"/>
                        <a:gd name="T6" fmla="*/ 23 w 56"/>
                        <a:gd name="T7" fmla="*/ 39 h 42"/>
                        <a:gd name="T8" fmla="*/ 27 w 56"/>
                        <a:gd name="T9" fmla="*/ 39 h 42"/>
                        <a:gd name="T10" fmla="*/ 31 w 56"/>
                        <a:gd name="T11" fmla="*/ 40 h 42"/>
                        <a:gd name="T12" fmla="*/ 35 w 56"/>
                        <a:gd name="T13" fmla="*/ 40 h 42"/>
                        <a:gd name="T14" fmla="*/ 40 w 56"/>
                        <a:gd name="T15" fmla="*/ 41 h 42"/>
                        <a:gd name="T16" fmla="*/ 44 w 56"/>
                        <a:gd name="T17" fmla="*/ 41 h 42"/>
                        <a:gd name="T18" fmla="*/ 49 w 56"/>
                        <a:gd name="T19" fmla="*/ 40 h 42"/>
                        <a:gd name="T20" fmla="*/ 55 w 56"/>
                        <a:gd name="T21" fmla="*/ 0 h 42"/>
                        <a:gd name="T22" fmla="*/ 0 w 56"/>
                        <a:gd name="T23" fmla="*/ 0 h 4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6"/>
                        <a:gd name="T37" fmla="*/ 0 h 42"/>
                        <a:gd name="T38" fmla="*/ 56 w 56"/>
                        <a:gd name="T39" fmla="*/ 42 h 4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6" h="42">
                          <a:moveTo>
                            <a:pt x="0" y="0"/>
                          </a:moveTo>
                          <a:lnTo>
                            <a:pt x="15" y="37"/>
                          </a:lnTo>
                          <a:lnTo>
                            <a:pt x="18" y="38"/>
                          </a:lnTo>
                          <a:lnTo>
                            <a:pt x="23" y="39"/>
                          </a:lnTo>
                          <a:lnTo>
                            <a:pt x="27" y="39"/>
                          </a:lnTo>
                          <a:lnTo>
                            <a:pt x="31" y="40"/>
                          </a:lnTo>
                          <a:lnTo>
                            <a:pt x="35" y="40"/>
                          </a:lnTo>
                          <a:lnTo>
                            <a:pt x="40" y="41"/>
                          </a:lnTo>
                          <a:lnTo>
                            <a:pt x="44" y="41"/>
                          </a:lnTo>
                          <a:lnTo>
                            <a:pt x="49" y="40"/>
                          </a:lnTo>
                          <a:lnTo>
                            <a:pt x="55" y="0"/>
                          </a:lnTo>
                          <a:lnTo>
                            <a:pt x="0" y="0"/>
                          </a:lnTo>
                        </a:path>
                      </a:pathLst>
                    </a:custGeom>
                    <a:solidFill>
                      <a:srgbClr val="404040"/>
                    </a:solidFill>
                    <a:ln w="9525" cap="rnd">
                      <a:noFill/>
                      <a:round/>
                      <a:headEnd/>
                      <a:tailEnd/>
                    </a:ln>
                  </p:spPr>
                  <p:txBody>
                    <a:bodyPr/>
                    <a:lstStyle/>
                    <a:p>
                      <a:endParaRPr lang="zh-CN" altLang="en-US"/>
                    </a:p>
                  </p:txBody>
                </p:sp>
              </p:grpSp>
              <p:grpSp>
                <p:nvGrpSpPr>
                  <p:cNvPr id="4347" name="Group 10"/>
                  <p:cNvGrpSpPr>
                    <a:grpSpLocks/>
                  </p:cNvGrpSpPr>
                  <p:nvPr/>
                </p:nvGrpSpPr>
                <p:grpSpPr bwMode="auto">
                  <a:xfrm>
                    <a:off x="5113" y="1792"/>
                    <a:ext cx="224" cy="148"/>
                    <a:chOff x="5113" y="1792"/>
                    <a:chExt cx="224" cy="148"/>
                  </a:xfrm>
                </p:grpSpPr>
                <p:sp>
                  <p:nvSpPr>
                    <p:cNvPr id="4348" name="Freeform 11"/>
                    <p:cNvSpPr>
                      <a:spLocks/>
                    </p:cNvSpPr>
                    <p:nvPr/>
                  </p:nvSpPr>
                  <p:spPr bwMode="auto">
                    <a:xfrm>
                      <a:off x="5113" y="1792"/>
                      <a:ext cx="224" cy="148"/>
                    </a:xfrm>
                    <a:custGeom>
                      <a:avLst/>
                      <a:gdLst>
                        <a:gd name="T0" fmla="*/ 5 w 224"/>
                        <a:gd name="T1" fmla="*/ 4 h 148"/>
                        <a:gd name="T2" fmla="*/ 6 w 224"/>
                        <a:gd name="T3" fmla="*/ 7 h 148"/>
                        <a:gd name="T4" fmla="*/ 5 w 224"/>
                        <a:gd name="T5" fmla="*/ 15 h 148"/>
                        <a:gd name="T6" fmla="*/ 3 w 224"/>
                        <a:gd name="T7" fmla="*/ 19 h 148"/>
                        <a:gd name="T8" fmla="*/ 1 w 224"/>
                        <a:gd name="T9" fmla="*/ 25 h 148"/>
                        <a:gd name="T10" fmla="*/ 4 w 224"/>
                        <a:gd name="T11" fmla="*/ 30 h 148"/>
                        <a:gd name="T12" fmla="*/ 8 w 224"/>
                        <a:gd name="T13" fmla="*/ 36 h 148"/>
                        <a:gd name="T14" fmla="*/ 7 w 224"/>
                        <a:gd name="T15" fmla="*/ 39 h 148"/>
                        <a:gd name="T16" fmla="*/ 3 w 224"/>
                        <a:gd name="T17" fmla="*/ 44 h 148"/>
                        <a:gd name="T18" fmla="*/ 1 w 224"/>
                        <a:gd name="T19" fmla="*/ 48 h 148"/>
                        <a:gd name="T20" fmla="*/ 4 w 224"/>
                        <a:gd name="T21" fmla="*/ 53 h 148"/>
                        <a:gd name="T22" fmla="*/ 7 w 224"/>
                        <a:gd name="T23" fmla="*/ 56 h 148"/>
                        <a:gd name="T24" fmla="*/ 7 w 224"/>
                        <a:gd name="T25" fmla="*/ 61 h 148"/>
                        <a:gd name="T26" fmla="*/ 3 w 224"/>
                        <a:gd name="T27" fmla="*/ 66 h 148"/>
                        <a:gd name="T28" fmla="*/ 0 w 224"/>
                        <a:gd name="T29" fmla="*/ 71 h 148"/>
                        <a:gd name="T30" fmla="*/ 3 w 224"/>
                        <a:gd name="T31" fmla="*/ 76 h 148"/>
                        <a:gd name="T32" fmla="*/ 8 w 224"/>
                        <a:gd name="T33" fmla="*/ 80 h 148"/>
                        <a:gd name="T34" fmla="*/ 8 w 224"/>
                        <a:gd name="T35" fmla="*/ 88 h 148"/>
                        <a:gd name="T36" fmla="*/ 4 w 224"/>
                        <a:gd name="T37" fmla="*/ 92 h 148"/>
                        <a:gd name="T38" fmla="*/ 5 w 224"/>
                        <a:gd name="T39" fmla="*/ 96 h 148"/>
                        <a:gd name="T40" fmla="*/ 10 w 224"/>
                        <a:gd name="T41" fmla="*/ 102 h 148"/>
                        <a:gd name="T42" fmla="*/ 26 w 224"/>
                        <a:gd name="T43" fmla="*/ 117 h 148"/>
                        <a:gd name="T44" fmla="*/ 40 w 224"/>
                        <a:gd name="T45" fmla="*/ 128 h 148"/>
                        <a:gd name="T46" fmla="*/ 53 w 224"/>
                        <a:gd name="T47" fmla="*/ 135 h 148"/>
                        <a:gd name="T48" fmla="*/ 76 w 224"/>
                        <a:gd name="T49" fmla="*/ 143 h 148"/>
                        <a:gd name="T50" fmla="*/ 98 w 224"/>
                        <a:gd name="T51" fmla="*/ 146 h 148"/>
                        <a:gd name="T52" fmla="*/ 127 w 224"/>
                        <a:gd name="T53" fmla="*/ 146 h 148"/>
                        <a:gd name="T54" fmla="*/ 152 w 224"/>
                        <a:gd name="T55" fmla="*/ 144 h 148"/>
                        <a:gd name="T56" fmla="*/ 170 w 224"/>
                        <a:gd name="T57" fmla="*/ 140 h 148"/>
                        <a:gd name="T58" fmla="*/ 181 w 224"/>
                        <a:gd name="T59" fmla="*/ 134 h 148"/>
                        <a:gd name="T60" fmla="*/ 189 w 224"/>
                        <a:gd name="T61" fmla="*/ 128 h 148"/>
                        <a:gd name="T62" fmla="*/ 213 w 224"/>
                        <a:gd name="T63" fmla="*/ 100 h 148"/>
                        <a:gd name="T64" fmla="*/ 218 w 224"/>
                        <a:gd name="T65" fmla="*/ 91 h 148"/>
                        <a:gd name="T66" fmla="*/ 218 w 224"/>
                        <a:gd name="T67" fmla="*/ 87 h 148"/>
                        <a:gd name="T68" fmla="*/ 215 w 224"/>
                        <a:gd name="T69" fmla="*/ 83 h 148"/>
                        <a:gd name="T70" fmla="*/ 215 w 224"/>
                        <a:gd name="T71" fmla="*/ 77 h 148"/>
                        <a:gd name="T72" fmla="*/ 218 w 224"/>
                        <a:gd name="T73" fmla="*/ 73 h 148"/>
                        <a:gd name="T74" fmla="*/ 221 w 224"/>
                        <a:gd name="T75" fmla="*/ 69 h 148"/>
                        <a:gd name="T76" fmla="*/ 223 w 224"/>
                        <a:gd name="T77" fmla="*/ 64 h 148"/>
                        <a:gd name="T78" fmla="*/ 219 w 224"/>
                        <a:gd name="T79" fmla="*/ 60 h 148"/>
                        <a:gd name="T80" fmla="*/ 216 w 224"/>
                        <a:gd name="T81" fmla="*/ 56 h 148"/>
                        <a:gd name="T82" fmla="*/ 216 w 224"/>
                        <a:gd name="T83" fmla="*/ 52 h 148"/>
                        <a:gd name="T84" fmla="*/ 221 w 224"/>
                        <a:gd name="T85" fmla="*/ 46 h 148"/>
                        <a:gd name="T86" fmla="*/ 221 w 224"/>
                        <a:gd name="T87" fmla="*/ 41 h 148"/>
                        <a:gd name="T88" fmla="*/ 218 w 224"/>
                        <a:gd name="T89" fmla="*/ 36 h 148"/>
                        <a:gd name="T90" fmla="*/ 216 w 224"/>
                        <a:gd name="T91" fmla="*/ 31 h 148"/>
                        <a:gd name="T92" fmla="*/ 218 w 224"/>
                        <a:gd name="T93" fmla="*/ 26 h 148"/>
                        <a:gd name="T94" fmla="*/ 221 w 224"/>
                        <a:gd name="T95" fmla="*/ 23 h 148"/>
                        <a:gd name="T96" fmla="*/ 223 w 224"/>
                        <a:gd name="T97" fmla="*/ 18 h 148"/>
                        <a:gd name="T98" fmla="*/ 220 w 224"/>
                        <a:gd name="T99" fmla="*/ 13 h 148"/>
                        <a:gd name="T100" fmla="*/ 217 w 224"/>
                        <a:gd name="T101" fmla="*/ 8 h 148"/>
                        <a:gd name="T102" fmla="*/ 218 w 224"/>
                        <a:gd name="T103" fmla="*/ 3 h 148"/>
                        <a:gd name="T104" fmla="*/ 6 w 224"/>
                        <a:gd name="T105" fmla="*/ 0 h 148"/>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24"/>
                        <a:gd name="T160" fmla="*/ 0 h 148"/>
                        <a:gd name="T161" fmla="*/ 224 w 224"/>
                        <a:gd name="T162" fmla="*/ 148 h 148"/>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24" h="148">
                          <a:moveTo>
                            <a:pt x="6" y="0"/>
                          </a:moveTo>
                          <a:lnTo>
                            <a:pt x="5" y="4"/>
                          </a:lnTo>
                          <a:lnTo>
                            <a:pt x="5" y="5"/>
                          </a:lnTo>
                          <a:lnTo>
                            <a:pt x="6" y="7"/>
                          </a:lnTo>
                          <a:lnTo>
                            <a:pt x="6" y="12"/>
                          </a:lnTo>
                          <a:lnTo>
                            <a:pt x="5" y="15"/>
                          </a:lnTo>
                          <a:lnTo>
                            <a:pt x="4" y="17"/>
                          </a:lnTo>
                          <a:lnTo>
                            <a:pt x="3" y="19"/>
                          </a:lnTo>
                          <a:lnTo>
                            <a:pt x="1" y="23"/>
                          </a:lnTo>
                          <a:lnTo>
                            <a:pt x="1" y="25"/>
                          </a:lnTo>
                          <a:lnTo>
                            <a:pt x="3" y="28"/>
                          </a:lnTo>
                          <a:lnTo>
                            <a:pt x="4" y="30"/>
                          </a:lnTo>
                          <a:lnTo>
                            <a:pt x="7" y="33"/>
                          </a:lnTo>
                          <a:lnTo>
                            <a:pt x="8" y="36"/>
                          </a:lnTo>
                          <a:lnTo>
                            <a:pt x="8" y="37"/>
                          </a:lnTo>
                          <a:lnTo>
                            <a:pt x="7" y="39"/>
                          </a:lnTo>
                          <a:lnTo>
                            <a:pt x="5" y="41"/>
                          </a:lnTo>
                          <a:lnTo>
                            <a:pt x="3" y="44"/>
                          </a:lnTo>
                          <a:lnTo>
                            <a:pt x="1" y="46"/>
                          </a:lnTo>
                          <a:lnTo>
                            <a:pt x="1" y="48"/>
                          </a:lnTo>
                          <a:lnTo>
                            <a:pt x="3" y="50"/>
                          </a:lnTo>
                          <a:lnTo>
                            <a:pt x="4" y="53"/>
                          </a:lnTo>
                          <a:lnTo>
                            <a:pt x="6" y="55"/>
                          </a:lnTo>
                          <a:lnTo>
                            <a:pt x="7" y="56"/>
                          </a:lnTo>
                          <a:lnTo>
                            <a:pt x="8" y="58"/>
                          </a:lnTo>
                          <a:lnTo>
                            <a:pt x="7" y="61"/>
                          </a:lnTo>
                          <a:lnTo>
                            <a:pt x="5" y="64"/>
                          </a:lnTo>
                          <a:lnTo>
                            <a:pt x="3" y="66"/>
                          </a:lnTo>
                          <a:lnTo>
                            <a:pt x="0" y="69"/>
                          </a:lnTo>
                          <a:lnTo>
                            <a:pt x="0" y="71"/>
                          </a:lnTo>
                          <a:lnTo>
                            <a:pt x="1" y="73"/>
                          </a:lnTo>
                          <a:lnTo>
                            <a:pt x="3" y="76"/>
                          </a:lnTo>
                          <a:lnTo>
                            <a:pt x="5" y="78"/>
                          </a:lnTo>
                          <a:lnTo>
                            <a:pt x="8" y="80"/>
                          </a:lnTo>
                          <a:lnTo>
                            <a:pt x="9" y="84"/>
                          </a:lnTo>
                          <a:lnTo>
                            <a:pt x="8" y="88"/>
                          </a:lnTo>
                          <a:lnTo>
                            <a:pt x="5" y="91"/>
                          </a:lnTo>
                          <a:lnTo>
                            <a:pt x="4" y="92"/>
                          </a:lnTo>
                          <a:lnTo>
                            <a:pt x="4" y="95"/>
                          </a:lnTo>
                          <a:lnTo>
                            <a:pt x="5" y="96"/>
                          </a:lnTo>
                          <a:lnTo>
                            <a:pt x="7" y="98"/>
                          </a:lnTo>
                          <a:lnTo>
                            <a:pt x="10" y="102"/>
                          </a:lnTo>
                          <a:lnTo>
                            <a:pt x="15" y="108"/>
                          </a:lnTo>
                          <a:lnTo>
                            <a:pt x="26" y="117"/>
                          </a:lnTo>
                          <a:lnTo>
                            <a:pt x="35" y="124"/>
                          </a:lnTo>
                          <a:lnTo>
                            <a:pt x="40" y="128"/>
                          </a:lnTo>
                          <a:lnTo>
                            <a:pt x="46" y="131"/>
                          </a:lnTo>
                          <a:lnTo>
                            <a:pt x="53" y="135"/>
                          </a:lnTo>
                          <a:lnTo>
                            <a:pt x="62" y="139"/>
                          </a:lnTo>
                          <a:lnTo>
                            <a:pt x="76" y="143"/>
                          </a:lnTo>
                          <a:lnTo>
                            <a:pt x="87" y="145"/>
                          </a:lnTo>
                          <a:lnTo>
                            <a:pt x="98" y="146"/>
                          </a:lnTo>
                          <a:lnTo>
                            <a:pt x="112" y="147"/>
                          </a:lnTo>
                          <a:lnTo>
                            <a:pt x="127" y="146"/>
                          </a:lnTo>
                          <a:lnTo>
                            <a:pt x="140" y="146"/>
                          </a:lnTo>
                          <a:lnTo>
                            <a:pt x="152" y="144"/>
                          </a:lnTo>
                          <a:lnTo>
                            <a:pt x="162" y="142"/>
                          </a:lnTo>
                          <a:lnTo>
                            <a:pt x="170" y="140"/>
                          </a:lnTo>
                          <a:lnTo>
                            <a:pt x="176" y="137"/>
                          </a:lnTo>
                          <a:lnTo>
                            <a:pt x="181" y="134"/>
                          </a:lnTo>
                          <a:lnTo>
                            <a:pt x="185" y="132"/>
                          </a:lnTo>
                          <a:lnTo>
                            <a:pt x="189" y="128"/>
                          </a:lnTo>
                          <a:lnTo>
                            <a:pt x="203" y="113"/>
                          </a:lnTo>
                          <a:lnTo>
                            <a:pt x="213" y="100"/>
                          </a:lnTo>
                          <a:lnTo>
                            <a:pt x="217" y="94"/>
                          </a:lnTo>
                          <a:lnTo>
                            <a:pt x="218" y="91"/>
                          </a:lnTo>
                          <a:lnTo>
                            <a:pt x="218" y="89"/>
                          </a:lnTo>
                          <a:lnTo>
                            <a:pt x="218" y="87"/>
                          </a:lnTo>
                          <a:lnTo>
                            <a:pt x="216" y="84"/>
                          </a:lnTo>
                          <a:lnTo>
                            <a:pt x="215" y="83"/>
                          </a:lnTo>
                          <a:lnTo>
                            <a:pt x="214" y="80"/>
                          </a:lnTo>
                          <a:lnTo>
                            <a:pt x="215" y="77"/>
                          </a:lnTo>
                          <a:lnTo>
                            <a:pt x="216" y="76"/>
                          </a:lnTo>
                          <a:lnTo>
                            <a:pt x="218" y="73"/>
                          </a:lnTo>
                          <a:lnTo>
                            <a:pt x="219" y="72"/>
                          </a:lnTo>
                          <a:lnTo>
                            <a:pt x="221" y="69"/>
                          </a:lnTo>
                          <a:lnTo>
                            <a:pt x="223" y="67"/>
                          </a:lnTo>
                          <a:lnTo>
                            <a:pt x="223" y="64"/>
                          </a:lnTo>
                          <a:lnTo>
                            <a:pt x="221" y="62"/>
                          </a:lnTo>
                          <a:lnTo>
                            <a:pt x="219" y="60"/>
                          </a:lnTo>
                          <a:lnTo>
                            <a:pt x="218" y="58"/>
                          </a:lnTo>
                          <a:lnTo>
                            <a:pt x="216" y="56"/>
                          </a:lnTo>
                          <a:lnTo>
                            <a:pt x="215" y="54"/>
                          </a:lnTo>
                          <a:lnTo>
                            <a:pt x="216" y="52"/>
                          </a:lnTo>
                          <a:lnTo>
                            <a:pt x="218" y="49"/>
                          </a:lnTo>
                          <a:lnTo>
                            <a:pt x="221" y="46"/>
                          </a:lnTo>
                          <a:lnTo>
                            <a:pt x="221" y="44"/>
                          </a:lnTo>
                          <a:lnTo>
                            <a:pt x="221" y="41"/>
                          </a:lnTo>
                          <a:lnTo>
                            <a:pt x="220" y="38"/>
                          </a:lnTo>
                          <a:lnTo>
                            <a:pt x="218" y="36"/>
                          </a:lnTo>
                          <a:lnTo>
                            <a:pt x="217" y="34"/>
                          </a:lnTo>
                          <a:lnTo>
                            <a:pt x="216" y="31"/>
                          </a:lnTo>
                          <a:lnTo>
                            <a:pt x="216" y="29"/>
                          </a:lnTo>
                          <a:lnTo>
                            <a:pt x="218" y="26"/>
                          </a:lnTo>
                          <a:lnTo>
                            <a:pt x="219" y="24"/>
                          </a:lnTo>
                          <a:lnTo>
                            <a:pt x="221" y="23"/>
                          </a:lnTo>
                          <a:lnTo>
                            <a:pt x="223" y="20"/>
                          </a:lnTo>
                          <a:lnTo>
                            <a:pt x="223" y="18"/>
                          </a:lnTo>
                          <a:lnTo>
                            <a:pt x="222" y="16"/>
                          </a:lnTo>
                          <a:lnTo>
                            <a:pt x="220" y="13"/>
                          </a:lnTo>
                          <a:lnTo>
                            <a:pt x="218" y="11"/>
                          </a:lnTo>
                          <a:lnTo>
                            <a:pt x="217" y="8"/>
                          </a:lnTo>
                          <a:lnTo>
                            <a:pt x="217" y="5"/>
                          </a:lnTo>
                          <a:lnTo>
                            <a:pt x="218" y="3"/>
                          </a:lnTo>
                          <a:lnTo>
                            <a:pt x="217" y="0"/>
                          </a:lnTo>
                          <a:lnTo>
                            <a:pt x="6" y="0"/>
                          </a:lnTo>
                        </a:path>
                      </a:pathLst>
                    </a:custGeom>
                    <a:solidFill>
                      <a:srgbClr val="FFC080"/>
                    </a:solidFill>
                    <a:ln w="9525" cap="rnd">
                      <a:noFill/>
                      <a:round/>
                      <a:headEnd/>
                      <a:tailEnd/>
                    </a:ln>
                  </p:spPr>
                  <p:txBody>
                    <a:bodyPr/>
                    <a:lstStyle/>
                    <a:p>
                      <a:endParaRPr lang="zh-CN" altLang="en-US"/>
                    </a:p>
                  </p:txBody>
                </p:sp>
                <p:sp>
                  <p:nvSpPr>
                    <p:cNvPr id="4349" name="Freeform 12"/>
                    <p:cNvSpPr>
                      <a:spLocks/>
                    </p:cNvSpPr>
                    <p:nvPr/>
                  </p:nvSpPr>
                  <p:spPr bwMode="auto">
                    <a:xfrm>
                      <a:off x="5115" y="1812"/>
                      <a:ext cx="28" cy="21"/>
                    </a:xfrm>
                    <a:custGeom>
                      <a:avLst/>
                      <a:gdLst>
                        <a:gd name="T0" fmla="*/ 1 w 28"/>
                        <a:gd name="T1" fmla="*/ 0 h 21"/>
                        <a:gd name="T2" fmla="*/ 3 w 28"/>
                        <a:gd name="T3" fmla="*/ 2 h 21"/>
                        <a:gd name="T4" fmla="*/ 5 w 28"/>
                        <a:gd name="T5" fmla="*/ 5 h 21"/>
                        <a:gd name="T6" fmla="*/ 10 w 28"/>
                        <a:gd name="T7" fmla="*/ 8 h 21"/>
                        <a:gd name="T8" fmla="*/ 15 w 28"/>
                        <a:gd name="T9" fmla="*/ 11 h 21"/>
                        <a:gd name="T10" fmla="*/ 21 w 28"/>
                        <a:gd name="T11" fmla="*/ 13 h 21"/>
                        <a:gd name="T12" fmla="*/ 27 w 28"/>
                        <a:gd name="T13" fmla="*/ 14 h 21"/>
                        <a:gd name="T14" fmla="*/ 24 w 28"/>
                        <a:gd name="T15" fmla="*/ 18 h 21"/>
                        <a:gd name="T16" fmla="*/ 17 w 28"/>
                        <a:gd name="T17" fmla="*/ 17 h 21"/>
                        <a:gd name="T18" fmla="*/ 10 w 28"/>
                        <a:gd name="T19" fmla="*/ 17 h 21"/>
                        <a:gd name="T20" fmla="*/ 5 w 28"/>
                        <a:gd name="T21" fmla="*/ 20 h 21"/>
                        <a:gd name="T22" fmla="*/ 6 w 28"/>
                        <a:gd name="T23" fmla="*/ 18 h 21"/>
                        <a:gd name="T24" fmla="*/ 6 w 28"/>
                        <a:gd name="T25" fmla="*/ 15 h 21"/>
                        <a:gd name="T26" fmla="*/ 4 w 28"/>
                        <a:gd name="T27" fmla="*/ 12 h 21"/>
                        <a:gd name="T28" fmla="*/ 2 w 28"/>
                        <a:gd name="T29" fmla="*/ 10 h 21"/>
                        <a:gd name="T30" fmla="*/ 0 w 28"/>
                        <a:gd name="T31" fmla="*/ 6 h 21"/>
                        <a:gd name="T32" fmla="*/ 0 w 28"/>
                        <a:gd name="T33" fmla="*/ 3 h 21"/>
                        <a:gd name="T34" fmla="*/ 1 w 28"/>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8"/>
                        <a:gd name="T55" fmla="*/ 0 h 21"/>
                        <a:gd name="T56" fmla="*/ 28 w 28"/>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8" h="21">
                          <a:moveTo>
                            <a:pt x="1" y="0"/>
                          </a:moveTo>
                          <a:lnTo>
                            <a:pt x="3" y="2"/>
                          </a:lnTo>
                          <a:lnTo>
                            <a:pt x="5" y="5"/>
                          </a:lnTo>
                          <a:lnTo>
                            <a:pt x="10" y="8"/>
                          </a:lnTo>
                          <a:lnTo>
                            <a:pt x="15" y="11"/>
                          </a:lnTo>
                          <a:lnTo>
                            <a:pt x="21" y="13"/>
                          </a:lnTo>
                          <a:lnTo>
                            <a:pt x="27" y="14"/>
                          </a:lnTo>
                          <a:lnTo>
                            <a:pt x="24" y="18"/>
                          </a:lnTo>
                          <a:lnTo>
                            <a:pt x="17" y="17"/>
                          </a:lnTo>
                          <a:lnTo>
                            <a:pt x="10" y="17"/>
                          </a:lnTo>
                          <a:lnTo>
                            <a:pt x="5" y="20"/>
                          </a:lnTo>
                          <a:lnTo>
                            <a:pt x="6" y="18"/>
                          </a:lnTo>
                          <a:lnTo>
                            <a:pt x="6" y="15"/>
                          </a:lnTo>
                          <a:lnTo>
                            <a:pt x="4" y="12"/>
                          </a:lnTo>
                          <a:lnTo>
                            <a:pt x="2" y="10"/>
                          </a:lnTo>
                          <a:lnTo>
                            <a:pt x="0" y="6"/>
                          </a:lnTo>
                          <a:lnTo>
                            <a:pt x="0" y="3"/>
                          </a:lnTo>
                          <a:lnTo>
                            <a:pt x="1" y="0"/>
                          </a:lnTo>
                        </a:path>
                      </a:pathLst>
                    </a:custGeom>
                    <a:solidFill>
                      <a:srgbClr val="FFA040"/>
                    </a:solidFill>
                    <a:ln w="9525" cap="rnd">
                      <a:noFill/>
                      <a:round/>
                      <a:headEnd/>
                      <a:tailEnd/>
                    </a:ln>
                  </p:spPr>
                  <p:txBody>
                    <a:bodyPr/>
                    <a:lstStyle/>
                    <a:p>
                      <a:endParaRPr lang="zh-CN" altLang="en-US"/>
                    </a:p>
                  </p:txBody>
                </p:sp>
                <p:sp>
                  <p:nvSpPr>
                    <p:cNvPr id="4350" name="Freeform 13"/>
                    <p:cNvSpPr>
                      <a:spLocks/>
                    </p:cNvSpPr>
                    <p:nvPr/>
                  </p:nvSpPr>
                  <p:spPr bwMode="auto">
                    <a:xfrm>
                      <a:off x="5115" y="1837"/>
                      <a:ext cx="37" cy="18"/>
                    </a:xfrm>
                    <a:custGeom>
                      <a:avLst/>
                      <a:gdLst>
                        <a:gd name="T0" fmla="*/ 0 w 37"/>
                        <a:gd name="T1" fmla="*/ 1 h 18"/>
                        <a:gd name="T2" fmla="*/ 1 w 37"/>
                        <a:gd name="T3" fmla="*/ 0 h 18"/>
                        <a:gd name="T4" fmla="*/ 2 w 37"/>
                        <a:gd name="T5" fmla="*/ 1 h 18"/>
                        <a:gd name="T6" fmla="*/ 5 w 37"/>
                        <a:gd name="T7" fmla="*/ 3 h 18"/>
                        <a:gd name="T8" fmla="*/ 10 w 37"/>
                        <a:gd name="T9" fmla="*/ 4 h 18"/>
                        <a:gd name="T10" fmla="*/ 15 w 37"/>
                        <a:gd name="T11" fmla="*/ 6 h 18"/>
                        <a:gd name="T12" fmla="*/ 24 w 37"/>
                        <a:gd name="T13" fmla="*/ 7 h 18"/>
                        <a:gd name="T14" fmla="*/ 33 w 37"/>
                        <a:gd name="T15" fmla="*/ 9 h 18"/>
                        <a:gd name="T16" fmla="*/ 36 w 37"/>
                        <a:gd name="T17" fmla="*/ 16 h 18"/>
                        <a:gd name="T18" fmla="*/ 25 w 37"/>
                        <a:gd name="T19" fmla="*/ 14 h 18"/>
                        <a:gd name="T20" fmla="*/ 17 w 37"/>
                        <a:gd name="T21" fmla="*/ 13 h 18"/>
                        <a:gd name="T22" fmla="*/ 10 w 37"/>
                        <a:gd name="T23" fmla="*/ 14 h 18"/>
                        <a:gd name="T24" fmla="*/ 6 w 37"/>
                        <a:gd name="T25" fmla="*/ 17 h 18"/>
                        <a:gd name="T26" fmla="*/ 6 w 37"/>
                        <a:gd name="T27" fmla="*/ 15 h 18"/>
                        <a:gd name="T28" fmla="*/ 6 w 37"/>
                        <a:gd name="T29" fmla="*/ 12 h 18"/>
                        <a:gd name="T30" fmla="*/ 5 w 37"/>
                        <a:gd name="T31" fmla="*/ 10 h 18"/>
                        <a:gd name="T32" fmla="*/ 2 w 37"/>
                        <a:gd name="T33" fmla="*/ 7 h 18"/>
                        <a:gd name="T34" fmla="*/ 0 w 37"/>
                        <a:gd name="T35" fmla="*/ 4 h 18"/>
                        <a:gd name="T36" fmla="*/ 0 w 37"/>
                        <a:gd name="T37" fmla="*/ 1 h 1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7"/>
                        <a:gd name="T58" fmla="*/ 0 h 18"/>
                        <a:gd name="T59" fmla="*/ 37 w 37"/>
                        <a:gd name="T60" fmla="*/ 18 h 1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7" h="18">
                          <a:moveTo>
                            <a:pt x="0" y="1"/>
                          </a:moveTo>
                          <a:lnTo>
                            <a:pt x="1" y="0"/>
                          </a:lnTo>
                          <a:lnTo>
                            <a:pt x="2" y="1"/>
                          </a:lnTo>
                          <a:lnTo>
                            <a:pt x="5" y="3"/>
                          </a:lnTo>
                          <a:lnTo>
                            <a:pt x="10" y="4"/>
                          </a:lnTo>
                          <a:lnTo>
                            <a:pt x="15" y="6"/>
                          </a:lnTo>
                          <a:lnTo>
                            <a:pt x="24" y="7"/>
                          </a:lnTo>
                          <a:lnTo>
                            <a:pt x="33" y="9"/>
                          </a:lnTo>
                          <a:lnTo>
                            <a:pt x="36" y="16"/>
                          </a:lnTo>
                          <a:lnTo>
                            <a:pt x="25" y="14"/>
                          </a:lnTo>
                          <a:lnTo>
                            <a:pt x="17" y="13"/>
                          </a:lnTo>
                          <a:lnTo>
                            <a:pt x="10" y="14"/>
                          </a:lnTo>
                          <a:lnTo>
                            <a:pt x="6" y="17"/>
                          </a:lnTo>
                          <a:lnTo>
                            <a:pt x="6" y="15"/>
                          </a:lnTo>
                          <a:lnTo>
                            <a:pt x="6" y="12"/>
                          </a:lnTo>
                          <a:lnTo>
                            <a:pt x="5" y="10"/>
                          </a:lnTo>
                          <a:lnTo>
                            <a:pt x="2" y="7"/>
                          </a:lnTo>
                          <a:lnTo>
                            <a:pt x="0" y="4"/>
                          </a:lnTo>
                          <a:lnTo>
                            <a:pt x="0" y="1"/>
                          </a:lnTo>
                        </a:path>
                      </a:pathLst>
                    </a:custGeom>
                    <a:solidFill>
                      <a:srgbClr val="FFA040"/>
                    </a:solidFill>
                    <a:ln w="9525" cap="rnd">
                      <a:noFill/>
                      <a:round/>
                      <a:headEnd/>
                      <a:tailEnd/>
                    </a:ln>
                  </p:spPr>
                  <p:txBody>
                    <a:bodyPr/>
                    <a:lstStyle/>
                    <a:p>
                      <a:endParaRPr lang="zh-CN" altLang="en-US"/>
                    </a:p>
                  </p:txBody>
                </p:sp>
                <p:sp>
                  <p:nvSpPr>
                    <p:cNvPr id="4351" name="Freeform 14"/>
                    <p:cNvSpPr>
                      <a:spLocks/>
                    </p:cNvSpPr>
                    <p:nvPr/>
                  </p:nvSpPr>
                  <p:spPr bwMode="auto">
                    <a:xfrm>
                      <a:off x="5113" y="1858"/>
                      <a:ext cx="44" cy="23"/>
                    </a:xfrm>
                    <a:custGeom>
                      <a:avLst/>
                      <a:gdLst>
                        <a:gd name="T0" fmla="*/ 0 w 44"/>
                        <a:gd name="T1" fmla="*/ 3 h 23"/>
                        <a:gd name="T2" fmla="*/ 2 w 44"/>
                        <a:gd name="T3" fmla="*/ 0 h 23"/>
                        <a:gd name="T4" fmla="*/ 5 w 44"/>
                        <a:gd name="T5" fmla="*/ 3 h 23"/>
                        <a:gd name="T6" fmla="*/ 8 w 44"/>
                        <a:gd name="T7" fmla="*/ 5 h 23"/>
                        <a:gd name="T8" fmla="*/ 11 w 44"/>
                        <a:gd name="T9" fmla="*/ 7 h 23"/>
                        <a:gd name="T10" fmla="*/ 17 w 44"/>
                        <a:gd name="T11" fmla="*/ 9 h 23"/>
                        <a:gd name="T12" fmla="*/ 23 w 44"/>
                        <a:gd name="T13" fmla="*/ 10 h 23"/>
                        <a:gd name="T14" fmla="*/ 30 w 44"/>
                        <a:gd name="T15" fmla="*/ 12 h 23"/>
                        <a:gd name="T16" fmla="*/ 41 w 44"/>
                        <a:gd name="T17" fmla="*/ 15 h 23"/>
                        <a:gd name="T18" fmla="*/ 43 w 44"/>
                        <a:gd name="T19" fmla="*/ 22 h 23"/>
                        <a:gd name="T20" fmla="*/ 32 w 44"/>
                        <a:gd name="T21" fmla="*/ 18 h 23"/>
                        <a:gd name="T22" fmla="*/ 25 w 44"/>
                        <a:gd name="T23" fmla="*/ 16 h 23"/>
                        <a:gd name="T24" fmla="*/ 19 w 44"/>
                        <a:gd name="T25" fmla="*/ 15 h 23"/>
                        <a:gd name="T26" fmla="*/ 14 w 44"/>
                        <a:gd name="T27" fmla="*/ 15 h 23"/>
                        <a:gd name="T28" fmla="*/ 11 w 44"/>
                        <a:gd name="T29" fmla="*/ 16 h 23"/>
                        <a:gd name="T30" fmla="*/ 8 w 44"/>
                        <a:gd name="T31" fmla="*/ 19 h 23"/>
                        <a:gd name="T32" fmla="*/ 8 w 44"/>
                        <a:gd name="T33" fmla="*/ 16 h 23"/>
                        <a:gd name="T34" fmla="*/ 5 w 44"/>
                        <a:gd name="T35" fmla="*/ 12 h 23"/>
                        <a:gd name="T36" fmla="*/ 2 w 44"/>
                        <a:gd name="T37" fmla="*/ 9 h 23"/>
                        <a:gd name="T38" fmla="*/ 0 w 44"/>
                        <a:gd name="T39" fmla="*/ 6 h 23"/>
                        <a:gd name="T40" fmla="*/ 0 w 44"/>
                        <a:gd name="T41" fmla="*/ 3 h 2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4"/>
                        <a:gd name="T64" fmla="*/ 0 h 23"/>
                        <a:gd name="T65" fmla="*/ 44 w 44"/>
                        <a:gd name="T66" fmla="*/ 23 h 2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4" h="23">
                          <a:moveTo>
                            <a:pt x="0" y="3"/>
                          </a:moveTo>
                          <a:lnTo>
                            <a:pt x="2" y="0"/>
                          </a:lnTo>
                          <a:lnTo>
                            <a:pt x="5" y="3"/>
                          </a:lnTo>
                          <a:lnTo>
                            <a:pt x="8" y="5"/>
                          </a:lnTo>
                          <a:lnTo>
                            <a:pt x="11" y="7"/>
                          </a:lnTo>
                          <a:lnTo>
                            <a:pt x="17" y="9"/>
                          </a:lnTo>
                          <a:lnTo>
                            <a:pt x="23" y="10"/>
                          </a:lnTo>
                          <a:lnTo>
                            <a:pt x="30" y="12"/>
                          </a:lnTo>
                          <a:lnTo>
                            <a:pt x="41" y="15"/>
                          </a:lnTo>
                          <a:lnTo>
                            <a:pt x="43" y="22"/>
                          </a:lnTo>
                          <a:lnTo>
                            <a:pt x="32" y="18"/>
                          </a:lnTo>
                          <a:lnTo>
                            <a:pt x="25" y="16"/>
                          </a:lnTo>
                          <a:lnTo>
                            <a:pt x="19" y="15"/>
                          </a:lnTo>
                          <a:lnTo>
                            <a:pt x="14" y="15"/>
                          </a:lnTo>
                          <a:lnTo>
                            <a:pt x="11" y="16"/>
                          </a:lnTo>
                          <a:lnTo>
                            <a:pt x="8" y="19"/>
                          </a:lnTo>
                          <a:lnTo>
                            <a:pt x="8" y="16"/>
                          </a:lnTo>
                          <a:lnTo>
                            <a:pt x="5" y="12"/>
                          </a:lnTo>
                          <a:lnTo>
                            <a:pt x="2" y="9"/>
                          </a:lnTo>
                          <a:lnTo>
                            <a:pt x="0" y="6"/>
                          </a:lnTo>
                          <a:lnTo>
                            <a:pt x="0" y="3"/>
                          </a:lnTo>
                        </a:path>
                      </a:pathLst>
                    </a:custGeom>
                    <a:solidFill>
                      <a:srgbClr val="FFA040"/>
                    </a:solidFill>
                    <a:ln w="9525" cap="rnd">
                      <a:noFill/>
                      <a:round/>
                      <a:headEnd/>
                      <a:tailEnd/>
                    </a:ln>
                  </p:spPr>
                  <p:txBody>
                    <a:bodyPr/>
                    <a:lstStyle/>
                    <a:p>
                      <a:endParaRPr lang="zh-CN" altLang="en-US"/>
                    </a:p>
                  </p:txBody>
                </p:sp>
                <p:sp>
                  <p:nvSpPr>
                    <p:cNvPr id="4352" name="Freeform 15"/>
                    <p:cNvSpPr>
                      <a:spLocks/>
                    </p:cNvSpPr>
                    <p:nvPr/>
                  </p:nvSpPr>
                  <p:spPr bwMode="auto">
                    <a:xfrm>
                      <a:off x="5118" y="1882"/>
                      <a:ext cx="52" cy="48"/>
                    </a:xfrm>
                    <a:custGeom>
                      <a:avLst/>
                      <a:gdLst>
                        <a:gd name="T0" fmla="*/ 0 w 52"/>
                        <a:gd name="T1" fmla="*/ 7 h 48"/>
                        <a:gd name="T2" fmla="*/ 0 w 52"/>
                        <a:gd name="T3" fmla="*/ 4 h 48"/>
                        <a:gd name="T4" fmla="*/ 0 w 52"/>
                        <a:gd name="T5" fmla="*/ 2 h 48"/>
                        <a:gd name="T6" fmla="*/ 1 w 52"/>
                        <a:gd name="T7" fmla="*/ 0 h 48"/>
                        <a:gd name="T8" fmla="*/ 5 w 52"/>
                        <a:gd name="T9" fmla="*/ 3 h 48"/>
                        <a:gd name="T10" fmla="*/ 11 w 52"/>
                        <a:gd name="T11" fmla="*/ 6 h 48"/>
                        <a:gd name="T12" fmla="*/ 17 w 52"/>
                        <a:gd name="T13" fmla="*/ 8 h 48"/>
                        <a:gd name="T14" fmla="*/ 26 w 52"/>
                        <a:gd name="T15" fmla="*/ 11 h 48"/>
                        <a:gd name="T16" fmla="*/ 38 w 52"/>
                        <a:gd name="T17" fmla="*/ 13 h 48"/>
                        <a:gd name="T18" fmla="*/ 40 w 52"/>
                        <a:gd name="T19" fmla="*/ 18 h 48"/>
                        <a:gd name="T20" fmla="*/ 34 w 52"/>
                        <a:gd name="T21" fmla="*/ 16 h 48"/>
                        <a:gd name="T22" fmla="*/ 28 w 52"/>
                        <a:gd name="T23" fmla="*/ 16 h 48"/>
                        <a:gd name="T24" fmla="*/ 24 w 52"/>
                        <a:gd name="T25" fmla="*/ 16 h 48"/>
                        <a:gd name="T26" fmla="*/ 23 w 52"/>
                        <a:gd name="T27" fmla="*/ 19 h 48"/>
                        <a:gd name="T28" fmla="*/ 25 w 52"/>
                        <a:gd name="T29" fmla="*/ 22 h 48"/>
                        <a:gd name="T30" fmla="*/ 28 w 52"/>
                        <a:gd name="T31" fmla="*/ 26 h 48"/>
                        <a:gd name="T32" fmla="*/ 33 w 52"/>
                        <a:gd name="T33" fmla="*/ 31 h 48"/>
                        <a:gd name="T34" fmla="*/ 40 w 52"/>
                        <a:gd name="T35" fmla="*/ 36 h 48"/>
                        <a:gd name="T36" fmla="*/ 51 w 52"/>
                        <a:gd name="T37" fmla="*/ 42 h 48"/>
                        <a:gd name="T38" fmla="*/ 51 w 52"/>
                        <a:gd name="T39" fmla="*/ 47 h 48"/>
                        <a:gd name="T40" fmla="*/ 46 w 52"/>
                        <a:gd name="T41" fmla="*/ 44 h 48"/>
                        <a:gd name="T42" fmla="*/ 40 w 52"/>
                        <a:gd name="T43" fmla="*/ 41 h 48"/>
                        <a:gd name="T44" fmla="*/ 32 w 52"/>
                        <a:gd name="T45" fmla="*/ 36 h 48"/>
                        <a:gd name="T46" fmla="*/ 25 w 52"/>
                        <a:gd name="T47" fmla="*/ 30 h 48"/>
                        <a:gd name="T48" fmla="*/ 19 w 52"/>
                        <a:gd name="T49" fmla="*/ 26 h 48"/>
                        <a:gd name="T50" fmla="*/ 14 w 52"/>
                        <a:gd name="T51" fmla="*/ 20 h 48"/>
                        <a:gd name="T52" fmla="*/ 9 w 52"/>
                        <a:gd name="T53" fmla="*/ 15 h 48"/>
                        <a:gd name="T54" fmla="*/ 3 w 52"/>
                        <a:gd name="T55" fmla="*/ 11 h 48"/>
                        <a:gd name="T56" fmla="*/ 0 w 52"/>
                        <a:gd name="T57" fmla="*/ 7 h 4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2"/>
                        <a:gd name="T88" fmla="*/ 0 h 48"/>
                        <a:gd name="T89" fmla="*/ 52 w 52"/>
                        <a:gd name="T90" fmla="*/ 48 h 4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2" h="48">
                          <a:moveTo>
                            <a:pt x="0" y="7"/>
                          </a:moveTo>
                          <a:lnTo>
                            <a:pt x="0" y="4"/>
                          </a:lnTo>
                          <a:lnTo>
                            <a:pt x="0" y="2"/>
                          </a:lnTo>
                          <a:lnTo>
                            <a:pt x="1" y="0"/>
                          </a:lnTo>
                          <a:lnTo>
                            <a:pt x="5" y="3"/>
                          </a:lnTo>
                          <a:lnTo>
                            <a:pt x="11" y="6"/>
                          </a:lnTo>
                          <a:lnTo>
                            <a:pt x="17" y="8"/>
                          </a:lnTo>
                          <a:lnTo>
                            <a:pt x="26" y="11"/>
                          </a:lnTo>
                          <a:lnTo>
                            <a:pt x="38" y="13"/>
                          </a:lnTo>
                          <a:lnTo>
                            <a:pt x="40" y="18"/>
                          </a:lnTo>
                          <a:lnTo>
                            <a:pt x="34" y="16"/>
                          </a:lnTo>
                          <a:lnTo>
                            <a:pt x="28" y="16"/>
                          </a:lnTo>
                          <a:lnTo>
                            <a:pt x="24" y="16"/>
                          </a:lnTo>
                          <a:lnTo>
                            <a:pt x="23" y="19"/>
                          </a:lnTo>
                          <a:lnTo>
                            <a:pt x="25" y="22"/>
                          </a:lnTo>
                          <a:lnTo>
                            <a:pt x="28" y="26"/>
                          </a:lnTo>
                          <a:lnTo>
                            <a:pt x="33" y="31"/>
                          </a:lnTo>
                          <a:lnTo>
                            <a:pt x="40" y="36"/>
                          </a:lnTo>
                          <a:lnTo>
                            <a:pt x="51" y="42"/>
                          </a:lnTo>
                          <a:lnTo>
                            <a:pt x="51" y="47"/>
                          </a:lnTo>
                          <a:lnTo>
                            <a:pt x="46" y="44"/>
                          </a:lnTo>
                          <a:lnTo>
                            <a:pt x="40" y="41"/>
                          </a:lnTo>
                          <a:lnTo>
                            <a:pt x="32" y="36"/>
                          </a:lnTo>
                          <a:lnTo>
                            <a:pt x="25" y="30"/>
                          </a:lnTo>
                          <a:lnTo>
                            <a:pt x="19" y="26"/>
                          </a:lnTo>
                          <a:lnTo>
                            <a:pt x="14" y="20"/>
                          </a:lnTo>
                          <a:lnTo>
                            <a:pt x="9" y="15"/>
                          </a:lnTo>
                          <a:lnTo>
                            <a:pt x="3" y="11"/>
                          </a:lnTo>
                          <a:lnTo>
                            <a:pt x="0" y="7"/>
                          </a:lnTo>
                        </a:path>
                      </a:pathLst>
                    </a:custGeom>
                    <a:solidFill>
                      <a:srgbClr val="FFA040"/>
                    </a:solidFill>
                    <a:ln w="9525" cap="rnd">
                      <a:noFill/>
                      <a:round/>
                      <a:headEnd/>
                      <a:tailEnd/>
                    </a:ln>
                  </p:spPr>
                  <p:txBody>
                    <a:bodyPr/>
                    <a:lstStyle/>
                    <a:p>
                      <a:endParaRPr lang="zh-CN" altLang="en-US"/>
                    </a:p>
                  </p:txBody>
                </p:sp>
                <p:sp>
                  <p:nvSpPr>
                    <p:cNvPr id="4353" name="Freeform 16"/>
                    <p:cNvSpPr>
                      <a:spLocks/>
                    </p:cNvSpPr>
                    <p:nvPr/>
                  </p:nvSpPr>
                  <p:spPr bwMode="auto">
                    <a:xfrm>
                      <a:off x="5119" y="1797"/>
                      <a:ext cx="22" cy="17"/>
                    </a:xfrm>
                    <a:custGeom>
                      <a:avLst/>
                      <a:gdLst>
                        <a:gd name="T0" fmla="*/ 0 w 22"/>
                        <a:gd name="T1" fmla="*/ 0 h 17"/>
                        <a:gd name="T2" fmla="*/ 2 w 22"/>
                        <a:gd name="T3" fmla="*/ 2 h 17"/>
                        <a:gd name="T4" fmla="*/ 5 w 22"/>
                        <a:gd name="T5" fmla="*/ 4 h 17"/>
                        <a:gd name="T6" fmla="*/ 10 w 22"/>
                        <a:gd name="T7" fmla="*/ 7 h 17"/>
                        <a:gd name="T8" fmla="*/ 14 w 22"/>
                        <a:gd name="T9" fmla="*/ 10 h 17"/>
                        <a:gd name="T10" fmla="*/ 18 w 22"/>
                        <a:gd name="T11" fmla="*/ 12 h 17"/>
                        <a:gd name="T12" fmla="*/ 21 w 22"/>
                        <a:gd name="T13" fmla="*/ 14 h 17"/>
                        <a:gd name="T14" fmla="*/ 15 w 22"/>
                        <a:gd name="T15" fmla="*/ 16 h 17"/>
                        <a:gd name="T16" fmla="*/ 10 w 22"/>
                        <a:gd name="T17" fmla="*/ 14 h 17"/>
                        <a:gd name="T18" fmla="*/ 4 w 22"/>
                        <a:gd name="T19" fmla="*/ 12 h 17"/>
                        <a:gd name="T20" fmla="*/ 0 w 22"/>
                        <a:gd name="T21" fmla="*/ 9 h 17"/>
                        <a:gd name="T22" fmla="*/ 0 w 22"/>
                        <a:gd name="T23" fmla="*/ 7 h 17"/>
                        <a:gd name="T24" fmla="*/ 0 w 22"/>
                        <a:gd name="T25" fmla="*/ 3 h 17"/>
                        <a:gd name="T26" fmla="*/ 0 w 22"/>
                        <a:gd name="T27" fmla="*/ 0 h 1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7"/>
                        <a:gd name="T44" fmla="*/ 22 w 22"/>
                        <a:gd name="T45" fmla="*/ 17 h 1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7">
                          <a:moveTo>
                            <a:pt x="0" y="0"/>
                          </a:moveTo>
                          <a:lnTo>
                            <a:pt x="2" y="2"/>
                          </a:lnTo>
                          <a:lnTo>
                            <a:pt x="5" y="4"/>
                          </a:lnTo>
                          <a:lnTo>
                            <a:pt x="10" y="7"/>
                          </a:lnTo>
                          <a:lnTo>
                            <a:pt x="14" y="10"/>
                          </a:lnTo>
                          <a:lnTo>
                            <a:pt x="18" y="12"/>
                          </a:lnTo>
                          <a:lnTo>
                            <a:pt x="21" y="14"/>
                          </a:lnTo>
                          <a:lnTo>
                            <a:pt x="15" y="16"/>
                          </a:lnTo>
                          <a:lnTo>
                            <a:pt x="10" y="14"/>
                          </a:lnTo>
                          <a:lnTo>
                            <a:pt x="4" y="12"/>
                          </a:lnTo>
                          <a:lnTo>
                            <a:pt x="0" y="9"/>
                          </a:lnTo>
                          <a:lnTo>
                            <a:pt x="0" y="7"/>
                          </a:lnTo>
                          <a:lnTo>
                            <a:pt x="0" y="3"/>
                          </a:lnTo>
                          <a:lnTo>
                            <a:pt x="0" y="0"/>
                          </a:lnTo>
                        </a:path>
                      </a:pathLst>
                    </a:custGeom>
                    <a:solidFill>
                      <a:srgbClr val="FFA040"/>
                    </a:solidFill>
                    <a:ln w="9525" cap="rnd">
                      <a:noFill/>
                      <a:round/>
                      <a:headEnd/>
                      <a:tailEnd/>
                    </a:ln>
                  </p:spPr>
                  <p:txBody>
                    <a:bodyPr/>
                    <a:lstStyle/>
                    <a:p>
                      <a:endParaRPr lang="zh-CN" altLang="en-US"/>
                    </a:p>
                  </p:txBody>
                </p:sp>
                <p:sp>
                  <p:nvSpPr>
                    <p:cNvPr id="4354" name="Freeform 17"/>
                    <p:cNvSpPr>
                      <a:spLocks/>
                    </p:cNvSpPr>
                    <p:nvPr/>
                  </p:nvSpPr>
                  <p:spPr bwMode="auto">
                    <a:xfrm>
                      <a:off x="5157" y="1794"/>
                      <a:ext cx="180" cy="142"/>
                    </a:xfrm>
                    <a:custGeom>
                      <a:avLst/>
                      <a:gdLst>
                        <a:gd name="T0" fmla="*/ 85 w 180"/>
                        <a:gd name="T1" fmla="*/ 32 h 142"/>
                        <a:gd name="T2" fmla="*/ 71 w 180"/>
                        <a:gd name="T3" fmla="*/ 36 h 142"/>
                        <a:gd name="T4" fmla="*/ 42 w 180"/>
                        <a:gd name="T5" fmla="*/ 40 h 142"/>
                        <a:gd name="T6" fmla="*/ 0 w 180"/>
                        <a:gd name="T7" fmla="*/ 42 h 142"/>
                        <a:gd name="T8" fmla="*/ 50 w 180"/>
                        <a:gd name="T9" fmla="*/ 49 h 142"/>
                        <a:gd name="T10" fmla="*/ 106 w 180"/>
                        <a:gd name="T11" fmla="*/ 46 h 142"/>
                        <a:gd name="T12" fmla="*/ 145 w 180"/>
                        <a:gd name="T13" fmla="*/ 36 h 142"/>
                        <a:gd name="T14" fmla="*/ 158 w 180"/>
                        <a:gd name="T15" fmla="*/ 34 h 142"/>
                        <a:gd name="T16" fmla="*/ 152 w 180"/>
                        <a:gd name="T17" fmla="*/ 42 h 142"/>
                        <a:gd name="T18" fmla="*/ 124 w 180"/>
                        <a:gd name="T19" fmla="*/ 53 h 142"/>
                        <a:gd name="T20" fmla="*/ 74 w 180"/>
                        <a:gd name="T21" fmla="*/ 63 h 142"/>
                        <a:gd name="T22" fmla="*/ 43 w 180"/>
                        <a:gd name="T23" fmla="*/ 71 h 142"/>
                        <a:gd name="T24" fmla="*/ 100 w 180"/>
                        <a:gd name="T25" fmla="*/ 70 h 142"/>
                        <a:gd name="T26" fmla="*/ 138 w 180"/>
                        <a:gd name="T27" fmla="*/ 63 h 142"/>
                        <a:gd name="T28" fmla="*/ 161 w 180"/>
                        <a:gd name="T29" fmla="*/ 56 h 142"/>
                        <a:gd name="T30" fmla="*/ 161 w 180"/>
                        <a:gd name="T31" fmla="*/ 61 h 142"/>
                        <a:gd name="T32" fmla="*/ 142 w 180"/>
                        <a:gd name="T33" fmla="*/ 72 h 142"/>
                        <a:gd name="T34" fmla="*/ 107 w 180"/>
                        <a:gd name="T35" fmla="*/ 83 h 142"/>
                        <a:gd name="T36" fmla="*/ 58 w 180"/>
                        <a:gd name="T37" fmla="*/ 90 h 142"/>
                        <a:gd name="T38" fmla="*/ 74 w 180"/>
                        <a:gd name="T39" fmla="*/ 95 h 142"/>
                        <a:gd name="T40" fmla="*/ 118 w 180"/>
                        <a:gd name="T41" fmla="*/ 93 h 142"/>
                        <a:gd name="T42" fmla="*/ 153 w 180"/>
                        <a:gd name="T43" fmla="*/ 84 h 142"/>
                        <a:gd name="T44" fmla="*/ 157 w 180"/>
                        <a:gd name="T45" fmla="*/ 88 h 142"/>
                        <a:gd name="T46" fmla="*/ 146 w 180"/>
                        <a:gd name="T47" fmla="*/ 96 h 142"/>
                        <a:gd name="T48" fmla="*/ 119 w 180"/>
                        <a:gd name="T49" fmla="*/ 106 h 142"/>
                        <a:gd name="T50" fmla="*/ 88 w 180"/>
                        <a:gd name="T51" fmla="*/ 110 h 142"/>
                        <a:gd name="T52" fmla="*/ 40 w 180"/>
                        <a:gd name="T53" fmla="*/ 111 h 142"/>
                        <a:gd name="T54" fmla="*/ 73 w 180"/>
                        <a:gd name="T55" fmla="*/ 118 h 142"/>
                        <a:gd name="T56" fmla="*/ 104 w 180"/>
                        <a:gd name="T57" fmla="*/ 118 h 142"/>
                        <a:gd name="T58" fmla="*/ 132 w 180"/>
                        <a:gd name="T59" fmla="*/ 114 h 142"/>
                        <a:gd name="T60" fmla="*/ 143 w 180"/>
                        <a:gd name="T61" fmla="*/ 115 h 142"/>
                        <a:gd name="T62" fmla="*/ 137 w 180"/>
                        <a:gd name="T63" fmla="*/ 122 h 142"/>
                        <a:gd name="T64" fmla="*/ 121 w 180"/>
                        <a:gd name="T65" fmla="*/ 127 h 142"/>
                        <a:gd name="T66" fmla="*/ 62 w 180"/>
                        <a:gd name="T67" fmla="*/ 132 h 142"/>
                        <a:gd name="T68" fmla="*/ 110 w 180"/>
                        <a:gd name="T69" fmla="*/ 135 h 142"/>
                        <a:gd name="T70" fmla="*/ 114 w 180"/>
                        <a:gd name="T71" fmla="*/ 140 h 142"/>
                        <a:gd name="T72" fmla="*/ 132 w 180"/>
                        <a:gd name="T73" fmla="*/ 135 h 142"/>
                        <a:gd name="T74" fmla="*/ 145 w 180"/>
                        <a:gd name="T75" fmla="*/ 126 h 142"/>
                        <a:gd name="T76" fmla="*/ 173 w 180"/>
                        <a:gd name="T77" fmla="*/ 92 h 142"/>
                        <a:gd name="T78" fmla="*/ 174 w 180"/>
                        <a:gd name="T79" fmla="*/ 85 h 142"/>
                        <a:gd name="T80" fmla="*/ 170 w 180"/>
                        <a:gd name="T81" fmla="*/ 79 h 142"/>
                        <a:gd name="T82" fmla="*/ 174 w 180"/>
                        <a:gd name="T83" fmla="*/ 72 h 142"/>
                        <a:gd name="T84" fmla="*/ 179 w 180"/>
                        <a:gd name="T85" fmla="*/ 66 h 142"/>
                        <a:gd name="T86" fmla="*/ 175 w 180"/>
                        <a:gd name="T87" fmla="*/ 58 h 142"/>
                        <a:gd name="T88" fmla="*/ 171 w 180"/>
                        <a:gd name="T89" fmla="*/ 52 h 142"/>
                        <a:gd name="T90" fmla="*/ 177 w 180"/>
                        <a:gd name="T91" fmla="*/ 45 h 142"/>
                        <a:gd name="T92" fmla="*/ 176 w 180"/>
                        <a:gd name="T93" fmla="*/ 36 h 142"/>
                        <a:gd name="T94" fmla="*/ 172 w 180"/>
                        <a:gd name="T95" fmla="*/ 30 h 142"/>
                        <a:gd name="T96" fmla="*/ 175 w 180"/>
                        <a:gd name="T97" fmla="*/ 23 h 142"/>
                        <a:gd name="T98" fmla="*/ 179 w 180"/>
                        <a:gd name="T99" fmla="*/ 16 h 142"/>
                        <a:gd name="T100" fmla="*/ 174 w 180"/>
                        <a:gd name="T101" fmla="*/ 9 h 142"/>
                        <a:gd name="T102" fmla="*/ 155 w 180"/>
                        <a:gd name="T103" fmla="*/ 10 h 142"/>
                        <a:gd name="T104" fmla="*/ 116 w 180"/>
                        <a:gd name="T105" fmla="*/ 21 h 142"/>
                        <a:gd name="T106" fmla="*/ 71 w 180"/>
                        <a:gd name="T107" fmla="*/ 27 h 14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80"/>
                        <a:gd name="T163" fmla="*/ 0 h 142"/>
                        <a:gd name="T164" fmla="*/ 180 w 180"/>
                        <a:gd name="T165" fmla="*/ 142 h 14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80" h="142">
                          <a:moveTo>
                            <a:pt x="71" y="27"/>
                          </a:moveTo>
                          <a:lnTo>
                            <a:pt x="45" y="29"/>
                          </a:lnTo>
                          <a:lnTo>
                            <a:pt x="85" y="32"/>
                          </a:lnTo>
                          <a:lnTo>
                            <a:pt x="82" y="34"/>
                          </a:lnTo>
                          <a:lnTo>
                            <a:pt x="77" y="35"/>
                          </a:lnTo>
                          <a:lnTo>
                            <a:pt x="71" y="36"/>
                          </a:lnTo>
                          <a:lnTo>
                            <a:pt x="63" y="38"/>
                          </a:lnTo>
                          <a:lnTo>
                            <a:pt x="54" y="40"/>
                          </a:lnTo>
                          <a:lnTo>
                            <a:pt x="42" y="40"/>
                          </a:lnTo>
                          <a:lnTo>
                            <a:pt x="29" y="42"/>
                          </a:lnTo>
                          <a:lnTo>
                            <a:pt x="15" y="42"/>
                          </a:lnTo>
                          <a:lnTo>
                            <a:pt x="0" y="42"/>
                          </a:lnTo>
                          <a:lnTo>
                            <a:pt x="23" y="47"/>
                          </a:lnTo>
                          <a:lnTo>
                            <a:pt x="37" y="49"/>
                          </a:lnTo>
                          <a:lnTo>
                            <a:pt x="50" y="49"/>
                          </a:lnTo>
                          <a:lnTo>
                            <a:pt x="65" y="49"/>
                          </a:lnTo>
                          <a:lnTo>
                            <a:pt x="87" y="48"/>
                          </a:lnTo>
                          <a:lnTo>
                            <a:pt x="106" y="46"/>
                          </a:lnTo>
                          <a:lnTo>
                            <a:pt x="121" y="42"/>
                          </a:lnTo>
                          <a:lnTo>
                            <a:pt x="138" y="38"/>
                          </a:lnTo>
                          <a:lnTo>
                            <a:pt x="145" y="36"/>
                          </a:lnTo>
                          <a:lnTo>
                            <a:pt x="152" y="34"/>
                          </a:lnTo>
                          <a:lnTo>
                            <a:pt x="156" y="33"/>
                          </a:lnTo>
                          <a:lnTo>
                            <a:pt x="158" y="34"/>
                          </a:lnTo>
                          <a:lnTo>
                            <a:pt x="158" y="36"/>
                          </a:lnTo>
                          <a:lnTo>
                            <a:pt x="157" y="39"/>
                          </a:lnTo>
                          <a:lnTo>
                            <a:pt x="152" y="42"/>
                          </a:lnTo>
                          <a:lnTo>
                            <a:pt x="145" y="46"/>
                          </a:lnTo>
                          <a:lnTo>
                            <a:pt x="136" y="49"/>
                          </a:lnTo>
                          <a:lnTo>
                            <a:pt x="124" y="53"/>
                          </a:lnTo>
                          <a:lnTo>
                            <a:pt x="109" y="57"/>
                          </a:lnTo>
                          <a:lnTo>
                            <a:pt x="91" y="60"/>
                          </a:lnTo>
                          <a:lnTo>
                            <a:pt x="74" y="63"/>
                          </a:lnTo>
                          <a:lnTo>
                            <a:pt x="55" y="65"/>
                          </a:lnTo>
                          <a:lnTo>
                            <a:pt x="23" y="68"/>
                          </a:lnTo>
                          <a:lnTo>
                            <a:pt x="43" y="71"/>
                          </a:lnTo>
                          <a:lnTo>
                            <a:pt x="59" y="73"/>
                          </a:lnTo>
                          <a:lnTo>
                            <a:pt x="79" y="73"/>
                          </a:lnTo>
                          <a:lnTo>
                            <a:pt x="100" y="70"/>
                          </a:lnTo>
                          <a:lnTo>
                            <a:pt x="116" y="68"/>
                          </a:lnTo>
                          <a:lnTo>
                            <a:pt x="128" y="65"/>
                          </a:lnTo>
                          <a:lnTo>
                            <a:pt x="138" y="63"/>
                          </a:lnTo>
                          <a:lnTo>
                            <a:pt x="149" y="59"/>
                          </a:lnTo>
                          <a:lnTo>
                            <a:pt x="157" y="57"/>
                          </a:lnTo>
                          <a:lnTo>
                            <a:pt x="161" y="56"/>
                          </a:lnTo>
                          <a:lnTo>
                            <a:pt x="163" y="56"/>
                          </a:lnTo>
                          <a:lnTo>
                            <a:pt x="162" y="58"/>
                          </a:lnTo>
                          <a:lnTo>
                            <a:pt x="161" y="61"/>
                          </a:lnTo>
                          <a:lnTo>
                            <a:pt x="158" y="64"/>
                          </a:lnTo>
                          <a:lnTo>
                            <a:pt x="150" y="68"/>
                          </a:lnTo>
                          <a:lnTo>
                            <a:pt x="142" y="72"/>
                          </a:lnTo>
                          <a:lnTo>
                            <a:pt x="133" y="75"/>
                          </a:lnTo>
                          <a:lnTo>
                            <a:pt x="121" y="79"/>
                          </a:lnTo>
                          <a:lnTo>
                            <a:pt x="107" y="83"/>
                          </a:lnTo>
                          <a:lnTo>
                            <a:pt x="86" y="87"/>
                          </a:lnTo>
                          <a:lnTo>
                            <a:pt x="71" y="89"/>
                          </a:lnTo>
                          <a:lnTo>
                            <a:pt x="58" y="90"/>
                          </a:lnTo>
                          <a:lnTo>
                            <a:pt x="37" y="91"/>
                          </a:lnTo>
                          <a:lnTo>
                            <a:pt x="58" y="94"/>
                          </a:lnTo>
                          <a:lnTo>
                            <a:pt x="74" y="95"/>
                          </a:lnTo>
                          <a:lnTo>
                            <a:pt x="88" y="95"/>
                          </a:lnTo>
                          <a:lnTo>
                            <a:pt x="103" y="95"/>
                          </a:lnTo>
                          <a:lnTo>
                            <a:pt x="118" y="93"/>
                          </a:lnTo>
                          <a:lnTo>
                            <a:pt x="129" y="91"/>
                          </a:lnTo>
                          <a:lnTo>
                            <a:pt x="138" y="88"/>
                          </a:lnTo>
                          <a:lnTo>
                            <a:pt x="153" y="84"/>
                          </a:lnTo>
                          <a:lnTo>
                            <a:pt x="155" y="84"/>
                          </a:lnTo>
                          <a:lnTo>
                            <a:pt x="157" y="85"/>
                          </a:lnTo>
                          <a:lnTo>
                            <a:pt x="157" y="88"/>
                          </a:lnTo>
                          <a:lnTo>
                            <a:pt x="155" y="90"/>
                          </a:lnTo>
                          <a:lnTo>
                            <a:pt x="151" y="93"/>
                          </a:lnTo>
                          <a:lnTo>
                            <a:pt x="146" y="96"/>
                          </a:lnTo>
                          <a:lnTo>
                            <a:pt x="137" y="100"/>
                          </a:lnTo>
                          <a:lnTo>
                            <a:pt x="128" y="104"/>
                          </a:lnTo>
                          <a:lnTo>
                            <a:pt x="119" y="106"/>
                          </a:lnTo>
                          <a:lnTo>
                            <a:pt x="109" y="108"/>
                          </a:lnTo>
                          <a:lnTo>
                            <a:pt x="100" y="109"/>
                          </a:lnTo>
                          <a:lnTo>
                            <a:pt x="88" y="110"/>
                          </a:lnTo>
                          <a:lnTo>
                            <a:pt x="74" y="111"/>
                          </a:lnTo>
                          <a:lnTo>
                            <a:pt x="61" y="111"/>
                          </a:lnTo>
                          <a:lnTo>
                            <a:pt x="40" y="111"/>
                          </a:lnTo>
                          <a:lnTo>
                            <a:pt x="51" y="114"/>
                          </a:lnTo>
                          <a:lnTo>
                            <a:pt x="62" y="117"/>
                          </a:lnTo>
                          <a:lnTo>
                            <a:pt x="73" y="118"/>
                          </a:lnTo>
                          <a:lnTo>
                            <a:pt x="83" y="118"/>
                          </a:lnTo>
                          <a:lnTo>
                            <a:pt x="93" y="119"/>
                          </a:lnTo>
                          <a:lnTo>
                            <a:pt x="104" y="118"/>
                          </a:lnTo>
                          <a:lnTo>
                            <a:pt x="112" y="118"/>
                          </a:lnTo>
                          <a:lnTo>
                            <a:pt x="121" y="117"/>
                          </a:lnTo>
                          <a:lnTo>
                            <a:pt x="132" y="114"/>
                          </a:lnTo>
                          <a:lnTo>
                            <a:pt x="140" y="113"/>
                          </a:lnTo>
                          <a:lnTo>
                            <a:pt x="143" y="113"/>
                          </a:lnTo>
                          <a:lnTo>
                            <a:pt x="143" y="115"/>
                          </a:lnTo>
                          <a:lnTo>
                            <a:pt x="143" y="117"/>
                          </a:lnTo>
                          <a:lnTo>
                            <a:pt x="140" y="119"/>
                          </a:lnTo>
                          <a:lnTo>
                            <a:pt x="137" y="122"/>
                          </a:lnTo>
                          <a:lnTo>
                            <a:pt x="133" y="123"/>
                          </a:lnTo>
                          <a:lnTo>
                            <a:pt x="128" y="125"/>
                          </a:lnTo>
                          <a:lnTo>
                            <a:pt x="121" y="127"/>
                          </a:lnTo>
                          <a:lnTo>
                            <a:pt x="105" y="129"/>
                          </a:lnTo>
                          <a:lnTo>
                            <a:pt x="91" y="130"/>
                          </a:lnTo>
                          <a:lnTo>
                            <a:pt x="62" y="132"/>
                          </a:lnTo>
                          <a:lnTo>
                            <a:pt x="99" y="134"/>
                          </a:lnTo>
                          <a:lnTo>
                            <a:pt x="107" y="134"/>
                          </a:lnTo>
                          <a:lnTo>
                            <a:pt x="110" y="135"/>
                          </a:lnTo>
                          <a:lnTo>
                            <a:pt x="112" y="136"/>
                          </a:lnTo>
                          <a:lnTo>
                            <a:pt x="112" y="139"/>
                          </a:lnTo>
                          <a:lnTo>
                            <a:pt x="114" y="140"/>
                          </a:lnTo>
                          <a:lnTo>
                            <a:pt x="118" y="141"/>
                          </a:lnTo>
                          <a:lnTo>
                            <a:pt x="126" y="138"/>
                          </a:lnTo>
                          <a:lnTo>
                            <a:pt x="132" y="135"/>
                          </a:lnTo>
                          <a:lnTo>
                            <a:pt x="137" y="133"/>
                          </a:lnTo>
                          <a:lnTo>
                            <a:pt x="141" y="130"/>
                          </a:lnTo>
                          <a:lnTo>
                            <a:pt x="145" y="126"/>
                          </a:lnTo>
                          <a:lnTo>
                            <a:pt x="159" y="111"/>
                          </a:lnTo>
                          <a:lnTo>
                            <a:pt x="169" y="99"/>
                          </a:lnTo>
                          <a:lnTo>
                            <a:pt x="173" y="92"/>
                          </a:lnTo>
                          <a:lnTo>
                            <a:pt x="174" y="89"/>
                          </a:lnTo>
                          <a:lnTo>
                            <a:pt x="174" y="88"/>
                          </a:lnTo>
                          <a:lnTo>
                            <a:pt x="174" y="85"/>
                          </a:lnTo>
                          <a:lnTo>
                            <a:pt x="172" y="83"/>
                          </a:lnTo>
                          <a:lnTo>
                            <a:pt x="171" y="81"/>
                          </a:lnTo>
                          <a:lnTo>
                            <a:pt x="170" y="79"/>
                          </a:lnTo>
                          <a:lnTo>
                            <a:pt x="171" y="76"/>
                          </a:lnTo>
                          <a:lnTo>
                            <a:pt x="172" y="74"/>
                          </a:lnTo>
                          <a:lnTo>
                            <a:pt x="174" y="72"/>
                          </a:lnTo>
                          <a:lnTo>
                            <a:pt x="175" y="70"/>
                          </a:lnTo>
                          <a:lnTo>
                            <a:pt x="177" y="68"/>
                          </a:lnTo>
                          <a:lnTo>
                            <a:pt x="179" y="66"/>
                          </a:lnTo>
                          <a:lnTo>
                            <a:pt x="179" y="63"/>
                          </a:lnTo>
                          <a:lnTo>
                            <a:pt x="177" y="60"/>
                          </a:lnTo>
                          <a:lnTo>
                            <a:pt x="175" y="58"/>
                          </a:lnTo>
                          <a:lnTo>
                            <a:pt x="174" y="56"/>
                          </a:lnTo>
                          <a:lnTo>
                            <a:pt x="172" y="54"/>
                          </a:lnTo>
                          <a:lnTo>
                            <a:pt x="171" y="52"/>
                          </a:lnTo>
                          <a:lnTo>
                            <a:pt x="172" y="50"/>
                          </a:lnTo>
                          <a:lnTo>
                            <a:pt x="174" y="47"/>
                          </a:lnTo>
                          <a:lnTo>
                            <a:pt x="177" y="45"/>
                          </a:lnTo>
                          <a:lnTo>
                            <a:pt x="177" y="42"/>
                          </a:lnTo>
                          <a:lnTo>
                            <a:pt x="177" y="39"/>
                          </a:lnTo>
                          <a:lnTo>
                            <a:pt x="176" y="36"/>
                          </a:lnTo>
                          <a:lnTo>
                            <a:pt x="174" y="34"/>
                          </a:lnTo>
                          <a:lnTo>
                            <a:pt x="173" y="32"/>
                          </a:lnTo>
                          <a:lnTo>
                            <a:pt x="172" y="30"/>
                          </a:lnTo>
                          <a:lnTo>
                            <a:pt x="172" y="27"/>
                          </a:lnTo>
                          <a:lnTo>
                            <a:pt x="174" y="24"/>
                          </a:lnTo>
                          <a:lnTo>
                            <a:pt x="175" y="23"/>
                          </a:lnTo>
                          <a:lnTo>
                            <a:pt x="177" y="21"/>
                          </a:lnTo>
                          <a:lnTo>
                            <a:pt x="179" y="18"/>
                          </a:lnTo>
                          <a:lnTo>
                            <a:pt x="179" y="16"/>
                          </a:lnTo>
                          <a:lnTo>
                            <a:pt x="178" y="14"/>
                          </a:lnTo>
                          <a:lnTo>
                            <a:pt x="176" y="12"/>
                          </a:lnTo>
                          <a:lnTo>
                            <a:pt x="174" y="9"/>
                          </a:lnTo>
                          <a:lnTo>
                            <a:pt x="173" y="6"/>
                          </a:lnTo>
                          <a:lnTo>
                            <a:pt x="173" y="0"/>
                          </a:lnTo>
                          <a:lnTo>
                            <a:pt x="155" y="10"/>
                          </a:lnTo>
                          <a:lnTo>
                            <a:pt x="143" y="14"/>
                          </a:lnTo>
                          <a:lnTo>
                            <a:pt x="131" y="17"/>
                          </a:lnTo>
                          <a:lnTo>
                            <a:pt x="116" y="21"/>
                          </a:lnTo>
                          <a:lnTo>
                            <a:pt x="102" y="23"/>
                          </a:lnTo>
                          <a:lnTo>
                            <a:pt x="89" y="25"/>
                          </a:lnTo>
                          <a:lnTo>
                            <a:pt x="71" y="27"/>
                          </a:lnTo>
                        </a:path>
                      </a:pathLst>
                    </a:custGeom>
                    <a:solidFill>
                      <a:srgbClr val="FFA040"/>
                    </a:solidFill>
                    <a:ln w="9525" cap="rnd">
                      <a:noFill/>
                      <a:round/>
                      <a:headEnd/>
                      <a:tailEnd/>
                    </a:ln>
                  </p:spPr>
                  <p:txBody>
                    <a:bodyPr/>
                    <a:lstStyle/>
                    <a:p>
                      <a:endParaRPr lang="zh-CN" altLang="en-US"/>
                    </a:p>
                  </p:txBody>
                </p:sp>
              </p:grpSp>
            </p:grpSp>
            <p:grpSp>
              <p:nvGrpSpPr>
                <p:cNvPr id="4341" name="Group 18"/>
                <p:cNvGrpSpPr>
                  <a:grpSpLocks/>
                </p:cNvGrpSpPr>
                <p:nvPr/>
              </p:nvGrpSpPr>
              <p:grpSpPr bwMode="auto">
                <a:xfrm>
                  <a:off x="5262" y="1816"/>
                  <a:ext cx="54" cy="90"/>
                  <a:chOff x="5262" y="1816"/>
                  <a:chExt cx="54" cy="90"/>
                </a:xfrm>
              </p:grpSpPr>
              <p:sp>
                <p:nvSpPr>
                  <p:cNvPr id="4342" name="Freeform 19"/>
                  <p:cNvSpPr>
                    <a:spLocks/>
                  </p:cNvSpPr>
                  <p:nvPr/>
                </p:nvSpPr>
                <p:spPr bwMode="auto">
                  <a:xfrm>
                    <a:off x="5272" y="1840"/>
                    <a:ext cx="42" cy="17"/>
                  </a:xfrm>
                  <a:custGeom>
                    <a:avLst/>
                    <a:gdLst>
                      <a:gd name="T0" fmla="*/ 41 w 42"/>
                      <a:gd name="T1" fmla="*/ 2 h 17"/>
                      <a:gd name="T2" fmla="*/ 37 w 42"/>
                      <a:gd name="T3" fmla="*/ 0 h 17"/>
                      <a:gd name="T4" fmla="*/ 24 w 42"/>
                      <a:gd name="T5" fmla="*/ 5 h 17"/>
                      <a:gd name="T6" fmla="*/ 12 w 42"/>
                      <a:gd name="T7" fmla="*/ 10 h 17"/>
                      <a:gd name="T8" fmla="*/ 0 w 42"/>
                      <a:gd name="T9" fmla="*/ 13 h 17"/>
                      <a:gd name="T10" fmla="*/ 2 w 42"/>
                      <a:gd name="T11" fmla="*/ 16 h 17"/>
                      <a:gd name="T12" fmla="*/ 10 w 42"/>
                      <a:gd name="T13" fmla="*/ 16 h 17"/>
                      <a:gd name="T14" fmla="*/ 21 w 42"/>
                      <a:gd name="T15" fmla="*/ 14 h 17"/>
                      <a:gd name="T16" fmla="*/ 32 w 42"/>
                      <a:gd name="T17" fmla="*/ 8 h 17"/>
                      <a:gd name="T18" fmla="*/ 41 w 42"/>
                      <a:gd name="T19" fmla="*/ 2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2"/>
                      <a:gd name="T31" fmla="*/ 0 h 17"/>
                      <a:gd name="T32" fmla="*/ 42 w 42"/>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2" h="17">
                        <a:moveTo>
                          <a:pt x="41" y="2"/>
                        </a:moveTo>
                        <a:lnTo>
                          <a:pt x="37" y="0"/>
                        </a:lnTo>
                        <a:lnTo>
                          <a:pt x="24" y="5"/>
                        </a:lnTo>
                        <a:lnTo>
                          <a:pt x="12" y="10"/>
                        </a:lnTo>
                        <a:lnTo>
                          <a:pt x="0" y="13"/>
                        </a:lnTo>
                        <a:lnTo>
                          <a:pt x="2" y="16"/>
                        </a:lnTo>
                        <a:lnTo>
                          <a:pt x="10" y="16"/>
                        </a:lnTo>
                        <a:lnTo>
                          <a:pt x="21" y="14"/>
                        </a:lnTo>
                        <a:lnTo>
                          <a:pt x="32" y="8"/>
                        </a:lnTo>
                        <a:lnTo>
                          <a:pt x="41" y="2"/>
                        </a:lnTo>
                      </a:path>
                    </a:pathLst>
                  </a:custGeom>
                  <a:solidFill>
                    <a:srgbClr val="FFE0C0"/>
                  </a:solidFill>
                  <a:ln w="9525" cap="rnd">
                    <a:noFill/>
                    <a:round/>
                    <a:headEnd/>
                    <a:tailEnd/>
                  </a:ln>
                </p:spPr>
                <p:txBody>
                  <a:bodyPr/>
                  <a:lstStyle/>
                  <a:p>
                    <a:endParaRPr lang="zh-CN" altLang="en-US"/>
                  </a:p>
                </p:txBody>
              </p:sp>
              <p:sp>
                <p:nvSpPr>
                  <p:cNvPr id="4343" name="Freeform 20"/>
                  <p:cNvSpPr>
                    <a:spLocks/>
                  </p:cNvSpPr>
                  <p:nvPr/>
                </p:nvSpPr>
                <p:spPr bwMode="auto">
                  <a:xfrm>
                    <a:off x="5280" y="1863"/>
                    <a:ext cx="36" cy="17"/>
                  </a:xfrm>
                  <a:custGeom>
                    <a:avLst/>
                    <a:gdLst>
                      <a:gd name="T0" fmla="*/ 35 w 36"/>
                      <a:gd name="T1" fmla="*/ 2 h 17"/>
                      <a:gd name="T2" fmla="*/ 33 w 36"/>
                      <a:gd name="T3" fmla="*/ 0 h 17"/>
                      <a:gd name="T4" fmla="*/ 21 w 36"/>
                      <a:gd name="T5" fmla="*/ 6 h 17"/>
                      <a:gd name="T6" fmla="*/ 11 w 36"/>
                      <a:gd name="T7" fmla="*/ 10 h 17"/>
                      <a:gd name="T8" fmla="*/ 0 w 36"/>
                      <a:gd name="T9" fmla="*/ 13 h 17"/>
                      <a:gd name="T10" fmla="*/ 2 w 36"/>
                      <a:gd name="T11" fmla="*/ 16 h 17"/>
                      <a:gd name="T12" fmla="*/ 10 w 36"/>
                      <a:gd name="T13" fmla="*/ 16 h 17"/>
                      <a:gd name="T14" fmla="*/ 18 w 36"/>
                      <a:gd name="T15" fmla="*/ 14 h 17"/>
                      <a:gd name="T16" fmla="*/ 26 w 36"/>
                      <a:gd name="T17" fmla="*/ 9 h 17"/>
                      <a:gd name="T18" fmla="*/ 35 w 36"/>
                      <a:gd name="T19" fmla="*/ 2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6"/>
                      <a:gd name="T31" fmla="*/ 0 h 17"/>
                      <a:gd name="T32" fmla="*/ 36 w 36"/>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6" h="17">
                        <a:moveTo>
                          <a:pt x="35" y="2"/>
                        </a:moveTo>
                        <a:lnTo>
                          <a:pt x="33" y="0"/>
                        </a:lnTo>
                        <a:lnTo>
                          <a:pt x="21" y="6"/>
                        </a:lnTo>
                        <a:lnTo>
                          <a:pt x="11" y="10"/>
                        </a:lnTo>
                        <a:lnTo>
                          <a:pt x="0" y="13"/>
                        </a:lnTo>
                        <a:lnTo>
                          <a:pt x="2" y="16"/>
                        </a:lnTo>
                        <a:lnTo>
                          <a:pt x="10" y="16"/>
                        </a:lnTo>
                        <a:lnTo>
                          <a:pt x="18" y="14"/>
                        </a:lnTo>
                        <a:lnTo>
                          <a:pt x="26" y="9"/>
                        </a:lnTo>
                        <a:lnTo>
                          <a:pt x="35" y="2"/>
                        </a:lnTo>
                      </a:path>
                    </a:pathLst>
                  </a:custGeom>
                  <a:solidFill>
                    <a:srgbClr val="FFE0C0"/>
                  </a:solidFill>
                  <a:ln w="9525" cap="rnd">
                    <a:noFill/>
                    <a:round/>
                    <a:headEnd/>
                    <a:tailEnd/>
                  </a:ln>
                </p:spPr>
                <p:txBody>
                  <a:bodyPr/>
                  <a:lstStyle/>
                  <a:p>
                    <a:endParaRPr lang="zh-CN" altLang="en-US"/>
                  </a:p>
                </p:txBody>
              </p:sp>
              <p:sp>
                <p:nvSpPr>
                  <p:cNvPr id="4344" name="Freeform 21"/>
                  <p:cNvSpPr>
                    <a:spLocks/>
                  </p:cNvSpPr>
                  <p:nvPr/>
                </p:nvSpPr>
                <p:spPr bwMode="auto">
                  <a:xfrm>
                    <a:off x="5277" y="1889"/>
                    <a:ext cx="38" cy="17"/>
                  </a:xfrm>
                  <a:custGeom>
                    <a:avLst/>
                    <a:gdLst>
                      <a:gd name="T0" fmla="*/ 37 w 38"/>
                      <a:gd name="T1" fmla="*/ 2 h 17"/>
                      <a:gd name="T2" fmla="*/ 34 w 38"/>
                      <a:gd name="T3" fmla="*/ 0 h 17"/>
                      <a:gd name="T4" fmla="*/ 23 w 38"/>
                      <a:gd name="T5" fmla="*/ 6 h 17"/>
                      <a:gd name="T6" fmla="*/ 12 w 38"/>
                      <a:gd name="T7" fmla="*/ 10 h 17"/>
                      <a:gd name="T8" fmla="*/ 0 w 38"/>
                      <a:gd name="T9" fmla="*/ 13 h 17"/>
                      <a:gd name="T10" fmla="*/ 2 w 38"/>
                      <a:gd name="T11" fmla="*/ 16 h 17"/>
                      <a:gd name="T12" fmla="*/ 10 w 38"/>
                      <a:gd name="T13" fmla="*/ 15 h 17"/>
                      <a:gd name="T14" fmla="*/ 20 w 38"/>
                      <a:gd name="T15" fmla="*/ 13 h 17"/>
                      <a:gd name="T16" fmla="*/ 30 w 38"/>
                      <a:gd name="T17" fmla="*/ 8 h 17"/>
                      <a:gd name="T18" fmla="*/ 37 w 38"/>
                      <a:gd name="T19" fmla="*/ 2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8"/>
                      <a:gd name="T31" fmla="*/ 0 h 17"/>
                      <a:gd name="T32" fmla="*/ 38 w 38"/>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8" h="17">
                        <a:moveTo>
                          <a:pt x="37" y="2"/>
                        </a:moveTo>
                        <a:lnTo>
                          <a:pt x="34" y="0"/>
                        </a:lnTo>
                        <a:lnTo>
                          <a:pt x="23" y="6"/>
                        </a:lnTo>
                        <a:lnTo>
                          <a:pt x="12" y="10"/>
                        </a:lnTo>
                        <a:lnTo>
                          <a:pt x="0" y="13"/>
                        </a:lnTo>
                        <a:lnTo>
                          <a:pt x="2" y="16"/>
                        </a:lnTo>
                        <a:lnTo>
                          <a:pt x="10" y="15"/>
                        </a:lnTo>
                        <a:lnTo>
                          <a:pt x="20" y="13"/>
                        </a:lnTo>
                        <a:lnTo>
                          <a:pt x="30" y="8"/>
                        </a:lnTo>
                        <a:lnTo>
                          <a:pt x="37" y="2"/>
                        </a:lnTo>
                      </a:path>
                    </a:pathLst>
                  </a:custGeom>
                  <a:solidFill>
                    <a:srgbClr val="FFE0C0"/>
                  </a:solidFill>
                  <a:ln w="9525" cap="rnd">
                    <a:noFill/>
                    <a:round/>
                    <a:headEnd/>
                    <a:tailEnd/>
                  </a:ln>
                </p:spPr>
                <p:txBody>
                  <a:bodyPr/>
                  <a:lstStyle/>
                  <a:p>
                    <a:endParaRPr lang="zh-CN" altLang="en-US"/>
                  </a:p>
                </p:txBody>
              </p:sp>
              <p:sp>
                <p:nvSpPr>
                  <p:cNvPr id="4345" name="Freeform 22"/>
                  <p:cNvSpPr>
                    <a:spLocks/>
                  </p:cNvSpPr>
                  <p:nvPr/>
                </p:nvSpPr>
                <p:spPr bwMode="auto">
                  <a:xfrm>
                    <a:off x="5262" y="1816"/>
                    <a:ext cx="43" cy="17"/>
                  </a:xfrm>
                  <a:custGeom>
                    <a:avLst/>
                    <a:gdLst>
                      <a:gd name="T0" fmla="*/ 42 w 43"/>
                      <a:gd name="T1" fmla="*/ 2 h 17"/>
                      <a:gd name="T2" fmla="*/ 37 w 43"/>
                      <a:gd name="T3" fmla="*/ 0 h 17"/>
                      <a:gd name="T4" fmla="*/ 23 w 43"/>
                      <a:gd name="T5" fmla="*/ 5 h 17"/>
                      <a:gd name="T6" fmla="*/ 12 w 43"/>
                      <a:gd name="T7" fmla="*/ 9 h 17"/>
                      <a:gd name="T8" fmla="*/ 0 w 43"/>
                      <a:gd name="T9" fmla="*/ 12 h 17"/>
                      <a:gd name="T10" fmla="*/ 2 w 43"/>
                      <a:gd name="T11" fmla="*/ 16 h 17"/>
                      <a:gd name="T12" fmla="*/ 10 w 43"/>
                      <a:gd name="T13" fmla="*/ 15 h 17"/>
                      <a:gd name="T14" fmla="*/ 20 w 43"/>
                      <a:gd name="T15" fmla="*/ 13 h 17"/>
                      <a:gd name="T16" fmla="*/ 31 w 43"/>
                      <a:gd name="T17" fmla="*/ 9 h 17"/>
                      <a:gd name="T18" fmla="*/ 42 w 43"/>
                      <a:gd name="T19" fmla="*/ 2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3"/>
                      <a:gd name="T31" fmla="*/ 0 h 17"/>
                      <a:gd name="T32" fmla="*/ 43 w 43"/>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3" h="17">
                        <a:moveTo>
                          <a:pt x="42" y="2"/>
                        </a:moveTo>
                        <a:lnTo>
                          <a:pt x="37" y="0"/>
                        </a:lnTo>
                        <a:lnTo>
                          <a:pt x="23" y="5"/>
                        </a:lnTo>
                        <a:lnTo>
                          <a:pt x="12" y="9"/>
                        </a:lnTo>
                        <a:lnTo>
                          <a:pt x="0" y="12"/>
                        </a:lnTo>
                        <a:lnTo>
                          <a:pt x="2" y="16"/>
                        </a:lnTo>
                        <a:lnTo>
                          <a:pt x="10" y="15"/>
                        </a:lnTo>
                        <a:lnTo>
                          <a:pt x="20" y="13"/>
                        </a:lnTo>
                        <a:lnTo>
                          <a:pt x="31" y="9"/>
                        </a:lnTo>
                        <a:lnTo>
                          <a:pt x="42" y="2"/>
                        </a:lnTo>
                      </a:path>
                    </a:pathLst>
                  </a:custGeom>
                  <a:solidFill>
                    <a:srgbClr val="FFE0C0"/>
                  </a:solidFill>
                  <a:ln w="9525" cap="rnd">
                    <a:noFill/>
                    <a:round/>
                    <a:headEnd/>
                    <a:tailEnd/>
                  </a:ln>
                </p:spPr>
                <p:txBody>
                  <a:bodyPr/>
                  <a:lstStyle/>
                  <a:p>
                    <a:endParaRPr lang="zh-CN" altLang="en-US"/>
                  </a:p>
                </p:txBody>
              </p:sp>
            </p:grpSp>
          </p:grpSp>
          <p:sp>
            <p:nvSpPr>
              <p:cNvPr id="4338" name="Freeform 23"/>
              <p:cNvSpPr>
                <a:spLocks/>
              </p:cNvSpPr>
              <p:nvPr/>
            </p:nvSpPr>
            <p:spPr bwMode="auto">
              <a:xfrm>
                <a:off x="5417" y="1248"/>
                <a:ext cx="277" cy="333"/>
              </a:xfrm>
              <a:custGeom>
                <a:avLst/>
                <a:gdLst>
                  <a:gd name="T0" fmla="*/ 198 w 494"/>
                  <a:gd name="T1" fmla="*/ 321 h 594"/>
                  <a:gd name="T2" fmla="*/ 200 w 494"/>
                  <a:gd name="T3" fmla="*/ 318 h 594"/>
                  <a:gd name="T4" fmla="*/ 201 w 494"/>
                  <a:gd name="T5" fmla="*/ 316 h 594"/>
                  <a:gd name="T6" fmla="*/ 203 w 494"/>
                  <a:gd name="T7" fmla="*/ 308 h 594"/>
                  <a:gd name="T8" fmla="*/ 214 w 494"/>
                  <a:gd name="T9" fmla="*/ 255 h 594"/>
                  <a:gd name="T10" fmla="*/ 221 w 494"/>
                  <a:gd name="T11" fmla="*/ 235 h 594"/>
                  <a:gd name="T12" fmla="*/ 229 w 494"/>
                  <a:gd name="T13" fmla="*/ 222 h 594"/>
                  <a:gd name="T14" fmla="*/ 243 w 494"/>
                  <a:gd name="T15" fmla="*/ 202 h 594"/>
                  <a:gd name="T16" fmla="*/ 257 w 494"/>
                  <a:gd name="T17" fmla="*/ 182 h 594"/>
                  <a:gd name="T18" fmla="*/ 267 w 494"/>
                  <a:gd name="T19" fmla="*/ 163 h 594"/>
                  <a:gd name="T20" fmla="*/ 273 w 494"/>
                  <a:gd name="T21" fmla="*/ 145 h 594"/>
                  <a:gd name="T22" fmla="*/ 276 w 494"/>
                  <a:gd name="T23" fmla="*/ 121 h 594"/>
                  <a:gd name="T24" fmla="*/ 274 w 494"/>
                  <a:gd name="T25" fmla="*/ 100 h 594"/>
                  <a:gd name="T26" fmla="*/ 268 w 494"/>
                  <a:gd name="T27" fmla="*/ 79 h 594"/>
                  <a:gd name="T28" fmla="*/ 258 w 494"/>
                  <a:gd name="T29" fmla="*/ 60 h 594"/>
                  <a:gd name="T30" fmla="*/ 242 w 494"/>
                  <a:gd name="T31" fmla="*/ 40 h 594"/>
                  <a:gd name="T32" fmla="*/ 224 w 494"/>
                  <a:gd name="T33" fmla="*/ 26 h 594"/>
                  <a:gd name="T34" fmla="*/ 201 w 494"/>
                  <a:gd name="T35" fmla="*/ 13 h 594"/>
                  <a:gd name="T36" fmla="*/ 174 w 494"/>
                  <a:gd name="T37" fmla="*/ 4 h 594"/>
                  <a:gd name="T38" fmla="*/ 153 w 494"/>
                  <a:gd name="T39" fmla="*/ 0 h 594"/>
                  <a:gd name="T40" fmla="*/ 128 w 494"/>
                  <a:gd name="T41" fmla="*/ 0 h 594"/>
                  <a:gd name="T42" fmla="*/ 107 w 494"/>
                  <a:gd name="T43" fmla="*/ 3 h 594"/>
                  <a:gd name="T44" fmla="*/ 86 w 494"/>
                  <a:gd name="T45" fmla="*/ 8 h 594"/>
                  <a:gd name="T46" fmla="*/ 68 w 494"/>
                  <a:gd name="T47" fmla="*/ 16 h 594"/>
                  <a:gd name="T48" fmla="*/ 49 w 494"/>
                  <a:gd name="T49" fmla="*/ 27 h 594"/>
                  <a:gd name="T50" fmla="*/ 33 w 494"/>
                  <a:gd name="T51" fmla="*/ 41 h 594"/>
                  <a:gd name="T52" fmla="*/ 19 w 494"/>
                  <a:gd name="T53" fmla="*/ 56 h 594"/>
                  <a:gd name="T54" fmla="*/ 7 w 494"/>
                  <a:gd name="T55" fmla="*/ 78 h 594"/>
                  <a:gd name="T56" fmla="*/ 1 w 494"/>
                  <a:gd name="T57" fmla="*/ 100 h 594"/>
                  <a:gd name="T58" fmla="*/ 0 w 494"/>
                  <a:gd name="T59" fmla="*/ 120 h 594"/>
                  <a:gd name="T60" fmla="*/ 2 w 494"/>
                  <a:gd name="T61" fmla="*/ 141 h 594"/>
                  <a:gd name="T62" fmla="*/ 8 w 494"/>
                  <a:gd name="T63" fmla="*/ 163 h 594"/>
                  <a:gd name="T64" fmla="*/ 19 w 494"/>
                  <a:gd name="T65" fmla="*/ 183 h 594"/>
                  <a:gd name="T66" fmla="*/ 33 w 494"/>
                  <a:gd name="T67" fmla="*/ 202 h 594"/>
                  <a:gd name="T68" fmla="*/ 50 w 494"/>
                  <a:gd name="T69" fmla="*/ 229 h 594"/>
                  <a:gd name="T70" fmla="*/ 58 w 494"/>
                  <a:gd name="T71" fmla="*/ 244 h 594"/>
                  <a:gd name="T72" fmla="*/ 64 w 494"/>
                  <a:gd name="T73" fmla="*/ 262 h 594"/>
                  <a:gd name="T74" fmla="*/ 68 w 494"/>
                  <a:gd name="T75" fmla="*/ 286 h 594"/>
                  <a:gd name="T76" fmla="*/ 72 w 494"/>
                  <a:gd name="T77" fmla="*/ 308 h 594"/>
                  <a:gd name="T78" fmla="*/ 74 w 494"/>
                  <a:gd name="T79" fmla="*/ 316 h 594"/>
                  <a:gd name="T80" fmla="*/ 75 w 494"/>
                  <a:gd name="T81" fmla="*/ 318 h 594"/>
                  <a:gd name="T82" fmla="*/ 79 w 494"/>
                  <a:gd name="T83" fmla="*/ 321 h 594"/>
                  <a:gd name="T84" fmla="*/ 86 w 494"/>
                  <a:gd name="T85" fmla="*/ 325 h 594"/>
                  <a:gd name="T86" fmla="*/ 96 w 494"/>
                  <a:gd name="T87" fmla="*/ 328 h 594"/>
                  <a:gd name="T88" fmla="*/ 107 w 494"/>
                  <a:gd name="T89" fmla="*/ 330 h 594"/>
                  <a:gd name="T90" fmla="*/ 117 w 494"/>
                  <a:gd name="T91" fmla="*/ 331 h 594"/>
                  <a:gd name="T92" fmla="*/ 128 w 494"/>
                  <a:gd name="T93" fmla="*/ 332 h 594"/>
                  <a:gd name="T94" fmla="*/ 137 w 494"/>
                  <a:gd name="T95" fmla="*/ 332 h 594"/>
                  <a:gd name="T96" fmla="*/ 149 w 494"/>
                  <a:gd name="T97" fmla="*/ 332 h 594"/>
                  <a:gd name="T98" fmla="*/ 159 w 494"/>
                  <a:gd name="T99" fmla="*/ 331 h 594"/>
                  <a:gd name="T100" fmla="*/ 169 w 494"/>
                  <a:gd name="T101" fmla="*/ 330 h 594"/>
                  <a:gd name="T102" fmla="*/ 179 w 494"/>
                  <a:gd name="T103" fmla="*/ 328 h 594"/>
                  <a:gd name="T104" fmla="*/ 188 w 494"/>
                  <a:gd name="T105" fmla="*/ 325 h 59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94"/>
                  <a:gd name="T160" fmla="*/ 0 h 594"/>
                  <a:gd name="T161" fmla="*/ 494 w 494"/>
                  <a:gd name="T162" fmla="*/ 594 h 59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94" h="594">
                    <a:moveTo>
                      <a:pt x="345" y="577"/>
                    </a:moveTo>
                    <a:lnTo>
                      <a:pt x="349" y="574"/>
                    </a:lnTo>
                    <a:lnTo>
                      <a:pt x="353" y="572"/>
                    </a:lnTo>
                    <a:lnTo>
                      <a:pt x="354" y="570"/>
                    </a:lnTo>
                    <a:lnTo>
                      <a:pt x="356" y="568"/>
                    </a:lnTo>
                    <a:lnTo>
                      <a:pt x="357" y="567"/>
                    </a:lnTo>
                    <a:lnTo>
                      <a:pt x="358" y="566"/>
                    </a:lnTo>
                    <a:lnTo>
                      <a:pt x="358" y="565"/>
                    </a:lnTo>
                    <a:lnTo>
                      <a:pt x="359" y="563"/>
                    </a:lnTo>
                    <a:lnTo>
                      <a:pt x="360" y="561"/>
                    </a:lnTo>
                    <a:lnTo>
                      <a:pt x="360" y="559"/>
                    </a:lnTo>
                    <a:lnTo>
                      <a:pt x="362" y="550"/>
                    </a:lnTo>
                    <a:lnTo>
                      <a:pt x="376" y="473"/>
                    </a:lnTo>
                    <a:lnTo>
                      <a:pt x="379" y="462"/>
                    </a:lnTo>
                    <a:lnTo>
                      <a:pt x="381" y="454"/>
                    </a:lnTo>
                    <a:lnTo>
                      <a:pt x="385" y="443"/>
                    </a:lnTo>
                    <a:lnTo>
                      <a:pt x="390" y="431"/>
                    </a:lnTo>
                    <a:lnTo>
                      <a:pt x="395" y="420"/>
                    </a:lnTo>
                    <a:lnTo>
                      <a:pt x="400" y="411"/>
                    </a:lnTo>
                    <a:lnTo>
                      <a:pt x="404" y="403"/>
                    </a:lnTo>
                    <a:lnTo>
                      <a:pt x="408" y="396"/>
                    </a:lnTo>
                    <a:lnTo>
                      <a:pt x="416" y="383"/>
                    </a:lnTo>
                    <a:lnTo>
                      <a:pt x="424" y="371"/>
                    </a:lnTo>
                    <a:lnTo>
                      <a:pt x="433" y="360"/>
                    </a:lnTo>
                    <a:lnTo>
                      <a:pt x="439" y="351"/>
                    </a:lnTo>
                    <a:lnTo>
                      <a:pt x="451" y="335"/>
                    </a:lnTo>
                    <a:lnTo>
                      <a:pt x="458" y="324"/>
                    </a:lnTo>
                    <a:lnTo>
                      <a:pt x="465" y="314"/>
                    </a:lnTo>
                    <a:lnTo>
                      <a:pt x="470" y="304"/>
                    </a:lnTo>
                    <a:lnTo>
                      <a:pt x="476" y="291"/>
                    </a:lnTo>
                    <a:lnTo>
                      <a:pt x="480" y="280"/>
                    </a:lnTo>
                    <a:lnTo>
                      <a:pt x="484" y="268"/>
                    </a:lnTo>
                    <a:lnTo>
                      <a:pt x="487" y="258"/>
                    </a:lnTo>
                    <a:lnTo>
                      <a:pt x="490" y="247"/>
                    </a:lnTo>
                    <a:lnTo>
                      <a:pt x="492" y="232"/>
                    </a:lnTo>
                    <a:lnTo>
                      <a:pt x="493" y="216"/>
                    </a:lnTo>
                    <a:lnTo>
                      <a:pt x="493" y="201"/>
                    </a:lnTo>
                    <a:lnTo>
                      <a:pt x="491" y="189"/>
                    </a:lnTo>
                    <a:lnTo>
                      <a:pt x="489" y="178"/>
                    </a:lnTo>
                    <a:lnTo>
                      <a:pt x="487" y="167"/>
                    </a:lnTo>
                    <a:lnTo>
                      <a:pt x="483" y="154"/>
                    </a:lnTo>
                    <a:lnTo>
                      <a:pt x="478" y="141"/>
                    </a:lnTo>
                    <a:lnTo>
                      <a:pt x="473" y="129"/>
                    </a:lnTo>
                    <a:lnTo>
                      <a:pt x="468" y="117"/>
                    </a:lnTo>
                    <a:lnTo>
                      <a:pt x="461" y="107"/>
                    </a:lnTo>
                    <a:lnTo>
                      <a:pt x="451" y="94"/>
                    </a:lnTo>
                    <a:lnTo>
                      <a:pt x="441" y="82"/>
                    </a:lnTo>
                    <a:lnTo>
                      <a:pt x="431" y="72"/>
                    </a:lnTo>
                    <a:lnTo>
                      <a:pt x="421" y="63"/>
                    </a:lnTo>
                    <a:lnTo>
                      <a:pt x="411" y="55"/>
                    </a:lnTo>
                    <a:lnTo>
                      <a:pt x="399" y="47"/>
                    </a:lnTo>
                    <a:lnTo>
                      <a:pt x="388" y="39"/>
                    </a:lnTo>
                    <a:lnTo>
                      <a:pt x="374" y="32"/>
                    </a:lnTo>
                    <a:lnTo>
                      <a:pt x="359" y="24"/>
                    </a:lnTo>
                    <a:lnTo>
                      <a:pt x="344" y="17"/>
                    </a:lnTo>
                    <a:lnTo>
                      <a:pt x="327" y="12"/>
                    </a:lnTo>
                    <a:lnTo>
                      <a:pt x="311" y="7"/>
                    </a:lnTo>
                    <a:lnTo>
                      <a:pt x="299" y="5"/>
                    </a:lnTo>
                    <a:lnTo>
                      <a:pt x="285" y="2"/>
                    </a:lnTo>
                    <a:lnTo>
                      <a:pt x="272" y="0"/>
                    </a:lnTo>
                    <a:lnTo>
                      <a:pt x="257" y="0"/>
                    </a:lnTo>
                    <a:lnTo>
                      <a:pt x="243" y="0"/>
                    </a:lnTo>
                    <a:lnTo>
                      <a:pt x="228" y="0"/>
                    </a:lnTo>
                    <a:lnTo>
                      <a:pt x="215" y="0"/>
                    </a:lnTo>
                    <a:lnTo>
                      <a:pt x="201" y="3"/>
                    </a:lnTo>
                    <a:lnTo>
                      <a:pt x="190" y="5"/>
                    </a:lnTo>
                    <a:lnTo>
                      <a:pt x="177" y="8"/>
                    </a:lnTo>
                    <a:lnTo>
                      <a:pt x="164" y="11"/>
                    </a:lnTo>
                    <a:lnTo>
                      <a:pt x="153" y="15"/>
                    </a:lnTo>
                    <a:lnTo>
                      <a:pt x="142" y="19"/>
                    </a:lnTo>
                    <a:lnTo>
                      <a:pt x="132" y="24"/>
                    </a:lnTo>
                    <a:lnTo>
                      <a:pt x="121" y="29"/>
                    </a:lnTo>
                    <a:lnTo>
                      <a:pt x="111" y="35"/>
                    </a:lnTo>
                    <a:lnTo>
                      <a:pt x="99" y="42"/>
                    </a:lnTo>
                    <a:lnTo>
                      <a:pt x="88" y="49"/>
                    </a:lnTo>
                    <a:lnTo>
                      <a:pt x="79" y="56"/>
                    </a:lnTo>
                    <a:lnTo>
                      <a:pt x="69" y="64"/>
                    </a:lnTo>
                    <a:lnTo>
                      <a:pt x="59" y="73"/>
                    </a:lnTo>
                    <a:lnTo>
                      <a:pt x="50" y="81"/>
                    </a:lnTo>
                    <a:lnTo>
                      <a:pt x="42" y="89"/>
                    </a:lnTo>
                    <a:lnTo>
                      <a:pt x="34" y="100"/>
                    </a:lnTo>
                    <a:lnTo>
                      <a:pt x="25" y="112"/>
                    </a:lnTo>
                    <a:lnTo>
                      <a:pt x="17" y="126"/>
                    </a:lnTo>
                    <a:lnTo>
                      <a:pt x="12" y="139"/>
                    </a:lnTo>
                    <a:lnTo>
                      <a:pt x="8" y="153"/>
                    </a:lnTo>
                    <a:lnTo>
                      <a:pt x="3" y="166"/>
                    </a:lnTo>
                    <a:lnTo>
                      <a:pt x="1" y="179"/>
                    </a:lnTo>
                    <a:lnTo>
                      <a:pt x="0" y="191"/>
                    </a:lnTo>
                    <a:lnTo>
                      <a:pt x="0" y="203"/>
                    </a:lnTo>
                    <a:lnTo>
                      <a:pt x="0" y="214"/>
                    </a:lnTo>
                    <a:lnTo>
                      <a:pt x="0" y="227"/>
                    </a:lnTo>
                    <a:lnTo>
                      <a:pt x="0" y="238"/>
                    </a:lnTo>
                    <a:lnTo>
                      <a:pt x="3" y="252"/>
                    </a:lnTo>
                    <a:lnTo>
                      <a:pt x="5" y="264"/>
                    </a:lnTo>
                    <a:lnTo>
                      <a:pt x="9" y="277"/>
                    </a:lnTo>
                    <a:lnTo>
                      <a:pt x="14" y="290"/>
                    </a:lnTo>
                    <a:lnTo>
                      <a:pt x="20" y="303"/>
                    </a:lnTo>
                    <a:lnTo>
                      <a:pt x="27" y="314"/>
                    </a:lnTo>
                    <a:lnTo>
                      <a:pt x="34" y="326"/>
                    </a:lnTo>
                    <a:lnTo>
                      <a:pt x="43" y="338"/>
                    </a:lnTo>
                    <a:lnTo>
                      <a:pt x="50" y="349"/>
                    </a:lnTo>
                    <a:lnTo>
                      <a:pt x="58" y="361"/>
                    </a:lnTo>
                    <a:lnTo>
                      <a:pt x="66" y="373"/>
                    </a:lnTo>
                    <a:lnTo>
                      <a:pt x="78" y="390"/>
                    </a:lnTo>
                    <a:lnTo>
                      <a:pt x="90" y="409"/>
                    </a:lnTo>
                    <a:lnTo>
                      <a:pt x="96" y="418"/>
                    </a:lnTo>
                    <a:lnTo>
                      <a:pt x="100" y="426"/>
                    </a:lnTo>
                    <a:lnTo>
                      <a:pt x="104" y="436"/>
                    </a:lnTo>
                    <a:lnTo>
                      <a:pt x="108" y="446"/>
                    </a:lnTo>
                    <a:lnTo>
                      <a:pt x="111" y="456"/>
                    </a:lnTo>
                    <a:lnTo>
                      <a:pt x="114" y="467"/>
                    </a:lnTo>
                    <a:lnTo>
                      <a:pt x="116" y="482"/>
                    </a:lnTo>
                    <a:lnTo>
                      <a:pt x="120" y="498"/>
                    </a:lnTo>
                    <a:lnTo>
                      <a:pt x="121" y="511"/>
                    </a:lnTo>
                    <a:lnTo>
                      <a:pt x="124" y="527"/>
                    </a:lnTo>
                    <a:lnTo>
                      <a:pt x="126" y="539"/>
                    </a:lnTo>
                    <a:lnTo>
                      <a:pt x="128" y="549"/>
                    </a:lnTo>
                    <a:lnTo>
                      <a:pt x="130" y="559"/>
                    </a:lnTo>
                    <a:lnTo>
                      <a:pt x="132" y="561"/>
                    </a:lnTo>
                    <a:lnTo>
                      <a:pt x="132" y="564"/>
                    </a:lnTo>
                    <a:lnTo>
                      <a:pt x="132" y="565"/>
                    </a:lnTo>
                    <a:lnTo>
                      <a:pt x="133" y="566"/>
                    </a:lnTo>
                    <a:lnTo>
                      <a:pt x="134" y="567"/>
                    </a:lnTo>
                    <a:lnTo>
                      <a:pt x="136" y="569"/>
                    </a:lnTo>
                    <a:lnTo>
                      <a:pt x="138" y="571"/>
                    </a:lnTo>
                    <a:lnTo>
                      <a:pt x="140" y="573"/>
                    </a:lnTo>
                    <a:lnTo>
                      <a:pt x="144" y="576"/>
                    </a:lnTo>
                    <a:lnTo>
                      <a:pt x="148" y="577"/>
                    </a:lnTo>
                    <a:lnTo>
                      <a:pt x="154" y="580"/>
                    </a:lnTo>
                    <a:lnTo>
                      <a:pt x="160" y="582"/>
                    </a:lnTo>
                    <a:lnTo>
                      <a:pt x="166" y="584"/>
                    </a:lnTo>
                    <a:lnTo>
                      <a:pt x="171" y="585"/>
                    </a:lnTo>
                    <a:lnTo>
                      <a:pt x="176" y="586"/>
                    </a:lnTo>
                    <a:lnTo>
                      <a:pt x="183" y="587"/>
                    </a:lnTo>
                    <a:lnTo>
                      <a:pt x="190" y="589"/>
                    </a:lnTo>
                    <a:lnTo>
                      <a:pt x="195" y="589"/>
                    </a:lnTo>
                    <a:lnTo>
                      <a:pt x="202" y="590"/>
                    </a:lnTo>
                    <a:lnTo>
                      <a:pt x="209" y="591"/>
                    </a:lnTo>
                    <a:lnTo>
                      <a:pt x="215" y="592"/>
                    </a:lnTo>
                    <a:lnTo>
                      <a:pt x="221" y="592"/>
                    </a:lnTo>
                    <a:lnTo>
                      <a:pt x="228" y="592"/>
                    </a:lnTo>
                    <a:lnTo>
                      <a:pt x="234" y="593"/>
                    </a:lnTo>
                    <a:lnTo>
                      <a:pt x="240" y="593"/>
                    </a:lnTo>
                    <a:lnTo>
                      <a:pt x="245" y="593"/>
                    </a:lnTo>
                    <a:lnTo>
                      <a:pt x="251" y="593"/>
                    </a:lnTo>
                    <a:lnTo>
                      <a:pt x="259" y="593"/>
                    </a:lnTo>
                    <a:lnTo>
                      <a:pt x="265" y="592"/>
                    </a:lnTo>
                    <a:lnTo>
                      <a:pt x="270" y="592"/>
                    </a:lnTo>
                    <a:lnTo>
                      <a:pt x="277" y="592"/>
                    </a:lnTo>
                    <a:lnTo>
                      <a:pt x="284" y="591"/>
                    </a:lnTo>
                    <a:lnTo>
                      <a:pt x="290" y="590"/>
                    </a:lnTo>
                    <a:lnTo>
                      <a:pt x="297" y="589"/>
                    </a:lnTo>
                    <a:lnTo>
                      <a:pt x="302" y="588"/>
                    </a:lnTo>
                    <a:lnTo>
                      <a:pt x="308" y="587"/>
                    </a:lnTo>
                    <a:lnTo>
                      <a:pt x="314" y="586"/>
                    </a:lnTo>
                    <a:lnTo>
                      <a:pt x="319" y="585"/>
                    </a:lnTo>
                    <a:lnTo>
                      <a:pt x="325" y="584"/>
                    </a:lnTo>
                    <a:lnTo>
                      <a:pt x="330" y="582"/>
                    </a:lnTo>
                    <a:lnTo>
                      <a:pt x="335" y="580"/>
                    </a:lnTo>
                    <a:lnTo>
                      <a:pt x="340" y="578"/>
                    </a:lnTo>
                    <a:lnTo>
                      <a:pt x="345" y="577"/>
                    </a:lnTo>
                  </a:path>
                </a:pathLst>
              </a:custGeom>
              <a:solidFill>
                <a:srgbClr val="FF9900"/>
              </a:solidFill>
              <a:ln w="12700" cap="rnd">
                <a:solidFill>
                  <a:srgbClr val="FFFFFF"/>
                </a:solidFill>
                <a:round/>
                <a:headEnd/>
                <a:tailEnd/>
              </a:ln>
            </p:spPr>
            <p:txBody>
              <a:bodyPr/>
              <a:lstStyle/>
              <a:p>
                <a:endParaRPr lang="zh-CN" altLang="en-US"/>
              </a:p>
            </p:txBody>
          </p:sp>
          <p:sp>
            <p:nvSpPr>
              <p:cNvPr id="4339" name="Freeform 24"/>
              <p:cNvSpPr>
                <a:spLocks/>
              </p:cNvSpPr>
              <p:nvPr/>
            </p:nvSpPr>
            <p:spPr bwMode="auto">
              <a:xfrm>
                <a:off x="5610" y="1290"/>
                <a:ext cx="48" cy="50"/>
              </a:xfrm>
              <a:custGeom>
                <a:avLst/>
                <a:gdLst>
                  <a:gd name="T0" fmla="*/ 0 w 84"/>
                  <a:gd name="T1" fmla="*/ 0 h 89"/>
                  <a:gd name="T2" fmla="*/ 13 w 84"/>
                  <a:gd name="T3" fmla="*/ 5 h 89"/>
                  <a:gd name="T4" fmla="*/ 24 w 84"/>
                  <a:gd name="T5" fmla="*/ 11 h 89"/>
                  <a:gd name="T6" fmla="*/ 33 w 84"/>
                  <a:gd name="T7" fmla="*/ 17 h 89"/>
                  <a:gd name="T8" fmla="*/ 38 w 84"/>
                  <a:gd name="T9" fmla="*/ 23 h 89"/>
                  <a:gd name="T10" fmla="*/ 42 w 84"/>
                  <a:gd name="T11" fmla="*/ 29 h 89"/>
                  <a:gd name="T12" fmla="*/ 45 w 84"/>
                  <a:gd name="T13" fmla="*/ 35 h 89"/>
                  <a:gd name="T14" fmla="*/ 47 w 84"/>
                  <a:gd name="T15" fmla="*/ 41 h 89"/>
                  <a:gd name="T16" fmla="*/ 31 w 84"/>
                  <a:gd name="T17" fmla="*/ 49 h 89"/>
                  <a:gd name="T18" fmla="*/ 29 w 84"/>
                  <a:gd name="T19" fmla="*/ 41 h 89"/>
                  <a:gd name="T20" fmla="*/ 26 w 84"/>
                  <a:gd name="T21" fmla="*/ 33 h 89"/>
                  <a:gd name="T22" fmla="*/ 22 w 84"/>
                  <a:gd name="T23" fmla="*/ 24 h 89"/>
                  <a:gd name="T24" fmla="*/ 17 w 84"/>
                  <a:gd name="T25" fmla="*/ 16 h 89"/>
                  <a:gd name="T26" fmla="*/ 10 w 84"/>
                  <a:gd name="T27" fmla="*/ 8 h 89"/>
                  <a:gd name="T28" fmla="*/ 0 w 84"/>
                  <a:gd name="T29" fmla="*/ 0 h 8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4"/>
                  <a:gd name="T46" fmla="*/ 0 h 89"/>
                  <a:gd name="T47" fmla="*/ 84 w 84"/>
                  <a:gd name="T48" fmla="*/ 89 h 8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4" h="89">
                    <a:moveTo>
                      <a:pt x="0" y="0"/>
                    </a:moveTo>
                    <a:lnTo>
                      <a:pt x="22" y="9"/>
                    </a:lnTo>
                    <a:lnTo>
                      <a:pt x="42" y="19"/>
                    </a:lnTo>
                    <a:lnTo>
                      <a:pt x="57" y="30"/>
                    </a:lnTo>
                    <a:lnTo>
                      <a:pt x="67" y="41"/>
                    </a:lnTo>
                    <a:lnTo>
                      <a:pt x="74" y="52"/>
                    </a:lnTo>
                    <a:lnTo>
                      <a:pt x="79" y="62"/>
                    </a:lnTo>
                    <a:lnTo>
                      <a:pt x="83" y="73"/>
                    </a:lnTo>
                    <a:lnTo>
                      <a:pt x="54" y="88"/>
                    </a:lnTo>
                    <a:lnTo>
                      <a:pt x="50" y="73"/>
                    </a:lnTo>
                    <a:lnTo>
                      <a:pt x="46" y="58"/>
                    </a:lnTo>
                    <a:lnTo>
                      <a:pt x="39" y="42"/>
                    </a:lnTo>
                    <a:lnTo>
                      <a:pt x="30" y="29"/>
                    </a:lnTo>
                    <a:lnTo>
                      <a:pt x="18" y="15"/>
                    </a:lnTo>
                    <a:lnTo>
                      <a:pt x="0" y="0"/>
                    </a:lnTo>
                  </a:path>
                </a:pathLst>
              </a:custGeom>
              <a:solidFill>
                <a:srgbClr val="FFFFFF"/>
              </a:solidFill>
              <a:ln w="9525" cap="rnd">
                <a:noFill/>
                <a:round/>
                <a:headEnd/>
                <a:tailEnd/>
              </a:ln>
            </p:spPr>
            <p:txBody>
              <a:bodyPr/>
              <a:lstStyle/>
              <a:p>
                <a:endParaRPr lang="zh-CN" altLang="en-US"/>
              </a:p>
            </p:txBody>
          </p:sp>
        </p:grpSp>
        <p:grpSp>
          <p:nvGrpSpPr>
            <p:cNvPr id="4190" name="Group 25"/>
            <p:cNvGrpSpPr>
              <a:grpSpLocks/>
            </p:cNvGrpSpPr>
            <p:nvPr/>
          </p:nvGrpSpPr>
          <p:grpSpPr bwMode="auto">
            <a:xfrm>
              <a:off x="3703" y="1069"/>
              <a:ext cx="277" cy="430"/>
              <a:chOff x="4147" y="1248"/>
              <a:chExt cx="277" cy="430"/>
            </a:xfrm>
          </p:grpSpPr>
          <p:grpSp>
            <p:nvGrpSpPr>
              <p:cNvPr id="4317" name="Group 26"/>
              <p:cNvGrpSpPr>
                <a:grpSpLocks/>
              </p:cNvGrpSpPr>
              <p:nvPr/>
            </p:nvGrpSpPr>
            <p:grpSpPr bwMode="auto">
              <a:xfrm>
                <a:off x="4222" y="1579"/>
                <a:ext cx="126" cy="99"/>
                <a:chOff x="3795" y="1792"/>
                <a:chExt cx="224" cy="177"/>
              </a:xfrm>
            </p:grpSpPr>
            <p:grpSp>
              <p:nvGrpSpPr>
                <p:cNvPr id="4320" name="Group 27"/>
                <p:cNvGrpSpPr>
                  <a:grpSpLocks/>
                </p:cNvGrpSpPr>
                <p:nvPr/>
              </p:nvGrpSpPr>
              <p:grpSpPr bwMode="auto">
                <a:xfrm>
                  <a:off x="3795" y="1792"/>
                  <a:ext cx="224" cy="177"/>
                  <a:chOff x="3795" y="1792"/>
                  <a:chExt cx="224" cy="177"/>
                </a:xfrm>
              </p:grpSpPr>
              <p:grpSp>
                <p:nvGrpSpPr>
                  <p:cNvPr id="4326" name="Group 28"/>
                  <p:cNvGrpSpPr>
                    <a:grpSpLocks/>
                  </p:cNvGrpSpPr>
                  <p:nvPr/>
                </p:nvGrpSpPr>
                <p:grpSpPr bwMode="auto">
                  <a:xfrm>
                    <a:off x="3851" y="1927"/>
                    <a:ext cx="123" cy="42"/>
                    <a:chOff x="3851" y="1927"/>
                    <a:chExt cx="123" cy="42"/>
                  </a:xfrm>
                </p:grpSpPr>
                <p:sp>
                  <p:nvSpPr>
                    <p:cNvPr id="4335" name="Freeform 29"/>
                    <p:cNvSpPr>
                      <a:spLocks/>
                    </p:cNvSpPr>
                    <p:nvPr/>
                  </p:nvSpPr>
                  <p:spPr bwMode="auto">
                    <a:xfrm>
                      <a:off x="3851" y="1927"/>
                      <a:ext cx="123" cy="42"/>
                    </a:xfrm>
                    <a:custGeom>
                      <a:avLst/>
                      <a:gdLst>
                        <a:gd name="T0" fmla="*/ 0 w 123"/>
                        <a:gd name="T1" fmla="*/ 0 h 42"/>
                        <a:gd name="T2" fmla="*/ 24 w 123"/>
                        <a:gd name="T3" fmla="*/ 32 h 42"/>
                        <a:gd name="T4" fmla="*/ 26 w 123"/>
                        <a:gd name="T5" fmla="*/ 34 h 42"/>
                        <a:gd name="T6" fmla="*/ 29 w 123"/>
                        <a:gd name="T7" fmla="*/ 35 h 42"/>
                        <a:gd name="T8" fmla="*/ 33 w 123"/>
                        <a:gd name="T9" fmla="*/ 37 h 42"/>
                        <a:gd name="T10" fmla="*/ 37 w 123"/>
                        <a:gd name="T11" fmla="*/ 38 h 42"/>
                        <a:gd name="T12" fmla="*/ 42 w 123"/>
                        <a:gd name="T13" fmla="*/ 39 h 42"/>
                        <a:gd name="T14" fmla="*/ 46 w 123"/>
                        <a:gd name="T15" fmla="*/ 39 h 42"/>
                        <a:gd name="T16" fmla="*/ 50 w 123"/>
                        <a:gd name="T17" fmla="*/ 40 h 42"/>
                        <a:gd name="T18" fmla="*/ 54 w 123"/>
                        <a:gd name="T19" fmla="*/ 40 h 42"/>
                        <a:gd name="T20" fmla="*/ 59 w 123"/>
                        <a:gd name="T21" fmla="*/ 41 h 42"/>
                        <a:gd name="T22" fmla="*/ 62 w 123"/>
                        <a:gd name="T23" fmla="*/ 41 h 42"/>
                        <a:gd name="T24" fmla="*/ 68 w 123"/>
                        <a:gd name="T25" fmla="*/ 40 h 42"/>
                        <a:gd name="T26" fmla="*/ 72 w 123"/>
                        <a:gd name="T27" fmla="*/ 40 h 42"/>
                        <a:gd name="T28" fmla="*/ 77 w 123"/>
                        <a:gd name="T29" fmla="*/ 39 h 42"/>
                        <a:gd name="T30" fmla="*/ 81 w 123"/>
                        <a:gd name="T31" fmla="*/ 39 h 42"/>
                        <a:gd name="T32" fmla="*/ 85 w 123"/>
                        <a:gd name="T33" fmla="*/ 38 h 42"/>
                        <a:gd name="T34" fmla="*/ 89 w 123"/>
                        <a:gd name="T35" fmla="*/ 37 h 42"/>
                        <a:gd name="T36" fmla="*/ 93 w 123"/>
                        <a:gd name="T37" fmla="*/ 35 h 42"/>
                        <a:gd name="T38" fmla="*/ 95 w 123"/>
                        <a:gd name="T39" fmla="*/ 34 h 42"/>
                        <a:gd name="T40" fmla="*/ 97 w 123"/>
                        <a:gd name="T41" fmla="*/ 33 h 42"/>
                        <a:gd name="T42" fmla="*/ 99 w 123"/>
                        <a:gd name="T43" fmla="*/ 31 h 42"/>
                        <a:gd name="T44" fmla="*/ 122 w 123"/>
                        <a:gd name="T45" fmla="*/ 0 h 42"/>
                        <a:gd name="T46" fmla="*/ 0 w 123"/>
                        <a:gd name="T47" fmla="*/ 0 h 4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23"/>
                        <a:gd name="T73" fmla="*/ 0 h 42"/>
                        <a:gd name="T74" fmla="*/ 123 w 123"/>
                        <a:gd name="T75" fmla="*/ 42 h 4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23" h="42">
                          <a:moveTo>
                            <a:pt x="0" y="0"/>
                          </a:moveTo>
                          <a:lnTo>
                            <a:pt x="24" y="32"/>
                          </a:lnTo>
                          <a:lnTo>
                            <a:pt x="26" y="34"/>
                          </a:lnTo>
                          <a:lnTo>
                            <a:pt x="29" y="35"/>
                          </a:lnTo>
                          <a:lnTo>
                            <a:pt x="33" y="37"/>
                          </a:lnTo>
                          <a:lnTo>
                            <a:pt x="37" y="38"/>
                          </a:lnTo>
                          <a:lnTo>
                            <a:pt x="42" y="39"/>
                          </a:lnTo>
                          <a:lnTo>
                            <a:pt x="46" y="39"/>
                          </a:lnTo>
                          <a:lnTo>
                            <a:pt x="50" y="40"/>
                          </a:lnTo>
                          <a:lnTo>
                            <a:pt x="54" y="40"/>
                          </a:lnTo>
                          <a:lnTo>
                            <a:pt x="59" y="41"/>
                          </a:lnTo>
                          <a:lnTo>
                            <a:pt x="62" y="41"/>
                          </a:lnTo>
                          <a:lnTo>
                            <a:pt x="68" y="40"/>
                          </a:lnTo>
                          <a:lnTo>
                            <a:pt x="72" y="40"/>
                          </a:lnTo>
                          <a:lnTo>
                            <a:pt x="77" y="39"/>
                          </a:lnTo>
                          <a:lnTo>
                            <a:pt x="81" y="39"/>
                          </a:lnTo>
                          <a:lnTo>
                            <a:pt x="85" y="38"/>
                          </a:lnTo>
                          <a:lnTo>
                            <a:pt x="89" y="37"/>
                          </a:lnTo>
                          <a:lnTo>
                            <a:pt x="93" y="35"/>
                          </a:lnTo>
                          <a:lnTo>
                            <a:pt x="95" y="34"/>
                          </a:lnTo>
                          <a:lnTo>
                            <a:pt x="97" y="33"/>
                          </a:lnTo>
                          <a:lnTo>
                            <a:pt x="99" y="31"/>
                          </a:lnTo>
                          <a:lnTo>
                            <a:pt x="122" y="0"/>
                          </a:lnTo>
                          <a:lnTo>
                            <a:pt x="0" y="0"/>
                          </a:lnTo>
                        </a:path>
                      </a:pathLst>
                    </a:custGeom>
                    <a:solidFill>
                      <a:srgbClr val="000000"/>
                    </a:solidFill>
                    <a:ln w="9525" cap="rnd">
                      <a:noFill/>
                      <a:round/>
                      <a:headEnd/>
                      <a:tailEnd/>
                    </a:ln>
                  </p:spPr>
                  <p:txBody>
                    <a:bodyPr/>
                    <a:lstStyle/>
                    <a:p>
                      <a:endParaRPr lang="zh-CN" altLang="en-US"/>
                    </a:p>
                  </p:txBody>
                </p:sp>
                <p:sp>
                  <p:nvSpPr>
                    <p:cNvPr id="4336" name="Freeform 30"/>
                    <p:cNvSpPr>
                      <a:spLocks/>
                    </p:cNvSpPr>
                    <p:nvPr/>
                  </p:nvSpPr>
                  <p:spPr bwMode="auto">
                    <a:xfrm>
                      <a:off x="3870" y="1927"/>
                      <a:ext cx="56" cy="42"/>
                    </a:xfrm>
                    <a:custGeom>
                      <a:avLst/>
                      <a:gdLst>
                        <a:gd name="T0" fmla="*/ 0 w 56"/>
                        <a:gd name="T1" fmla="*/ 0 h 42"/>
                        <a:gd name="T2" fmla="*/ 15 w 56"/>
                        <a:gd name="T3" fmla="*/ 37 h 42"/>
                        <a:gd name="T4" fmla="*/ 18 w 56"/>
                        <a:gd name="T5" fmla="*/ 38 h 42"/>
                        <a:gd name="T6" fmla="*/ 23 w 56"/>
                        <a:gd name="T7" fmla="*/ 39 h 42"/>
                        <a:gd name="T8" fmla="*/ 27 w 56"/>
                        <a:gd name="T9" fmla="*/ 39 h 42"/>
                        <a:gd name="T10" fmla="*/ 31 w 56"/>
                        <a:gd name="T11" fmla="*/ 40 h 42"/>
                        <a:gd name="T12" fmla="*/ 35 w 56"/>
                        <a:gd name="T13" fmla="*/ 40 h 42"/>
                        <a:gd name="T14" fmla="*/ 40 w 56"/>
                        <a:gd name="T15" fmla="*/ 41 h 42"/>
                        <a:gd name="T16" fmla="*/ 44 w 56"/>
                        <a:gd name="T17" fmla="*/ 41 h 42"/>
                        <a:gd name="T18" fmla="*/ 49 w 56"/>
                        <a:gd name="T19" fmla="*/ 40 h 42"/>
                        <a:gd name="T20" fmla="*/ 55 w 56"/>
                        <a:gd name="T21" fmla="*/ 0 h 42"/>
                        <a:gd name="T22" fmla="*/ 0 w 56"/>
                        <a:gd name="T23" fmla="*/ 0 h 4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6"/>
                        <a:gd name="T37" fmla="*/ 0 h 42"/>
                        <a:gd name="T38" fmla="*/ 56 w 56"/>
                        <a:gd name="T39" fmla="*/ 42 h 4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6" h="42">
                          <a:moveTo>
                            <a:pt x="0" y="0"/>
                          </a:moveTo>
                          <a:lnTo>
                            <a:pt x="15" y="37"/>
                          </a:lnTo>
                          <a:lnTo>
                            <a:pt x="18" y="38"/>
                          </a:lnTo>
                          <a:lnTo>
                            <a:pt x="23" y="39"/>
                          </a:lnTo>
                          <a:lnTo>
                            <a:pt x="27" y="39"/>
                          </a:lnTo>
                          <a:lnTo>
                            <a:pt x="31" y="40"/>
                          </a:lnTo>
                          <a:lnTo>
                            <a:pt x="35" y="40"/>
                          </a:lnTo>
                          <a:lnTo>
                            <a:pt x="40" y="41"/>
                          </a:lnTo>
                          <a:lnTo>
                            <a:pt x="44" y="41"/>
                          </a:lnTo>
                          <a:lnTo>
                            <a:pt x="49" y="40"/>
                          </a:lnTo>
                          <a:lnTo>
                            <a:pt x="55" y="0"/>
                          </a:lnTo>
                          <a:lnTo>
                            <a:pt x="0" y="0"/>
                          </a:lnTo>
                        </a:path>
                      </a:pathLst>
                    </a:custGeom>
                    <a:solidFill>
                      <a:srgbClr val="404040"/>
                    </a:solidFill>
                    <a:ln w="9525" cap="rnd">
                      <a:noFill/>
                      <a:round/>
                      <a:headEnd/>
                      <a:tailEnd/>
                    </a:ln>
                  </p:spPr>
                  <p:txBody>
                    <a:bodyPr/>
                    <a:lstStyle/>
                    <a:p>
                      <a:endParaRPr lang="zh-CN" altLang="en-US"/>
                    </a:p>
                  </p:txBody>
                </p:sp>
              </p:grpSp>
              <p:grpSp>
                <p:nvGrpSpPr>
                  <p:cNvPr id="4327" name="Group 31"/>
                  <p:cNvGrpSpPr>
                    <a:grpSpLocks/>
                  </p:cNvGrpSpPr>
                  <p:nvPr/>
                </p:nvGrpSpPr>
                <p:grpSpPr bwMode="auto">
                  <a:xfrm>
                    <a:off x="3795" y="1792"/>
                    <a:ext cx="224" cy="148"/>
                    <a:chOff x="3795" y="1792"/>
                    <a:chExt cx="224" cy="148"/>
                  </a:xfrm>
                </p:grpSpPr>
                <p:sp>
                  <p:nvSpPr>
                    <p:cNvPr id="4328" name="Freeform 32"/>
                    <p:cNvSpPr>
                      <a:spLocks/>
                    </p:cNvSpPr>
                    <p:nvPr/>
                  </p:nvSpPr>
                  <p:spPr bwMode="auto">
                    <a:xfrm>
                      <a:off x="3795" y="1792"/>
                      <a:ext cx="224" cy="148"/>
                    </a:xfrm>
                    <a:custGeom>
                      <a:avLst/>
                      <a:gdLst>
                        <a:gd name="T0" fmla="*/ 5 w 224"/>
                        <a:gd name="T1" fmla="*/ 4 h 148"/>
                        <a:gd name="T2" fmla="*/ 6 w 224"/>
                        <a:gd name="T3" fmla="*/ 7 h 148"/>
                        <a:gd name="T4" fmla="*/ 5 w 224"/>
                        <a:gd name="T5" fmla="*/ 15 h 148"/>
                        <a:gd name="T6" fmla="*/ 3 w 224"/>
                        <a:gd name="T7" fmla="*/ 19 h 148"/>
                        <a:gd name="T8" fmla="*/ 1 w 224"/>
                        <a:gd name="T9" fmla="*/ 25 h 148"/>
                        <a:gd name="T10" fmla="*/ 4 w 224"/>
                        <a:gd name="T11" fmla="*/ 30 h 148"/>
                        <a:gd name="T12" fmla="*/ 8 w 224"/>
                        <a:gd name="T13" fmla="*/ 36 h 148"/>
                        <a:gd name="T14" fmla="*/ 7 w 224"/>
                        <a:gd name="T15" fmla="*/ 39 h 148"/>
                        <a:gd name="T16" fmla="*/ 3 w 224"/>
                        <a:gd name="T17" fmla="*/ 44 h 148"/>
                        <a:gd name="T18" fmla="*/ 1 w 224"/>
                        <a:gd name="T19" fmla="*/ 48 h 148"/>
                        <a:gd name="T20" fmla="*/ 4 w 224"/>
                        <a:gd name="T21" fmla="*/ 53 h 148"/>
                        <a:gd name="T22" fmla="*/ 7 w 224"/>
                        <a:gd name="T23" fmla="*/ 56 h 148"/>
                        <a:gd name="T24" fmla="*/ 7 w 224"/>
                        <a:gd name="T25" fmla="*/ 61 h 148"/>
                        <a:gd name="T26" fmla="*/ 3 w 224"/>
                        <a:gd name="T27" fmla="*/ 66 h 148"/>
                        <a:gd name="T28" fmla="*/ 0 w 224"/>
                        <a:gd name="T29" fmla="*/ 71 h 148"/>
                        <a:gd name="T30" fmla="*/ 3 w 224"/>
                        <a:gd name="T31" fmla="*/ 76 h 148"/>
                        <a:gd name="T32" fmla="*/ 8 w 224"/>
                        <a:gd name="T33" fmla="*/ 80 h 148"/>
                        <a:gd name="T34" fmla="*/ 8 w 224"/>
                        <a:gd name="T35" fmla="*/ 88 h 148"/>
                        <a:gd name="T36" fmla="*/ 4 w 224"/>
                        <a:gd name="T37" fmla="*/ 92 h 148"/>
                        <a:gd name="T38" fmla="*/ 5 w 224"/>
                        <a:gd name="T39" fmla="*/ 96 h 148"/>
                        <a:gd name="T40" fmla="*/ 10 w 224"/>
                        <a:gd name="T41" fmla="*/ 102 h 148"/>
                        <a:gd name="T42" fmla="*/ 26 w 224"/>
                        <a:gd name="T43" fmla="*/ 117 h 148"/>
                        <a:gd name="T44" fmla="*/ 40 w 224"/>
                        <a:gd name="T45" fmla="*/ 128 h 148"/>
                        <a:gd name="T46" fmla="*/ 53 w 224"/>
                        <a:gd name="T47" fmla="*/ 135 h 148"/>
                        <a:gd name="T48" fmla="*/ 76 w 224"/>
                        <a:gd name="T49" fmla="*/ 143 h 148"/>
                        <a:gd name="T50" fmla="*/ 98 w 224"/>
                        <a:gd name="T51" fmla="*/ 146 h 148"/>
                        <a:gd name="T52" fmla="*/ 127 w 224"/>
                        <a:gd name="T53" fmla="*/ 146 h 148"/>
                        <a:gd name="T54" fmla="*/ 152 w 224"/>
                        <a:gd name="T55" fmla="*/ 144 h 148"/>
                        <a:gd name="T56" fmla="*/ 170 w 224"/>
                        <a:gd name="T57" fmla="*/ 140 h 148"/>
                        <a:gd name="T58" fmla="*/ 181 w 224"/>
                        <a:gd name="T59" fmla="*/ 134 h 148"/>
                        <a:gd name="T60" fmla="*/ 189 w 224"/>
                        <a:gd name="T61" fmla="*/ 128 h 148"/>
                        <a:gd name="T62" fmla="*/ 213 w 224"/>
                        <a:gd name="T63" fmla="*/ 100 h 148"/>
                        <a:gd name="T64" fmla="*/ 218 w 224"/>
                        <a:gd name="T65" fmla="*/ 91 h 148"/>
                        <a:gd name="T66" fmla="*/ 218 w 224"/>
                        <a:gd name="T67" fmla="*/ 87 h 148"/>
                        <a:gd name="T68" fmla="*/ 215 w 224"/>
                        <a:gd name="T69" fmla="*/ 83 h 148"/>
                        <a:gd name="T70" fmla="*/ 215 w 224"/>
                        <a:gd name="T71" fmla="*/ 77 h 148"/>
                        <a:gd name="T72" fmla="*/ 218 w 224"/>
                        <a:gd name="T73" fmla="*/ 73 h 148"/>
                        <a:gd name="T74" fmla="*/ 221 w 224"/>
                        <a:gd name="T75" fmla="*/ 69 h 148"/>
                        <a:gd name="T76" fmla="*/ 223 w 224"/>
                        <a:gd name="T77" fmla="*/ 64 h 148"/>
                        <a:gd name="T78" fmla="*/ 219 w 224"/>
                        <a:gd name="T79" fmla="*/ 60 h 148"/>
                        <a:gd name="T80" fmla="*/ 216 w 224"/>
                        <a:gd name="T81" fmla="*/ 56 h 148"/>
                        <a:gd name="T82" fmla="*/ 216 w 224"/>
                        <a:gd name="T83" fmla="*/ 52 h 148"/>
                        <a:gd name="T84" fmla="*/ 221 w 224"/>
                        <a:gd name="T85" fmla="*/ 46 h 148"/>
                        <a:gd name="T86" fmla="*/ 221 w 224"/>
                        <a:gd name="T87" fmla="*/ 41 h 148"/>
                        <a:gd name="T88" fmla="*/ 218 w 224"/>
                        <a:gd name="T89" fmla="*/ 36 h 148"/>
                        <a:gd name="T90" fmla="*/ 216 w 224"/>
                        <a:gd name="T91" fmla="*/ 31 h 148"/>
                        <a:gd name="T92" fmla="*/ 218 w 224"/>
                        <a:gd name="T93" fmla="*/ 26 h 148"/>
                        <a:gd name="T94" fmla="*/ 221 w 224"/>
                        <a:gd name="T95" fmla="*/ 23 h 148"/>
                        <a:gd name="T96" fmla="*/ 223 w 224"/>
                        <a:gd name="T97" fmla="*/ 18 h 148"/>
                        <a:gd name="T98" fmla="*/ 220 w 224"/>
                        <a:gd name="T99" fmla="*/ 13 h 148"/>
                        <a:gd name="T100" fmla="*/ 217 w 224"/>
                        <a:gd name="T101" fmla="*/ 8 h 148"/>
                        <a:gd name="T102" fmla="*/ 218 w 224"/>
                        <a:gd name="T103" fmla="*/ 3 h 148"/>
                        <a:gd name="T104" fmla="*/ 6 w 224"/>
                        <a:gd name="T105" fmla="*/ 0 h 148"/>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24"/>
                        <a:gd name="T160" fmla="*/ 0 h 148"/>
                        <a:gd name="T161" fmla="*/ 224 w 224"/>
                        <a:gd name="T162" fmla="*/ 148 h 148"/>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24" h="148">
                          <a:moveTo>
                            <a:pt x="6" y="0"/>
                          </a:moveTo>
                          <a:lnTo>
                            <a:pt x="5" y="4"/>
                          </a:lnTo>
                          <a:lnTo>
                            <a:pt x="5" y="5"/>
                          </a:lnTo>
                          <a:lnTo>
                            <a:pt x="6" y="7"/>
                          </a:lnTo>
                          <a:lnTo>
                            <a:pt x="6" y="12"/>
                          </a:lnTo>
                          <a:lnTo>
                            <a:pt x="5" y="15"/>
                          </a:lnTo>
                          <a:lnTo>
                            <a:pt x="4" y="17"/>
                          </a:lnTo>
                          <a:lnTo>
                            <a:pt x="3" y="19"/>
                          </a:lnTo>
                          <a:lnTo>
                            <a:pt x="1" y="23"/>
                          </a:lnTo>
                          <a:lnTo>
                            <a:pt x="1" y="25"/>
                          </a:lnTo>
                          <a:lnTo>
                            <a:pt x="3" y="28"/>
                          </a:lnTo>
                          <a:lnTo>
                            <a:pt x="4" y="30"/>
                          </a:lnTo>
                          <a:lnTo>
                            <a:pt x="7" y="33"/>
                          </a:lnTo>
                          <a:lnTo>
                            <a:pt x="8" y="36"/>
                          </a:lnTo>
                          <a:lnTo>
                            <a:pt x="8" y="37"/>
                          </a:lnTo>
                          <a:lnTo>
                            <a:pt x="7" y="39"/>
                          </a:lnTo>
                          <a:lnTo>
                            <a:pt x="5" y="41"/>
                          </a:lnTo>
                          <a:lnTo>
                            <a:pt x="3" y="44"/>
                          </a:lnTo>
                          <a:lnTo>
                            <a:pt x="1" y="46"/>
                          </a:lnTo>
                          <a:lnTo>
                            <a:pt x="1" y="48"/>
                          </a:lnTo>
                          <a:lnTo>
                            <a:pt x="3" y="50"/>
                          </a:lnTo>
                          <a:lnTo>
                            <a:pt x="4" y="53"/>
                          </a:lnTo>
                          <a:lnTo>
                            <a:pt x="6" y="55"/>
                          </a:lnTo>
                          <a:lnTo>
                            <a:pt x="7" y="56"/>
                          </a:lnTo>
                          <a:lnTo>
                            <a:pt x="8" y="58"/>
                          </a:lnTo>
                          <a:lnTo>
                            <a:pt x="7" y="61"/>
                          </a:lnTo>
                          <a:lnTo>
                            <a:pt x="5" y="64"/>
                          </a:lnTo>
                          <a:lnTo>
                            <a:pt x="3" y="66"/>
                          </a:lnTo>
                          <a:lnTo>
                            <a:pt x="0" y="69"/>
                          </a:lnTo>
                          <a:lnTo>
                            <a:pt x="0" y="71"/>
                          </a:lnTo>
                          <a:lnTo>
                            <a:pt x="1" y="73"/>
                          </a:lnTo>
                          <a:lnTo>
                            <a:pt x="3" y="76"/>
                          </a:lnTo>
                          <a:lnTo>
                            <a:pt x="5" y="78"/>
                          </a:lnTo>
                          <a:lnTo>
                            <a:pt x="8" y="80"/>
                          </a:lnTo>
                          <a:lnTo>
                            <a:pt x="9" y="84"/>
                          </a:lnTo>
                          <a:lnTo>
                            <a:pt x="8" y="88"/>
                          </a:lnTo>
                          <a:lnTo>
                            <a:pt x="5" y="91"/>
                          </a:lnTo>
                          <a:lnTo>
                            <a:pt x="4" y="92"/>
                          </a:lnTo>
                          <a:lnTo>
                            <a:pt x="4" y="95"/>
                          </a:lnTo>
                          <a:lnTo>
                            <a:pt x="5" y="96"/>
                          </a:lnTo>
                          <a:lnTo>
                            <a:pt x="7" y="98"/>
                          </a:lnTo>
                          <a:lnTo>
                            <a:pt x="10" y="102"/>
                          </a:lnTo>
                          <a:lnTo>
                            <a:pt x="15" y="108"/>
                          </a:lnTo>
                          <a:lnTo>
                            <a:pt x="26" y="117"/>
                          </a:lnTo>
                          <a:lnTo>
                            <a:pt x="35" y="124"/>
                          </a:lnTo>
                          <a:lnTo>
                            <a:pt x="40" y="128"/>
                          </a:lnTo>
                          <a:lnTo>
                            <a:pt x="46" y="131"/>
                          </a:lnTo>
                          <a:lnTo>
                            <a:pt x="53" y="135"/>
                          </a:lnTo>
                          <a:lnTo>
                            <a:pt x="62" y="139"/>
                          </a:lnTo>
                          <a:lnTo>
                            <a:pt x="76" y="143"/>
                          </a:lnTo>
                          <a:lnTo>
                            <a:pt x="87" y="145"/>
                          </a:lnTo>
                          <a:lnTo>
                            <a:pt x="98" y="146"/>
                          </a:lnTo>
                          <a:lnTo>
                            <a:pt x="112" y="147"/>
                          </a:lnTo>
                          <a:lnTo>
                            <a:pt x="127" y="146"/>
                          </a:lnTo>
                          <a:lnTo>
                            <a:pt x="140" y="146"/>
                          </a:lnTo>
                          <a:lnTo>
                            <a:pt x="152" y="144"/>
                          </a:lnTo>
                          <a:lnTo>
                            <a:pt x="162" y="142"/>
                          </a:lnTo>
                          <a:lnTo>
                            <a:pt x="170" y="140"/>
                          </a:lnTo>
                          <a:lnTo>
                            <a:pt x="176" y="137"/>
                          </a:lnTo>
                          <a:lnTo>
                            <a:pt x="181" y="134"/>
                          </a:lnTo>
                          <a:lnTo>
                            <a:pt x="185" y="132"/>
                          </a:lnTo>
                          <a:lnTo>
                            <a:pt x="189" y="128"/>
                          </a:lnTo>
                          <a:lnTo>
                            <a:pt x="203" y="113"/>
                          </a:lnTo>
                          <a:lnTo>
                            <a:pt x="213" y="100"/>
                          </a:lnTo>
                          <a:lnTo>
                            <a:pt x="217" y="94"/>
                          </a:lnTo>
                          <a:lnTo>
                            <a:pt x="218" y="91"/>
                          </a:lnTo>
                          <a:lnTo>
                            <a:pt x="218" y="89"/>
                          </a:lnTo>
                          <a:lnTo>
                            <a:pt x="218" y="87"/>
                          </a:lnTo>
                          <a:lnTo>
                            <a:pt x="216" y="84"/>
                          </a:lnTo>
                          <a:lnTo>
                            <a:pt x="215" y="83"/>
                          </a:lnTo>
                          <a:lnTo>
                            <a:pt x="214" y="80"/>
                          </a:lnTo>
                          <a:lnTo>
                            <a:pt x="215" y="77"/>
                          </a:lnTo>
                          <a:lnTo>
                            <a:pt x="216" y="76"/>
                          </a:lnTo>
                          <a:lnTo>
                            <a:pt x="218" y="73"/>
                          </a:lnTo>
                          <a:lnTo>
                            <a:pt x="219" y="72"/>
                          </a:lnTo>
                          <a:lnTo>
                            <a:pt x="221" y="69"/>
                          </a:lnTo>
                          <a:lnTo>
                            <a:pt x="223" y="67"/>
                          </a:lnTo>
                          <a:lnTo>
                            <a:pt x="223" y="64"/>
                          </a:lnTo>
                          <a:lnTo>
                            <a:pt x="221" y="62"/>
                          </a:lnTo>
                          <a:lnTo>
                            <a:pt x="219" y="60"/>
                          </a:lnTo>
                          <a:lnTo>
                            <a:pt x="218" y="58"/>
                          </a:lnTo>
                          <a:lnTo>
                            <a:pt x="216" y="56"/>
                          </a:lnTo>
                          <a:lnTo>
                            <a:pt x="215" y="54"/>
                          </a:lnTo>
                          <a:lnTo>
                            <a:pt x="216" y="52"/>
                          </a:lnTo>
                          <a:lnTo>
                            <a:pt x="218" y="49"/>
                          </a:lnTo>
                          <a:lnTo>
                            <a:pt x="221" y="46"/>
                          </a:lnTo>
                          <a:lnTo>
                            <a:pt x="221" y="44"/>
                          </a:lnTo>
                          <a:lnTo>
                            <a:pt x="221" y="41"/>
                          </a:lnTo>
                          <a:lnTo>
                            <a:pt x="220" y="38"/>
                          </a:lnTo>
                          <a:lnTo>
                            <a:pt x="218" y="36"/>
                          </a:lnTo>
                          <a:lnTo>
                            <a:pt x="217" y="34"/>
                          </a:lnTo>
                          <a:lnTo>
                            <a:pt x="216" y="31"/>
                          </a:lnTo>
                          <a:lnTo>
                            <a:pt x="216" y="29"/>
                          </a:lnTo>
                          <a:lnTo>
                            <a:pt x="218" y="26"/>
                          </a:lnTo>
                          <a:lnTo>
                            <a:pt x="219" y="24"/>
                          </a:lnTo>
                          <a:lnTo>
                            <a:pt x="221" y="23"/>
                          </a:lnTo>
                          <a:lnTo>
                            <a:pt x="223" y="20"/>
                          </a:lnTo>
                          <a:lnTo>
                            <a:pt x="223" y="18"/>
                          </a:lnTo>
                          <a:lnTo>
                            <a:pt x="222" y="16"/>
                          </a:lnTo>
                          <a:lnTo>
                            <a:pt x="220" y="13"/>
                          </a:lnTo>
                          <a:lnTo>
                            <a:pt x="218" y="11"/>
                          </a:lnTo>
                          <a:lnTo>
                            <a:pt x="217" y="8"/>
                          </a:lnTo>
                          <a:lnTo>
                            <a:pt x="217" y="5"/>
                          </a:lnTo>
                          <a:lnTo>
                            <a:pt x="218" y="3"/>
                          </a:lnTo>
                          <a:lnTo>
                            <a:pt x="217" y="0"/>
                          </a:lnTo>
                          <a:lnTo>
                            <a:pt x="6" y="0"/>
                          </a:lnTo>
                        </a:path>
                      </a:pathLst>
                    </a:custGeom>
                    <a:solidFill>
                      <a:srgbClr val="FFC080"/>
                    </a:solidFill>
                    <a:ln w="9525" cap="rnd">
                      <a:noFill/>
                      <a:round/>
                      <a:headEnd/>
                      <a:tailEnd/>
                    </a:ln>
                  </p:spPr>
                  <p:txBody>
                    <a:bodyPr/>
                    <a:lstStyle/>
                    <a:p>
                      <a:endParaRPr lang="zh-CN" altLang="en-US"/>
                    </a:p>
                  </p:txBody>
                </p:sp>
                <p:sp>
                  <p:nvSpPr>
                    <p:cNvPr id="4329" name="Freeform 33"/>
                    <p:cNvSpPr>
                      <a:spLocks/>
                    </p:cNvSpPr>
                    <p:nvPr/>
                  </p:nvSpPr>
                  <p:spPr bwMode="auto">
                    <a:xfrm>
                      <a:off x="3797" y="1812"/>
                      <a:ext cx="28" cy="21"/>
                    </a:xfrm>
                    <a:custGeom>
                      <a:avLst/>
                      <a:gdLst>
                        <a:gd name="T0" fmla="*/ 1 w 28"/>
                        <a:gd name="T1" fmla="*/ 0 h 21"/>
                        <a:gd name="T2" fmla="*/ 3 w 28"/>
                        <a:gd name="T3" fmla="*/ 2 h 21"/>
                        <a:gd name="T4" fmla="*/ 5 w 28"/>
                        <a:gd name="T5" fmla="*/ 5 h 21"/>
                        <a:gd name="T6" fmla="*/ 10 w 28"/>
                        <a:gd name="T7" fmla="*/ 8 h 21"/>
                        <a:gd name="T8" fmla="*/ 15 w 28"/>
                        <a:gd name="T9" fmla="*/ 11 h 21"/>
                        <a:gd name="T10" fmla="*/ 21 w 28"/>
                        <a:gd name="T11" fmla="*/ 13 h 21"/>
                        <a:gd name="T12" fmla="*/ 27 w 28"/>
                        <a:gd name="T13" fmla="*/ 14 h 21"/>
                        <a:gd name="T14" fmla="*/ 24 w 28"/>
                        <a:gd name="T15" fmla="*/ 18 h 21"/>
                        <a:gd name="T16" fmla="*/ 17 w 28"/>
                        <a:gd name="T17" fmla="*/ 17 h 21"/>
                        <a:gd name="T18" fmla="*/ 10 w 28"/>
                        <a:gd name="T19" fmla="*/ 17 h 21"/>
                        <a:gd name="T20" fmla="*/ 5 w 28"/>
                        <a:gd name="T21" fmla="*/ 20 h 21"/>
                        <a:gd name="T22" fmla="*/ 6 w 28"/>
                        <a:gd name="T23" fmla="*/ 18 h 21"/>
                        <a:gd name="T24" fmla="*/ 6 w 28"/>
                        <a:gd name="T25" fmla="*/ 15 h 21"/>
                        <a:gd name="T26" fmla="*/ 4 w 28"/>
                        <a:gd name="T27" fmla="*/ 12 h 21"/>
                        <a:gd name="T28" fmla="*/ 2 w 28"/>
                        <a:gd name="T29" fmla="*/ 10 h 21"/>
                        <a:gd name="T30" fmla="*/ 0 w 28"/>
                        <a:gd name="T31" fmla="*/ 6 h 21"/>
                        <a:gd name="T32" fmla="*/ 0 w 28"/>
                        <a:gd name="T33" fmla="*/ 3 h 21"/>
                        <a:gd name="T34" fmla="*/ 1 w 28"/>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8"/>
                        <a:gd name="T55" fmla="*/ 0 h 21"/>
                        <a:gd name="T56" fmla="*/ 28 w 28"/>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8" h="21">
                          <a:moveTo>
                            <a:pt x="1" y="0"/>
                          </a:moveTo>
                          <a:lnTo>
                            <a:pt x="3" y="2"/>
                          </a:lnTo>
                          <a:lnTo>
                            <a:pt x="5" y="5"/>
                          </a:lnTo>
                          <a:lnTo>
                            <a:pt x="10" y="8"/>
                          </a:lnTo>
                          <a:lnTo>
                            <a:pt x="15" y="11"/>
                          </a:lnTo>
                          <a:lnTo>
                            <a:pt x="21" y="13"/>
                          </a:lnTo>
                          <a:lnTo>
                            <a:pt x="27" y="14"/>
                          </a:lnTo>
                          <a:lnTo>
                            <a:pt x="24" y="18"/>
                          </a:lnTo>
                          <a:lnTo>
                            <a:pt x="17" y="17"/>
                          </a:lnTo>
                          <a:lnTo>
                            <a:pt x="10" y="17"/>
                          </a:lnTo>
                          <a:lnTo>
                            <a:pt x="5" y="20"/>
                          </a:lnTo>
                          <a:lnTo>
                            <a:pt x="6" y="18"/>
                          </a:lnTo>
                          <a:lnTo>
                            <a:pt x="6" y="15"/>
                          </a:lnTo>
                          <a:lnTo>
                            <a:pt x="4" y="12"/>
                          </a:lnTo>
                          <a:lnTo>
                            <a:pt x="2" y="10"/>
                          </a:lnTo>
                          <a:lnTo>
                            <a:pt x="0" y="6"/>
                          </a:lnTo>
                          <a:lnTo>
                            <a:pt x="0" y="3"/>
                          </a:lnTo>
                          <a:lnTo>
                            <a:pt x="1" y="0"/>
                          </a:lnTo>
                        </a:path>
                      </a:pathLst>
                    </a:custGeom>
                    <a:solidFill>
                      <a:srgbClr val="FFA040"/>
                    </a:solidFill>
                    <a:ln w="9525" cap="rnd">
                      <a:noFill/>
                      <a:round/>
                      <a:headEnd/>
                      <a:tailEnd/>
                    </a:ln>
                  </p:spPr>
                  <p:txBody>
                    <a:bodyPr/>
                    <a:lstStyle/>
                    <a:p>
                      <a:endParaRPr lang="zh-CN" altLang="en-US"/>
                    </a:p>
                  </p:txBody>
                </p:sp>
                <p:sp>
                  <p:nvSpPr>
                    <p:cNvPr id="4330" name="Freeform 34"/>
                    <p:cNvSpPr>
                      <a:spLocks/>
                    </p:cNvSpPr>
                    <p:nvPr/>
                  </p:nvSpPr>
                  <p:spPr bwMode="auto">
                    <a:xfrm>
                      <a:off x="3797" y="1837"/>
                      <a:ext cx="37" cy="18"/>
                    </a:xfrm>
                    <a:custGeom>
                      <a:avLst/>
                      <a:gdLst>
                        <a:gd name="T0" fmla="*/ 0 w 37"/>
                        <a:gd name="T1" fmla="*/ 1 h 18"/>
                        <a:gd name="T2" fmla="*/ 1 w 37"/>
                        <a:gd name="T3" fmla="*/ 0 h 18"/>
                        <a:gd name="T4" fmla="*/ 2 w 37"/>
                        <a:gd name="T5" fmla="*/ 1 h 18"/>
                        <a:gd name="T6" fmla="*/ 5 w 37"/>
                        <a:gd name="T7" fmla="*/ 3 h 18"/>
                        <a:gd name="T8" fmla="*/ 10 w 37"/>
                        <a:gd name="T9" fmla="*/ 4 h 18"/>
                        <a:gd name="T10" fmla="*/ 15 w 37"/>
                        <a:gd name="T11" fmla="*/ 6 h 18"/>
                        <a:gd name="T12" fmla="*/ 24 w 37"/>
                        <a:gd name="T13" fmla="*/ 7 h 18"/>
                        <a:gd name="T14" fmla="*/ 33 w 37"/>
                        <a:gd name="T15" fmla="*/ 9 h 18"/>
                        <a:gd name="T16" fmla="*/ 36 w 37"/>
                        <a:gd name="T17" fmla="*/ 16 h 18"/>
                        <a:gd name="T18" fmla="*/ 25 w 37"/>
                        <a:gd name="T19" fmla="*/ 14 h 18"/>
                        <a:gd name="T20" fmla="*/ 17 w 37"/>
                        <a:gd name="T21" fmla="*/ 13 h 18"/>
                        <a:gd name="T22" fmla="*/ 10 w 37"/>
                        <a:gd name="T23" fmla="*/ 14 h 18"/>
                        <a:gd name="T24" fmla="*/ 6 w 37"/>
                        <a:gd name="T25" fmla="*/ 17 h 18"/>
                        <a:gd name="T26" fmla="*/ 6 w 37"/>
                        <a:gd name="T27" fmla="*/ 15 h 18"/>
                        <a:gd name="T28" fmla="*/ 6 w 37"/>
                        <a:gd name="T29" fmla="*/ 12 h 18"/>
                        <a:gd name="T30" fmla="*/ 5 w 37"/>
                        <a:gd name="T31" fmla="*/ 10 h 18"/>
                        <a:gd name="T32" fmla="*/ 2 w 37"/>
                        <a:gd name="T33" fmla="*/ 7 h 18"/>
                        <a:gd name="T34" fmla="*/ 0 w 37"/>
                        <a:gd name="T35" fmla="*/ 4 h 18"/>
                        <a:gd name="T36" fmla="*/ 0 w 37"/>
                        <a:gd name="T37" fmla="*/ 1 h 1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7"/>
                        <a:gd name="T58" fmla="*/ 0 h 18"/>
                        <a:gd name="T59" fmla="*/ 37 w 37"/>
                        <a:gd name="T60" fmla="*/ 18 h 1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7" h="18">
                          <a:moveTo>
                            <a:pt x="0" y="1"/>
                          </a:moveTo>
                          <a:lnTo>
                            <a:pt x="1" y="0"/>
                          </a:lnTo>
                          <a:lnTo>
                            <a:pt x="2" y="1"/>
                          </a:lnTo>
                          <a:lnTo>
                            <a:pt x="5" y="3"/>
                          </a:lnTo>
                          <a:lnTo>
                            <a:pt x="10" y="4"/>
                          </a:lnTo>
                          <a:lnTo>
                            <a:pt x="15" y="6"/>
                          </a:lnTo>
                          <a:lnTo>
                            <a:pt x="24" y="7"/>
                          </a:lnTo>
                          <a:lnTo>
                            <a:pt x="33" y="9"/>
                          </a:lnTo>
                          <a:lnTo>
                            <a:pt x="36" y="16"/>
                          </a:lnTo>
                          <a:lnTo>
                            <a:pt x="25" y="14"/>
                          </a:lnTo>
                          <a:lnTo>
                            <a:pt x="17" y="13"/>
                          </a:lnTo>
                          <a:lnTo>
                            <a:pt x="10" y="14"/>
                          </a:lnTo>
                          <a:lnTo>
                            <a:pt x="6" y="17"/>
                          </a:lnTo>
                          <a:lnTo>
                            <a:pt x="6" y="15"/>
                          </a:lnTo>
                          <a:lnTo>
                            <a:pt x="6" y="12"/>
                          </a:lnTo>
                          <a:lnTo>
                            <a:pt x="5" y="10"/>
                          </a:lnTo>
                          <a:lnTo>
                            <a:pt x="2" y="7"/>
                          </a:lnTo>
                          <a:lnTo>
                            <a:pt x="0" y="4"/>
                          </a:lnTo>
                          <a:lnTo>
                            <a:pt x="0" y="1"/>
                          </a:lnTo>
                        </a:path>
                      </a:pathLst>
                    </a:custGeom>
                    <a:solidFill>
                      <a:srgbClr val="FFA040"/>
                    </a:solidFill>
                    <a:ln w="9525" cap="rnd">
                      <a:noFill/>
                      <a:round/>
                      <a:headEnd/>
                      <a:tailEnd/>
                    </a:ln>
                  </p:spPr>
                  <p:txBody>
                    <a:bodyPr/>
                    <a:lstStyle/>
                    <a:p>
                      <a:endParaRPr lang="zh-CN" altLang="en-US"/>
                    </a:p>
                  </p:txBody>
                </p:sp>
                <p:sp>
                  <p:nvSpPr>
                    <p:cNvPr id="4331" name="Freeform 35"/>
                    <p:cNvSpPr>
                      <a:spLocks/>
                    </p:cNvSpPr>
                    <p:nvPr/>
                  </p:nvSpPr>
                  <p:spPr bwMode="auto">
                    <a:xfrm>
                      <a:off x="3795" y="1858"/>
                      <a:ext cx="44" cy="23"/>
                    </a:xfrm>
                    <a:custGeom>
                      <a:avLst/>
                      <a:gdLst>
                        <a:gd name="T0" fmla="*/ 0 w 44"/>
                        <a:gd name="T1" fmla="*/ 3 h 23"/>
                        <a:gd name="T2" fmla="*/ 2 w 44"/>
                        <a:gd name="T3" fmla="*/ 0 h 23"/>
                        <a:gd name="T4" fmla="*/ 5 w 44"/>
                        <a:gd name="T5" fmla="*/ 3 h 23"/>
                        <a:gd name="T6" fmla="*/ 8 w 44"/>
                        <a:gd name="T7" fmla="*/ 5 h 23"/>
                        <a:gd name="T8" fmla="*/ 11 w 44"/>
                        <a:gd name="T9" fmla="*/ 7 h 23"/>
                        <a:gd name="T10" fmla="*/ 17 w 44"/>
                        <a:gd name="T11" fmla="*/ 9 h 23"/>
                        <a:gd name="T12" fmla="*/ 23 w 44"/>
                        <a:gd name="T13" fmla="*/ 10 h 23"/>
                        <a:gd name="T14" fmla="*/ 30 w 44"/>
                        <a:gd name="T15" fmla="*/ 12 h 23"/>
                        <a:gd name="T16" fmla="*/ 41 w 44"/>
                        <a:gd name="T17" fmla="*/ 15 h 23"/>
                        <a:gd name="T18" fmla="*/ 43 w 44"/>
                        <a:gd name="T19" fmla="*/ 22 h 23"/>
                        <a:gd name="T20" fmla="*/ 32 w 44"/>
                        <a:gd name="T21" fmla="*/ 18 h 23"/>
                        <a:gd name="T22" fmla="*/ 25 w 44"/>
                        <a:gd name="T23" fmla="*/ 16 h 23"/>
                        <a:gd name="T24" fmla="*/ 19 w 44"/>
                        <a:gd name="T25" fmla="*/ 15 h 23"/>
                        <a:gd name="T26" fmla="*/ 14 w 44"/>
                        <a:gd name="T27" fmla="*/ 15 h 23"/>
                        <a:gd name="T28" fmla="*/ 11 w 44"/>
                        <a:gd name="T29" fmla="*/ 16 h 23"/>
                        <a:gd name="T30" fmla="*/ 8 w 44"/>
                        <a:gd name="T31" fmla="*/ 19 h 23"/>
                        <a:gd name="T32" fmla="*/ 8 w 44"/>
                        <a:gd name="T33" fmla="*/ 16 h 23"/>
                        <a:gd name="T34" fmla="*/ 5 w 44"/>
                        <a:gd name="T35" fmla="*/ 12 h 23"/>
                        <a:gd name="T36" fmla="*/ 2 w 44"/>
                        <a:gd name="T37" fmla="*/ 9 h 23"/>
                        <a:gd name="T38" fmla="*/ 0 w 44"/>
                        <a:gd name="T39" fmla="*/ 6 h 23"/>
                        <a:gd name="T40" fmla="*/ 0 w 44"/>
                        <a:gd name="T41" fmla="*/ 3 h 2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4"/>
                        <a:gd name="T64" fmla="*/ 0 h 23"/>
                        <a:gd name="T65" fmla="*/ 44 w 44"/>
                        <a:gd name="T66" fmla="*/ 23 h 2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4" h="23">
                          <a:moveTo>
                            <a:pt x="0" y="3"/>
                          </a:moveTo>
                          <a:lnTo>
                            <a:pt x="2" y="0"/>
                          </a:lnTo>
                          <a:lnTo>
                            <a:pt x="5" y="3"/>
                          </a:lnTo>
                          <a:lnTo>
                            <a:pt x="8" y="5"/>
                          </a:lnTo>
                          <a:lnTo>
                            <a:pt x="11" y="7"/>
                          </a:lnTo>
                          <a:lnTo>
                            <a:pt x="17" y="9"/>
                          </a:lnTo>
                          <a:lnTo>
                            <a:pt x="23" y="10"/>
                          </a:lnTo>
                          <a:lnTo>
                            <a:pt x="30" y="12"/>
                          </a:lnTo>
                          <a:lnTo>
                            <a:pt x="41" y="15"/>
                          </a:lnTo>
                          <a:lnTo>
                            <a:pt x="43" y="22"/>
                          </a:lnTo>
                          <a:lnTo>
                            <a:pt x="32" y="18"/>
                          </a:lnTo>
                          <a:lnTo>
                            <a:pt x="25" y="16"/>
                          </a:lnTo>
                          <a:lnTo>
                            <a:pt x="19" y="15"/>
                          </a:lnTo>
                          <a:lnTo>
                            <a:pt x="14" y="15"/>
                          </a:lnTo>
                          <a:lnTo>
                            <a:pt x="11" y="16"/>
                          </a:lnTo>
                          <a:lnTo>
                            <a:pt x="8" y="19"/>
                          </a:lnTo>
                          <a:lnTo>
                            <a:pt x="8" y="16"/>
                          </a:lnTo>
                          <a:lnTo>
                            <a:pt x="5" y="12"/>
                          </a:lnTo>
                          <a:lnTo>
                            <a:pt x="2" y="9"/>
                          </a:lnTo>
                          <a:lnTo>
                            <a:pt x="0" y="6"/>
                          </a:lnTo>
                          <a:lnTo>
                            <a:pt x="0" y="3"/>
                          </a:lnTo>
                        </a:path>
                      </a:pathLst>
                    </a:custGeom>
                    <a:solidFill>
                      <a:srgbClr val="FFA040"/>
                    </a:solidFill>
                    <a:ln w="9525" cap="rnd">
                      <a:noFill/>
                      <a:round/>
                      <a:headEnd/>
                      <a:tailEnd/>
                    </a:ln>
                  </p:spPr>
                  <p:txBody>
                    <a:bodyPr/>
                    <a:lstStyle/>
                    <a:p>
                      <a:endParaRPr lang="zh-CN" altLang="en-US"/>
                    </a:p>
                  </p:txBody>
                </p:sp>
                <p:sp>
                  <p:nvSpPr>
                    <p:cNvPr id="4332" name="Freeform 36"/>
                    <p:cNvSpPr>
                      <a:spLocks/>
                    </p:cNvSpPr>
                    <p:nvPr/>
                  </p:nvSpPr>
                  <p:spPr bwMode="auto">
                    <a:xfrm>
                      <a:off x="3800" y="1882"/>
                      <a:ext cx="52" cy="48"/>
                    </a:xfrm>
                    <a:custGeom>
                      <a:avLst/>
                      <a:gdLst>
                        <a:gd name="T0" fmla="*/ 0 w 52"/>
                        <a:gd name="T1" fmla="*/ 7 h 48"/>
                        <a:gd name="T2" fmla="*/ 0 w 52"/>
                        <a:gd name="T3" fmla="*/ 4 h 48"/>
                        <a:gd name="T4" fmla="*/ 0 w 52"/>
                        <a:gd name="T5" fmla="*/ 2 h 48"/>
                        <a:gd name="T6" fmla="*/ 1 w 52"/>
                        <a:gd name="T7" fmla="*/ 0 h 48"/>
                        <a:gd name="T8" fmla="*/ 5 w 52"/>
                        <a:gd name="T9" fmla="*/ 3 h 48"/>
                        <a:gd name="T10" fmla="*/ 11 w 52"/>
                        <a:gd name="T11" fmla="*/ 6 h 48"/>
                        <a:gd name="T12" fmla="*/ 17 w 52"/>
                        <a:gd name="T13" fmla="*/ 8 h 48"/>
                        <a:gd name="T14" fmla="*/ 26 w 52"/>
                        <a:gd name="T15" fmla="*/ 11 h 48"/>
                        <a:gd name="T16" fmla="*/ 38 w 52"/>
                        <a:gd name="T17" fmla="*/ 13 h 48"/>
                        <a:gd name="T18" fmla="*/ 40 w 52"/>
                        <a:gd name="T19" fmla="*/ 18 h 48"/>
                        <a:gd name="T20" fmla="*/ 34 w 52"/>
                        <a:gd name="T21" fmla="*/ 16 h 48"/>
                        <a:gd name="T22" fmla="*/ 28 w 52"/>
                        <a:gd name="T23" fmla="*/ 16 h 48"/>
                        <a:gd name="T24" fmla="*/ 24 w 52"/>
                        <a:gd name="T25" fmla="*/ 16 h 48"/>
                        <a:gd name="T26" fmla="*/ 23 w 52"/>
                        <a:gd name="T27" fmla="*/ 19 h 48"/>
                        <a:gd name="T28" fmla="*/ 25 w 52"/>
                        <a:gd name="T29" fmla="*/ 22 h 48"/>
                        <a:gd name="T30" fmla="*/ 28 w 52"/>
                        <a:gd name="T31" fmla="*/ 26 h 48"/>
                        <a:gd name="T32" fmla="*/ 33 w 52"/>
                        <a:gd name="T33" fmla="*/ 31 h 48"/>
                        <a:gd name="T34" fmla="*/ 40 w 52"/>
                        <a:gd name="T35" fmla="*/ 36 h 48"/>
                        <a:gd name="T36" fmla="*/ 51 w 52"/>
                        <a:gd name="T37" fmla="*/ 42 h 48"/>
                        <a:gd name="T38" fmla="*/ 51 w 52"/>
                        <a:gd name="T39" fmla="*/ 47 h 48"/>
                        <a:gd name="T40" fmla="*/ 46 w 52"/>
                        <a:gd name="T41" fmla="*/ 44 h 48"/>
                        <a:gd name="T42" fmla="*/ 40 w 52"/>
                        <a:gd name="T43" fmla="*/ 41 h 48"/>
                        <a:gd name="T44" fmla="*/ 32 w 52"/>
                        <a:gd name="T45" fmla="*/ 36 h 48"/>
                        <a:gd name="T46" fmla="*/ 25 w 52"/>
                        <a:gd name="T47" fmla="*/ 30 h 48"/>
                        <a:gd name="T48" fmla="*/ 19 w 52"/>
                        <a:gd name="T49" fmla="*/ 26 h 48"/>
                        <a:gd name="T50" fmla="*/ 14 w 52"/>
                        <a:gd name="T51" fmla="*/ 20 h 48"/>
                        <a:gd name="T52" fmla="*/ 9 w 52"/>
                        <a:gd name="T53" fmla="*/ 15 h 48"/>
                        <a:gd name="T54" fmla="*/ 3 w 52"/>
                        <a:gd name="T55" fmla="*/ 11 h 48"/>
                        <a:gd name="T56" fmla="*/ 0 w 52"/>
                        <a:gd name="T57" fmla="*/ 7 h 4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2"/>
                        <a:gd name="T88" fmla="*/ 0 h 48"/>
                        <a:gd name="T89" fmla="*/ 52 w 52"/>
                        <a:gd name="T90" fmla="*/ 48 h 4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2" h="48">
                          <a:moveTo>
                            <a:pt x="0" y="7"/>
                          </a:moveTo>
                          <a:lnTo>
                            <a:pt x="0" y="4"/>
                          </a:lnTo>
                          <a:lnTo>
                            <a:pt x="0" y="2"/>
                          </a:lnTo>
                          <a:lnTo>
                            <a:pt x="1" y="0"/>
                          </a:lnTo>
                          <a:lnTo>
                            <a:pt x="5" y="3"/>
                          </a:lnTo>
                          <a:lnTo>
                            <a:pt x="11" y="6"/>
                          </a:lnTo>
                          <a:lnTo>
                            <a:pt x="17" y="8"/>
                          </a:lnTo>
                          <a:lnTo>
                            <a:pt x="26" y="11"/>
                          </a:lnTo>
                          <a:lnTo>
                            <a:pt x="38" y="13"/>
                          </a:lnTo>
                          <a:lnTo>
                            <a:pt x="40" y="18"/>
                          </a:lnTo>
                          <a:lnTo>
                            <a:pt x="34" y="16"/>
                          </a:lnTo>
                          <a:lnTo>
                            <a:pt x="28" y="16"/>
                          </a:lnTo>
                          <a:lnTo>
                            <a:pt x="24" y="16"/>
                          </a:lnTo>
                          <a:lnTo>
                            <a:pt x="23" y="19"/>
                          </a:lnTo>
                          <a:lnTo>
                            <a:pt x="25" y="22"/>
                          </a:lnTo>
                          <a:lnTo>
                            <a:pt x="28" y="26"/>
                          </a:lnTo>
                          <a:lnTo>
                            <a:pt x="33" y="31"/>
                          </a:lnTo>
                          <a:lnTo>
                            <a:pt x="40" y="36"/>
                          </a:lnTo>
                          <a:lnTo>
                            <a:pt x="51" y="42"/>
                          </a:lnTo>
                          <a:lnTo>
                            <a:pt x="51" y="47"/>
                          </a:lnTo>
                          <a:lnTo>
                            <a:pt x="46" y="44"/>
                          </a:lnTo>
                          <a:lnTo>
                            <a:pt x="40" y="41"/>
                          </a:lnTo>
                          <a:lnTo>
                            <a:pt x="32" y="36"/>
                          </a:lnTo>
                          <a:lnTo>
                            <a:pt x="25" y="30"/>
                          </a:lnTo>
                          <a:lnTo>
                            <a:pt x="19" y="26"/>
                          </a:lnTo>
                          <a:lnTo>
                            <a:pt x="14" y="20"/>
                          </a:lnTo>
                          <a:lnTo>
                            <a:pt x="9" y="15"/>
                          </a:lnTo>
                          <a:lnTo>
                            <a:pt x="3" y="11"/>
                          </a:lnTo>
                          <a:lnTo>
                            <a:pt x="0" y="7"/>
                          </a:lnTo>
                        </a:path>
                      </a:pathLst>
                    </a:custGeom>
                    <a:solidFill>
                      <a:srgbClr val="FFA040"/>
                    </a:solidFill>
                    <a:ln w="9525" cap="rnd">
                      <a:noFill/>
                      <a:round/>
                      <a:headEnd/>
                      <a:tailEnd/>
                    </a:ln>
                  </p:spPr>
                  <p:txBody>
                    <a:bodyPr/>
                    <a:lstStyle/>
                    <a:p>
                      <a:endParaRPr lang="zh-CN" altLang="en-US"/>
                    </a:p>
                  </p:txBody>
                </p:sp>
                <p:sp>
                  <p:nvSpPr>
                    <p:cNvPr id="4333" name="Freeform 37"/>
                    <p:cNvSpPr>
                      <a:spLocks/>
                    </p:cNvSpPr>
                    <p:nvPr/>
                  </p:nvSpPr>
                  <p:spPr bwMode="auto">
                    <a:xfrm>
                      <a:off x="3801" y="1797"/>
                      <a:ext cx="22" cy="17"/>
                    </a:xfrm>
                    <a:custGeom>
                      <a:avLst/>
                      <a:gdLst>
                        <a:gd name="T0" fmla="*/ 0 w 22"/>
                        <a:gd name="T1" fmla="*/ 0 h 17"/>
                        <a:gd name="T2" fmla="*/ 2 w 22"/>
                        <a:gd name="T3" fmla="*/ 2 h 17"/>
                        <a:gd name="T4" fmla="*/ 5 w 22"/>
                        <a:gd name="T5" fmla="*/ 4 h 17"/>
                        <a:gd name="T6" fmla="*/ 10 w 22"/>
                        <a:gd name="T7" fmla="*/ 7 h 17"/>
                        <a:gd name="T8" fmla="*/ 14 w 22"/>
                        <a:gd name="T9" fmla="*/ 10 h 17"/>
                        <a:gd name="T10" fmla="*/ 18 w 22"/>
                        <a:gd name="T11" fmla="*/ 12 h 17"/>
                        <a:gd name="T12" fmla="*/ 21 w 22"/>
                        <a:gd name="T13" fmla="*/ 14 h 17"/>
                        <a:gd name="T14" fmla="*/ 15 w 22"/>
                        <a:gd name="T15" fmla="*/ 16 h 17"/>
                        <a:gd name="T16" fmla="*/ 10 w 22"/>
                        <a:gd name="T17" fmla="*/ 14 h 17"/>
                        <a:gd name="T18" fmla="*/ 4 w 22"/>
                        <a:gd name="T19" fmla="*/ 12 h 17"/>
                        <a:gd name="T20" fmla="*/ 0 w 22"/>
                        <a:gd name="T21" fmla="*/ 9 h 17"/>
                        <a:gd name="T22" fmla="*/ 0 w 22"/>
                        <a:gd name="T23" fmla="*/ 7 h 17"/>
                        <a:gd name="T24" fmla="*/ 0 w 22"/>
                        <a:gd name="T25" fmla="*/ 3 h 17"/>
                        <a:gd name="T26" fmla="*/ 0 w 22"/>
                        <a:gd name="T27" fmla="*/ 0 h 1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7"/>
                        <a:gd name="T44" fmla="*/ 22 w 22"/>
                        <a:gd name="T45" fmla="*/ 17 h 1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7">
                          <a:moveTo>
                            <a:pt x="0" y="0"/>
                          </a:moveTo>
                          <a:lnTo>
                            <a:pt x="2" y="2"/>
                          </a:lnTo>
                          <a:lnTo>
                            <a:pt x="5" y="4"/>
                          </a:lnTo>
                          <a:lnTo>
                            <a:pt x="10" y="7"/>
                          </a:lnTo>
                          <a:lnTo>
                            <a:pt x="14" y="10"/>
                          </a:lnTo>
                          <a:lnTo>
                            <a:pt x="18" y="12"/>
                          </a:lnTo>
                          <a:lnTo>
                            <a:pt x="21" y="14"/>
                          </a:lnTo>
                          <a:lnTo>
                            <a:pt x="15" y="16"/>
                          </a:lnTo>
                          <a:lnTo>
                            <a:pt x="10" y="14"/>
                          </a:lnTo>
                          <a:lnTo>
                            <a:pt x="4" y="12"/>
                          </a:lnTo>
                          <a:lnTo>
                            <a:pt x="0" y="9"/>
                          </a:lnTo>
                          <a:lnTo>
                            <a:pt x="0" y="7"/>
                          </a:lnTo>
                          <a:lnTo>
                            <a:pt x="0" y="3"/>
                          </a:lnTo>
                          <a:lnTo>
                            <a:pt x="0" y="0"/>
                          </a:lnTo>
                        </a:path>
                      </a:pathLst>
                    </a:custGeom>
                    <a:solidFill>
                      <a:srgbClr val="FFA040"/>
                    </a:solidFill>
                    <a:ln w="9525" cap="rnd">
                      <a:noFill/>
                      <a:round/>
                      <a:headEnd/>
                      <a:tailEnd/>
                    </a:ln>
                  </p:spPr>
                  <p:txBody>
                    <a:bodyPr/>
                    <a:lstStyle/>
                    <a:p>
                      <a:endParaRPr lang="zh-CN" altLang="en-US"/>
                    </a:p>
                  </p:txBody>
                </p:sp>
                <p:sp>
                  <p:nvSpPr>
                    <p:cNvPr id="4334" name="Freeform 38"/>
                    <p:cNvSpPr>
                      <a:spLocks/>
                    </p:cNvSpPr>
                    <p:nvPr/>
                  </p:nvSpPr>
                  <p:spPr bwMode="auto">
                    <a:xfrm>
                      <a:off x="3839" y="1794"/>
                      <a:ext cx="180" cy="142"/>
                    </a:xfrm>
                    <a:custGeom>
                      <a:avLst/>
                      <a:gdLst>
                        <a:gd name="T0" fmla="*/ 85 w 180"/>
                        <a:gd name="T1" fmla="*/ 32 h 142"/>
                        <a:gd name="T2" fmla="*/ 71 w 180"/>
                        <a:gd name="T3" fmla="*/ 36 h 142"/>
                        <a:gd name="T4" fmla="*/ 42 w 180"/>
                        <a:gd name="T5" fmla="*/ 40 h 142"/>
                        <a:gd name="T6" fmla="*/ 0 w 180"/>
                        <a:gd name="T7" fmla="*/ 42 h 142"/>
                        <a:gd name="T8" fmla="*/ 50 w 180"/>
                        <a:gd name="T9" fmla="*/ 49 h 142"/>
                        <a:gd name="T10" fmla="*/ 106 w 180"/>
                        <a:gd name="T11" fmla="*/ 46 h 142"/>
                        <a:gd name="T12" fmla="*/ 145 w 180"/>
                        <a:gd name="T13" fmla="*/ 36 h 142"/>
                        <a:gd name="T14" fmla="*/ 158 w 180"/>
                        <a:gd name="T15" fmla="*/ 34 h 142"/>
                        <a:gd name="T16" fmla="*/ 152 w 180"/>
                        <a:gd name="T17" fmla="*/ 42 h 142"/>
                        <a:gd name="T18" fmla="*/ 124 w 180"/>
                        <a:gd name="T19" fmla="*/ 53 h 142"/>
                        <a:gd name="T20" fmla="*/ 74 w 180"/>
                        <a:gd name="T21" fmla="*/ 63 h 142"/>
                        <a:gd name="T22" fmla="*/ 43 w 180"/>
                        <a:gd name="T23" fmla="*/ 71 h 142"/>
                        <a:gd name="T24" fmla="*/ 100 w 180"/>
                        <a:gd name="T25" fmla="*/ 70 h 142"/>
                        <a:gd name="T26" fmla="*/ 138 w 180"/>
                        <a:gd name="T27" fmla="*/ 63 h 142"/>
                        <a:gd name="T28" fmla="*/ 161 w 180"/>
                        <a:gd name="T29" fmla="*/ 56 h 142"/>
                        <a:gd name="T30" fmla="*/ 161 w 180"/>
                        <a:gd name="T31" fmla="*/ 61 h 142"/>
                        <a:gd name="T32" fmla="*/ 142 w 180"/>
                        <a:gd name="T33" fmla="*/ 72 h 142"/>
                        <a:gd name="T34" fmla="*/ 107 w 180"/>
                        <a:gd name="T35" fmla="*/ 83 h 142"/>
                        <a:gd name="T36" fmla="*/ 58 w 180"/>
                        <a:gd name="T37" fmla="*/ 90 h 142"/>
                        <a:gd name="T38" fmla="*/ 74 w 180"/>
                        <a:gd name="T39" fmla="*/ 95 h 142"/>
                        <a:gd name="T40" fmla="*/ 118 w 180"/>
                        <a:gd name="T41" fmla="*/ 93 h 142"/>
                        <a:gd name="T42" fmla="*/ 153 w 180"/>
                        <a:gd name="T43" fmla="*/ 84 h 142"/>
                        <a:gd name="T44" fmla="*/ 157 w 180"/>
                        <a:gd name="T45" fmla="*/ 88 h 142"/>
                        <a:gd name="T46" fmla="*/ 146 w 180"/>
                        <a:gd name="T47" fmla="*/ 96 h 142"/>
                        <a:gd name="T48" fmla="*/ 119 w 180"/>
                        <a:gd name="T49" fmla="*/ 106 h 142"/>
                        <a:gd name="T50" fmla="*/ 88 w 180"/>
                        <a:gd name="T51" fmla="*/ 110 h 142"/>
                        <a:gd name="T52" fmla="*/ 40 w 180"/>
                        <a:gd name="T53" fmla="*/ 111 h 142"/>
                        <a:gd name="T54" fmla="*/ 73 w 180"/>
                        <a:gd name="T55" fmla="*/ 118 h 142"/>
                        <a:gd name="T56" fmla="*/ 104 w 180"/>
                        <a:gd name="T57" fmla="*/ 118 h 142"/>
                        <a:gd name="T58" fmla="*/ 132 w 180"/>
                        <a:gd name="T59" fmla="*/ 114 h 142"/>
                        <a:gd name="T60" fmla="*/ 143 w 180"/>
                        <a:gd name="T61" fmla="*/ 115 h 142"/>
                        <a:gd name="T62" fmla="*/ 137 w 180"/>
                        <a:gd name="T63" fmla="*/ 122 h 142"/>
                        <a:gd name="T64" fmla="*/ 121 w 180"/>
                        <a:gd name="T65" fmla="*/ 127 h 142"/>
                        <a:gd name="T66" fmla="*/ 62 w 180"/>
                        <a:gd name="T67" fmla="*/ 132 h 142"/>
                        <a:gd name="T68" fmla="*/ 110 w 180"/>
                        <a:gd name="T69" fmla="*/ 135 h 142"/>
                        <a:gd name="T70" fmla="*/ 114 w 180"/>
                        <a:gd name="T71" fmla="*/ 140 h 142"/>
                        <a:gd name="T72" fmla="*/ 132 w 180"/>
                        <a:gd name="T73" fmla="*/ 135 h 142"/>
                        <a:gd name="T74" fmla="*/ 145 w 180"/>
                        <a:gd name="T75" fmla="*/ 126 h 142"/>
                        <a:gd name="T76" fmla="*/ 173 w 180"/>
                        <a:gd name="T77" fmla="*/ 92 h 142"/>
                        <a:gd name="T78" fmla="*/ 174 w 180"/>
                        <a:gd name="T79" fmla="*/ 85 h 142"/>
                        <a:gd name="T80" fmla="*/ 170 w 180"/>
                        <a:gd name="T81" fmla="*/ 79 h 142"/>
                        <a:gd name="T82" fmla="*/ 174 w 180"/>
                        <a:gd name="T83" fmla="*/ 72 h 142"/>
                        <a:gd name="T84" fmla="*/ 179 w 180"/>
                        <a:gd name="T85" fmla="*/ 66 h 142"/>
                        <a:gd name="T86" fmla="*/ 175 w 180"/>
                        <a:gd name="T87" fmla="*/ 58 h 142"/>
                        <a:gd name="T88" fmla="*/ 171 w 180"/>
                        <a:gd name="T89" fmla="*/ 52 h 142"/>
                        <a:gd name="T90" fmla="*/ 177 w 180"/>
                        <a:gd name="T91" fmla="*/ 45 h 142"/>
                        <a:gd name="T92" fmla="*/ 176 w 180"/>
                        <a:gd name="T93" fmla="*/ 36 h 142"/>
                        <a:gd name="T94" fmla="*/ 172 w 180"/>
                        <a:gd name="T95" fmla="*/ 30 h 142"/>
                        <a:gd name="T96" fmla="*/ 175 w 180"/>
                        <a:gd name="T97" fmla="*/ 23 h 142"/>
                        <a:gd name="T98" fmla="*/ 179 w 180"/>
                        <a:gd name="T99" fmla="*/ 16 h 142"/>
                        <a:gd name="T100" fmla="*/ 174 w 180"/>
                        <a:gd name="T101" fmla="*/ 9 h 142"/>
                        <a:gd name="T102" fmla="*/ 155 w 180"/>
                        <a:gd name="T103" fmla="*/ 10 h 142"/>
                        <a:gd name="T104" fmla="*/ 116 w 180"/>
                        <a:gd name="T105" fmla="*/ 21 h 142"/>
                        <a:gd name="T106" fmla="*/ 71 w 180"/>
                        <a:gd name="T107" fmla="*/ 27 h 14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80"/>
                        <a:gd name="T163" fmla="*/ 0 h 142"/>
                        <a:gd name="T164" fmla="*/ 180 w 180"/>
                        <a:gd name="T165" fmla="*/ 142 h 14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80" h="142">
                          <a:moveTo>
                            <a:pt x="71" y="27"/>
                          </a:moveTo>
                          <a:lnTo>
                            <a:pt x="45" y="29"/>
                          </a:lnTo>
                          <a:lnTo>
                            <a:pt x="85" y="32"/>
                          </a:lnTo>
                          <a:lnTo>
                            <a:pt x="82" y="34"/>
                          </a:lnTo>
                          <a:lnTo>
                            <a:pt x="77" y="35"/>
                          </a:lnTo>
                          <a:lnTo>
                            <a:pt x="71" y="36"/>
                          </a:lnTo>
                          <a:lnTo>
                            <a:pt x="63" y="38"/>
                          </a:lnTo>
                          <a:lnTo>
                            <a:pt x="54" y="40"/>
                          </a:lnTo>
                          <a:lnTo>
                            <a:pt x="42" y="40"/>
                          </a:lnTo>
                          <a:lnTo>
                            <a:pt x="29" y="42"/>
                          </a:lnTo>
                          <a:lnTo>
                            <a:pt x="15" y="42"/>
                          </a:lnTo>
                          <a:lnTo>
                            <a:pt x="0" y="42"/>
                          </a:lnTo>
                          <a:lnTo>
                            <a:pt x="23" y="47"/>
                          </a:lnTo>
                          <a:lnTo>
                            <a:pt x="37" y="49"/>
                          </a:lnTo>
                          <a:lnTo>
                            <a:pt x="50" y="49"/>
                          </a:lnTo>
                          <a:lnTo>
                            <a:pt x="65" y="49"/>
                          </a:lnTo>
                          <a:lnTo>
                            <a:pt x="87" y="48"/>
                          </a:lnTo>
                          <a:lnTo>
                            <a:pt x="106" y="46"/>
                          </a:lnTo>
                          <a:lnTo>
                            <a:pt x="121" y="42"/>
                          </a:lnTo>
                          <a:lnTo>
                            <a:pt x="138" y="38"/>
                          </a:lnTo>
                          <a:lnTo>
                            <a:pt x="145" y="36"/>
                          </a:lnTo>
                          <a:lnTo>
                            <a:pt x="152" y="34"/>
                          </a:lnTo>
                          <a:lnTo>
                            <a:pt x="156" y="33"/>
                          </a:lnTo>
                          <a:lnTo>
                            <a:pt x="158" y="34"/>
                          </a:lnTo>
                          <a:lnTo>
                            <a:pt x="158" y="36"/>
                          </a:lnTo>
                          <a:lnTo>
                            <a:pt x="157" y="39"/>
                          </a:lnTo>
                          <a:lnTo>
                            <a:pt x="152" y="42"/>
                          </a:lnTo>
                          <a:lnTo>
                            <a:pt x="145" y="46"/>
                          </a:lnTo>
                          <a:lnTo>
                            <a:pt x="136" y="49"/>
                          </a:lnTo>
                          <a:lnTo>
                            <a:pt x="124" y="53"/>
                          </a:lnTo>
                          <a:lnTo>
                            <a:pt x="109" y="57"/>
                          </a:lnTo>
                          <a:lnTo>
                            <a:pt x="91" y="60"/>
                          </a:lnTo>
                          <a:lnTo>
                            <a:pt x="74" y="63"/>
                          </a:lnTo>
                          <a:lnTo>
                            <a:pt x="55" y="65"/>
                          </a:lnTo>
                          <a:lnTo>
                            <a:pt x="23" y="68"/>
                          </a:lnTo>
                          <a:lnTo>
                            <a:pt x="43" y="71"/>
                          </a:lnTo>
                          <a:lnTo>
                            <a:pt x="59" y="73"/>
                          </a:lnTo>
                          <a:lnTo>
                            <a:pt x="79" y="73"/>
                          </a:lnTo>
                          <a:lnTo>
                            <a:pt x="100" y="70"/>
                          </a:lnTo>
                          <a:lnTo>
                            <a:pt x="116" y="68"/>
                          </a:lnTo>
                          <a:lnTo>
                            <a:pt x="128" y="65"/>
                          </a:lnTo>
                          <a:lnTo>
                            <a:pt x="138" y="63"/>
                          </a:lnTo>
                          <a:lnTo>
                            <a:pt x="149" y="59"/>
                          </a:lnTo>
                          <a:lnTo>
                            <a:pt x="157" y="57"/>
                          </a:lnTo>
                          <a:lnTo>
                            <a:pt x="161" y="56"/>
                          </a:lnTo>
                          <a:lnTo>
                            <a:pt x="163" y="56"/>
                          </a:lnTo>
                          <a:lnTo>
                            <a:pt x="162" y="58"/>
                          </a:lnTo>
                          <a:lnTo>
                            <a:pt x="161" y="61"/>
                          </a:lnTo>
                          <a:lnTo>
                            <a:pt x="158" y="64"/>
                          </a:lnTo>
                          <a:lnTo>
                            <a:pt x="150" y="68"/>
                          </a:lnTo>
                          <a:lnTo>
                            <a:pt x="142" y="72"/>
                          </a:lnTo>
                          <a:lnTo>
                            <a:pt x="133" y="75"/>
                          </a:lnTo>
                          <a:lnTo>
                            <a:pt x="121" y="79"/>
                          </a:lnTo>
                          <a:lnTo>
                            <a:pt x="107" y="83"/>
                          </a:lnTo>
                          <a:lnTo>
                            <a:pt x="86" y="87"/>
                          </a:lnTo>
                          <a:lnTo>
                            <a:pt x="71" y="89"/>
                          </a:lnTo>
                          <a:lnTo>
                            <a:pt x="58" y="90"/>
                          </a:lnTo>
                          <a:lnTo>
                            <a:pt x="37" y="91"/>
                          </a:lnTo>
                          <a:lnTo>
                            <a:pt x="58" y="94"/>
                          </a:lnTo>
                          <a:lnTo>
                            <a:pt x="74" y="95"/>
                          </a:lnTo>
                          <a:lnTo>
                            <a:pt x="88" y="95"/>
                          </a:lnTo>
                          <a:lnTo>
                            <a:pt x="103" y="95"/>
                          </a:lnTo>
                          <a:lnTo>
                            <a:pt x="118" y="93"/>
                          </a:lnTo>
                          <a:lnTo>
                            <a:pt x="129" y="91"/>
                          </a:lnTo>
                          <a:lnTo>
                            <a:pt x="138" y="88"/>
                          </a:lnTo>
                          <a:lnTo>
                            <a:pt x="153" y="84"/>
                          </a:lnTo>
                          <a:lnTo>
                            <a:pt x="155" y="84"/>
                          </a:lnTo>
                          <a:lnTo>
                            <a:pt x="157" y="85"/>
                          </a:lnTo>
                          <a:lnTo>
                            <a:pt x="157" y="88"/>
                          </a:lnTo>
                          <a:lnTo>
                            <a:pt x="155" y="90"/>
                          </a:lnTo>
                          <a:lnTo>
                            <a:pt x="151" y="93"/>
                          </a:lnTo>
                          <a:lnTo>
                            <a:pt x="146" y="96"/>
                          </a:lnTo>
                          <a:lnTo>
                            <a:pt x="137" y="100"/>
                          </a:lnTo>
                          <a:lnTo>
                            <a:pt x="128" y="104"/>
                          </a:lnTo>
                          <a:lnTo>
                            <a:pt x="119" y="106"/>
                          </a:lnTo>
                          <a:lnTo>
                            <a:pt x="109" y="108"/>
                          </a:lnTo>
                          <a:lnTo>
                            <a:pt x="100" y="109"/>
                          </a:lnTo>
                          <a:lnTo>
                            <a:pt x="88" y="110"/>
                          </a:lnTo>
                          <a:lnTo>
                            <a:pt x="74" y="111"/>
                          </a:lnTo>
                          <a:lnTo>
                            <a:pt x="61" y="111"/>
                          </a:lnTo>
                          <a:lnTo>
                            <a:pt x="40" y="111"/>
                          </a:lnTo>
                          <a:lnTo>
                            <a:pt x="51" y="114"/>
                          </a:lnTo>
                          <a:lnTo>
                            <a:pt x="62" y="117"/>
                          </a:lnTo>
                          <a:lnTo>
                            <a:pt x="73" y="118"/>
                          </a:lnTo>
                          <a:lnTo>
                            <a:pt x="83" y="118"/>
                          </a:lnTo>
                          <a:lnTo>
                            <a:pt x="93" y="119"/>
                          </a:lnTo>
                          <a:lnTo>
                            <a:pt x="104" y="118"/>
                          </a:lnTo>
                          <a:lnTo>
                            <a:pt x="112" y="118"/>
                          </a:lnTo>
                          <a:lnTo>
                            <a:pt x="121" y="117"/>
                          </a:lnTo>
                          <a:lnTo>
                            <a:pt x="132" y="114"/>
                          </a:lnTo>
                          <a:lnTo>
                            <a:pt x="140" y="113"/>
                          </a:lnTo>
                          <a:lnTo>
                            <a:pt x="143" y="113"/>
                          </a:lnTo>
                          <a:lnTo>
                            <a:pt x="143" y="115"/>
                          </a:lnTo>
                          <a:lnTo>
                            <a:pt x="143" y="117"/>
                          </a:lnTo>
                          <a:lnTo>
                            <a:pt x="140" y="119"/>
                          </a:lnTo>
                          <a:lnTo>
                            <a:pt x="137" y="122"/>
                          </a:lnTo>
                          <a:lnTo>
                            <a:pt x="133" y="123"/>
                          </a:lnTo>
                          <a:lnTo>
                            <a:pt x="128" y="125"/>
                          </a:lnTo>
                          <a:lnTo>
                            <a:pt x="121" y="127"/>
                          </a:lnTo>
                          <a:lnTo>
                            <a:pt x="105" y="129"/>
                          </a:lnTo>
                          <a:lnTo>
                            <a:pt x="91" y="130"/>
                          </a:lnTo>
                          <a:lnTo>
                            <a:pt x="62" y="132"/>
                          </a:lnTo>
                          <a:lnTo>
                            <a:pt x="99" y="134"/>
                          </a:lnTo>
                          <a:lnTo>
                            <a:pt x="107" y="134"/>
                          </a:lnTo>
                          <a:lnTo>
                            <a:pt x="110" y="135"/>
                          </a:lnTo>
                          <a:lnTo>
                            <a:pt x="112" y="136"/>
                          </a:lnTo>
                          <a:lnTo>
                            <a:pt x="112" y="139"/>
                          </a:lnTo>
                          <a:lnTo>
                            <a:pt x="114" y="140"/>
                          </a:lnTo>
                          <a:lnTo>
                            <a:pt x="118" y="141"/>
                          </a:lnTo>
                          <a:lnTo>
                            <a:pt x="126" y="138"/>
                          </a:lnTo>
                          <a:lnTo>
                            <a:pt x="132" y="135"/>
                          </a:lnTo>
                          <a:lnTo>
                            <a:pt x="137" y="133"/>
                          </a:lnTo>
                          <a:lnTo>
                            <a:pt x="141" y="130"/>
                          </a:lnTo>
                          <a:lnTo>
                            <a:pt x="145" y="126"/>
                          </a:lnTo>
                          <a:lnTo>
                            <a:pt x="159" y="111"/>
                          </a:lnTo>
                          <a:lnTo>
                            <a:pt x="169" y="99"/>
                          </a:lnTo>
                          <a:lnTo>
                            <a:pt x="173" y="92"/>
                          </a:lnTo>
                          <a:lnTo>
                            <a:pt x="174" y="89"/>
                          </a:lnTo>
                          <a:lnTo>
                            <a:pt x="174" y="88"/>
                          </a:lnTo>
                          <a:lnTo>
                            <a:pt x="174" y="85"/>
                          </a:lnTo>
                          <a:lnTo>
                            <a:pt x="172" y="83"/>
                          </a:lnTo>
                          <a:lnTo>
                            <a:pt x="171" y="81"/>
                          </a:lnTo>
                          <a:lnTo>
                            <a:pt x="170" y="79"/>
                          </a:lnTo>
                          <a:lnTo>
                            <a:pt x="171" y="76"/>
                          </a:lnTo>
                          <a:lnTo>
                            <a:pt x="172" y="74"/>
                          </a:lnTo>
                          <a:lnTo>
                            <a:pt x="174" y="72"/>
                          </a:lnTo>
                          <a:lnTo>
                            <a:pt x="175" y="70"/>
                          </a:lnTo>
                          <a:lnTo>
                            <a:pt x="177" y="68"/>
                          </a:lnTo>
                          <a:lnTo>
                            <a:pt x="179" y="66"/>
                          </a:lnTo>
                          <a:lnTo>
                            <a:pt x="179" y="63"/>
                          </a:lnTo>
                          <a:lnTo>
                            <a:pt x="177" y="60"/>
                          </a:lnTo>
                          <a:lnTo>
                            <a:pt x="175" y="58"/>
                          </a:lnTo>
                          <a:lnTo>
                            <a:pt x="174" y="56"/>
                          </a:lnTo>
                          <a:lnTo>
                            <a:pt x="172" y="54"/>
                          </a:lnTo>
                          <a:lnTo>
                            <a:pt x="171" y="52"/>
                          </a:lnTo>
                          <a:lnTo>
                            <a:pt x="172" y="50"/>
                          </a:lnTo>
                          <a:lnTo>
                            <a:pt x="174" y="47"/>
                          </a:lnTo>
                          <a:lnTo>
                            <a:pt x="177" y="45"/>
                          </a:lnTo>
                          <a:lnTo>
                            <a:pt x="177" y="42"/>
                          </a:lnTo>
                          <a:lnTo>
                            <a:pt x="177" y="39"/>
                          </a:lnTo>
                          <a:lnTo>
                            <a:pt x="176" y="36"/>
                          </a:lnTo>
                          <a:lnTo>
                            <a:pt x="174" y="34"/>
                          </a:lnTo>
                          <a:lnTo>
                            <a:pt x="173" y="32"/>
                          </a:lnTo>
                          <a:lnTo>
                            <a:pt x="172" y="30"/>
                          </a:lnTo>
                          <a:lnTo>
                            <a:pt x="172" y="27"/>
                          </a:lnTo>
                          <a:lnTo>
                            <a:pt x="174" y="24"/>
                          </a:lnTo>
                          <a:lnTo>
                            <a:pt x="175" y="23"/>
                          </a:lnTo>
                          <a:lnTo>
                            <a:pt x="177" y="21"/>
                          </a:lnTo>
                          <a:lnTo>
                            <a:pt x="179" y="18"/>
                          </a:lnTo>
                          <a:lnTo>
                            <a:pt x="179" y="16"/>
                          </a:lnTo>
                          <a:lnTo>
                            <a:pt x="178" y="14"/>
                          </a:lnTo>
                          <a:lnTo>
                            <a:pt x="176" y="12"/>
                          </a:lnTo>
                          <a:lnTo>
                            <a:pt x="174" y="9"/>
                          </a:lnTo>
                          <a:lnTo>
                            <a:pt x="173" y="6"/>
                          </a:lnTo>
                          <a:lnTo>
                            <a:pt x="173" y="0"/>
                          </a:lnTo>
                          <a:lnTo>
                            <a:pt x="155" y="10"/>
                          </a:lnTo>
                          <a:lnTo>
                            <a:pt x="143" y="14"/>
                          </a:lnTo>
                          <a:lnTo>
                            <a:pt x="131" y="17"/>
                          </a:lnTo>
                          <a:lnTo>
                            <a:pt x="116" y="21"/>
                          </a:lnTo>
                          <a:lnTo>
                            <a:pt x="102" y="23"/>
                          </a:lnTo>
                          <a:lnTo>
                            <a:pt x="89" y="25"/>
                          </a:lnTo>
                          <a:lnTo>
                            <a:pt x="71" y="27"/>
                          </a:lnTo>
                        </a:path>
                      </a:pathLst>
                    </a:custGeom>
                    <a:solidFill>
                      <a:srgbClr val="FFA040"/>
                    </a:solidFill>
                    <a:ln w="9525" cap="rnd">
                      <a:noFill/>
                      <a:round/>
                      <a:headEnd/>
                      <a:tailEnd/>
                    </a:ln>
                  </p:spPr>
                  <p:txBody>
                    <a:bodyPr/>
                    <a:lstStyle/>
                    <a:p>
                      <a:endParaRPr lang="zh-CN" altLang="en-US"/>
                    </a:p>
                  </p:txBody>
                </p:sp>
              </p:grpSp>
            </p:grpSp>
            <p:grpSp>
              <p:nvGrpSpPr>
                <p:cNvPr id="4321" name="Group 39"/>
                <p:cNvGrpSpPr>
                  <a:grpSpLocks/>
                </p:cNvGrpSpPr>
                <p:nvPr/>
              </p:nvGrpSpPr>
              <p:grpSpPr bwMode="auto">
                <a:xfrm>
                  <a:off x="3944" y="1816"/>
                  <a:ext cx="54" cy="90"/>
                  <a:chOff x="3944" y="1816"/>
                  <a:chExt cx="54" cy="90"/>
                </a:xfrm>
              </p:grpSpPr>
              <p:sp>
                <p:nvSpPr>
                  <p:cNvPr id="4322" name="Freeform 40"/>
                  <p:cNvSpPr>
                    <a:spLocks/>
                  </p:cNvSpPr>
                  <p:nvPr/>
                </p:nvSpPr>
                <p:spPr bwMode="auto">
                  <a:xfrm>
                    <a:off x="3954" y="1840"/>
                    <a:ext cx="42" cy="17"/>
                  </a:xfrm>
                  <a:custGeom>
                    <a:avLst/>
                    <a:gdLst>
                      <a:gd name="T0" fmla="*/ 41 w 42"/>
                      <a:gd name="T1" fmla="*/ 2 h 17"/>
                      <a:gd name="T2" fmla="*/ 37 w 42"/>
                      <a:gd name="T3" fmla="*/ 0 h 17"/>
                      <a:gd name="T4" fmla="*/ 24 w 42"/>
                      <a:gd name="T5" fmla="*/ 5 h 17"/>
                      <a:gd name="T6" fmla="*/ 12 w 42"/>
                      <a:gd name="T7" fmla="*/ 10 h 17"/>
                      <a:gd name="T8" fmla="*/ 0 w 42"/>
                      <a:gd name="T9" fmla="*/ 13 h 17"/>
                      <a:gd name="T10" fmla="*/ 2 w 42"/>
                      <a:gd name="T11" fmla="*/ 16 h 17"/>
                      <a:gd name="T12" fmla="*/ 10 w 42"/>
                      <a:gd name="T13" fmla="*/ 16 h 17"/>
                      <a:gd name="T14" fmla="*/ 21 w 42"/>
                      <a:gd name="T15" fmla="*/ 14 h 17"/>
                      <a:gd name="T16" fmla="*/ 32 w 42"/>
                      <a:gd name="T17" fmla="*/ 8 h 17"/>
                      <a:gd name="T18" fmla="*/ 41 w 42"/>
                      <a:gd name="T19" fmla="*/ 2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2"/>
                      <a:gd name="T31" fmla="*/ 0 h 17"/>
                      <a:gd name="T32" fmla="*/ 42 w 42"/>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2" h="17">
                        <a:moveTo>
                          <a:pt x="41" y="2"/>
                        </a:moveTo>
                        <a:lnTo>
                          <a:pt x="37" y="0"/>
                        </a:lnTo>
                        <a:lnTo>
                          <a:pt x="24" y="5"/>
                        </a:lnTo>
                        <a:lnTo>
                          <a:pt x="12" y="10"/>
                        </a:lnTo>
                        <a:lnTo>
                          <a:pt x="0" y="13"/>
                        </a:lnTo>
                        <a:lnTo>
                          <a:pt x="2" y="16"/>
                        </a:lnTo>
                        <a:lnTo>
                          <a:pt x="10" y="16"/>
                        </a:lnTo>
                        <a:lnTo>
                          <a:pt x="21" y="14"/>
                        </a:lnTo>
                        <a:lnTo>
                          <a:pt x="32" y="8"/>
                        </a:lnTo>
                        <a:lnTo>
                          <a:pt x="41" y="2"/>
                        </a:lnTo>
                      </a:path>
                    </a:pathLst>
                  </a:custGeom>
                  <a:solidFill>
                    <a:srgbClr val="FFE0C0"/>
                  </a:solidFill>
                  <a:ln w="9525" cap="rnd">
                    <a:noFill/>
                    <a:round/>
                    <a:headEnd/>
                    <a:tailEnd/>
                  </a:ln>
                </p:spPr>
                <p:txBody>
                  <a:bodyPr/>
                  <a:lstStyle/>
                  <a:p>
                    <a:endParaRPr lang="zh-CN" altLang="en-US"/>
                  </a:p>
                </p:txBody>
              </p:sp>
              <p:sp>
                <p:nvSpPr>
                  <p:cNvPr id="4323" name="Freeform 41"/>
                  <p:cNvSpPr>
                    <a:spLocks/>
                  </p:cNvSpPr>
                  <p:nvPr/>
                </p:nvSpPr>
                <p:spPr bwMode="auto">
                  <a:xfrm>
                    <a:off x="3962" y="1863"/>
                    <a:ext cx="36" cy="17"/>
                  </a:xfrm>
                  <a:custGeom>
                    <a:avLst/>
                    <a:gdLst>
                      <a:gd name="T0" fmla="*/ 35 w 36"/>
                      <a:gd name="T1" fmla="*/ 2 h 17"/>
                      <a:gd name="T2" fmla="*/ 33 w 36"/>
                      <a:gd name="T3" fmla="*/ 0 h 17"/>
                      <a:gd name="T4" fmla="*/ 21 w 36"/>
                      <a:gd name="T5" fmla="*/ 6 h 17"/>
                      <a:gd name="T6" fmla="*/ 11 w 36"/>
                      <a:gd name="T7" fmla="*/ 10 h 17"/>
                      <a:gd name="T8" fmla="*/ 0 w 36"/>
                      <a:gd name="T9" fmla="*/ 13 h 17"/>
                      <a:gd name="T10" fmla="*/ 2 w 36"/>
                      <a:gd name="T11" fmla="*/ 16 h 17"/>
                      <a:gd name="T12" fmla="*/ 10 w 36"/>
                      <a:gd name="T13" fmla="*/ 16 h 17"/>
                      <a:gd name="T14" fmla="*/ 18 w 36"/>
                      <a:gd name="T15" fmla="*/ 14 h 17"/>
                      <a:gd name="T16" fmla="*/ 26 w 36"/>
                      <a:gd name="T17" fmla="*/ 9 h 17"/>
                      <a:gd name="T18" fmla="*/ 35 w 36"/>
                      <a:gd name="T19" fmla="*/ 2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6"/>
                      <a:gd name="T31" fmla="*/ 0 h 17"/>
                      <a:gd name="T32" fmla="*/ 36 w 36"/>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6" h="17">
                        <a:moveTo>
                          <a:pt x="35" y="2"/>
                        </a:moveTo>
                        <a:lnTo>
                          <a:pt x="33" y="0"/>
                        </a:lnTo>
                        <a:lnTo>
                          <a:pt x="21" y="6"/>
                        </a:lnTo>
                        <a:lnTo>
                          <a:pt x="11" y="10"/>
                        </a:lnTo>
                        <a:lnTo>
                          <a:pt x="0" y="13"/>
                        </a:lnTo>
                        <a:lnTo>
                          <a:pt x="2" y="16"/>
                        </a:lnTo>
                        <a:lnTo>
                          <a:pt x="10" y="16"/>
                        </a:lnTo>
                        <a:lnTo>
                          <a:pt x="18" y="14"/>
                        </a:lnTo>
                        <a:lnTo>
                          <a:pt x="26" y="9"/>
                        </a:lnTo>
                        <a:lnTo>
                          <a:pt x="35" y="2"/>
                        </a:lnTo>
                      </a:path>
                    </a:pathLst>
                  </a:custGeom>
                  <a:solidFill>
                    <a:srgbClr val="FFE0C0"/>
                  </a:solidFill>
                  <a:ln w="9525" cap="rnd">
                    <a:noFill/>
                    <a:round/>
                    <a:headEnd/>
                    <a:tailEnd/>
                  </a:ln>
                </p:spPr>
                <p:txBody>
                  <a:bodyPr/>
                  <a:lstStyle/>
                  <a:p>
                    <a:endParaRPr lang="zh-CN" altLang="en-US"/>
                  </a:p>
                </p:txBody>
              </p:sp>
              <p:sp>
                <p:nvSpPr>
                  <p:cNvPr id="4324" name="Freeform 42"/>
                  <p:cNvSpPr>
                    <a:spLocks/>
                  </p:cNvSpPr>
                  <p:nvPr/>
                </p:nvSpPr>
                <p:spPr bwMode="auto">
                  <a:xfrm>
                    <a:off x="3959" y="1889"/>
                    <a:ext cx="38" cy="17"/>
                  </a:xfrm>
                  <a:custGeom>
                    <a:avLst/>
                    <a:gdLst>
                      <a:gd name="T0" fmla="*/ 37 w 38"/>
                      <a:gd name="T1" fmla="*/ 2 h 17"/>
                      <a:gd name="T2" fmla="*/ 34 w 38"/>
                      <a:gd name="T3" fmla="*/ 0 h 17"/>
                      <a:gd name="T4" fmla="*/ 23 w 38"/>
                      <a:gd name="T5" fmla="*/ 6 h 17"/>
                      <a:gd name="T6" fmla="*/ 12 w 38"/>
                      <a:gd name="T7" fmla="*/ 10 h 17"/>
                      <a:gd name="T8" fmla="*/ 0 w 38"/>
                      <a:gd name="T9" fmla="*/ 13 h 17"/>
                      <a:gd name="T10" fmla="*/ 2 w 38"/>
                      <a:gd name="T11" fmla="*/ 16 h 17"/>
                      <a:gd name="T12" fmla="*/ 10 w 38"/>
                      <a:gd name="T13" fmla="*/ 15 h 17"/>
                      <a:gd name="T14" fmla="*/ 20 w 38"/>
                      <a:gd name="T15" fmla="*/ 13 h 17"/>
                      <a:gd name="T16" fmla="*/ 30 w 38"/>
                      <a:gd name="T17" fmla="*/ 8 h 17"/>
                      <a:gd name="T18" fmla="*/ 37 w 38"/>
                      <a:gd name="T19" fmla="*/ 2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8"/>
                      <a:gd name="T31" fmla="*/ 0 h 17"/>
                      <a:gd name="T32" fmla="*/ 38 w 38"/>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8" h="17">
                        <a:moveTo>
                          <a:pt x="37" y="2"/>
                        </a:moveTo>
                        <a:lnTo>
                          <a:pt x="34" y="0"/>
                        </a:lnTo>
                        <a:lnTo>
                          <a:pt x="23" y="6"/>
                        </a:lnTo>
                        <a:lnTo>
                          <a:pt x="12" y="10"/>
                        </a:lnTo>
                        <a:lnTo>
                          <a:pt x="0" y="13"/>
                        </a:lnTo>
                        <a:lnTo>
                          <a:pt x="2" y="16"/>
                        </a:lnTo>
                        <a:lnTo>
                          <a:pt x="10" y="15"/>
                        </a:lnTo>
                        <a:lnTo>
                          <a:pt x="20" y="13"/>
                        </a:lnTo>
                        <a:lnTo>
                          <a:pt x="30" y="8"/>
                        </a:lnTo>
                        <a:lnTo>
                          <a:pt x="37" y="2"/>
                        </a:lnTo>
                      </a:path>
                    </a:pathLst>
                  </a:custGeom>
                  <a:solidFill>
                    <a:srgbClr val="FFE0C0"/>
                  </a:solidFill>
                  <a:ln w="9525" cap="rnd">
                    <a:noFill/>
                    <a:round/>
                    <a:headEnd/>
                    <a:tailEnd/>
                  </a:ln>
                </p:spPr>
                <p:txBody>
                  <a:bodyPr/>
                  <a:lstStyle/>
                  <a:p>
                    <a:endParaRPr lang="zh-CN" altLang="en-US"/>
                  </a:p>
                </p:txBody>
              </p:sp>
              <p:sp>
                <p:nvSpPr>
                  <p:cNvPr id="4325" name="Freeform 43"/>
                  <p:cNvSpPr>
                    <a:spLocks/>
                  </p:cNvSpPr>
                  <p:nvPr/>
                </p:nvSpPr>
                <p:spPr bwMode="auto">
                  <a:xfrm>
                    <a:off x="3944" y="1816"/>
                    <a:ext cx="43" cy="17"/>
                  </a:xfrm>
                  <a:custGeom>
                    <a:avLst/>
                    <a:gdLst>
                      <a:gd name="T0" fmla="*/ 42 w 43"/>
                      <a:gd name="T1" fmla="*/ 2 h 17"/>
                      <a:gd name="T2" fmla="*/ 37 w 43"/>
                      <a:gd name="T3" fmla="*/ 0 h 17"/>
                      <a:gd name="T4" fmla="*/ 23 w 43"/>
                      <a:gd name="T5" fmla="*/ 5 h 17"/>
                      <a:gd name="T6" fmla="*/ 12 w 43"/>
                      <a:gd name="T7" fmla="*/ 9 h 17"/>
                      <a:gd name="T8" fmla="*/ 0 w 43"/>
                      <a:gd name="T9" fmla="*/ 12 h 17"/>
                      <a:gd name="T10" fmla="*/ 2 w 43"/>
                      <a:gd name="T11" fmla="*/ 16 h 17"/>
                      <a:gd name="T12" fmla="*/ 10 w 43"/>
                      <a:gd name="T13" fmla="*/ 15 h 17"/>
                      <a:gd name="T14" fmla="*/ 20 w 43"/>
                      <a:gd name="T15" fmla="*/ 13 h 17"/>
                      <a:gd name="T16" fmla="*/ 31 w 43"/>
                      <a:gd name="T17" fmla="*/ 9 h 17"/>
                      <a:gd name="T18" fmla="*/ 42 w 43"/>
                      <a:gd name="T19" fmla="*/ 2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3"/>
                      <a:gd name="T31" fmla="*/ 0 h 17"/>
                      <a:gd name="T32" fmla="*/ 43 w 43"/>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3" h="17">
                        <a:moveTo>
                          <a:pt x="42" y="2"/>
                        </a:moveTo>
                        <a:lnTo>
                          <a:pt x="37" y="0"/>
                        </a:lnTo>
                        <a:lnTo>
                          <a:pt x="23" y="5"/>
                        </a:lnTo>
                        <a:lnTo>
                          <a:pt x="12" y="9"/>
                        </a:lnTo>
                        <a:lnTo>
                          <a:pt x="0" y="12"/>
                        </a:lnTo>
                        <a:lnTo>
                          <a:pt x="2" y="16"/>
                        </a:lnTo>
                        <a:lnTo>
                          <a:pt x="10" y="15"/>
                        </a:lnTo>
                        <a:lnTo>
                          <a:pt x="20" y="13"/>
                        </a:lnTo>
                        <a:lnTo>
                          <a:pt x="31" y="9"/>
                        </a:lnTo>
                        <a:lnTo>
                          <a:pt x="42" y="2"/>
                        </a:lnTo>
                      </a:path>
                    </a:pathLst>
                  </a:custGeom>
                  <a:solidFill>
                    <a:srgbClr val="FFE0C0"/>
                  </a:solidFill>
                  <a:ln w="9525" cap="rnd">
                    <a:noFill/>
                    <a:round/>
                    <a:headEnd/>
                    <a:tailEnd/>
                  </a:ln>
                </p:spPr>
                <p:txBody>
                  <a:bodyPr/>
                  <a:lstStyle/>
                  <a:p>
                    <a:endParaRPr lang="zh-CN" altLang="en-US"/>
                  </a:p>
                </p:txBody>
              </p:sp>
            </p:grpSp>
          </p:grpSp>
          <p:sp>
            <p:nvSpPr>
              <p:cNvPr id="4318" name="Freeform 44"/>
              <p:cNvSpPr>
                <a:spLocks/>
              </p:cNvSpPr>
              <p:nvPr/>
            </p:nvSpPr>
            <p:spPr bwMode="auto">
              <a:xfrm>
                <a:off x="4147" y="1248"/>
                <a:ext cx="277" cy="333"/>
              </a:xfrm>
              <a:custGeom>
                <a:avLst/>
                <a:gdLst>
                  <a:gd name="T0" fmla="*/ 198 w 494"/>
                  <a:gd name="T1" fmla="*/ 321 h 594"/>
                  <a:gd name="T2" fmla="*/ 200 w 494"/>
                  <a:gd name="T3" fmla="*/ 318 h 594"/>
                  <a:gd name="T4" fmla="*/ 201 w 494"/>
                  <a:gd name="T5" fmla="*/ 316 h 594"/>
                  <a:gd name="T6" fmla="*/ 203 w 494"/>
                  <a:gd name="T7" fmla="*/ 308 h 594"/>
                  <a:gd name="T8" fmla="*/ 214 w 494"/>
                  <a:gd name="T9" fmla="*/ 255 h 594"/>
                  <a:gd name="T10" fmla="*/ 221 w 494"/>
                  <a:gd name="T11" fmla="*/ 235 h 594"/>
                  <a:gd name="T12" fmla="*/ 229 w 494"/>
                  <a:gd name="T13" fmla="*/ 222 h 594"/>
                  <a:gd name="T14" fmla="*/ 243 w 494"/>
                  <a:gd name="T15" fmla="*/ 202 h 594"/>
                  <a:gd name="T16" fmla="*/ 257 w 494"/>
                  <a:gd name="T17" fmla="*/ 182 h 594"/>
                  <a:gd name="T18" fmla="*/ 267 w 494"/>
                  <a:gd name="T19" fmla="*/ 163 h 594"/>
                  <a:gd name="T20" fmla="*/ 273 w 494"/>
                  <a:gd name="T21" fmla="*/ 145 h 594"/>
                  <a:gd name="T22" fmla="*/ 276 w 494"/>
                  <a:gd name="T23" fmla="*/ 121 h 594"/>
                  <a:gd name="T24" fmla="*/ 274 w 494"/>
                  <a:gd name="T25" fmla="*/ 100 h 594"/>
                  <a:gd name="T26" fmla="*/ 268 w 494"/>
                  <a:gd name="T27" fmla="*/ 79 h 594"/>
                  <a:gd name="T28" fmla="*/ 258 w 494"/>
                  <a:gd name="T29" fmla="*/ 60 h 594"/>
                  <a:gd name="T30" fmla="*/ 242 w 494"/>
                  <a:gd name="T31" fmla="*/ 40 h 594"/>
                  <a:gd name="T32" fmla="*/ 224 w 494"/>
                  <a:gd name="T33" fmla="*/ 26 h 594"/>
                  <a:gd name="T34" fmla="*/ 201 w 494"/>
                  <a:gd name="T35" fmla="*/ 13 h 594"/>
                  <a:gd name="T36" fmla="*/ 174 w 494"/>
                  <a:gd name="T37" fmla="*/ 4 h 594"/>
                  <a:gd name="T38" fmla="*/ 153 w 494"/>
                  <a:gd name="T39" fmla="*/ 0 h 594"/>
                  <a:gd name="T40" fmla="*/ 128 w 494"/>
                  <a:gd name="T41" fmla="*/ 0 h 594"/>
                  <a:gd name="T42" fmla="*/ 107 w 494"/>
                  <a:gd name="T43" fmla="*/ 3 h 594"/>
                  <a:gd name="T44" fmla="*/ 86 w 494"/>
                  <a:gd name="T45" fmla="*/ 8 h 594"/>
                  <a:gd name="T46" fmla="*/ 68 w 494"/>
                  <a:gd name="T47" fmla="*/ 16 h 594"/>
                  <a:gd name="T48" fmla="*/ 49 w 494"/>
                  <a:gd name="T49" fmla="*/ 27 h 594"/>
                  <a:gd name="T50" fmla="*/ 33 w 494"/>
                  <a:gd name="T51" fmla="*/ 41 h 594"/>
                  <a:gd name="T52" fmla="*/ 19 w 494"/>
                  <a:gd name="T53" fmla="*/ 56 h 594"/>
                  <a:gd name="T54" fmla="*/ 7 w 494"/>
                  <a:gd name="T55" fmla="*/ 78 h 594"/>
                  <a:gd name="T56" fmla="*/ 1 w 494"/>
                  <a:gd name="T57" fmla="*/ 100 h 594"/>
                  <a:gd name="T58" fmla="*/ 0 w 494"/>
                  <a:gd name="T59" fmla="*/ 120 h 594"/>
                  <a:gd name="T60" fmla="*/ 2 w 494"/>
                  <a:gd name="T61" fmla="*/ 141 h 594"/>
                  <a:gd name="T62" fmla="*/ 8 w 494"/>
                  <a:gd name="T63" fmla="*/ 163 h 594"/>
                  <a:gd name="T64" fmla="*/ 19 w 494"/>
                  <a:gd name="T65" fmla="*/ 183 h 594"/>
                  <a:gd name="T66" fmla="*/ 33 w 494"/>
                  <a:gd name="T67" fmla="*/ 202 h 594"/>
                  <a:gd name="T68" fmla="*/ 50 w 494"/>
                  <a:gd name="T69" fmla="*/ 229 h 594"/>
                  <a:gd name="T70" fmla="*/ 58 w 494"/>
                  <a:gd name="T71" fmla="*/ 244 h 594"/>
                  <a:gd name="T72" fmla="*/ 64 w 494"/>
                  <a:gd name="T73" fmla="*/ 262 h 594"/>
                  <a:gd name="T74" fmla="*/ 68 w 494"/>
                  <a:gd name="T75" fmla="*/ 286 h 594"/>
                  <a:gd name="T76" fmla="*/ 72 w 494"/>
                  <a:gd name="T77" fmla="*/ 308 h 594"/>
                  <a:gd name="T78" fmla="*/ 74 w 494"/>
                  <a:gd name="T79" fmla="*/ 316 h 594"/>
                  <a:gd name="T80" fmla="*/ 75 w 494"/>
                  <a:gd name="T81" fmla="*/ 318 h 594"/>
                  <a:gd name="T82" fmla="*/ 79 w 494"/>
                  <a:gd name="T83" fmla="*/ 321 h 594"/>
                  <a:gd name="T84" fmla="*/ 86 w 494"/>
                  <a:gd name="T85" fmla="*/ 325 h 594"/>
                  <a:gd name="T86" fmla="*/ 96 w 494"/>
                  <a:gd name="T87" fmla="*/ 328 h 594"/>
                  <a:gd name="T88" fmla="*/ 107 w 494"/>
                  <a:gd name="T89" fmla="*/ 330 h 594"/>
                  <a:gd name="T90" fmla="*/ 117 w 494"/>
                  <a:gd name="T91" fmla="*/ 331 h 594"/>
                  <a:gd name="T92" fmla="*/ 128 w 494"/>
                  <a:gd name="T93" fmla="*/ 332 h 594"/>
                  <a:gd name="T94" fmla="*/ 137 w 494"/>
                  <a:gd name="T95" fmla="*/ 332 h 594"/>
                  <a:gd name="T96" fmla="*/ 149 w 494"/>
                  <a:gd name="T97" fmla="*/ 332 h 594"/>
                  <a:gd name="T98" fmla="*/ 159 w 494"/>
                  <a:gd name="T99" fmla="*/ 331 h 594"/>
                  <a:gd name="T100" fmla="*/ 169 w 494"/>
                  <a:gd name="T101" fmla="*/ 330 h 594"/>
                  <a:gd name="T102" fmla="*/ 179 w 494"/>
                  <a:gd name="T103" fmla="*/ 328 h 594"/>
                  <a:gd name="T104" fmla="*/ 188 w 494"/>
                  <a:gd name="T105" fmla="*/ 325 h 59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94"/>
                  <a:gd name="T160" fmla="*/ 0 h 594"/>
                  <a:gd name="T161" fmla="*/ 494 w 494"/>
                  <a:gd name="T162" fmla="*/ 594 h 59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94" h="594">
                    <a:moveTo>
                      <a:pt x="345" y="577"/>
                    </a:moveTo>
                    <a:lnTo>
                      <a:pt x="349" y="574"/>
                    </a:lnTo>
                    <a:lnTo>
                      <a:pt x="353" y="572"/>
                    </a:lnTo>
                    <a:lnTo>
                      <a:pt x="354" y="570"/>
                    </a:lnTo>
                    <a:lnTo>
                      <a:pt x="356" y="568"/>
                    </a:lnTo>
                    <a:lnTo>
                      <a:pt x="357" y="567"/>
                    </a:lnTo>
                    <a:lnTo>
                      <a:pt x="358" y="566"/>
                    </a:lnTo>
                    <a:lnTo>
                      <a:pt x="358" y="565"/>
                    </a:lnTo>
                    <a:lnTo>
                      <a:pt x="359" y="563"/>
                    </a:lnTo>
                    <a:lnTo>
                      <a:pt x="360" y="561"/>
                    </a:lnTo>
                    <a:lnTo>
                      <a:pt x="360" y="559"/>
                    </a:lnTo>
                    <a:lnTo>
                      <a:pt x="362" y="550"/>
                    </a:lnTo>
                    <a:lnTo>
                      <a:pt x="376" y="473"/>
                    </a:lnTo>
                    <a:lnTo>
                      <a:pt x="379" y="462"/>
                    </a:lnTo>
                    <a:lnTo>
                      <a:pt x="381" y="454"/>
                    </a:lnTo>
                    <a:lnTo>
                      <a:pt x="385" y="443"/>
                    </a:lnTo>
                    <a:lnTo>
                      <a:pt x="390" y="431"/>
                    </a:lnTo>
                    <a:lnTo>
                      <a:pt x="395" y="420"/>
                    </a:lnTo>
                    <a:lnTo>
                      <a:pt x="400" y="411"/>
                    </a:lnTo>
                    <a:lnTo>
                      <a:pt x="404" y="403"/>
                    </a:lnTo>
                    <a:lnTo>
                      <a:pt x="408" y="396"/>
                    </a:lnTo>
                    <a:lnTo>
                      <a:pt x="416" y="383"/>
                    </a:lnTo>
                    <a:lnTo>
                      <a:pt x="424" y="371"/>
                    </a:lnTo>
                    <a:lnTo>
                      <a:pt x="433" y="360"/>
                    </a:lnTo>
                    <a:lnTo>
                      <a:pt x="439" y="351"/>
                    </a:lnTo>
                    <a:lnTo>
                      <a:pt x="451" y="335"/>
                    </a:lnTo>
                    <a:lnTo>
                      <a:pt x="458" y="324"/>
                    </a:lnTo>
                    <a:lnTo>
                      <a:pt x="465" y="314"/>
                    </a:lnTo>
                    <a:lnTo>
                      <a:pt x="470" y="304"/>
                    </a:lnTo>
                    <a:lnTo>
                      <a:pt x="476" y="291"/>
                    </a:lnTo>
                    <a:lnTo>
                      <a:pt x="480" y="280"/>
                    </a:lnTo>
                    <a:lnTo>
                      <a:pt x="484" y="268"/>
                    </a:lnTo>
                    <a:lnTo>
                      <a:pt x="487" y="258"/>
                    </a:lnTo>
                    <a:lnTo>
                      <a:pt x="490" y="247"/>
                    </a:lnTo>
                    <a:lnTo>
                      <a:pt x="492" y="232"/>
                    </a:lnTo>
                    <a:lnTo>
                      <a:pt x="493" y="216"/>
                    </a:lnTo>
                    <a:lnTo>
                      <a:pt x="493" y="201"/>
                    </a:lnTo>
                    <a:lnTo>
                      <a:pt x="491" y="189"/>
                    </a:lnTo>
                    <a:lnTo>
                      <a:pt x="489" y="178"/>
                    </a:lnTo>
                    <a:lnTo>
                      <a:pt x="487" y="167"/>
                    </a:lnTo>
                    <a:lnTo>
                      <a:pt x="483" y="154"/>
                    </a:lnTo>
                    <a:lnTo>
                      <a:pt x="478" y="141"/>
                    </a:lnTo>
                    <a:lnTo>
                      <a:pt x="473" y="129"/>
                    </a:lnTo>
                    <a:lnTo>
                      <a:pt x="468" y="117"/>
                    </a:lnTo>
                    <a:lnTo>
                      <a:pt x="461" y="107"/>
                    </a:lnTo>
                    <a:lnTo>
                      <a:pt x="451" y="94"/>
                    </a:lnTo>
                    <a:lnTo>
                      <a:pt x="441" y="82"/>
                    </a:lnTo>
                    <a:lnTo>
                      <a:pt x="431" y="72"/>
                    </a:lnTo>
                    <a:lnTo>
                      <a:pt x="421" y="63"/>
                    </a:lnTo>
                    <a:lnTo>
                      <a:pt x="411" y="55"/>
                    </a:lnTo>
                    <a:lnTo>
                      <a:pt x="399" y="47"/>
                    </a:lnTo>
                    <a:lnTo>
                      <a:pt x="388" y="39"/>
                    </a:lnTo>
                    <a:lnTo>
                      <a:pt x="374" y="32"/>
                    </a:lnTo>
                    <a:lnTo>
                      <a:pt x="359" y="24"/>
                    </a:lnTo>
                    <a:lnTo>
                      <a:pt x="344" y="17"/>
                    </a:lnTo>
                    <a:lnTo>
                      <a:pt x="327" y="12"/>
                    </a:lnTo>
                    <a:lnTo>
                      <a:pt x="311" y="7"/>
                    </a:lnTo>
                    <a:lnTo>
                      <a:pt x="299" y="5"/>
                    </a:lnTo>
                    <a:lnTo>
                      <a:pt x="285" y="2"/>
                    </a:lnTo>
                    <a:lnTo>
                      <a:pt x="272" y="0"/>
                    </a:lnTo>
                    <a:lnTo>
                      <a:pt x="257" y="0"/>
                    </a:lnTo>
                    <a:lnTo>
                      <a:pt x="243" y="0"/>
                    </a:lnTo>
                    <a:lnTo>
                      <a:pt x="228" y="0"/>
                    </a:lnTo>
                    <a:lnTo>
                      <a:pt x="215" y="0"/>
                    </a:lnTo>
                    <a:lnTo>
                      <a:pt x="201" y="3"/>
                    </a:lnTo>
                    <a:lnTo>
                      <a:pt x="190" y="5"/>
                    </a:lnTo>
                    <a:lnTo>
                      <a:pt x="177" y="8"/>
                    </a:lnTo>
                    <a:lnTo>
                      <a:pt x="164" y="11"/>
                    </a:lnTo>
                    <a:lnTo>
                      <a:pt x="153" y="15"/>
                    </a:lnTo>
                    <a:lnTo>
                      <a:pt x="142" y="19"/>
                    </a:lnTo>
                    <a:lnTo>
                      <a:pt x="132" y="24"/>
                    </a:lnTo>
                    <a:lnTo>
                      <a:pt x="121" y="29"/>
                    </a:lnTo>
                    <a:lnTo>
                      <a:pt x="111" y="35"/>
                    </a:lnTo>
                    <a:lnTo>
                      <a:pt x="99" y="42"/>
                    </a:lnTo>
                    <a:lnTo>
                      <a:pt x="88" y="49"/>
                    </a:lnTo>
                    <a:lnTo>
                      <a:pt x="79" y="56"/>
                    </a:lnTo>
                    <a:lnTo>
                      <a:pt x="69" y="64"/>
                    </a:lnTo>
                    <a:lnTo>
                      <a:pt x="59" y="73"/>
                    </a:lnTo>
                    <a:lnTo>
                      <a:pt x="50" y="81"/>
                    </a:lnTo>
                    <a:lnTo>
                      <a:pt x="42" y="89"/>
                    </a:lnTo>
                    <a:lnTo>
                      <a:pt x="34" y="100"/>
                    </a:lnTo>
                    <a:lnTo>
                      <a:pt x="25" y="112"/>
                    </a:lnTo>
                    <a:lnTo>
                      <a:pt x="17" y="126"/>
                    </a:lnTo>
                    <a:lnTo>
                      <a:pt x="12" y="139"/>
                    </a:lnTo>
                    <a:lnTo>
                      <a:pt x="8" y="153"/>
                    </a:lnTo>
                    <a:lnTo>
                      <a:pt x="3" y="166"/>
                    </a:lnTo>
                    <a:lnTo>
                      <a:pt x="1" y="179"/>
                    </a:lnTo>
                    <a:lnTo>
                      <a:pt x="0" y="191"/>
                    </a:lnTo>
                    <a:lnTo>
                      <a:pt x="0" y="203"/>
                    </a:lnTo>
                    <a:lnTo>
                      <a:pt x="0" y="214"/>
                    </a:lnTo>
                    <a:lnTo>
                      <a:pt x="0" y="227"/>
                    </a:lnTo>
                    <a:lnTo>
                      <a:pt x="0" y="238"/>
                    </a:lnTo>
                    <a:lnTo>
                      <a:pt x="3" y="252"/>
                    </a:lnTo>
                    <a:lnTo>
                      <a:pt x="5" y="264"/>
                    </a:lnTo>
                    <a:lnTo>
                      <a:pt x="9" y="277"/>
                    </a:lnTo>
                    <a:lnTo>
                      <a:pt x="14" y="290"/>
                    </a:lnTo>
                    <a:lnTo>
                      <a:pt x="20" y="303"/>
                    </a:lnTo>
                    <a:lnTo>
                      <a:pt x="27" y="314"/>
                    </a:lnTo>
                    <a:lnTo>
                      <a:pt x="34" y="326"/>
                    </a:lnTo>
                    <a:lnTo>
                      <a:pt x="43" y="338"/>
                    </a:lnTo>
                    <a:lnTo>
                      <a:pt x="50" y="349"/>
                    </a:lnTo>
                    <a:lnTo>
                      <a:pt x="58" y="361"/>
                    </a:lnTo>
                    <a:lnTo>
                      <a:pt x="66" y="373"/>
                    </a:lnTo>
                    <a:lnTo>
                      <a:pt x="78" y="390"/>
                    </a:lnTo>
                    <a:lnTo>
                      <a:pt x="90" y="409"/>
                    </a:lnTo>
                    <a:lnTo>
                      <a:pt x="96" y="418"/>
                    </a:lnTo>
                    <a:lnTo>
                      <a:pt x="100" y="426"/>
                    </a:lnTo>
                    <a:lnTo>
                      <a:pt x="104" y="436"/>
                    </a:lnTo>
                    <a:lnTo>
                      <a:pt x="108" y="446"/>
                    </a:lnTo>
                    <a:lnTo>
                      <a:pt x="111" y="456"/>
                    </a:lnTo>
                    <a:lnTo>
                      <a:pt x="114" y="467"/>
                    </a:lnTo>
                    <a:lnTo>
                      <a:pt x="116" y="482"/>
                    </a:lnTo>
                    <a:lnTo>
                      <a:pt x="120" y="498"/>
                    </a:lnTo>
                    <a:lnTo>
                      <a:pt x="121" y="511"/>
                    </a:lnTo>
                    <a:lnTo>
                      <a:pt x="124" y="527"/>
                    </a:lnTo>
                    <a:lnTo>
                      <a:pt x="126" y="539"/>
                    </a:lnTo>
                    <a:lnTo>
                      <a:pt x="128" y="549"/>
                    </a:lnTo>
                    <a:lnTo>
                      <a:pt x="130" y="559"/>
                    </a:lnTo>
                    <a:lnTo>
                      <a:pt x="132" y="561"/>
                    </a:lnTo>
                    <a:lnTo>
                      <a:pt x="132" y="564"/>
                    </a:lnTo>
                    <a:lnTo>
                      <a:pt x="132" y="565"/>
                    </a:lnTo>
                    <a:lnTo>
                      <a:pt x="133" y="566"/>
                    </a:lnTo>
                    <a:lnTo>
                      <a:pt x="134" y="567"/>
                    </a:lnTo>
                    <a:lnTo>
                      <a:pt x="136" y="569"/>
                    </a:lnTo>
                    <a:lnTo>
                      <a:pt x="138" y="571"/>
                    </a:lnTo>
                    <a:lnTo>
                      <a:pt x="140" y="573"/>
                    </a:lnTo>
                    <a:lnTo>
                      <a:pt x="144" y="576"/>
                    </a:lnTo>
                    <a:lnTo>
                      <a:pt x="148" y="577"/>
                    </a:lnTo>
                    <a:lnTo>
                      <a:pt x="154" y="580"/>
                    </a:lnTo>
                    <a:lnTo>
                      <a:pt x="160" y="582"/>
                    </a:lnTo>
                    <a:lnTo>
                      <a:pt x="166" y="584"/>
                    </a:lnTo>
                    <a:lnTo>
                      <a:pt x="171" y="585"/>
                    </a:lnTo>
                    <a:lnTo>
                      <a:pt x="176" y="586"/>
                    </a:lnTo>
                    <a:lnTo>
                      <a:pt x="183" y="587"/>
                    </a:lnTo>
                    <a:lnTo>
                      <a:pt x="190" y="589"/>
                    </a:lnTo>
                    <a:lnTo>
                      <a:pt x="195" y="589"/>
                    </a:lnTo>
                    <a:lnTo>
                      <a:pt x="202" y="590"/>
                    </a:lnTo>
                    <a:lnTo>
                      <a:pt x="209" y="591"/>
                    </a:lnTo>
                    <a:lnTo>
                      <a:pt x="215" y="592"/>
                    </a:lnTo>
                    <a:lnTo>
                      <a:pt x="221" y="592"/>
                    </a:lnTo>
                    <a:lnTo>
                      <a:pt x="228" y="592"/>
                    </a:lnTo>
                    <a:lnTo>
                      <a:pt x="234" y="593"/>
                    </a:lnTo>
                    <a:lnTo>
                      <a:pt x="240" y="593"/>
                    </a:lnTo>
                    <a:lnTo>
                      <a:pt x="245" y="593"/>
                    </a:lnTo>
                    <a:lnTo>
                      <a:pt x="251" y="593"/>
                    </a:lnTo>
                    <a:lnTo>
                      <a:pt x="259" y="593"/>
                    </a:lnTo>
                    <a:lnTo>
                      <a:pt x="265" y="592"/>
                    </a:lnTo>
                    <a:lnTo>
                      <a:pt x="270" y="592"/>
                    </a:lnTo>
                    <a:lnTo>
                      <a:pt x="277" y="592"/>
                    </a:lnTo>
                    <a:lnTo>
                      <a:pt x="284" y="591"/>
                    </a:lnTo>
                    <a:lnTo>
                      <a:pt x="290" y="590"/>
                    </a:lnTo>
                    <a:lnTo>
                      <a:pt x="297" y="589"/>
                    </a:lnTo>
                    <a:lnTo>
                      <a:pt x="302" y="588"/>
                    </a:lnTo>
                    <a:lnTo>
                      <a:pt x="308" y="587"/>
                    </a:lnTo>
                    <a:lnTo>
                      <a:pt x="314" y="586"/>
                    </a:lnTo>
                    <a:lnTo>
                      <a:pt x="319" y="585"/>
                    </a:lnTo>
                    <a:lnTo>
                      <a:pt x="325" y="584"/>
                    </a:lnTo>
                    <a:lnTo>
                      <a:pt x="330" y="582"/>
                    </a:lnTo>
                    <a:lnTo>
                      <a:pt x="335" y="580"/>
                    </a:lnTo>
                    <a:lnTo>
                      <a:pt x="340" y="578"/>
                    </a:lnTo>
                    <a:lnTo>
                      <a:pt x="345" y="577"/>
                    </a:lnTo>
                  </a:path>
                </a:pathLst>
              </a:custGeom>
              <a:solidFill>
                <a:srgbClr val="FF9900"/>
              </a:solidFill>
              <a:ln w="12700" cap="rnd">
                <a:solidFill>
                  <a:srgbClr val="FFFFFF"/>
                </a:solidFill>
                <a:round/>
                <a:headEnd/>
                <a:tailEnd/>
              </a:ln>
            </p:spPr>
            <p:txBody>
              <a:bodyPr/>
              <a:lstStyle/>
              <a:p>
                <a:endParaRPr lang="zh-CN" altLang="en-US"/>
              </a:p>
            </p:txBody>
          </p:sp>
          <p:sp>
            <p:nvSpPr>
              <p:cNvPr id="4319" name="Freeform 45"/>
              <p:cNvSpPr>
                <a:spLocks/>
              </p:cNvSpPr>
              <p:nvPr/>
            </p:nvSpPr>
            <p:spPr bwMode="auto">
              <a:xfrm>
                <a:off x="4340" y="1290"/>
                <a:ext cx="48" cy="50"/>
              </a:xfrm>
              <a:custGeom>
                <a:avLst/>
                <a:gdLst>
                  <a:gd name="T0" fmla="*/ 0 w 84"/>
                  <a:gd name="T1" fmla="*/ 0 h 89"/>
                  <a:gd name="T2" fmla="*/ 13 w 84"/>
                  <a:gd name="T3" fmla="*/ 5 h 89"/>
                  <a:gd name="T4" fmla="*/ 24 w 84"/>
                  <a:gd name="T5" fmla="*/ 11 h 89"/>
                  <a:gd name="T6" fmla="*/ 33 w 84"/>
                  <a:gd name="T7" fmla="*/ 17 h 89"/>
                  <a:gd name="T8" fmla="*/ 38 w 84"/>
                  <a:gd name="T9" fmla="*/ 23 h 89"/>
                  <a:gd name="T10" fmla="*/ 42 w 84"/>
                  <a:gd name="T11" fmla="*/ 29 h 89"/>
                  <a:gd name="T12" fmla="*/ 45 w 84"/>
                  <a:gd name="T13" fmla="*/ 35 h 89"/>
                  <a:gd name="T14" fmla="*/ 47 w 84"/>
                  <a:gd name="T15" fmla="*/ 41 h 89"/>
                  <a:gd name="T16" fmla="*/ 31 w 84"/>
                  <a:gd name="T17" fmla="*/ 49 h 89"/>
                  <a:gd name="T18" fmla="*/ 29 w 84"/>
                  <a:gd name="T19" fmla="*/ 41 h 89"/>
                  <a:gd name="T20" fmla="*/ 26 w 84"/>
                  <a:gd name="T21" fmla="*/ 33 h 89"/>
                  <a:gd name="T22" fmla="*/ 22 w 84"/>
                  <a:gd name="T23" fmla="*/ 24 h 89"/>
                  <a:gd name="T24" fmla="*/ 17 w 84"/>
                  <a:gd name="T25" fmla="*/ 16 h 89"/>
                  <a:gd name="T26" fmla="*/ 10 w 84"/>
                  <a:gd name="T27" fmla="*/ 8 h 89"/>
                  <a:gd name="T28" fmla="*/ 0 w 84"/>
                  <a:gd name="T29" fmla="*/ 0 h 8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4"/>
                  <a:gd name="T46" fmla="*/ 0 h 89"/>
                  <a:gd name="T47" fmla="*/ 84 w 84"/>
                  <a:gd name="T48" fmla="*/ 89 h 8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4" h="89">
                    <a:moveTo>
                      <a:pt x="0" y="0"/>
                    </a:moveTo>
                    <a:lnTo>
                      <a:pt x="22" y="9"/>
                    </a:lnTo>
                    <a:lnTo>
                      <a:pt x="42" y="19"/>
                    </a:lnTo>
                    <a:lnTo>
                      <a:pt x="57" y="30"/>
                    </a:lnTo>
                    <a:lnTo>
                      <a:pt x="67" y="41"/>
                    </a:lnTo>
                    <a:lnTo>
                      <a:pt x="74" y="52"/>
                    </a:lnTo>
                    <a:lnTo>
                      <a:pt x="79" y="62"/>
                    </a:lnTo>
                    <a:lnTo>
                      <a:pt x="83" y="73"/>
                    </a:lnTo>
                    <a:lnTo>
                      <a:pt x="54" y="88"/>
                    </a:lnTo>
                    <a:lnTo>
                      <a:pt x="50" y="73"/>
                    </a:lnTo>
                    <a:lnTo>
                      <a:pt x="46" y="58"/>
                    </a:lnTo>
                    <a:lnTo>
                      <a:pt x="39" y="42"/>
                    </a:lnTo>
                    <a:lnTo>
                      <a:pt x="30" y="29"/>
                    </a:lnTo>
                    <a:lnTo>
                      <a:pt x="18" y="15"/>
                    </a:lnTo>
                    <a:lnTo>
                      <a:pt x="0" y="0"/>
                    </a:lnTo>
                  </a:path>
                </a:pathLst>
              </a:custGeom>
              <a:solidFill>
                <a:srgbClr val="FFFFFF"/>
              </a:solidFill>
              <a:ln w="9525" cap="rnd">
                <a:noFill/>
                <a:round/>
                <a:headEnd/>
                <a:tailEnd/>
              </a:ln>
            </p:spPr>
            <p:txBody>
              <a:bodyPr/>
              <a:lstStyle/>
              <a:p>
                <a:endParaRPr lang="zh-CN" altLang="en-US"/>
              </a:p>
            </p:txBody>
          </p:sp>
        </p:grpSp>
        <p:grpSp>
          <p:nvGrpSpPr>
            <p:cNvPr id="4191" name="Group 46"/>
            <p:cNvGrpSpPr>
              <a:grpSpLocks/>
            </p:cNvGrpSpPr>
            <p:nvPr/>
          </p:nvGrpSpPr>
          <p:grpSpPr bwMode="auto">
            <a:xfrm>
              <a:off x="2503" y="1069"/>
              <a:ext cx="277" cy="430"/>
              <a:chOff x="2851" y="1248"/>
              <a:chExt cx="277" cy="430"/>
            </a:xfrm>
          </p:grpSpPr>
          <p:grpSp>
            <p:nvGrpSpPr>
              <p:cNvPr id="4297" name="Group 47"/>
              <p:cNvGrpSpPr>
                <a:grpSpLocks/>
              </p:cNvGrpSpPr>
              <p:nvPr/>
            </p:nvGrpSpPr>
            <p:grpSpPr bwMode="auto">
              <a:xfrm>
                <a:off x="2926" y="1579"/>
                <a:ext cx="126" cy="99"/>
                <a:chOff x="2403" y="1792"/>
                <a:chExt cx="224" cy="177"/>
              </a:xfrm>
            </p:grpSpPr>
            <p:grpSp>
              <p:nvGrpSpPr>
                <p:cNvPr id="4300" name="Group 48"/>
                <p:cNvGrpSpPr>
                  <a:grpSpLocks/>
                </p:cNvGrpSpPr>
                <p:nvPr/>
              </p:nvGrpSpPr>
              <p:grpSpPr bwMode="auto">
                <a:xfrm>
                  <a:off x="2403" y="1792"/>
                  <a:ext cx="224" cy="177"/>
                  <a:chOff x="2403" y="1792"/>
                  <a:chExt cx="224" cy="177"/>
                </a:xfrm>
              </p:grpSpPr>
              <p:grpSp>
                <p:nvGrpSpPr>
                  <p:cNvPr id="4306" name="Group 49"/>
                  <p:cNvGrpSpPr>
                    <a:grpSpLocks/>
                  </p:cNvGrpSpPr>
                  <p:nvPr/>
                </p:nvGrpSpPr>
                <p:grpSpPr bwMode="auto">
                  <a:xfrm>
                    <a:off x="2459" y="1927"/>
                    <a:ext cx="123" cy="42"/>
                    <a:chOff x="2459" y="1927"/>
                    <a:chExt cx="123" cy="42"/>
                  </a:xfrm>
                </p:grpSpPr>
                <p:sp>
                  <p:nvSpPr>
                    <p:cNvPr id="4315" name="Freeform 50"/>
                    <p:cNvSpPr>
                      <a:spLocks/>
                    </p:cNvSpPr>
                    <p:nvPr/>
                  </p:nvSpPr>
                  <p:spPr bwMode="auto">
                    <a:xfrm>
                      <a:off x="2459" y="1927"/>
                      <a:ext cx="123" cy="42"/>
                    </a:xfrm>
                    <a:custGeom>
                      <a:avLst/>
                      <a:gdLst>
                        <a:gd name="T0" fmla="*/ 0 w 123"/>
                        <a:gd name="T1" fmla="*/ 0 h 42"/>
                        <a:gd name="T2" fmla="*/ 24 w 123"/>
                        <a:gd name="T3" fmla="*/ 32 h 42"/>
                        <a:gd name="T4" fmla="*/ 26 w 123"/>
                        <a:gd name="T5" fmla="*/ 34 h 42"/>
                        <a:gd name="T6" fmla="*/ 29 w 123"/>
                        <a:gd name="T7" fmla="*/ 35 h 42"/>
                        <a:gd name="T8" fmla="*/ 33 w 123"/>
                        <a:gd name="T9" fmla="*/ 37 h 42"/>
                        <a:gd name="T10" fmla="*/ 37 w 123"/>
                        <a:gd name="T11" fmla="*/ 38 h 42"/>
                        <a:gd name="T12" fmla="*/ 42 w 123"/>
                        <a:gd name="T13" fmla="*/ 39 h 42"/>
                        <a:gd name="T14" fmla="*/ 46 w 123"/>
                        <a:gd name="T15" fmla="*/ 39 h 42"/>
                        <a:gd name="T16" fmla="*/ 50 w 123"/>
                        <a:gd name="T17" fmla="*/ 40 h 42"/>
                        <a:gd name="T18" fmla="*/ 54 w 123"/>
                        <a:gd name="T19" fmla="*/ 40 h 42"/>
                        <a:gd name="T20" fmla="*/ 59 w 123"/>
                        <a:gd name="T21" fmla="*/ 41 h 42"/>
                        <a:gd name="T22" fmla="*/ 62 w 123"/>
                        <a:gd name="T23" fmla="*/ 41 h 42"/>
                        <a:gd name="T24" fmla="*/ 68 w 123"/>
                        <a:gd name="T25" fmla="*/ 40 h 42"/>
                        <a:gd name="T26" fmla="*/ 72 w 123"/>
                        <a:gd name="T27" fmla="*/ 40 h 42"/>
                        <a:gd name="T28" fmla="*/ 77 w 123"/>
                        <a:gd name="T29" fmla="*/ 39 h 42"/>
                        <a:gd name="T30" fmla="*/ 81 w 123"/>
                        <a:gd name="T31" fmla="*/ 39 h 42"/>
                        <a:gd name="T32" fmla="*/ 85 w 123"/>
                        <a:gd name="T33" fmla="*/ 38 h 42"/>
                        <a:gd name="T34" fmla="*/ 89 w 123"/>
                        <a:gd name="T35" fmla="*/ 37 h 42"/>
                        <a:gd name="T36" fmla="*/ 93 w 123"/>
                        <a:gd name="T37" fmla="*/ 35 h 42"/>
                        <a:gd name="T38" fmla="*/ 95 w 123"/>
                        <a:gd name="T39" fmla="*/ 34 h 42"/>
                        <a:gd name="T40" fmla="*/ 97 w 123"/>
                        <a:gd name="T41" fmla="*/ 33 h 42"/>
                        <a:gd name="T42" fmla="*/ 99 w 123"/>
                        <a:gd name="T43" fmla="*/ 31 h 42"/>
                        <a:gd name="T44" fmla="*/ 122 w 123"/>
                        <a:gd name="T45" fmla="*/ 0 h 42"/>
                        <a:gd name="T46" fmla="*/ 0 w 123"/>
                        <a:gd name="T47" fmla="*/ 0 h 4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23"/>
                        <a:gd name="T73" fmla="*/ 0 h 42"/>
                        <a:gd name="T74" fmla="*/ 123 w 123"/>
                        <a:gd name="T75" fmla="*/ 42 h 4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23" h="42">
                          <a:moveTo>
                            <a:pt x="0" y="0"/>
                          </a:moveTo>
                          <a:lnTo>
                            <a:pt x="24" y="32"/>
                          </a:lnTo>
                          <a:lnTo>
                            <a:pt x="26" y="34"/>
                          </a:lnTo>
                          <a:lnTo>
                            <a:pt x="29" y="35"/>
                          </a:lnTo>
                          <a:lnTo>
                            <a:pt x="33" y="37"/>
                          </a:lnTo>
                          <a:lnTo>
                            <a:pt x="37" y="38"/>
                          </a:lnTo>
                          <a:lnTo>
                            <a:pt x="42" y="39"/>
                          </a:lnTo>
                          <a:lnTo>
                            <a:pt x="46" y="39"/>
                          </a:lnTo>
                          <a:lnTo>
                            <a:pt x="50" y="40"/>
                          </a:lnTo>
                          <a:lnTo>
                            <a:pt x="54" y="40"/>
                          </a:lnTo>
                          <a:lnTo>
                            <a:pt x="59" y="41"/>
                          </a:lnTo>
                          <a:lnTo>
                            <a:pt x="62" y="41"/>
                          </a:lnTo>
                          <a:lnTo>
                            <a:pt x="68" y="40"/>
                          </a:lnTo>
                          <a:lnTo>
                            <a:pt x="72" y="40"/>
                          </a:lnTo>
                          <a:lnTo>
                            <a:pt x="77" y="39"/>
                          </a:lnTo>
                          <a:lnTo>
                            <a:pt x="81" y="39"/>
                          </a:lnTo>
                          <a:lnTo>
                            <a:pt x="85" y="38"/>
                          </a:lnTo>
                          <a:lnTo>
                            <a:pt x="89" y="37"/>
                          </a:lnTo>
                          <a:lnTo>
                            <a:pt x="93" y="35"/>
                          </a:lnTo>
                          <a:lnTo>
                            <a:pt x="95" y="34"/>
                          </a:lnTo>
                          <a:lnTo>
                            <a:pt x="97" y="33"/>
                          </a:lnTo>
                          <a:lnTo>
                            <a:pt x="99" y="31"/>
                          </a:lnTo>
                          <a:lnTo>
                            <a:pt x="122" y="0"/>
                          </a:lnTo>
                          <a:lnTo>
                            <a:pt x="0" y="0"/>
                          </a:lnTo>
                        </a:path>
                      </a:pathLst>
                    </a:custGeom>
                    <a:solidFill>
                      <a:srgbClr val="000000"/>
                    </a:solidFill>
                    <a:ln w="9525" cap="rnd">
                      <a:noFill/>
                      <a:round/>
                      <a:headEnd/>
                      <a:tailEnd/>
                    </a:ln>
                  </p:spPr>
                  <p:txBody>
                    <a:bodyPr/>
                    <a:lstStyle/>
                    <a:p>
                      <a:endParaRPr lang="zh-CN" altLang="en-US"/>
                    </a:p>
                  </p:txBody>
                </p:sp>
                <p:sp>
                  <p:nvSpPr>
                    <p:cNvPr id="4316" name="Freeform 51"/>
                    <p:cNvSpPr>
                      <a:spLocks/>
                    </p:cNvSpPr>
                    <p:nvPr/>
                  </p:nvSpPr>
                  <p:spPr bwMode="auto">
                    <a:xfrm>
                      <a:off x="2478" y="1927"/>
                      <a:ext cx="56" cy="42"/>
                    </a:xfrm>
                    <a:custGeom>
                      <a:avLst/>
                      <a:gdLst>
                        <a:gd name="T0" fmla="*/ 0 w 56"/>
                        <a:gd name="T1" fmla="*/ 0 h 42"/>
                        <a:gd name="T2" fmla="*/ 15 w 56"/>
                        <a:gd name="T3" fmla="*/ 37 h 42"/>
                        <a:gd name="T4" fmla="*/ 18 w 56"/>
                        <a:gd name="T5" fmla="*/ 38 h 42"/>
                        <a:gd name="T6" fmla="*/ 23 w 56"/>
                        <a:gd name="T7" fmla="*/ 39 h 42"/>
                        <a:gd name="T8" fmla="*/ 27 w 56"/>
                        <a:gd name="T9" fmla="*/ 39 h 42"/>
                        <a:gd name="T10" fmla="*/ 31 w 56"/>
                        <a:gd name="T11" fmla="*/ 40 h 42"/>
                        <a:gd name="T12" fmla="*/ 35 w 56"/>
                        <a:gd name="T13" fmla="*/ 40 h 42"/>
                        <a:gd name="T14" fmla="*/ 40 w 56"/>
                        <a:gd name="T15" fmla="*/ 41 h 42"/>
                        <a:gd name="T16" fmla="*/ 44 w 56"/>
                        <a:gd name="T17" fmla="*/ 41 h 42"/>
                        <a:gd name="T18" fmla="*/ 49 w 56"/>
                        <a:gd name="T19" fmla="*/ 40 h 42"/>
                        <a:gd name="T20" fmla="*/ 55 w 56"/>
                        <a:gd name="T21" fmla="*/ 0 h 42"/>
                        <a:gd name="T22" fmla="*/ 0 w 56"/>
                        <a:gd name="T23" fmla="*/ 0 h 4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6"/>
                        <a:gd name="T37" fmla="*/ 0 h 42"/>
                        <a:gd name="T38" fmla="*/ 56 w 56"/>
                        <a:gd name="T39" fmla="*/ 42 h 4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6" h="42">
                          <a:moveTo>
                            <a:pt x="0" y="0"/>
                          </a:moveTo>
                          <a:lnTo>
                            <a:pt x="15" y="37"/>
                          </a:lnTo>
                          <a:lnTo>
                            <a:pt x="18" y="38"/>
                          </a:lnTo>
                          <a:lnTo>
                            <a:pt x="23" y="39"/>
                          </a:lnTo>
                          <a:lnTo>
                            <a:pt x="27" y="39"/>
                          </a:lnTo>
                          <a:lnTo>
                            <a:pt x="31" y="40"/>
                          </a:lnTo>
                          <a:lnTo>
                            <a:pt x="35" y="40"/>
                          </a:lnTo>
                          <a:lnTo>
                            <a:pt x="40" y="41"/>
                          </a:lnTo>
                          <a:lnTo>
                            <a:pt x="44" y="41"/>
                          </a:lnTo>
                          <a:lnTo>
                            <a:pt x="49" y="40"/>
                          </a:lnTo>
                          <a:lnTo>
                            <a:pt x="55" y="0"/>
                          </a:lnTo>
                          <a:lnTo>
                            <a:pt x="0" y="0"/>
                          </a:lnTo>
                        </a:path>
                      </a:pathLst>
                    </a:custGeom>
                    <a:solidFill>
                      <a:srgbClr val="404040"/>
                    </a:solidFill>
                    <a:ln w="9525" cap="rnd">
                      <a:noFill/>
                      <a:round/>
                      <a:headEnd/>
                      <a:tailEnd/>
                    </a:ln>
                  </p:spPr>
                  <p:txBody>
                    <a:bodyPr/>
                    <a:lstStyle/>
                    <a:p>
                      <a:endParaRPr lang="zh-CN" altLang="en-US"/>
                    </a:p>
                  </p:txBody>
                </p:sp>
              </p:grpSp>
              <p:grpSp>
                <p:nvGrpSpPr>
                  <p:cNvPr id="4307" name="Group 52"/>
                  <p:cNvGrpSpPr>
                    <a:grpSpLocks/>
                  </p:cNvGrpSpPr>
                  <p:nvPr/>
                </p:nvGrpSpPr>
                <p:grpSpPr bwMode="auto">
                  <a:xfrm>
                    <a:off x="2403" y="1792"/>
                    <a:ext cx="224" cy="148"/>
                    <a:chOff x="2403" y="1792"/>
                    <a:chExt cx="224" cy="148"/>
                  </a:xfrm>
                </p:grpSpPr>
                <p:sp>
                  <p:nvSpPr>
                    <p:cNvPr id="4308" name="Freeform 53"/>
                    <p:cNvSpPr>
                      <a:spLocks/>
                    </p:cNvSpPr>
                    <p:nvPr/>
                  </p:nvSpPr>
                  <p:spPr bwMode="auto">
                    <a:xfrm>
                      <a:off x="2403" y="1792"/>
                      <a:ext cx="224" cy="148"/>
                    </a:xfrm>
                    <a:custGeom>
                      <a:avLst/>
                      <a:gdLst>
                        <a:gd name="T0" fmla="*/ 5 w 224"/>
                        <a:gd name="T1" fmla="*/ 4 h 148"/>
                        <a:gd name="T2" fmla="*/ 6 w 224"/>
                        <a:gd name="T3" fmla="*/ 7 h 148"/>
                        <a:gd name="T4" fmla="*/ 5 w 224"/>
                        <a:gd name="T5" fmla="*/ 15 h 148"/>
                        <a:gd name="T6" fmla="*/ 3 w 224"/>
                        <a:gd name="T7" fmla="*/ 19 h 148"/>
                        <a:gd name="T8" fmla="*/ 1 w 224"/>
                        <a:gd name="T9" fmla="*/ 25 h 148"/>
                        <a:gd name="T10" fmla="*/ 4 w 224"/>
                        <a:gd name="T11" fmla="*/ 30 h 148"/>
                        <a:gd name="T12" fmla="*/ 8 w 224"/>
                        <a:gd name="T13" fmla="*/ 36 h 148"/>
                        <a:gd name="T14" fmla="*/ 7 w 224"/>
                        <a:gd name="T15" fmla="*/ 39 h 148"/>
                        <a:gd name="T16" fmla="*/ 3 w 224"/>
                        <a:gd name="T17" fmla="*/ 44 h 148"/>
                        <a:gd name="T18" fmla="*/ 1 w 224"/>
                        <a:gd name="T19" fmla="*/ 48 h 148"/>
                        <a:gd name="T20" fmla="*/ 4 w 224"/>
                        <a:gd name="T21" fmla="*/ 53 h 148"/>
                        <a:gd name="T22" fmla="*/ 7 w 224"/>
                        <a:gd name="T23" fmla="*/ 56 h 148"/>
                        <a:gd name="T24" fmla="*/ 7 w 224"/>
                        <a:gd name="T25" fmla="*/ 61 h 148"/>
                        <a:gd name="T26" fmla="*/ 3 w 224"/>
                        <a:gd name="T27" fmla="*/ 66 h 148"/>
                        <a:gd name="T28" fmla="*/ 0 w 224"/>
                        <a:gd name="T29" fmla="*/ 71 h 148"/>
                        <a:gd name="T30" fmla="*/ 3 w 224"/>
                        <a:gd name="T31" fmla="*/ 76 h 148"/>
                        <a:gd name="T32" fmla="*/ 8 w 224"/>
                        <a:gd name="T33" fmla="*/ 80 h 148"/>
                        <a:gd name="T34" fmla="*/ 8 w 224"/>
                        <a:gd name="T35" fmla="*/ 88 h 148"/>
                        <a:gd name="T36" fmla="*/ 4 w 224"/>
                        <a:gd name="T37" fmla="*/ 92 h 148"/>
                        <a:gd name="T38" fmla="*/ 5 w 224"/>
                        <a:gd name="T39" fmla="*/ 96 h 148"/>
                        <a:gd name="T40" fmla="*/ 10 w 224"/>
                        <a:gd name="T41" fmla="*/ 102 h 148"/>
                        <a:gd name="T42" fmla="*/ 26 w 224"/>
                        <a:gd name="T43" fmla="*/ 117 h 148"/>
                        <a:gd name="T44" fmla="*/ 40 w 224"/>
                        <a:gd name="T45" fmla="*/ 128 h 148"/>
                        <a:gd name="T46" fmla="*/ 53 w 224"/>
                        <a:gd name="T47" fmla="*/ 135 h 148"/>
                        <a:gd name="T48" fmla="*/ 76 w 224"/>
                        <a:gd name="T49" fmla="*/ 143 h 148"/>
                        <a:gd name="T50" fmla="*/ 98 w 224"/>
                        <a:gd name="T51" fmla="*/ 146 h 148"/>
                        <a:gd name="T52" fmla="*/ 127 w 224"/>
                        <a:gd name="T53" fmla="*/ 146 h 148"/>
                        <a:gd name="T54" fmla="*/ 152 w 224"/>
                        <a:gd name="T55" fmla="*/ 144 h 148"/>
                        <a:gd name="T56" fmla="*/ 170 w 224"/>
                        <a:gd name="T57" fmla="*/ 140 h 148"/>
                        <a:gd name="T58" fmla="*/ 181 w 224"/>
                        <a:gd name="T59" fmla="*/ 134 h 148"/>
                        <a:gd name="T60" fmla="*/ 189 w 224"/>
                        <a:gd name="T61" fmla="*/ 128 h 148"/>
                        <a:gd name="T62" fmla="*/ 213 w 224"/>
                        <a:gd name="T63" fmla="*/ 100 h 148"/>
                        <a:gd name="T64" fmla="*/ 218 w 224"/>
                        <a:gd name="T65" fmla="*/ 91 h 148"/>
                        <a:gd name="T66" fmla="*/ 218 w 224"/>
                        <a:gd name="T67" fmla="*/ 87 h 148"/>
                        <a:gd name="T68" fmla="*/ 215 w 224"/>
                        <a:gd name="T69" fmla="*/ 83 h 148"/>
                        <a:gd name="T70" fmla="*/ 215 w 224"/>
                        <a:gd name="T71" fmla="*/ 77 h 148"/>
                        <a:gd name="T72" fmla="*/ 218 w 224"/>
                        <a:gd name="T73" fmla="*/ 73 h 148"/>
                        <a:gd name="T74" fmla="*/ 221 w 224"/>
                        <a:gd name="T75" fmla="*/ 69 h 148"/>
                        <a:gd name="T76" fmla="*/ 223 w 224"/>
                        <a:gd name="T77" fmla="*/ 64 h 148"/>
                        <a:gd name="T78" fmla="*/ 219 w 224"/>
                        <a:gd name="T79" fmla="*/ 60 h 148"/>
                        <a:gd name="T80" fmla="*/ 216 w 224"/>
                        <a:gd name="T81" fmla="*/ 56 h 148"/>
                        <a:gd name="T82" fmla="*/ 216 w 224"/>
                        <a:gd name="T83" fmla="*/ 52 h 148"/>
                        <a:gd name="T84" fmla="*/ 221 w 224"/>
                        <a:gd name="T85" fmla="*/ 46 h 148"/>
                        <a:gd name="T86" fmla="*/ 221 w 224"/>
                        <a:gd name="T87" fmla="*/ 41 h 148"/>
                        <a:gd name="T88" fmla="*/ 218 w 224"/>
                        <a:gd name="T89" fmla="*/ 36 h 148"/>
                        <a:gd name="T90" fmla="*/ 216 w 224"/>
                        <a:gd name="T91" fmla="*/ 31 h 148"/>
                        <a:gd name="T92" fmla="*/ 218 w 224"/>
                        <a:gd name="T93" fmla="*/ 26 h 148"/>
                        <a:gd name="T94" fmla="*/ 221 w 224"/>
                        <a:gd name="T95" fmla="*/ 23 h 148"/>
                        <a:gd name="T96" fmla="*/ 223 w 224"/>
                        <a:gd name="T97" fmla="*/ 18 h 148"/>
                        <a:gd name="T98" fmla="*/ 220 w 224"/>
                        <a:gd name="T99" fmla="*/ 13 h 148"/>
                        <a:gd name="T100" fmla="*/ 217 w 224"/>
                        <a:gd name="T101" fmla="*/ 8 h 148"/>
                        <a:gd name="T102" fmla="*/ 218 w 224"/>
                        <a:gd name="T103" fmla="*/ 3 h 148"/>
                        <a:gd name="T104" fmla="*/ 6 w 224"/>
                        <a:gd name="T105" fmla="*/ 0 h 148"/>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24"/>
                        <a:gd name="T160" fmla="*/ 0 h 148"/>
                        <a:gd name="T161" fmla="*/ 224 w 224"/>
                        <a:gd name="T162" fmla="*/ 148 h 148"/>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24" h="148">
                          <a:moveTo>
                            <a:pt x="6" y="0"/>
                          </a:moveTo>
                          <a:lnTo>
                            <a:pt x="5" y="4"/>
                          </a:lnTo>
                          <a:lnTo>
                            <a:pt x="5" y="5"/>
                          </a:lnTo>
                          <a:lnTo>
                            <a:pt x="6" y="7"/>
                          </a:lnTo>
                          <a:lnTo>
                            <a:pt x="6" y="12"/>
                          </a:lnTo>
                          <a:lnTo>
                            <a:pt x="5" y="15"/>
                          </a:lnTo>
                          <a:lnTo>
                            <a:pt x="4" y="17"/>
                          </a:lnTo>
                          <a:lnTo>
                            <a:pt x="3" y="19"/>
                          </a:lnTo>
                          <a:lnTo>
                            <a:pt x="1" y="23"/>
                          </a:lnTo>
                          <a:lnTo>
                            <a:pt x="1" y="25"/>
                          </a:lnTo>
                          <a:lnTo>
                            <a:pt x="3" y="28"/>
                          </a:lnTo>
                          <a:lnTo>
                            <a:pt x="4" y="30"/>
                          </a:lnTo>
                          <a:lnTo>
                            <a:pt x="7" y="33"/>
                          </a:lnTo>
                          <a:lnTo>
                            <a:pt x="8" y="36"/>
                          </a:lnTo>
                          <a:lnTo>
                            <a:pt x="8" y="37"/>
                          </a:lnTo>
                          <a:lnTo>
                            <a:pt x="7" y="39"/>
                          </a:lnTo>
                          <a:lnTo>
                            <a:pt x="5" y="41"/>
                          </a:lnTo>
                          <a:lnTo>
                            <a:pt x="3" y="44"/>
                          </a:lnTo>
                          <a:lnTo>
                            <a:pt x="1" y="46"/>
                          </a:lnTo>
                          <a:lnTo>
                            <a:pt x="1" y="48"/>
                          </a:lnTo>
                          <a:lnTo>
                            <a:pt x="3" y="50"/>
                          </a:lnTo>
                          <a:lnTo>
                            <a:pt x="4" y="53"/>
                          </a:lnTo>
                          <a:lnTo>
                            <a:pt x="6" y="55"/>
                          </a:lnTo>
                          <a:lnTo>
                            <a:pt x="7" y="56"/>
                          </a:lnTo>
                          <a:lnTo>
                            <a:pt x="8" y="58"/>
                          </a:lnTo>
                          <a:lnTo>
                            <a:pt x="7" y="61"/>
                          </a:lnTo>
                          <a:lnTo>
                            <a:pt x="5" y="64"/>
                          </a:lnTo>
                          <a:lnTo>
                            <a:pt x="3" y="66"/>
                          </a:lnTo>
                          <a:lnTo>
                            <a:pt x="0" y="69"/>
                          </a:lnTo>
                          <a:lnTo>
                            <a:pt x="0" y="71"/>
                          </a:lnTo>
                          <a:lnTo>
                            <a:pt x="1" y="73"/>
                          </a:lnTo>
                          <a:lnTo>
                            <a:pt x="3" y="76"/>
                          </a:lnTo>
                          <a:lnTo>
                            <a:pt x="5" y="78"/>
                          </a:lnTo>
                          <a:lnTo>
                            <a:pt x="8" y="80"/>
                          </a:lnTo>
                          <a:lnTo>
                            <a:pt x="9" y="84"/>
                          </a:lnTo>
                          <a:lnTo>
                            <a:pt x="8" y="88"/>
                          </a:lnTo>
                          <a:lnTo>
                            <a:pt x="5" y="91"/>
                          </a:lnTo>
                          <a:lnTo>
                            <a:pt x="4" y="92"/>
                          </a:lnTo>
                          <a:lnTo>
                            <a:pt x="4" y="95"/>
                          </a:lnTo>
                          <a:lnTo>
                            <a:pt x="5" y="96"/>
                          </a:lnTo>
                          <a:lnTo>
                            <a:pt x="7" y="98"/>
                          </a:lnTo>
                          <a:lnTo>
                            <a:pt x="10" y="102"/>
                          </a:lnTo>
                          <a:lnTo>
                            <a:pt x="15" y="108"/>
                          </a:lnTo>
                          <a:lnTo>
                            <a:pt x="26" y="117"/>
                          </a:lnTo>
                          <a:lnTo>
                            <a:pt x="35" y="124"/>
                          </a:lnTo>
                          <a:lnTo>
                            <a:pt x="40" y="128"/>
                          </a:lnTo>
                          <a:lnTo>
                            <a:pt x="46" y="131"/>
                          </a:lnTo>
                          <a:lnTo>
                            <a:pt x="53" y="135"/>
                          </a:lnTo>
                          <a:lnTo>
                            <a:pt x="62" y="139"/>
                          </a:lnTo>
                          <a:lnTo>
                            <a:pt x="76" y="143"/>
                          </a:lnTo>
                          <a:lnTo>
                            <a:pt x="87" y="145"/>
                          </a:lnTo>
                          <a:lnTo>
                            <a:pt x="98" y="146"/>
                          </a:lnTo>
                          <a:lnTo>
                            <a:pt x="112" y="147"/>
                          </a:lnTo>
                          <a:lnTo>
                            <a:pt x="127" y="146"/>
                          </a:lnTo>
                          <a:lnTo>
                            <a:pt x="140" y="146"/>
                          </a:lnTo>
                          <a:lnTo>
                            <a:pt x="152" y="144"/>
                          </a:lnTo>
                          <a:lnTo>
                            <a:pt x="162" y="142"/>
                          </a:lnTo>
                          <a:lnTo>
                            <a:pt x="170" y="140"/>
                          </a:lnTo>
                          <a:lnTo>
                            <a:pt x="176" y="137"/>
                          </a:lnTo>
                          <a:lnTo>
                            <a:pt x="181" y="134"/>
                          </a:lnTo>
                          <a:lnTo>
                            <a:pt x="185" y="132"/>
                          </a:lnTo>
                          <a:lnTo>
                            <a:pt x="189" y="128"/>
                          </a:lnTo>
                          <a:lnTo>
                            <a:pt x="203" y="113"/>
                          </a:lnTo>
                          <a:lnTo>
                            <a:pt x="213" y="100"/>
                          </a:lnTo>
                          <a:lnTo>
                            <a:pt x="217" y="94"/>
                          </a:lnTo>
                          <a:lnTo>
                            <a:pt x="218" y="91"/>
                          </a:lnTo>
                          <a:lnTo>
                            <a:pt x="218" y="89"/>
                          </a:lnTo>
                          <a:lnTo>
                            <a:pt x="218" y="87"/>
                          </a:lnTo>
                          <a:lnTo>
                            <a:pt x="216" y="84"/>
                          </a:lnTo>
                          <a:lnTo>
                            <a:pt x="215" y="83"/>
                          </a:lnTo>
                          <a:lnTo>
                            <a:pt x="214" y="80"/>
                          </a:lnTo>
                          <a:lnTo>
                            <a:pt x="215" y="77"/>
                          </a:lnTo>
                          <a:lnTo>
                            <a:pt x="216" y="76"/>
                          </a:lnTo>
                          <a:lnTo>
                            <a:pt x="218" y="73"/>
                          </a:lnTo>
                          <a:lnTo>
                            <a:pt x="219" y="72"/>
                          </a:lnTo>
                          <a:lnTo>
                            <a:pt x="221" y="69"/>
                          </a:lnTo>
                          <a:lnTo>
                            <a:pt x="223" y="67"/>
                          </a:lnTo>
                          <a:lnTo>
                            <a:pt x="223" y="64"/>
                          </a:lnTo>
                          <a:lnTo>
                            <a:pt x="221" y="62"/>
                          </a:lnTo>
                          <a:lnTo>
                            <a:pt x="219" y="60"/>
                          </a:lnTo>
                          <a:lnTo>
                            <a:pt x="218" y="58"/>
                          </a:lnTo>
                          <a:lnTo>
                            <a:pt x="216" y="56"/>
                          </a:lnTo>
                          <a:lnTo>
                            <a:pt x="215" y="54"/>
                          </a:lnTo>
                          <a:lnTo>
                            <a:pt x="216" y="52"/>
                          </a:lnTo>
                          <a:lnTo>
                            <a:pt x="218" y="49"/>
                          </a:lnTo>
                          <a:lnTo>
                            <a:pt x="221" y="46"/>
                          </a:lnTo>
                          <a:lnTo>
                            <a:pt x="221" y="44"/>
                          </a:lnTo>
                          <a:lnTo>
                            <a:pt x="221" y="41"/>
                          </a:lnTo>
                          <a:lnTo>
                            <a:pt x="220" y="38"/>
                          </a:lnTo>
                          <a:lnTo>
                            <a:pt x="218" y="36"/>
                          </a:lnTo>
                          <a:lnTo>
                            <a:pt x="217" y="34"/>
                          </a:lnTo>
                          <a:lnTo>
                            <a:pt x="216" y="31"/>
                          </a:lnTo>
                          <a:lnTo>
                            <a:pt x="216" y="29"/>
                          </a:lnTo>
                          <a:lnTo>
                            <a:pt x="218" y="26"/>
                          </a:lnTo>
                          <a:lnTo>
                            <a:pt x="219" y="24"/>
                          </a:lnTo>
                          <a:lnTo>
                            <a:pt x="221" y="23"/>
                          </a:lnTo>
                          <a:lnTo>
                            <a:pt x="223" y="20"/>
                          </a:lnTo>
                          <a:lnTo>
                            <a:pt x="223" y="18"/>
                          </a:lnTo>
                          <a:lnTo>
                            <a:pt x="222" y="16"/>
                          </a:lnTo>
                          <a:lnTo>
                            <a:pt x="220" y="13"/>
                          </a:lnTo>
                          <a:lnTo>
                            <a:pt x="218" y="11"/>
                          </a:lnTo>
                          <a:lnTo>
                            <a:pt x="217" y="8"/>
                          </a:lnTo>
                          <a:lnTo>
                            <a:pt x="217" y="5"/>
                          </a:lnTo>
                          <a:lnTo>
                            <a:pt x="218" y="3"/>
                          </a:lnTo>
                          <a:lnTo>
                            <a:pt x="217" y="0"/>
                          </a:lnTo>
                          <a:lnTo>
                            <a:pt x="6" y="0"/>
                          </a:lnTo>
                        </a:path>
                      </a:pathLst>
                    </a:custGeom>
                    <a:solidFill>
                      <a:srgbClr val="FFC080"/>
                    </a:solidFill>
                    <a:ln w="9525" cap="rnd">
                      <a:noFill/>
                      <a:round/>
                      <a:headEnd/>
                      <a:tailEnd/>
                    </a:ln>
                  </p:spPr>
                  <p:txBody>
                    <a:bodyPr/>
                    <a:lstStyle/>
                    <a:p>
                      <a:endParaRPr lang="zh-CN" altLang="en-US"/>
                    </a:p>
                  </p:txBody>
                </p:sp>
                <p:sp>
                  <p:nvSpPr>
                    <p:cNvPr id="4309" name="Freeform 54"/>
                    <p:cNvSpPr>
                      <a:spLocks/>
                    </p:cNvSpPr>
                    <p:nvPr/>
                  </p:nvSpPr>
                  <p:spPr bwMode="auto">
                    <a:xfrm>
                      <a:off x="2405" y="1812"/>
                      <a:ext cx="28" cy="21"/>
                    </a:xfrm>
                    <a:custGeom>
                      <a:avLst/>
                      <a:gdLst>
                        <a:gd name="T0" fmla="*/ 1 w 28"/>
                        <a:gd name="T1" fmla="*/ 0 h 21"/>
                        <a:gd name="T2" fmla="*/ 3 w 28"/>
                        <a:gd name="T3" fmla="*/ 2 h 21"/>
                        <a:gd name="T4" fmla="*/ 5 w 28"/>
                        <a:gd name="T5" fmla="*/ 5 h 21"/>
                        <a:gd name="T6" fmla="*/ 10 w 28"/>
                        <a:gd name="T7" fmla="*/ 8 h 21"/>
                        <a:gd name="T8" fmla="*/ 15 w 28"/>
                        <a:gd name="T9" fmla="*/ 11 h 21"/>
                        <a:gd name="T10" fmla="*/ 21 w 28"/>
                        <a:gd name="T11" fmla="*/ 13 h 21"/>
                        <a:gd name="T12" fmla="*/ 27 w 28"/>
                        <a:gd name="T13" fmla="*/ 14 h 21"/>
                        <a:gd name="T14" fmla="*/ 24 w 28"/>
                        <a:gd name="T15" fmla="*/ 18 h 21"/>
                        <a:gd name="T16" fmla="*/ 17 w 28"/>
                        <a:gd name="T17" fmla="*/ 17 h 21"/>
                        <a:gd name="T18" fmla="*/ 10 w 28"/>
                        <a:gd name="T19" fmla="*/ 17 h 21"/>
                        <a:gd name="T20" fmla="*/ 5 w 28"/>
                        <a:gd name="T21" fmla="*/ 20 h 21"/>
                        <a:gd name="T22" fmla="*/ 6 w 28"/>
                        <a:gd name="T23" fmla="*/ 18 h 21"/>
                        <a:gd name="T24" fmla="*/ 6 w 28"/>
                        <a:gd name="T25" fmla="*/ 15 h 21"/>
                        <a:gd name="T26" fmla="*/ 4 w 28"/>
                        <a:gd name="T27" fmla="*/ 12 h 21"/>
                        <a:gd name="T28" fmla="*/ 2 w 28"/>
                        <a:gd name="T29" fmla="*/ 10 h 21"/>
                        <a:gd name="T30" fmla="*/ 0 w 28"/>
                        <a:gd name="T31" fmla="*/ 6 h 21"/>
                        <a:gd name="T32" fmla="*/ 0 w 28"/>
                        <a:gd name="T33" fmla="*/ 3 h 21"/>
                        <a:gd name="T34" fmla="*/ 1 w 28"/>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8"/>
                        <a:gd name="T55" fmla="*/ 0 h 21"/>
                        <a:gd name="T56" fmla="*/ 28 w 28"/>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8" h="21">
                          <a:moveTo>
                            <a:pt x="1" y="0"/>
                          </a:moveTo>
                          <a:lnTo>
                            <a:pt x="3" y="2"/>
                          </a:lnTo>
                          <a:lnTo>
                            <a:pt x="5" y="5"/>
                          </a:lnTo>
                          <a:lnTo>
                            <a:pt x="10" y="8"/>
                          </a:lnTo>
                          <a:lnTo>
                            <a:pt x="15" y="11"/>
                          </a:lnTo>
                          <a:lnTo>
                            <a:pt x="21" y="13"/>
                          </a:lnTo>
                          <a:lnTo>
                            <a:pt x="27" y="14"/>
                          </a:lnTo>
                          <a:lnTo>
                            <a:pt x="24" y="18"/>
                          </a:lnTo>
                          <a:lnTo>
                            <a:pt x="17" y="17"/>
                          </a:lnTo>
                          <a:lnTo>
                            <a:pt x="10" y="17"/>
                          </a:lnTo>
                          <a:lnTo>
                            <a:pt x="5" y="20"/>
                          </a:lnTo>
                          <a:lnTo>
                            <a:pt x="6" y="18"/>
                          </a:lnTo>
                          <a:lnTo>
                            <a:pt x="6" y="15"/>
                          </a:lnTo>
                          <a:lnTo>
                            <a:pt x="4" y="12"/>
                          </a:lnTo>
                          <a:lnTo>
                            <a:pt x="2" y="10"/>
                          </a:lnTo>
                          <a:lnTo>
                            <a:pt x="0" y="6"/>
                          </a:lnTo>
                          <a:lnTo>
                            <a:pt x="0" y="3"/>
                          </a:lnTo>
                          <a:lnTo>
                            <a:pt x="1" y="0"/>
                          </a:lnTo>
                        </a:path>
                      </a:pathLst>
                    </a:custGeom>
                    <a:solidFill>
                      <a:srgbClr val="FFA040"/>
                    </a:solidFill>
                    <a:ln w="9525" cap="rnd">
                      <a:noFill/>
                      <a:round/>
                      <a:headEnd/>
                      <a:tailEnd/>
                    </a:ln>
                  </p:spPr>
                  <p:txBody>
                    <a:bodyPr/>
                    <a:lstStyle/>
                    <a:p>
                      <a:endParaRPr lang="zh-CN" altLang="en-US"/>
                    </a:p>
                  </p:txBody>
                </p:sp>
                <p:sp>
                  <p:nvSpPr>
                    <p:cNvPr id="4310" name="Freeform 55"/>
                    <p:cNvSpPr>
                      <a:spLocks/>
                    </p:cNvSpPr>
                    <p:nvPr/>
                  </p:nvSpPr>
                  <p:spPr bwMode="auto">
                    <a:xfrm>
                      <a:off x="2405" y="1837"/>
                      <a:ext cx="37" cy="18"/>
                    </a:xfrm>
                    <a:custGeom>
                      <a:avLst/>
                      <a:gdLst>
                        <a:gd name="T0" fmla="*/ 0 w 37"/>
                        <a:gd name="T1" fmla="*/ 1 h 18"/>
                        <a:gd name="T2" fmla="*/ 1 w 37"/>
                        <a:gd name="T3" fmla="*/ 0 h 18"/>
                        <a:gd name="T4" fmla="*/ 2 w 37"/>
                        <a:gd name="T5" fmla="*/ 1 h 18"/>
                        <a:gd name="T6" fmla="*/ 5 w 37"/>
                        <a:gd name="T7" fmla="*/ 3 h 18"/>
                        <a:gd name="T8" fmla="*/ 10 w 37"/>
                        <a:gd name="T9" fmla="*/ 4 h 18"/>
                        <a:gd name="T10" fmla="*/ 15 w 37"/>
                        <a:gd name="T11" fmla="*/ 6 h 18"/>
                        <a:gd name="T12" fmla="*/ 24 w 37"/>
                        <a:gd name="T13" fmla="*/ 7 h 18"/>
                        <a:gd name="T14" fmla="*/ 33 w 37"/>
                        <a:gd name="T15" fmla="*/ 9 h 18"/>
                        <a:gd name="T16" fmla="*/ 36 w 37"/>
                        <a:gd name="T17" fmla="*/ 16 h 18"/>
                        <a:gd name="T18" fmla="*/ 25 w 37"/>
                        <a:gd name="T19" fmla="*/ 14 h 18"/>
                        <a:gd name="T20" fmla="*/ 17 w 37"/>
                        <a:gd name="T21" fmla="*/ 13 h 18"/>
                        <a:gd name="T22" fmla="*/ 10 w 37"/>
                        <a:gd name="T23" fmla="*/ 14 h 18"/>
                        <a:gd name="T24" fmla="*/ 6 w 37"/>
                        <a:gd name="T25" fmla="*/ 17 h 18"/>
                        <a:gd name="T26" fmla="*/ 6 w 37"/>
                        <a:gd name="T27" fmla="*/ 15 h 18"/>
                        <a:gd name="T28" fmla="*/ 6 w 37"/>
                        <a:gd name="T29" fmla="*/ 12 h 18"/>
                        <a:gd name="T30" fmla="*/ 5 w 37"/>
                        <a:gd name="T31" fmla="*/ 10 h 18"/>
                        <a:gd name="T32" fmla="*/ 2 w 37"/>
                        <a:gd name="T33" fmla="*/ 7 h 18"/>
                        <a:gd name="T34" fmla="*/ 0 w 37"/>
                        <a:gd name="T35" fmla="*/ 4 h 18"/>
                        <a:gd name="T36" fmla="*/ 0 w 37"/>
                        <a:gd name="T37" fmla="*/ 1 h 1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7"/>
                        <a:gd name="T58" fmla="*/ 0 h 18"/>
                        <a:gd name="T59" fmla="*/ 37 w 37"/>
                        <a:gd name="T60" fmla="*/ 18 h 1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7" h="18">
                          <a:moveTo>
                            <a:pt x="0" y="1"/>
                          </a:moveTo>
                          <a:lnTo>
                            <a:pt x="1" y="0"/>
                          </a:lnTo>
                          <a:lnTo>
                            <a:pt x="2" y="1"/>
                          </a:lnTo>
                          <a:lnTo>
                            <a:pt x="5" y="3"/>
                          </a:lnTo>
                          <a:lnTo>
                            <a:pt x="10" y="4"/>
                          </a:lnTo>
                          <a:lnTo>
                            <a:pt x="15" y="6"/>
                          </a:lnTo>
                          <a:lnTo>
                            <a:pt x="24" y="7"/>
                          </a:lnTo>
                          <a:lnTo>
                            <a:pt x="33" y="9"/>
                          </a:lnTo>
                          <a:lnTo>
                            <a:pt x="36" y="16"/>
                          </a:lnTo>
                          <a:lnTo>
                            <a:pt x="25" y="14"/>
                          </a:lnTo>
                          <a:lnTo>
                            <a:pt x="17" y="13"/>
                          </a:lnTo>
                          <a:lnTo>
                            <a:pt x="10" y="14"/>
                          </a:lnTo>
                          <a:lnTo>
                            <a:pt x="6" y="17"/>
                          </a:lnTo>
                          <a:lnTo>
                            <a:pt x="6" y="15"/>
                          </a:lnTo>
                          <a:lnTo>
                            <a:pt x="6" y="12"/>
                          </a:lnTo>
                          <a:lnTo>
                            <a:pt x="5" y="10"/>
                          </a:lnTo>
                          <a:lnTo>
                            <a:pt x="2" y="7"/>
                          </a:lnTo>
                          <a:lnTo>
                            <a:pt x="0" y="4"/>
                          </a:lnTo>
                          <a:lnTo>
                            <a:pt x="0" y="1"/>
                          </a:lnTo>
                        </a:path>
                      </a:pathLst>
                    </a:custGeom>
                    <a:solidFill>
                      <a:srgbClr val="FFA040"/>
                    </a:solidFill>
                    <a:ln w="9525" cap="rnd">
                      <a:noFill/>
                      <a:round/>
                      <a:headEnd/>
                      <a:tailEnd/>
                    </a:ln>
                  </p:spPr>
                  <p:txBody>
                    <a:bodyPr/>
                    <a:lstStyle/>
                    <a:p>
                      <a:endParaRPr lang="zh-CN" altLang="en-US"/>
                    </a:p>
                  </p:txBody>
                </p:sp>
                <p:sp>
                  <p:nvSpPr>
                    <p:cNvPr id="4311" name="Freeform 56"/>
                    <p:cNvSpPr>
                      <a:spLocks/>
                    </p:cNvSpPr>
                    <p:nvPr/>
                  </p:nvSpPr>
                  <p:spPr bwMode="auto">
                    <a:xfrm>
                      <a:off x="2403" y="1858"/>
                      <a:ext cx="44" cy="23"/>
                    </a:xfrm>
                    <a:custGeom>
                      <a:avLst/>
                      <a:gdLst>
                        <a:gd name="T0" fmla="*/ 0 w 44"/>
                        <a:gd name="T1" fmla="*/ 3 h 23"/>
                        <a:gd name="T2" fmla="*/ 2 w 44"/>
                        <a:gd name="T3" fmla="*/ 0 h 23"/>
                        <a:gd name="T4" fmla="*/ 5 w 44"/>
                        <a:gd name="T5" fmla="*/ 3 h 23"/>
                        <a:gd name="T6" fmla="*/ 8 w 44"/>
                        <a:gd name="T7" fmla="*/ 5 h 23"/>
                        <a:gd name="T8" fmla="*/ 11 w 44"/>
                        <a:gd name="T9" fmla="*/ 7 h 23"/>
                        <a:gd name="T10" fmla="*/ 17 w 44"/>
                        <a:gd name="T11" fmla="*/ 9 h 23"/>
                        <a:gd name="T12" fmla="*/ 23 w 44"/>
                        <a:gd name="T13" fmla="*/ 10 h 23"/>
                        <a:gd name="T14" fmla="*/ 30 w 44"/>
                        <a:gd name="T15" fmla="*/ 12 h 23"/>
                        <a:gd name="T16" fmla="*/ 41 w 44"/>
                        <a:gd name="T17" fmla="*/ 15 h 23"/>
                        <a:gd name="T18" fmla="*/ 43 w 44"/>
                        <a:gd name="T19" fmla="*/ 22 h 23"/>
                        <a:gd name="T20" fmla="*/ 32 w 44"/>
                        <a:gd name="T21" fmla="*/ 18 h 23"/>
                        <a:gd name="T22" fmla="*/ 25 w 44"/>
                        <a:gd name="T23" fmla="*/ 16 h 23"/>
                        <a:gd name="T24" fmla="*/ 19 w 44"/>
                        <a:gd name="T25" fmla="*/ 15 h 23"/>
                        <a:gd name="T26" fmla="*/ 14 w 44"/>
                        <a:gd name="T27" fmla="*/ 15 h 23"/>
                        <a:gd name="T28" fmla="*/ 11 w 44"/>
                        <a:gd name="T29" fmla="*/ 16 h 23"/>
                        <a:gd name="T30" fmla="*/ 8 w 44"/>
                        <a:gd name="T31" fmla="*/ 19 h 23"/>
                        <a:gd name="T32" fmla="*/ 8 w 44"/>
                        <a:gd name="T33" fmla="*/ 16 h 23"/>
                        <a:gd name="T34" fmla="*/ 5 w 44"/>
                        <a:gd name="T35" fmla="*/ 12 h 23"/>
                        <a:gd name="T36" fmla="*/ 2 w 44"/>
                        <a:gd name="T37" fmla="*/ 9 h 23"/>
                        <a:gd name="T38" fmla="*/ 0 w 44"/>
                        <a:gd name="T39" fmla="*/ 6 h 23"/>
                        <a:gd name="T40" fmla="*/ 0 w 44"/>
                        <a:gd name="T41" fmla="*/ 3 h 2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4"/>
                        <a:gd name="T64" fmla="*/ 0 h 23"/>
                        <a:gd name="T65" fmla="*/ 44 w 44"/>
                        <a:gd name="T66" fmla="*/ 23 h 2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4" h="23">
                          <a:moveTo>
                            <a:pt x="0" y="3"/>
                          </a:moveTo>
                          <a:lnTo>
                            <a:pt x="2" y="0"/>
                          </a:lnTo>
                          <a:lnTo>
                            <a:pt x="5" y="3"/>
                          </a:lnTo>
                          <a:lnTo>
                            <a:pt x="8" y="5"/>
                          </a:lnTo>
                          <a:lnTo>
                            <a:pt x="11" y="7"/>
                          </a:lnTo>
                          <a:lnTo>
                            <a:pt x="17" y="9"/>
                          </a:lnTo>
                          <a:lnTo>
                            <a:pt x="23" y="10"/>
                          </a:lnTo>
                          <a:lnTo>
                            <a:pt x="30" y="12"/>
                          </a:lnTo>
                          <a:lnTo>
                            <a:pt x="41" y="15"/>
                          </a:lnTo>
                          <a:lnTo>
                            <a:pt x="43" y="22"/>
                          </a:lnTo>
                          <a:lnTo>
                            <a:pt x="32" y="18"/>
                          </a:lnTo>
                          <a:lnTo>
                            <a:pt x="25" y="16"/>
                          </a:lnTo>
                          <a:lnTo>
                            <a:pt x="19" y="15"/>
                          </a:lnTo>
                          <a:lnTo>
                            <a:pt x="14" y="15"/>
                          </a:lnTo>
                          <a:lnTo>
                            <a:pt x="11" y="16"/>
                          </a:lnTo>
                          <a:lnTo>
                            <a:pt x="8" y="19"/>
                          </a:lnTo>
                          <a:lnTo>
                            <a:pt x="8" y="16"/>
                          </a:lnTo>
                          <a:lnTo>
                            <a:pt x="5" y="12"/>
                          </a:lnTo>
                          <a:lnTo>
                            <a:pt x="2" y="9"/>
                          </a:lnTo>
                          <a:lnTo>
                            <a:pt x="0" y="6"/>
                          </a:lnTo>
                          <a:lnTo>
                            <a:pt x="0" y="3"/>
                          </a:lnTo>
                        </a:path>
                      </a:pathLst>
                    </a:custGeom>
                    <a:solidFill>
                      <a:srgbClr val="FFA040"/>
                    </a:solidFill>
                    <a:ln w="9525" cap="rnd">
                      <a:noFill/>
                      <a:round/>
                      <a:headEnd/>
                      <a:tailEnd/>
                    </a:ln>
                  </p:spPr>
                  <p:txBody>
                    <a:bodyPr/>
                    <a:lstStyle/>
                    <a:p>
                      <a:endParaRPr lang="zh-CN" altLang="en-US"/>
                    </a:p>
                  </p:txBody>
                </p:sp>
                <p:sp>
                  <p:nvSpPr>
                    <p:cNvPr id="4312" name="Freeform 57"/>
                    <p:cNvSpPr>
                      <a:spLocks/>
                    </p:cNvSpPr>
                    <p:nvPr/>
                  </p:nvSpPr>
                  <p:spPr bwMode="auto">
                    <a:xfrm>
                      <a:off x="2408" y="1882"/>
                      <a:ext cx="52" cy="48"/>
                    </a:xfrm>
                    <a:custGeom>
                      <a:avLst/>
                      <a:gdLst>
                        <a:gd name="T0" fmla="*/ 0 w 52"/>
                        <a:gd name="T1" fmla="*/ 7 h 48"/>
                        <a:gd name="T2" fmla="*/ 0 w 52"/>
                        <a:gd name="T3" fmla="*/ 4 h 48"/>
                        <a:gd name="T4" fmla="*/ 0 w 52"/>
                        <a:gd name="T5" fmla="*/ 2 h 48"/>
                        <a:gd name="T6" fmla="*/ 1 w 52"/>
                        <a:gd name="T7" fmla="*/ 0 h 48"/>
                        <a:gd name="T8" fmla="*/ 5 w 52"/>
                        <a:gd name="T9" fmla="*/ 3 h 48"/>
                        <a:gd name="T10" fmla="*/ 11 w 52"/>
                        <a:gd name="T11" fmla="*/ 6 h 48"/>
                        <a:gd name="T12" fmla="*/ 17 w 52"/>
                        <a:gd name="T13" fmla="*/ 8 h 48"/>
                        <a:gd name="T14" fmla="*/ 26 w 52"/>
                        <a:gd name="T15" fmla="*/ 11 h 48"/>
                        <a:gd name="T16" fmla="*/ 38 w 52"/>
                        <a:gd name="T17" fmla="*/ 13 h 48"/>
                        <a:gd name="T18" fmla="*/ 40 w 52"/>
                        <a:gd name="T19" fmla="*/ 18 h 48"/>
                        <a:gd name="T20" fmla="*/ 34 w 52"/>
                        <a:gd name="T21" fmla="*/ 16 h 48"/>
                        <a:gd name="T22" fmla="*/ 28 w 52"/>
                        <a:gd name="T23" fmla="*/ 16 h 48"/>
                        <a:gd name="T24" fmla="*/ 24 w 52"/>
                        <a:gd name="T25" fmla="*/ 16 h 48"/>
                        <a:gd name="T26" fmla="*/ 23 w 52"/>
                        <a:gd name="T27" fmla="*/ 19 h 48"/>
                        <a:gd name="T28" fmla="*/ 25 w 52"/>
                        <a:gd name="T29" fmla="*/ 22 h 48"/>
                        <a:gd name="T30" fmla="*/ 28 w 52"/>
                        <a:gd name="T31" fmla="*/ 26 h 48"/>
                        <a:gd name="T32" fmla="*/ 33 w 52"/>
                        <a:gd name="T33" fmla="*/ 31 h 48"/>
                        <a:gd name="T34" fmla="*/ 40 w 52"/>
                        <a:gd name="T35" fmla="*/ 36 h 48"/>
                        <a:gd name="T36" fmla="*/ 51 w 52"/>
                        <a:gd name="T37" fmla="*/ 42 h 48"/>
                        <a:gd name="T38" fmla="*/ 51 w 52"/>
                        <a:gd name="T39" fmla="*/ 47 h 48"/>
                        <a:gd name="T40" fmla="*/ 46 w 52"/>
                        <a:gd name="T41" fmla="*/ 44 h 48"/>
                        <a:gd name="T42" fmla="*/ 40 w 52"/>
                        <a:gd name="T43" fmla="*/ 41 h 48"/>
                        <a:gd name="T44" fmla="*/ 32 w 52"/>
                        <a:gd name="T45" fmla="*/ 36 h 48"/>
                        <a:gd name="T46" fmla="*/ 25 w 52"/>
                        <a:gd name="T47" fmla="*/ 30 h 48"/>
                        <a:gd name="T48" fmla="*/ 19 w 52"/>
                        <a:gd name="T49" fmla="*/ 26 h 48"/>
                        <a:gd name="T50" fmla="*/ 14 w 52"/>
                        <a:gd name="T51" fmla="*/ 20 h 48"/>
                        <a:gd name="T52" fmla="*/ 9 w 52"/>
                        <a:gd name="T53" fmla="*/ 15 h 48"/>
                        <a:gd name="T54" fmla="*/ 3 w 52"/>
                        <a:gd name="T55" fmla="*/ 11 h 48"/>
                        <a:gd name="T56" fmla="*/ 0 w 52"/>
                        <a:gd name="T57" fmla="*/ 7 h 4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2"/>
                        <a:gd name="T88" fmla="*/ 0 h 48"/>
                        <a:gd name="T89" fmla="*/ 52 w 52"/>
                        <a:gd name="T90" fmla="*/ 48 h 4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2" h="48">
                          <a:moveTo>
                            <a:pt x="0" y="7"/>
                          </a:moveTo>
                          <a:lnTo>
                            <a:pt x="0" y="4"/>
                          </a:lnTo>
                          <a:lnTo>
                            <a:pt x="0" y="2"/>
                          </a:lnTo>
                          <a:lnTo>
                            <a:pt x="1" y="0"/>
                          </a:lnTo>
                          <a:lnTo>
                            <a:pt x="5" y="3"/>
                          </a:lnTo>
                          <a:lnTo>
                            <a:pt x="11" y="6"/>
                          </a:lnTo>
                          <a:lnTo>
                            <a:pt x="17" y="8"/>
                          </a:lnTo>
                          <a:lnTo>
                            <a:pt x="26" y="11"/>
                          </a:lnTo>
                          <a:lnTo>
                            <a:pt x="38" y="13"/>
                          </a:lnTo>
                          <a:lnTo>
                            <a:pt x="40" y="18"/>
                          </a:lnTo>
                          <a:lnTo>
                            <a:pt x="34" y="16"/>
                          </a:lnTo>
                          <a:lnTo>
                            <a:pt x="28" y="16"/>
                          </a:lnTo>
                          <a:lnTo>
                            <a:pt x="24" y="16"/>
                          </a:lnTo>
                          <a:lnTo>
                            <a:pt x="23" y="19"/>
                          </a:lnTo>
                          <a:lnTo>
                            <a:pt x="25" y="22"/>
                          </a:lnTo>
                          <a:lnTo>
                            <a:pt x="28" y="26"/>
                          </a:lnTo>
                          <a:lnTo>
                            <a:pt x="33" y="31"/>
                          </a:lnTo>
                          <a:lnTo>
                            <a:pt x="40" y="36"/>
                          </a:lnTo>
                          <a:lnTo>
                            <a:pt x="51" y="42"/>
                          </a:lnTo>
                          <a:lnTo>
                            <a:pt x="51" y="47"/>
                          </a:lnTo>
                          <a:lnTo>
                            <a:pt x="46" y="44"/>
                          </a:lnTo>
                          <a:lnTo>
                            <a:pt x="40" y="41"/>
                          </a:lnTo>
                          <a:lnTo>
                            <a:pt x="32" y="36"/>
                          </a:lnTo>
                          <a:lnTo>
                            <a:pt x="25" y="30"/>
                          </a:lnTo>
                          <a:lnTo>
                            <a:pt x="19" y="26"/>
                          </a:lnTo>
                          <a:lnTo>
                            <a:pt x="14" y="20"/>
                          </a:lnTo>
                          <a:lnTo>
                            <a:pt x="9" y="15"/>
                          </a:lnTo>
                          <a:lnTo>
                            <a:pt x="3" y="11"/>
                          </a:lnTo>
                          <a:lnTo>
                            <a:pt x="0" y="7"/>
                          </a:lnTo>
                        </a:path>
                      </a:pathLst>
                    </a:custGeom>
                    <a:solidFill>
                      <a:srgbClr val="FFA040"/>
                    </a:solidFill>
                    <a:ln w="9525" cap="rnd">
                      <a:noFill/>
                      <a:round/>
                      <a:headEnd/>
                      <a:tailEnd/>
                    </a:ln>
                  </p:spPr>
                  <p:txBody>
                    <a:bodyPr/>
                    <a:lstStyle/>
                    <a:p>
                      <a:endParaRPr lang="zh-CN" altLang="en-US"/>
                    </a:p>
                  </p:txBody>
                </p:sp>
                <p:sp>
                  <p:nvSpPr>
                    <p:cNvPr id="4313" name="Freeform 58"/>
                    <p:cNvSpPr>
                      <a:spLocks/>
                    </p:cNvSpPr>
                    <p:nvPr/>
                  </p:nvSpPr>
                  <p:spPr bwMode="auto">
                    <a:xfrm>
                      <a:off x="2409" y="1797"/>
                      <a:ext cx="22" cy="17"/>
                    </a:xfrm>
                    <a:custGeom>
                      <a:avLst/>
                      <a:gdLst>
                        <a:gd name="T0" fmla="*/ 0 w 22"/>
                        <a:gd name="T1" fmla="*/ 0 h 17"/>
                        <a:gd name="T2" fmla="*/ 2 w 22"/>
                        <a:gd name="T3" fmla="*/ 2 h 17"/>
                        <a:gd name="T4" fmla="*/ 5 w 22"/>
                        <a:gd name="T5" fmla="*/ 4 h 17"/>
                        <a:gd name="T6" fmla="*/ 10 w 22"/>
                        <a:gd name="T7" fmla="*/ 7 h 17"/>
                        <a:gd name="T8" fmla="*/ 14 w 22"/>
                        <a:gd name="T9" fmla="*/ 10 h 17"/>
                        <a:gd name="T10" fmla="*/ 18 w 22"/>
                        <a:gd name="T11" fmla="*/ 12 h 17"/>
                        <a:gd name="T12" fmla="*/ 21 w 22"/>
                        <a:gd name="T13" fmla="*/ 14 h 17"/>
                        <a:gd name="T14" fmla="*/ 15 w 22"/>
                        <a:gd name="T15" fmla="*/ 16 h 17"/>
                        <a:gd name="T16" fmla="*/ 10 w 22"/>
                        <a:gd name="T17" fmla="*/ 14 h 17"/>
                        <a:gd name="T18" fmla="*/ 4 w 22"/>
                        <a:gd name="T19" fmla="*/ 12 h 17"/>
                        <a:gd name="T20" fmla="*/ 0 w 22"/>
                        <a:gd name="T21" fmla="*/ 9 h 17"/>
                        <a:gd name="T22" fmla="*/ 0 w 22"/>
                        <a:gd name="T23" fmla="*/ 7 h 17"/>
                        <a:gd name="T24" fmla="*/ 0 w 22"/>
                        <a:gd name="T25" fmla="*/ 3 h 17"/>
                        <a:gd name="T26" fmla="*/ 0 w 22"/>
                        <a:gd name="T27" fmla="*/ 0 h 1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7"/>
                        <a:gd name="T44" fmla="*/ 22 w 22"/>
                        <a:gd name="T45" fmla="*/ 17 h 1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7">
                          <a:moveTo>
                            <a:pt x="0" y="0"/>
                          </a:moveTo>
                          <a:lnTo>
                            <a:pt x="2" y="2"/>
                          </a:lnTo>
                          <a:lnTo>
                            <a:pt x="5" y="4"/>
                          </a:lnTo>
                          <a:lnTo>
                            <a:pt x="10" y="7"/>
                          </a:lnTo>
                          <a:lnTo>
                            <a:pt x="14" y="10"/>
                          </a:lnTo>
                          <a:lnTo>
                            <a:pt x="18" y="12"/>
                          </a:lnTo>
                          <a:lnTo>
                            <a:pt x="21" y="14"/>
                          </a:lnTo>
                          <a:lnTo>
                            <a:pt x="15" y="16"/>
                          </a:lnTo>
                          <a:lnTo>
                            <a:pt x="10" y="14"/>
                          </a:lnTo>
                          <a:lnTo>
                            <a:pt x="4" y="12"/>
                          </a:lnTo>
                          <a:lnTo>
                            <a:pt x="0" y="9"/>
                          </a:lnTo>
                          <a:lnTo>
                            <a:pt x="0" y="7"/>
                          </a:lnTo>
                          <a:lnTo>
                            <a:pt x="0" y="3"/>
                          </a:lnTo>
                          <a:lnTo>
                            <a:pt x="0" y="0"/>
                          </a:lnTo>
                        </a:path>
                      </a:pathLst>
                    </a:custGeom>
                    <a:solidFill>
                      <a:srgbClr val="FFA040"/>
                    </a:solidFill>
                    <a:ln w="9525" cap="rnd">
                      <a:noFill/>
                      <a:round/>
                      <a:headEnd/>
                      <a:tailEnd/>
                    </a:ln>
                  </p:spPr>
                  <p:txBody>
                    <a:bodyPr/>
                    <a:lstStyle/>
                    <a:p>
                      <a:endParaRPr lang="zh-CN" altLang="en-US"/>
                    </a:p>
                  </p:txBody>
                </p:sp>
                <p:sp>
                  <p:nvSpPr>
                    <p:cNvPr id="4314" name="Freeform 59"/>
                    <p:cNvSpPr>
                      <a:spLocks/>
                    </p:cNvSpPr>
                    <p:nvPr/>
                  </p:nvSpPr>
                  <p:spPr bwMode="auto">
                    <a:xfrm>
                      <a:off x="2447" y="1794"/>
                      <a:ext cx="180" cy="142"/>
                    </a:xfrm>
                    <a:custGeom>
                      <a:avLst/>
                      <a:gdLst>
                        <a:gd name="T0" fmla="*/ 85 w 180"/>
                        <a:gd name="T1" fmla="*/ 32 h 142"/>
                        <a:gd name="T2" fmla="*/ 71 w 180"/>
                        <a:gd name="T3" fmla="*/ 36 h 142"/>
                        <a:gd name="T4" fmla="*/ 42 w 180"/>
                        <a:gd name="T5" fmla="*/ 40 h 142"/>
                        <a:gd name="T6" fmla="*/ 0 w 180"/>
                        <a:gd name="T7" fmla="*/ 42 h 142"/>
                        <a:gd name="T8" fmla="*/ 50 w 180"/>
                        <a:gd name="T9" fmla="*/ 49 h 142"/>
                        <a:gd name="T10" fmla="*/ 106 w 180"/>
                        <a:gd name="T11" fmla="*/ 46 h 142"/>
                        <a:gd name="T12" fmla="*/ 145 w 180"/>
                        <a:gd name="T13" fmla="*/ 36 h 142"/>
                        <a:gd name="T14" fmla="*/ 158 w 180"/>
                        <a:gd name="T15" fmla="*/ 34 h 142"/>
                        <a:gd name="T16" fmla="*/ 152 w 180"/>
                        <a:gd name="T17" fmla="*/ 42 h 142"/>
                        <a:gd name="T18" fmla="*/ 124 w 180"/>
                        <a:gd name="T19" fmla="*/ 53 h 142"/>
                        <a:gd name="T20" fmla="*/ 74 w 180"/>
                        <a:gd name="T21" fmla="*/ 63 h 142"/>
                        <a:gd name="T22" fmla="*/ 43 w 180"/>
                        <a:gd name="T23" fmla="*/ 71 h 142"/>
                        <a:gd name="T24" fmla="*/ 100 w 180"/>
                        <a:gd name="T25" fmla="*/ 70 h 142"/>
                        <a:gd name="T26" fmla="*/ 138 w 180"/>
                        <a:gd name="T27" fmla="*/ 63 h 142"/>
                        <a:gd name="T28" fmla="*/ 161 w 180"/>
                        <a:gd name="T29" fmla="*/ 56 h 142"/>
                        <a:gd name="T30" fmla="*/ 161 w 180"/>
                        <a:gd name="T31" fmla="*/ 61 h 142"/>
                        <a:gd name="T32" fmla="*/ 142 w 180"/>
                        <a:gd name="T33" fmla="*/ 72 h 142"/>
                        <a:gd name="T34" fmla="*/ 107 w 180"/>
                        <a:gd name="T35" fmla="*/ 83 h 142"/>
                        <a:gd name="T36" fmla="*/ 58 w 180"/>
                        <a:gd name="T37" fmla="*/ 90 h 142"/>
                        <a:gd name="T38" fmla="*/ 74 w 180"/>
                        <a:gd name="T39" fmla="*/ 95 h 142"/>
                        <a:gd name="T40" fmla="*/ 118 w 180"/>
                        <a:gd name="T41" fmla="*/ 93 h 142"/>
                        <a:gd name="T42" fmla="*/ 153 w 180"/>
                        <a:gd name="T43" fmla="*/ 84 h 142"/>
                        <a:gd name="T44" fmla="*/ 157 w 180"/>
                        <a:gd name="T45" fmla="*/ 88 h 142"/>
                        <a:gd name="T46" fmla="*/ 146 w 180"/>
                        <a:gd name="T47" fmla="*/ 96 h 142"/>
                        <a:gd name="T48" fmla="*/ 119 w 180"/>
                        <a:gd name="T49" fmla="*/ 106 h 142"/>
                        <a:gd name="T50" fmla="*/ 88 w 180"/>
                        <a:gd name="T51" fmla="*/ 110 h 142"/>
                        <a:gd name="T52" fmla="*/ 40 w 180"/>
                        <a:gd name="T53" fmla="*/ 111 h 142"/>
                        <a:gd name="T54" fmla="*/ 73 w 180"/>
                        <a:gd name="T55" fmla="*/ 118 h 142"/>
                        <a:gd name="T56" fmla="*/ 104 w 180"/>
                        <a:gd name="T57" fmla="*/ 118 h 142"/>
                        <a:gd name="T58" fmla="*/ 132 w 180"/>
                        <a:gd name="T59" fmla="*/ 114 h 142"/>
                        <a:gd name="T60" fmla="*/ 143 w 180"/>
                        <a:gd name="T61" fmla="*/ 115 h 142"/>
                        <a:gd name="T62" fmla="*/ 137 w 180"/>
                        <a:gd name="T63" fmla="*/ 122 h 142"/>
                        <a:gd name="T64" fmla="*/ 121 w 180"/>
                        <a:gd name="T65" fmla="*/ 127 h 142"/>
                        <a:gd name="T66" fmla="*/ 62 w 180"/>
                        <a:gd name="T67" fmla="*/ 132 h 142"/>
                        <a:gd name="T68" fmla="*/ 110 w 180"/>
                        <a:gd name="T69" fmla="*/ 135 h 142"/>
                        <a:gd name="T70" fmla="*/ 114 w 180"/>
                        <a:gd name="T71" fmla="*/ 140 h 142"/>
                        <a:gd name="T72" fmla="*/ 132 w 180"/>
                        <a:gd name="T73" fmla="*/ 135 h 142"/>
                        <a:gd name="T74" fmla="*/ 145 w 180"/>
                        <a:gd name="T75" fmla="*/ 126 h 142"/>
                        <a:gd name="T76" fmla="*/ 173 w 180"/>
                        <a:gd name="T77" fmla="*/ 92 h 142"/>
                        <a:gd name="T78" fmla="*/ 174 w 180"/>
                        <a:gd name="T79" fmla="*/ 85 h 142"/>
                        <a:gd name="T80" fmla="*/ 170 w 180"/>
                        <a:gd name="T81" fmla="*/ 79 h 142"/>
                        <a:gd name="T82" fmla="*/ 174 w 180"/>
                        <a:gd name="T83" fmla="*/ 72 h 142"/>
                        <a:gd name="T84" fmla="*/ 179 w 180"/>
                        <a:gd name="T85" fmla="*/ 66 h 142"/>
                        <a:gd name="T86" fmla="*/ 175 w 180"/>
                        <a:gd name="T87" fmla="*/ 58 h 142"/>
                        <a:gd name="T88" fmla="*/ 171 w 180"/>
                        <a:gd name="T89" fmla="*/ 52 h 142"/>
                        <a:gd name="T90" fmla="*/ 177 w 180"/>
                        <a:gd name="T91" fmla="*/ 45 h 142"/>
                        <a:gd name="T92" fmla="*/ 176 w 180"/>
                        <a:gd name="T93" fmla="*/ 36 h 142"/>
                        <a:gd name="T94" fmla="*/ 172 w 180"/>
                        <a:gd name="T95" fmla="*/ 30 h 142"/>
                        <a:gd name="T96" fmla="*/ 175 w 180"/>
                        <a:gd name="T97" fmla="*/ 23 h 142"/>
                        <a:gd name="T98" fmla="*/ 179 w 180"/>
                        <a:gd name="T99" fmla="*/ 16 h 142"/>
                        <a:gd name="T100" fmla="*/ 174 w 180"/>
                        <a:gd name="T101" fmla="*/ 9 h 142"/>
                        <a:gd name="T102" fmla="*/ 155 w 180"/>
                        <a:gd name="T103" fmla="*/ 10 h 142"/>
                        <a:gd name="T104" fmla="*/ 116 w 180"/>
                        <a:gd name="T105" fmla="*/ 21 h 142"/>
                        <a:gd name="T106" fmla="*/ 71 w 180"/>
                        <a:gd name="T107" fmla="*/ 27 h 14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80"/>
                        <a:gd name="T163" fmla="*/ 0 h 142"/>
                        <a:gd name="T164" fmla="*/ 180 w 180"/>
                        <a:gd name="T165" fmla="*/ 142 h 14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80" h="142">
                          <a:moveTo>
                            <a:pt x="71" y="27"/>
                          </a:moveTo>
                          <a:lnTo>
                            <a:pt x="45" y="29"/>
                          </a:lnTo>
                          <a:lnTo>
                            <a:pt x="85" y="32"/>
                          </a:lnTo>
                          <a:lnTo>
                            <a:pt x="82" y="34"/>
                          </a:lnTo>
                          <a:lnTo>
                            <a:pt x="77" y="35"/>
                          </a:lnTo>
                          <a:lnTo>
                            <a:pt x="71" y="36"/>
                          </a:lnTo>
                          <a:lnTo>
                            <a:pt x="63" y="38"/>
                          </a:lnTo>
                          <a:lnTo>
                            <a:pt x="54" y="40"/>
                          </a:lnTo>
                          <a:lnTo>
                            <a:pt x="42" y="40"/>
                          </a:lnTo>
                          <a:lnTo>
                            <a:pt x="29" y="42"/>
                          </a:lnTo>
                          <a:lnTo>
                            <a:pt x="15" y="42"/>
                          </a:lnTo>
                          <a:lnTo>
                            <a:pt x="0" y="42"/>
                          </a:lnTo>
                          <a:lnTo>
                            <a:pt x="23" y="47"/>
                          </a:lnTo>
                          <a:lnTo>
                            <a:pt x="37" y="49"/>
                          </a:lnTo>
                          <a:lnTo>
                            <a:pt x="50" y="49"/>
                          </a:lnTo>
                          <a:lnTo>
                            <a:pt x="65" y="49"/>
                          </a:lnTo>
                          <a:lnTo>
                            <a:pt x="87" y="48"/>
                          </a:lnTo>
                          <a:lnTo>
                            <a:pt x="106" y="46"/>
                          </a:lnTo>
                          <a:lnTo>
                            <a:pt x="121" y="42"/>
                          </a:lnTo>
                          <a:lnTo>
                            <a:pt x="138" y="38"/>
                          </a:lnTo>
                          <a:lnTo>
                            <a:pt x="145" y="36"/>
                          </a:lnTo>
                          <a:lnTo>
                            <a:pt x="152" y="34"/>
                          </a:lnTo>
                          <a:lnTo>
                            <a:pt x="156" y="33"/>
                          </a:lnTo>
                          <a:lnTo>
                            <a:pt x="158" y="34"/>
                          </a:lnTo>
                          <a:lnTo>
                            <a:pt x="158" y="36"/>
                          </a:lnTo>
                          <a:lnTo>
                            <a:pt x="157" y="39"/>
                          </a:lnTo>
                          <a:lnTo>
                            <a:pt x="152" y="42"/>
                          </a:lnTo>
                          <a:lnTo>
                            <a:pt x="145" y="46"/>
                          </a:lnTo>
                          <a:lnTo>
                            <a:pt x="136" y="49"/>
                          </a:lnTo>
                          <a:lnTo>
                            <a:pt x="124" y="53"/>
                          </a:lnTo>
                          <a:lnTo>
                            <a:pt x="109" y="57"/>
                          </a:lnTo>
                          <a:lnTo>
                            <a:pt x="91" y="60"/>
                          </a:lnTo>
                          <a:lnTo>
                            <a:pt x="74" y="63"/>
                          </a:lnTo>
                          <a:lnTo>
                            <a:pt x="55" y="65"/>
                          </a:lnTo>
                          <a:lnTo>
                            <a:pt x="23" y="68"/>
                          </a:lnTo>
                          <a:lnTo>
                            <a:pt x="43" y="71"/>
                          </a:lnTo>
                          <a:lnTo>
                            <a:pt x="59" y="73"/>
                          </a:lnTo>
                          <a:lnTo>
                            <a:pt x="79" y="73"/>
                          </a:lnTo>
                          <a:lnTo>
                            <a:pt x="100" y="70"/>
                          </a:lnTo>
                          <a:lnTo>
                            <a:pt x="116" y="68"/>
                          </a:lnTo>
                          <a:lnTo>
                            <a:pt x="128" y="65"/>
                          </a:lnTo>
                          <a:lnTo>
                            <a:pt x="138" y="63"/>
                          </a:lnTo>
                          <a:lnTo>
                            <a:pt x="149" y="59"/>
                          </a:lnTo>
                          <a:lnTo>
                            <a:pt x="157" y="57"/>
                          </a:lnTo>
                          <a:lnTo>
                            <a:pt x="161" y="56"/>
                          </a:lnTo>
                          <a:lnTo>
                            <a:pt x="163" y="56"/>
                          </a:lnTo>
                          <a:lnTo>
                            <a:pt x="162" y="58"/>
                          </a:lnTo>
                          <a:lnTo>
                            <a:pt x="161" y="61"/>
                          </a:lnTo>
                          <a:lnTo>
                            <a:pt x="158" y="64"/>
                          </a:lnTo>
                          <a:lnTo>
                            <a:pt x="150" y="68"/>
                          </a:lnTo>
                          <a:lnTo>
                            <a:pt x="142" y="72"/>
                          </a:lnTo>
                          <a:lnTo>
                            <a:pt x="133" y="75"/>
                          </a:lnTo>
                          <a:lnTo>
                            <a:pt x="121" y="79"/>
                          </a:lnTo>
                          <a:lnTo>
                            <a:pt x="107" y="83"/>
                          </a:lnTo>
                          <a:lnTo>
                            <a:pt x="86" y="87"/>
                          </a:lnTo>
                          <a:lnTo>
                            <a:pt x="71" y="89"/>
                          </a:lnTo>
                          <a:lnTo>
                            <a:pt x="58" y="90"/>
                          </a:lnTo>
                          <a:lnTo>
                            <a:pt x="37" y="91"/>
                          </a:lnTo>
                          <a:lnTo>
                            <a:pt x="58" y="94"/>
                          </a:lnTo>
                          <a:lnTo>
                            <a:pt x="74" y="95"/>
                          </a:lnTo>
                          <a:lnTo>
                            <a:pt x="88" y="95"/>
                          </a:lnTo>
                          <a:lnTo>
                            <a:pt x="103" y="95"/>
                          </a:lnTo>
                          <a:lnTo>
                            <a:pt x="118" y="93"/>
                          </a:lnTo>
                          <a:lnTo>
                            <a:pt x="129" y="91"/>
                          </a:lnTo>
                          <a:lnTo>
                            <a:pt x="138" y="88"/>
                          </a:lnTo>
                          <a:lnTo>
                            <a:pt x="153" y="84"/>
                          </a:lnTo>
                          <a:lnTo>
                            <a:pt x="155" y="84"/>
                          </a:lnTo>
                          <a:lnTo>
                            <a:pt x="157" y="85"/>
                          </a:lnTo>
                          <a:lnTo>
                            <a:pt x="157" y="88"/>
                          </a:lnTo>
                          <a:lnTo>
                            <a:pt x="155" y="90"/>
                          </a:lnTo>
                          <a:lnTo>
                            <a:pt x="151" y="93"/>
                          </a:lnTo>
                          <a:lnTo>
                            <a:pt x="146" y="96"/>
                          </a:lnTo>
                          <a:lnTo>
                            <a:pt x="137" y="100"/>
                          </a:lnTo>
                          <a:lnTo>
                            <a:pt x="128" y="104"/>
                          </a:lnTo>
                          <a:lnTo>
                            <a:pt x="119" y="106"/>
                          </a:lnTo>
                          <a:lnTo>
                            <a:pt x="109" y="108"/>
                          </a:lnTo>
                          <a:lnTo>
                            <a:pt x="100" y="109"/>
                          </a:lnTo>
                          <a:lnTo>
                            <a:pt x="88" y="110"/>
                          </a:lnTo>
                          <a:lnTo>
                            <a:pt x="74" y="111"/>
                          </a:lnTo>
                          <a:lnTo>
                            <a:pt x="61" y="111"/>
                          </a:lnTo>
                          <a:lnTo>
                            <a:pt x="40" y="111"/>
                          </a:lnTo>
                          <a:lnTo>
                            <a:pt x="51" y="114"/>
                          </a:lnTo>
                          <a:lnTo>
                            <a:pt x="62" y="117"/>
                          </a:lnTo>
                          <a:lnTo>
                            <a:pt x="73" y="118"/>
                          </a:lnTo>
                          <a:lnTo>
                            <a:pt x="83" y="118"/>
                          </a:lnTo>
                          <a:lnTo>
                            <a:pt x="93" y="119"/>
                          </a:lnTo>
                          <a:lnTo>
                            <a:pt x="104" y="118"/>
                          </a:lnTo>
                          <a:lnTo>
                            <a:pt x="112" y="118"/>
                          </a:lnTo>
                          <a:lnTo>
                            <a:pt x="121" y="117"/>
                          </a:lnTo>
                          <a:lnTo>
                            <a:pt x="132" y="114"/>
                          </a:lnTo>
                          <a:lnTo>
                            <a:pt x="140" y="113"/>
                          </a:lnTo>
                          <a:lnTo>
                            <a:pt x="143" y="113"/>
                          </a:lnTo>
                          <a:lnTo>
                            <a:pt x="143" y="115"/>
                          </a:lnTo>
                          <a:lnTo>
                            <a:pt x="143" y="117"/>
                          </a:lnTo>
                          <a:lnTo>
                            <a:pt x="140" y="119"/>
                          </a:lnTo>
                          <a:lnTo>
                            <a:pt x="137" y="122"/>
                          </a:lnTo>
                          <a:lnTo>
                            <a:pt x="133" y="123"/>
                          </a:lnTo>
                          <a:lnTo>
                            <a:pt x="128" y="125"/>
                          </a:lnTo>
                          <a:lnTo>
                            <a:pt x="121" y="127"/>
                          </a:lnTo>
                          <a:lnTo>
                            <a:pt x="105" y="129"/>
                          </a:lnTo>
                          <a:lnTo>
                            <a:pt x="91" y="130"/>
                          </a:lnTo>
                          <a:lnTo>
                            <a:pt x="62" y="132"/>
                          </a:lnTo>
                          <a:lnTo>
                            <a:pt x="99" y="134"/>
                          </a:lnTo>
                          <a:lnTo>
                            <a:pt x="107" y="134"/>
                          </a:lnTo>
                          <a:lnTo>
                            <a:pt x="110" y="135"/>
                          </a:lnTo>
                          <a:lnTo>
                            <a:pt x="112" y="136"/>
                          </a:lnTo>
                          <a:lnTo>
                            <a:pt x="112" y="139"/>
                          </a:lnTo>
                          <a:lnTo>
                            <a:pt x="114" y="140"/>
                          </a:lnTo>
                          <a:lnTo>
                            <a:pt x="118" y="141"/>
                          </a:lnTo>
                          <a:lnTo>
                            <a:pt x="126" y="138"/>
                          </a:lnTo>
                          <a:lnTo>
                            <a:pt x="132" y="135"/>
                          </a:lnTo>
                          <a:lnTo>
                            <a:pt x="137" y="133"/>
                          </a:lnTo>
                          <a:lnTo>
                            <a:pt x="141" y="130"/>
                          </a:lnTo>
                          <a:lnTo>
                            <a:pt x="145" y="126"/>
                          </a:lnTo>
                          <a:lnTo>
                            <a:pt x="159" y="111"/>
                          </a:lnTo>
                          <a:lnTo>
                            <a:pt x="169" y="99"/>
                          </a:lnTo>
                          <a:lnTo>
                            <a:pt x="173" y="92"/>
                          </a:lnTo>
                          <a:lnTo>
                            <a:pt x="174" y="89"/>
                          </a:lnTo>
                          <a:lnTo>
                            <a:pt x="174" y="88"/>
                          </a:lnTo>
                          <a:lnTo>
                            <a:pt x="174" y="85"/>
                          </a:lnTo>
                          <a:lnTo>
                            <a:pt x="172" y="83"/>
                          </a:lnTo>
                          <a:lnTo>
                            <a:pt x="171" y="81"/>
                          </a:lnTo>
                          <a:lnTo>
                            <a:pt x="170" y="79"/>
                          </a:lnTo>
                          <a:lnTo>
                            <a:pt x="171" y="76"/>
                          </a:lnTo>
                          <a:lnTo>
                            <a:pt x="172" y="74"/>
                          </a:lnTo>
                          <a:lnTo>
                            <a:pt x="174" y="72"/>
                          </a:lnTo>
                          <a:lnTo>
                            <a:pt x="175" y="70"/>
                          </a:lnTo>
                          <a:lnTo>
                            <a:pt x="177" y="68"/>
                          </a:lnTo>
                          <a:lnTo>
                            <a:pt x="179" y="66"/>
                          </a:lnTo>
                          <a:lnTo>
                            <a:pt x="179" y="63"/>
                          </a:lnTo>
                          <a:lnTo>
                            <a:pt x="177" y="60"/>
                          </a:lnTo>
                          <a:lnTo>
                            <a:pt x="175" y="58"/>
                          </a:lnTo>
                          <a:lnTo>
                            <a:pt x="174" y="56"/>
                          </a:lnTo>
                          <a:lnTo>
                            <a:pt x="172" y="54"/>
                          </a:lnTo>
                          <a:lnTo>
                            <a:pt x="171" y="52"/>
                          </a:lnTo>
                          <a:lnTo>
                            <a:pt x="172" y="50"/>
                          </a:lnTo>
                          <a:lnTo>
                            <a:pt x="174" y="47"/>
                          </a:lnTo>
                          <a:lnTo>
                            <a:pt x="177" y="45"/>
                          </a:lnTo>
                          <a:lnTo>
                            <a:pt x="177" y="42"/>
                          </a:lnTo>
                          <a:lnTo>
                            <a:pt x="177" y="39"/>
                          </a:lnTo>
                          <a:lnTo>
                            <a:pt x="176" y="36"/>
                          </a:lnTo>
                          <a:lnTo>
                            <a:pt x="174" y="34"/>
                          </a:lnTo>
                          <a:lnTo>
                            <a:pt x="173" y="32"/>
                          </a:lnTo>
                          <a:lnTo>
                            <a:pt x="172" y="30"/>
                          </a:lnTo>
                          <a:lnTo>
                            <a:pt x="172" y="27"/>
                          </a:lnTo>
                          <a:lnTo>
                            <a:pt x="174" y="24"/>
                          </a:lnTo>
                          <a:lnTo>
                            <a:pt x="175" y="23"/>
                          </a:lnTo>
                          <a:lnTo>
                            <a:pt x="177" y="21"/>
                          </a:lnTo>
                          <a:lnTo>
                            <a:pt x="179" y="18"/>
                          </a:lnTo>
                          <a:lnTo>
                            <a:pt x="179" y="16"/>
                          </a:lnTo>
                          <a:lnTo>
                            <a:pt x="178" y="14"/>
                          </a:lnTo>
                          <a:lnTo>
                            <a:pt x="176" y="12"/>
                          </a:lnTo>
                          <a:lnTo>
                            <a:pt x="174" y="9"/>
                          </a:lnTo>
                          <a:lnTo>
                            <a:pt x="173" y="6"/>
                          </a:lnTo>
                          <a:lnTo>
                            <a:pt x="173" y="0"/>
                          </a:lnTo>
                          <a:lnTo>
                            <a:pt x="155" y="10"/>
                          </a:lnTo>
                          <a:lnTo>
                            <a:pt x="143" y="14"/>
                          </a:lnTo>
                          <a:lnTo>
                            <a:pt x="131" y="17"/>
                          </a:lnTo>
                          <a:lnTo>
                            <a:pt x="116" y="21"/>
                          </a:lnTo>
                          <a:lnTo>
                            <a:pt x="102" y="23"/>
                          </a:lnTo>
                          <a:lnTo>
                            <a:pt x="89" y="25"/>
                          </a:lnTo>
                          <a:lnTo>
                            <a:pt x="71" y="27"/>
                          </a:lnTo>
                        </a:path>
                      </a:pathLst>
                    </a:custGeom>
                    <a:solidFill>
                      <a:srgbClr val="FFA040"/>
                    </a:solidFill>
                    <a:ln w="9525" cap="rnd">
                      <a:noFill/>
                      <a:round/>
                      <a:headEnd/>
                      <a:tailEnd/>
                    </a:ln>
                  </p:spPr>
                  <p:txBody>
                    <a:bodyPr/>
                    <a:lstStyle/>
                    <a:p>
                      <a:endParaRPr lang="zh-CN" altLang="en-US"/>
                    </a:p>
                  </p:txBody>
                </p:sp>
              </p:grpSp>
            </p:grpSp>
            <p:grpSp>
              <p:nvGrpSpPr>
                <p:cNvPr id="4301" name="Group 60"/>
                <p:cNvGrpSpPr>
                  <a:grpSpLocks/>
                </p:cNvGrpSpPr>
                <p:nvPr/>
              </p:nvGrpSpPr>
              <p:grpSpPr bwMode="auto">
                <a:xfrm>
                  <a:off x="2552" y="1816"/>
                  <a:ext cx="54" cy="90"/>
                  <a:chOff x="2552" y="1816"/>
                  <a:chExt cx="54" cy="90"/>
                </a:xfrm>
              </p:grpSpPr>
              <p:sp>
                <p:nvSpPr>
                  <p:cNvPr id="4302" name="Freeform 61"/>
                  <p:cNvSpPr>
                    <a:spLocks/>
                  </p:cNvSpPr>
                  <p:nvPr/>
                </p:nvSpPr>
                <p:spPr bwMode="auto">
                  <a:xfrm>
                    <a:off x="2562" y="1840"/>
                    <a:ext cx="42" cy="17"/>
                  </a:xfrm>
                  <a:custGeom>
                    <a:avLst/>
                    <a:gdLst>
                      <a:gd name="T0" fmla="*/ 41 w 42"/>
                      <a:gd name="T1" fmla="*/ 2 h 17"/>
                      <a:gd name="T2" fmla="*/ 37 w 42"/>
                      <a:gd name="T3" fmla="*/ 0 h 17"/>
                      <a:gd name="T4" fmla="*/ 24 w 42"/>
                      <a:gd name="T5" fmla="*/ 5 h 17"/>
                      <a:gd name="T6" fmla="*/ 12 w 42"/>
                      <a:gd name="T7" fmla="*/ 10 h 17"/>
                      <a:gd name="T8" fmla="*/ 0 w 42"/>
                      <a:gd name="T9" fmla="*/ 13 h 17"/>
                      <a:gd name="T10" fmla="*/ 2 w 42"/>
                      <a:gd name="T11" fmla="*/ 16 h 17"/>
                      <a:gd name="T12" fmla="*/ 10 w 42"/>
                      <a:gd name="T13" fmla="*/ 16 h 17"/>
                      <a:gd name="T14" fmla="*/ 21 w 42"/>
                      <a:gd name="T15" fmla="*/ 14 h 17"/>
                      <a:gd name="T16" fmla="*/ 32 w 42"/>
                      <a:gd name="T17" fmla="*/ 8 h 17"/>
                      <a:gd name="T18" fmla="*/ 41 w 42"/>
                      <a:gd name="T19" fmla="*/ 2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2"/>
                      <a:gd name="T31" fmla="*/ 0 h 17"/>
                      <a:gd name="T32" fmla="*/ 42 w 42"/>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2" h="17">
                        <a:moveTo>
                          <a:pt x="41" y="2"/>
                        </a:moveTo>
                        <a:lnTo>
                          <a:pt x="37" y="0"/>
                        </a:lnTo>
                        <a:lnTo>
                          <a:pt x="24" y="5"/>
                        </a:lnTo>
                        <a:lnTo>
                          <a:pt x="12" y="10"/>
                        </a:lnTo>
                        <a:lnTo>
                          <a:pt x="0" y="13"/>
                        </a:lnTo>
                        <a:lnTo>
                          <a:pt x="2" y="16"/>
                        </a:lnTo>
                        <a:lnTo>
                          <a:pt x="10" y="16"/>
                        </a:lnTo>
                        <a:lnTo>
                          <a:pt x="21" y="14"/>
                        </a:lnTo>
                        <a:lnTo>
                          <a:pt x="32" y="8"/>
                        </a:lnTo>
                        <a:lnTo>
                          <a:pt x="41" y="2"/>
                        </a:lnTo>
                      </a:path>
                    </a:pathLst>
                  </a:custGeom>
                  <a:solidFill>
                    <a:srgbClr val="FFE0C0"/>
                  </a:solidFill>
                  <a:ln w="9525" cap="rnd">
                    <a:noFill/>
                    <a:round/>
                    <a:headEnd/>
                    <a:tailEnd/>
                  </a:ln>
                </p:spPr>
                <p:txBody>
                  <a:bodyPr/>
                  <a:lstStyle/>
                  <a:p>
                    <a:endParaRPr lang="zh-CN" altLang="en-US"/>
                  </a:p>
                </p:txBody>
              </p:sp>
              <p:sp>
                <p:nvSpPr>
                  <p:cNvPr id="4303" name="Freeform 62"/>
                  <p:cNvSpPr>
                    <a:spLocks/>
                  </p:cNvSpPr>
                  <p:nvPr/>
                </p:nvSpPr>
                <p:spPr bwMode="auto">
                  <a:xfrm>
                    <a:off x="2570" y="1863"/>
                    <a:ext cx="36" cy="17"/>
                  </a:xfrm>
                  <a:custGeom>
                    <a:avLst/>
                    <a:gdLst>
                      <a:gd name="T0" fmla="*/ 35 w 36"/>
                      <a:gd name="T1" fmla="*/ 2 h 17"/>
                      <a:gd name="T2" fmla="*/ 33 w 36"/>
                      <a:gd name="T3" fmla="*/ 0 h 17"/>
                      <a:gd name="T4" fmla="*/ 21 w 36"/>
                      <a:gd name="T5" fmla="*/ 6 h 17"/>
                      <a:gd name="T6" fmla="*/ 11 w 36"/>
                      <a:gd name="T7" fmla="*/ 10 h 17"/>
                      <a:gd name="T8" fmla="*/ 0 w 36"/>
                      <a:gd name="T9" fmla="*/ 13 h 17"/>
                      <a:gd name="T10" fmla="*/ 2 w 36"/>
                      <a:gd name="T11" fmla="*/ 16 h 17"/>
                      <a:gd name="T12" fmla="*/ 10 w 36"/>
                      <a:gd name="T13" fmla="*/ 16 h 17"/>
                      <a:gd name="T14" fmla="*/ 18 w 36"/>
                      <a:gd name="T15" fmla="*/ 14 h 17"/>
                      <a:gd name="T16" fmla="*/ 26 w 36"/>
                      <a:gd name="T17" fmla="*/ 9 h 17"/>
                      <a:gd name="T18" fmla="*/ 35 w 36"/>
                      <a:gd name="T19" fmla="*/ 2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6"/>
                      <a:gd name="T31" fmla="*/ 0 h 17"/>
                      <a:gd name="T32" fmla="*/ 36 w 36"/>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6" h="17">
                        <a:moveTo>
                          <a:pt x="35" y="2"/>
                        </a:moveTo>
                        <a:lnTo>
                          <a:pt x="33" y="0"/>
                        </a:lnTo>
                        <a:lnTo>
                          <a:pt x="21" y="6"/>
                        </a:lnTo>
                        <a:lnTo>
                          <a:pt x="11" y="10"/>
                        </a:lnTo>
                        <a:lnTo>
                          <a:pt x="0" y="13"/>
                        </a:lnTo>
                        <a:lnTo>
                          <a:pt x="2" y="16"/>
                        </a:lnTo>
                        <a:lnTo>
                          <a:pt x="10" y="16"/>
                        </a:lnTo>
                        <a:lnTo>
                          <a:pt x="18" y="14"/>
                        </a:lnTo>
                        <a:lnTo>
                          <a:pt x="26" y="9"/>
                        </a:lnTo>
                        <a:lnTo>
                          <a:pt x="35" y="2"/>
                        </a:lnTo>
                      </a:path>
                    </a:pathLst>
                  </a:custGeom>
                  <a:solidFill>
                    <a:srgbClr val="FFE0C0"/>
                  </a:solidFill>
                  <a:ln w="9525" cap="rnd">
                    <a:noFill/>
                    <a:round/>
                    <a:headEnd/>
                    <a:tailEnd/>
                  </a:ln>
                </p:spPr>
                <p:txBody>
                  <a:bodyPr/>
                  <a:lstStyle/>
                  <a:p>
                    <a:endParaRPr lang="zh-CN" altLang="en-US"/>
                  </a:p>
                </p:txBody>
              </p:sp>
              <p:sp>
                <p:nvSpPr>
                  <p:cNvPr id="4304" name="Freeform 63"/>
                  <p:cNvSpPr>
                    <a:spLocks/>
                  </p:cNvSpPr>
                  <p:nvPr/>
                </p:nvSpPr>
                <p:spPr bwMode="auto">
                  <a:xfrm>
                    <a:off x="2567" y="1889"/>
                    <a:ext cx="38" cy="17"/>
                  </a:xfrm>
                  <a:custGeom>
                    <a:avLst/>
                    <a:gdLst>
                      <a:gd name="T0" fmla="*/ 37 w 38"/>
                      <a:gd name="T1" fmla="*/ 2 h 17"/>
                      <a:gd name="T2" fmla="*/ 34 w 38"/>
                      <a:gd name="T3" fmla="*/ 0 h 17"/>
                      <a:gd name="T4" fmla="*/ 23 w 38"/>
                      <a:gd name="T5" fmla="*/ 6 h 17"/>
                      <a:gd name="T6" fmla="*/ 12 w 38"/>
                      <a:gd name="T7" fmla="*/ 10 h 17"/>
                      <a:gd name="T8" fmla="*/ 0 w 38"/>
                      <a:gd name="T9" fmla="*/ 13 h 17"/>
                      <a:gd name="T10" fmla="*/ 2 w 38"/>
                      <a:gd name="T11" fmla="*/ 16 h 17"/>
                      <a:gd name="T12" fmla="*/ 10 w 38"/>
                      <a:gd name="T13" fmla="*/ 15 h 17"/>
                      <a:gd name="T14" fmla="*/ 20 w 38"/>
                      <a:gd name="T15" fmla="*/ 13 h 17"/>
                      <a:gd name="T16" fmla="*/ 30 w 38"/>
                      <a:gd name="T17" fmla="*/ 8 h 17"/>
                      <a:gd name="T18" fmla="*/ 37 w 38"/>
                      <a:gd name="T19" fmla="*/ 2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8"/>
                      <a:gd name="T31" fmla="*/ 0 h 17"/>
                      <a:gd name="T32" fmla="*/ 38 w 38"/>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8" h="17">
                        <a:moveTo>
                          <a:pt x="37" y="2"/>
                        </a:moveTo>
                        <a:lnTo>
                          <a:pt x="34" y="0"/>
                        </a:lnTo>
                        <a:lnTo>
                          <a:pt x="23" y="6"/>
                        </a:lnTo>
                        <a:lnTo>
                          <a:pt x="12" y="10"/>
                        </a:lnTo>
                        <a:lnTo>
                          <a:pt x="0" y="13"/>
                        </a:lnTo>
                        <a:lnTo>
                          <a:pt x="2" y="16"/>
                        </a:lnTo>
                        <a:lnTo>
                          <a:pt x="10" y="15"/>
                        </a:lnTo>
                        <a:lnTo>
                          <a:pt x="20" y="13"/>
                        </a:lnTo>
                        <a:lnTo>
                          <a:pt x="30" y="8"/>
                        </a:lnTo>
                        <a:lnTo>
                          <a:pt x="37" y="2"/>
                        </a:lnTo>
                      </a:path>
                    </a:pathLst>
                  </a:custGeom>
                  <a:solidFill>
                    <a:srgbClr val="FFE0C0"/>
                  </a:solidFill>
                  <a:ln w="9525" cap="rnd">
                    <a:noFill/>
                    <a:round/>
                    <a:headEnd/>
                    <a:tailEnd/>
                  </a:ln>
                </p:spPr>
                <p:txBody>
                  <a:bodyPr/>
                  <a:lstStyle/>
                  <a:p>
                    <a:endParaRPr lang="zh-CN" altLang="en-US"/>
                  </a:p>
                </p:txBody>
              </p:sp>
              <p:sp>
                <p:nvSpPr>
                  <p:cNvPr id="4305" name="Freeform 64"/>
                  <p:cNvSpPr>
                    <a:spLocks/>
                  </p:cNvSpPr>
                  <p:nvPr/>
                </p:nvSpPr>
                <p:spPr bwMode="auto">
                  <a:xfrm>
                    <a:off x="2552" y="1816"/>
                    <a:ext cx="43" cy="17"/>
                  </a:xfrm>
                  <a:custGeom>
                    <a:avLst/>
                    <a:gdLst>
                      <a:gd name="T0" fmla="*/ 42 w 43"/>
                      <a:gd name="T1" fmla="*/ 2 h 17"/>
                      <a:gd name="T2" fmla="*/ 37 w 43"/>
                      <a:gd name="T3" fmla="*/ 0 h 17"/>
                      <a:gd name="T4" fmla="*/ 23 w 43"/>
                      <a:gd name="T5" fmla="*/ 5 h 17"/>
                      <a:gd name="T6" fmla="*/ 12 w 43"/>
                      <a:gd name="T7" fmla="*/ 9 h 17"/>
                      <a:gd name="T8" fmla="*/ 0 w 43"/>
                      <a:gd name="T9" fmla="*/ 12 h 17"/>
                      <a:gd name="T10" fmla="*/ 2 w 43"/>
                      <a:gd name="T11" fmla="*/ 16 h 17"/>
                      <a:gd name="T12" fmla="*/ 10 w 43"/>
                      <a:gd name="T13" fmla="*/ 15 h 17"/>
                      <a:gd name="T14" fmla="*/ 20 w 43"/>
                      <a:gd name="T15" fmla="*/ 13 h 17"/>
                      <a:gd name="T16" fmla="*/ 31 w 43"/>
                      <a:gd name="T17" fmla="*/ 9 h 17"/>
                      <a:gd name="T18" fmla="*/ 42 w 43"/>
                      <a:gd name="T19" fmla="*/ 2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3"/>
                      <a:gd name="T31" fmla="*/ 0 h 17"/>
                      <a:gd name="T32" fmla="*/ 43 w 43"/>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3" h="17">
                        <a:moveTo>
                          <a:pt x="42" y="2"/>
                        </a:moveTo>
                        <a:lnTo>
                          <a:pt x="37" y="0"/>
                        </a:lnTo>
                        <a:lnTo>
                          <a:pt x="23" y="5"/>
                        </a:lnTo>
                        <a:lnTo>
                          <a:pt x="12" y="9"/>
                        </a:lnTo>
                        <a:lnTo>
                          <a:pt x="0" y="12"/>
                        </a:lnTo>
                        <a:lnTo>
                          <a:pt x="2" y="16"/>
                        </a:lnTo>
                        <a:lnTo>
                          <a:pt x="10" y="15"/>
                        </a:lnTo>
                        <a:lnTo>
                          <a:pt x="20" y="13"/>
                        </a:lnTo>
                        <a:lnTo>
                          <a:pt x="31" y="9"/>
                        </a:lnTo>
                        <a:lnTo>
                          <a:pt x="42" y="2"/>
                        </a:lnTo>
                      </a:path>
                    </a:pathLst>
                  </a:custGeom>
                  <a:solidFill>
                    <a:srgbClr val="FFE0C0"/>
                  </a:solidFill>
                  <a:ln w="9525" cap="rnd">
                    <a:noFill/>
                    <a:round/>
                    <a:headEnd/>
                    <a:tailEnd/>
                  </a:ln>
                </p:spPr>
                <p:txBody>
                  <a:bodyPr/>
                  <a:lstStyle/>
                  <a:p>
                    <a:endParaRPr lang="zh-CN" altLang="en-US"/>
                  </a:p>
                </p:txBody>
              </p:sp>
            </p:grpSp>
          </p:grpSp>
          <p:sp>
            <p:nvSpPr>
              <p:cNvPr id="4298" name="Freeform 65"/>
              <p:cNvSpPr>
                <a:spLocks/>
              </p:cNvSpPr>
              <p:nvPr/>
            </p:nvSpPr>
            <p:spPr bwMode="auto">
              <a:xfrm>
                <a:off x="2851" y="1248"/>
                <a:ext cx="277" cy="333"/>
              </a:xfrm>
              <a:custGeom>
                <a:avLst/>
                <a:gdLst>
                  <a:gd name="T0" fmla="*/ 198 w 494"/>
                  <a:gd name="T1" fmla="*/ 321 h 594"/>
                  <a:gd name="T2" fmla="*/ 200 w 494"/>
                  <a:gd name="T3" fmla="*/ 318 h 594"/>
                  <a:gd name="T4" fmla="*/ 201 w 494"/>
                  <a:gd name="T5" fmla="*/ 316 h 594"/>
                  <a:gd name="T6" fmla="*/ 203 w 494"/>
                  <a:gd name="T7" fmla="*/ 308 h 594"/>
                  <a:gd name="T8" fmla="*/ 214 w 494"/>
                  <a:gd name="T9" fmla="*/ 255 h 594"/>
                  <a:gd name="T10" fmla="*/ 221 w 494"/>
                  <a:gd name="T11" fmla="*/ 235 h 594"/>
                  <a:gd name="T12" fmla="*/ 229 w 494"/>
                  <a:gd name="T13" fmla="*/ 222 h 594"/>
                  <a:gd name="T14" fmla="*/ 243 w 494"/>
                  <a:gd name="T15" fmla="*/ 202 h 594"/>
                  <a:gd name="T16" fmla="*/ 257 w 494"/>
                  <a:gd name="T17" fmla="*/ 182 h 594"/>
                  <a:gd name="T18" fmla="*/ 267 w 494"/>
                  <a:gd name="T19" fmla="*/ 163 h 594"/>
                  <a:gd name="T20" fmla="*/ 273 w 494"/>
                  <a:gd name="T21" fmla="*/ 145 h 594"/>
                  <a:gd name="T22" fmla="*/ 276 w 494"/>
                  <a:gd name="T23" fmla="*/ 121 h 594"/>
                  <a:gd name="T24" fmla="*/ 274 w 494"/>
                  <a:gd name="T25" fmla="*/ 100 h 594"/>
                  <a:gd name="T26" fmla="*/ 268 w 494"/>
                  <a:gd name="T27" fmla="*/ 79 h 594"/>
                  <a:gd name="T28" fmla="*/ 258 w 494"/>
                  <a:gd name="T29" fmla="*/ 60 h 594"/>
                  <a:gd name="T30" fmla="*/ 242 w 494"/>
                  <a:gd name="T31" fmla="*/ 40 h 594"/>
                  <a:gd name="T32" fmla="*/ 224 w 494"/>
                  <a:gd name="T33" fmla="*/ 26 h 594"/>
                  <a:gd name="T34" fmla="*/ 201 w 494"/>
                  <a:gd name="T35" fmla="*/ 13 h 594"/>
                  <a:gd name="T36" fmla="*/ 174 w 494"/>
                  <a:gd name="T37" fmla="*/ 4 h 594"/>
                  <a:gd name="T38" fmla="*/ 153 w 494"/>
                  <a:gd name="T39" fmla="*/ 0 h 594"/>
                  <a:gd name="T40" fmla="*/ 128 w 494"/>
                  <a:gd name="T41" fmla="*/ 0 h 594"/>
                  <a:gd name="T42" fmla="*/ 107 w 494"/>
                  <a:gd name="T43" fmla="*/ 3 h 594"/>
                  <a:gd name="T44" fmla="*/ 86 w 494"/>
                  <a:gd name="T45" fmla="*/ 8 h 594"/>
                  <a:gd name="T46" fmla="*/ 68 w 494"/>
                  <a:gd name="T47" fmla="*/ 16 h 594"/>
                  <a:gd name="T48" fmla="*/ 49 w 494"/>
                  <a:gd name="T49" fmla="*/ 27 h 594"/>
                  <a:gd name="T50" fmla="*/ 33 w 494"/>
                  <a:gd name="T51" fmla="*/ 41 h 594"/>
                  <a:gd name="T52" fmla="*/ 19 w 494"/>
                  <a:gd name="T53" fmla="*/ 56 h 594"/>
                  <a:gd name="T54" fmla="*/ 7 w 494"/>
                  <a:gd name="T55" fmla="*/ 78 h 594"/>
                  <a:gd name="T56" fmla="*/ 1 w 494"/>
                  <a:gd name="T57" fmla="*/ 100 h 594"/>
                  <a:gd name="T58" fmla="*/ 0 w 494"/>
                  <a:gd name="T59" fmla="*/ 120 h 594"/>
                  <a:gd name="T60" fmla="*/ 2 w 494"/>
                  <a:gd name="T61" fmla="*/ 141 h 594"/>
                  <a:gd name="T62" fmla="*/ 8 w 494"/>
                  <a:gd name="T63" fmla="*/ 163 h 594"/>
                  <a:gd name="T64" fmla="*/ 19 w 494"/>
                  <a:gd name="T65" fmla="*/ 183 h 594"/>
                  <a:gd name="T66" fmla="*/ 33 w 494"/>
                  <a:gd name="T67" fmla="*/ 202 h 594"/>
                  <a:gd name="T68" fmla="*/ 50 w 494"/>
                  <a:gd name="T69" fmla="*/ 229 h 594"/>
                  <a:gd name="T70" fmla="*/ 58 w 494"/>
                  <a:gd name="T71" fmla="*/ 244 h 594"/>
                  <a:gd name="T72" fmla="*/ 64 w 494"/>
                  <a:gd name="T73" fmla="*/ 262 h 594"/>
                  <a:gd name="T74" fmla="*/ 68 w 494"/>
                  <a:gd name="T75" fmla="*/ 286 h 594"/>
                  <a:gd name="T76" fmla="*/ 72 w 494"/>
                  <a:gd name="T77" fmla="*/ 308 h 594"/>
                  <a:gd name="T78" fmla="*/ 74 w 494"/>
                  <a:gd name="T79" fmla="*/ 316 h 594"/>
                  <a:gd name="T80" fmla="*/ 75 w 494"/>
                  <a:gd name="T81" fmla="*/ 318 h 594"/>
                  <a:gd name="T82" fmla="*/ 79 w 494"/>
                  <a:gd name="T83" fmla="*/ 321 h 594"/>
                  <a:gd name="T84" fmla="*/ 86 w 494"/>
                  <a:gd name="T85" fmla="*/ 325 h 594"/>
                  <a:gd name="T86" fmla="*/ 96 w 494"/>
                  <a:gd name="T87" fmla="*/ 328 h 594"/>
                  <a:gd name="T88" fmla="*/ 107 w 494"/>
                  <a:gd name="T89" fmla="*/ 330 h 594"/>
                  <a:gd name="T90" fmla="*/ 117 w 494"/>
                  <a:gd name="T91" fmla="*/ 331 h 594"/>
                  <a:gd name="T92" fmla="*/ 128 w 494"/>
                  <a:gd name="T93" fmla="*/ 332 h 594"/>
                  <a:gd name="T94" fmla="*/ 137 w 494"/>
                  <a:gd name="T95" fmla="*/ 332 h 594"/>
                  <a:gd name="T96" fmla="*/ 149 w 494"/>
                  <a:gd name="T97" fmla="*/ 332 h 594"/>
                  <a:gd name="T98" fmla="*/ 159 w 494"/>
                  <a:gd name="T99" fmla="*/ 331 h 594"/>
                  <a:gd name="T100" fmla="*/ 169 w 494"/>
                  <a:gd name="T101" fmla="*/ 330 h 594"/>
                  <a:gd name="T102" fmla="*/ 179 w 494"/>
                  <a:gd name="T103" fmla="*/ 328 h 594"/>
                  <a:gd name="T104" fmla="*/ 188 w 494"/>
                  <a:gd name="T105" fmla="*/ 325 h 59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94"/>
                  <a:gd name="T160" fmla="*/ 0 h 594"/>
                  <a:gd name="T161" fmla="*/ 494 w 494"/>
                  <a:gd name="T162" fmla="*/ 594 h 59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94" h="594">
                    <a:moveTo>
                      <a:pt x="345" y="577"/>
                    </a:moveTo>
                    <a:lnTo>
                      <a:pt x="349" y="574"/>
                    </a:lnTo>
                    <a:lnTo>
                      <a:pt x="353" y="572"/>
                    </a:lnTo>
                    <a:lnTo>
                      <a:pt x="354" y="570"/>
                    </a:lnTo>
                    <a:lnTo>
                      <a:pt x="356" y="568"/>
                    </a:lnTo>
                    <a:lnTo>
                      <a:pt x="357" y="567"/>
                    </a:lnTo>
                    <a:lnTo>
                      <a:pt x="358" y="566"/>
                    </a:lnTo>
                    <a:lnTo>
                      <a:pt x="358" y="565"/>
                    </a:lnTo>
                    <a:lnTo>
                      <a:pt x="359" y="563"/>
                    </a:lnTo>
                    <a:lnTo>
                      <a:pt x="360" y="561"/>
                    </a:lnTo>
                    <a:lnTo>
                      <a:pt x="360" y="559"/>
                    </a:lnTo>
                    <a:lnTo>
                      <a:pt x="362" y="550"/>
                    </a:lnTo>
                    <a:lnTo>
                      <a:pt x="376" y="473"/>
                    </a:lnTo>
                    <a:lnTo>
                      <a:pt x="379" y="462"/>
                    </a:lnTo>
                    <a:lnTo>
                      <a:pt x="381" y="454"/>
                    </a:lnTo>
                    <a:lnTo>
                      <a:pt x="385" y="443"/>
                    </a:lnTo>
                    <a:lnTo>
                      <a:pt x="390" y="431"/>
                    </a:lnTo>
                    <a:lnTo>
                      <a:pt x="395" y="420"/>
                    </a:lnTo>
                    <a:lnTo>
                      <a:pt x="400" y="411"/>
                    </a:lnTo>
                    <a:lnTo>
                      <a:pt x="404" y="403"/>
                    </a:lnTo>
                    <a:lnTo>
                      <a:pt x="408" y="396"/>
                    </a:lnTo>
                    <a:lnTo>
                      <a:pt x="416" y="383"/>
                    </a:lnTo>
                    <a:lnTo>
                      <a:pt x="424" y="371"/>
                    </a:lnTo>
                    <a:lnTo>
                      <a:pt x="433" y="360"/>
                    </a:lnTo>
                    <a:lnTo>
                      <a:pt x="439" y="351"/>
                    </a:lnTo>
                    <a:lnTo>
                      <a:pt x="451" y="335"/>
                    </a:lnTo>
                    <a:lnTo>
                      <a:pt x="458" y="324"/>
                    </a:lnTo>
                    <a:lnTo>
                      <a:pt x="465" y="314"/>
                    </a:lnTo>
                    <a:lnTo>
                      <a:pt x="470" y="304"/>
                    </a:lnTo>
                    <a:lnTo>
                      <a:pt x="476" y="291"/>
                    </a:lnTo>
                    <a:lnTo>
                      <a:pt x="480" y="280"/>
                    </a:lnTo>
                    <a:lnTo>
                      <a:pt x="484" y="268"/>
                    </a:lnTo>
                    <a:lnTo>
                      <a:pt x="487" y="258"/>
                    </a:lnTo>
                    <a:lnTo>
                      <a:pt x="490" y="247"/>
                    </a:lnTo>
                    <a:lnTo>
                      <a:pt x="492" y="232"/>
                    </a:lnTo>
                    <a:lnTo>
                      <a:pt x="493" y="216"/>
                    </a:lnTo>
                    <a:lnTo>
                      <a:pt x="493" y="201"/>
                    </a:lnTo>
                    <a:lnTo>
                      <a:pt x="491" y="189"/>
                    </a:lnTo>
                    <a:lnTo>
                      <a:pt x="489" y="178"/>
                    </a:lnTo>
                    <a:lnTo>
                      <a:pt x="487" y="167"/>
                    </a:lnTo>
                    <a:lnTo>
                      <a:pt x="483" y="154"/>
                    </a:lnTo>
                    <a:lnTo>
                      <a:pt x="478" y="141"/>
                    </a:lnTo>
                    <a:lnTo>
                      <a:pt x="473" y="129"/>
                    </a:lnTo>
                    <a:lnTo>
                      <a:pt x="468" y="117"/>
                    </a:lnTo>
                    <a:lnTo>
                      <a:pt x="461" y="107"/>
                    </a:lnTo>
                    <a:lnTo>
                      <a:pt x="451" y="94"/>
                    </a:lnTo>
                    <a:lnTo>
                      <a:pt x="441" y="82"/>
                    </a:lnTo>
                    <a:lnTo>
                      <a:pt x="431" y="72"/>
                    </a:lnTo>
                    <a:lnTo>
                      <a:pt x="421" y="63"/>
                    </a:lnTo>
                    <a:lnTo>
                      <a:pt x="411" y="55"/>
                    </a:lnTo>
                    <a:lnTo>
                      <a:pt x="399" y="47"/>
                    </a:lnTo>
                    <a:lnTo>
                      <a:pt x="388" y="39"/>
                    </a:lnTo>
                    <a:lnTo>
                      <a:pt x="374" y="32"/>
                    </a:lnTo>
                    <a:lnTo>
                      <a:pt x="359" y="24"/>
                    </a:lnTo>
                    <a:lnTo>
                      <a:pt x="344" y="17"/>
                    </a:lnTo>
                    <a:lnTo>
                      <a:pt x="327" y="12"/>
                    </a:lnTo>
                    <a:lnTo>
                      <a:pt x="311" y="7"/>
                    </a:lnTo>
                    <a:lnTo>
                      <a:pt x="299" y="5"/>
                    </a:lnTo>
                    <a:lnTo>
                      <a:pt x="285" y="2"/>
                    </a:lnTo>
                    <a:lnTo>
                      <a:pt x="272" y="0"/>
                    </a:lnTo>
                    <a:lnTo>
                      <a:pt x="257" y="0"/>
                    </a:lnTo>
                    <a:lnTo>
                      <a:pt x="243" y="0"/>
                    </a:lnTo>
                    <a:lnTo>
                      <a:pt x="228" y="0"/>
                    </a:lnTo>
                    <a:lnTo>
                      <a:pt x="215" y="0"/>
                    </a:lnTo>
                    <a:lnTo>
                      <a:pt x="201" y="3"/>
                    </a:lnTo>
                    <a:lnTo>
                      <a:pt x="190" y="5"/>
                    </a:lnTo>
                    <a:lnTo>
                      <a:pt x="177" y="8"/>
                    </a:lnTo>
                    <a:lnTo>
                      <a:pt x="164" y="11"/>
                    </a:lnTo>
                    <a:lnTo>
                      <a:pt x="153" y="15"/>
                    </a:lnTo>
                    <a:lnTo>
                      <a:pt x="142" y="19"/>
                    </a:lnTo>
                    <a:lnTo>
                      <a:pt x="132" y="24"/>
                    </a:lnTo>
                    <a:lnTo>
                      <a:pt x="121" y="29"/>
                    </a:lnTo>
                    <a:lnTo>
                      <a:pt x="111" y="35"/>
                    </a:lnTo>
                    <a:lnTo>
                      <a:pt x="99" y="42"/>
                    </a:lnTo>
                    <a:lnTo>
                      <a:pt x="88" y="49"/>
                    </a:lnTo>
                    <a:lnTo>
                      <a:pt x="79" y="56"/>
                    </a:lnTo>
                    <a:lnTo>
                      <a:pt x="69" y="64"/>
                    </a:lnTo>
                    <a:lnTo>
                      <a:pt x="59" y="73"/>
                    </a:lnTo>
                    <a:lnTo>
                      <a:pt x="50" y="81"/>
                    </a:lnTo>
                    <a:lnTo>
                      <a:pt x="42" y="89"/>
                    </a:lnTo>
                    <a:lnTo>
                      <a:pt x="34" y="100"/>
                    </a:lnTo>
                    <a:lnTo>
                      <a:pt x="25" y="112"/>
                    </a:lnTo>
                    <a:lnTo>
                      <a:pt x="17" y="126"/>
                    </a:lnTo>
                    <a:lnTo>
                      <a:pt x="12" y="139"/>
                    </a:lnTo>
                    <a:lnTo>
                      <a:pt x="8" y="153"/>
                    </a:lnTo>
                    <a:lnTo>
                      <a:pt x="3" y="166"/>
                    </a:lnTo>
                    <a:lnTo>
                      <a:pt x="1" y="179"/>
                    </a:lnTo>
                    <a:lnTo>
                      <a:pt x="0" y="191"/>
                    </a:lnTo>
                    <a:lnTo>
                      <a:pt x="0" y="203"/>
                    </a:lnTo>
                    <a:lnTo>
                      <a:pt x="0" y="214"/>
                    </a:lnTo>
                    <a:lnTo>
                      <a:pt x="0" y="227"/>
                    </a:lnTo>
                    <a:lnTo>
                      <a:pt x="0" y="238"/>
                    </a:lnTo>
                    <a:lnTo>
                      <a:pt x="3" y="252"/>
                    </a:lnTo>
                    <a:lnTo>
                      <a:pt x="5" y="264"/>
                    </a:lnTo>
                    <a:lnTo>
                      <a:pt x="9" y="277"/>
                    </a:lnTo>
                    <a:lnTo>
                      <a:pt x="14" y="290"/>
                    </a:lnTo>
                    <a:lnTo>
                      <a:pt x="20" y="303"/>
                    </a:lnTo>
                    <a:lnTo>
                      <a:pt x="27" y="314"/>
                    </a:lnTo>
                    <a:lnTo>
                      <a:pt x="34" y="326"/>
                    </a:lnTo>
                    <a:lnTo>
                      <a:pt x="43" y="338"/>
                    </a:lnTo>
                    <a:lnTo>
                      <a:pt x="50" y="349"/>
                    </a:lnTo>
                    <a:lnTo>
                      <a:pt x="58" y="361"/>
                    </a:lnTo>
                    <a:lnTo>
                      <a:pt x="66" y="373"/>
                    </a:lnTo>
                    <a:lnTo>
                      <a:pt x="78" y="390"/>
                    </a:lnTo>
                    <a:lnTo>
                      <a:pt x="90" y="409"/>
                    </a:lnTo>
                    <a:lnTo>
                      <a:pt x="96" y="418"/>
                    </a:lnTo>
                    <a:lnTo>
                      <a:pt x="100" y="426"/>
                    </a:lnTo>
                    <a:lnTo>
                      <a:pt x="104" y="436"/>
                    </a:lnTo>
                    <a:lnTo>
                      <a:pt x="108" y="446"/>
                    </a:lnTo>
                    <a:lnTo>
                      <a:pt x="111" y="456"/>
                    </a:lnTo>
                    <a:lnTo>
                      <a:pt x="114" y="467"/>
                    </a:lnTo>
                    <a:lnTo>
                      <a:pt x="116" y="482"/>
                    </a:lnTo>
                    <a:lnTo>
                      <a:pt x="120" y="498"/>
                    </a:lnTo>
                    <a:lnTo>
                      <a:pt x="121" y="511"/>
                    </a:lnTo>
                    <a:lnTo>
                      <a:pt x="124" y="527"/>
                    </a:lnTo>
                    <a:lnTo>
                      <a:pt x="126" y="539"/>
                    </a:lnTo>
                    <a:lnTo>
                      <a:pt x="128" y="549"/>
                    </a:lnTo>
                    <a:lnTo>
                      <a:pt x="130" y="559"/>
                    </a:lnTo>
                    <a:lnTo>
                      <a:pt x="132" y="561"/>
                    </a:lnTo>
                    <a:lnTo>
                      <a:pt x="132" y="564"/>
                    </a:lnTo>
                    <a:lnTo>
                      <a:pt x="132" y="565"/>
                    </a:lnTo>
                    <a:lnTo>
                      <a:pt x="133" y="566"/>
                    </a:lnTo>
                    <a:lnTo>
                      <a:pt x="134" y="567"/>
                    </a:lnTo>
                    <a:lnTo>
                      <a:pt x="136" y="569"/>
                    </a:lnTo>
                    <a:lnTo>
                      <a:pt x="138" y="571"/>
                    </a:lnTo>
                    <a:lnTo>
                      <a:pt x="140" y="573"/>
                    </a:lnTo>
                    <a:lnTo>
                      <a:pt x="144" y="576"/>
                    </a:lnTo>
                    <a:lnTo>
                      <a:pt x="148" y="577"/>
                    </a:lnTo>
                    <a:lnTo>
                      <a:pt x="154" y="580"/>
                    </a:lnTo>
                    <a:lnTo>
                      <a:pt x="160" y="582"/>
                    </a:lnTo>
                    <a:lnTo>
                      <a:pt x="166" y="584"/>
                    </a:lnTo>
                    <a:lnTo>
                      <a:pt x="171" y="585"/>
                    </a:lnTo>
                    <a:lnTo>
                      <a:pt x="176" y="586"/>
                    </a:lnTo>
                    <a:lnTo>
                      <a:pt x="183" y="587"/>
                    </a:lnTo>
                    <a:lnTo>
                      <a:pt x="190" y="589"/>
                    </a:lnTo>
                    <a:lnTo>
                      <a:pt x="195" y="589"/>
                    </a:lnTo>
                    <a:lnTo>
                      <a:pt x="202" y="590"/>
                    </a:lnTo>
                    <a:lnTo>
                      <a:pt x="209" y="591"/>
                    </a:lnTo>
                    <a:lnTo>
                      <a:pt x="215" y="592"/>
                    </a:lnTo>
                    <a:lnTo>
                      <a:pt x="221" y="592"/>
                    </a:lnTo>
                    <a:lnTo>
                      <a:pt x="228" y="592"/>
                    </a:lnTo>
                    <a:lnTo>
                      <a:pt x="234" y="593"/>
                    </a:lnTo>
                    <a:lnTo>
                      <a:pt x="240" y="593"/>
                    </a:lnTo>
                    <a:lnTo>
                      <a:pt x="245" y="593"/>
                    </a:lnTo>
                    <a:lnTo>
                      <a:pt x="251" y="593"/>
                    </a:lnTo>
                    <a:lnTo>
                      <a:pt x="259" y="593"/>
                    </a:lnTo>
                    <a:lnTo>
                      <a:pt x="265" y="592"/>
                    </a:lnTo>
                    <a:lnTo>
                      <a:pt x="270" y="592"/>
                    </a:lnTo>
                    <a:lnTo>
                      <a:pt x="277" y="592"/>
                    </a:lnTo>
                    <a:lnTo>
                      <a:pt x="284" y="591"/>
                    </a:lnTo>
                    <a:lnTo>
                      <a:pt x="290" y="590"/>
                    </a:lnTo>
                    <a:lnTo>
                      <a:pt x="297" y="589"/>
                    </a:lnTo>
                    <a:lnTo>
                      <a:pt x="302" y="588"/>
                    </a:lnTo>
                    <a:lnTo>
                      <a:pt x="308" y="587"/>
                    </a:lnTo>
                    <a:lnTo>
                      <a:pt x="314" y="586"/>
                    </a:lnTo>
                    <a:lnTo>
                      <a:pt x="319" y="585"/>
                    </a:lnTo>
                    <a:lnTo>
                      <a:pt x="325" y="584"/>
                    </a:lnTo>
                    <a:lnTo>
                      <a:pt x="330" y="582"/>
                    </a:lnTo>
                    <a:lnTo>
                      <a:pt x="335" y="580"/>
                    </a:lnTo>
                    <a:lnTo>
                      <a:pt x="340" y="578"/>
                    </a:lnTo>
                    <a:lnTo>
                      <a:pt x="345" y="577"/>
                    </a:lnTo>
                  </a:path>
                </a:pathLst>
              </a:custGeom>
              <a:solidFill>
                <a:srgbClr val="FF9900"/>
              </a:solidFill>
              <a:ln w="12700" cap="rnd">
                <a:solidFill>
                  <a:srgbClr val="FFFFFF"/>
                </a:solidFill>
                <a:round/>
                <a:headEnd/>
                <a:tailEnd/>
              </a:ln>
            </p:spPr>
            <p:txBody>
              <a:bodyPr/>
              <a:lstStyle/>
              <a:p>
                <a:endParaRPr lang="zh-CN" altLang="en-US"/>
              </a:p>
            </p:txBody>
          </p:sp>
          <p:sp>
            <p:nvSpPr>
              <p:cNvPr id="4299" name="Freeform 66"/>
              <p:cNvSpPr>
                <a:spLocks/>
              </p:cNvSpPr>
              <p:nvPr/>
            </p:nvSpPr>
            <p:spPr bwMode="auto">
              <a:xfrm>
                <a:off x="3044" y="1290"/>
                <a:ext cx="48" cy="50"/>
              </a:xfrm>
              <a:custGeom>
                <a:avLst/>
                <a:gdLst>
                  <a:gd name="T0" fmla="*/ 0 w 84"/>
                  <a:gd name="T1" fmla="*/ 0 h 89"/>
                  <a:gd name="T2" fmla="*/ 13 w 84"/>
                  <a:gd name="T3" fmla="*/ 5 h 89"/>
                  <a:gd name="T4" fmla="*/ 24 w 84"/>
                  <a:gd name="T5" fmla="*/ 11 h 89"/>
                  <a:gd name="T6" fmla="*/ 33 w 84"/>
                  <a:gd name="T7" fmla="*/ 17 h 89"/>
                  <a:gd name="T8" fmla="*/ 38 w 84"/>
                  <a:gd name="T9" fmla="*/ 23 h 89"/>
                  <a:gd name="T10" fmla="*/ 42 w 84"/>
                  <a:gd name="T11" fmla="*/ 29 h 89"/>
                  <a:gd name="T12" fmla="*/ 45 w 84"/>
                  <a:gd name="T13" fmla="*/ 35 h 89"/>
                  <a:gd name="T14" fmla="*/ 47 w 84"/>
                  <a:gd name="T15" fmla="*/ 41 h 89"/>
                  <a:gd name="T16" fmla="*/ 31 w 84"/>
                  <a:gd name="T17" fmla="*/ 49 h 89"/>
                  <a:gd name="T18" fmla="*/ 29 w 84"/>
                  <a:gd name="T19" fmla="*/ 41 h 89"/>
                  <a:gd name="T20" fmla="*/ 26 w 84"/>
                  <a:gd name="T21" fmla="*/ 33 h 89"/>
                  <a:gd name="T22" fmla="*/ 22 w 84"/>
                  <a:gd name="T23" fmla="*/ 24 h 89"/>
                  <a:gd name="T24" fmla="*/ 17 w 84"/>
                  <a:gd name="T25" fmla="*/ 16 h 89"/>
                  <a:gd name="T26" fmla="*/ 10 w 84"/>
                  <a:gd name="T27" fmla="*/ 8 h 89"/>
                  <a:gd name="T28" fmla="*/ 0 w 84"/>
                  <a:gd name="T29" fmla="*/ 0 h 8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4"/>
                  <a:gd name="T46" fmla="*/ 0 h 89"/>
                  <a:gd name="T47" fmla="*/ 84 w 84"/>
                  <a:gd name="T48" fmla="*/ 89 h 8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4" h="89">
                    <a:moveTo>
                      <a:pt x="0" y="0"/>
                    </a:moveTo>
                    <a:lnTo>
                      <a:pt x="22" y="9"/>
                    </a:lnTo>
                    <a:lnTo>
                      <a:pt x="42" y="19"/>
                    </a:lnTo>
                    <a:lnTo>
                      <a:pt x="57" y="30"/>
                    </a:lnTo>
                    <a:lnTo>
                      <a:pt x="67" y="41"/>
                    </a:lnTo>
                    <a:lnTo>
                      <a:pt x="74" y="52"/>
                    </a:lnTo>
                    <a:lnTo>
                      <a:pt x="79" y="62"/>
                    </a:lnTo>
                    <a:lnTo>
                      <a:pt x="83" y="73"/>
                    </a:lnTo>
                    <a:lnTo>
                      <a:pt x="54" y="88"/>
                    </a:lnTo>
                    <a:lnTo>
                      <a:pt x="50" y="73"/>
                    </a:lnTo>
                    <a:lnTo>
                      <a:pt x="46" y="58"/>
                    </a:lnTo>
                    <a:lnTo>
                      <a:pt x="39" y="42"/>
                    </a:lnTo>
                    <a:lnTo>
                      <a:pt x="30" y="29"/>
                    </a:lnTo>
                    <a:lnTo>
                      <a:pt x="18" y="15"/>
                    </a:lnTo>
                    <a:lnTo>
                      <a:pt x="0" y="0"/>
                    </a:lnTo>
                  </a:path>
                </a:pathLst>
              </a:custGeom>
              <a:solidFill>
                <a:srgbClr val="FFFFFF"/>
              </a:solidFill>
              <a:ln w="9525" cap="rnd">
                <a:noFill/>
                <a:round/>
                <a:headEnd/>
                <a:tailEnd/>
              </a:ln>
            </p:spPr>
            <p:txBody>
              <a:bodyPr/>
              <a:lstStyle/>
              <a:p>
                <a:endParaRPr lang="zh-CN" altLang="en-US"/>
              </a:p>
            </p:txBody>
          </p:sp>
        </p:grpSp>
        <p:grpSp>
          <p:nvGrpSpPr>
            <p:cNvPr id="4192" name="Group 67"/>
            <p:cNvGrpSpPr>
              <a:grpSpLocks/>
            </p:cNvGrpSpPr>
            <p:nvPr/>
          </p:nvGrpSpPr>
          <p:grpSpPr bwMode="auto">
            <a:xfrm>
              <a:off x="566" y="1069"/>
              <a:ext cx="277" cy="430"/>
              <a:chOff x="1049" y="1248"/>
              <a:chExt cx="277" cy="430"/>
            </a:xfrm>
          </p:grpSpPr>
          <p:grpSp>
            <p:nvGrpSpPr>
              <p:cNvPr id="4277" name="Group 68"/>
              <p:cNvGrpSpPr>
                <a:grpSpLocks/>
              </p:cNvGrpSpPr>
              <p:nvPr/>
            </p:nvGrpSpPr>
            <p:grpSpPr bwMode="auto">
              <a:xfrm>
                <a:off x="1124" y="1579"/>
                <a:ext cx="126" cy="99"/>
                <a:chOff x="457" y="1792"/>
                <a:chExt cx="224" cy="177"/>
              </a:xfrm>
            </p:grpSpPr>
            <p:grpSp>
              <p:nvGrpSpPr>
                <p:cNvPr id="4280" name="Group 69"/>
                <p:cNvGrpSpPr>
                  <a:grpSpLocks/>
                </p:cNvGrpSpPr>
                <p:nvPr/>
              </p:nvGrpSpPr>
              <p:grpSpPr bwMode="auto">
                <a:xfrm>
                  <a:off x="457" y="1792"/>
                  <a:ext cx="224" cy="177"/>
                  <a:chOff x="457" y="1792"/>
                  <a:chExt cx="224" cy="177"/>
                </a:xfrm>
              </p:grpSpPr>
              <p:grpSp>
                <p:nvGrpSpPr>
                  <p:cNvPr id="4286" name="Group 70"/>
                  <p:cNvGrpSpPr>
                    <a:grpSpLocks/>
                  </p:cNvGrpSpPr>
                  <p:nvPr/>
                </p:nvGrpSpPr>
                <p:grpSpPr bwMode="auto">
                  <a:xfrm>
                    <a:off x="513" y="1927"/>
                    <a:ext cx="123" cy="42"/>
                    <a:chOff x="513" y="1927"/>
                    <a:chExt cx="123" cy="42"/>
                  </a:xfrm>
                </p:grpSpPr>
                <p:sp>
                  <p:nvSpPr>
                    <p:cNvPr id="4295" name="Freeform 71"/>
                    <p:cNvSpPr>
                      <a:spLocks/>
                    </p:cNvSpPr>
                    <p:nvPr/>
                  </p:nvSpPr>
                  <p:spPr bwMode="auto">
                    <a:xfrm>
                      <a:off x="513" y="1927"/>
                      <a:ext cx="123" cy="42"/>
                    </a:xfrm>
                    <a:custGeom>
                      <a:avLst/>
                      <a:gdLst>
                        <a:gd name="T0" fmla="*/ 0 w 123"/>
                        <a:gd name="T1" fmla="*/ 0 h 42"/>
                        <a:gd name="T2" fmla="*/ 24 w 123"/>
                        <a:gd name="T3" fmla="*/ 32 h 42"/>
                        <a:gd name="T4" fmla="*/ 26 w 123"/>
                        <a:gd name="T5" fmla="*/ 34 h 42"/>
                        <a:gd name="T6" fmla="*/ 29 w 123"/>
                        <a:gd name="T7" fmla="*/ 35 h 42"/>
                        <a:gd name="T8" fmla="*/ 33 w 123"/>
                        <a:gd name="T9" fmla="*/ 37 h 42"/>
                        <a:gd name="T10" fmla="*/ 37 w 123"/>
                        <a:gd name="T11" fmla="*/ 38 h 42"/>
                        <a:gd name="T12" fmla="*/ 42 w 123"/>
                        <a:gd name="T13" fmla="*/ 39 h 42"/>
                        <a:gd name="T14" fmla="*/ 46 w 123"/>
                        <a:gd name="T15" fmla="*/ 39 h 42"/>
                        <a:gd name="T16" fmla="*/ 50 w 123"/>
                        <a:gd name="T17" fmla="*/ 40 h 42"/>
                        <a:gd name="T18" fmla="*/ 54 w 123"/>
                        <a:gd name="T19" fmla="*/ 40 h 42"/>
                        <a:gd name="T20" fmla="*/ 59 w 123"/>
                        <a:gd name="T21" fmla="*/ 41 h 42"/>
                        <a:gd name="T22" fmla="*/ 62 w 123"/>
                        <a:gd name="T23" fmla="*/ 41 h 42"/>
                        <a:gd name="T24" fmla="*/ 68 w 123"/>
                        <a:gd name="T25" fmla="*/ 40 h 42"/>
                        <a:gd name="T26" fmla="*/ 72 w 123"/>
                        <a:gd name="T27" fmla="*/ 40 h 42"/>
                        <a:gd name="T28" fmla="*/ 77 w 123"/>
                        <a:gd name="T29" fmla="*/ 39 h 42"/>
                        <a:gd name="T30" fmla="*/ 81 w 123"/>
                        <a:gd name="T31" fmla="*/ 39 h 42"/>
                        <a:gd name="T32" fmla="*/ 85 w 123"/>
                        <a:gd name="T33" fmla="*/ 38 h 42"/>
                        <a:gd name="T34" fmla="*/ 89 w 123"/>
                        <a:gd name="T35" fmla="*/ 37 h 42"/>
                        <a:gd name="T36" fmla="*/ 93 w 123"/>
                        <a:gd name="T37" fmla="*/ 35 h 42"/>
                        <a:gd name="T38" fmla="*/ 95 w 123"/>
                        <a:gd name="T39" fmla="*/ 34 h 42"/>
                        <a:gd name="T40" fmla="*/ 97 w 123"/>
                        <a:gd name="T41" fmla="*/ 33 h 42"/>
                        <a:gd name="T42" fmla="*/ 99 w 123"/>
                        <a:gd name="T43" fmla="*/ 31 h 42"/>
                        <a:gd name="T44" fmla="*/ 122 w 123"/>
                        <a:gd name="T45" fmla="*/ 0 h 42"/>
                        <a:gd name="T46" fmla="*/ 0 w 123"/>
                        <a:gd name="T47" fmla="*/ 0 h 4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23"/>
                        <a:gd name="T73" fmla="*/ 0 h 42"/>
                        <a:gd name="T74" fmla="*/ 123 w 123"/>
                        <a:gd name="T75" fmla="*/ 42 h 4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23" h="42">
                          <a:moveTo>
                            <a:pt x="0" y="0"/>
                          </a:moveTo>
                          <a:lnTo>
                            <a:pt x="24" y="32"/>
                          </a:lnTo>
                          <a:lnTo>
                            <a:pt x="26" y="34"/>
                          </a:lnTo>
                          <a:lnTo>
                            <a:pt x="29" y="35"/>
                          </a:lnTo>
                          <a:lnTo>
                            <a:pt x="33" y="37"/>
                          </a:lnTo>
                          <a:lnTo>
                            <a:pt x="37" y="38"/>
                          </a:lnTo>
                          <a:lnTo>
                            <a:pt x="42" y="39"/>
                          </a:lnTo>
                          <a:lnTo>
                            <a:pt x="46" y="39"/>
                          </a:lnTo>
                          <a:lnTo>
                            <a:pt x="50" y="40"/>
                          </a:lnTo>
                          <a:lnTo>
                            <a:pt x="54" y="40"/>
                          </a:lnTo>
                          <a:lnTo>
                            <a:pt x="59" y="41"/>
                          </a:lnTo>
                          <a:lnTo>
                            <a:pt x="62" y="41"/>
                          </a:lnTo>
                          <a:lnTo>
                            <a:pt x="68" y="40"/>
                          </a:lnTo>
                          <a:lnTo>
                            <a:pt x="72" y="40"/>
                          </a:lnTo>
                          <a:lnTo>
                            <a:pt x="77" y="39"/>
                          </a:lnTo>
                          <a:lnTo>
                            <a:pt x="81" y="39"/>
                          </a:lnTo>
                          <a:lnTo>
                            <a:pt x="85" y="38"/>
                          </a:lnTo>
                          <a:lnTo>
                            <a:pt x="89" y="37"/>
                          </a:lnTo>
                          <a:lnTo>
                            <a:pt x="93" y="35"/>
                          </a:lnTo>
                          <a:lnTo>
                            <a:pt x="95" y="34"/>
                          </a:lnTo>
                          <a:lnTo>
                            <a:pt x="97" y="33"/>
                          </a:lnTo>
                          <a:lnTo>
                            <a:pt x="99" y="31"/>
                          </a:lnTo>
                          <a:lnTo>
                            <a:pt x="122" y="0"/>
                          </a:lnTo>
                          <a:lnTo>
                            <a:pt x="0" y="0"/>
                          </a:lnTo>
                        </a:path>
                      </a:pathLst>
                    </a:custGeom>
                    <a:solidFill>
                      <a:srgbClr val="000000"/>
                    </a:solidFill>
                    <a:ln w="9525" cap="rnd">
                      <a:noFill/>
                      <a:round/>
                      <a:headEnd/>
                      <a:tailEnd/>
                    </a:ln>
                  </p:spPr>
                  <p:txBody>
                    <a:bodyPr/>
                    <a:lstStyle/>
                    <a:p>
                      <a:endParaRPr lang="zh-CN" altLang="en-US"/>
                    </a:p>
                  </p:txBody>
                </p:sp>
                <p:sp>
                  <p:nvSpPr>
                    <p:cNvPr id="4296" name="Freeform 72"/>
                    <p:cNvSpPr>
                      <a:spLocks/>
                    </p:cNvSpPr>
                    <p:nvPr/>
                  </p:nvSpPr>
                  <p:spPr bwMode="auto">
                    <a:xfrm>
                      <a:off x="532" y="1927"/>
                      <a:ext cx="56" cy="42"/>
                    </a:xfrm>
                    <a:custGeom>
                      <a:avLst/>
                      <a:gdLst>
                        <a:gd name="T0" fmla="*/ 0 w 56"/>
                        <a:gd name="T1" fmla="*/ 0 h 42"/>
                        <a:gd name="T2" fmla="*/ 15 w 56"/>
                        <a:gd name="T3" fmla="*/ 37 h 42"/>
                        <a:gd name="T4" fmla="*/ 18 w 56"/>
                        <a:gd name="T5" fmla="*/ 38 h 42"/>
                        <a:gd name="T6" fmla="*/ 23 w 56"/>
                        <a:gd name="T7" fmla="*/ 39 h 42"/>
                        <a:gd name="T8" fmla="*/ 27 w 56"/>
                        <a:gd name="T9" fmla="*/ 39 h 42"/>
                        <a:gd name="T10" fmla="*/ 31 w 56"/>
                        <a:gd name="T11" fmla="*/ 40 h 42"/>
                        <a:gd name="T12" fmla="*/ 35 w 56"/>
                        <a:gd name="T13" fmla="*/ 40 h 42"/>
                        <a:gd name="T14" fmla="*/ 40 w 56"/>
                        <a:gd name="T15" fmla="*/ 41 h 42"/>
                        <a:gd name="T16" fmla="*/ 44 w 56"/>
                        <a:gd name="T17" fmla="*/ 41 h 42"/>
                        <a:gd name="T18" fmla="*/ 49 w 56"/>
                        <a:gd name="T19" fmla="*/ 40 h 42"/>
                        <a:gd name="T20" fmla="*/ 55 w 56"/>
                        <a:gd name="T21" fmla="*/ 0 h 42"/>
                        <a:gd name="T22" fmla="*/ 0 w 56"/>
                        <a:gd name="T23" fmla="*/ 0 h 4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6"/>
                        <a:gd name="T37" fmla="*/ 0 h 42"/>
                        <a:gd name="T38" fmla="*/ 56 w 56"/>
                        <a:gd name="T39" fmla="*/ 42 h 4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6" h="42">
                          <a:moveTo>
                            <a:pt x="0" y="0"/>
                          </a:moveTo>
                          <a:lnTo>
                            <a:pt x="15" y="37"/>
                          </a:lnTo>
                          <a:lnTo>
                            <a:pt x="18" y="38"/>
                          </a:lnTo>
                          <a:lnTo>
                            <a:pt x="23" y="39"/>
                          </a:lnTo>
                          <a:lnTo>
                            <a:pt x="27" y="39"/>
                          </a:lnTo>
                          <a:lnTo>
                            <a:pt x="31" y="40"/>
                          </a:lnTo>
                          <a:lnTo>
                            <a:pt x="35" y="40"/>
                          </a:lnTo>
                          <a:lnTo>
                            <a:pt x="40" y="41"/>
                          </a:lnTo>
                          <a:lnTo>
                            <a:pt x="44" y="41"/>
                          </a:lnTo>
                          <a:lnTo>
                            <a:pt x="49" y="40"/>
                          </a:lnTo>
                          <a:lnTo>
                            <a:pt x="55" y="0"/>
                          </a:lnTo>
                          <a:lnTo>
                            <a:pt x="0" y="0"/>
                          </a:lnTo>
                        </a:path>
                      </a:pathLst>
                    </a:custGeom>
                    <a:solidFill>
                      <a:srgbClr val="404040"/>
                    </a:solidFill>
                    <a:ln w="9525" cap="rnd">
                      <a:noFill/>
                      <a:round/>
                      <a:headEnd/>
                      <a:tailEnd/>
                    </a:ln>
                  </p:spPr>
                  <p:txBody>
                    <a:bodyPr/>
                    <a:lstStyle/>
                    <a:p>
                      <a:endParaRPr lang="zh-CN" altLang="en-US"/>
                    </a:p>
                  </p:txBody>
                </p:sp>
              </p:grpSp>
              <p:grpSp>
                <p:nvGrpSpPr>
                  <p:cNvPr id="4287" name="Group 73"/>
                  <p:cNvGrpSpPr>
                    <a:grpSpLocks/>
                  </p:cNvGrpSpPr>
                  <p:nvPr/>
                </p:nvGrpSpPr>
                <p:grpSpPr bwMode="auto">
                  <a:xfrm>
                    <a:off x="457" y="1792"/>
                    <a:ext cx="224" cy="148"/>
                    <a:chOff x="457" y="1792"/>
                    <a:chExt cx="224" cy="148"/>
                  </a:xfrm>
                </p:grpSpPr>
                <p:sp>
                  <p:nvSpPr>
                    <p:cNvPr id="4288" name="Freeform 74"/>
                    <p:cNvSpPr>
                      <a:spLocks/>
                    </p:cNvSpPr>
                    <p:nvPr/>
                  </p:nvSpPr>
                  <p:spPr bwMode="auto">
                    <a:xfrm>
                      <a:off x="457" y="1792"/>
                      <a:ext cx="224" cy="148"/>
                    </a:xfrm>
                    <a:custGeom>
                      <a:avLst/>
                      <a:gdLst>
                        <a:gd name="T0" fmla="*/ 5 w 224"/>
                        <a:gd name="T1" fmla="*/ 4 h 148"/>
                        <a:gd name="T2" fmla="*/ 6 w 224"/>
                        <a:gd name="T3" fmla="*/ 7 h 148"/>
                        <a:gd name="T4" fmla="*/ 5 w 224"/>
                        <a:gd name="T5" fmla="*/ 15 h 148"/>
                        <a:gd name="T6" fmla="*/ 3 w 224"/>
                        <a:gd name="T7" fmla="*/ 19 h 148"/>
                        <a:gd name="T8" fmla="*/ 1 w 224"/>
                        <a:gd name="T9" fmla="*/ 25 h 148"/>
                        <a:gd name="T10" fmla="*/ 4 w 224"/>
                        <a:gd name="T11" fmla="*/ 30 h 148"/>
                        <a:gd name="T12" fmla="*/ 8 w 224"/>
                        <a:gd name="T13" fmla="*/ 36 h 148"/>
                        <a:gd name="T14" fmla="*/ 7 w 224"/>
                        <a:gd name="T15" fmla="*/ 39 h 148"/>
                        <a:gd name="T16" fmla="*/ 3 w 224"/>
                        <a:gd name="T17" fmla="*/ 44 h 148"/>
                        <a:gd name="T18" fmla="*/ 1 w 224"/>
                        <a:gd name="T19" fmla="*/ 48 h 148"/>
                        <a:gd name="T20" fmla="*/ 4 w 224"/>
                        <a:gd name="T21" fmla="*/ 53 h 148"/>
                        <a:gd name="T22" fmla="*/ 7 w 224"/>
                        <a:gd name="T23" fmla="*/ 56 h 148"/>
                        <a:gd name="T24" fmla="*/ 7 w 224"/>
                        <a:gd name="T25" fmla="*/ 61 h 148"/>
                        <a:gd name="T26" fmla="*/ 3 w 224"/>
                        <a:gd name="T27" fmla="*/ 66 h 148"/>
                        <a:gd name="T28" fmla="*/ 0 w 224"/>
                        <a:gd name="T29" fmla="*/ 71 h 148"/>
                        <a:gd name="T30" fmla="*/ 3 w 224"/>
                        <a:gd name="T31" fmla="*/ 76 h 148"/>
                        <a:gd name="T32" fmla="*/ 8 w 224"/>
                        <a:gd name="T33" fmla="*/ 80 h 148"/>
                        <a:gd name="T34" fmla="*/ 8 w 224"/>
                        <a:gd name="T35" fmla="*/ 88 h 148"/>
                        <a:gd name="T36" fmla="*/ 4 w 224"/>
                        <a:gd name="T37" fmla="*/ 92 h 148"/>
                        <a:gd name="T38" fmla="*/ 5 w 224"/>
                        <a:gd name="T39" fmla="*/ 96 h 148"/>
                        <a:gd name="T40" fmla="*/ 10 w 224"/>
                        <a:gd name="T41" fmla="*/ 102 h 148"/>
                        <a:gd name="T42" fmla="*/ 26 w 224"/>
                        <a:gd name="T43" fmla="*/ 117 h 148"/>
                        <a:gd name="T44" fmla="*/ 40 w 224"/>
                        <a:gd name="T45" fmla="*/ 128 h 148"/>
                        <a:gd name="T46" fmla="*/ 53 w 224"/>
                        <a:gd name="T47" fmla="*/ 135 h 148"/>
                        <a:gd name="T48" fmla="*/ 76 w 224"/>
                        <a:gd name="T49" fmla="*/ 143 h 148"/>
                        <a:gd name="T50" fmla="*/ 98 w 224"/>
                        <a:gd name="T51" fmla="*/ 146 h 148"/>
                        <a:gd name="T52" fmla="*/ 127 w 224"/>
                        <a:gd name="T53" fmla="*/ 146 h 148"/>
                        <a:gd name="T54" fmla="*/ 152 w 224"/>
                        <a:gd name="T55" fmla="*/ 144 h 148"/>
                        <a:gd name="T56" fmla="*/ 170 w 224"/>
                        <a:gd name="T57" fmla="*/ 140 h 148"/>
                        <a:gd name="T58" fmla="*/ 181 w 224"/>
                        <a:gd name="T59" fmla="*/ 134 h 148"/>
                        <a:gd name="T60" fmla="*/ 189 w 224"/>
                        <a:gd name="T61" fmla="*/ 128 h 148"/>
                        <a:gd name="T62" fmla="*/ 213 w 224"/>
                        <a:gd name="T63" fmla="*/ 100 h 148"/>
                        <a:gd name="T64" fmla="*/ 218 w 224"/>
                        <a:gd name="T65" fmla="*/ 91 h 148"/>
                        <a:gd name="T66" fmla="*/ 218 w 224"/>
                        <a:gd name="T67" fmla="*/ 87 h 148"/>
                        <a:gd name="T68" fmla="*/ 215 w 224"/>
                        <a:gd name="T69" fmla="*/ 83 h 148"/>
                        <a:gd name="T70" fmla="*/ 215 w 224"/>
                        <a:gd name="T71" fmla="*/ 77 h 148"/>
                        <a:gd name="T72" fmla="*/ 218 w 224"/>
                        <a:gd name="T73" fmla="*/ 73 h 148"/>
                        <a:gd name="T74" fmla="*/ 221 w 224"/>
                        <a:gd name="T75" fmla="*/ 69 h 148"/>
                        <a:gd name="T76" fmla="*/ 223 w 224"/>
                        <a:gd name="T77" fmla="*/ 64 h 148"/>
                        <a:gd name="T78" fmla="*/ 219 w 224"/>
                        <a:gd name="T79" fmla="*/ 60 h 148"/>
                        <a:gd name="T80" fmla="*/ 216 w 224"/>
                        <a:gd name="T81" fmla="*/ 56 h 148"/>
                        <a:gd name="T82" fmla="*/ 216 w 224"/>
                        <a:gd name="T83" fmla="*/ 52 h 148"/>
                        <a:gd name="T84" fmla="*/ 221 w 224"/>
                        <a:gd name="T85" fmla="*/ 46 h 148"/>
                        <a:gd name="T86" fmla="*/ 221 w 224"/>
                        <a:gd name="T87" fmla="*/ 41 h 148"/>
                        <a:gd name="T88" fmla="*/ 218 w 224"/>
                        <a:gd name="T89" fmla="*/ 36 h 148"/>
                        <a:gd name="T90" fmla="*/ 216 w 224"/>
                        <a:gd name="T91" fmla="*/ 31 h 148"/>
                        <a:gd name="T92" fmla="*/ 218 w 224"/>
                        <a:gd name="T93" fmla="*/ 26 h 148"/>
                        <a:gd name="T94" fmla="*/ 221 w 224"/>
                        <a:gd name="T95" fmla="*/ 23 h 148"/>
                        <a:gd name="T96" fmla="*/ 223 w 224"/>
                        <a:gd name="T97" fmla="*/ 18 h 148"/>
                        <a:gd name="T98" fmla="*/ 220 w 224"/>
                        <a:gd name="T99" fmla="*/ 13 h 148"/>
                        <a:gd name="T100" fmla="*/ 217 w 224"/>
                        <a:gd name="T101" fmla="*/ 8 h 148"/>
                        <a:gd name="T102" fmla="*/ 218 w 224"/>
                        <a:gd name="T103" fmla="*/ 3 h 148"/>
                        <a:gd name="T104" fmla="*/ 6 w 224"/>
                        <a:gd name="T105" fmla="*/ 0 h 148"/>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24"/>
                        <a:gd name="T160" fmla="*/ 0 h 148"/>
                        <a:gd name="T161" fmla="*/ 224 w 224"/>
                        <a:gd name="T162" fmla="*/ 148 h 148"/>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24" h="148">
                          <a:moveTo>
                            <a:pt x="6" y="0"/>
                          </a:moveTo>
                          <a:lnTo>
                            <a:pt x="5" y="4"/>
                          </a:lnTo>
                          <a:lnTo>
                            <a:pt x="5" y="5"/>
                          </a:lnTo>
                          <a:lnTo>
                            <a:pt x="6" y="7"/>
                          </a:lnTo>
                          <a:lnTo>
                            <a:pt x="6" y="12"/>
                          </a:lnTo>
                          <a:lnTo>
                            <a:pt x="5" y="15"/>
                          </a:lnTo>
                          <a:lnTo>
                            <a:pt x="4" y="17"/>
                          </a:lnTo>
                          <a:lnTo>
                            <a:pt x="3" y="19"/>
                          </a:lnTo>
                          <a:lnTo>
                            <a:pt x="1" y="23"/>
                          </a:lnTo>
                          <a:lnTo>
                            <a:pt x="1" y="25"/>
                          </a:lnTo>
                          <a:lnTo>
                            <a:pt x="3" y="28"/>
                          </a:lnTo>
                          <a:lnTo>
                            <a:pt x="4" y="30"/>
                          </a:lnTo>
                          <a:lnTo>
                            <a:pt x="7" y="33"/>
                          </a:lnTo>
                          <a:lnTo>
                            <a:pt x="8" y="36"/>
                          </a:lnTo>
                          <a:lnTo>
                            <a:pt x="8" y="37"/>
                          </a:lnTo>
                          <a:lnTo>
                            <a:pt x="7" y="39"/>
                          </a:lnTo>
                          <a:lnTo>
                            <a:pt x="5" y="41"/>
                          </a:lnTo>
                          <a:lnTo>
                            <a:pt x="3" y="44"/>
                          </a:lnTo>
                          <a:lnTo>
                            <a:pt x="1" y="46"/>
                          </a:lnTo>
                          <a:lnTo>
                            <a:pt x="1" y="48"/>
                          </a:lnTo>
                          <a:lnTo>
                            <a:pt x="3" y="50"/>
                          </a:lnTo>
                          <a:lnTo>
                            <a:pt x="4" y="53"/>
                          </a:lnTo>
                          <a:lnTo>
                            <a:pt x="6" y="55"/>
                          </a:lnTo>
                          <a:lnTo>
                            <a:pt x="7" y="56"/>
                          </a:lnTo>
                          <a:lnTo>
                            <a:pt x="8" y="58"/>
                          </a:lnTo>
                          <a:lnTo>
                            <a:pt x="7" y="61"/>
                          </a:lnTo>
                          <a:lnTo>
                            <a:pt x="5" y="64"/>
                          </a:lnTo>
                          <a:lnTo>
                            <a:pt x="3" y="66"/>
                          </a:lnTo>
                          <a:lnTo>
                            <a:pt x="0" y="69"/>
                          </a:lnTo>
                          <a:lnTo>
                            <a:pt x="0" y="71"/>
                          </a:lnTo>
                          <a:lnTo>
                            <a:pt x="1" y="73"/>
                          </a:lnTo>
                          <a:lnTo>
                            <a:pt x="3" y="76"/>
                          </a:lnTo>
                          <a:lnTo>
                            <a:pt x="5" y="78"/>
                          </a:lnTo>
                          <a:lnTo>
                            <a:pt x="8" y="80"/>
                          </a:lnTo>
                          <a:lnTo>
                            <a:pt x="9" y="84"/>
                          </a:lnTo>
                          <a:lnTo>
                            <a:pt x="8" y="88"/>
                          </a:lnTo>
                          <a:lnTo>
                            <a:pt x="5" y="91"/>
                          </a:lnTo>
                          <a:lnTo>
                            <a:pt x="4" y="92"/>
                          </a:lnTo>
                          <a:lnTo>
                            <a:pt x="4" y="95"/>
                          </a:lnTo>
                          <a:lnTo>
                            <a:pt x="5" y="96"/>
                          </a:lnTo>
                          <a:lnTo>
                            <a:pt x="7" y="98"/>
                          </a:lnTo>
                          <a:lnTo>
                            <a:pt x="10" y="102"/>
                          </a:lnTo>
                          <a:lnTo>
                            <a:pt x="15" y="108"/>
                          </a:lnTo>
                          <a:lnTo>
                            <a:pt x="26" y="117"/>
                          </a:lnTo>
                          <a:lnTo>
                            <a:pt x="35" y="124"/>
                          </a:lnTo>
                          <a:lnTo>
                            <a:pt x="40" y="128"/>
                          </a:lnTo>
                          <a:lnTo>
                            <a:pt x="46" y="131"/>
                          </a:lnTo>
                          <a:lnTo>
                            <a:pt x="53" y="135"/>
                          </a:lnTo>
                          <a:lnTo>
                            <a:pt x="62" y="139"/>
                          </a:lnTo>
                          <a:lnTo>
                            <a:pt x="76" y="143"/>
                          </a:lnTo>
                          <a:lnTo>
                            <a:pt x="87" y="145"/>
                          </a:lnTo>
                          <a:lnTo>
                            <a:pt x="98" y="146"/>
                          </a:lnTo>
                          <a:lnTo>
                            <a:pt x="112" y="147"/>
                          </a:lnTo>
                          <a:lnTo>
                            <a:pt x="127" y="146"/>
                          </a:lnTo>
                          <a:lnTo>
                            <a:pt x="140" y="146"/>
                          </a:lnTo>
                          <a:lnTo>
                            <a:pt x="152" y="144"/>
                          </a:lnTo>
                          <a:lnTo>
                            <a:pt x="162" y="142"/>
                          </a:lnTo>
                          <a:lnTo>
                            <a:pt x="170" y="140"/>
                          </a:lnTo>
                          <a:lnTo>
                            <a:pt x="176" y="137"/>
                          </a:lnTo>
                          <a:lnTo>
                            <a:pt x="181" y="134"/>
                          </a:lnTo>
                          <a:lnTo>
                            <a:pt x="185" y="132"/>
                          </a:lnTo>
                          <a:lnTo>
                            <a:pt x="189" y="128"/>
                          </a:lnTo>
                          <a:lnTo>
                            <a:pt x="203" y="113"/>
                          </a:lnTo>
                          <a:lnTo>
                            <a:pt x="213" y="100"/>
                          </a:lnTo>
                          <a:lnTo>
                            <a:pt x="217" y="94"/>
                          </a:lnTo>
                          <a:lnTo>
                            <a:pt x="218" y="91"/>
                          </a:lnTo>
                          <a:lnTo>
                            <a:pt x="218" y="89"/>
                          </a:lnTo>
                          <a:lnTo>
                            <a:pt x="218" y="87"/>
                          </a:lnTo>
                          <a:lnTo>
                            <a:pt x="216" y="84"/>
                          </a:lnTo>
                          <a:lnTo>
                            <a:pt x="215" y="83"/>
                          </a:lnTo>
                          <a:lnTo>
                            <a:pt x="214" y="80"/>
                          </a:lnTo>
                          <a:lnTo>
                            <a:pt x="215" y="77"/>
                          </a:lnTo>
                          <a:lnTo>
                            <a:pt x="216" y="76"/>
                          </a:lnTo>
                          <a:lnTo>
                            <a:pt x="218" y="73"/>
                          </a:lnTo>
                          <a:lnTo>
                            <a:pt x="219" y="72"/>
                          </a:lnTo>
                          <a:lnTo>
                            <a:pt x="221" y="69"/>
                          </a:lnTo>
                          <a:lnTo>
                            <a:pt x="223" y="67"/>
                          </a:lnTo>
                          <a:lnTo>
                            <a:pt x="223" y="64"/>
                          </a:lnTo>
                          <a:lnTo>
                            <a:pt x="221" y="62"/>
                          </a:lnTo>
                          <a:lnTo>
                            <a:pt x="219" y="60"/>
                          </a:lnTo>
                          <a:lnTo>
                            <a:pt x="218" y="58"/>
                          </a:lnTo>
                          <a:lnTo>
                            <a:pt x="216" y="56"/>
                          </a:lnTo>
                          <a:lnTo>
                            <a:pt x="215" y="54"/>
                          </a:lnTo>
                          <a:lnTo>
                            <a:pt x="216" y="52"/>
                          </a:lnTo>
                          <a:lnTo>
                            <a:pt x="218" y="49"/>
                          </a:lnTo>
                          <a:lnTo>
                            <a:pt x="221" y="46"/>
                          </a:lnTo>
                          <a:lnTo>
                            <a:pt x="221" y="44"/>
                          </a:lnTo>
                          <a:lnTo>
                            <a:pt x="221" y="41"/>
                          </a:lnTo>
                          <a:lnTo>
                            <a:pt x="220" y="38"/>
                          </a:lnTo>
                          <a:lnTo>
                            <a:pt x="218" y="36"/>
                          </a:lnTo>
                          <a:lnTo>
                            <a:pt x="217" y="34"/>
                          </a:lnTo>
                          <a:lnTo>
                            <a:pt x="216" y="31"/>
                          </a:lnTo>
                          <a:lnTo>
                            <a:pt x="216" y="29"/>
                          </a:lnTo>
                          <a:lnTo>
                            <a:pt x="218" y="26"/>
                          </a:lnTo>
                          <a:lnTo>
                            <a:pt x="219" y="24"/>
                          </a:lnTo>
                          <a:lnTo>
                            <a:pt x="221" y="23"/>
                          </a:lnTo>
                          <a:lnTo>
                            <a:pt x="223" y="20"/>
                          </a:lnTo>
                          <a:lnTo>
                            <a:pt x="223" y="18"/>
                          </a:lnTo>
                          <a:lnTo>
                            <a:pt x="222" y="16"/>
                          </a:lnTo>
                          <a:lnTo>
                            <a:pt x="220" y="13"/>
                          </a:lnTo>
                          <a:lnTo>
                            <a:pt x="218" y="11"/>
                          </a:lnTo>
                          <a:lnTo>
                            <a:pt x="217" y="8"/>
                          </a:lnTo>
                          <a:lnTo>
                            <a:pt x="217" y="5"/>
                          </a:lnTo>
                          <a:lnTo>
                            <a:pt x="218" y="3"/>
                          </a:lnTo>
                          <a:lnTo>
                            <a:pt x="217" y="0"/>
                          </a:lnTo>
                          <a:lnTo>
                            <a:pt x="6" y="0"/>
                          </a:lnTo>
                        </a:path>
                      </a:pathLst>
                    </a:custGeom>
                    <a:solidFill>
                      <a:srgbClr val="FFC080"/>
                    </a:solidFill>
                    <a:ln w="9525" cap="rnd">
                      <a:noFill/>
                      <a:round/>
                      <a:headEnd/>
                      <a:tailEnd/>
                    </a:ln>
                  </p:spPr>
                  <p:txBody>
                    <a:bodyPr/>
                    <a:lstStyle/>
                    <a:p>
                      <a:endParaRPr lang="zh-CN" altLang="en-US"/>
                    </a:p>
                  </p:txBody>
                </p:sp>
                <p:sp>
                  <p:nvSpPr>
                    <p:cNvPr id="4289" name="Freeform 75"/>
                    <p:cNvSpPr>
                      <a:spLocks/>
                    </p:cNvSpPr>
                    <p:nvPr/>
                  </p:nvSpPr>
                  <p:spPr bwMode="auto">
                    <a:xfrm>
                      <a:off x="459" y="1812"/>
                      <a:ext cx="28" cy="21"/>
                    </a:xfrm>
                    <a:custGeom>
                      <a:avLst/>
                      <a:gdLst>
                        <a:gd name="T0" fmla="*/ 1 w 28"/>
                        <a:gd name="T1" fmla="*/ 0 h 21"/>
                        <a:gd name="T2" fmla="*/ 3 w 28"/>
                        <a:gd name="T3" fmla="*/ 2 h 21"/>
                        <a:gd name="T4" fmla="*/ 5 w 28"/>
                        <a:gd name="T5" fmla="*/ 5 h 21"/>
                        <a:gd name="T6" fmla="*/ 10 w 28"/>
                        <a:gd name="T7" fmla="*/ 8 h 21"/>
                        <a:gd name="T8" fmla="*/ 15 w 28"/>
                        <a:gd name="T9" fmla="*/ 11 h 21"/>
                        <a:gd name="T10" fmla="*/ 21 w 28"/>
                        <a:gd name="T11" fmla="*/ 13 h 21"/>
                        <a:gd name="T12" fmla="*/ 27 w 28"/>
                        <a:gd name="T13" fmla="*/ 14 h 21"/>
                        <a:gd name="T14" fmla="*/ 24 w 28"/>
                        <a:gd name="T15" fmla="*/ 18 h 21"/>
                        <a:gd name="T16" fmla="*/ 17 w 28"/>
                        <a:gd name="T17" fmla="*/ 17 h 21"/>
                        <a:gd name="T18" fmla="*/ 10 w 28"/>
                        <a:gd name="T19" fmla="*/ 17 h 21"/>
                        <a:gd name="T20" fmla="*/ 5 w 28"/>
                        <a:gd name="T21" fmla="*/ 20 h 21"/>
                        <a:gd name="T22" fmla="*/ 6 w 28"/>
                        <a:gd name="T23" fmla="*/ 18 h 21"/>
                        <a:gd name="T24" fmla="*/ 6 w 28"/>
                        <a:gd name="T25" fmla="*/ 15 h 21"/>
                        <a:gd name="T26" fmla="*/ 4 w 28"/>
                        <a:gd name="T27" fmla="*/ 12 h 21"/>
                        <a:gd name="T28" fmla="*/ 2 w 28"/>
                        <a:gd name="T29" fmla="*/ 10 h 21"/>
                        <a:gd name="T30" fmla="*/ 0 w 28"/>
                        <a:gd name="T31" fmla="*/ 6 h 21"/>
                        <a:gd name="T32" fmla="*/ 0 w 28"/>
                        <a:gd name="T33" fmla="*/ 3 h 21"/>
                        <a:gd name="T34" fmla="*/ 1 w 28"/>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8"/>
                        <a:gd name="T55" fmla="*/ 0 h 21"/>
                        <a:gd name="T56" fmla="*/ 28 w 28"/>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8" h="21">
                          <a:moveTo>
                            <a:pt x="1" y="0"/>
                          </a:moveTo>
                          <a:lnTo>
                            <a:pt x="3" y="2"/>
                          </a:lnTo>
                          <a:lnTo>
                            <a:pt x="5" y="5"/>
                          </a:lnTo>
                          <a:lnTo>
                            <a:pt x="10" y="8"/>
                          </a:lnTo>
                          <a:lnTo>
                            <a:pt x="15" y="11"/>
                          </a:lnTo>
                          <a:lnTo>
                            <a:pt x="21" y="13"/>
                          </a:lnTo>
                          <a:lnTo>
                            <a:pt x="27" y="14"/>
                          </a:lnTo>
                          <a:lnTo>
                            <a:pt x="24" y="18"/>
                          </a:lnTo>
                          <a:lnTo>
                            <a:pt x="17" y="17"/>
                          </a:lnTo>
                          <a:lnTo>
                            <a:pt x="10" y="17"/>
                          </a:lnTo>
                          <a:lnTo>
                            <a:pt x="5" y="20"/>
                          </a:lnTo>
                          <a:lnTo>
                            <a:pt x="6" y="18"/>
                          </a:lnTo>
                          <a:lnTo>
                            <a:pt x="6" y="15"/>
                          </a:lnTo>
                          <a:lnTo>
                            <a:pt x="4" y="12"/>
                          </a:lnTo>
                          <a:lnTo>
                            <a:pt x="2" y="10"/>
                          </a:lnTo>
                          <a:lnTo>
                            <a:pt x="0" y="6"/>
                          </a:lnTo>
                          <a:lnTo>
                            <a:pt x="0" y="3"/>
                          </a:lnTo>
                          <a:lnTo>
                            <a:pt x="1" y="0"/>
                          </a:lnTo>
                        </a:path>
                      </a:pathLst>
                    </a:custGeom>
                    <a:solidFill>
                      <a:srgbClr val="FFA040"/>
                    </a:solidFill>
                    <a:ln w="9525" cap="rnd">
                      <a:noFill/>
                      <a:round/>
                      <a:headEnd/>
                      <a:tailEnd/>
                    </a:ln>
                  </p:spPr>
                  <p:txBody>
                    <a:bodyPr/>
                    <a:lstStyle/>
                    <a:p>
                      <a:endParaRPr lang="zh-CN" altLang="en-US"/>
                    </a:p>
                  </p:txBody>
                </p:sp>
                <p:sp>
                  <p:nvSpPr>
                    <p:cNvPr id="4290" name="Freeform 76"/>
                    <p:cNvSpPr>
                      <a:spLocks/>
                    </p:cNvSpPr>
                    <p:nvPr/>
                  </p:nvSpPr>
                  <p:spPr bwMode="auto">
                    <a:xfrm>
                      <a:off x="459" y="1837"/>
                      <a:ext cx="37" cy="18"/>
                    </a:xfrm>
                    <a:custGeom>
                      <a:avLst/>
                      <a:gdLst>
                        <a:gd name="T0" fmla="*/ 0 w 37"/>
                        <a:gd name="T1" fmla="*/ 1 h 18"/>
                        <a:gd name="T2" fmla="*/ 1 w 37"/>
                        <a:gd name="T3" fmla="*/ 0 h 18"/>
                        <a:gd name="T4" fmla="*/ 2 w 37"/>
                        <a:gd name="T5" fmla="*/ 1 h 18"/>
                        <a:gd name="T6" fmla="*/ 5 w 37"/>
                        <a:gd name="T7" fmla="*/ 3 h 18"/>
                        <a:gd name="T8" fmla="*/ 10 w 37"/>
                        <a:gd name="T9" fmla="*/ 4 h 18"/>
                        <a:gd name="T10" fmla="*/ 15 w 37"/>
                        <a:gd name="T11" fmla="*/ 6 h 18"/>
                        <a:gd name="T12" fmla="*/ 24 w 37"/>
                        <a:gd name="T13" fmla="*/ 7 h 18"/>
                        <a:gd name="T14" fmla="*/ 33 w 37"/>
                        <a:gd name="T15" fmla="*/ 9 h 18"/>
                        <a:gd name="T16" fmla="*/ 36 w 37"/>
                        <a:gd name="T17" fmla="*/ 16 h 18"/>
                        <a:gd name="T18" fmla="*/ 25 w 37"/>
                        <a:gd name="T19" fmla="*/ 14 h 18"/>
                        <a:gd name="T20" fmla="*/ 17 w 37"/>
                        <a:gd name="T21" fmla="*/ 13 h 18"/>
                        <a:gd name="T22" fmla="*/ 10 w 37"/>
                        <a:gd name="T23" fmla="*/ 14 h 18"/>
                        <a:gd name="T24" fmla="*/ 6 w 37"/>
                        <a:gd name="T25" fmla="*/ 17 h 18"/>
                        <a:gd name="T26" fmla="*/ 6 w 37"/>
                        <a:gd name="T27" fmla="*/ 15 h 18"/>
                        <a:gd name="T28" fmla="*/ 6 w 37"/>
                        <a:gd name="T29" fmla="*/ 12 h 18"/>
                        <a:gd name="T30" fmla="*/ 5 w 37"/>
                        <a:gd name="T31" fmla="*/ 10 h 18"/>
                        <a:gd name="T32" fmla="*/ 2 w 37"/>
                        <a:gd name="T33" fmla="*/ 7 h 18"/>
                        <a:gd name="T34" fmla="*/ 0 w 37"/>
                        <a:gd name="T35" fmla="*/ 4 h 18"/>
                        <a:gd name="T36" fmla="*/ 0 w 37"/>
                        <a:gd name="T37" fmla="*/ 1 h 1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7"/>
                        <a:gd name="T58" fmla="*/ 0 h 18"/>
                        <a:gd name="T59" fmla="*/ 37 w 37"/>
                        <a:gd name="T60" fmla="*/ 18 h 1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7" h="18">
                          <a:moveTo>
                            <a:pt x="0" y="1"/>
                          </a:moveTo>
                          <a:lnTo>
                            <a:pt x="1" y="0"/>
                          </a:lnTo>
                          <a:lnTo>
                            <a:pt x="2" y="1"/>
                          </a:lnTo>
                          <a:lnTo>
                            <a:pt x="5" y="3"/>
                          </a:lnTo>
                          <a:lnTo>
                            <a:pt x="10" y="4"/>
                          </a:lnTo>
                          <a:lnTo>
                            <a:pt x="15" y="6"/>
                          </a:lnTo>
                          <a:lnTo>
                            <a:pt x="24" y="7"/>
                          </a:lnTo>
                          <a:lnTo>
                            <a:pt x="33" y="9"/>
                          </a:lnTo>
                          <a:lnTo>
                            <a:pt x="36" y="16"/>
                          </a:lnTo>
                          <a:lnTo>
                            <a:pt x="25" y="14"/>
                          </a:lnTo>
                          <a:lnTo>
                            <a:pt x="17" y="13"/>
                          </a:lnTo>
                          <a:lnTo>
                            <a:pt x="10" y="14"/>
                          </a:lnTo>
                          <a:lnTo>
                            <a:pt x="6" y="17"/>
                          </a:lnTo>
                          <a:lnTo>
                            <a:pt x="6" y="15"/>
                          </a:lnTo>
                          <a:lnTo>
                            <a:pt x="6" y="12"/>
                          </a:lnTo>
                          <a:lnTo>
                            <a:pt x="5" y="10"/>
                          </a:lnTo>
                          <a:lnTo>
                            <a:pt x="2" y="7"/>
                          </a:lnTo>
                          <a:lnTo>
                            <a:pt x="0" y="4"/>
                          </a:lnTo>
                          <a:lnTo>
                            <a:pt x="0" y="1"/>
                          </a:lnTo>
                        </a:path>
                      </a:pathLst>
                    </a:custGeom>
                    <a:solidFill>
                      <a:srgbClr val="FFA040"/>
                    </a:solidFill>
                    <a:ln w="9525" cap="rnd">
                      <a:noFill/>
                      <a:round/>
                      <a:headEnd/>
                      <a:tailEnd/>
                    </a:ln>
                  </p:spPr>
                  <p:txBody>
                    <a:bodyPr/>
                    <a:lstStyle/>
                    <a:p>
                      <a:endParaRPr lang="zh-CN" altLang="en-US"/>
                    </a:p>
                  </p:txBody>
                </p:sp>
                <p:sp>
                  <p:nvSpPr>
                    <p:cNvPr id="4291" name="Freeform 77"/>
                    <p:cNvSpPr>
                      <a:spLocks/>
                    </p:cNvSpPr>
                    <p:nvPr/>
                  </p:nvSpPr>
                  <p:spPr bwMode="auto">
                    <a:xfrm>
                      <a:off x="457" y="1858"/>
                      <a:ext cx="44" cy="23"/>
                    </a:xfrm>
                    <a:custGeom>
                      <a:avLst/>
                      <a:gdLst>
                        <a:gd name="T0" fmla="*/ 0 w 44"/>
                        <a:gd name="T1" fmla="*/ 3 h 23"/>
                        <a:gd name="T2" fmla="*/ 2 w 44"/>
                        <a:gd name="T3" fmla="*/ 0 h 23"/>
                        <a:gd name="T4" fmla="*/ 5 w 44"/>
                        <a:gd name="T5" fmla="*/ 3 h 23"/>
                        <a:gd name="T6" fmla="*/ 8 w 44"/>
                        <a:gd name="T7" fmla="*/ 5 h 23"/>
                        <a:gd name="T8" fmla="*/ 11 w 44"/>
                        <a:gd name="T9" fmla="*/ 7 h 23"/>
                        <a:gd name="T10" fmla="*/ 17 w 44"/>
                        <a:gd name="T11" fmla="*/ 9 h 23"/>
                        <a:gd name="T12" fmla="*/ 23 w 44"/>
                        <a:gd name="T13" fmla="*/ 10 h 23"/>
                        <a:gd name="T14" fmla="*/ 30 w 44"/>
                        <a:gd name="T15" fmla="*/ 12 h 23"/>
                        <a:gd name="T16" fmla="*/ 41 w 44"/>
                        <a:gd name="T17" fmla="*/ 15 h 23"/>
                        <a:gd name="T18" fmla="*/ 43 w 44"/>
                        <a:gd name="T19" fmla="*/ 22 h 23"/>
                        <a:gd name="T20" fmla="*/ 32 w 44"/>
                        <a:gd name="T21" fmla="*/ 18 h 23"/>
                        <a:gd name="T22" fmla="*/ 25 w 44"/>
                        <a:gd name="T23" fmla="*/ 16 h 23"/>
                        <a:gd name="T24" fmla="*/ 19 w 44"/>
                        <a:gd name="T25" fmla="*/ 15 h 23"/>
                        <a:gd name="T26" fmla="*/ 14 w 44"/>
                        <a:gd name="T27" fmla="*/ 15 h 23"/>
                        <a:gd name="T28" fmla="*/ 11 w 44"/>
                        <a:gd name="T29" fmla="*/ 16 h 23"/>
                        <a:gd name="T30" fmla="*/ 8 w 44"/>
                        <a:gd name="T31" fmla="*/ 19 h 23"/>
                        <a:gd name="T32" fmla="*/ 8 w 44"/>
                        <a:gd name="T33" fmla="*/ 16 h 23"/>
                        <a:gd name="T34" fmla="*/ 5 w 44"/>
                        <a:gd name="T35" fmla="*/ 12 h 23"/>
                        <a:gd name="T36" fmla="*/ 2 w 44"/>
                        <a:gd name="T37" fmla="*/ 9 h 23"/>
                        <a:gd name="T38" fmla="*/ 0 w 44"/>
                        <a:gd name="T39" fmla="*/ 6 h 23"/>
                        <a:gd name="T40" fmla="*/ 0 w 44"/>
                        <a:gd name="T41" fmla="*/ 3 h 2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4"/>
                        <a:gd name="T64" fmla="*/ 0 h 23"/>
                        <a:gd name="T65" fmla="*/ 44 w 44"/>
                        <a:gd name="T66" fmla="*/ 23 h 2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4" h="23">
                          <a:moveTo>
                            <a:pt x="0" y="3"/>
                          </a:moveTo>
                          <a:lnTo>
                            <a:pt x="2" y="0"/>
                          </a:lnTo>
                          <a:lnTo>
                            <a:pt x="5" y="3"/>
                          </a:lnTo>
                          <a:lnTo>
                            <a:pt x="8" y="5"/>
                          </a:lnTo>
                          <a:lnTo>
                            <a:pt x="11" y="7"/>
                          </a:lnTo>
                          <a:lnTo>
                            <a:pt x="17" y="9"/>
                          </a:lnTo>
                          <a:lnTo>
                            <a:pt x="23" y="10"/>
                          </a:lnTo>
                          <a:lnTo>
                            <a:pt x="30" y="12"/>
                          </a:lnTo>
                          <a:lnTo>
                            <a:pt x="41" y="15"/>
                          </a:lnTo>
                          <a:lnTo>
                            <a:pt x="43" y="22"/>
                          </a:lnTo>
                          <a:lnTo>
                            <a:pt x="32" y="18"/>
                          </a:lnTo>
                          <a:lnTo>
                            <a:pt x="25" y="16"/>
                          </a:lnTo>
                          <a:lnTo>
                            <a:pt x="19" y="15"/>
                          </a:lnTo>
                          <a:lnTo>
                            <a:pt x="14" y="15"/>
                          </a:lnTo>
                          <a:lnTo>
                            <a:pt x="11" y="16"/>
                          </a:lnTo>
                          <a:lnTo>
                            <a:pt x="8" y="19"/>
                          </a:lnTo>
                          <a:lnTo>
                            <a:pt x="8" y="16"/>
                          </a:lnTo>
                          <a:lnTo>
                            <a:pt x="5" y="12"/>
                          </a:lnTo>
                          <a:lnTo>
                            <a:pt x="2" y="9"/>
                          </a:lnTo>
                          <a:lnTo>
                            <a:pt x="0" y="6"/>
                          </a:lnTo>
                          <a:lnTo>
                            <a:pt x="0" y="3"/>
                          </a:lnTo>
                        </a:path>
                      </a:pathLst>
                    </a:custGeom>
                    <a:solidFill>
                      <a:srgbClr val="FFA040"/>
                    </a:solidFill>
                    <a:ln w="9525" cap="rnd">
                      <a:noFill/>
                      <a:round/>
                      <a:headEnd/>
                      <a:tailEnd/>
                    </a:ln>
                  </p:spPr>
                  <p:txBody>
                    <a:bodyPr/>
                    <a:lstStyle/>
                    <a:p>
                      <a:endParaRPr lang="zh-CN" altLang="en-US"/>
                    </a:p>
                  </p:txBody>
                </p:sp>
                <p:sp>
                  <p:nvSpPr>
                    <p:cNvPr id="4292" name="Freeform 78"/>
                    <p:cNvSpPr>
                      <a:spLocks/>
                    </p:cNvSpPr>
                    <p:nvPr/>
                  </p:nvSpPr>
                  <p:spPr bwMode="auto">
                    <a:xfrm>
                      <a:off x="462" y="1882"/>
                      <a:ext cx="52" cy="48"/>
                    </a:xfrm>
                    <a:custGeom>
                      <a:avLst/>
                      <a:gdLst>
                        <a:gd name="T0" fmla="*/ 0 w 52"/>
                        <a:gd name="T1" fmla="*/ 7 h 48"/>
                        <a:gd name="T2" fmla="*/ 0 w 52"/>
                        <a:gd name="T3" fmla="*/ 4 h 48"/>
                        <a:gd name="T4" fmla="*/ 0 w 52"/>
                        <a:gd name="T5" fmla="*/ 2 h 48"/>
                        <a:gd name="T6" fmla="*/ 1 w 52"/>
                        <a:gd name="T7" fmla="*/ 0 h 48"/>
                        <a:gd name="T8" fmla="*/ 5 w 52"/>
                        <a:gd name="T9" fmla="*/ 3 h 48"/>
                        <a:gd name="T10" fmla="*/ 11 w 52"/>
                        <a:gd name="T11" fmla="*/ 6 h 48"/>
                        <a:gd name="T12" fmla="*/ 17 w 52"/>
                        <a:gd name="T13" fmla="*/ 8 h 48"/>
                        <a:gd name="T14" fmla="*/ 26 w 52"/>
                        <a:gd name="T15" fmla="*/ 11 h 48"/>
                        <a:gd name="T16" fmla="*/ 38 w 52"/>
                        <a:gd name="T17" fmla="*/ 13 h 48"/>
                        <a:gd name="T18" fmla="*/ 40 w 52"/>
                        <a:gd name="T19" fmla="*/ 18 h 48"/>
                        <a:gd name="T20" fmla="*/ 34 w 52"/>
                        <a:gd name="T21" fmla="*/ 16 h 48"/>
                        <a:gd name="T22" fmla="*/ 28 w 52"/>
                        <a:gd name="T23" fmla="*/ 16 h 48"/>
                        <a:gd name="T24" fmla="*/ 24 w 52"/>
                        <a:gd name="T25" fmla="*/ 16 h 48"/>
                        <a:gd name="T26" fmla="*/ 23 w 52"/>
                        <a:gd name="T27" fmla="*/ 19 h 48"/>
                        <a:gd name="T28" fmla="*/ 25 w 52"/>
                        <a:gd name="T29" fmla="*/ 22 h 48"/>
                        <a:gd name="T30" fmla="*/ 28 w 52"/>
                        <a:gd name="T31" fmla="*/ 26 h 48"/>
                        <a:gd name="T32" fmla="*/ 33 w 52"/>
                        <a:gd name="T33" fmla="*/ 31 h 48"/>
                        <a:gd name="T34" fmla="*/ 40 w 52"/>
                        <a:gd name="T35" fmla="*/ 36 h 48"/>
                        <a:gd name="T36" fmla="*/ 51 w 52"/>
                        <a:gd name="T37" fmla="*/ 42 h 48"/>
                        <a:gd name="T38" fmla="*/ 51 w 52"/>
                        <a:gd name="T39" fmla="*/ 47 h 48"/>
                        <a:gd name="T40" fmla="*/ 46 w 52"/>
                        <a:gd name="T41" fmla="*/ 44 h 48"/>
                        <a:gd name="T42" fmla="*/ 40 w 52"/>
                        <a:gd name="T43" fmla="*/ 41 h 48"/>
                        <a:gd name="T44" fmla="*/ 32 w 52"/>
                        <a:gd name="T45" fmla="*/ 36 h 48"/>
                        <a:gd name="T46" fmla="*/ 25 w 52"/>
                        <a:gd name="T47" fmla="*/ 30 h 48"/>
                        <a:gd name="T48" fmla="*/ 19 w 52"/>
                        <a:gd name="T49" fmla="*/ 26 h 48"/>
                        <a:gd name="T50" fmla="*/ 14 w 52"/>
                        <a:gd name="T51" fmla="*/ 20 h 48"/>
                        <a:gd name="T52" fmla="*/ 9 w 52"/>
                        <a:gd name="T53" fmla="*/ 15 h 48"/>
                        <a:gd name="T54" fmla="*/ 3 w 52"/>
                        <a:gd name="T55" fmla="*/ 11 h 48"/>
                        <a:gd name="T56" fmla="*/ 0 w 52"/>
                        <a:gd name="T57" fmla="*/ 7 h 4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2"/>
                        <a:gd name="T88" fmla="*/ 0 h 48"/>
                        <a:gd name="T89" fmla="*/ 52 w 52"/>
                        <a:gd name="T90" fmla="*/ 48 h 4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2" h="48">
                          <a:moveTo>
                            <a:pt x="0" y="7"/>
                          </a:moveTo>
                          <a:lnTo>
                            <a:pt x="0" y="4"/>
                          </a:lnTo>
                          <a:lnTo>
                            <a:pt x="0" y="2"/>
                          </a:lnTo>
                          <a:lnTo>
                            <a:pt x="1" y="0"/>
                          </a:lnTo>
                          <a:lnTo>
                            <a:pt x="5" y="3"/>
                          </a:lnTo>
                          <a:lnTo>
                            <a:pt x="11" y="6"/>
                          </a:lnTo>
                          <a:lnTo>
                            <a:pt x="17" y="8"/>
                          </a:lnTo>
                          <a:lnTo>
                            <a:pt x="26" y="11"/>
                          </a:lnTo>
                          <a:lnTo>
                            <a:pt x="38" y="13"/>
                          </a:lnTo>
                          <a:lnTo>
                            <a:pt x="40" y="18"/>
                          </a:lnTo>
                          <a:lnTo>
                            <a:pt x="34" y="16"/>
                          </a:lnTo>
                          <a:lnTo>
                            <a:pt x="28" y="16"/>
                          </a:lnTo>
                          <a:lnTo>
                            <a:pt x="24" y="16"/>
                          </a:lnTo>
                          <a:lnTo>
                            <a:pt x="23" y="19"/>
                          </a:lnTo>
                          <a:lnTo>
                            <a:pt x="25" y="22"/>
                          </a:lnTo>
                          <a:lnTo>
                            <a:pt x="28" y="26"/>
                          </a:lnTo>
                          <a:lnTo>
                            <a:pt x="33" y="31"/>
                          </a:lnTo>
                          <a:lnTo>
                            <a:pt x="40" y="36"/>
                          </a:lnTo>
                          <a:lnTo>
                            <a:pt x="51" y="42"/>
                          </a:lnTo>
                          <a:lnTo>
                            <a:pt x="51" y="47"/>
                          </a:lnTo>
                          <a:lnTo>
                            <a:pt x="46" y="44"/>
                          </a:lnTo>
                          <a:lnTo>
                            <a:pt x="40" y="41"/>
                          </a:lnTo>
                          <a:lnTo>
                            <a:pt x="32" y="36"/>
                          </a:lnTo>
                          <a:lnTo>
                            <a:pt x="25" y="30"/>
                          </a:lnTo>
                          <a:lnTo>
                            <a:pt x="19" y="26"/>
                          </a:lnTo>
                          <a:lnTo>
                            <a:pt x="14" y="20"/>
                          </a:lnTo>
                          <a:lnTo>
                            <a:pt x="9" y="15"/>
                          </a:lnTo>
                          <a:lnTo>
                            <a:pt x="3" y="11"/>
                          </a:lnTo>
                          <a:lnTo>
                            <a:pt x="0" y="7"/>
                          </a:lnTo>
                        </a:path>
                      </a:pathLst>
                    </a:custGeom>
                    <a:solidFill>
                      <a:srgbClr val="FFA040"/>
                    </a:solidFill>
                    <a:ln w="9525" cap="rnd">
                      <a:noFill/>
                      <a:round/>
                      <a:headEnd/>
                      <a:tailEnd/>
                    </a:ln>
                  </p:spPr>
                  <p:txBody>
                    <a:bodyPr/>
                    <a:lstStyle/>
                    <a:p>
                      <a:endParaRPr lang="zh-CN" altLang="en-US"/>
                    </a:p>
                  </p:txBody>
                </p:sp>
                <p:sp>
                  <p:nvSpPr>
                    <p:cNvPr id="4293" name="Freeform 79"/>
                    <p:cNvSpPr>
                      <a:spLocks/>
                    </p:cNvSpPr>
                    <p:nvPr/>
                  </p:nvSpPr>
                  <p:spPr bwMode="auto">
                    <a:xfrm>
                      <a:off x="463" y="1797"/>
                      <a:ext cx="22" cy="17"/>
                    </a:xfrm>
                    <a:custGeom>
                      <a:avLst/>
                      <a:gdLst>
                        <a:gd name="T0" fmla="*/ 0 w 22"/>
                        <a:gd name="T1" fmla="*/ 0 h 17"/>
                        <a:gd name="T2" fmla="*/ 2 w 22"/>
                        <a:gd name="T3" fmla="*/ 2 h 17"/>
                        <a:gd name="T4" fmla="*/ 5 w 22"/>
                        <a:gd name="T5" fmla="*/ 4 h 17"/>
                        <a:gd name="T6" fmla="*/ 10 w 22"/>
                        <a:gd name="T7" fmla="*/ 7 h 17"/>
                        <a:gd name="T8" fmla="*/ 14 w 22"/>
                        <a:gd name="T9" fmla="*/ 10 h 17"/>
                        <a:gd name="T10" fmla="*/ 18 w 22"/>
                        <a:gd name="T11" fmla="*/ 12 h 17"/>
                        <a:gd name="T12" fmla="*/ 21 w 22"/>
                        <a:gd name="T13" fmla="*/ 14 h 17"/>
                        <a:gd name="T14" fmla="*/ 15 w 22"/>
                        <a:gd name="T15" fmla="*/ 16 h 17"/>
                        <a:gd name="T16" fmla="*/ 10 w 22"/>
                        <a:gd name="T17" fmla="*/ 14 h 17"/>
                        <a:gd name="T18" fmla="*/ 4 w 22"/>
                        <a:gd name="T19" fmla="*/ 12 h 17"/>
                        <a:gd name="T20" fmla="*/ 0 w 22"/>
                        <a:gd name="T21" fmla="*/ 9 h 17"/>
                        <a:gd name="T22" fmla="*/ 0 w 22"/>
                        <a:gd name="T23" fmla="*/ 7 h 17"/>
                        <a:gd name="T24" fmla="*/ 0 w 22"/>
                        <a:gd name="T25" fmla="*/ 3 h 17"/>
                        <a:gd name="T26" fmla="*/ 0 w 22"/>
                        <a:gd name="T27" fmla="*/ 0 h 1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7"/>
                        <a:gd name="T44" fmla="*/ 22 w 22"/>
                        <a:gd name="T45" fmla="*/ 17 h 1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7">
                          <a:moveTo>
                            <a:pt x="0" y="0"/>
                          </a:moveTo>
                          <a:lnTo>
                            <a:pt x="2" y="2"/>
                          </a:lnTo>
                          <a:lnTo>
                            <a:pt x="5" y="4"/>
                          </a:lnTo>
                          <a:lnTo>
                            <a:pt x="10" y="7"/>
                          </a:lnTo>
                          <a:lnTo>
                            <a:pt x="14" y="10"/>
                          </a:lnTo>
                          <a:lnTo>
                            <a:pt x="18" y="12"/>
                          </a:lnTo>
                          <a:lnTo>
                            <a:pt x="21" y="14"/>
                          </a:lnTo>
                          <a:lnTo>
                            <a:pt x="15" y="16"/>
                          </a:lnTo>
                          <a:lnTo>
                            <a:pt x="10" y="14"/>
                          </a:lnTo>
                          <a:lnTo>
                            <a:pt x="4" y="12"/>
                          </a:lnTo>
                          <a:lnTo>
                            <a:pt x="0" y="9"/>
                          </a:lnTo>
                          <a:lnTo>
                            <a:pt x="0" y="7"/>
                          </a:lnTo>
                          <a:lnTo>
                            <a:pt x="0" y="3"/>
                          </a:lnTo>
                          <a:lnTo>
                            <a:pt x="0" y="0"/>
                          </a:lnTo>
                        </a:path>
                      </a:pathLst>
                    </a:custGeom>
                    <a:solidFill>
                      <a:srgbClr val="FFA040"/>
                    </a:solidFill>
                    <a:ln w="9525" cap="rnd">
                      <a:noFill/>
                      <a:round/>
                      <a:headEnd/>
                      <a:tailEnd/>
                    </a:ln>
                  </p:spPr>
                  <p:txBody>
                    <a:bodyPr/>
                    <a:lstStyle/>
                    <a:p>
                      <a:endParaRPr lang="zh-CN" altLang="en-US"/>
                    </a:p>
                  </p:txBody>
                </p:sp>
                <p:sp>
                  <p:nvSpPr>
                    <p:cNvPr id="4294" name="Freeform 80"/>
                    <p:cNvSpPr>
                      <a:spLocks/>
                    </p:cNvSpPr>
                    <p:nvPr/>
                  </p:nvSpPr>
                  <p:spPr bwMode="auto">
                    <a:xfrm>
                      <a:off x="501" y="1794"/>
                      <a:ext cx="180" cy="142"/>
                    </a:xfrm>
                    <a:custGeom>
                      <a:avLst/>
                      <a:gdLst>
                        <a:gd name="T0" fmla="*/ 85 w 180"/>
                        <a:gd name="T1" fmla="*/ 32 h 142"/>
                        <a:gd name="T2" fmla="*/ 71 w 180"/>
                        <a:gd name="T3" fmla="*/ 36 h 142"/>
                        <a:gd name="T4" fmla="*/ 42 w 180"/>
                        <a:gd name="T5" fmla="*/ 40 h 142"/>
                        <a:gd name="T6" fmla="*/ 0 w 180"/>
                        <a:gd name="T7" fmla="*/ 42 h 142"/>
                        <a:gd name="T8" fmla="*/ 50 w 180"/>
                        <a:gd name="T9" fmla="*/ 49 h 142"/>
                        <a:gd name="T10" fmla="*/ 106 w 180"/>
                        <a:gd name="T11" fmla="*/ 46 h 142"/>
                        <a:gd name="T12" fmla="*/ 145 w 180"/>
                        <a:gd name="T13" fmla="*/ 36 h 142"/>
                        <a:gd name="T14" fmla="*/ 158 w 180"/>
                        <a:gd name="T15" fmla="*/ 34 h 142"/>
                        <a:gd name="T16" fmla="*/ 152 w 180"/>
                        <a:gd name="T17" fmla="*/ 42 h 142"/>
                        <a:gd name="T18" fmla="*/ 124 w 180"/>
                        <a:gd name="T19" fmla="*/ 53 h 142"/>
                        <a:gd name="T20" fmla="*/ 74 w 180"/>
                        <a:gd name="T21" fmla="*/ 63 h 142"/>
                        <a:gd name="T22" fmla="*/ 43 w 180"/>
                        <a:gd name="T23" fmla="*/ 71 h 142"/>
                        <a:gd name="T24" fmla="*/ 100 w 180"/>
                        <a:gd name="T25" fmla="*/ 70 h 142"/>
                        <a:gd name="T26" fmla="*/ 138 w 180"/>
                        <a:gd name="T27" fmla="*/ 63 h 142"/>
                        <a:gd name="T28" fmla="*/ 161 w 180"/>
                        <a:gd name="T29" fmla="*/ 56 h 142"/>
                        <a:gd name="T30" fmla="*/ 161 w 180"/>
                        <a:gd name="T31" fmla="*/ 61 h 142"/>
                        <a:gd name="T32" fmla="*/ 142 w 180"/>
                        <a:gd name="T33" fmla="*/ 72 h 142"/>
                        <a:gd name="T34" fmla="*/ 107 w 180"/>
                        <a:gd name="T35" fmla="*/ 83 h 142"/>
                        <a:gd name="T36" fmla="*/ 58 w 180"/>
                        <a:gd name="T37" fmla="*/ 90 h 142"/>
                        <a:gd name="T38" fmla="*/ 74 w 180"/>
                        <a:gd name="T39" fmla="*/ 95 h 142"/>
                        <a:gd name="T40" fmla="*/ 118 w 180"/>
                        <a:gd name="T41" fmla="*/ 93 h 142"/>
                        <a:gd name="T42" fmla="*/ 153 w 180"/>
                        <a:gd name="T43" fmla="*/ 84 h 142"/>
                        <a:gd name="T44" fmla="*/ 157 w 180"/>
                        <a:gd name="T45" fmla="*/ 88 h 142"/>
                        <a:gd name="T46" fmla="*/ 146 w 180"/>
                        <a:gd name="T47" fmla="*/ 96 h 142"/>
                        <a:gd name="T48" fmla="*/ 119 w 180"/>
                        <a:gd name="T49" fmla="*/ 106 h 142"/>
                        <a:gd name="T50" fmla="*/ 88 w 180"/>
                        <a:gd name="T51" fmla="*/ 110 h 142"/>
                        <a:gd name="T52" fmla="*/ 40 w 180"/>
                        <a:gd name="T53" fmla="*/ 111 h 142"/>
                        <a:gd name="T54" fmla="*/ 73 w 180"/>
                        <a:gd name="T55" fmla="*/ 118 h 142"/>
                        <a:gd name="T56" fmla="*/ 104 w 180"/>
                        <a:gd name="T57" fmla="*/ 118 h 142"/>
                        <a:gd name="T58" fmla="*/ 132 w 180"/>
                        <a:gd name="T59" fmla="*/ 114 h 142"/>
                        <a:gd name="T60" fmla="*/ 143 w 180"/>
                        <a:gd name="T61" fmla="*/ 115 h 142"/>
                        <a:gd name="T62" fmla="*/ 137 w 180"/>
                        <a:gd name="T63" fmla="*/ 122 h 142"/>
                        <a:gd name="T64" fmla="*/ 121 w 180"/>
                        <a:gd name="T65" fmla="*/ 127 h 142"/>
                        <a:gd name="T66" fmla="*/ 62 w 180"/>
                        <a:gd name="T67" fmla="*/ 132 h 142"/>
                        <a:gd name="T68" fmla="*/ 110 w 180"/>
                        <a:gd name="T69" fmla="*/ 135 h 142"/>
                        <a:gd name="T70" fmla="*/ 114 w 180"/>
                        <a:gd name="T71" fmla="*/ 140 h 142"/>
                        <a:gd name="T72" fmla="*/ 132 w 180"/>
                        <a:gd name="T73" fmla="*/ 135 h 142"/>
                        <a:gd name="T74" fmla="*/ 145 w 180"/>
                        <a:gd name="T75" fmla="*/ 126 h 142"/>
                        <a:gd name="T76" fmla="*/ 173 w 180"/>
                        <a:gd name="T77" fmla="*/ 92 h 142"/>
                        <a:gd name="T78" fmla="*/ 174 w 180"/>
                        <a:gd name="T79" fmla="*/ 85 h 142"/>
                        <a:gd name="T80" fmla="*/ 170 w 180"/>
                        <a:gd name="T81" fmla="*/ 79 h 142"/>
                        <a:gd name="T82" fmla="*/ 174 w 180"/>
                        <a:gd name="T83" fmla="*/ 72 h 142"/>
                        <a:gd name="T84" fmla="*/ 179 w 180"/>
                        <a:gd name="T85" fmla="*/ 66 h 142"/>
                        <a:gd name="T86" fmla="*/ 175 w 180"/>
                        <a:gd name="T87" fmla="*/ 58 h 142"/>
                        <a:gd name="T88" fmla="*/ 171 w 180"/>
                        <a:gd name="T89" fmla="*/ 52 h 142"/>
                        <a:gd name="T90" fmla="*/ 177 w 180"/>
                        <a:gd name="T91" fmla="*/ 45 h 142"/>
                        <a:gd name="T92" fmla="*/ 176 w 180"/>
                        <a:gd name="T93" fmla="*/ 36 h 142"/>
                        <a:gd name="T94" fmla="*/ 172 w 180"/>
                        <a:gd name="T95" fmla="*/ 30 h 142"/>
                        <a:gd name="T96" fmla="*/ 175 w 180"/>
                        <a:gd name="T97" fmla="*/ 23 h 142"/>
                        <a:gd name="T98" fmla="*/ 179 w 180"/>
                        <a:gd name="T99" fmla="*/ 16 h 142"/>
                        <a:gd name="T100" fmla="*/ 174 w 180"/>
                        <a:gd name="T101" fmla="*/ 9 h 142"/>
                        <a:gd name="T102" fmla="*/ 155 w 180"/>
                        <a:gd name="T103" fmla="*/ 10 h 142"/>
                        <a:gd name="T104" fmla="*/ 116 w 180"/>
                        <a:gd name="T105" fmla="*/ 21 h 142"/>
                        <a:gd name="T106" fmla="*/ 71 w 180"/>
                        <a:gd name="T107" fmla="*/ 27 h 14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80"/>
                        <a:gd name="T163" fmla="*/ 0 h 142"/>
                        <a:gd name="T164" fmla="*/ 180 w 180"/>
                        <a:gd name="T165" fmla="*/ 142 h 14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80" h="142">
                          <a:moveTo>
                            <a:pt x="71" y="27"/>
                          </a:moveTo>
                          <a:lnTo>
                            <a:pt x="45" y="29"/>
                          </a:lnTo>
                          <a:lnTo>
                            <a:pt x="85" y="32"/>
                          </a:lnTo>
                          <a:lnTo>
                            <a:pt x="82" y="34"/>
                          </a:lnTo>
                          <a:lnTo>
                            <a:pt x="77" y="35"/>
                          </a:lnTo>
                          <a:lnTo>
                            <a:pt x="71" y="36"/>
                          </a:lnTo>
                          <a:lnTo>
                            <a:pt x="63" y="38"/>
                          </a:lnTo>
                          <a:lnTo>
                            <a:pt x="54" y="40"/>
                          </a:lnTo>
                          <a:lnTo>
                            <a:pt x="42" y="40"/>
                          </a:lnTo>
                          <a:lnTo>
                            <a:pt x="29" y="42"/>
                          </a:lnTo>
                          <a:lnTo>
                            <a:pt x="15" y="42"/>
                          </a:lnTo>
                          <a:lnTo>
                            <a:pt x="0" y="42"/>
                          </a:lnTo>
                          <a:lnTo>
                            <a:pt x="23" y="47"/>
                          </a:lnTo>
                          <a:lnTo>
                            <a:pt x="37" y="49"/>
                          </a:lnTo>
                          <a:lnTo>
                            <a:pt x="50" y="49"/>
                          </a:lnTo>
                          <a:lnTo>
                            <a:pt x="65" y="49"/>
                          </a:lnTo>
                          <a:lnTo>
                            <a:pt x="87" y="48"/>
                          </a:lnTo>
                          <a:lnTo>
                            <a:pt x="106" y="46"/>
                          </a:lnTo>
                          <a:lnTo>
                            <a:pt x="121" y="42"/>
                          </a:lnTo>
                          <a:lnTo>
                            <a:pt x="138" y="38"/>
                          </a:lnTo>
                          <a:lnTo>
                            <a:pt x="145" y="36"/>
                          </a:lnTo>
                          <a:lnTo>
                            <a:pt x="152" y="34"/>
                          </a:lnTo>
                          <a:lnTo>
                            <a:pt x="156" y="33"/>
                          </a:lnTo>
                          <a:lnTo>
                            <a:pt x="158" y="34"/>
                          </a:lnTo>
                          <a:lnTo>
                            <a:pt x="158" y="36"/>
                          </a:lnTo>
                          <a:lnTo>
                            <a:pt x="157" y="39"/>
                          </a:lnTo>
                          <a:lnTo>
                            <a:pt x="152" y="42"/>
                          </a:lnTo>
                          <a:lnTo>
                            <a:pt x="145" y="46"/>
                          </a:lnTo>
                          <a:lnTo>
                            <a:pt x="136" y="49"/>
                          </a:lnTo>
                          <a:lnTo>
                            <a:pt x="124" y="53"/>
                          </a:lnTo>
                          <a:lnTo>
                            <a:pt x="109" y="57"/>
                          </a:lnTo>
                          <a:lnTo>
                            <a:pt x="91" y="60"/>
                          </a:lnTo>
                          <a:lnTo>
                            <a:pt x="74" y="63"/>
                          </a:lnTo>
                          <a:lnTo>
                            <a:pt x="55" y="65"/>
                          </a:lnTo>
                          <a:lnTo>
                            <a:pt x="23" y="68"/>
                          </a:lnTo>
                          <a:lnTo>
                            <a:pt x="43" y="71"/>
                          </a:lnTo>
                          <a:lnTo>
                            <a:pt x="59" y="73"/>
                          </a:lnTo>
                          <a:lnTo>
                            <a:pt x="79" y="73"/>
                          </a:lnTo>
                          <a:lnTo>
                            <a:pt x="100" y="70"/>
                          </a:lnTo>
                          <a:lnTo>
                            <a:pt x="116" y="68"/>
                          </a:lnTo>
                          <a:lnTo>
                            <a:pt x="128" y="65"/>
                          </a:lnTo>
                          <a:lnTo>
                            <a:pt x="138" y="63"/>
                          </a:lnTo>
                          <a:lnTo>
                            <a:pt x="149" y="59"/>
                          </a:lnTo>
                          <a:lnTo>
                            <a:pt x="157" y="57"/>
                          </a:lnTo>
                          <a:lnTo>
                            <a:pt x="161" y="56"/>
                          </a:lnTo>
                          <a:lnTo>
                            <a:pt x="163" y="56"/>
                          </a:lnTo>
                          <a:lnTo>
                            <a:pt x="162" y="58"/>
                          </a:lnTo>
                          <a:lnTo>
                            <a:pt x="161" y="61"/>
                          </a:lnTo>
                          <a:lnTo>
                            <a:pt x="158" y="64"/>
                          </a:lnTo>
                          <a:lnTo>
                            <a:pt x="150" y="68"/>
                          </a:lnTo>
                          <a:lnTo>
                            <a:pt x="142" y="72"/>
                          </a:lnTo>
                          <a:lnTo>
                            <a:pt x="133" y="75"/>
                          </a:lnTo>
                          <a:lnTo>
                            <a:pt x="121" y="79"/>
                          </a:lnTo>
                          <a:lnTo>
                            <a:pt x="107" y="83"/>
                          </a:lnTo>
                          <a:lnTo>
                            <a:pt x="86" y="87"/>
                          </a:lnTo>
                          <a:lnTo>
                            <a:pt x="71" y="89"/>
                          </a:lnTo>
                          <a:lnTo>
                            <a:pt x="58" y="90"/>
                          </a:lnTo>
                          <a:lnTo>
                            <a:pt x="37" y="91"/>
                          </a:lnTo>
                          <a:lnTo>
                            <a:pt x="58" y="94"/>
                          </a:lnTo>
                          <a:lnTo>
                            <a:pt x="74" y="95"/>
                          </a:lnTo>
                          <a:lnTo>
                            <a:pt x="88" y="95"/>
                          </a:lnTo>
                          <a:lnTo>
                            <a:pt x="103" y="95"/>
                          </a:lnTo>
                          <a:lnTo>
                            <a:pt x="118" y="93"/>
                          </a:lnTo>
                          <a:lnTo>
                            <a:pt x="129" y="91"/>
                          </a:lnTo>
                          <a:lnTo>
                            <a:pt x="138" y="88"/>
                          </a:lnTo>
                          <a:lnTo>
                            <a:pt x="153" y="84"/>
                          </a:lnTo>
                          <a:lnTo>
                            <a:pt x="155" y="84"/>
                          </a:lnTo>
                          <a:lnTo>
                            <a:pt x="157" y="85"/>
                          </a:lnTo>
                          <a:lnTo>
                            <a:pt x="157" y="88"/>
                          </a:lnTo>
                          <a:lnTo>
                            <a:pt x="155" y="90"/>
                          </a:lnTo>
                          <a:lnTo>
                            <a:pt x="151" y="93"/>
                          </a:lnTo>
                          <a:lnTo>
                            <a:pt x="146" y="96"/>
                          </a:lnTo>
                          <a:lnTo>
                            <a:pt x="137" y="100"/>
                          </a:lnTo>
                          <a:lnTo>
                            <a:pt x="128" y="104"/>
                          </a:lnTo>
                          <a:lnTo>
                            <a:pt x="119" y="106"/>
                          </a:lnTo>
                          <a:lnTo>
                            <a:pt x="109" y="108"/>
                          </a:lnTo>
                          <a:lnTo>
                            <a:pt x="100" y="109"/>
                          </a:lnTo>
                          <a:lnTo>
                            <a:pt x="88" y="110"/>
                          </a:lnTo>
                          <a:lnTo>
                            <a:pt x="74" y="111"/>
                          </a:lnTo>
                          <a:lnTo>
                            <a:pt x="61" y="111"/>
                          </a:lnTo>
                          <a:lnTo>
                            <a:pt x="40" y="111"/>
                          </a:lnTo>
                          <a:lnTo>
                            <a:pt x="51" y="114"/>
                          </a:lnTo>
                          <a:lnTo>
                            <a:pt x="62" y="117"/>
                          </a:lnTo>
                          <a:lnTo>
                            <a:pt x="73" y="118"/>
                          </a:lnTo>
                          <a:lnTo>
                            <a:pt x="83" y="118"/>
                          </a:lnTo>
                          <a:lnTo>
                            <a:pt x="93" y="119"/>
                          </a:lnTo>
                          <a:lnTo>
                            <a:pt x="104" y="118"/>
                          </a:lnTo>
                          <a:lnTo>
                            <a:pt x="112" y="118"/>
                          </a:lnTo>
                          <a:lnTo>
                            <a:pt x="121" y="117"/>
                          </a:lnTo>
                          <a:lnTo>
                            <a:pt x="132" y="114"/>
                          </a:lnTo>
                          <a:lnTo>
                            <a:pt x="140" y="113"/>
                          </a:lnTo>
                          <a:lnTo>
                            <a:pt x="143" y="113"/>
                          </a:lnTo>
                          <a:lnTo>
                            <a:pt x="143" y="115"/>
                          </a:lnTo>
                          <a:lnTo>
                            <a:pt x="143" y="117"/>
                          </a:lnTo>
                          <a:lnTo>
                            <a:pt x="140" y="119"/>
                          </a:lnTo>
                          <a:lnTo>
                            <a:pt x="137" y="122"/>
                          </a:lnTo>
                          <a:lnTo>
                            <a:pt x="133" y="123"/>
                          </a:lnTo>
                          <a:lnTo>
                            <a:pt x="128" y="125"/>
                          </a:lnTo>
                          <a:lnTo>
                            <a:pt x="121" y="127"/>
                          </a:lnTo>
                          <a:lnTo>
                            <a:pt x="105" y="129"/>
                          </a:lnTo>
                          <a:lnTo>
                            <a:pt x="91" y="130"/>
                          </a:lnTo>
                          <a:lnTo>
                            <a:pt x="62" y="132"/>
                          </a:lnTo>
                          <a:lnTo>
                            <a:pt x="99" y="134"/>
                          </a:lnTo>
                          <a:lnTo>
                            <a:pt x="107" y="134"/>
                          </a:lnTo>
                          <a:lnTo>
                            <a:pt x="110" y="135"/>
                          </a:lnTo>
                          <a:lnTo>
                            <a:pt x="112" y="136"/>
                          </a:lnTo>
                          <a:lnTo>
                            <a:pt x="112" y="139"/>
                          </a:lnTo>
                          <a:lnTo>
                            <a:pt x="114" y="140"/>
                          </a:lnTo>
                          <a:lnTo>
                            <a:pt x="118" y="141"/>
                          </a:lnTo>
                          <a:lnTo>
                            <a:pt x="126" y="138"/>
                          </a:lnTo>
                          <a:lnTo>
                            <a:pt x="132" y="135"/>
                          </a:lnTo>
                          <a:lnTo>
                            <a:pt x="137" y="133"/>
                          </a:lnTo>
                          <a:lnTo>
                            <a:pt x="141" y="130"/>
                          </a:lnTo>
                          <a:lnTo>
                            <a:pt x="145" y="126"/>
                          </a:lnTo>
                          <a:lnTo>
                            <a:pt x="159" y="111"/>
                          </a:lnTo>
                          <a:lnTo>
                            <a:pt x="169" y="99"/>
                          </a:lnTo>
                          <a:lnTo>
                            <a:pt x="173" y="92"/>
                          </a:lnTo>
                          <a:lnTo>
                            <a:pt x="174" y="89"/>
                          </a:lnTo>
                          <a:lnTo>
                            <a:pt x="174" y="88"/>
                          </a:lnTo>
                          <a:lnTo>
                            <a:pt x="174" y="85"/>
                          </a:lnTo>
                          <a:lnTo>
                            <a:pt x="172" y="83"/>
                          </a:lnTo>
                          <a:lnTo>
                            <a:pt x="171" y="81"/>
                          </a:lnTo>
                          <a:lnTo>
                            <a:pt x="170" y="79"/>
                          </a:lnTo>
                          <a:lnTo>
                            <a:pt x="171" y="76"/>
                          </a:lnTo>
                          <a:lnTo>
                            <a:pt x="172" y="74"/>
                          </a:lnTo>
                          <a:lnTo>
                            <a:pt x="174" y="72"/>
                          </a:lnTo>
                          <a:lnTo>
                            <a:pt x="175" y="70"/>
                          </a:lnTo>
                          <a:lnTo>
                            <a:pt x="177" y="68"/>
                          </a:lnTo>
                          <a:lnTo>
                            <a:pt x="179" y="66"/>
                          </a:lnTo>
                          <a:lnTo>
                            <a:pt x="179" y="63"/>
                          </a:lnTo>
                          <a:lnTo>
                            <a:pt x="177" y="60"/>
                          </a:lnTo>
                          <a:lnTo>
                            <a:pt x="175" y="58"/>
                          </a:lnTo>
                          <a:lnTo>
                            <a:pt x="174" y="56"/>
                          </a:lnTo>
                          <a:lnTo>
                            <a:pt x="172" y="54"/>
                          </a:lnTo>
                          <a:lnTo>
                            <a:pt x="171" y="52"/>
                          </a:lnTo>
                          <a:lnTo>
                            <a:pt x="172" y="50"/>
                          </a:lnTo>
                          <a:lnTo>
                            <a:pt x="174" y="47"/>
                          </a:lnTo>
                          <a:lnTo>
                            <a:pt x="177" y="45"/>
                          </a:lnTo>
                          <a:lnTo>
                            <a:pt x="177" y="42"/>
                          </a:lnTo>
                          <a:lnTo>
                            <a:pt x="177" y="39"/>
                          </a:lnTo>
                          <a:lnTo>
                            <a:pt x="176" y="36"/>
                          </a:lnTo>
                          <a:lnTo>
                            <a:pt x="174" y="34"/>
                          </a:lnTo>
                          <a:lnTo>
                            <a:pt x="173" y="32"/>
                          </a:lnTo>
                          <a:lnTo>
                            <a:pt x="172" y="30"/>
                          </a:lnTo>
                          <a:lnTo>
                            <a:pt x="172" y="27"/>
                          </a:lnTo>
                          <a:lnTo>
                            <a:pt x="174" y="24"/>
                          </a:lnTo>
                          <a:lnTo>
                            <a:pt x="175" y="23"/>
                          </a:lnTo>
                          <a:lnTo>
                            <a:pt x="177" y="21"/>
                          </a:lnTo>
                          <a:lnTo>
                            <a:pt x="179" y="18"/>
                          </a:lnTo>
                          <a:lnTo>
                            <a:pt x="179" y="16"/>
                          </a:lnTo>
                          <a:lnTo>
                            <a:pt x="178" y="14"/>
                          </a:lnTo>
                          <a:lnTo>
                            <a:pt x="176" y="12"/>
                          </a:lnTo>
                          <a:lnTo>
                            <a:pt x="174" y="9"/>
                          </a:lnTo>
                          <a:lnTo>
                            <a:pt x="173" y="6"/>
                          </a:lnTo>
                          <a:lnTo>
                            <a:pt x="173" y="0"/>
                          </a:lnTo>
                          <a:lnTo>
                            <a:pt x="155" y="10"/>
                          </a:lnTo>
                          <a:lnTo>
                            <a:pt x="143" y="14"/>
                          </a:lnTo>
                          <a:lnTo>
                            <a:pt x="131" y="17"/>
                          </a:lnTo>
                          <a:lnTo>
                            <a:pt x="116" y="21"/>
                          </a:lnTo>
                          <a:lnTo>
                            <a:pt x="102" y="23"/>
                          </a:lnTo>
                          <a:lnTo>
                            <a:pt x="89" y="25"/>
                          </a:lnTo>
                          <a:lnTo>
                            <a:pt x="71" y="27"/>
                          </a:lnTo>
                        </a:path>
                      </a:pathLst>
                    </a:custGeom>
                    <a:solidFill>
                      <a:srgbClr val="FFA040"/>
                    </a:solidFill>
                    <a:ln w="9525" cap="rnd">
                      <a:noFill/>
                      <a:round/>
                      <a:headEnd/>
                      <a:tailEnd/>
                    </a:ln>
                  </p:spPr>
                  <p:txBody>
                    <a:bodyPr/>
                    <a:lstStyle/>
                    <a:p>
                      <a:endParaRPr lang="zh-CN" altLang="en-US"/>
                    </a:p>
                  </p:txBody>
                </p:sp>
              </p:grpSp>
            </p:grpSp>
            <p:grpSp>
              <p:nvGrpSpPr>
                <p:cNvPr id="4281" name="Group 81"/>
                <p:cNvGrpSpPr>
                  <a:grpSpLocks/>
                </p:cNvGrpSpPr>
                <p:nvPr/>
              </p:nvGrpSpPr>
              <p:grpSpPr bwMode="auto">
                <a:xfrm>
                  <a:off x="606" y="1816"/>
                  <a:ext cx="54" cy="90"/>
                  <a:chOff x="606" y="1816"/>
                  <a:chExt cx="54" cy="90"/>
                </a:xfrm>
              </p:grpSpPr>
              <p:sp>
                <p:nvSpPr>
                  <p:cNvPr id="4282" name="Freeform 82"/>
                  <p:cNvSpPr>
                    <a:spLocks/>
                  </p:cNvSpPr>
                  <p:nvPr/>
                </p:nvSpPr>
                <p:spPr bwMode="auto">
                  <a:xfrm>
                    <a:off x="616" y="1840"/>
                    <a:ext cx="42" cy="17"/>
                  </a:xfrm>
                  <a:custGeom>
                    <a:avLst/>
                    <a:gdLst>
                      <a:gd name="T0" fmla="*/ 41 w 42"/>
                      <a:gd name="T1" fmla="*/ 2 h 17"/>
                      <a:gd name="T2" fmla="*/ 37 w 42"/>
                      <a:gd name="T3" fmla="*/ 0 h 17"/>
                      <a:gd name="T4" fmla="*/ 24 w 42"/>
                      <a:gd name="T5" fmla="*/ 5 h 17"/>
                      <a:gd name="T6" fmla="*/ 12 w 42"/>
                      <a:gd name="T7" fmla="*/ 10 h 17"/>
                      <a:gd name="T8" fmla="*/ 0 w 42"/>
                      <a:gd name="T9" fmla="*/ 13 h 17"/>
                      <a:gd name="T10" fmla="*/ 2 w 42"/>
                      <a:gd name="T11" fmla="*/ 16 h 17"/>
                      <a:gd name="T12" fmla="*/ 10 w 42"/>
                      <a:gd name="T13" fmla="*/ 16 h 17"/>
                      <a:gd name="T14" fmla="*/ 21 w 42"/>
                      <a:gd name="T15" fmla="*/ 14 h 17"/>
                      <a:gd name="T16" fmla="*/ 32 w 42"/>
                      <a:gd name="T17" fmla="*/ 8 h 17"/>
                      <a:gd name="T18" fmla="*/ 41 w 42"/>
                      <a:gd name="T19" fmla="*/ 2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2"/>
                      <a:gd name="T31" fmla="*/ 0 h 17"/>
                      <a:gd name="T32" fmla="*/ 42 w 42"/>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2" h="17">
                        <a:moveTo>
                          <a:pt x="41" y="2"/>
                        </a:moveTo>
                        <a:lnTo>
                          <a:pt x="37" y="0"/>
                        </a:lnTo>
                        <a:lnTo>
                          <a:pt x="24" y="5"/>
                        </a:lnTo>
                        <a:lnTo>
                          <a:pt x="12" y="10"/>
                        </a:lnTo>
                        <a:lnTo>
                          <a:pt x="0" y="13"/>
                        </a:lnTo>
                        <a:lnTo>
                          <a:pt x="2" y="16"/>
                        </a:lnTo>
                        <a:lnTo>
                          <a:pt x="10" y="16"/>
                        </a:lnTo>
                        <a:lnTo>
                          <a:pt x="21" y="14"/>
                        </a:lnTo>
                        <a:lnTo>
                          <a:pt x="32" y="8"/>
                        </a:lnTo>
                        <a:lnTo>
                          <a:pt x="41" y="2"/>
                        </a:lnTo>
                      </a:path>
                    </a:pathLst>
                  </a:custGeom>
                  <a:solidFill>
                    <a:srgbClr val="FFE0C0"/>
                  </a:solidFill>
                  <a:ln w="9525" cap="rnd">
                    <a:noFill/>
                    <a:round/>
                    <a:headEnd/>
                    <a:tailEnd/>
                  </a:ln>
                </p:spPr>
                <p:txBody>
                  <a:bodyPr/>
                  <a:lstStyle/>
                  <a:p>
                    <a:endParaRPr lang="zh-CN" altLang="en-US"/>
                  </a:p>
                </p:txBody>
              </p:sp>
              <p:sp>
                <p:nvSpPr>
                  <p:cNvPr id="4283" name="Freeform 83"/>
                  <p:cNvSpPr>
                    <a:spLocks/>
                  </p:cNvSpPr>
                  <p:nvPr/>
                </p:nvSpPr>
                <p:spPr bwMode="auto">
                  <a:xfrm>
                    <a:off x="624" y="1863"/>
                    <a:ext cx="36" cy="17"/>
                  </a:xfrm>
                  <a:custGeom>
                    <a:avLst/>
                    <a:gdLst>
                      <a:gd name="T0" fmla="*/ 35 w 36"/>
                      <a:gd name="T1" fmla="*/ 2 h 17"/>
                      <a:gd name="T2" fmla="*/ 33 w 36"/>
                      <a:gd name="T3" fmla="*/ 0 h 17"/>
                      <a:gd name="T4" fmla="*/ 21 w 36"/>
                      <a:gd name="T5" fmla="*/ 6 h 17"/>
                      <a:gd name="T6" fmla="*/ 11 w 36"/>
                      <a:gd name="T7" fmla="*/ 10 h 17"/>
                      <a:gd name="T8" fmla="*/ 0 w 36"/>
                      <a:gd name="T9" fmla="*/ 13 h 17"/>
                      <a:gd name="T10" fmla="*/ 2 w 36"/>
                      <a:gd name="T11" fmla="*/ 16 h 17"/>
                      <a:gd name="T12" fmla="*/ 10 w 36"/>
                      <a:gd name="T13" fmla="*/ 16 h 17"/>
                      <a:gd name="T14" fmla="*/ 18 w 36"/>
                      <a:gd name="T15" fmla="*/ 14 h 17"/>
                      <a:gd name="T16" fmla="*/ 26 w 36"/>
                      <a:gd name="T17" fmla="*/ 9 h 17"/>
                      <a:gd name="T18" fmla="*/ 35 w 36"/>
                      <a:gd name="T19" fmla="*/ 2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6"/>
                      <a:gd name="T31" fmla="*/ 0 h 17"/>
                      <a:gd name="T32" fmla="*/ 36 w 36"/>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6" h="17">
                        <a:moveTo>
                          <a:pt x="35" y="2"/>
                        </a:moveTo>
                        <a:lnTo>
                          <a:pt x="33" y="0"/>
                        </a:lnTo>
                        <a:lnTo>
                          <a:pt x="21" y="6"/>
                        </a:lnTo>
                        <a:lnTo>
                          <a:pt x="11" y="10"/>
                        </a:lnTo>
                        <a:lnTo>
                          <a:pt x="0" y="13"/>
                        </a:lnTo>
                        <a:lnTo>
                          <a:pt x="2" y="16"/>
                        </a:lnTo>
                        <a:lnTo>
                          <a:pt x="10" y="16"/>
                        </a:lnTo>
                        <a:lnTo>
                          <a:pt x="18" y="14"/>
                        </a:lnTo>
                        <a:lnTo>
                          <a:pt x="26" y="9"/>
                        </a:lnTo>
                        <a:lnTo>
                          <a:pt x="35" y="2"/>
                        </a:lnTo>
                      </a:path>
                    </a:pathLst>
                  </a:custGeom>
                  <a:solidFill>
                    <a:srgbClr val="FFE0C0"/>
                  </a:solidFill>
                  <a:ln w="9525" cap="rnd">
                    <a:noFill/>
                    <a:round/>
                    <a:headEnd/>
                    <a:tailEnd/>
                  </a:ln>
                </p:spPr>
                <p:txBody>
                  <a:bodyPr/>
                  <a:lstStyle/>
                  <a:p>
                    <a:endParaRPr lang="zh-CN" altLang="en-US"/>
                  </a:p>
                </p:txBody>
              </p:sp>
              <p:sp>
                <p:nvSpPr>
                  <p:cNvPr id="4284" name="Freeform 84"/>
                  <p:cNvSpPr>
                    <a:spLocks/>
                  </p:cNvSpPr>
                  <p:nvPr/>
                </p:nvSpPr>
                <p:spPr bwMode="auto">
                  <a:xfrm>
                    <a:off x="621" y="1889"/>
                    <a:ext cx="38" cy="17"/>
                  </a:xfrm>
                  <a:custGeom>
                    <a:avLst/>
                    <a:gdLst>
                      <a:gd name="T0" fmla="*/ 37 w 38"/>
                      <a:gd name="T1" fmla="*/ 2 h 17"/>
                      <a:gd name="T2" fmla="*/ 34 w 38"/>
                      <a:gd name="T3" fmla="*/ 0 h 17"/>
                      <a:gd name="T4" fmla="*/ 23 w 38"/>
                      <a:gd name="T5" fmla="*/ 6 h 17"/>
                      <a:gd name="T6" fmla="*/ 12 w 38"/>
                      <a:gd name="T7" fmla="*/ 10 h 17"/>
                      <a:gd name="T8" fmla="*/ 0 w 38"/>
                      <a:gd name="T9" fmla="*/ 13 h 17"/>
                      <a:gd name="T10" fmla="*/ 2 w 38"/>
                      <a:gd name="T11" fmla="*/ 16 h 17"/>
                      <a:gd name="T12" fmla="*/ 10 w 38"/>
                      <a:gd name="T13" fmla="*/ 15 h 17"/>
                      <a:gd name="T14" fmla="*/ 20 w 38"/>
                      <a:gd name="T15" fmla="*/ 13 h 17"/>
                      <a:gd name="T16" fmla="*/ 30 w 38"/>
                      <a:gd name="T17" fmla="*/ 8 h 17"/>
                      <a:gd name="T18" fmla="*/ 37 w 38"/>
                      <a:gd name="T19" fmla="*/ 2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8"/>
                      <a:gd name="T31" fmla="*/ 0 h 17"/>
                      <a:gd name="T32" fmla="*/ 38 w 38"/>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8" h="17">
                        <a:moveTo>
                          <a:pt x="37" y="2"/>
                        </a:moveTo>
                        <a:lnTo>
                          <a:pt x="34" y="0"/>
                        </a:lnTo>
                        <a:lnTo>
                          <a:pt x="23" y="6"/>
                        </a:lnTo>
                        <a:lnTo>
                          <a:pt x="12" y="10"/>
                        </a:lnTo>
                        <a:lnTo>
                          <a:pt x="0" y="13"/>
                        </a:lnTo>
                        <a:lnTo>
                          <a:pt x="2" y="16"/>
                        </a:lnTo>
                        <a:lnTo>
                          <a:pt x="10" y="15"/>
                        </a:lnTo>
                        <a:lnTo>
                          <a:pt x="20" y="13"/>
                        </a:lnTo>
                        <a:lnTo>
                          <a:pt x="30" y="8"/>
                        </a:lnTo>
                        <a:lnTo>
                          <a:pt x="37" y="2"/>
                        </a:lnTo>
                      </a:path>
                    </a:pathLst>
                  </a:custGeom>
                  <a:solidFill>
                    <a:srgbClr val="FFE0C0"/>
                  </a:solidFill>
                  <a:ln w="9525" cap="rnd">
                    <a:noFill/>
                    <a:round/>
                    <a:headEnd/>
                    <a:tailEnd/>
                  </a:ln>
                </p:spPr>
                <p:txBody>
                  <a:bodyPr/>
                  <a:lstStyle/>
                  <a:p>
                    <a:endParaRPr lang="zh-CN" altLang="en-US"/>
                  </a:p>
                </p:txBody>
              </p:sp>
              <p:sp>
                <p:nvSpPr>
                  <p:cNvPr id="4285" name="Freeform 85"/>
                  <p:cNvSpPr>
                    <a:spLocks/>
                  </p:cNvSpPr>
                  <p:nvPr/>
                </p:nvSpPr>
                <p:spPr bwMode="auto">
                  <a:xfrm>
                    <a:off x="606" y="1816"/>
                    <a:ext cx="43" cy="17"/>
                  </a:xfrm>
                  <a:custGeom>
                    <a:avLst/>
                    <a:gdLst>
                      <a:gd name="T0" fmla="*/ 42 w 43"/>
                      <a:gd name="T1" fmla="*/ 2 h 17"/>
                      <a:gd name="T2" fmla="*/ 37 w 43"/>
                      <a:gd name="T3" fmla="*/ 0 h 17"/>
                      <a:gd name="T4" fmla="*/ 23 w 43"/>
                      <a:gd name="T5" fmla="*/ 5 h 17"/>
                      <a:gd name="T6" fmla="*/ 12 w 43"/>
                      <a:gd name="T7" fmla="*/ 9 h 17"/>
                      <a:gd name="T8" fmla="*/ 0 w 43"/>
                      <a:gd name="T9" fmla="*/ 12 h 17"/>
                      <a:gd name="T10" fmla="*/ 2 w 43"/>
                      <a:gd name="T11" fmla="*/ 16 h 17"/>
                      <a:gd name="T12" fmla="*/ 10 w 43"/>
                      <a:gd name="T13" fmla="*/ 15 h 17"/>
                      <a:gd name="T14" fmla="*/ 20 w 43"/>
                      <a:gd name="T15" fmla="*/ 13 h 17"/>
                      <a:gd name="T16" fmla="*/ 31 w 43"/>
                      <a:gd name="T17" fmla="*/ 9 h 17"/>
                      <a:gd name="T18" fmla="*/ 42 w 43"/>
                      <a:gd name="T19" fmla="*/ 2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3"/>
                      <a:gd name="T31" fmla="*/ 0 h 17"/>
                      <a:gd name="T32" fmla="*/ 43 w 43"/>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3" h="17">
                        <a:moveTo>
                          <a:pt x="42" y="2"/>
                        </a:moveTo>
                        <a:lnTo>
                          <a:pt x="37" y="0"/>
                        </a:lnTo>
                        <a:lnTo>
                          <a:pt x="23" y="5"/>
                        </a:lnTo>
                        <a:lnTo>
                          <a:pt x="12" y="9"/>
                        </a:lnTo>
                        <a:lnTo>
                          <a:pt x="0" y="12"/>
                        </a:lnTo>
                        <a:lnTo>
                          <a:pt x="2" y="16"/>
                        </a:lnTo>
                        <a:lnTo>
                          <a:pt x="10" y="15"/>
                        </a:lnTo>
                        <a:lnTo>
                          <a:pt x="20" y="13"/>
                        </a:lnTo>
                        <a:lnTo>
                          <a:pt x="31" y="9"/>
                        </a:lnTo>
                        <a:lnTo>
                          <a:pt x="42" y="2"/>
                        </a:lnTo>
                      </a:path>
                    </a:pathLst>
                  </a:custGeom>
                  <a:solidFill>
                    <a:srgbClr val="FFE0C0"/>
                  </a:solidFill>
                  <a:ln w="9525" cap="rnd">
                    <a:noFill/>
                    <a:round/>
                    <a:headEnd/>
                    <a:tailEnd/>
                  </a:ln>
                </p:spPr>
                <p:txBody>
                  <a:bodyPr/>
                  <a:lstStyle/>
                  <a:p>
                    <a:endParaRPr lang="zh-CN" altLang="en-US"/>
                  </a:p>
                </p:txBody>
              </p:sp>
            </p:grpSp>
          </p:grpSp>
          <p:sp>
            <p:nvSpPr>
              <p:cNvPr id="4278" name="Freeform 86"/>
              <p:cNvSpPr>
                <a:spLocks/>
              </p:cNvSpPr>
              <p:nvPr/>
            </p:nvSpPr>
            <p:spPr bwMode="auto">
              <a:xfrm>
                <a:off x="1049" y="1248"/>
                <a:ext cx="277" cy="333"/>
              </a:xfrm>
              <a:custGeom>
                <a:avLst/>
                <a:gdLst>
                  <a:gd name="T0" fmla="*/ 198 w 494"/>
                  <a:gd name="T1" fmla="*/ 321 h 594"/>
                  <a:gd name="T2" fmla="*/ 200 w 494"/>
                  <a:gd name="T3" fmla="*/ 318 h 594"/>
                  <a:gd name="T4" fmla="*/ 201 w 494"/>
                  <a:gd name="T5" fmla="*/ 316 h 594"/>
                  <a:gd name="T6" fmla="*/ 203 w 494"/>
                  <a:gd name="T7" fmla="*/ 308 h 594"/>
                  <a:gd name="T8" fmla="*/ 214 w 494"/>
                  <a:gd name="T9" fmla="*/ 255 h 594"/>
                  <a:gd name="T10" fmla="*/ 221 w 494"/>
                  <a:gd name="T11" fmla="*/ 235 h 594"/>
                  <a:gd name="T12" fmla="*/ 229 w 494"/>
                  <a:gd name="T13" fmla="*/ 222 h 594"/>
                  <a:gd name="T14" fmla="*/ 243 w 494"/>
                  <a:gd name="T15" fmla="*/ 202 h 594"/>
                  <a:gd name="T16" fmla="*/ 257 w 494"/>
                  <a:gd name="T17" fmla="*/ 182 h 594"/>
                  <a:gd name="T18" fmla="*/ 267 w 494"/>
                  <a:gd name="T19" fmla="*/ 163 h 594"/>
                  <a:gd name="T20" fmla="*/ 273 w 494"/>
                  <a:gd name="T21" fmla="*/ 145 h 594"/>
                  <a:gd name="T22" fmla="*/ 276 w 494"/>
                  <a:gd name="T23" fmla="*/ 121 h 594"/>
                  <a:gd name="T24" fmla="*/ 274 w 494"/>
                  <a:gd name="T25" fmla="*/ 100 h 594"/>
                  <a:gd name="T26" fmla="*/ 268 w 494"/>
                  <a:gd name="T27" fmla="*/ 79 h 594"/>
                  <a:gd name="T28" fmla="*/ 258 w 494"/>
                  <a:gd name="T29" fmla="*/ 60 h 594"/>
                  <a:gd name="T30" fmla="*/ 242 w 494"/>
                  <a:gd name="T31" fmla="*/ 40 h 594"/>
                  <a:gd name="T32" fmla="*/ 224 w 494"/>
                  <a:gd name="T33" fmla="*/ 26 h 594"/>
                  <a:gd name="T34" fmla="*/ 201 w 494"/>
                  <a:gd name="T35" fmla="*/ 13 h 594"/>
                  <a:gd name="T36" fmla="*/ 174 w 494"/>
                  <a:gd name="T37" fmla="*/ 4 h 594"/>
                  <a:gd name="T38" fmla="*/ 153 w 494"/>
                  <a:gd name="T39" fmla="*/ 0 h 594"/>
                  <a:gd name="T40" fmla="*/ 128 w 494"/>
                  <a:gd name="T41" fmla="*/ 0 h 594"/>
                  <a:gd name="T42" fmla="*/ 107 w 494"/>
                  <a:gd name="T43" fmla="*/ 3 h 594"/>
                  <a:gd name="T44" fmla="*/ 86 w 494"/>
                  <a:gd name="T45" fmla="*/ 8 h 594"/>
                  <a:gd name="T46" fmla="*/ 68 w 494"/>
                  <a:gd name="T47" fmla="*/ 16 h 594"/>
                  <a:gd name="T48" fmla="*/ 49 w 494"/>
                  <a:gd name="T49" fmla="*/ 27 h 594"/>
                  <a:gd name="T50" fmla="*/ 33 w 494"/>
                  <a:gd name="T51" fmla="*/ 41 h 594"/>
                  <a:gd name="T52" fmla="*/ 19 w 494"/>
                  <a:gd name="T53" fmla="*/ 56 h 594"/>
                  <a:gd name="T54" fmla="*/ 7 w 494"/>
                  <a:gd name="T55" fmla="*/ 78 h 594"/>
                  <a:gd name="T56" fmla="*/ 1 w 494"/>
                  <a:gd name="T57" fmla="*/ 100 h 594"/>
                  <a:gd name="T58" fmla="*/ 0 w 494"/>
                  <a:gd name="T59" fmla="*/ 120 h 594"/>
                  <a:gd name="T60" fmla="*/ 2 w 494"/>
                  <a:gd name="T61" fmla="*/ 141 h 594"/>
                  <a:gd name="T62" fmla="*/ 8 w 494"/>
                  <a:gd name="T63" fmla="*/ 163 h 594"/>
                  <a:gd name="T64" fmla="*/ 19 w 494"/>
                  <a:gd name="T65" fmla="*/ 183 h 594"/>
                  <a:gd name="T66" fmla="*/ 33 w 494"/>
                  <a:gd name="T67" fmla="*/ 202 h 594"/>
                  <a:gd name="T68" fmla="*/ 50 w 494"/>
                  <a:gd name="T69" fmla="*/ 229 h 594"/>
                  <a:gd name="T70" fmla="*/ 58 w 494"/>
                  <a:gd name="T71" fmla="*/ 244 h 594"/>
                  <a:gd name="T72" fmla="*/ 64 w 494"/>
                  <a:gd name="T73" fmla="*/ 262 h 594"/>
                  <a:gd name="T74" fmla="*/ 68 w 494"/>
                  <a:gd name="T75" fmla="*/ 286 h 594"/>
                  <a:gd name="T76" fmla="*/ 72 w 494"/>
                  <a:gd name="T77" fmla="*/ 308 h 594"/>
                  <a:gd name="T78" fmla="*/ 74 w 494"/>
                  <a:gd name="T79" fmla="*/ 316 h 594"/>
                  <a:gd name="T80" fmla="*/ 75 w 494"/>
                  <a:gd name="T81" fmla="*/ 318 h 594"/>
                  <a:gd name="T82" fmla="*/ 79 w 494"/>
                  <a:gd name="T83" fmla="*/ 321 h 594"/>
                  <a:gd name="T84" fmla="*/ 86 w 494"/>
                  <a:gd name="T85" fmla="*/ 325 h 594"/>
                  <a:gd name="T86" fmla="*/ 96 w 494"/>
                  <a:gd name="T87" fmla="*/ 328 h 594"/>
                  <a:gd name="T88" fmla="*/ 107 w 494"/>
                  <a:gd name="T89" fmla="*/ 330 h 594"/>
                  <a:gd name="T90" fmla="*/ 117 w 494"/>
                  <a:gd name="T91" fmla="*/ 331 h 594"/>
                  <a:gd name="T92" fmla="*/ 128 w 494"/>
                  <a:gd name="T93" fmla="*/ 332 h 594"/>
                  <a:gd name="T94" fmla="*/ 137 w 494"/>
                  <a:gd name="T95" fmla="*/ 332 h 594"/>
                  <a:gd name="T96" fmla="*/ 149 w 494"/>
                  <a:gd name="T97" fmla="*/ 332 h 594"/>
                  <a:gd name="T98" fmla="*/ 159 w 494"/>
                  <a:gd name="T99" fmla="*/ 331 h 594"/>
                  <a:gd name="T100" fmla="*/ 169 w 494"/>
                  <a:gd name="T101" fmla="*/ 330 h 594"/>
                  <a:gd name="T102" fmla="*/ 179 w 494"/>
                  <a:gd name="T103" fmla="*/ 328 h 594"/>
                  <a:gd name="T104" fmla="*/ 188 w 494"/>
                  <a:gd name="T105" fmla="*/ 325 h 59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94"/>
                  <a:gd name="T160" fmla="*/ 0 h 594"/>
                  <a:gd name="T161" fmla="*/ 494 w 494"/>
                  <a:gd name="T162" fmla="*/ 594 h 59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94" h="594">
                    <a:moveTo>
                      <a:pt x="345" y="577"/>
                    </a:moveTo>
                    <a:lnTo>
                      <a:pt x="349" y="574"/>
                    </a:lnTo>
                    <a:lnTo>
                      <a:pt x="353" y="572"/>
                    </a:lnTo>
                    <a:lnTo>
                      <a:pt x="354" y="570"/>
                    </a:lnTo>
                    <a:lnTo>
                      <a:pt x="356" y="568"/>
                    </a:lnTo>
                    <a:lnTo>
                      <a:pt x="357" y="567"/>
                    </a:lnTo>
                    <a:lnTo>
                      <a:pt x="358" y="566"/>
                    </a:lnTo>
                    <a:lnTo>
                      <a:pt x="358" y="565"/>
                    </a:lnTo>
                    <a:lnTo>
                      <a:pt x="359" y="563"/>
                    </a:lnTo>
                    <a:lnTo>
                      <a:pt x="360" y="561"/>
                    </a:lnTo>
                    <a:lnTo>
                      <a:pt x="360" y="559"/>
                    </a:lnTo>
                    <a:lnTo>
                      <a:pt x="362" y="550"/>
                    </a:lnTo>
                    <a:lnTo>
                      <a:pt x="376" y="473"/>
                    </a:lnTo>
                    <a:lnTo>
                      <a:pt x="379" y="462"/>
                    </a:lnTo>
                    <a:lnTo>
                      <a:pt x="381" y="454"/>
                    </a:lnTo>
                    <a:lnTo>
                      <a:pt x="385" y="443"/>
                    </a:lnTo>
                    <a:lnTo>
                      <a:pt x="390" y="431"/>
                    </a:lnTo>
                    <a:lnTo>
                      <a:pt x="395" y="420"/>
                    </a:lnTo>
                    <a:lnTo>
                      <a:pt x="400" y="411"/>
                    </a:lnTo>
                    <a:lnTo>
                      <a:pt x="404" y="403"/>
                    </a:lnTo>
                    <a:lnTo>
                      <a:pt x="408" y="396"/>
                    </a:lnTo>
                    <a:lnTo>
                      <a:pt x="416" y="383"/>
                    </a:lnTo>
                    <a:lnTo>
                      <a:pt x="424" y="371"/>
                    </a:lnTo>
                    <a:lnTo>
                      <a:pt x="433" y="360"/>
                    </a:lnTo>
                    <a:lnTo>
                      <a:pt x="439" y="351"/>
                    </a:lnTo>
                    <a:lnTo>
                      <a:pt x="451" y="335"/>
                    </a:lnTo>
                    <a:lnTo>
                      <a:pt x="458" y="324"/>
                    </a:lnTo>
                    <a:lnTo>
                      <a:pt x="465" y="314"/>
                    </a:lnTo>
                    <a:lnTo>
                      <a:pt x="470" y="304"/>
                    </a:lnTo>
                    <a:lnTo>
                      <a:pt x="476" y="291"/>
                    </a:lnTo>
                    <a:lnTo>
                      <a:pt x="480" y="280"/>
                    </a:lnTo>
                    <a:lnTo>
                      <a:pt x="484" y="268"/>
                    </a:lnTo>
                    <a:lnTo>
                      <a:pt x="487" y="258"/>
                    </a:lnTo>
                    <a:lnTo>
                      <a:pt x="490" y="247"/>
                    </a:lnTo>
                    <a:lnTo>
                      <a:pt x="492" y="232"/>
                    </a:lnTo>
                    <a:lnTo>
                      <a:pt x="493" y="216"/>
                    </a:lnTo>
                    <a:lnTo>
                      <a:pt x="493" y="201"/>
                    </a:lnTo>
                    <a:lnTo>
                      <a:pt x="491" y="189"/>
                    </a:lnTo>
                    <a:lnTo>
                      <a:pt x="489" y="178"/>
                    </a:lnTo>
                    <a:lnTo>
                      <a:pt x="487" y="167"/>
                    </a:lnTo>
                    <a:lnTo>
                      <a:pt x="483" y="154"/>
                    </a:lnTo>
                    <a:lnTo>
                      <a:pt x="478" y="141"/>
                    </a:lnTo>
                    <a:lnTo>
                      <a:pt x="473" y="129"/>
                    </a:lnTo>
                    <a:lnTo>
                      <a:pt x="468" y="117"/>
                    </a:lnTo>
                    <a:lnTo>
                      <a:pt x="461" y="107"/>
                    </a:lnTo>
                    <a:lnTo>
                      <a:pt x="451" y="94"/>
                    </a:lnTo>
                    <a:lnTo>
                      <a:pt x="441" y="82"/>
                    </a:lnTo>
                    <a:lnTo>
                      <a:pt x="431" y="72"/>
                    </a:lnTo>
                    <a:lnTo>
                      <a:pt x="421" y="63"/>
                    </a:lnTo>
                    <a:lnTo>
                      <a:pt x="411" y="55"/>
                    </a:lnTo>
                    <a:lnTo>
                      <a:pt x="399" y="47"/>
                    </a:lnTo>
                    <a:lnTo>
                      <a:pt x="388" y="39"/>
                    </a:lnTo>
                    <a:lnTo>
                      <a:pt x="374" y="32"/>
                    </a:lnTo>
                    <a:lnTo>
                      <a:pt x="359" y="24"/>
                    </a:lnTo>
                    <a:lnTo>
                      <a:pt x="344" y="17"/>
                    </a:lnTo>
                    <a:lnTo>
                      <a:pt x="327" y="12"/>
                    </a:lnTo>
                    <a:lnTo>
                      <a:pt x="311" y="7"/>
                    </a:lnTo>
                    <a:lnTo>
                      <a:pt x="299" y="5"/>
                    </a:lnTo>
                    <a:lnTo>
                      <a:pt x="285" y="2"/>
                    </a:lnTo>
                    <a:lnTo>
                      <a:pt x="272" y="0"/>
                    </a:lnTo>
                    <a:lnTo>
                      <a:pt x="257" y="0"/>
                    </a:lnTo>
                    <a:lnTo>
                      <a:pt x="243" y="0"/>
                    </a:lnTo>
                    <a:lnTo>
                      <a:pt x="228" y="0"/>
                    </a:lnTo>
                    <a:lnTo>
                      <a:pt x="215" y="0"/>
                    </a:lnTo>
                    <a:lnTo>
                      <a:pt x="201" y="3"/>
                    </a:lnTo>
                    <a:lnTo>
                      <a:pt x="190" y="5"/>
                    </a:lnTo>
                    <a:lnTo>
                      <a:pt x="177" y="8"/>
                    </a:lnTo>
                    <a:lnTo>
                      <a:pt x="164" y="11"/>
                    </a:lnTo>
                    <a:lnTo>
                      <a:pt x="153" y="15"/>
                    </a:lnTo>
                    <a:lnTo>
                      <a:pt x="142" y="19"/>
                    </a:lnTo>
                    <a:lnTo>
                      <a:pt x="132" y="24"/>
                    </a:lnTo>
                    <a:lnTo>
                      <a:pt x="121" y="29"/>
                    </a:lnTo>
                    <a:lnTo>
                      <a:pt x="111" y="35"/>
                    </a:lnTo>
                    <a:lnTo>
                      <a:pt x="99" y="42"/>
                    </a:lnTo>
                    <a:lnTo>
                      <a:pt x="88" y="49"/>
                    </a:lnTo>
                    <a:lnTo>
                      <a:pt x="79" y="56"/>
                    </a:lnTo>
                    <a:lnTo>
                      <a:pt x="69" y="64"/>
                    </a:lnTo>
                    <a:lnTo>
                      <a:pt x="59" y="73"/>
                    </a:lnTo>
                    <a:lnTo>
                      <a:pt x="50" y="81"/>
                    </a:lnTo>
                    <a:lnTo>
                      <a:pt x="42" y="89"/>
                    </a:lnTo>
                    <a:lnTo>
                      <a:pt x="34" y="100"/>
                    </a:lnTo>
                    <a:lnTo>
                      <a:pt x="25" y="112"/>
                    </a:lnTo>
                    <a:lnTo>
                      <a:pt x="17" y="126"/>
                    </a:lnTo>
                    <a:lnTo>
                      <a:pt x="12" y="139"/>
                    </a:lnTo>
                    <a:lnTo>
                      <a:pt x="8" y="153"/>
                    </a:lnTo>
                    <a:lnTo>
                      <a:pt x="3" y="166"/>
                    </a:lnTo>
                    <a:lnTo>
                      <a:pt x="1" y="179"/>
                    </a:lnTo>
                    <a:lnTo>
                      <a:pt x="0" y="191"/>
                    </a:lnTo>
                    <a:lnTo>
                      <a:pt x="0" y="203"/>
                    </a:lnTo>
                    <a:lnTo>
                      <a:pt x="0" y="214"/>
                    </a:lnTo>
                    <a:lnTo>
                      <a:pt x="0" y="227"/>
                    </a:lnTo>
                    <a:lnTo>
                      <a:pt x="0" y="238"/>
                    </a:lnTo>
                    <a:lnTo>
                      <a:pt x="3" y="252"/>
                    </a:lnTo>
                    <a:lnTo>
                      <a:pt x="5" y="264"/>
                    </a:lnTo>
                    <a:lnTo>
                      <a:pt x="9" y="277"/>
                    </a:lnTo>
                    <a:lnTo>
                      <a:pt x="14" y="290"/>
                    </a:lnTo>
                    <a:lnTo>
                      <a:pt x="20" y="303"/>
                    </a:lnTo>
                    <a:lnTo>
                      <a:pt x="27" y="314"/>
                    </a:lnTo>
                    <a:lnTo>
                      <a:pt x="34" y="326"/>
                    </a:lnTo>
                    <a:lnTo>
                      <a:pt x="43" y="338"/>
                    </a:lnTo>
                    <a:lnTo>
                      <a:pt x="50" y="349"/>
                    </a:lnTo>
                    <a:lnTo>
                      <a:pt x="58" y="361"/>
                    </a:lnTo>
                    <a:lnTo>
                      <a:pt x="66" y="373"/>
                    </a:lnTo>
                    <a:lnTo>
                      <a:pt x="78" y="390"/>
                    </a:lnTo>
                    <a:lnTo>
                      <a:pt x="90" y="409"/>
                    </a:lnTo>
                    <a:lnTo>
                      <a:pt x="96" y="418"/>
                    </a:lnTo>
                    <a:lnTo>
                      <a:pt x="100" y="426"/>
                    </a:lnTo>
                    <a:lnTo>
                      <a:pt x="104" y="436"/>
                    </a:lnTo>
                    <a:lnTo>
                      <a:pt x="108" y="446"/>
                    </a:lnTo>
                    <a:lnTo>
                      <a:pt x="111" y="456"/>
                    </a:lnTo>
                    <a:lnTo>
                      <a:pt x="114" y="467"/>
                    </a:lnTo>
                    <a:lnTo>
                      <a:pt x="116" y="482"/>
                    </a:lnTo>
                    <a:lnTo>
                      <a:pt x="120" y="498"/>
                    </a:lnTo>
                    <a:lnTo>
                      <a:pt x="121" y="511"/>
                    </a:lnTo>
                    <a:lnTo>
                      <a:pt x="124" y="527"/>
                    </a:lnTo>
                    <a:lnTo>
                      <a:pt x="126" y="539"/>
                    </a:lnTo>
                    <a:lnTo>
                      <a:pt x="128" y="549"/>
                    </a:lnTo>
                    <a:lnTo>
                      <a:pt x="130" y="559"/>
                    </a:lnTo>
                    <a:lnTo>
                      <a:pt x="132" y="561"/>
                    </a:lnTo>
                    <a:lnTo>
                      <a:pt x="132" y="564"/>
                    </a:lnTo>
                    <a:lnTo>
                      <a:pt x="132" y="565"/>
                    </a:lnTo>
                    <a:lnTo>
                      <a:pt x="133" y="566"/>
                    </a:lnTo>
                    <a:lnTo>
                      <a:pt x="134" y="567"/>
                    </a:lnTo>
                    <a:lnTo>
                      <a:pt x="136" y="569"/>
                    </a:lnTo>
                    <a:lnTo>
                      <a:pt x="138" y="571"/>
                    </a:lnTo>
                    <a:lnTo>
                      <a:pt x="140" y="573"/>
                    </a:lnTo>
                    <a:lnTo>
                      <a:pt x="144" y="576"/>
                    </a:lnTo>
                    <a:lnTo>
                      <a:pt x="148" y="577"/>
                    </a:lnTo>
                    <a:lnTo>
                      <a:pt x="154" y="580"/>
                    </a:lnTo>
                    <a:lnTo>
                      <a:pt x="160" y="582"/>
                    </a:lnTo>
                    <a:lnTo>
                      <a:pt x="166" y="584"/>
                    </a:lnTo>
                    <a:lnTo>
                      <a:pt x="171" y="585"/>
                    </a:lnTo>
                    <a:lnTo>
                      <a:pt x="176" y="586"/>
                    </a:lnTo>
                    <a:lnTo>
                      <a:pt x="183" y="587"/>
                    </a:lnTo>
                    <a:lnTo>
                      <a:pt x="190" y="589"/>
                    </a:lnTo>
                    <a:lnTo>
                      <a:pt x="195" y="589"/>
                    </a:lnTo>
                    <a:lnTo>
                      <a:pt x="202" y="590"/>
                    </a:lnTo>
                    <a:lnTo>
                      <a:pt x="209" y="591"/>
                    </a:lnTo>
                    <a:lnTo>
                      <a:pt x="215" y="592"/>
                    </a:lnTo>
                    <a:lnTo>
                      <a:pt x="221" y="592"/>
                    </a:lnTo>
                    <a:lnTo>
                      <a:pt x="228" y="592"/>
                    </a:lnTo>
                    <a:lnTo>
                      <a:pt x="234" y="593"/>
                    </a:lnTo>
                    <a:lnTo>
                      <a:pt x="240" y="593"/>
                    </a:lnTo>
                    <a:lnTo>
                      <a:pt x="245" y="593"/>
                    </a:lnTo>
                    <a:lnTo>
                      <a:pt x="251" y="593"/>
                    </a:lnTo>
                    <a:lnTo>
                      <a:pt x="259" y="593"/>
                    </a:lnTo>
                    <a:lnTo>
                      <a:pt x="265" y="592"/>
                    </a:lnTo>
                    <a:lnTo>
                      <a:pt x="270" y="592"/>
                    </a:lnTo>
                    <a:lnTo>
                      <a:pt x="277" y="592"/>
                    </a:lnTo>
                    <a:lnTo>
                      <a:pt x="284" y="591"/>
                    </a:lnTo>
                    <a:lnTo>
                      <a:pt x="290" y="590"/>
                    </a:lnTo>
                    <a:lnTo>
                      <a:pt x="297" y="589"/>
                    </a:lnTo>
                    <a:lnTo>
                      <a:pt x="302" y="588"/>
                    </a:lnTo>
                    <a:lnTo>
                      <a:pt x="308" y="587"/>
                    </a:lnTo>
                    <a:lnTo>
                      <a:pt x="314" y="586"/>
                    </a:lnTo>
                    <a:lnTo>
                      <a:pt x="319" y="585"/>
                    </a:lnTo>
                    <a:lnTo>
                      <a:pt x="325" y="584"/>
                    </a:lnTo>
                    <a:lnTo>
                      <a:pt x="330" y="582"/>
                    </a:lnTo>
                    <a:lnTo>
                      <a:pt x="335" y="580"/>
                    </a:lnTo>
                    <a:lnTo>
                      <a:pt x="340" y="578"/>
                    </a:lnTo>
                    <a:lnTo>
                      <a:pt x="345" y="577"/>
                    </a:lnTo>
                  </a:path>
                </a:pathLst>
              </a:custGeom>
              <a:solidFill>
                <a:srgbClr val="FF9900"/>
              </a:solidFill>
              <a:ln w="12700" cap="rnd">
                <a:solidFill>
                  <a:srgbClr val="FFFFFF"/>
                </a:solidFill>
                <a:round/>
                <a:headEnd/>
                <a:tailEnd/>
              </a:ln>
            </p:spPr>
            <p:txBody>
              <a:bodyPr/>
              <a:lstStyle/>
              <a:p>
                <a:endParaRPr lang="zh-CN" altLang="en-US"/>
              </a:p>
            </p:txBody>
          </p:sp>
          <p:sp>
            <p:nvSpPr>
              <p:cNvPr id="4279" name="Freeform 87"/>
              <p:cNvSpPr>
                <a:spLocks/>
              </p:cNvSpPr>
              <p:nvPr/>
            </p:nvSpPr>
            <p:spPr bwMode="auto">
              <a:xfrm>
                <a:off x="1242" y="1290"/>
                <a:ext cx="48" cy="50"/>
              </a:xfrm>
              <a:custGeom>
                <a:avLst/>
                <a:gdLst>
                  <a:gd name="T0" fmla="*/ 0 w 84"/>
                  <a:gd name="T1" fmla="*/ 0 h 89"/>
                  <a:gd name="T2" fmla="*/ 13 w 84"/>
                  <a:gd name="T3" fmla="*/ 5 h 89"/>
                  <a:gd name="T4" fmla="*/ 24 w 84"/>
                  <a:gd name="T5" fmla="*/ 11 h 89"/>
                  <a:gd name="T6" fmla="*/ 33 w 84"/>
                  <a:gd name="T7" fmla="*/ 17 h 89"/>
                  <a:gd name="T8" fmla="*/ 38 w 84"/>
                  <a:gd name="T9" fmla="*/ 23 h 89"/>
                  <a:gd name="T10" fmla="*/ 42 w 84"/>
                  <a:gd name="T11" fmla="*/ 29 h 89"/>
                  <a:gd name="T12" fmla="*/ 45 w 84"/>
                  <a:gd name="T13" fmla="*/ 35 h 89"/>
                  <a:gd name="T14" fmla="*/ 47 w 84"/>
                  <a:gd name="T15" fmla="*/ 41 h 89"/>
                  <a:gd name="T16" fmla="*/ 31 w 84"/>
                  <a:gd name="T17" fmla="*/ 49 h 89"/>
                  <a:gd name="T18" fmla="*/ 29 w 84"/>
                  <a:gd name="T19" fmla="*/ 41 h 89"/>
                  <a:gd name="T20" fmla="*/ 26 w 84"/>
                  <a:gd name="T21" fmla="*/ 33 h 89"/>
                  <a:gd name="T22" fmla="*/ 22 w 84"/>
                  <a:gd name="T23" fmla="*/ 24 h 89"/>
                  <a:gd name="T24" fmla="*/ 17 w 84"/>
                  <a:gd name="T25" fmla="*/ 16 h 89"/>
                  <a:gd name="T26" fmla="*/ 10 w 84"/>
                  <a:gd name="T27" fmla="*/ 8 h 89"/>
                  <a:gd name="T28" fmla="*/ 0 w 84"/>
                  <a:gd name="T29" fmla="*/ 0 h 8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4"/>
                  <a:gd name="T46" fmla="*/ 0 h 89"/>
                  <a:gd name="T47" fmla="*/ 84 w 84"/>
                  <a:gd name="T48" fmla="*/ 89 h 8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4" h="89">
                    <a:moveTo>
                      <a:pt x="0" y="0"/>
                    </a:moveTo>
                    <a:lnTo>
                      <a:pt x="22" y="9"/>
                    </a:lnTo>
                    <a:lnTo>
                      <a:pt x="42" y="19"/>
                    </a:lnTo>
                    <a:lnTo>
                      <a:pt x="57" y="30"/>
                    </a:lnTo>
                    <a:lnTo>
                      <a:pt x="67" y="41"/>
                    </a:lnTo>
                    <a:lnTo>
                      <a:pt x="74" y="52"/>
                    </a:lnTo>
                    <a:lnTo>
                      <a:pt x="79" y="62"/>
                    </a:lnTo>
                    <a:lnTo>
                      <a:pt x="83" y="73"/>
                    </a:lnTo>
                    <a:lnTo>
                      <a:pt x="54" y="88"/>
                    </a:lnTo>
                    <a:lnTo>
                      <a:pt x="50" y="73"/>
                    </a:lnTo>
                    <a:lnTo>
                      <a:pt x="46" y="58"/>
                    </a:lnTo>
                    <a:lnTo>
                      <a:pt x="39" y="42"/>
                    </a:lnTo>
                    <a:lnTo>
                      <a:pt x="30" y="29"/>
                    </a:lnTo>
                    <a:lnTo>
                      <a:pt x="18" y="15"/>
                    </a:lnTo>
                    <a:lnTo>
                      <a:pt x="0" y="0"/>
                    </a:lnTo>
                  </a:path>
                </a:pathLst>
              </a:custGeom>
              <a:solidFill>
                <a:srgbClr val="FFFFFF"/>
              </a:solidFill>
              <a:ln w="9525" cap="rnd">
                <a:noFill/>
                <a:round/>
                <a:headEnd/>
                <a:tailEnd/>
              </a:ln>
            </p:spPr>
            <p:txBody>
              <a:bodyPr/>
              <a:lstStyle/>
              <a:p>
                <a:endParaRPr lang="zh-CN" altLang="en-US"/>
              </a:p>
            </p:txBody>
          </p:sp>
        </p:grpSp>
        <p:grpSp>
          <p:nvGrpSpPr>
            <p:cNvPr id="4193" name="Group 88"/>
            <p:cNvGrpSpPr>
              <a:grpSpLocks/>
            </p:cNvGrpSpPr>
            <p:nvPr/>
          </p:nvGrpSpPr>
          <p:grpSpPr bwMode="auto">
            <a:xfrm>
              <a:off x="1832" y="1069"/>
              <a:ext cx="277" cy="430"/>
              <a:chOff x="2212" y="1248"/>
              <a:chExt cx="277" cy="430"/>
            </a:xfrm>
          </p:grpSpPr>
          <p:grpSp>
            <p:nvGrpSpPr>
              <p:cNvPr id="4257" name="Group 89"/>
              <p:cNvGrpSpPr>
                <a:grpSpLocks/>
              </p:cNvGrpSpPr>
              <p:nvPr/>
            </p:nvGrpSpPr>
            <p:grpSpPr bwMode="auto">
              <a:xfrm>
                <a:off x="2287" y="1579"/>
                <a:ext cx="126" cy="99"/>
                <a:chOff x="1755" y="1792"/>
                <a:chExt cx="224" cy="177"/>
              </a:xfrm>
            </p:grpSpPr>
            <p:grpSp>
              <p:nvGrpSpPr>
                <p:cNvPr id="4260" name="Group 90"/>
                <p:cNvGrpSpPr>
                  <a:grpSpLocks/>
                </p:cNvGrpSpPr>
                <p:nvPr/>
              </p:nvGrpSpPr>
              <p:grpSpPr bwMode="auto">
                <a:xfrm>
                  <a:off x="1755" y="1792"/>
                  <a:ext cx="224" cy="177"/>
                  <a:chOff x="1755" y="1792"/>
                  <a:chExt cx="224" cy="177"/>
                </a:xfrm>
              </p:grpSpPr>
              <p:grpSp>
                <p:nvGrpSpPr>
                  <p:cNvPr id="4266" name="Group 91"/>
                  <p:cNvGrpSpPr>
                    <a:grpSpLocks/>
                  </p:cNvGrpSpPr>
                  <p:nvPr/>
                </p:nvGrpSpPr>
                <p:grpSpPr bwMode="auto">
                  <a:xfrm>
                    <a:off x="1811" y="1927"/>
                    <a:ext cx="123" cy="42"/>
                    <a:chOff x="1811" y="1927"/>
                    <a:chExt cx="123" cy="42"/>
                  </a:xfrm>
                </p:grpSpPr>
                <p:sp>
                  <p:nvSpPr>
                    <p:cNvPr id="4275" name="Freeform 92"/>
                    <p:cNvSpPr>
                      <a:spLocks/>
                    </p:cNvSpPr>
                    <p:nvPr/>
                  </p:nvSpPr>
                  <p:spPr bwMode="auto">
                    <a:xfrm>
                      <a:off x="1811" y="1927"/>
                      <a:ext cx="123" cy="42"/>
                    </a:xfrm>
                    <a:custGeom>
                      <a:avLst/>
                      <a:gdLst>
                        <a:gd name="T0" fmla="*/ 0 w 123"/>
                        <a:gd name="T1" fmla="*/ 0 h 42"/>
                        <a:gd name="T2" fmla="*/ 24 w 123"/>
                        <a:gd name="T3" fmla="*/ 32 h 42"/>
                        <a:gd name="T4" fmla="*/ 26 w 123"/>
                        <a:gd name="T5" fmla="*/ 34 h 42"/>
                        <a:gd name="T6" fmla="*/ 29 w 123"/>
                        <a:gd name="T7" fmla="*/ 35 h 42"/>
                        <a:gd name="T8" fmla="*/ 33 w 123"/>
                        <a:gd name="T9" fmla="*/ 37 h 42"/>
                        <a:gd name="T10" fmla="*/ 37 w 123"/>
                        <a:gd name="T11" fmla="*/ 38 h 42"/>
                        <a:gd name="T12" fmla="*/ 42 w 123"/>
                        <a:gd name="T13" fmla="*/ 39 h 42"/>
                        <a:gd name="T14" fmla="*/ 46 w 123"/>
                        <a:gd name="T15" fmla="*/ 39 h 42"/>
                        <a:gd name="T16" fmla="*/ 50 w 123"/>
                        <a:gd name="T17" fmla="*/ 40 h 42"/>
                        <a:gd name="T18" fmla="*/ 54 w 123"/>
                        <a:gd name="T19" fmla="*/ 40 h 42"/>
                        <a:gd name="T20" fmla="*/ 59 w 123"/>
                        <a:gd name="T21" fmla="*/ 41 h 42"/>
                        <a:gd name="T22" fmla="*/ 62 w 123"/>
                        <a:gd name="T23" fmla="*/ 41 h 42"/>
                        <a:gd name="T24" fmla="*/ 68 w 123"/>
                        <a:gd name="T25" fmla="*/ 40 h 42"/>
                        <a:gd name="T26" fmla="*/ 72 w 123"/>
                        <a:gd name="T27" fmla="*/ 40 h 42"/>
                        <a:gd name="T28" fmla="*/ 77 w 123"/>
                        <a:gd name="T29" fmla="*/ 39 h 42"/>
                        <a:gd name="T30" fmla="*/ 81 w 123"/>
                        <a:gd name="T31" fmla="*/ 39 h 42"/>
                        <a:gd name="T32" fmla="*/ 85 w 123"/>
                        <a:gd name="T33" fmla="*/ 38 h 42"/>
                        <a:gd name="T34" fmla="*/ 89 w 123"/>
                        <a:gd name="T35" fmla="*/ 37 h 42"/>
                        <a:gd name="T36" fmla="*/ 93 w 123"/>
                        <a:gd name="T37" fmla="*/ 35 h 42"/>
                        <a:gd name="T38" fmla="*/ 95 w 123"/>
                        <a:gd name="T39" fmla="*/ 34 h 42"/>
                        <a:gd name="T40" fmla="*/ 97 w 123"/>
                        <a:gd name="T41" fmla="*/ 33 h 42"/>
                        <a:gd name="T42" fmla="*/ 99 w 123"/>
                        <a:gd name="T43" fmla="*/ 31 h 42"/>
                        <a:gd name="T44" fmla="*/ 122 w 123"/>
                        <a:gd name="T45" fmla="*/ 0 h 42"/>
                        <a:gd name="T46" fmla="*/ 0 w 123"/>
                        <a:gd name="T47" fmla="*/ 0 h 4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23"/>
                        <a:gd name="T73" fmla="*/ 0 h 42"/>
                        <a:gd name="T74" fmla="*/ 123 w 123"/>
                        <a:gd name="T75" fmla="*/ 42 h 4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23" h="42">
                          <a:moveTo>
                            <a:pt x="0" y="0"/>
                          </a:moveTo>
                          <a:lnTo>
                            <a:pt x="24" y="32"/>
                          </a:lnTo>
                          <a:lnTo>
                            <a:pt x="26" y="34"/>
                          </a:lnTo>
                          <a:lnTo>
                            <a:pt x="29" y="35"/>
                          </a:lnTo>
                          <a:lnTo>
                            <a:pt x="33" y="37"/>
                          </a:lnTo>
                          <a:lnTo>
                            <a:pt x="37" y="38"/>
                          </a:lnTo>
                          <a:lnTo>
                            <a:pt x="42" y="39"/>
                          </a:lnTo>
                          <a:lnTo>
                            <a:pt x="46" y="39"/>
                          </a:lnTo>
                          <a:lnTo>
                            <a:pt x="50" y="40"/>
                          </a:lnTo>
                          <a:lnTo>
                            <a:pt x="54" y="40"/>
                          </a:lnTo>
                          <a:lnTo>
                            <a:pt x="59" y="41"/>
                          </a:lnTo>
                          <a:lnTo>
                            <a:pt x="62" y="41"/>
                          </a:lnTo>
                          <a:lnTo>
                            <a:pt x="68" y="40"/>
                          </a:lnTo>
                          <a:lnTo>
                            <a:pt x="72" y="40"/>
                          </a:lnTo>
                          <a:lnTo>
                            <a:pt x="77" y="39"/>
                          </a:lnTo>
                          <a:lnTo>
                            <a:pt x="81" y="39"/>
                          </a:lnTo>
                          <a:lnTo>
                            <a:pt x="85" y="38"/>
                          </a:lnTo>
                          <a:lnTo>
                            <a:pt x="89" y="37"/>
                          </a:lnTo>
                          <a:lnTo>
                            <a:pt x="93" y="35"/>
                          </a:lnTo>
                          <a:lnTo>
                            <a:pt x="95" y="34"/>
                          </a:lnTo>
                          <a:lnTo>
                            <a:pt x="97" y="33"/>
                          </a:lnTo>
                          <a:lnTo>
                            <a:pt x="99" y="31"/>
                          </a:lnTo>
                          <a:lnTo>
                            <a:pt x="122" y="0"/>
                          </a:lnTo>
                          <a:lnTo>
                            <a:pt x="0" y="0"/>
                          </a:lnTo>
                        </a:path>
                      </a:pathLst>
                    </a:custGeom>
                    <a:solidFill>
                      <a:srgbClr val="000000"/>
                    </a:solidFill>
                    <a:ln w="9525" cap="rnd">
                      <a:noFill/>
                      <a:round/>
                      <a:headEnd/>
                      <a:tailEnd/>
                    </a:ln>
                  </p:spPr>
                  <p:txBody>
                    <a:bodyPr/>
                    <a:lstStyle/>
                    <a:p>
                      <a:endParaRPr lang="zh-CN" altLang="en-US"/>
                    </a:p>
                  </p:txBody>
                </p:sp>
                <p:sp>
                  <p:nvSpPr>
                    <p:cNvPr id="4276" name="Freeform 93"/>
                    <p:cNvSpPr>
                      <a:spLocks/>
                    </p:cNvSpPr>
                    <p:nvPr/>
                  </p:nvSpPr>
                  <p:spPr bwMode="auto">
                    <a:xfrm>
                      <a:off x="1830" y="1927"/>
                      <a:ext cx="56" cy="42"/>
                    </a:xfrm>
                    <a:custGeom>
                      <a:avLst/>
                      <a:gdLst>
                        <a:gd name="T0" fmla="*/ 0 w 56"/>
                        <a:gd name="T1" fmla="*/ 0 h 42"/>
                        <a:gd name="T2" fmla="*/ 15 w 56"/>
                        <a:gd name="T3" fmla="*/ 37 h 42"/>
                        <a:gd name="T4" fmla="*/ 18 w 56"/>
                        <a:gd name="T5" fmla="*/ 38 h 42"/>
                        <a:gd name="T6" fmla="*/ 23 w 56"/>
                        <a:gd name="T7" fmla="*/ 39 h 42"/>
                        <a:gd name="T8" fmla="*/ 27 w 56"/>
                        <a:gd name="T9" fmla="*/ 39 h 42"/>
                        <a:gd name="T10" fmla="*/ 31 w 56"/>
                        <a:gd name="T11" fmla="*/ 40 h 42"/>
                        <a:gd name="T12" fmla="*/ 35 w 56"/>
                        <a:gd name="T13" fmla="*/ 40 h 42"/>
                        <a:gd name="T14" fmla="*/ 40 w 56"/>
                        <a:gd name="T15" fmla="*/ 41 h 42"/>
                        <a:gd name="T16" fmla="*/ 44 w 56"/>
                        <a:gd name="T17" fmla="*/ 41 h 42"/>
                        <a:gd name="T18" fmla="*/ 49 w 56"/>
                        <a:gd name="T19" fmla="*/ 40 h 42"/>
                        <a:gd name="T20" fmla="*/ 55 w 56"/>
                        <a:gd name="T21" fmla="*/ 0 h 42"/>
                        <a:gd name="T22" fmla="*/ 0 w 56"/>
                        <a:gd name="T23" fmla="*/ 0 h 4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6"/>
                        <a:gd name="T37" fmla="*/ 0 h 42"/>
                        <a:gd name="T38" fmla="*/ 56 w 56"/>
                        <a:gd name="T39" fmla="*/ 42 h 4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6" h="42">
                          <a:moveTo>
                            <a:pt x="0" y="0"/>
                          </a:moveTo>
                          <a:lnTo>
                            <a:pt x="15" y="37"/>
                          </a:lnTo>
                          <a:lnTo>
                            <a:pt x="18" y="38"/>
                          </a:lnTo>
                          <a:lnTo>
                            <a:pt x="23" y="39"/>
                          </a:lnTo>
                          <a:lnTo>
                            <a:pt x="27" y="39"/>
                          </a:lnTo>
                          <a:lnTo>
                            <a:pt x="31" y="40"/>
                          </a:lnTo>
                          <a:lnTo>
                            <a:pt x="35" y="40"/>
                          </a:lnTo>
                          <a:lnTo>
                            <a:pt x="40" y="41"/>
                          </a:lnTo>
                          <a:lnTo>
                            <a:pt x="44" y="41"/>
                          </a:lnTo>
                          <a:lnTo>
                            <a:pt x="49" y="40"/>
                          </a:lnTo>
                          <a:lnTo>
                            <a:pt x="55" y="0"/>
                          </a:lnTo>
                          <a:lnTo>
                            <a:pt x="0" y="0"/>
                          </a:lnTo>
                        </a:path>
                      </a:pathLst>
                    </a:custGeom>
                    <a:solidFill>
                      <a:srgbClr val="404040"/>
                    </a:solidFill>
                    <a:ln w="9525" cap="rnd">
                      <a:noFill/>
                      <a:round/>
                      <a:headEnd/>
                      <a:tailEnd/>
                    </a:ln>
                  </p:spPr>
                  <p:txBody>
                    <a:bodyPr/>
                    <a:lstStyle/>
                    <a:p>
                      <a:endParaRPr lang="zh-CN" altLang="en-US"/>
                    </a:p>
                  </p:txBody>
                </p:sp>
              </p:grpSp>
              <p:grpSp>
                <p:nvGrpSpPr>
                  <p:cNvPr id="4267" name="Group 94"/>
                  <p:cNvGrpSpPr>
                    <a:grpSpLocks/>
                  </p:cNvGrpSpPr>
                  <p:nvPr/>
                </p:nvGrpSpPr>
                <p:grpSpPr bwMode="auto">
                  <a:xfrm>
                    <a:off x="1755" y="1792"/>
                    <a:ext cx="224" cy="148"/>
                    <a:chOff x="1755" y="1792"/>
                    <a:chExt cx="224" cy="148"/>
                  </a:xfrm>
                </p:grpSpPr>
                <p:sp>
                  <p:nvSpPr>
                    <p:cNvPr id="4268" name="Freeform 95"/>
                    <p:cNvSpPr>
                      <a:spLocks/>
                    </p:cNvSpPr>
                    <p:nvPr/>
                  </p:nvSpPr>
                  <p:spPr bwMode="auto">
                    <a:xfrm>
                      <a:off x="1755" y="1792"/>
                      <a:ext cx="224" cy="148"/>
                    </a:xfrm>
                    <a:custGeom>
                      <a:avLst/>
                      <a:gdLst>
                        <a:gd name="T0" fmla="*/ 5 w 224"/>
                        <a:gd name="T1" fmla="*/ 4 h 148"/>
                        <a:gd name="T2" fmla="*/ 6 w 224"/>
                        <a:gd name="T3" fmla="*/ 7 h 148"/>
                        <a:gd name="T4" fmla="*/ 5 w 224"/>
                        <a:gd name="T5" fmla="*/ 15 h 148"/>
                        <a:gd name="T6" fmla="*/ 3 w 224"/>
                        <a:gd name="T7" fmla="*/ 19 h 148"/>
                        <a:gd name="T8" fmla="*/ 1 w 224"/>
                        <a:gd name="T9" fmla="*/ 25 h 148"/>
                        <a:gd name="T10" fmla="*/ 4 w 224"/>
                        <a:gd name="T11" fmla="*/ 30 h 148"/>
                        <a:gd name="T12" fmla="*/ 8 w 224"/>
                        <a:gd name="T13" fmla="*/ 36 h 148"/>
                        <a:gd name="T14" fmla="*/ 7 w 224"/>
                        <a:gd name="T15" fmla="*/ 39 h 148"/>
                        <a:gd name="T16" fmla="*/ 3 w 224"/>
                        <a:gd name="T17" fmla="*/ 44 h 148"/>
                        <a:gd name="T18" fmla="*/ 1 w 224"/>
                        <a:gd name="T19" fmla="*/ 48 h 148"/>
                        <a:gd name="T20" fmla="*/ 4 w 224"/>
                        <a:gd name="T21" fmla="*/ 53 h 148"/>
                        <a:gd name="T22" fmla="*/ 7 w 224"/>
                        <a:gd name="T23" fmla="*/ 56 h 148"/>
                        <a:gd name="T24" fmla="*/ 7 w 224"/>
                        <a:gd name="T25" fmla="*/ 61 h 148"/>
                        <a:gd name="T26" fmla="*/ 3 w 224"/>
                        <a:gd name="T27" fmla="*/ 66 h 148"/>
                        <a:gd name="T28" fmla="*/ 0 w 224"/>
                        <a:gd name="T29" fmla="*/ 71 h 148"/>
                        <a:gd name="T30" fmla="*/ 3 w 224"/>
                        <a:gd name="T31" fmla="*/ 76 h 148"/>
                        <a:gd name="T32" fmla="*/ 8 w 224"/>
                        <a:gd name="T33" fmla="*/ 80 h 148"/>
                        <a:gd name="T34" fmla="*/ 8 w 224"/>
                        <a:gd name="T35" fmla="*/ 88 h 148"/>
                        <a:gd name="T36" fmla="*/ 4 w 224"/>
                        <a:gd name="T37" fmla="*/ 92 h 148"/>
                        <a:gd name="T38" fmla="*/ 5 w 224"/>
                        <a:gd name="T39" fmla="*/ 96 h 148"/>
                        <a:gd name="T40" fmla="*/ 10 w 224"/>
                        <a:gd name="T41" fmla="*/ 102 h 148"/>
                        <a:gd name="T42" fmla="*/ 26 w 224"/>
                        <a:gd name="T43" fmla="*/ 117 h 148"/>
                        <a:gd name="T44" fmla="*/ 40 w 224"/>
                        <a:gd name="T45" fmla="*/ 128 h 148"/>
                        <a:gd name="T46" fmla="*/ 53 w 224"/>
                        <a:gd name="T47" fmla="*/ 135 h 148"/>
                        <a:gd name="T48" fmla="*/ 76 w 224"/>
                        <a:gd name="T49" fmla="*/ 143 h 148"/>
                        <a:gd name="T50" fmla="*/ 98 w 224"/>
                        <a:gd name="T51" fmla="*/ 146 h 148"/>
                        <a:gd name="T52" fmla="*/ 127 w 224"/>
                        <a:gd name="T53" fmla="*/ 146 h 148"/>
                        <a:gd name="T54" fmla="*/ 152 w 224"/>
                        <a:gd name="T55" fmla="*/ 144 h 148"/>
                        <a:gd name="T56" fmla="*/ 170 w 224"/>
                        <a:gd name="T57" fmla="*/ 140 h 148"/>
                        <a:gd name="T58" fmla="*/ 181 w 224"/>
                        <a:gd name="T59" fmla="*/ 134 h 148"/>
                        <a:gd name="T60" fmla="*/ 189 w 224"/>
                        <a:gd name="T61" fmla="*/ 128 h 148"/>
                        <a:gd name="T62" fmla="*/ 213 w 224"/>
                        <a:gd name="T63" fmla="*/ 100 h 148"/>
                        <a:gd name="T64" fmla="*/ 218 w 224"/>
                        <a:gd name="T65" fmla="*/ 91 h 148"/>
                        <a:gd name="T66" fmla="*/ 218 w 224"/>
                        <a:gd name="T67" fmla="*/ 87 h 148"/>
                        <a:gd name="T68" fmla="*/ 215 w 224"/>
                        <a:gd name="T69" fmla="*/ 83 h 148"/>
                        <a:gd name="T70" fmla="*/ 215 w 224"/>
                        <a:gd name="T71" fmla="*/ 77 h 148"/>
                        <a:gd name="T72" fmla="*/ 218 w 224"/>
                        <a:gd name="T73" fmla="*/ 73 h 148"/>
                        <a:gd name="T74" fmla="*/ 221 w 224"/>
                        <a:gd name="T75" fmla="*/ 69 h 148"/>
                        <a:gd name="T76" fmla="*/ 223 w 224"/>
                        <a:gd name="T77" fmla="*/ 64 h 148"/>
                        <a:gd name="T78" fmla="*/ 219 w 224"/>
                        <a:gd name="T79" fmla="*/ 60 h 148"/>
                        <a:gd name="T80" fmla="*/ 216 w 224"/>
                        <a:gd name="T81" fmla="*/ 56 h 148"/>
                        <a:gd name="T82" fmla="*/ 216 w 224"/>
                        <a:gd name="T83" fmla="*/ 52 h 148"/>
                        <a:gd name="T84" fmla="*/ 221 w 224"/>
                        <a:gd name="T85" fmla="*/ 46 h 148"/>
                        <a:gd name="T86" fmla="*/ 221 w 224"/>
                        <a:gd name="T87" fmla="*/ 41 h 148"/>
                        <a:gd name="T88" fmla="*/ 218 w 224"/>
                        <a:gd name="T89" fmla="*/ 36 h 148"/>
                        <a:gd name="T90" fmla="*/ 216 w 224"/>
                        <a:gd name="T91" fmla="*/ 31 h 148"/>
                        <a:gd name="T92" fmla="*/ 218 w 224"/>
                        <a:gd name="T93" fmla="*/ 26 h 148"/>
                        <a:gd name="T94" fmla="*/ 221 w 224"/>
                        <a:gd name="T95" fmla="*/ 23 h 148"/>
                        <a:gd name="T96" fmla="*/ 223 w 224"/>
                        <a:gd name="T97" fmla="*/ 18 h 148"/>
                        <a:gd name="T98" fmla="*/ 220 w 224"/>
                        <a:gd name="T99" fmla="*/ 13 h 148"/>
                        <a:gd name="T100" fmla="*/ 217 w 224"/>
                        <a:gd name="T101" fmla="*/ 8 h 148"/>
                        <a:gd name="T102" fmla="*/ 218 w 224"/>
                        <a:gd name="T103" fmla="*/ 3 h 148"/>
                        <a:gd name="T104" fmla="*/ 6 w 224"/>
                        <a:gd name="T105" fmla="*/ 0 h 148"/>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24"/>
                        <a:gd name="T160" fmla="*/ 0 h 148"/>
                        <a:gd name="T161" fmla="*/ 224 w 224"/>
                        <a:gd name="T162" fmla="*/ 148 h 148"/>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24" h="148">
                          <a:moveTo>
                            <a:pt x="6" y="0"/>
                          </a:moveTo>
                          <a:lnTo>
                            <a:pt x="5" y="4"/>
                          </a:lnTo>
                          <a:lnTo>
                            <a:pt x="5" y="5"/>
                          </a:lnTo>
                          <a:lnTo>
                            <a:pt x="6" y="7"/>
                          </a:lnTo>
                          <a:lnTo>
                            <a:pt x="6" y="12"/>
                          </a:lnTo>
                          <a:lnTo>
                            <a:pt x="5" y="15"/>
                          </a:lnTo>
                          <a:lnTo>
                            <a:pt x="4" y="17"/>
                          </a:lnTo>
                          <a:lnTo>
                            <a:pt x="3" y="19"/>
                          </a:lnTo>
                          <a:lnTo>
                            <a:pt x="1" y="23"/>
                          </a:lnTo>
                          <a:lnTo>
                            <a:pt x="1" y="25"/>
                          </a:lnTo>
                          <a:lnTo>
                            <a:pt x="3" y="28"/>
                          </a:lnTo>
                          <a:lnTo>
                            <a:pt x="4" y="30"/>
                          </a:lnTo>
                          <a:lnTo>
                            <a:pt x="7" y="33"/>
                          </a:lnTo>
                          <a:lnTo>
                            <a:pt x="8" y="36"/>
                          </a:lnTo>
                          <a:lnTo>
                            <a:pt x="8" y="37"/>
                          </a:lnTo>
                          <a:lnTo>
                            <a:pt x="7" y="39"/>
                          </a:lnTo>
                          <a:lnTo>
                            <a:pt x="5" y="41"/>
                          </a:lnTo>
                          <a:lnTo>
                            <a:pt x="3" y="44"/>
                          </a:lnTo>
                          <a:lnTo>
                            <a:pt x="1" y="46"/>
                          </a:lnTo>
                          <a:lnTo>
                            <a:pt x="1" y="48"/>
                          </a:lnTo>
                          <a:lnTo>
                            <a:pt x="3" y="50"/>
                          </a:lnTo>
                          <a:lnTo>
                            <a:pt x="4" y="53"/>
                          </a:lnTo>
                          <a:lnTo>
                            <a:pt x="6" y="55"/>
                          </a:lnTo>
                          <a:lnTo>
                            <a:pt x="7" y="56"/>
                          </a:lnTo>
                          <a:lnTo>
                            <a:pt x="8" y="58"/>
                          </a:lnTo>
                          <a:lnTo>
                            <a:pt x="7" y="61"/>
                          </a:lnTo>
                          <a:lnTo>
                            <a:pt x="5" y="64"/>
                          </a:lnTo>
                          <a:lnTo>
                            <a:pt x="3" y="66"/>
                          </a:lnTo>
                          <a:lnTo>
                            <a:pt x="0" y="69"/>
                          </a:lnTo>
                          <a:lnTo>
                            <a:pt x="0" y="71"/>
                          </a:lnTo>
                          <a:lnTo>
                            <a:pt x="1" y="73"/>
                          </a:lnTo>
                          <a:lnTo>
                            <a:pt x="3" y="76"/>
                          </a:lnTo>
                          <a:lnTo>
                            <a:pt x="5" y="78"/>
                          </a:lnTo>
                          <a:lnTo>
                            <a:pt x="8" y="80"/>
                          </a:lnTo>
                          <a:lnTo>
                            <a:pt x="9" y="84"/>
                          </a:lnTo>
                          <a:lnTo>
                            <a:pt x="8" y="88"/>
                          </a:lnTo>
                          <a:lnTo>
                            <a:pt x="5" y="91"/>
                          </a:lnTo>
                          <a:lnTo>
                            <a:pt x="4" y="92"/>
                          </a:lnTo>
                          <a:lnTo>
                            <a:pt x="4" y="95"/>
                          </a:lnTo>
                          <a:lnTo>
                            <a:pt x="5" y="96"/>
                          </a:lnTo>
                          <a:lnTo>
                            <a:pt x="7" y="98"/>
                          </a:lnTo>
                          <a:lnTo>
                            <a:pt x="10" y="102"/>
                          </a:lnTo>
                          <a:lnTo>
                            <a:pt x="15" y="108"/>
                          </a:lnTo>
                          <a:lnTo>
                            <a:pt x="26" y="117"/>
                          </a:lnTo>
                          <a:lnTo>
                            <a:pt x="35" y="124"/>
                          </a:lnTo>
                          <a:lnTo>
                            <a:pt x="40" y="128"/>
                          </a:lnTo>
                          <a:lnTo>
                            <a:pt x="46" y="131"/>
                          </a:lnTo>
                          <a:lnTo>
                            <a:pt x="53" y="135"/>
                          </a:lnTo>
                          <a:lnTo>
                            <a:pt x="62" y="139"/>
                          </a:lnTo>
                          <a:lnTo>
                            <a:pt x="76" y="143"/>
                          </a:lnTo>
                          <a:lnTo>
                            <a:pt x="87" y="145"/>
                          </a:lnTo>
                          <a:lnTo>
                            <a:pt x="98" y="146"/>
                          </a:lnTo>
                          <a:lnTo>
                            <a:pt x="112" y="147"/>
                          </a:lnTo>
                          <a:lnTo>
                            <a:pt x="127" y="146"/>
                          </a:lnTo>
                          <a:lnTo>
                            <a:pt x="140" y="146"/>
                          </a:lnTo>
                          <a:lnTo>
                            <a:pt x="152" y="144"/>
                          </a:lnTo>
                          <a:lnTo>
                            <a:pt x="162" y="142"/>
                          </a:lnTo>
                          <a:lnTo>
                            <a:pt x="170" y="140"/>
                          </a:lnTo>
                          <a:lnTo>
                            <a:pt x="176" y="137"/>
                          </a:lnTo>
                          <a:lnTo>
                            <a:pt x="181" y="134"/>
                          </a:lnTo>
                          <a:lnTo>
                            <a:pt x="185" y="132"/>
                          </a:lnTo>
                          <a:lnTo>
                            <a:pt x="189" y="128"/>
                          </a:lnTo>
                          <a:lnTo>
                            <a:pt x="203" y="113"/>
                          </a:lnTo>
                          <a:lnTo>
                            <a:pt x="213" y="100"/>
                          </a:lnTo>
                          <a:lnTo>
                            <a:pt x="217" y="94"/>
                          </a:lnTo>
                          <a:lnTo>
                            <a:pt x="218" y="91"/>
                          </a:lnTo>
                          <a:lnTo>
                            <a:pt x="218" y="89"/>
                          </a:lnTo>
                          <a:lnTo>
                            <a:pt x="218" y="87"/>
                          </a:lnTo>
                          <a:lnTo>
                            <a:pt x="216" y="84"/>
                          </a:lnTo>
                          <a:lnTo>
                            <a:pt x="215" y="83"/>
                          </a:lnTo>
                          <a:lnTo>
                            <a:pt x="214" y="80"/>
                          </a:lnTo>
                          <a:lnTo>
                            <a:pt x="215" y="77"/>
                          </a:lnTo>
                          <a:lnTo>
                            <a:pt x="216" y="76"/>
                          </a:lnTo>
                          <a:lnTo>
                            <a:pt x="218" y="73"/>
                          </a:lnTo>
                          <a:lnTo>
                            <a:pt x="219" y="72"/>
                          </a:lnTo>
                          <a:lnTo>
                            <a:pt x="221" y="69"/>
                          </a:lnTo>
                          <a:lnTo>
                            <a:pt x="223" y="67"/>
                          </a:lnTo>
                          <a:lnTo>
                            <a:pt x="223" y="64"/>
                          </a:lnTo>
                          <a:lnTo>
                            <a:pt x="221" y="62"/>
                          </a:lnTo>
                          <a:lnTo>
                            <a:pt x="219" y="60"/>
                          </a:lnTo>
                          <a:lnTo>
                            <a:pt x="218" y="58"/>
                          </a:lnTo>
                          <a:lnTo>
                            <a:pt x="216" y="56"/>
                          </a:lnTo>
                          <a:lnTo>
                            <a:pt x="215" y="54"/>
                          </a:lnTo>
                          <a:lnTo>
                            <a:pt x="216" y="52"/>
                          </a:lnTo>
                          <a:lnTo>
                            <a:pt x="218" y="49"/>
                          </a:lnTo>
                          <a:lnTo>
                            <a:pt x="221" y="46"/>
                          </a:lnTo>
                          <a:lnTo>
                            <a:pt x="221" y="44"/>
                          </a:lnTo>
                          <a:lnTo>
                            <a:pt x="221" y="41"/>
                          </a:lnTo>
                          <a:lnTo>
                            <a:pt x="220" y="38"/>
                          </a:lnTo>
                          <a:lnTo>
                            <a:pt x="218" y="36"/>
                          </a:lnTo>
                          <a:lnTo>
                            <a:pt x="217" y="34"/>
                          </a:lnTo>
                          <a:lnTo>
                            <a:pt x="216" y="31"/>
                          </a:lnTo>
                          <a:lnTo>
                            <a:pt x="216" y="29"/>
                          </a:lnTo>
                          <a:lnTo>
                            <a:pt x="218" y="26"/>
                          </a:lnTo>
                          <a:lnTo>
                            <a:pt x="219" y="24"/>
                          </a:lnTo>
                          <a:lnTo>
                            <a:pt x="221" y="23"/>
                          </a:lnTo>
                          <a:lnTo>
                            <a:pt x="223" y="20"/>
                          </a:lnTo>
                          <a:lnTo>
                            <a:pt x="223" y="18"/>
                          </a:lnTo>
                          <a:lnTo>
                            <a:pt x="222" y="16"/>
                          </a:lnTo>
                          <a:lnTo>
                            <a:pt x="220" y="13"/>
                          </a:lnTo>
                          <a:lnTo>
                            <a:pt x="218" y="11"/>
                          </a:lnTo>
                          <a:lnTo>
                            <a:pt x="217" y="8"/>
                          </a:lnTo>
                          <a:lnTo>
                            <a:pt x="217" y="5"/>
                          </a:lnTo>
                          <a:lnTo>
                            <a:pt x="218" y="3"/>
                          </a:lnTo>
                          <a:lnTo>
                            <a:pt x="217" y="0"/>
                          </a:lnTo>
                          <a:lnTo>
                            <a:pt x="6" y="0"/>
                          </a:lnTo>
                        </a:path>
                      </a:pathLst>
                    </a:custGeom>
                    <a:solidFill>
                      <a:srgbClr val="FFC080"/>
                    </a:solidFill>
                    <a:ln w="9525" cap="rnd">
                      <a:noFill/>
                      <a:round/>
                      <a:headEnd/>
                      <a:tailEnd/>
                    </a:ln>
                  </p:spPr>
                  <p:txBody>
                    <a:bodyPr/>
                    <a:lstStyle/>
                    <a:p>
                      <a:endParaRPr lang="zh-CN" altLang="en-US"/>
                    </a:p>
                  </p:txBody>
                </p:sp>
                <p:sp>
                  <p:nvSpPr>
                    <p:cNvPr id="4269" name="Freeform 96"/>
                    <p:cNvSpPr>
                      <a:spLocks/>
                    </p:cNvSpPr>
                    <p:nvPr/>
                  </p:nvSpPr>
                  <p:spPr bwMode="auto">
                    <a:xfrm>
                      <a:off x="1757" y="1812"/>
                      <a:ext cx="28" cy="21"/>
                    </a:xfrm>
                    <a:custGeom>
                      <a:avLst/>
                      <a:gdLst>
                        <a:gd name="T0" fmla="*/ 1 w 28"/>
                        <a:gd name="T1" fmla="*/ 0 h 21"/>
                        <a:gd name="T2" fmla="*/ 3 w 28"/>
                        <a:gd name="T3" fmla="*/ 2 h 21"/>
                        <a:gd name="T4" fmla="*/ 5 w 28"/>
                        <a:gd name="T5" fmla="*/ 5 h 21"/>
                        <a:gd name="T6" fmla="*/ 10 w 28"/>
                        <a:gd name="T7" fmla="*/ 8 h 21"/>
                        <a:gd name="T8" fmla="*/ 15 w 28"/>
                        <a:gd name="T9" fmla="*/ 11 h 21"/>
                        <a:gd name="T10" fmla="*/ 21 w 28"/>
                        <a:gd name="T11" fmla="*/ 13 h 21"/>
                        <a:gd name="T12" fmla="*/ 27 w 28"/>
                        <a:gd name="T13" fmla="*/ 14 h 21"/>
                        <a:gd name="T14" fmla="*/ 24 w 28"/>
                        <a:gd name="T15" fmla="*/ 18 h 21"/>
                        <a:gd name="T16" fmla="*/ 17 w 28"/>
                        <a:gd name="T17" fmla="*/ 17 h 21"/>
                        <a:gd name="T18" fmla="*/ 10 w 28"/>
                        <a:gd name="T19" fmla="*/ 17 h 21"/>
                        <a:gd name="T20" fmla="*/ 5 w 28"/>
                        <a:gd name="T21" fmla="*/ 20 h 21"/>
                        <a:gd name="T22" fmla="*/ 6 w 28"/>
                        <a:gd name="T23" fmla="*/ 18 h 21"/>
                        <a:gd name="T24" fmla="*/ 6 w 28"/>
                        <a:gd name="T25" fmla="*/ 15 h 21"/>
                        <a:gd name="T26" fmla="*/ 4 w 28"/>
                        <a:gd name="T27" fmla="*/ 12 h 21"/>
                        <a:gd name="T28" fmla="*/ 2 w 28"/>
                        <a:gd name="T29" fmla="*/ 10 h 21"/>
                        <a:gd name="T30" fmla="*/ 0 w 28"/>
                        <a:gd name="T31" fmla="*/ 6 h 21"/>
                        <a:gd name="T32" fmla="*/ 0 w 28"/>
                        <a:gd name="T33" fmla="*/ 3 h 21"/>
                        <a:gd name="T34" fmla="*/ 1 w 28"/>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8"/>
                        <a:gd name="T55" fmla="*/ 0 h 21"/>
                        <a:gd name="T56" fmla="*/ 28 w 28"/>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8" h="21">
                          <a:moveTo>
                            <a:pt x="1" y="0"/>
                          </a:moveTo>
                          <a:lnTo>
                            <a:pt x="3" y="2"/>
                          </a:lnTo>
                          <a:lnTo>
                            <a:pt x="5" y="5"/>
                          </a:lnTo>
                          <a:lnTo>
                            <a:pt x="10" y="8"/>
                          </a:lnTo>
                          <a:lnTo>
                            <a:pt x="15" y="11"/>
                          </a:lnTo>
                          <a:lnTo>
                            <a:pt x="21" y="13"/>
                          </a:lnTo>
                          <a:lnTo>
                            <a:pt x="27" y="14"/>
                          </a:lnTo>
                          <a:lnTo>
                            <a:pt x="24" y="18"/>
                          </a:lnTo>
                          <a:lnTo>
                            <a:pt x="17" y="17"/>
                          </a:lnTo>
                          <a:lnTo>
                            <a:pt x="10" y="17"/>
                          </a:lnTo>
                          <a:lnTo>
                            <a:pt x="5" y="20"/>
                          </a:lnTo>
                          <a:lnTo>
                            <a:pt x="6" y="18"/>
                          </a:lnTo>
                          <a:lnTo>
                            <a:pt x="6" y="15"/>
                          </a:lnTo>
                          <a:lnTo>
                            <a:pt x="4" y="12"/>
                          </a:lnTo>
                          <a:lnTo>
                            <a:pt x="2" y="10"/>
                          </a:lnTo>
                          <a:lnTo>
                            <a:pt x="0" y="6"/>
                          </a:lnTo>
                          <a:lnTo>
                            <a:pt x="0" y="3"/>
                          </a:lnTo>
                          <a:lnTo>
                            <a:pt x="1" y="0"/>
                          </a:lnTo>
                        </a:path>
                      </a:pathLst>
                    </a:custGeom>
                    <a:solidFill>
                      <a:srgbClr val="FFA040"/>
                    </a:solidFill>
                    <a:ln w="9525" cap="rnd">
                      <a:noFill/>
                      <a:round/>
                      <a:headEnd/>
                      <a:tailEnd/>
                    </a:ln>
                  </p:spPr>
                  <p:txBody>
                    <a:bodyPr/>
                    <a:lstStyle/>
                    <a:p>
                      <a:endParaRPr lang="zh-CN" altLang="en-US"/>
                    </a:p>
                  </p:txBody>
                </p:sp>
                <p:sp>
                  <p:nvSpPr>
                    <p:cNvPr id="4270" name="Freeform 97"/>
                    <p:cNvSpPr>
                      <a:spLocks/>
                    </p:cNvSpPr>
                    <p:nvPr/>
                  </p:nvSpPr>
                  <p:spPr bwMode="auto">
                    <a:xfrm>
                      <a:off x="1757" y="1837"/>
                      <a:ext cx="37" cy="18"/>
                    </a:xfrm>
                    <a:custGeom>
                      <a:avLst/>
                      <a:gdLst>
                        <a:gd name="T0" fmla="*/ 0 w 37"/>
                        <a:gd name="T1" fmla="*/ 1 h 18"/>
                        <a:gd name="T2" fmla="*/ 1 w 37"/>
                        <a:gd name="T3" fmla="*/ 0 h 18"/>
                        <a:gd name="T4" fmla="*/ 2 w 37"/>
                        <a:gd name="T5" fmla="*/ 1 h 18"/>
                        <a:gd name="T6" fmla="*/ 5 w 37"/>
                        <a:gd name="T7" fmla="*/ 3 h 18"/>
                        <a:gd name="T8" fmla="*/ 10 w 37"/>
                        <a:gd name="T9" fmla="*/ 4 h 18"/>
                        <a:gd name="T10" fmla="*/ 15 w 37"/>
                        <a:gd name="T11" fmla="*/ 6 h 18"/>
                        <a:gd name="T12" fmla="*/ 24 w 37"/>
                        <a:gd name="T13" fmla="*/ 7 h 18"/>
                        <a:gd name="T14" fmla="*/ 33 w 37"/>
                        <a:gd name="T15" fmla="*/ 9 h 18"/>
                        <a:gd name="T16" fmla="*/ 36 w 37"/>
                        <a:gd name="T17" fmla="*/ 16 h 18"/>
                        <a:gd name="T18" fmla="*/ 25 w 37"/>
                        <a:gd name="T19" fmla="*/ 14 h 18"/>
                        <a:gd name="T20" fmla="*/ 17 w 37"/>
                        <a:gd name="T21" fmla="*/ 13 h 18"/>
                        <a:gd name="T22" fmla="*/ 10 w 37"/>
                        <a:gd name="T23" fmla="*/ 14 h 18"/>
                        <a:gd name="T24" fmla="*/ 6 w 37"/>
                        <a:gd name="T25" fmla="*/ 17 h 18"/>
                        <a:gd name="T26" fmla="*/ 6 w 37"/>
                        <a:gd name="T27" fmla="*/ 15 h 18"/>
                        <a:gd name="T28" fmla="*/ 6 w 37"/>
                        <a:gd name="T29" fmla="*/ 12 h 18"/>
                        <a:gd name="T30" fmla="*/ 5 w 37"/>
                        <a:gd name="T31" fmla="*/ 10 h 18"/>
                        <a:gd name="T32" fmla="*/ 2 w 37"/>
                        <a:gd name="T33" fmla="*/ 7 h 18"/>
                        <a:gd name="T34" fmla="*/ 0 w 37"/>
                        <a:gd name="T35" fmla="*/ 4 h 18"/>
                        <a:gd name="T36" fmla="*/ 0 w 37"/>
                        <a:gd name="T37" fmla="*/ 1 h 1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7"/>
                        <a:gd name="T58" fmla="*/ 0 h 18"/>
                        <a:gd name="T59" fmla="*/ 37 w 37"/>
                        <a:gd name="T60" fmla="*/ 18 h 1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7" h="18">
                          <a:moveTo>
                            <a:pt x="0" y="1"/>
                          </a:moveTo>
                          <a:lnTo>
                            <a:pt x="1" y="0"/>
                          </a:lnTo>
                          <a:lnTo>
                            <a:pt x="2" y="1"/>
                          </a:lnTo>
                          <a:lnTo>
                            <a:pt x="5" y="3"/>
                          </a:lnTo>
                          <a:lnTo>
                            <a:pt x="10" y="4"/>
                          </a:lnTo>
                          <a:lnTo>
                            <a:pt x="15" y="6"/>
                          </a:lnTo>
                          <a:lnTo>
                            <a:pt x="24" y="7"/>
                          </a:lnTo>
                          <a:lnTo>
                            <a:pt x="33" y="9"/>
                          </a:lnTo>
                          <a:lnTo>
                            <a:pt x="36" y="16"/>
                          </a:lnTo>
                          <a:lnTo>
                            <a:pt x="25" y="14"/>
                          </a:lnTo>
                          <a:lnTo>
                            <a:pt x="17" y="13"/>
                          </a:lnTo>
                          <a:lnTo>
                            <a:pt x="10" y="14"/>
                          </a:lnTo>
                          <a:lnTo>
                            <a:pt x="6" y="17"/>
                          </a:lnTo>
                          <a:lnTo>
                            <a:pt x="6" y="15"/>
                          </a:lnTo>
                          <a:lnTo>
                            <a:pt x="6" y="12"/>
                          </a:lnTo>
                          <a:lnTo>
                            <a:pt x="5" y="10"/>
                          </a:lnTo>
                          <a:lnTo>
                            <a:pt x="2" y="7"/>
                          </a:lnTo>
                          <a:lnTo>
                            <a:pt x="0" y="4"/>
                          </a:lnTo>
                          <a:lnTo>
                            <a:pt x="0" y="1"/>
                          </a:lnTo>
                        </a:path>
                      </a:pathLst>
                    </a:custGeom>
                    <a:solidFill>
                      <a:srgbClr val="FFA040"/>
                    </a:solidFill>
                    <a:ln w="9525" cap="rnd">
                      <a:noFill/>
                      <a:round/>
                      <a:headEnd/>
                      <a:tailEnd/>
                    </a:ln>
                  </p:spPr>
                  <p:txBody>
                    <a:bodyPr/>
                    <a:lstStyle/>
                    <a:p>
                      <a:endParaRPr lang="zh-CN" altLang="en-US"/>
                    </a:p>
                  </p:txBody>
                </p:sp>
                <p:sp>
                  <p:nvSpPr>
                    <p:cNvPr id="4271" name="Freeform 98"/>
                    <p:cNvSpPr>
                      <a:spLocks/>
                    </p:cNvSpPr>
                    <p:nvPr/>
                  </p:nvSpPr>
                  <p:spPr bwMode="auto">
                    <a:xfrm>
                      <a:off x="1755" y="1858"/>
                      <a:ext cx="44" cy="23"/>
                    </a:xfrm>
                    <a:custGeom>
                      <a:avLst/>
                      <a:gdLst>
                        <a:gd name="T0" fmla="*/ 0 w 44"/>
                        <a:gd name="T1" fmla="*/ 3 h 23"/>
                        <a:gd name="T2" fmla="*/ 2 w 44"/>
                        <a:gd name="T3" fmla="*/ 0 h 23"/>
                        <a:gd name="T4" fmla="*/ 5 w 44"/>
                        <a:gd name="T5" fmla="*/ 3 h 23"/>
                        <a:gd name="T6" fmla="*/ 8 w 44"/>
                        <a:gd name="T7" fmla="*/ 5 h 23"/>
                        <a:gd name="T8" fmla="*/ 11 w 44"/>
                        <a:gd name="T9" fmla="*/ 7 h 23"/>
                        <a:gd name="T10" fmla="*/ 17 w 44"/>
                        <a:gd name="T11" fmla="*/ 9 h 23"/>
                        <a:gd name="T12" fmla="*/ 23 w 44"/>
                        <a:gd name="T13" fmla="*/ 10 h 23"/>
                        <a:gd name="T14" fmla="*/ 30 w 44"/>
                        <a:gd name="T15" fmla="*/ 12 h 23"/>
                        <a:gd name="T16" fmla="*/ 41 w 44"/>
                        <a:gd name="T17" fmla="*/ 15 h 23"/>
                        <a:gd name="T18" fmla="*/ 43 w 44"/>
                        <a:gd name="T19" fmla="*/ 22 h 23"/>
                        <a:gd name="T20" fmla="*/ 32 w 44"/>
                        <a:gd name="T21" fmla="*/ 18 h 23"/>
                        <a:gd name="T22" fmla="*/ 25 w 44"/>
                        <a:gd name="T23" fmla="*/ 16 h 23"/>
                        <a:gd name="T24" fmla="*/ 19 w 44"/>
                        <a:gd name="T25" fmla="*/ 15 h 23"/>
                        <a:gd name="T26" fmla="*/ 14 w 44"/>
                        <a:gd name="T27" fmla="*/ 15 h 23"/>
                        <a:gd name="T28" fmla="*/ 11 w 44"/>
                        <a:gd name="T29" fmla="*/ 16 h 23"/>
                        <a:gd name="T30" fmla="*/ 8 w 44"/>
                        <a:gd name="T31" fmla="*/ 19 h 23"/>
                        <a:gd name="T32" fmla="*/ 8 w 44"/>
                        <a:gd name="T33" fmla="*/ 16 h 23"/>
                        <a:gd name="T34" fmla="*/ 5 w 44"/>
                        <a:gd name="T35" fmla="*/ 12 h 23"/>
                        <a:gd name="T36" fmla="*/ 2 w 44"/>
                        <a:gd name="T37" fmla="*/ 9 h 23"/>
                        <a:gd name="T38" fmla="*/ 0 w 44"/>
                        <a:gd name="T39" fmla="*/ 6 h 23"/>
                        <a:gd name="T40" fmla="*/ 0 w 44"/>
                        <a:gd name="T41" fmla="*/ 3 h 2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4"/>
                        <a:gd name="T64" fmla="*/ 0 h 23"/>
                        <a:gd name="T65" fmla="*/ 44 w 44"/>
                        <a:gd name="T66" fmla="*/ 23 h 2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4" h="23">
                          <a:moveTo>
                            <a:pt x="0" y="3"/>
                          </a:moveTo>
                          <a:lnTo>
                            <a:pt x="2" y="0"/>
                          </a:lnTo>
                          <a:lnTo>
                            <a:pt x="5" y="3"/>
                          </a:lnTo>
                          <a:lnTo>
                            <a:pt x="8" y="5"/>
                          </a:lnTo>
                          <a:lnTo>
                            <a:pt x="11" y="7"/>
                          </a:lnTo>
                          <a:lnTo>
                            <a:pt x="17" y="9"/>
                          </a:lnTo>
                          <a:lnTo>
                            <a:pt x="23" y="10"/>
                          </a:lnTo>
                          <a:lnTo>
                            <a:pt x="30" y="12"/>
                          </a:lnTo>
                          <a:lnTo>
                            <a:pt x="41" y="15"/>
                          </a:lnTo>
                          <a:lnTo>
                            <a:pt x="43" y="22"/>
                          </a:lnTo>
                          <a:lnTo>
                            <a:pt x="32" y="18"/>
                          </a:lnTo>
                          <a:lnTo>
                            <a:pt x="25" y="16"/>
                          </a:lnTo>
                          <a:lnTo>
                            <a:pt x="19" y="15"/>
                          </a:lnTo>
                          <a:lnTo>
                            <a:pt x="14" y="15"/>
                          </a:lnTo>
                          <a:lnTo>
                            <a:pt x="11" y="16"/>
                          </a:lnTo>
                          <a:lnTo>
                            <a:pt x="8" y="19"/>
                          </a:lnTo>
                          <a:lnTo>
                            <a:pt x="8" y="16"/>
                          </a:lnTo>
                          <a:lnTo>
                            <a:pt x="5" y="12"/>
                          </a:lnTo>
                          <a:lnTo>
                            <a:pt x="2" y="9"/>
                          </a:lnTo>
                          <a:lnTo>
                            <a:pt x="0" y="6"/>
                          </a:lnTo>
                          <a:lnTo>
                            <a:pt x="0" y="3"/>
                          </a:lnTo>
                        </a:path>
                      </a:pathLst>
                    </a:custGeom>
                    <a:solidFill>
                      <a:srgbClr val="FFA040"/>
                    </a:solidFill>
                    <a:ln w="9525" cap="rnd">
                      <a:noFill/>
                      <a:round/>
                      <a:headEnd/>
                      <a:tailEnd/>
                    </a:ln>
                  </p:spPr>
                  <p:txBody>
                    <a:bodyPr/>
                    <a:lstStyle/>
                    <a:p>
                      <a:endParaRPr lang="zh-CN" altLang="en-US"/>
                    </a:p>
                  </p:txBody>
                </p:sp>
                <p:sp>
                  <p:nvSpPr>
                    <p:cNvPr id="4272" name="Freeform 99"/>
                    <p:cNvSpPr>
                      <a:spLocks/>
                    </p:cNvSpPr>
                    <p:nvPr/>
                  </p:nvSpPr>
                  <p:spPr bwMode="auto">
                    <a:xfrm>
                      <a:off x="1760" y="1882"/>
                      <a:ext cx="52" cy="48"/>
                    </a:xfrm>
                    <a:custGeom>
                      <a:avLst/>
                      <a:gdLst>
                        <a:gd name="T0" fmla="*/ 0 w 52"/>
                        <a:gd name="T1" fmla="*/ 7 h 48"/>
                        <a:gd name="T2" fmla="*/ 0 w 52"/>
                        <a:gd name="T3" fmla="*/ 4 h 48"/>
                        <a:gd name="T4" fmla="*/ 0 w 52"/>
                        <a:gd name="T5" fmla="*/ 2 h 48"/>
                        <a:gd name="T6" fmla="*/ 1 w 52"/>
                        <a:gd name="T7" fmla="*/ 0 h 48"/>
                        <a:gd name="T8" fmla="*/ 5 w 52"/>
                        <a:gd name="T9" fmla="*/ 3 h 48"/>
                        <a:gd name="T10" fmla="*/ 11 w 52"/>
                        <a:gd name="T11" fmla="*/ 6 h 48"/>
                        <a:gd name="T12" fmla="*/ 17 w 52"/>
                        <a:gd name="T13" fmla="*/ 8 h 48"/>
                        <a:gd name="T14" fmla="*/ 26 w 52"/>
                        <a:gd name="T15" fmla="*/ 11 h 48"/>
                        <a:gd name="T16" fmla="*/ 38 w 52"/>
                        <a:gd name="T17" fmla="*/ 13 h 48"/>
                        <a:gd name="T18" fmla="*/ 40 w 52"/>
                        <a:gd name="T19" fmla="*/ 18 h 48"/>
                        <a:gd name="T20" fmla="*/ 34 w 52"/>
                        <a:gd name="T21" fmla="*/ 16 h 48"/>
                        <a:gd name="T22" fmla="*/ 28 w 52"/>
                        <a:gd name="T23" fmla="*/ 16 h 48"/>
                        <a:gd name="T24" fmla="*/ 24 w 52"/>
                        <a:gd name="T25" fmla="*/ 16 h 48"/>
                        <a:gd name="T26" fmla="*/ 23 w 52"/>
                        <a:gd name="T27" fmla="*/ 19 h 48"/>
                        <a:gd name="T28" fmla="*/ 25 w 52"/>
                        <a:gd name="T29" fmla="*/ 22 h 48"/>
                        <a:gd name="T30" fmla="*/ 28 w 52"/>
                        <a:gd name="T31" fmla="*/ 26 h 48"/>
                        <a:gd name="T32" fmla="*/ 33 w 52"/>
                        <a:gd name="T33" fmla="*/ 31 h 48"/>
                        <a:gd name="T34" fmla="*/ 40 w 52"/>
                        <a:gd name="T35" fmla="*/ 36 h 48"/>
                        <a:gd name="T36" fmla="*/ 51 w 52"/>
                        <a:gd name="T37" fmla="*/ 42 h 48"/>
                        <a:gd name="T38" fmla="*/ 51 w 52"/>
                        <a:gd name="T39" fmla="*/ 47 h 48"/>
                        <a:gd name="T40" fmla="*/ 46 w 52"/>
                        <a:gd name="T41" fmla="*/ 44 h 48"/>
                        <a:gd name="T42" fmla="*/ 40 w 52"/>
                        <a:gd name="T43" fmla="*/ 41 h 48"/>
                        <a:gd name="T44" fmla="*/ 32 w 52"/>
                        <a:gd name="T45" fmla="*/ 36 h 48"/>
                        <a:gd name="T46" fmla="*/ 25 w 52"/>
                        <a:gd name="T47" fmla="*/ 30 h 48"/>
                        <a:gd name="T48" fmla="*/ 19 w 52"/>
                        <a:gd name="T49" fmla="*/ 26 h 48"/>
                        <a:gd name="T50" fmla="*/ 14 w 52"/>
                        <a:gd name="T51" fmla="*/ 20 h 48"/>
                        <a:gd name="T52" fmla="*/ 9 w 52"/>
                        <a:gd name="T53" fmla="*/ 15 h 48"/>
                        <a:gd name="T54" fmla="*/ 3 w 52"/>
                        <a:gd name="T55" fmla="*/ 11 h 48"/>
                        <a:gd name="T56" fmla="*/ 0 w 52"/>
                        <a:gd name="T57" fmla="*/ 7 h 4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2"/>
                        <a:gd name="T88" fmla="*/ 0 h 48"/>
                        <a:gd name="T89" fmla="*/ 52 w 52"/>
                        <a:gd name="T90" fmla="*/ 48 h 4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2" h="48">
                          <a:moveTo>
                            <a:pt x="0" y="7"/>
                          </a:moveTo>
                          <a:lnTo>
                            <a:pt x="0" y="4"/>
                          </a:lnTo>
                          <a:lnTo>
                            <a:pt x="0" y="2"/>
                          </a:lnTo>
                          <a:lnTo>
                            <a:pt x="1" y="0"/>
                          </a:lnTo>
                          <a:lnTo>
                            <a:pt x="5" y="3"/>
                          </a:lnTo>
                          <a:lnTo>
                            <a:pt x="11" y="6"/>
                          </a:lnTo>
                          <a:lnTo>
                            <a:pt x="17" y="8"/>
                          </a:lnTo>
                          <a:lnTo>
                            <a:pt x="26" y="11"/>
                          </a:lnTo>
                          <a:lnTo>
                            <a:pt x="38" y="13"/>
                          </a:lnTo>
                          <a:lnTo>
                            <a:pt x="40" y="18"/>
                          </a:lnTo>
                          <a:lnTo>
                            <a:pt x="34" y="16"/>
                          </a:lnTo>
                          <a:lnTo>
                            <a:pt x="28" y="16"/>
                          </a:lnTo>
                          <a:lnTo>
                            <a:pt x="24" y="16"/>
                          </a:lnTo>
                          <a:lnTo>
                            <a:pt x="23" y="19"/>
                          </a:lnTo>
                          <a:lnTo>
                            <a:pt x="25" y="22"/>
                          </a:lnTo>
                          <a:lnTo>
                            <a:pt x="28" y="26"/>
                          </a:lnTo>
                          <a:lnTo>
                            <a:pt x="33" y="31"/>
                          </a:lnTo>
                          <a:lnTo>
                            <a:pt x="40" y="36"/>
                          </a:lnTo>
                          <a:lnTo>
                            <a:pt x="51" y="42"/>
                          </a:lnTo>
                          <a:lnTo>
                            <a:pt x="51" y="47"/>
                          </a:lnTo>
                          <a:lnTo>
                            <a:pt x="46" y="44"/>
                          </a:lnTo>
                          <a:lnTo>
                            <a:pt x="40" y="41"/>
                          </a:lnTo>
                          <a:lnTo>
                            <a:pt x="32" y="36"/>
                          </a:lnTo>
                          <a:lnTo>
                            <a:pt x="25" y="30"/>
                          </a:lnTo>
                          <a:lnTo>
                            <a:pt x="19" y="26"/>
                          </a:lnTo>
                          <a:lnTo>
                            <a:pt x="14" y="20"/>
                          </a:lnTo>
                          <a:lnTo>
                            <a:pt x="9" y="15"/>
                          </a:lnTo>
                          <a:lnTo>
                            <a:pt x="3" y="11"/>
                          </a:lnTo>
                          <a:lnTo>
                            <a:pt x="0" y="7"/>
                          </a:lnTo>
                        </a:path>
                      </a:pathLst>
                    </a:custGeom>
                    <a:solidFill>
                      <a:srgbClr val="FFA040"/>
                    </a:solidFill>
                    <a:ln w="9525" cap="rnd">
                      <a:noFill/>
                      <a:round/>
                      <a:headEnd/>
                      <a:tailEnd/>
                    </a:ln>
                  </p:spPr>
                  <p:txBody>
                    <a:bodyPr/>
                    <a:lstStyle/>
                    <a:p>
                      <a:endParaRPr lang="zh-CN" altLang="en-US"/>
                    </a:p>
                  </p:txBody>
                </p:sp>
                <p:sp>
                  <p:nvSpPr>
                    <p:cNvPr id="4273" name="Freeform 100"/>
                    <p:cNvSpPr>
                      <a:spLocks/>
                    </p:cNvSpPr>
                    <p:nvPr/>
                  </p:nvSpPr>
                  <p:spPr bwMode="auto">
                    <a:xfrm>
                      <a:off x="1761" y="1797"/>
                      <a:ext cx="22" cy="17"/>
                    </a:xfrm>
                    <a:custGeom>
                      <a:avLst/>
                      <a:gdLst>
                        <a:gd name="T0" fmla="*/ 0 w 22"/>
                        <a:gd name="T1" fmla="*/ 0 h 17"/>
                        <a:gd name="T2" fmla="*/ 2 w 22"/>
                        <a:gd name="T3" fmla="*/ 2 h 17"/>
                        <a:gd name="T4" fmla="*/ 5 w 22"/>
                        <a:gd name="T5" fmla="*/ 4 h 17"/>
                        <a:gd name="T6" fmla="*/ 10 w 22"/>
                        <a:gd name="T7" fmla="*/ 7 h 17"/>
                        <a:gd name="T8" fmla="*/ 14 w 22"/>
                        <a:gd name="T9" fmla="*/ 10 h 17"/>
                        <a:gd name="T10" fmla="*/ 18 w 22"/>
                        <a:gd name="T11" fmla="*/ 12 h 17"/>
                        <a:gd name="T12" fmla="*/ 21 w 22"/>
                        <a:gd name="T13" fmla="*/ 14 h 17"/>
                        <a:gd name="T14" fmla="*/ 15 w 22"/>
                        <a:gd name="T15" fmla="*/ 16 h 17"/>
                        <a:gd name="T16" fmla="*/ 10 w 22"/>
                        <a:gd name="T17" fmla="*/ 14 h 17"/>
                        <a:gd name="T18" fmla="*/ 4 w 22"/>
                        <a:gd name="T19" fmla="*/ 12 h 17"/>
                        <a:gd name="T20" fmla="*/ 0 w 22"/>
                        <a:gd name="T21" fmla="*/ 9 h 17"/>
                        <a:gd name="T22" fmla="*/ 0 w 22"/>
                        <a:gd name="T23" fmla="*/ 7 h 17"/>
                        <a:gd name="T24" fmla="*/ 0 w 22"/>
                        <a:gd name="T25" fmla="*/ 3 h 17"/>
                        <a:gd name="T26" fmla="*/ 0 w 22"/>
                        <a:gd name="T27" fmla="*/ 0 h 1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7"/>
                        <a:gd name="T44" fmla="*/ 22 w 22"/>
                        <a:gd name="T45" fmla="*/ 17 h 1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7">
                          <a:moveTo>
                            <a:pt x="0" y="0"/>
                          </a:moveTo>
                          <a:lnTo>
                            <a:pt x="2" y="2"/>
                          </a:lnTo>
                          <a:lnTo>
                            <a:pt x="5" y="4"/>
                          </a:lnTo>
                          <a:lnTo>
                            <a:pt x="10" y="7"/>
                          </a:lnTo>
                          <a:lnTo>
                            <a:pt x="14" y="10"/>
                          </a:lnTo>
                          <a:lnTo>
                            <a:pt x="18" y="12"/>
                          </a:lnTo>
                          <a:lnTo>
                            <a:pt x="21" y="14"/>
                          </a:lnTo>
                          <a:lnTo>
                            <a:pt x="15" y="16"/>
                          </a:lnTo>
                          <a:lnTo>
                            <a:pt x="10" y="14"/>
                          </a:lnTo>
                          <a:lnTo>
                            <a:pt x="4" y="12"/>
                          </a:lnTo>
                          <a:lnTo>
                            <a:pt x="0" y="9"/>
                          </a:lnTo>
                          <a:lnTo>
                            <a:pt x="0" y="7"/>
                          </a:lnTo>
                          <a:lnTo>
                            <a:pt x="0" y="3"/>
                          </a:lnTo>
                          <a:lnTo>
                            <a:pt x="0" y="0"/>
                          </a:lnTo>
                        </a:path>
                      </a:pathLst>
                    </a:custGeom>
                    <a:solidFill>
                      <a:srgbClr val="FFA040"/>
                    </a:solidFill>
                    <a:ln w="9525" cap="rnd">
                      <a:noFill/>
                      <a:round/>
                      <a:headEnd/>
                      <a:tailEnd/>
                    </a:ln>
                  </p:spPr>
                  <p:txBody>
                    <a:bodyPr/>
                    <a:lstStyle/>
                    <a:p>
                      <a:endParaRPr lang="zh-CN" altLang="en-US"/>
                    </a:p>
                  </p:txBody>
                </p:sp>
                <p:sp>
                  <p:nvSpPr>
                    <p:cNvPr id="4274" name="Freeform 101"/>
                    <p:cNvSpPr>
                      <a:spLocks/>
                    </p:cNvSpPr>
                    <p:nvPr/>
                  </p:nvSpPr>
                  <p:spPr bwMode="auto">
                    <a:xfrm>
                      <a:off x="1799" y="1794"/>
                      <a:ext cx="180" cy="142"/>
                    </a:xfrm>
                    <a:custGeom>
                      <a:avLst/>
                      <a:gdLst>
                        <a:gd name="T0" fmla="*/ 85 w 180"/>
                        <a:gd name="T1" fmla="*/ 32 h 142"/>
                        <a:gd name="T2" fmla="*/ 71 w 180"/>
                        <a:gd name="T3" fmla="*/ 36 h 142"/>
                        <a:gd name="T4" fmla="*/ 42 w 180"/>
                        <a:gd name="T5" fmla="*/ 40 h 142"/>
                        <a:gd name="T6" fmla="*/ 0 w 180"/>
                        <a:gd name="T7" fmla="*/ 42 h 142"/>
                        <a:gd name="T8" fmla="*/ 50 w 180"/>
                        <a:gd name="T9" fmla="*/ 49 h 142"/>
                        <a:gd name="T10" fmla="*/ 106 w 180"/>
                        <a:gd name="T11" fmla="*/ 46 h 142"/>
                        <a:gd name="T12" fmla="*/ 145 w 180"/>
                        <a:gd name="T13" fmla="*/ 36 h 142"/>
                        <a:gd name="T14" fmla="*/ 158 w 180"/>
                        <a:gd name="T15" fmla="*/ 34 h 142"/>
                        <a:gd name="T16" fmla="*/ 152 w 180"/>
                        <a:gd name="T17" fmla="*/ 42 h 142"/>
                        <a:gd name="T18" fmla="*/ 124 w 180"/>
                        <a:gd name="T19" fmla="*/ 53 h 142"/>
                        <a:gd name="T20" fmla="*/ 74 w 180"/>
                        <a:gd name="T21" fmla="*/ 63 h 142"/>
                        <a:gd name="T22" fmla="*/ 43 w 180"/>
                        <a:gd name="T23" fmla="*/ 71 h 142"/>
                        <a:gd name="T24" fmla="*/ 100 w 180"/>
                        <a:gd name="T25" fmla="*/ 70 h 142"/>
                        <a:gd name="T26" fmla="*/ 138 w 180"/>
                        <a:gd name="T27" fmla="*/ 63 h 142"/>
                        <a:gd name="T28" fmla="*/ 161 w 180"/>
                        <a:gd name="T29" fmla="*/ 56 h 142"/>
                        <a:gd name="T30" fmla="*/ 161 w 180"/>
                        <a:gd name="T31" fmla="*/ 61 h 142"/>
                        <a:gd name="T32" fmla="*/ 142 w 180"/>
                        <a:gd name="T33" fmla="*/ 72 h 142"/>
                        <a:gd name="T34" fmla="*/ 107 w 180"/>
                        <a:gd name="T35" fmla="*/ 83 h 142"/>
                        <a:gd name="T36" fmla="*/ 58 w 180"/>
                        <a:gd name="T37" fmla="*/ 90 h 142"/>
                        <a:gd name="T38" fmla="*/ 74 w 180"/>
                        <a:gd name="T39" fmla="*/ 95 h 142"/>
                        <a:gd name="T40" fmla="*/ 118 w 180"/>
                        <a:gd name="T41" fmla="*/ 93 h 142"/>
                        <a:gd name="T42" fmla="*/ 153 w 180"/>
                        <a:gd name="T43" fmla="*/ 84 h 142"/>
                        <a:gd name="T44" fmla="*/ 157 w 180"/>
                        <a:gd name="T45" fmla="*/ 88 h 142"/>
                        <a:gd name="T46" fmla="*/ 146 w 180"/>
                        <a:gd name="T47" fmla="*/ 96 h 142"/>
                        <a:gd name="T48" fmla="*/ 119 w 180"/>
                        <a:gd name="T49" fmla="*/ 106 h 142"/>
                        <a:gd name="T50" fmla="*/ 88 w 180"/>
                        <a:gd name="T51" fmla="*/ 110 h 142"/>
                        <a:gd name="T52" fmla="*/ 40 w 180"/>
                        <a:gd name="T53" fmla="*/ 111 h 142"/>
                        <a:gd name="T54" fmla="*/ 73 w 180"/>
                        <a:gd name="T55" fmla="*/ 118 h 142"/>
                        <a:gd name="T56" fmla="*/ 104 w 180"/>
                        <a:gd name="T57" fmla="*/ 118 h 142"/>
                        <a:gd name="T58" fmla="*/ 132 w 180"/>
                        <a:gd name="T59" fmla="*/ 114 h 142"/>
                        <a:gd name="T60" fmla="*/ 143 w 180"/>
                        <a:gd name="T61" fmla="*/ 115 h 142"/>
                        <a:gd name="T62" fmla="*/ 137 w 180"/>
                        <a:gd name="T63" fmla="*/ 122 h 142"/>
                        <a:gd name="T64" fmla="*/ 121 w 180"/>
                        <a:gd name="T65" fmla="*/ 127 h 142"/>
                        <a:gd name="T66" fmla="*/ 62 w 180"/>
                        <a:gd name="T67" fmla="*/ 132 h 142"/>
                        <a:gd name="T68" fmla="*/ 110 w 180"/>
                        <a:gd name="T69" fmla="*/ 135 h 142"/>
                        <a:gd name="T70" fmla="*/ 114 w 180"/>
                        <a:gd name="T71" fmla="*/ 140 h 142"/>
                        <a:gd name="T72" fmla="*/ 132 w 180"/>
                        <a:gd name="T73" fmla="*/ 135 h 142"/>
                        <a:gd name="T74" fmla="*/ 145 w 180"/>
                        <a:gd name="T75" fmla="*/ 126 h 142"/>
                        <a:gd name="T76" fmla="*/ 173 w 180"/>
                        <a:gd name="T77" fmla="*/ 92 h 142"/>
                        <a:gd name="T78" fmla="*/ 174 w 180"/>
                        <a:gd name="T79" fmla="*/ 85 h 142"/>
                        <a:gd name="T80" fmla="*/ 170 w 180"/>
                        <a:gd name="T81" fmla="*/ 79 h 142"/>
                        <a:gd name="T82" fmla="*/ 174 w 180"/>
                        <a:gd name="T83" fmla="*/ 72 h 142"/>
                        <a:gd name="T84" fmla="*/ 179 w 180"/>
                        <a:gd name="T85" fmla="*/ 66 h 142"/>
                        <a:gd name="T86" fmla="*/ 175 w 180"/>
                        <a:gd name="T87" fmla="*/ 58 h 142"/>
                        <a:gd name="T88" fmla="*/ 171 w 180"/>
                        <a:gd name="T89" fmla="*/ 52 h 142"/>
                        <a:gd name="T90" fmla="*/ 177 w 180"/>
                        <a:gd name="T91" fmla="*/ 45 h 142"/>
                        <a:gd name="T92" fmla="*/ 176 w 180"/>
                        <a:gd name="T93" fmla="*/ 36 h 142"/>
                        <a:gd name="T94" fmla="*/ 172 w 180"/>
                        <a:gd name="T95" fmla="*/ 30 h 142"/>
                        <a:gd name="T96" fmla="*/ 175 w 180"/>
                        <a:gd name="T97" fmla="*/ 23 h 142"/>
                        <a:gd name="T98" fmla="*/ 179 w 180"/>
                        <a:gd name="T99" fmla="*/ 16 h 142"/>
                        <a:gd name="T100" fmla="*/ 174 w 180"/>
                        <a:gd name="T101" fmla="*/ 9 h 142"/>
                        <a:gd name="T102" fmla="*/ 155 w 180"/>
                        <a:gd name="T103" fmla="*/ 10 h 142"/>
                        <a:gd name="T104" fmla="*/ 116 w 180"/>
                        <a:gd name="T105" fmla="*/ 21 h 142"/>
                        <a:gd name="T106" fmla="*/ 71 w 180"/>
                        <a:gd name="T107" fmla="*/ 27 h 14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80"/>
                        <a:gd name="T163" fmla="*/ 0 h 142"/>
                        <a:gd name="T164" fmla="*/ 180 w 180"/>
                        <a:gd name="T165" fmla="*/ 142 h 14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80" h="142">
                          <a:moveTo>
                            <a:pt x="71" y="27"/>
                          </a:moveTo>
                          <a:lnTo>
                            <a:pt x="45" y="29"/>
                          </a:lnTo>
                          <a:lnTo>
                            <a:pt x="85" y="32"/>
                          </a:lnTo>
                          <a:lnTo>
                            <a:pt x="82" y="34"/>
                          </a:lnTo>
                          <a:lnTo>
                            <a:pt x="77" y="35"/>
                          </a:lnTo>
                          <a:lnTo>
                            <a:pt x="71" y="36"/>
                          </a:lnTo>
                          <a:lnTo>
                            <a:pt x="63" y="38"/>
                          </a:lnTo>
                          <a:lnTo>
                            <a:pt x="54" y="40"/>
                          </a:lnTo>
                          <a:lnTo>
                            <a:pt x="42" y="40"/>
                          </a:lnTo>
                          <a:lnTo>
                            <a:pt x="29" y="42"/>
                          </a:lnTo>
                          <a:lnTo>
                            <a:pt x="15" y="42"/>
                          </a:lnTo>
                          <a:lnTo>
                            <a:pt x="0" y="42"/>
                          </a:lnTo>
                          <a:lnTo>
                            <a:pt x="23" y="47"/>
                          </a:lnTo>
                          <a:lnTo>
                            <a:pt x="37" y="49"/>
                          </a:lnTo>
                          <a:lnTo>
                            <a:pt x="50" y="49"/>
                          </a:lnTo>
                          <a:lnTo>
                            <a:pt x="65" y="49"/>
                          </a:lnTo>
                          <a:lnTo>
                            <a:pt x="87" y="48"/>
                          </a:lnTo>
                          <a:lnTo>
                            <a:pt x="106" y="46"/>
                          </a:lnTo>
                          <a:lnTo>
                            <a:pt x="121" y="42"/>
                          </a:lnTo>
                          <a:lnTo>
                            <a:pt x="138" y="38"/>
                          </a:lnTo>
                          <a:lnTo>
                            <a:pt x="145" y="36"/>
                          </a:lnTo>
                          <a:lnTo>
                            <a:pt x="152" y="34"/>
                          </a:lnTo>
                          <a:lnTo>
                            <a:pt x="156" y="33"/>
                          </a:lnTo>
                          <a:lnTo>
                            <a:pt x="158" y="34"/>
                          </a:lnTo>
                          <a:lnTo>
                            <a:pt x="158" y="36"/>
                          </a:lnTo>
                          <a:lnTo>
                            <a:pt x="157" y="39"/>
                          </a:lnTo>
                          <a:lnTo>
                            <a:pt x="152" y="42"/>
                          </a:lnTo>
                          <a:lnTo>
                            <a:pt x="145" y="46"/>
                          </a:lnTo>
                          <a:lnTo>
                            <a:pt x="136" y="49"/>
                          </a:lnTo>
                          <a:lnTo>
                            <a:pt x="124" y="53"/>
                          </a:lnTo>
                          <a:lnTo>
                            <a:pt x="109" y="57"/>
                          </a:lnTo>
                          <a:lnTo>
                            <a:pt x="91" y="60"/>
                          </a:lnTo>
                          <a:lnTo>
                            <a:pt x="74" y="63"/>
                          </a:lnTo>
                          <a:lnTo>
                            <a:pt x="55" y="65"/>
                          </a:lnTo>
                          <a:lnTo>
                            <a:pt x="23" y="68"/>
                          </a:lnTo>
                          <a:lnTo>
                            <a:pt x="43" y="71"/>
                          </a:lnTo>
                          <a:lnTo>
                            <a:pt x="59" y="73"/>
                          </a:lnTo>
                          <a:lnTo>
                            <a:pt x="79" y="73"/>
                          </a:lnTo>
                          <a:lnTo>
                            <a:pt x="100" y="70"/>
                          </a:lnTo>
                          <a:lnTo>
                            <a:pt x="116" y="68"/>
                          </a:lnTo>
                          <a:lnTo>
                            <a:pt x="128" y="65"/>
                          </a:lnTo>
                          <a:lnTo>
                            <a:pt x="138" y="63"/>
                          </a:lnTo>
                          <a:lnTo>
                            <a:pt x="149" y="59"/>
                          </a:lnTo>
                          <a:lnTo>
                            <a:pt x="157" y="57"/>
                          </a:lnTo>
                          <a:lnTo>
                            <a:pt x="161" y="56"/>
                          </a:lnTo>
                          <a:lnTo>
                            <a:pt x="163" y="56"/>
                          </a:lnTo>
                          <a:lnTo>
                            <a:pt x="162" y="58"/>
                          </a:lnTo>
                          <a:lnTo>
                            <a:pt x="161" y="61"/>
                          </a:lnTo>
                          <a:lnTo>
                            <a:pt x="158" y="64"/>
                          </a:lnTo>
                          <a:lnTo>
                            <a:pt x="150" y="68"/>
                          </a:lnTo>
                          <a:lnTo>
                            <a:pt x="142" y="72"/>
                          </a:lnTo>
                          <a:lnTo>
                            <a:pt x="133" y="75"/>
                          </a:lnTo>
                          <a:lnTo>
                            <a:pt x="121" y="79"/>
                          </a:lnTo>
                          <a:lnTo>
                            <a:pt x="107" y="83"/>
                          </a:lnTo>
                          <a:lnTo>
                            <a:pt x="86" y="87"/>
                          </a:lnTo>
                          <a:lnTo>
                            <a:pt x="71" y="89"/>
                          </a:lnTo>
                          <a:lnTo>
                            <a:pt x="58" y="90"/>
                          </a:lnTo>
                          <a:lnTo>
                            <a:pt x="37" y="91"/>
                          </a:lnTo>
                          <a:lnTo>
                            <a:pt x="58" y="94"/>
                          </a:lnTo>
                          <a:lnTo>
                            <a:pt x="74" y="95"/>
                          </a:lnTo>
                          <a:lnTo>
                            <a:pt x="88" y="95"/>
                          </a:lnTo>
                          <a:lnTo>
                            <a:pt x="103" y="95"/>
                          </a:lnTo>
                          <a:lnTo>
                            <a:pt x="118" y="93"/>
                          </a:lnTo>
                          <a:lnTo>
                            <a:pt x="129" y="91"/>
                          </a:lnTo>
                          <a:lnTo>
                            <a:pt x="138" y="88"/>
                          </a:lnTo>
                          <a:lnTo>
                            <a:pt x="153" y="84"/>
                          </a:lnTo>
                          <a:lnTo>
                            <a:pt x="155" y="84"/>
                          </a:lnTo>
                          <a:lnTo>
                            <a:pt x="157" y="85"/>
                          </a:lnTo>
                          <a:lnTo>
                            <a:pt x="157" y="88"/>
                          </a:lnTo>
                          <a:lnTo>
                            <a:pt x="155" y="90"/>
                          </a:lnTo>
                          <a:lnTo>
                            <a:pt x="151" y="93"/>
                          </a:lnTo>
                          <a:lnTo>
                            <a:pt x="146" y="96"/>
                          </a:lnTo>
                          <a:lnTo>
                            <a:pt x="137" y="100"/>
                          </a:lnTo>
                          <a:lnTo>
                            <a:pt x="128" y="104"/>
                          </a:lnTo>
                          <a:lnTo>
                            <a:pt x="119" y="106"/>
                          </a:lnTo>
                          <a:lnTo>
                            <a:pt x="109" y="108"/>
                          </a:lnTo>
                          <a:lnTo>
                            <a:pt x="100" y="109"/>
                          </a:lnTo>
                          <a:lnTo>
                            <a:pt x="88" y="110"/>
                          </a:lnTo>
                          <a:lnTo>
                            <a:pt x="74" y="111"/>
                          </a:lnTo>
                          <a:lnTo>
                            <a:pt x="61" y="111"/>
                          </a:lnTo>
                          <a:lnTo>
                            <a:pt x="40" y="111"/>
                          </a:lnTo>
                          <a:lnTo>
                            <a:pt x="51" y="114"/>
                          </a:lnTo>
                          <a:lnTo>
                            <a:pt x="62" y="117"/>
                          </a:lnTo>
                          <a:lnTo>
                            <a:pt x="73" y="118"/>
                          </a:lnTo>
                          <a:lnTo>
                            <a:pt x="83" y="118"/>
                          </a:lnTo>
                          <a:lnTo>
                            <a:pt x="93" y="119"/>
                          </a:lnTo>
                          <a:lnTo>
                            <a:pt x="104" y="118"/>
                          </a:lnTo>
                          <a:lnTo>
                            <a:pt x="112" y="118"/>
                          </a:lnTo>
                          <a:lnTo>
                            <a:pt x="121" y="117"/>
                          </a:lnTo>
                          <a:lnTo>
                            <a:pt x="132" y="114"/>
                          </a:lnTo>
                          <a:lnTo>
                            <a:pt x="140" y="113"/>
                          </a:lnTo>
                          <a:lnTo>
                            <a:pt x="143" y="113"/>
                          </a:lnTo>
                          <a:lnTo>
                            <a:pt x="143" y="115"/>
                          </a:lnTo>
                          <a:lnTo>
                            <a:pt x="143" y="117"/>
                          </a:lnTo>
                          <a:lnTo>
                            <a:pt x="140" y="119"/>
                          </a:lnTo>
                          <a:lnTo>
                            <a:pt x="137" y="122"/>
                          </a:lnTo>
                          <a:lnTo>
                            <a:pt x="133" y="123"/>
                          </a:lnTo>
                          <a:lnTo>
                            <a:pt x="128" y="125"/>
                          </a:lnTo>
                          <a:lnTo>
                            <a:pt x="121" y="127"/>
                          </a:lnTo>
                          <a:lnTo>
                            <a:pt x="105" y="129"/>
                          </a:lnTo>
                          <a:lnTo>
                            <a:pt x="91" y="130"/>
                          </a:lnTo>
                          <a:lnTo>
                            <a:pt x="62" y="132"/>
                          </a:lnTo>
                          <a:lnTo>
                            <a:pt x="99" y="134"/>
                          </a:lnTo>
                          <a:lnTo>
                            <a:pt x="107" y="134"/>
                          </a:lnTo>
                          <a:lnTo>
                            <a:pt x="110" y="135"/>
                          </a:lnTo>
                          <a:lnTo>
                            <a:pt x="112" y="136"/>
                          </a:lnTo>
                          <a:lnTo>
                            <a:pt x="112" y="139"/>
                          </a:lnTo>
                          <a:lnTo>
                            <a:pt x="114" y="140"/>
                          </a:lnTo>
                          <a:lnTo>
                            <a:pt x="118" y="141"/>
                          </a:lnTo>
                          <a:lnTo>
                            <a:pt x="126" y="138"/>
                          </a:lnTo>
                          <a:lnTo>
                            <a:pt x="132" y="135"/>
                          </a:lnTo>
                          <a:lnTo>
                            <a:pt x="137" y="133"/>
                          </a:lnTo>
                          <a:lnTo>
                            <a:pt x="141" y="130"/>
                          </a:lnTo>
                          <a:lnTo>
                            <a:pt x="145" y="126"/>
                          </a:lnTo>
                          <a:lnTo>
                            <a:pt x="159" y="111"/>
                          </a:lnTo>
                          <a:lnTo>
                            <a:pt x="169" y="99"/>
                          </a:lnTo>
                          <a:lnTo>
                            <a:pt x="173" y="92"/>
                          </a:lnTo>
                          <a:lnTo>
                            <a:pt x="174" y="89"/>
                          </a:lnTo>
                          <a:lnTo>
                            <a:pt x="174" y="88"/>
                          </a:lnTo>
                          <a:lnTo>
                            <a:pt x="174" y="85"/>
                          </a:lnTo>
                          <a:lnTo>
                            <a:pt x="172" y="83"/>
                          </a:lnTo>
                          <a:lnTo>
                            <a:pt x="171" y="81"/>
                          </a:lnTo>
                          <a:lnTo>
                            <a:pt x="170" y="79"/>
                          </a:lnTo>
                          <a:lnTo>
                            <a:pt x="171" y="76"/>
                          </a:lnTo>
                          <a:lnTo>
                            <a:pt x="172" y="74"/>
                          </a:lnTo>
                          <a:lnTo>
                            <a:pt x="174" y="72"/>
                          </a:lnTo>
                          <a:lnTo>
                            <a:pt x="175" y="70"/>
                          </a:lnTo>
                          <a:lnTo>
                            <a:pt x="177" y="68"/>
                          </a:lnTo>
                          <a:lnTo>
                            <a:pt x="179" y="66"/>
                          </a:lnTo>
                          <a:lnTo>
                            <a:pt x="179" y="63"/>
                          </a:lnTo>
                          <a:lnTo>
                            <a:pt x="177" y="60"/>
                          </a:lnTo>
                          <a:lnTo>
                            <a:pt x="175" y="58"/>
                          </a:lnTo>
                          <a:lnTo>
                            <a:pt x="174" y="56"/>
                          </a:lnTo>
                          <a:lnTo>
                            <a:pt x="172" y="54"/>
                          </a:lnTo>
                          <a:lnTo>
                            <a:pt x="171" y="52"/>
                          </a:lnTo>
                          <a:lnTo>
                            <a:pt x="172" y="50"/>
                          </a:lnTo>
                          <a:lnTo>
                            <a:pt x="174" y="47"/>
                          </a:lnTo>
                          <a:lnTo>
                            <a:pt x="177" y="45"/>
                          </a:lnTo>
                          <a:lnTo>
                            <a:pt x="177" y="42"/>
                          </a:lnTo>
                          <a:lnTo>
                            <a:pt x="177" y="39"/>
                          </a:lnTo>
                          <a:lnTo>
                            <a:pt x="176" y="36"/>
                          </a:lnTo>
                          <a:lnTo>
                            <a:pt x="174" y="34"/>
                          </a:lnTo>
                          <a:lnTo>
                            <a:pt x="173" y="32"/>
                          </a:lnTo>
                          <a:lnTo>
                            <a:pt x="172" y="30"/>
                          </a:lnTo>
                          <a:lnTo>
                            <a:pt x="172" y="27"/>
                          </a:lnTo>
                          <a:lnTo>
                            <a:pt x="174" y="24"/>
                          </a:lnTo>
                          <a:lnTo>
                            <a:pt x="175" y="23"/>
                          </a:lnTo>
                          <a:lnTo>
                            <a:pt x="177" y="21"/>
                          </a:lnTo>
                          <a:lnTo>
                            <a:pt x="179" y="18"/>
                          </a:lnTo>
                          <a:lnTo>
                            <a:pt x="179" y="16"/>
                          </a:lnTo>
                          <a:lnTo>
                            <a:pt x="178" y="14"/>
                          </a:lnTo>
                          <a:lnTo>
                            <a:pt x="176" y="12"/>
                          </a:lnTo>
                          <a:lnTo>
                            <a:pt x="174" y="9"/>
                          </a:lnTo>
                          <a:lnTo>
                            <a:pt x="173" y="6"/>
                          </a:lnTo>
                          <a:lnTo>
                            <a:pt x="173" y="0"/>
                          </a:lnTo>
                          <a:lnTo>
                            <a:pt x="155" y="10"/>
                          </a:lnTo>
                          <a:lnTo>
                            <a:pt x="143" y="14"/>
                          </a:lnTo>
                          <a:lnTo>
                            <a:pt x="131" y="17"/>
                          </a:lnTo>
                          <a:lnTo>
                            <a:pt x="116" y="21"/>
                          </a:lnTo>
                          <a:lnTo>
                            <a:pt x="102" y="23"/>
                          </a:lnTo>
                          <a:lnTo>
                            <a:pt x="89" y="25"/>
                          </a:lnTo>
                          <a:lnTo>
                            <a:pt x="71" y="27"/>
                          </a:lnTo>
                        </a:path>
                      </a:pathLst>
                    </a:custGeom>
                    <a:solidFill>
                      <a:srgbClr val="FFA040"/>
                    </a:solidFill>
                    <a:ln w="9525" cap="rnd">
                      <a:noFill/>
                      <a:round/>
                      <a:headEnd/>
                      <a:tailEnd/>
                    </a:ln>
                  </p:spPr>
                  <p:txBody>
                    <a:bodyPr/>
                    <a:lstStyle/>
                    <a:p>
                      <a:endParaRPr lang="zh-CN" altLang="en-US"/>
                    </a:p>
                  </p:txBody>
                </p:sp>
              </p:grpSp>
            </p:grpSp>
            <p:grpSp>
              <p:nvGrpSpPr>
                <p:cNvPr id="4261" name="Group 102"/>
                <p:cNvGrpSpPr>
                  <a:grpSpLocks/>
                </p:cNvGrpSpPr>
                <p:nvPr/>
              </p:nvGrpSpPr>
              <p:grpSpPr bwMode="auto">
                <a:xfrm>
                  <a:off x="1904" y="1816"/>
                  <a:ext cx="54" cy="90"/>
                  <a:chOff x="1904" y="1816"/>
                  <a:chExt cx="54" cy="90"/>
                </a:xfrm>
              </p:grpSpPr>
              <p:sp>
                <p:nvSpPr>
                  <p:cNvPr id="4262" name="Freeform 103"/>
                  <p:cNvSpPr>
                    <a:spLocks/>
                  </p:cNvSpPr>
                  <p:nvPr/>
                </p:nvSpPr>
                <p:spPr bwMode="auto">
                  <a:xfrm>
                    <a:off x="1914" y="1840"/>
                    <a:ext cx="42" cy="17"/>
                  </a:xfrm>
                  <a:custGeom>
                    <a:avLst/>
                    <a:gdLst>
                      <a:gd name="T0" fmla="*/ 41 w 42"/>
                      <a:gd name="T1" fmla="*/ 2 h 17"/>
                      <a:gd name="T2" fmla="*/ 37 w 42"/>
                      <a:gd name="T3" fmla="*/ 0 h 17"/>
                      <a:gd name="T4" fmla="*/ 24 w 42"/>
                      <a:gd name="T5" fmla="*/ 5 h 17"/>
                      <a:gd name="T6" fmla="*/ 12 w 42"/>
                      <a:gd name="T7" fmla="*/ 10 h 17"/>
                      <a:gd name="T8" fmla="*/ 0 w 42"/>
                      <a:gd name="T9" fmla="*/ 13 h 17"/>
                      <a:gd name="T10" fmla="*/ 2 w 42"/>
                      <a:gd name="T11" fmla="*/ 16 h 17"/>
                      <a:gd name="T12" fmla="*/ 10 w 42"/>
                      <a:gd name="T13" fmla="*/ 16 h 17"/>
                      <a:gd name="T14" fmla="*/ 21 w 42"/>
                      <a:gd name="T15" fmla="*/ 14 h 17"/>
                      <a:gd name="T16" fmla="*/ 32 w 42"/>
                      <a:gd name="T17" fmla="*/ 8 h 17"/>
                      <a:gd name="T18" fmla="*/ 41 w 42"/>
                      <a:gd name="T19" fmla="*/ 2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2"/>
                      <a:gd name="T31" fmla="*/ 0 h 17"/>
                      <a:gd name="T32" fmla="*/ 42 w 42"/>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2" h="17">
                        <a:moveTo>
                          <a:pt x="41" y="2"/>
                        </a:moveTo>
                        <a:lnTo>
                          <a:pt x="37" y="0"/>
                        </a:lnTo>
                        <a:lnTo>
                          <a:pt x="24" y="5"/>
                        </a:lnTo>
                        <a:lnTo>
                          <a:pt x="12" y="10"/>
                        </a:lnTo>
                        <a:lnTo>
                          <a:pt x="0" y="13"/>
                        </a:lnTo>
                        <a:lnTo>
                          <a:pt x="2" y="16"/>
                        </a:lnTo>
                        <a:lnTo>
                          <a:pt x="10" y="16"/>
                        </a:lnTo>
                        <a:lnTo>
                          <a:pt x="21" y="14"/>
                        </a:lnTo>
                        <a:lnTo>
                          <a:pt x="32" y="8"/>
                        </a:lnTo>
                        <a:lnTo>
                          <a:pt x="41" y="2"/>
                        </a:lnTo>
                      </a:path>
                    </a:pathLst>
                  </a:custGeom>
                  <a:solidFill>
                    <a:srgbClr val="FFE0C0"/>
                  </a:solidFill>
                  <a:ln w="9525" cap="rnd">
                    <a:noFill/>
                    <a:round/>
                    <a:headEnd/>
                    <a:tailEnd/>
                  </a:ln>
                </p:spPr>
                <p:txBody>
                  <a:bodyPr/>
                  <a:lstStyle/>
                  <a:p>
                    <a:endParaRPr lang="zh-CN" altLang="en-US"/>
                  </a:p>
                </p:txBody>
              </p:sp>
              <p:sp>
                <p:nvSpPr>
                  <p:cNvPr id="4263" name="Freeform 104"/>
                  <p:cNvSpPr>
                    <a:spLocks/>
                  </p:cNvSpPr>
                  <p:nvPr/>
                </p:nvSpPr>
                <p:spPr bwMode="auto">
                  <a:xfrm>
                    <a:off x="1922" y="1863"/>
                    <a:ext cx="36" cy="17"/>
                  </a:xfrm>
                  <a:custGeom>
                    <a:avLst/>
                    <a:gdLst>
                      <a:gd name="T0" fmla="*/ 35 w 36"/>
                      <a:gd name="T1" fmla="*/ 2 h 17"/>
                      <a:gd name="T2" fmla="*/ 33 w 36"/>
                      <a:gd name="T3" fmla="*/ 0 h 17"/>
                      <a:gd name="T4" fmla="*/ 21 w 36"/>
                      <a:gd name="T5" fmla="*/ 6 h 17"/>
                      <a:gd name="T6" fmla="*/ 11 w 36"/>
                      <a:gd name="T7" fmla="*/ 10 h 17"/>
                      <a:gd name="T8" fmla="*/ 0 w 36"/>
                      <a:gd name="T9" fmla="*/ 13 h 17"/>
                      <a:gd name="T10" fmla="*/ 2 w 36"/>
                      <a:gd name="T11" fmla="*/ 16 h 17"/>
                      <a:gd name="T12" fmla="*/ 10 w 36"/>
                      <a:gd name="T13" fmla="*/ 16 h 17"/>
                      <a:gd name="T14" fmla="*/ 18 w 36"/>
                      <a:gd name="T15" fmla="*/ 14 h 17"/>
                      <a:gd name="T16" fmla="*/ 26 w 36"/>
                      <a:gd name="T17" fmla="*/ 9 h 17"/>
                      <a:gd name="T18" fmla="*/ 35 w 36"/>
                      <a:gd name="T19" fmla="*/ 2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6"/>
                      <a:gd name="T31" fmla="*/ 0 h 17"/>
                      <a:gd name="T32" fmla="*/ 36 w 36"/>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6" h="17">
                        <a:moveTo>
                          <a:pt x="35" y="2"/>
                        </a:moveTo>
                        <a:lnTo>
                          <a:pt x="33" y="0"/>
                        </a:lnTo>
                        <a:lnTo>
                          <a:pt x="21" y="6"/>
                        </a:lnTo>
                        <a:lnTo>
                          <a:pt x="11" y="10"/>
                        </a:lnTo>
                        <a:lnTo>
                          <a:pt x="0" y="13"/>
                        </a:lnTo>
                        <a:lnTo>
                          <a:pt x="2" y="16"/>
                        </a:lnTo>
                        <a:lnTo>
                          <a:pt x="10" y="16"/>
                        </a:lnTo>
                        <a:lnTo>
                          <a:pt x="18" y="14"/>
                        </a:lnTo>
                        <a:lnTo>
                          <a:pt x="26" y="9"/>
                        </a:lnTo>
                        <a:lnTo>
                          <a:pt x="35" y="2"/>
                        </a:lnTo>
                      </a:path>
                    </a:pathLst>
                  </a:custGeom>
                  <a:solidFill>
                    <a:srgbClr val="FFE0C0"/>
                  </a:solidFill>
                  <a:ln w="9525" cap="rnd">
                    <a:noFill/>
                    <a:round/>
                    <a:headEnd/>
                    <a:tailEnd/>
                  </a:ln>
                </p:spPr>
                <p:txBody>
                  <a:bodyPr/>
                  <a:lstStyle/>
                  <a:p>
                    <a:endParaRPr lang="zh-CN" altLang="en-US"/>
                  </a:p>
                </p:txBody>
              </p:sp>
              <p:sp>
                <p:nvSpPr>
                  <p:cNvPr id="4264" name="Freeform 105"/>
                  <p:cNvSpPr>
                    <a:spLocks/>
                  </p:cNvSpPr>
                  <p:nvPr/>
                </p:nvSpPr>
                <p:spPr bwMode="auto">
                  <a:xfrm>
                    <a:off x="1919" y="1889"/>
                    <a:ext cx="38" cy="17"/>
                  </a:xfrm>
                  <a:custGeom>
                    <a:avLst/>
                    <a:gdLst>
                      <a:gd name="T0" fmla="*/ 37 w 38"/>
                      <a:gd name="T1" fmla="*/ 2 h 17"/>
                      <a:gd name="T2" fmla="*/ 34 w 38"/>
                      <a:gd name="T3" fmla="*/ 0 h 17"/>
                      <a:gd name="T4" fmla="*/ 23 w 38"/>
                      <a:gd name="T5" fmla="*/ 6 h 17"/>
                      <a:gd name="T6" fmla="*/ 12 w 38"/>
                      <a:gd name="T7" fmla="*/ 10 h 17"/>
                      <a:gd name="T8" fmla="*/ 0 w 38"/>
                      <a:gd name="T9" fmla="*/ 13 h 17"/>
                      <a:gd name="T10" fmla="*/ 2 w 38"/>
                      <a:gd name="T11" fmla="*/ 16 h 17"/>
                      <a:gd name="T12" fmla="*/ 10 w 38"/>
                      <a:gd name="T13" fmla="*/ 15 h 17"/>
                      <a:gd name="T14" fmla="*/ 20 w 38"/>
                      <a:gd name="T15" fmla="*/ 13 h 17"/>
                      <a:gd name="T16" fmla="*/ 30 w 38"/>
                      <a:gd name="T17" fmla="*/ 8 h 17"/>
                      <a:gd name="T18" fmla="*/ 37 w 38"/>
                      <a:gd name="T19" fmla="*/ 2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8"/>
                      <a:gd name="T31" fmla="*/ 0 h 17"/>
                      <a:gd name="T32" fmla="*/ 38 w 38"/>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8" h="17">
                        <a:moveTo>
                          <a:pt x="37" y="2"/>
                        </a:moveTo>
                        <a:lnTo>
                          <a:pt x="34" y="0"/>
                        </a:lnTo>
                        <a:lnTo>
                          <a:pt x="23" y="6"/>
                        </a:lnTo>
                        <a:lnTo>
                          <a:pt x="12" y="10"/>
                        </a:lnTo>
                        <a:lnTo>
                          <a:pt x="0" y="13"/>
                        </a:lnTo>
                        <a:lnTo>
                          <a:pt x="2" y="16"/>
                        </a:lnTo>
                        <a:lnTo>
                          <a:pt x="10" y="15"/>
                        </a:lnTo>
                        <a:lnTo>
                          <a:pt x="20" y="13"/>
                        </a:lnTo>
                        <a:lnTo>
                          <a:pt x="30" y="8"/>
                        </a:lnTo>
                        <a:lnTo>
                          <a:pt x="37" y="2"/>
                        </a:lnTo>
                      </a:path>
                    </a:pathLst>
                  </a:custGeom>
                  <a:solidFill>
                    <a:srgbClr val="FFE0C0"/>
                  </a:solidFill>
                  <a:ln w="9525" cap="rnd">
                    <a:noFill/>
                    <a:round/>
                    <a:headEnd/>
                    <a:tailEnd/>
                  </a:ln>
                </p:spPr>
                <p:txBody>
                  <a:bodyPr/>
                  <a:lstStyle/>
                  <a:p>
                    <a:endParaRPr lang="zh-CN" altLang="en-US"/>
                  </a:p>
                </p:txBody>
              </p:sp>
              <p:sp>
                <p:nvSpPr>
                  <p:cNvPr id="4265" name="Freeform 106"/>
                  <p:cNvSpPr>
                    <a:spLocks/>
                  </p:cNvSpPr>
                  <p:nvPr/>
                </p:nvSpPr>
                <p:spPr bwMode="auto">
                  <a:xfrm>
                    <a:off x="1904" y="1816"/>
                    <a:ext cx="43" cy="17"/>
                  </a:xfrm>
                  <a:custGeom>
                    <a:avLst/>
                    <a:gdLst>
                      <a:gd name="T0" fmla="*/ 42 w 43"/>
                      <a:gd name="T1" fmla="*/ 2 h 17"/>
                      <a:gd name="T2" fmla="*/ 37 w 43"/>
                      <a:gd name="T3" fmla="*/ 0 h 17"/>
                      <a:gd name="T4" fmla="*/ 23 w 43"/>
                      <a:gd name="T5" fmla="*/ 5 h 17"/>
                      <a:gd name="T6" fmla="*/ 12 w 43"/>
                      <a:gd name="T7" fmla="*/ 9 h 17"/>
                      <a:gd name="T8" fmla="*/ 0 w 43"/>
                      <a:gd name="T9" fmla="*/ 12 h 17"/>
                      <a:gd name="T10" fmla="*/ 2 w 43"/>
                      <a:gd name="T11" fmla="*/ 16 h 17"/>
                      <a:gd name="T12" fmla="*/ 10 w 43"/>
                      <a:gd name="T13" fmla="*/ 15 h 17"/>
                      <a:gd name="T14" fmla="*/ 20 w 43"/>
                      <a:gd name="T15" fmla="*/ 13 h 17"/>
                      <a:gd name="T16" fmla="*/ 31 w 43"/>
                      <a:gd name="T17" fmla="*/ 9 h 17"/>
                      <a:gd name="T18" fmla="*/ 42 w 43"/>
                      <a:gd name="T19" fmla="*/ 2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3"/>
                      <a:gd name="T31" fmla="*/ 0 h 17"/>
                      <a:gd name="T32" fmla="*/ 43 w 43"/>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3" h="17">
                        <a:moveTo>
                          <a:pt x="42" y="2"/>
                        </a:moveTo>
                        <a:lnTo>
                          <a:pt x="37" y="0"/>
                        </a:lnTo>
                        <a:lnTo>
                          <a:pt x="23" y="5"/>
                        </a:lnTo>
                        <a:lnTo>
                          <a:pt x="12" y="9"/>
                        </a:lnTo>
                        <a:lnTo>
                          <a:pt x="0" y="12"/>
                        </a:lnTo>
                        <a:lnTo>
                          <a:pt x="2" y="16"/>
                        </a:lnTo>
                        <a:lnTo>
                          <a:pt x="10" y="15"/>
                        </a:lnTo>
                        <a:lnTo>
                          <a:pt x="20" y="13"/>
                        </a:lnTo>
                        <a:lnTo>
                          <a:pt x="31" y="9"/>
                        </a:lnTo>
                        <a:lnTo>
                          <a:pt x="42" y="2"/>
                        </a:lnTo>
                      </a:path>
                    </a:pathLst>
                  </a:custGeom>
                  <a:solidFill>
                    <a:srgbClr val="FFE0C0"/>
                  </a:solidFill>
                  <a:ln w="9525" cap="rnd">
                    <a:noFill/>
                    <a:round/>
                    <a:headEnd/>
                    <a:tailEnd/>
                  </a:ln>
                </p:spPr>
                <p:txBody>
                  <a:bodyPr/>
                  <a:lstStyle/>
                  <a:p>
                    <a:endParaRPr lang="zh-CN" altLang="en-US"/>
                  </a:p>
                </p:txBody>
              </p:sp>
            </p:grpSp>
          </p:grpSp>
          <p:sp>
            <p:nvSpPr>
              <p:cNvPr id="4258" name="Freeform 107"/>
              <p:cNvSpPr>
                <a:spLocks/>
              </p:cNvSpPr>
              <p:nvPr/>
            </p:nvSpPr>
            <p:spPr bwMode="auto">
              <a:xfrm>
                <a:off x="2212" y="1248"/>
                <a:ext cx="277" cy="333"/>
              </a:xfrm>
              <a:custGeom>
                <a:avLst/>
                <a:gdLst>
                  <a:gd name="T0" fmla="*/ 198 w 494"/>
                  <a:gd name="T1" fmla="*/ 321 h 594"/>
                  <a:gd name="T2" fmla="*/ 200 w 494"/>
                  <a:gd name="T3" fmla="*/ 318 h 594"/>
                  <a:gd name="T4" fmla="*/ 201 w 494"/>
                  <a:gd name="T5" fmla="*/ 316 h 594"/>
                  <a:gd name="T6" fmla="*/ 203 w 494"/>
                  <a:gd name="T7" fmla="*/ 308 h 594"/>
                  <a:gd name="T8" fmla="*/ 214 w 494"/>
                  <a:gd name="T9" fmla="*/ 255 h 594"/>
                  <a:gd name="T10" fmla="*/ 221 w 494"/>
                  <a:gd name="T11" fmla="*/ 235 h 594"/>
                  <a:gd name="T12" fmla="*/ 229 w 494"/>
                  <a:gd name="T13" fmla="*/ 222 h 594"/>
                  <a:gd name="T14" fmla="*/ 243 w 494"/>
                  <a:gd name="T15" fmla="*/ 202 h 594"/>
                  <a:gd name="T16" fmla="*/ 257 w 494"/>
                  <a:gd name="T17" fmla="*/ 182 h 594"/>
                  <a:gd name="T18" fmla="*/ 267 w 494"/>
                  <a:gd name="T19" fmla="*/ 163 h 594"/>
                  <a:gd name="T20" fmla="*/ 273 w 494"/>
                  <a:gd name="T21" fmla="*/ 145 h 594"/>
                  <a:gd name="T22" fmla="*/ 276 w 494"/>
                  <a:gd name="T23" fmla="*/ 121 h 594"/>
                  <a:gd name="T24" fmla="*/ 274 w 494"/>
                  <a:gd name="T25" fmla="*/ 100 h 594"/>
                  <a:gd name="T26" fmla="*/ 268 w 494"/>
                  <a:gd name="T27" fmla="*/ 79 h 594"/>
                  <a:gd name="T28" fmla="*/ 258 w 494"/>
                  <a:gd name="T29" fmla="*/ 60 h 594"/>
                  <a:gd name="T30" fmla="*/ 242 w 494"/>
                  <a:gd name="T31" fmla="*/ 40 h 594"/>
                  <a:gd name="T32" fmla="*/ 224 w 494"/>
                  <a:gd name="T33" fmla="*/ 26 h 594"/>
                  <a:gd name="T34" fmla="*/ 201 w 494"/>
                  <a:gd name="T35" fmla="*/ 13 h 594"/>
                  <a:gd name="T36" fmla="*/ 174 w 494"/>
                  <a:gd name="T37" fmla="*/ 4 h 594"/>
                  <a:gd name="T38" fmla="*/ 153 w 494"/>
                  <a:gd name="T39" fmla="*/ 0 h 594"/>
                  <a:gd name="T40" fmla="*/ 128 w 494"/>
                  <a:gd name="T41" fmla="*/ 0 h 594"/>
                  <a:gd name="T42" fmla="*/ 107 w 494"/>
                  <a:gd name="T43" fmla="*/ 3 h 594"/>
                  <a:gd name="T44" fmla="*/ 86 w 494"/>
                  <a:gd name="T45" fmla="*/ 8 h 594"/>
                  <a:gd name="T46" fmla="*/ 68 w 494"/>
                  <a:gd name="T47" fmla="*/ 16 h 594"/>
                  <a:gd name="T48" fmla="*/ 49 w 494"/>
                  <a:gd name="T49" fmla="*/ 27 h 594"/>
                  <a:gd name="T50" fmla="*/ 33 w 494"/>
                  <a:gd name="T51" fmla="*/ 41 h 594"/>
                  <a:gd name="T52" fmla="*/ 19 w 494"/>
                  <a:gd name="T53" fmla="*/ 56 h 594"/>
                  <a:gd name="T54" fmla="*/ 7 w 494"/>
                  <a:gd name="T55" fmla="*/ 78 h 594"/>
                  <a:gd name="T56" fmla="*/ 1 w 494"/>
                  <a:gd name="T57" fmla="*/ 100 h 594"/>
                  <a:gd name="T58" fmla="*/ 0 w 494"/>
                  <a:gd name="T59" fmla="*/ 120 h 594"/>
                  <a:gd name="T60" fmla="*/ 2 w 494"/>
                  <a:gd name="T61" fmla="*/ 141 h 594"/>
                  <a:gd name="T62" fmla="*/ 8 w 494"/>
                  <a:gd name="T63" fmla="*/ 163 h 594"/>
                  <a:gd name="T64" fmla="*/ 19 w 494"/>
                  <a:gd name="T65" fmla="*/ 183 h 594"/>
                  <a:gd name="T66" fmla="*/ 33 w 494"/>
                  <a:gd name="T67" fmla="*/ 202 h 594"/>
                  <a:gd name="T68" fmla="*/ 50 w 494"/>
                  <a:gd name="T69" fmla="*/ 229 h 594"/>
                  <a:gd name="T70" fmla="*/ 58 w 494"/>
                  <a:gd name="T71" fmla="*/ 244 h 594"/>
                  <a:gd name="T72" fmla="*/ 64 w 494"/>
                  <a:gd name="T73" fmla="*/ 262 h 594"/>
                  <a:gd name="T74" fmla="*/ 68 w 494"/>
                  <a:gd name="T75" fmla="*/ 286 h 594"/>
                  <a:gd name="T76" fmla="*/ 72 w 494"/>
                  <a:gd name="T77" fmla="*/ 308 h 594"/>
                  <a:gd name="T78" fmla="*/ 74 w 494"/>
                  <a:gd name="T79" fmla="*/ 316 h 594"/>
                  <a:gd name="T80" fmla="*/ 75 w 494"/>
                  <a:gd name="T81" fmla="*/ 318 h 594"/>
                  <a:gd name="T82" fmla="*/ 79 w 494"/>
                  <a:gd name="T83" fmla="*/ 321 h 594"/>
                  <a:gd name="T84" fmla="*/ 86 w 494"/>
                  <a:gd name="T85" fmla="*/ 325 h 594"/>
                  <a:gd name="T86" fmla="*/ 96 w 494"/>
                  <a:gd name="T87" fmla="*/ 328 h 594"/>
                  <a:gd name="T88" fmla="*/ 107 w 494"/>
                  <a:gd name="T89" fmla="*/ 330 h 594"/>
                  <a:gd name="T90" fmla="*/ 117 w 494"/>
                  <a:gd name="T91" fmla="*/ 331 h 594"/>
                  <a:gd name="T92" fmla="*/ 128 w 494"/>
                  <a:gd name="T93" fmla="*/ 332 h 594"/>
                  <a:gd name="T94" fmla="*/ 137 w 494"/>
                  <a:gd name="T95" fmla="*/ 332 h 594"/>
                  <a:gd name="T96" fmla="*/ 149 w 494"/>
                  <a:gd name="T97" fmla="*/ 332 h 594"/>
                  <a:gd name="T98" fmla="*/ 159 w 494"/>
                  <a:gd name="T99" fmla="*/ 331 h 594"/>
                  <a:gd name="T100" fmla="*/ 169 w 494"/>
                  <a:gd name="T101" fmla="*/ 330 h 594"/>
                  <a:gd name="T102" fmla="*/ 179 w 494"/>
                  <a:gd name="T103" fmla="*/ 328 h 594"/>
                  <a:gd name="T104" fmla="*/ 188 w 494"/>
                  <a:gd name="T105" fmla="*/ 325 h 59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94"/>
                  <a:gd name="T160" fmla="*/ 0 h 594"/>
                  <a:gd name="T161" fmla="*/ 494 w 494"/>
                  <a:gd name="T162" fmla="*/ 594 h 59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94" h="594">
                    <a:moveTo>
                      <a:pt x="345" y="577"/>
                    </a:moveTo>
                    <a:lnTo>
                      <a:pt x="349" y="574"/>
                    </a:lnTo>
                    <a:lnTo>
                      <a:pt x="353" y="572"/>
                    </a:lnTo>
                    <a:lnTo>
                      <a:pt x="354" y="570"/>
                    </a:lnTo>
                    <a:lnTo>
                      <a:pt x="356" y="568"/>
                    </a:lnTo>
                    <a:lnTo>
                      <a:pt x="357" y="567"/>
                    </a:lnTo>
                    <a:lnTo>
                      <a:pt x="358" y="566"/>
                    </a:lnTo>
                    <a:lnTo>
                      <a:pt x="358" y="565"/>
                    </a:lnTo>
                    <a:lnTo>
                      <a:pt x="359" y="563"/>
                    </a:lnTo>
                    <a:lnTo>
                      <a:pt x="360" y="561"/>
                    </a:lnTo>
                    <a:lnTo>
                      <a:pt x="360" y="559"/>
                    </a:lnTo>
                    <a:lnTo>
                      <a:pt x="362" y="550"/>
                    </a:lnTo>
                    <a:lnTo>
                      <a:pt x="376" y="473"/>
                    </a:lnTo>
                    <a:lnTo>
                      <a:pt x="379" y="462"/>
                    </a:lnTo>
                    <a:lnTo>
                      <a:pt x="381" y="454"/>
                    </a:lnTo>
                    <a:lnTo>
                      <a:pt x="385" y="443"/>
                    </a:lnTo>
                    <a:lnTo>
                      <a:pt x="390" y="431"/>
                    </a:lnTo>
                    <a:lnTo>
                      <a:pt x="395" y="420"/>
                    </a:lnTo>
                    <a:lnTo>
                      <a:pt x="400" y="411"/>
                    </a:lnTo>
                    <a:lnTo>
                      <a:pt x="404" y="403"/>
                    </a:lnTo>
                    <a:lnTo>
                      <a:pt x="408" y="396"/>
                    </a:lnTo>
                    <a:lnTo>
                      <a:pt x="416" y="383"/>
                    </a:lnTo>
                    <a:lnTo>
                      <a:pt x="424" y="371"/>
                    </a:lnTo>
                    <a:lnTo>
                      <a:pt x="433" y="360"/>
                    </a:lnTo>
                    <a:lnTo>
                      <a:pt x="439" y="351"/>
                    </a:lnTo>
                    <a:lnTo>
                      <a:pt x="451" y="335"/>
                    </a:lnTo>
                    <a:lnTo>
                      <a:pt x="458" y="324"/>
                    </a:lnTo>
                    <a:lnTo>
                      <a:pt x="465" y="314"/>
                    </a:lnTo>
                    <a:lnTo>
                      <a:pt x="470" y="304"/>
                    </a:lnTo>
                    <a:lnTo>
                      <a:pt x="476" y="291"/>
                    </a:lnTo>
                    <a:lnTo>
                      <a:pt x="480" y="280"/>
                    </a:lnTo>
                    <a:lnTo>
                      <a:pt x="484" y="268"/>
                    </a:lnTo>
                    <a:lnTo>
                      <a:pt x="487" y="258"/>
                    </a:lnTo>
                    <a:lnTo>
                      <a:pt x="490" y="247"/>
                    </a:lnTo>
                    <a:lnTo>
                      <a:pt x="492" y="232"/>
                    </a:lnTo>
                    <a:lnTo>
                      <a:pt x="493" y="216"/>
                    </a:lnTo>
                    <a:lnTo>
                      <a:pt x="493" y="201"/>
                    </a:lnTo>
                    <a:lnTo>
                      <a:pt x="491" y="189"/>
                    </a:lnTo>
                    <a:lnTo>
                      <a:pt x="489" y="178"/>
                    </a:lnTo>
                    <a:lnTo>
                      <a:pt x="487" y="167"/>
                    </a:lnTo>
                    <a:lnTo>
                      <a:pt x="483" y="154"/>
                    </a:lnTo>
                    <a:lnTo>
                      <a:pt x="478" y="141"/>
                    </a:lnTo>
                    <a:lnTo>
                      <a:pt x="473" y="129"/>
                    </a:lnTo>
                    <a:lnTo>
                      <a:pt x="468" y="117"/>
                    </a:lnTo>
                    <a:lnTo>
                      <a:pt x="461" y="107"/>
                    </a:lnTo>
                    <a:lnTo>
                      <a:pt x="451" y="94"/>
                    </a:lnTo>
                    <a:lnTo>
                      <a:pt x="441" y="82"/>
                    </a:lnTo>
                    <a:lnTo>
                      <a:pt x="431" y="72"/>
                    </a:lnTo>
                    <a:lnTo>
                      <a:pt x="421" y="63"/>
                    </a:lnTo>
                    <a:lnTo>
                      <a:pt x="411" y="55"/>
                    </a:lnTo>
                    <a:lnTo>
                      <a:pt x="399" y="47"/>
                    </a:lnTo>
                    <a:lnTo>
                      <a:pt x="388" y="39"/>
                    </a:lnTo>
                    <a:lnTo>
                      <a:pt x="374" y="32"/>
                    </a:lnTo>
                    <a:lnTo>
                      <a:pt x="359" y="24"/>
                    </a:lnTo>
                    <a:lnTo>
                      <a:pt x="344" y="17"/>
                    </a:lnTo>
                    <a:lnTo>
                      <a:pt x="327" y="12"/>
                    </a:lnTo>
                    <a:lnTo>
                      <a:pt x="311" y="7"/>
                    </a:lnTo>
                    <a:lnTo>
                      <a:pt x="299" y="5"/>
                    </a:lnTo>
                    <a:lnTo>
                      <a:pt x="285" y="2"/>
                    </a:lnTo>
                    <a:lnTo>
                      <a:pt x="272" y="0"/>
                    </a:lnTo>
                    <a:lnTo>
                      <a:pt x="257" y="0"/>
                    </a:lnTo>
                    <a:lnTo>
                      <a:pt x="243" y="0"/>
                    </a:lnTo>
                    <a:lnTo>
                      <a:pt x="228" y="0"/>
                    </a:lnTo>
                    <a:lnTo>
                      <a:pt x="215" y="0"/>
                    </a:lnTo>
                    <a:lnTo>
                      <a:pt x="201" y="3"/>
                    </a:lnTo>
                    <a:lnTo>
                      <a:pt x="190" y="5"/>
                    </a:lnTo>
                    <a:lnTo>
                      <a:pt x="177" y="8"/>
                    </a:lnTo>
                    <a:lnTo>
                      <a:pt x="164" y="11"/>
                    </a:lnTo>
                    <a:lnTo>
                      <a:pt x="153" y="15"/>
                    </a:lnTo>
                    <a:lnTo>
                      <a:pt x="142" y="19"/>
                    </a:lnTo>
                    <a:lnTo>
                      <a:pt x="132" y="24"/>
                    </a:lnTo>
                    <a:lnTo>
                      <a:pt x="121" y="29"/>
                    </a:lnTo>
                    <a:lnTo>
                      <a:pt x="111" y="35"/>
                    </a:lnTo>
                    <a:lnTo>
                      <a:pt x="99" y="42"/>
                    </a:lnTo>
                    <a:lnTo>
                      <a:pt x="88" y="49"/>
                    </a:lnTo>
                    <a:lnTo>
                      <a:pt x="79" y="56"/>
                    </a:lnTo>
                    <a:lnTo>
                      <a:pt x="69" y="64"/>
                    </a:lnTo>
                    <a:lnTo>
                      <a:pt x="59" y="73"/>
                    </a:lnTo>
                    <a:lnTo>
                      <a:pt x="50" y="81"/>
                    </a:lnTo>
                    <a:lnTo>
                      <a:pt x="42" y="89"/>
                    </a:lnTo>
                    <a:lnTo>
                      <a:pt x="34" y="100"/>
                    </a:lnTo>
                    <a:lnTo>
                      <a:pt x="25" y="112"/>
                    </a:lnTo>
                    <a:lnTo>
                      <a:pt x="17" y="126"/>
                    </a:lnTo>
                    <a:lnTo>
                      <a:pt x="12" y="139"/>
                    </a:lnTo>
                    <a:lnTo>
                      <a:pt x="8" y="153"/>
                    </a:lnTo>
                    <a:lnTo>
                      <a:pt x="3" y="166"/>
                    </a:lnTo>
                    <a:lnTo>
                      <a:pt x="1" y="179"/>
                    </a:lnTo>
                    <a:lnTo>
                      <a:pt x="0" y="191"/>
                    </a:lnTo>
                    <a:lnTo>
                      <a:pt x="0" y="203"/>
                    </a:lnTo>
                    <a:lnTo>
                      <a:pt x="0" y="214"/>
                    </a:lnTo>
                    <a:lnTo>
                      <a:pt x="0" y="227"/>
                    </a:lnTo>
                    <a:lnTo>
                      <a:pt x="0" y="238"/>
                    </a:lnTo>
                    <a:lnTo>
                      <a:pt x="3" y="252"/>
                    </a:lnTo>
                    <a:lnTo>
                      <a:pt x="5" y="264"/>
                    </a:lnTo>
                    <a:lnTo>
                      <a:pt x="9" y="277"/>
                    </a:lnTo>
                    <a:lnTo>
                      <a:pt x="14" y="290"/>
                    </a:lnTo>
                    <a:lnTo>
                      <a:pt x="20" y="303"/>
                    </a:lnTo>
                    <a:lnTo>
                      <a:pt x="27" y="314"/>
                    </a:lnTo>
                    <a:lnTo>
                      <a:pt x="34" y="326"/>
                    </a:lnTo>
                    <a:lnTo>
                      <a:pt x="43" y="338"/>
                    </a:lnTo>
                    <a:lnTo>
                      <a:pt x="50" y="349"/>
                    </a:lnTo>
                    <a:lnTo>
                      <a:pt x="58" y="361"/>
                    </a:lnTo>
                    <a:lnTo>
                      <a:pt x="66" y="373"/>
                    </a:lnTo>
                    <a:lnTo>
                      <a:pt x="78" y="390"/>
                    </a:lnTo>
                    <a:lnTo>
                      <a:pt x="90" y="409"/>
                    </a:lnTo>
                    <a:lnTo>
                      <a:pt x="96" y="418"/>
                    </a:lnTo>
                    <a:lnTo>
                      <a:pt x="100" y="426"/>
                    </a:lnTo>
                    <a:lnTo>
                      <a:pt x="104" y="436"/>
                    </a:lnTo>
                    <a:lnTo>
                      <a:pt x="108" y="446"/>
                    </a:lnTo>
                    <a:lnTo>
                      <a:pt x="111" y="456"/>
                    </a:lnTo>
                    <a:lnTo>
                      <a:pt x="114" y="467"/>
                    </a:lnTo>
                    <a:lnTo>
                      <a:pt x="116" y="482"/>
                    </a:lnTo>
                    <a:lnTo>
                      <a:pt x="120" y="498"/>
                    </a:lnTo>
                    <a:lnTo>
                      <a:pt x="121" y="511"/>
                    </a:lnTo>
                    <a:lnTo>
                      <a:pt x="124" y="527"/>
                    </a:lnTo>
                    <a:lnTo>
                      <a:pt x="126" y="539"/>
                    </a:lnTo>
                    <a:lnTo>
                      <a:pt x="128" y="549"/>
                    </a:lnTo>
                    <a:lnTo>
                      <a:pt x="130" y="559"/>
                    </a:lnTo>
                    <a:lnTo>
                      <a:pt x="132" y="561"/>
                    </a:lnTo>
                    <a:lnTo>
                      <a:pt x="132" y="564"/>
                    </a:lnTo>
                    <a:lnTo>
                      <a:pt x="132" y="565"/>
                    </a:lnTo>
                    <a:lnTo>
                      <a:pt x="133" y="566"/>
                    </a:lnTo>
                    <a:lnTo>
                      <a:pt x="134" y="567"/>
                    </a:lnTo>
                    <a:lnTo>
                      <a:pt x="136" y="569"/>
                    </a:lnTo>
                    <a:lnTo>
                      <a:pt x="138" y="571"/>
                    </a:lnTo>
                    <a:lnTo>
                      <a:pt x="140" y="573"/>
                    </a:lnTo>
                    <a:lnTo>
                      <a:pt x="144" y="576"/>
                    </a:lnTo>
                    <a:lnTo>
                      <a:pt x="148" y="577"/>
                    </a:lnTo>
                    <a:lnTo>
                      <a:pt x="154" y="580"/>
                    </a:lnTo>
                    <a:lnTo>
                      <a:pt x="160" y="582"/>
                    </a:lnTo>
                    <a:lnTo>
                      <a:pt x="166" y="584"/>
                    </a:lnTo>
                    <a:lnTo>
                      <a:pt x="171" y="585"/>
                    </a:lnTo>
                    <a:lnTo>
                      <a:pt x="176" y="586"/>
                    </a:lnTo>
                    <a:lnTo>
                      <a:pt x="183" y="587"/>
                    </a:lnTo>
                    <a:lnTo>
                      <a:pt x="190" y="589"/>
                    </a:lnTo>
                    <a:lnTo>
                      <a:pt x="195" y="589"/>
                    </a:lnTo>
                    <a:lnTo>
                      <a:pt x="202" y="590"/>
                    </a:lnTo>
                    <a:lnTo>
                      <a:pt x="209" y="591"/>
                    </a:lnTo>
                    <a:lnTo>
                      <a:pt x="215" y="592"/>
                    </a:lnTo>
                    <a:lnTo>
                      <a:pt x="221" y="592"/>
                    </a:lnTo>
                    <a:lnTo>
                      <a:pt x="228" y="592"/>
                    </a:lnTo>
                    <a:lnTo>
                      <a:pt x="234" y="593"/>
                    </a:lnTo>
                    <a:lnTo>
                      <a:pt x="240" y="593"/>
                    </a:lnTo>
                    <a:lnTo>
                      <a:pt x="245" y="593"/>
                    </a:lnTo>
                    <a:lnTo>
                      <a:pt x="251" y="593"/>
                    </a:lnTo>
                    <a:lnTo>
                      <a:pt x="259" y="593"/>
                    </a:lnTo>
                    <a:lnTo>
                      <a:pt x="265" y="592"/>
                    </a:lnTo>
                    <a:lnTo>
                      <a:pt x="270" y="592"/>
                    </a:lnTo>
                    <a:lnTo>
                      <a:pt x="277" y="592"/>
                    </a:lnTo>
                    <a:lnTo>
                      <a:pt x="284" y="591"/>
                    </a:lnTo>
                    <a:lnTo>
                      <a:pt x="290" y="590"/>
                    </a:lnTo>
                    <a:lnTo>
                      <a:pt x="297" y="589"/>
                    </a:lnTo>
                    <a:lnTo>
                      <a:pt x="302" y="588"/>
                    </a:lnTo>
                    <a:lnTo>
                      <a:pt x="308" y="587"/>
                    </a:lnTo>
                    <a:lnTo>
                      <a:pt x="314" y="586"/>
                    </a:lnTo>
                    <a:lnTo>
                      <a:pt x="319" y="585"/>
                    </a:lnTo>
                    <a:lnTo>
                      <a:pt x="325" y="584"/>
                    </a:lnTo>
                    <a:lnTo>
                      <a:pt x="330" y="582"/>
                    </a:lnTo>
                    <a:lnTo>
                      <a:pt x="335" y="580"/>
                    </a:lnTo>
                    <a:lnTo>
                      <a:pt x="340" y="578"/>
                    </a:lnTo>
                    <a:lnTo>
                      <a:pt x="345" y="577"/>
                    </a:lnTo>
                  </a:path>
                </a:pathLst>
              </a:custGeom>
              <a:solidFill>
                <a:srgbClr val="FF9900"/>
              </a:solidFill>
              <a:ln w="12700" cap="rnd">
                <a:solidFill>
                  <a:srgbClr val="FFFFFF"/>
                </a:solidFill>
                <a:round/>
                <a:headEnd/>
                <a:tailEnd/>
              </a:ln>
            </p:spPr>
            <p:txBody>
              <a:bodyPr/>
              <a:lstStyle/>
              <a:p>
                <a:endParaRPr lang="zh-CN" altLang="en-US"/>
              </a:p>
            </p:txBody>
          </p:sp>
          <p:sp>
            <p:nvSpPr>
              <p:cNvPr id="4259" name="Freeform 108"/>
              <p:cNvSpPr>
                <a:spLocks/>
              </p:cNvSpPr>
              <p:nvPr/>
            </p:nvSpPr>
            <p:spPr bwMode="auto">
              <a:xfrm>
                <a:off x="2405" y="1290"/>
                <a:ext cx="48" cy="50"/>
              </a:xfrm>
              <a:custGeom>
                <a:avLst/>
                <a:gdLst>
                  <a:gd name="T0" fmla="*/ 0 w 84"/>
                  <a:gd name="T1" fmla="*/ 0 h 89"/>
                  <a:gd name="T2" fmla="*/ 13 w 84"/>
                  <a:gd name="T3" fmla="*/ 5 h 89"/>
                  <a:gd name="T4" fmla="*/ 24 w 84"/>
                  <a:gd name="T5" fmla="*/ 11 h 89"/>
                  <a:gd name="T6" fmla="*/ 33 w 84"/>
                  <a:gd name="T7" fmla="*/ 17 h 89"/>
                  <a:gd name="T8" fmla="*/ 38 w 84"/>
                  <a:gd name="T9" fmla="*/ 23 h 89"/>
                  <a:gd name="T10" fmla="*/ 42 w 84"/>
                  <a:gd name="T11" fmla="*/ 29 h 89"/>
                  <a:gd name="T12" fmla="*/ 45 w 84"/>
                  <a:gd name="T13" fmla="*/ 35 h 89"/>
                  <a:gd name="T14" fmla="*/ 47 w 84"/>
                  <a:gd name="T15" fmla="*/ 41 h 89"/>
                  <a:gd name="T16" fmla="*/ 31 w 84"/>
                  <a:gd name="T17" fmla="*/ 49 h 89"/>
                  <a:gd name="T18" fmla="*/ 29 w 84"/>
                  <a:gd name="T19" fmla="*/ 41 h 89"/>
                  <a:gd name="T20" fmla="*/ 26 w 84"/>
                  <a:gd name="T21" fmla="*/ 33 h 89"/>
                  <a:gd name="T22" fmla="*/ 22 w 84"/>
                  <a:gd name="T23" fmla="*/ 24 h 89"/>
                  <a:gd name="T24" fmla="*/ 17 w 84"/>
                  <a:gd name="T25" fmla="*/ 16 h 89"/>
                  <a:gd name="T26" fmla="*/ 10 w 84"/>
                  <a:gd name="T27" fmla="*/ 8 h 89"/>
                  <a:gd name="T28" fmla="*/ 0 w 84"/>
                  <a:gd name="T29" fmla="*/ 0 h 8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4"/>
                  <a:gd name="T46" fmla="*/ 0 h 89"/>
                  <a:gd name="T47" fmla="*/ 84 w 84"/>
                  <a:gd name="T48" fmla="*/ 89 h 8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4" h="89">
                    <a:moveTo>
                      <a:pt x="0" y="0"/>
                    </a:moveTo>
                    <a:lnTo>
                      <a:pt x="22" y="9"/>
                    </a:lnTo>
                    <a:lnTo>
                      <a:pt x="42" y="19"/>
                    </a:lnTo>
                    <a:lnTo>
                      <a:pt x="57" y="30"/>
                    </a:lnTo>
                    <a:lnTo>
                      <a:pt x="67" y="41"/>
                    </a:lnTo>
                    <a:lnTo>
                      <a:pt x="74" y="52"/>
                    </a:lnTo>
                    <a:lnTo>
                      <a:pt x="79" y="62"/>
                    </a:lnTo>
                    <a:lnTo>
                      <a:pt x="83" y="73"/>
                    </a:lnTo>
                    <a:lnTo>
                      <a:pt x="54" y="88"/>
                    </a:lnTo>
                    <a:lnTo>
                      <a:pt x="50" y="73"/>
                    </a:lnTo>
                    <a:lnTo>
                      <a:pt x="46" y="58"/>
                    </a:lnTo>
                    <a:lnTo>
                      <a:pt x="39" y="42"/>
                    </a:lnTo>
                    <a:lnTo>
                      <a:pt x="30" y="29"/>
                    </a:lnTo>
                    <a:lnTo>
                      <a:pt x="18" y="15"/>
                    </a:lnTo>
                    <a:lnTo>
                      <a:pt x="0" y="0"/>
                    </a:lnTo>
                  </a:path>
                </a:pathLst>
              </a:custGeom>
              <a:solidFill>
                <a:srgbClr val="FFFFFF"/>
              </a:solidFill>
              <a:ln w="9525" cap="rnd">
                <a:noFill/>
                <a:round/>
                <a:headEnd/>
                <a:tailEnd/>
              </a:ln>
            </p:spPr>
            <p:txBody>
              <a:bodyPr/>
              <a:lstStyle/>
              <a:p>
                <a:endParaRPr lang="zh-CN" altLang="en-US"/>
              </a:p>
            </p:txBody>
          </p:sp>
        </p:grpSp>
        <p:grpSp>
          <p:nvGrpSpPr>
            <p:cNvPr id="4194" name="Group 109"/>
            <p:cNvGrpSpPr>
              <a:grpSpLocks/>
            </p:cNvGrpSpPr>
            <p:nvPr/>
          </p:nvGrpSpPr>
          <p:grpSpPr bwMode="auto">
            <a:xfrm>
              <a:off x="1197" y="1069"/>
              <a:ext cx="277" cy="430"/>
              <a:chOff x="1625" y="1248"/>
              <a:chExt cx="277" cy="430"/>
            </a:xfrm>
          </p:grpSpPr>
          <p:grpSp>
            <p:nvGrpSpPr>
              <p:cNvPr id="4237" name="Group 110"/>
              <p:cNvGrpSpPr>
                <a:grpSpLocks/>
              </p:cNvGrpSpPr>
              <p:nvPr/>
            </p:nvGrpSpPr>
            <p:grpSpPr bwMode="auto">
              <a:xfrm>
                <a:off x="1700" y="1579"/>
                <a:ext cx="126" cy="99"/>
                <a:chOff x="1107" y="1792"/>
                <a:chExt cx="224" cy="177"/>
              </a:xfrm>
            </p:grpSpPr>
            <p:grpSp>
              <p:nvGrpSpPr>
                <p:cNvPr id="4240" name="Group 111"/>
                <p:cNvGrpSpPr>
                  <a:grpSpLocks/>
                </p:cNvGrpSpPr>
                <p:nvPr/>
              </p:nvGrpSpPr>
              <p:grpSpPr bwMode="auto">
                <a:xfrm>
                  <a:off x="1107" y="1792"/>
                  <a:ext cx="224" cy="177"/>
                  <a:chOff x="1107" y="1792"/>
                  <a:chExt cx="224" cy="177"/>
                </a:xfrm>
              </p:grpSpPr>
              <p:grpSp>
                <p:nvGrpSpPr>
                  <p:cNvPr id="4246" name="Group 112"/>
                  <p:cNvGrpSpPr>
                    <a:grpSpLocks/>
                  </p:cNvGrpSpPr>
                  <p:nvPr/>
                </p:nvGrpSpPr>
                <p:grpSpPr bwMode="auto">
                  <a:xfrm>
                    <a:off x="1163" y="1927"/>
                    <a:ext cx="123" cy="42"/>
                    <a:chOff x="1163" y="1927"/>
                    <a:chExt cx="123" cy="42"/>
                  </a:xfrm>
                </p:grpSpPr>
                <p:sp>
                  <p:nvSpPr>
                    <p:cNvPr id="4255" name="Freeform 113"/>
                    <p:cNvSpPr>
                      <a:spLocks/>
                    </p:cNvSpPr>
                    <p:nvPr/>
                  </p:nvSpPr>
                  <p:spPr bwMode="auto">
                    <a:xfrm>
                      <a:off x="1163" y="1927"/>
                      <a:ext cx="123" cy="42"/>
                    </a:xfrm>
                    <a:custGeom>
                      <a:avLst/>
                      <a:gdLst>
                        <a:gd name="T0" fmla="*/ 0 w 123"/>
                        <a:gd name="T1" fmla="*/ 0 h 42"/>
                        <a:gd name="T2" fmla="*/ 24 w 123"/>
                        <a:gd name="T3" fmla="*/ 32 h 42"/>
                        <a:gd name="T4" fmla="*/ 26 w 123"/>
                        <a:gd name="T5" fmla="*/ 34 h 42"/>
                        <a:gd name="T6" fmla="*/ 29 w 123"/>
                        <a:gd name="T7" fmla="*/ 35 h 42"/>
                        <a:gd name="T8" fmla="*/ 33 w 123"/>
                        <a:gd name="T9" fmla="*/ 37 h 42"/>
                        <a:gd name="T10" fmla="*/ 37 w 123"/>
                        <a:gd name="T11" fmla="*/ 38 h 42"/>
                        <a:gd name="T12" fmla="*/ 42 w 123"/>
                        <a:gd name="T13" fmla="*/ 39 h 42"/>
                        <a:gd name="T14" fmla="*/ 46 w 123"/>
                        <a:gd name="T15" fmla="*/ 39 h 42"/>
                        <a:gd name="T16" fmla="*/ 50 w 123"/>
                        <a:gd name="T17" fmla="*/ 40 h 42"/>
                        <a:gd name="T18" fmla="*/ 54 w 123"/>
                        <a:gd name="T19" fmla="*/ 40 h 42"/>
                        <a:gd name="T20" fmla="*/ 59 w 123"/>
                        <a:gd name="T21" fmla="*/ 41 h 42"/>
                        <a:gd name="T22" fmla="*/ 62 w 123"/>
                        <a:gd name="T23" fmla="*/ 41 h 42"/>
                        <a:gd name="T24" fmla="*/ 68 w 123"/>
                        <a:gd name="T25" fmla="*/ 40 h 42"/>
                        <a:gd name="T26" fmla="*/ 72 w 123"/>
                        <a:gd name="T27" fmla="*/ 40 h 42"/>
                        <a:gd name="T28" fmla="*/ 77 w 123"/>
                        <a:gd name="T29" fmla="*/ 39 h 42"/>
                        <a:gd name="T30" fmla="*/ 81 w 123"/>
                        <a:gd name="T31" fmla="*/ 39 h 42"/>
                        <a:gd name="T32" fmla="*/ 85 w 123"/>
                        <a:gd name="T33" fmla="*/ 38 h 42"/>
                        <a:gd name="T34" fmla="*/ 89 w 123"/>
                        <a:gd name="T35" fmla="*/ 37 h 42"/>
                        <a:gd name="T36" fmla="*/ 93 w 123"/>
                        <a:gd name="T37" fmla="*/ 35 h 42"/>
                        <a:gd name="T38" fmla="*/ 95 w 123"/>
                        <a:gd name="T39" fmla="*/ 34 h 42"/>
                        <a:gd name="T40" fmla="*/ 97 w 123"/>
                        <a:gd name="T41" fmla="*/ 33 h 42"/>
                        <a:gd name="T42" fmla="*/ 99 w 123"/>
                        <a:gd name="T43" fmla="*/ 31 h 42"/>
                        <a:gd name="T44" fmla="*/ 122 w 123"/>
                        <a:gd name="T45" fmla="*/ 0 h 42"/>
                        <a:gd name="T46" fmla="*/ 0 w 123"/>
                        <a:gd name="T47" fmla="*/ 0 h 4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23"/>
                        <a:gd name="T73" fmla="*/ 0 h 42"/>
                        <a:gd name="T74" fmla="*/ 123 w 123"/>
                        <a:gd name="T75" fmla="*/ 42 h 4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23" h="42">
                          <a:moveTo>
                            <a:pt x="0" y="0"/>
                          </a:moveTo>
                          <a:lnTo>
                            <a:pt x="24" y="32"/>
                          </a:lnTo>
                          <a:lnTo>
                            <a:pt x="26" y="34"/>
                          </a:lnTo>
                          <a:lnTo>
                            <a:pt x="29" y="35"/>
                          </a:lnTo>
                          <a:lnTo>
                            <a:pt x="33" y="37"/>
                          </a:lnTo>
                          <a:lnTo>
                            <a:pt x="37" y="38"/>
                          </a:lnTo>
                          <a:lnTo>
                            <a:pt x="42" y="39"/>
                          </a:lnTo>
                          <a:lnTo>
                            <a:pt x="46" y="39"/>
                          </a:lnTo>
                          <a:lnTo>
                            <a:pt x="50" y="40"/>
                          </a:lnTo>
                          <a:lnTo>
                            <a:pt x="54" y="40"/>
                          </a:lnTo>
                          <a:lnTo>
                            <a:pt x="59" y="41"/>
                          </a:lnTo>
                          <a:lnTo>
                            <a:pt x="62" y="41"/>
                          </a:lnTo>
                          <a:lnTo>
                            <a:pt x="68" y="40"/>
                          </a:lnTo>
                          <a:lnTo>
                            <a:pt x="72" y="40"/>
                          </a:lnTo>
                          <a:lnTo>
                            <a:pt x="77" y="39"/>
                          </a:lnTo>
                          <a:lnTo>
                            <a:pt x="81" y="39"/>
                          </a:lnTo>
                          <a:lnTo>
                            <a:pt x="85" y="38"/>
                          </a:lnTo>
                          <a:lnTo>
                            <a:pt x="89" y="37"/>
                          </a:lnTo>
                          <a:lnTo>
                            <a:pt x="93" y="35"/>
                          </a:lnTo>
                          <a:lnTo>
                            <a:pt x="95" y="34"/>
                          </a:lnTo>
                          <a:lnTo>
                            <a:pt x="97" y="33"/>
                          </a:lnTo>
                          <a:lnTo>
                            <a:pt x="99" y="31"/>
                          </a:lnTo>
                          <a:lnTo>
                            <a:pt x="122" y="0"/>
                          </a:lnTo>
                          <a:lnTo>
                            <a:pt x="0" y="0"/>
                          </a:lnTo>
                        </a:path>
                      </a:pathLst>
                    </a:custGeom>
                    <a:solidFill>
                      <a:srgbClr val="000000"/>
                    </a:solidFill>
                    <a:ln w="9525" cap="rnd">
                      <a:noFill/>
                      <a:round/>
                      <a:headEnd/>
                      <a:tailEnd/>
                    </a:ln>
                  </p:spPr>
                  <p:txBody>
                    <a:bodyPr/>
                    <a:lstStyle/>
                    <a:p>
                      <a:endParaRPr lang="zh-CN" altLang="en-US"/>
                    </a:p>
                  </p:txBody>
                </p:sp>
                <p:sp>
                  <p:nvSpPr>
                    <p:cNvPr id="4256" name="Freeform 114"/>
                    <p:cNvSpPr>
                      <a:spLocks/>
                    </p:cNvSpPr>
                    <p:nvPr/>
                  </p:nvSpPr>
                  <p:spPr bwMode="auto">
                    <a:xfrm>
                      <a:off x="1182" y="1927"/>
                      <a:ext cx="56" cy="42"/>
                    </a:xfrm>
                    <a:custGeom>
                      <a:avLst/>
                      <a:gdLst>
                        <a:gd name="T0" fmla="*/ 0 w 56"/>
                        <a:gd name="T1" fmla="*/ 0 h 42"/>
                        <a:gd name="T2" fmla="*/ 15 w 56"/>
                        <a:gd name="T3" fmla="*/ 37 h 42"/>
                        <a:gd name="T4" fmla="*/ 18 w 56"/>
                        <a:gd name="T5" fmla="*/ 38 h 42"/>
                        <a:gd name="T6" fmla="*/ 23 w 56"/>
                        <a:gd name="T7" fmla="*/ 39 h 42"/>
                        <a:gd name="T8" fmla="*/ 27 w 56"/>
                        <a:gd name="T9" fmla="*/ 39 h 42"/>
                        <a:gd name="T10" fmla="*/ 31 w 56"/>
                        <a:gd name="T11" fmla="*/ 40 h 42"/>
                        <a:gd name="T12" fmla="*/ 35 w 56"/>
                        <a:gd name="T13" fmla="*/ 40 h 42"/>
                        <a:gd name="T14" fmla="*/ 40 w 56"/>
                        <a:gd name="T15" fmla="*/ 41 h 42"/>
                        <a:gd name="T16" fmla="*/ 44 w 56"/>
                        <a:gd name="T17" fmla="*/ 41 h 42"/>
                        <a:gd name="T18" fmla="*/ 49 w 56"/>
                        <a:gd name="T19" fmla="*/ 40 h 42"/>
                        <a:gd name="T20" fmla="*/ 55 w 56"/>
                        <a:gd name="T21" fmla="*/ 0 h 42"/>
                        <a:gd name="T22" fmla="*/ 0 w 56"/>
                        <a:gd name="T23" fmla="*/ 0 h 4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6"/>
                        <a:gd name="T37" fmla="*/ 0 h 42"/>
                        <a:gd name="T38" fmla="*/ 56 w 56"/>
                        <a:gd name="T39" fmla="*/ 42 h 4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6" h="42">
                          <a:moveTo>
                            <a:pt x="0" y="0"/>
                          </a:moveTo>
                          <a:lnTo>
                            <a:pt x="15" y="37"/>
                          </a:lnTo>
                          <a:lnTo>
                            <a:pt x="18" y="38"/>
                          </a:lnTo>
                          <a:lnTo>
                            <a:pt x="23" y="39"/>
                          </a:lnTo>
                          <a:lnTo>
                            <a:pt x="27" y="39"/>
                          </a:lnTo>
                          <a:lnTo>
                            <a:pt x="31" y="40"/>
                          </a:lnTo>
                          <a:lnTo>
                            <a:pt x="35" y="40"/>
                          </a:lnTo>
                          <a:lnTo>
                            <a:pt x="40" y="41"/>
                          </a:lnTo>
                          <a:lnTo>
                            <a:pt x="44" y="41"/>
                          </a:lnTo>
                          <a:lnTo>
                            <a:pt x="49" y="40"/>
                          </a:lnTo>
                          <a:lnTo>
                            <a:pt x="55" y="0"/>
                          </a:lnTo>
                          <a:lnTo>
                            <a:pt x="0" y="0"/>
                          </a:lnTo>
                        </a:path>
                      </a:pathLst>
                    </a:custGeom>
                    <a:solidFill>
                      <a:srgbClr val="404040"/>
                    </a:solidFill>
                    <a:ln w="9525" cap="rnd">
                      <a:noFill/>
                      <a:round/>
                      <a:headEnd/>
                      <a:tailEnd/>
                    </a:ln>
                  </p:spPr>
                  <p:txBody>
                    <a:bodyPr/>
                    <a:lstStyle/>
                    <a:p>
                      <a:endParaRPr lang="zh-CN" altLang="en-US"/>
                    </a:p>
                  </p:txBody>
                </p:sp>
              </p:grpSp>
              <p:grpSp>
                <p:nvGrpSpPr>
                  <p:cNvPr id="4247" name="Group 115"/>
                  <p:cNvGrpSpPr>
                    <a:grpSpLocks/>
                  </p:cNvGrpSpPr>
                  <p:nvPr/>
                </p:nvGrpSpPr>
                <p:grpSpPr bwMode="auto">
                  <a:xfrm>
                    <a:off x="1107" y="1792"/>
                    <a:ext cx="224" cy="148"/>
                    <a:chOff x="1107" y="1792"/>
                    <a:chExt cx="224" cy="148"/>
                  </a:xfrm>
                </p:grpSpPr>
                <p:sp>
                  <p:nvSpPr>
                    <p:cNvPr id="4248" name="Freeform 116"/>
                    <p:cNvSpPr>
                      <a:spLocks/>
                    </p:cNvSpPr>
                    <p:nvPr/>
                  </p:nvSpPr>
                  <p:spPr bwMode="auto">
                    <a:xfrm>
                      <a:off x="1107" y="1792"/>
                      <a:ext cx="224" cy="148"/>
                    </a:xfrm>
                    <a:custGeom>
                      <a:avLst/>
                      <a:gdLst>
                        <a:gd name="T0" fmla="*/ 5 w 224"/>
                        <a:gd name="T1" fmla="*/ 4 h 148"/>
                        <a:gd name="T2" fmla="*/ 6 w 224"/>
                        <a:gd name="T3" fmla="*/ 7 h 148"/>
                        <a:gd name="T4" fmla="*/ 5 w 224"/>
                        <a:gd name="T5" fmla="*/ 15 h 148"/>
                        <a:gd name="T6" fmla="*/ 3 w 224"/>
                        <a:gd name="T7" fmla="*/ 19 h 148"/>
                        <a:gd name="T8" fmla="*/ 1 w 224"/>
                        <a:gd name="T9" fmla="*/ 25 h 148"/>
                        <a:gd name="T10" fmla="*/ 4 w 224"/>
                        <a:gd name="T11" fmla="*/ 30 h 148"/>
                        <a:gd name="T12" fmla="*/ 8 w 224"/>
                        <a:gd name="T13" fmla="*/ 36 h 148"/>
                        <a:gd name="T14" fmla="*/ 7 w 224"/>
                        <a:gd name="T15" fmla="*/ 39 h 148"/>
                        <a:gd name="T16" fmla="*/ 3 w 224"/>
                        <a:gd name="T17" fmla="*/ 44 h 148"/>
                        <a:gd name="T18" fmla="*/ 1 w 224"/>
                        <a:gd name="T19" fmla="*/ 48 h 148"/>
                        <a:gd name="T20" fmla="*/ 4 w 224"/>
                        <a:gd name="T21" fmla="*/ 53 h 148"/>
                        <a:gd name="T22" fmla="*/ 7 w 224"/>
                        <a:gd name="T23" fmla="*/ 56 h 148"/>
                        <a:gd name="T24" fmla="*/ 7 w 224"/>
                        <a:gd name="T25" fmla="*/ 61 h 148"/>
                        <a:gd name="T26" fmla="*/ 3 w 224"/>
                        <a:gd name="T27" fmla="*/ 66 h 148"/>
                        <a:gd name="T28" fmla="*/ 0 w 224"/>
                        <a:gd name="T29" fmla="*/ 71 h 148"/>
                        <a:gd name="T30" fmla="*/ 3 w 224"/>
                        <a:gd name="T31" fmla="*/ 76 h 148"/>
                        <a:gd name="T32" fmla="*/ 8 w 224"/>
                        <a:gd name="T33" fmla="*/ 80 h 148"/>
                        <a:gd name="T34" fmla="*/ 8 w 224"/>
                        <a:gd name="T35" fmla="*/ 88 h 148"/>
                        <a:gd name="T36" fmla="*/ 4 w 224"/>
                        <a:gd name="T37" fmla="*/ 92 h 148"/>
                        <a:gd name="T38" fmla="*/ 5 w 224"/>
                        <a:gd name="T39" fmla="*/ 96 h 148"/>
                        <a:gd name="T40" fmla="*/ 10 w 224"/>
                        <a:gd name="T41" fmla="*/ 102 h 148"/>
                        <a:gd name="T42" fmla="*/ 26 w 224"/>
                        <a:gd name="T43" fmla="*/ 117 h 148"/>
                        <a:gd name="T44" fmla="*/ 40 w 224"/>
                        <a:gd name="T45" fmla="*/ 128 h 148"/>
                        <a:gd name="T46" fmla="*/ 53 w 224"/>
                        <a:gd name="T47" fmla="*/ 135 h 148"/>
                        <a:gd name="T48" fmla="*/ 76 w 224"/>
                        <a:gd name="T49" fmla="*/ 143 h 148"/>
                        <a:gd name="T50" fmla="*/ 98 w 224"/>
                        <a:gd name="T51" fmla="*/ 146 h 148"/>
                        <a:gd name="T52" fmla="*/ 127 w 224"/>
                        <a:gd name="T53" fmla="*/ 146 h 148"/>
                        <a:gd name="T54" fmla="*/ 152 w 224"/>
                        <a:gd name="T55" fmla="*/ 144 h 148"/>
                        <a:gd name="T56" fmla="*/ 170 w 224"/>
                        <a:gd name="T57" fmla="*/ 140 h 148"/>
                        <a:gd name="T58" fmla="*/ 181 w 224"/>
                        <a:gd name="T59" fmla="*/ 134 h 148"/>
                        <a:gd name="T60" fmla="*/ 189 w 224"/>
                        <a:gd name="T61" fmla="*/ 128 h 148"/>
                        <a:gd name="T62" fmla="*/ 213 w 224"/>
                        <a:gd name="T63" fmla="*/ 100 h 148"/>
                        <a:gd name="T64" fmla="*/ 218 w 224"/>
                        <a:gd name="T65" fmla="*/ 91 h 148"/>
                        <a:gd name="T66" fmla="*/ 218 w 224"/>
                        <a:gd name="T67" fmla="*/ 87 h 148"/>
                        <a:gd name="T68" fmla="*/ 215 w 224"/>
                        <a:gd name="T69" fmla="*/ 83 h 148"/>
                        <a:gd name="T70" fmla="*/ 215 w 224"/>
                        <a:gd name="T71" fmla="*/ 77 h 148"/>
                        <a:gd name="T72" fmla="*/ 218 w 224"/>
                        <a:gd name="T73" fmla="*/ 73 h 148"/>
                        <a:gd name="T74" fmla="*/ 221 w 224"/>
                        <a:gd name="T75" fmla="*/ 69 h 148"/>
                        <a:gd name="T76" fmla="*/ 223 w 224"/>
                        <a:gd name="T77" fmla="*/ 64 h 148"/>
                        <a:gd name="T78" fmla="*/ 219 w 224"/>
                        <a:gd name="T79" fmla="*/ 60 h 148"/>
                        <a:gd name="T80" fmla="*/ 216 w 224"/>
                        <a:gd name="T81" fmla="*/ 56 h 148"/>
                        <a:gd name="T82" fmla="*/ 216 w 224"/>
                        <a:gd name="T83" fmla="*/ 52 h 148"/>
                        <a:gd name="T84" fmla="*/ 221 w 224"/>
                        <a:gd name="T85" fmla="*/ 46 h 148"/>
                        <a:gd name="T86" fmla="*/ 221 w 224"/>
                        <a:gd name="T87" fmla="*/ 41 h 148"/>
                        <a:gd name="T88" fmla="*/ 218 w 224"/>
                        <a:gd name="T89" fmla="*/ 36 h 148"/>
                        <a:gd name="T90" fmla="*/ 216 w 224"/>
                        <a:gd name="T91" fmla="*/ 31 h 148"/>
                        <a:gd name="T92" fmla="*/ 218 w 224"/>
                        <a:gd name="T93" fmla="*/ 26 h 148"/>
                        <a:gd name="T94" fmla="*/ 221 w 224"/>
                        <a:gd name="T95" fmla="*/ 23 h 148"/>
                        <a:gd name="T96" fmla="*/ 223 w 224"/>
                        <a:gd name="T97" fmla="*/ 18 h 148"/>
                        <a:gd name="T98" fmla="*/ 220 w 224"/>
                        <a:gd name="T99" fmla="*/ 13 h 148"/>
                        <a:gd name="T100" fmla="*/ 217 w 224"/>
                        <a:gd name="T101" fmla="*/ 8 h 148"/>
                        <a:gd name="T102" fmla="*/ 218 w 224"/>
                        <a:gd name="T103" fmla="*/ 3 h 148"/>
                        <a:gd name="T104" fmla="*/ 6 w 224"/>
                        <a:gd name="T105" fmla="*/ 0 h 148"/>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24"/>
                        <a:gd name="T160" fmla="*/ 0 h 148"/>
                        <a:gd name="T161" fmla="*/ 224 w 224"/>
                        <a:gd name="T162" fmla="*/ 148 h 148"/>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24" h="148">
                          <a:moveTo>
                            <a:pt x="6" y="0"/>
                          </a:moveTo>
                          <a:lnTo>
                            <a:pt x="5" y="4"/>
                          </a:lnTo>
                          <a:lnTo>
                            <a:pt x="5" y="5"/>
                          </a:lnTo>
                          <a:lnTo>
                            <a:pt x="6" y="7"/>
                          </a:lnTo>
                          <a:lnTo>
                            <a:pt x="6" y="12"/>
                          </a:lnTo>
                          <a:lnTo>
                            <a:pt x="5" y="15"/>
                          </a:lnTo>
                          <a:lnTo>
                            <a:pt x="4" y="17"/>
                          </a:lnTo>
                          <a:lnTo>
                            <a:pt x="3" y="19"/>
                          </a:lnTo>
                          <a:lnTo>
                            <a:pt x="1" y="23"/>
                          </a:lnTo>
                          <a:lnTo>
                            <a:pt x="1" y="25"/>
                          </a:lnTo>
                          <a:lnTo>
                            <a:pt x="3" y="28"/>
                          </a:lnTo>
                          <a:lnTo>
                            <a:pt x="4" y="30"/>
                          </a:lnTo>
                          <a:lnTo>
                            <a:pt x="7" y="33"/>
                          </a:lnTo>
                          <a:lnTo>
                            <a:pt x="8" y="36"/>
                          </a:lnTo>
                          <a:lnTo>
                            <a:pt x="8" y="37"/>
                          </a:lnTo>
                          <a:lnTo>
                            <a:pt x="7" y="39"/>
                          </a:lnTo>
                          <a:lnTo>
                            <a:pt x="5" y="41"/>
                          </a:lnTo>
                          <a:lnTo>
                            <a:pt x="3" y="44"/>
                          </a:lnTo>
                          <a:lnTo>
                            <a:pt x="1" y="46"/>
                          </a:lnTo>
                          <a:lnTo>
                            <a:pt x="1" y="48"/>
                          </a:lnTo>
                          <a:lnTo>
                            <a:pt x="3" y="50"/>
                          </a:lnTo>
                          <a:lnTo>
                            <a:pt x="4" y="53"/>
                          </a:lnTo>
                          <a:lnTo>
                            <a:pt x="6" y="55"/>
                          </a:lnTo>
                          <a:lnTo>
                            <a:pt x="7" y="56"/>
                          </a:lnTo>
                          <a:lnTo>
                            <a:pt x="8" y="58"/>
                          </a:lnTo>
                          <a:lnTo>
                            <a:pt x="7" y="61"/>
                          </a:lnTo>
                          <a:lnTo>
                            <a:pt x="5" y="64"/>
                          </a:lnTo>
                          <a:lnTo>
                            <a:pt x="3" y="66"/>
                          </a:lnTo>
                          <a:lnTo>
                            <a:pt x="0" y="69"/>
                          </a:lnTo>
                          <a:lnTo>
                            <a:pt x="0" y="71"/>
                          </a:lnTo>
                          <a:lnTo>
                            <a:pt x="1" y="73"/>
                          </a:lnTo>
                          <a:lnTo>
                            <a:pt x="3" y="76"/>
                          </a:lnTo>
                          <a:lnTo>
                            <a:pt x="5" y="78"/>
                          </a:lnTo>
                          <a:lnTo>
                            <a:pt x="8" y="80"/>
                          </a:lnTo>
                          <a:lnTo>
                            <a:pt x="9" y="84"/>
                          </a:lnTo>
                          <a:lnTo>
                            <a:pt x="8" y="88"/>
                          </a:lnTo>
                          <a:lnTo>
                            <a:pt x="5" y="91"/>
                          </a:lnTo>
                          <a:lnTo>
                            <a:pt x="4" y="92"/>
                          </a:lnTo>
                          <a:lnTo>
                            <a:pt x="4" y="95"/>
                          </a:lnTo>
                          <a:lnTo>
                            <a:pt x="5" y="96"/>
                          </a:lnTo>
                          <a:lnTo>
                            <a:pt x="7" y="98"/>
                          </a:lnTo>
                          <a:lnTo>
                            <a:pt x="10" y="102"/>
                          </a:lnTo>
                          <a:lnTo>
                            <a:pt x="15" y="108"/>
                          </a:lnTo>
                          <a:lnTo>
                            <a:pt x="26" y="117"/>
                          </a:lnTo>
                          <a:lnTo>
                            <a:pt x="35" y="124"/>
                          </a:lnTo>
                          <a:lnTo>
                            <a:pt x="40" y="128"/>
                          </a:lnTo>
                          <a:lnTo>
                            <a:pt x="46" y="131"/>
                          </a:lnTo>
                          <a:lnTo>
                            <a:pt x="53" y="135"/>
                          </a:lnTo>
                          <a:lnTo>
                            <a:pt x="62" y="139"/>
                          </a:lnTo>
                          <a:lnTo>
                            <a:pt x="76" y="143"/>
                          </a:lnTo>
                          <a:lnTo>
                            <a:pt x="87" y="145"/>
                          </a:lnTo>
                          <a:lnTo>
                            <a:pt x="98" y="146"/>
                          </a:lnTo>
                          <a:lnTo>
                            <a:pt x="112" y="147"/>
                          </a:lnTo>
                          <a:lnTo>
                            <a:pt x="127" y="146"/>
                          </a:lnTo>
                          <a:lnTo>
                            <a:pt x="140" y="146"/>
                          </a:lnTo>
                          <a:lnTo>
                            <a:pt x="152" y="144"/>
                          </a:lnTo>
                          <a:lnTo>
                            <a:pt x="162" y="142"/>
                          </a:lnTo>
                          <a:lnTo>
                            <a:pt x="170" y="140"/>
                          </a:lnTo>
                          <a:lnTo>
                            <a:pt x="176" y="137"/>
                          </a:lnTo>
                          <a:lnTo>
                            <a:pt x="181" y="134"/>
                          </a:lnTo>
                          <a:lnTo>
                            <a:pt x="185" y="132"/>
                          </a:lnTo>
                          <a:lnTo>
                            <a:pt x="189" y="128"/>
                          </a:lnTo>
                          <a:lnTo>
                            <a:pt x="203" y="113"/>
                          </a:lnTo>
                          <a:lnTo>
                            <a:pt x="213" y="100"/>
                          </a:lnTo>
                          <a:lnTo>
                            <a:pt x="217" y="94"/>
                          </a:lnTo>
                          <a:lnTo>
                            <a:pt x="218" y="91"/>
                          </a:lnTo>
                          <a:lnTo>
                            <a:pt x="218" y="89"/>
                          </a:lnTo>
                          <a:lnTo>
                            <a:pt x="218" y="87"/>
                          </a:lnTo>
                          <a:lnTo>
                            <a:pt x="216" y="84"/>
                          </a:lnTo>
                          <a:lnTo>
                            <a:pt x="215" y="83"/>
                          </a:lnTo>
                          <a:lnTo>
                            <a:pt x="214" y="80"/>
                          </a:lnTo>
                          <a:lnTo>
                            <a:pt x="215" y="77"/>
                          </a:lnTo>
                          <a:lnTo>
                            <a:pt x="216" y="76"/>
                          </a:lnTo>
                          <a:lnTo>
                            <a:pt x="218" y="73"/>
                          </a:lnTo>
                          <a:lnTo>
                            <a:pt x="219" y="72"/>
                          </a:lnTo>
                          <a:lnTo>
                            <a:pt x="221" y="69"/>
                          </a:lnTo>
                          <a:lnTo>
                            <a:pt x="223" y="67"/>
                          </a:lnTo>
                          <a:lnTo>
                            <a:pt x="223" y="64"/>
                          </a:lnTo>
                          <a:lnTo>
                            <a:pt x="221" y="62"/>
                          </a:lnTo>
                          <a:lnTo>
                            <a:pt x="219" y="60"/>
                          </a:lnTo>
                          <a:lnTo>
                            <a:pt x="218" y="58"/>
                          </a:lnTo>
                          <a:lnTo>
                            <a:pt x="216" y="56"/>
                          </a:lnTo>
                          <a:lnTo>
                            <a:pt x="215" y="54"/>
                          </a:lnTo>
                          <a:lnTo>
                            <a:pt x="216" y="52"/>
                          </a:lnTo>
                          <a:lnTo>
                            <a:pt x="218" y="49"/>
                          </a:lnTo>
                          <a:lnTo>
                            <a:pt x="221" y="46"/>
                          </a:lnTo>
                          <a:lnTo>
                            <a:pt x="221" y="44"/>
                          </a:lnTo>
                          <a:lnTo>
                            <a:pt x="221" y="41"/>
                          </a:lnTo>
                          <a:lnTo>
                            <a:pt x="220" y="38"/>
                          </a:lnTo>
                          <a:lnTo>
                            <a:pt x="218" y="36"/>
                          </a:lnTo>
                          <a:lnTo>
                            <a:pt x="217" y="34"/>
                          </a:lnTo>
                          <a:lnTo>
                            <a:pt x="216" y="31"/>
                          </a:lnTo>
                          <a:lnTo>
                            <a:pt x="216" y="29"/>
                          </a:lnTo>
                          <a:lnTo>
                            <a:pt x="218" y="26"/>
                          </a:lnTo>
                          <a:lnTo>
                            <a:pt x="219" y="24"/>
                          </a:lnTo>
                          <a:lnTo>
                            <a:pt x="221" y="23"/>
                          </a:lnTo>
                          <a:lnTo>
                            <a:pt x="223" y="20"/>
                          </a:lnTo>
                          <a:lnTo>
                            <a:pt x="223" y="18"/>
                          </a:lnTo>
                          <a:lnTo>
                            <a:pt x="222" y="16"/>
                          </a:lnTo>
                          <a:lnTo>
                            <a:pt x="220" y="13"/>
                          </a:lnTo>
                          <a:lnTo>
                            <a:pt x="218" y="11"/>
                          </a:lnTo>
                          <a:lnTo>
                            <a:pt x="217" y="8"/>
                          </a:lnTo>
                          <a:lnTo>
                            <a:pt x="217" y="5"/>
                          </a:lnTo>
                          <a:lnTo>
                            <a:pt x="218" y="3"/>
                          </a:lnTo>
                          <a:lnTo>
                            <a:pt x="217" y="0"/>
                          </a:lnTo>
                          <a:lnTo>
                            <a:pt x="6" y="0"/>
                          </a:lnTo>
                        </a:path>
                      </a:pathLst>
                    </a:custGeom>
                    <a:solidFill>
                      <a:srgbClr val="FFC080"/>
                    </a:solidFill>
                    <a:ln w="9525" cap="rnd">
                      <a:noFill/>
                      <a:round/>
                      <a:headEnd/>
                      <a:tailEnd/>
                    </a:ln>
                  </p:spPr>
                  <p:txBody>
                    <a:bodyPr/>
                    <a:lstStyle/>
                    <a:p>
                      <a:endParaRPr lang="zh-CN" altLang="en-US"/>
                    </a:p>
                  </p:txBody>
                </p:sp>
                <p:sp>
                  <p:nvSpPr>
                    <p:cNvPr id="4249" name="Freeform 117"/>
                    <p:cNvSpPr>
                      <a:spLocks/>
                    </p:cNvSpPr>
                    <p:nvPr/>
                  </p:nvSpPr>
                  <p:spPr bwMode="auto">
                    <a:xfrm>
                      <a:off x="1109" y="1812"/>
                      <a:ext cx="28" cy="21"/>
                    </a:xfrm>
                    <a:custGeom>
                      <a:avLst/>
                      <a:gdLst>
                        <a:gd name="T0" fmla="*/ 1 w 28"/>
                        <a:gd name="T1" fmla="*/ 0 h 21"/>
                        <a:gd name="T2" fmla="*/ 3 w 28"/>
                        <a:gd name="T3" fmla="*/ 2 h 21"/>
                        <a:gd name="T4" fmla="*/ 5 w 28"/>
                        <a:gd name="T5" fmla="*/ 5 h 21"/>
                        <a:gd name="T6" fmla="*/ 10 w 28"/>
                        <a:gd name="T7" fmla="*/ 8 h 21"/>
                        <a:gd name="T8" fmla="*/ 15 w 28"/>
                        <a:gd name="T9" fmla="*/ 11 h 21"/>
                        <a:gd name="T10" fmla="*/ 21 w 28"/>
                        <a:gd name="T11" fmla="*/ 13 h 21"/>
                        <a:gd name="T12" fmla="*/ 27 w 28"/>
                        <a:gd name="T13" fmla="*/ 14 h 21"/>
                        <a:gd name="T14" fmla="*/ 24 w 28"/>
                        <a:gd name="T15" fmla="*/ 18 h 21"/>
                        <a:gd name="T16" fmla="*/ 17 w 28"/>
                        <a:gd name="T17" fmla="*/ 17 h 21"/>
                        <a:gd name="T18" fmla="*/ 10 w 28"/>
                        <a:gd name="T19" fmla="*/ 17 h 21"/>
                        <a:gd name="T20" fmla="*/ 5 w 28"/>
                        <a:gd name="T21" fmla="*/ 20 h 21"/>
                        <a:gd name="T22" fmla="*/ 6 w 28"/>
                        <a:gd name="T23" fmla="*/ 18 h 21"/>
                        <a:gd name="T24" fmla="*/ 6 w 28"/>
                        <a:gd name="T25" fmla="*/ 15 h 21"/>
                        <a:gd name="T26" fmla="*/ 4 w 28"/>
                        <a:gd name="T27" fmla="*/ 12 h 21"/>
                        <a:gd name="T28" fmla="*/ 2 w 28"/>
                        <a:gd name="T29" fmla="*/ 10 h 21"/>
                        <a:gd name="T30" fmla="*/ 0 w 28"/>
                        <a:gd name="T31" fmla="*/ 6 h 21"/>
                        <a:gd name="T32" fmla="*/ 0 w 28"/>
                        <a:gd name="T33" fmla="*/ 3 h 21"/>
                        <a:gd name="T34" fmla="*/ 1 w 28"/>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8"/>
                        <a:gd name="T55" fmla="*/ 0 h 21"/>
                        <a:gd name="T56" fmla="*/ 28 w 28"/>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8" h="21">
                          <a:moveTo>
                            <a:pt x="1" y="0"/>
                          </a:moveTo>
                          <a:lnTo>
                            <a:pt x="3" y="2"/>
                          </a:lnTo>
                          <a:lnTo>
                            <a:pt x="5" y="5"/>
                          </a:lnTo>
                          <a:lnTo>
                            <a:pt x="10" y="8"/>
                          </a:lnTo>
                          <a:lnTo>
                            <a:pt x="15" y="11"/>
                          </a:lnTo>
                          <a:lnTo>
                            <a:pt x="21" y="13"/>
                          </a:lnTo>
                          <a:lnTo>
                            <a:pt x="27" y="14"/>
                          </a:lnTo>
                          <a:lnTo>
                            <a:pt x="24" y="18"/>
                          </a:lnTo>
                          <a:lnTo>
                            <a:pt x="17" y="17"/>
                          </a:lnTo>
                          <a:lnTo>
                            <a:pt x="10" y="17"/>
                          </a:lnTo>
                          <a:lnTo>
                            <a:pt x="5" y="20"/>
                          </a:lnTo>
                          <a:lnTo>
                            <a:pt x="6" y="18"/>
                          </a:lnTo>
                          <a:lnTo>
                            <a:pt x="6" y="15"/>
                          </a:lnTo>
                          <a:lnTo>
                            <a:pt x="4" y="12"/>
                          </a:lnTo>
                          <a:lnTo>
                            <a:pt x="2" y="10"/>
                          </a:lnTo>
                          <a:lnTo>
                            <a:pt x="0" y="6"/>
                          </a:lnTo>
                          <a:lnTo>
                            <a:pt x="0" y="3"/>
                          </a:lnTo>
                          <a:lnTo>
                            <a:pt x="1" y="0"/>
                          </a:lnTo>
                        </a:path>
                      </a:pathLst>
                    </a:custGeom>
                    <a:solidFill>
                      <a:srgbClr val="FFA040"/>
                    </a:solidFill>
                    <a:ln w="9525" cap="rnd">
                      <a:noFill/>
                      <a:round/>
                      <a:headEnd/>
                      <a:tailEnd/>
                    </a:ln>
                  </p:spPr>
                  <p:txBody>
                    <a:bodyPr/>
                    <a:lstStyle/>
                    <a:p>
                      <a:endParaRPr lang="zh-CN" altLang="en-US"/>
                    </a:p>
                  </p:txBody>
                </p:sp>
                <p:sp>
                  <p:nvSpPr>
                    <p:cNvPr id="4250" name="Freeform 118"/>
                    <p:cNvSpPr>
                      <a:spLocks/>
                    </p:cNvSpPr>
                    <p:nvPr/>
                  </p:nvSpPr>
                  <p:spPr bwMode="auto">
                    <a:xfrm>
                      <a:off x="1109" y="1837"/>
                      <a:ext cx="37" cy="18"/>
                    </a:xfrm>
                    <a:custGeom>
                      <a:avLst/>
                      <a:gdLst>
                        <a:gd name="T0" fmla="*/ 0 w 37"/>
                        <a:gd name="T1" fmla="*/ 1 h 18"/>
                        <a:gd name="T2" fmla="*/ 1 w 37"/>
                        <a:gd name="T3" fmla="*/ 0 h 18"/>
                        <a:gd name="T4" fmla="*/ 2 w 37"/>
                        <a:gd name="T5" fmla="*/ 1 h 18"/>
                        <a:gd name="T6" fmla="*/ 5 w 37"/>
                        <a:gd name="T7" fmla="*/ 3 h 18"/>
                        <a:gd name="T8" fmla="*/ 10 w 37"/>
                        <a:gd name="T9" fmla="*/ 4 h 18"/>
                        <a:gd name="T10" fmla="*/ 15 w 37"/>
                        <a:gd name="T11" fmla="*/ 6 h 18"/>
                        <a:gd name="T12" fmla="*/ 24 w 37"/>
                        <a:gd name="T13" fmla="*/ 7 h 18"/>
                        <a:gd name="T14" fmla="*/ 33 w 37"/>
                        <a:gd name="T15" fmla="*/ 9 h 18"/>
                        <a:gd name="T16" fmla="*/ 36 w 37"/>
                        <a:gd name="T17" fmla="*/ 16 h 18"/>
                        <a:gd name="T18" fmla="*/ 25 w 37"/>
                        <a:gd name="T19" fmla="*/ 14 h 18"/>
                        <a:gd name="T20" fmla="*/ 17 w 37"/>
                        <a:gd name="T21" fmla="*/ 13 h 18"/>
                        <a:gd name="T22" fmla="*/ 10 w 37"/>
                        <a:gd name="T23" fmla="*/ 14 h 18"/>
                        <a:gd name="T24" fmla="*/ 6 w 37"/>
                        <a:gd name="T25" fmla="*/ 17 h 18"/>
                        <a:gd name="T26" fmla="*/ 6 w 37"/>
                        <a:gd name="T27" fmla="*/ 15 h 18"/>
                        <a:gd name="T28" fmla="*/ 6 w 37"/>
                        <a:gd name="T29" fmla="*/ 12 h 18"/>
                        <a:gd name="T30" fmla="*/ 5 w 37"/>
                        <a:gd name="T31" fmla="*/ 10 h 18"/>
                        <a:gd name="T32" fmla="*/ 2 w 37"/>
                        <a:gd name="T33" fmla="*/ 7 h 18"/>
                        <a:gd name="T34" fmla="*/ 0 w 37"/>
                        <a:gd name="T35" fmla="*/ 4 h 18"/>
                        <a:gd name="T36" fmla="*/ 0 w 37"/>
                        <a:gd name="T37" fmla="*/ 1 h 1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7"/>
                        <a:gd name="T58" fmla="*/ 0 h 18"/>
                        <a:gd name="T59" fmla="*/ 37 w 37"/>
                        <a:gd name="T60" fmla="*/ 18 h 1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7" h="18">
                          <a:moveTo>
                            <a:pt x="0" y="1"/>
                          </a:moveTo>
                          <a:lnTo>
                            <a:pt x="1" y="0"/>
                          </a:lnTo>
                          <a:lnTo>
                            <a:pt x="2" y="1"/>
                          </a:lnTo>
                          <a:lnTo>
                            <a:pt x="5" y="3"/>
                          </a:lnTo>
                          <a:lnTo>
                            <a:pt x="10" y="4"/>
                          </a:lnTo>
                          <a:lnTo>
                            <a:pt x="15" y="6"/>
                          </a:lnTo>
                          <a:lnTo>
                            <a:pt x="24" y="7"/>
                          </a:lnTo>
                          <a:lnTo>
                            <a:pt x="33" y="9"/>
                          </a:lnTo>
                          <a:lnTo>
                            <a:pt x="36" y="16"/>
                          </a:lnTo>
                          <a:lnTo>
                            <a:pt x="25" y="14"/>
                          </a:lnTo>
                          <a:lnTo>
                            <a:pt x="17" y="13"/>
                          </a:lnTo>
                          <a:lnTo>
                            <a:pt x="10" y="14"/>
                          </a:lnTo>
                          <a:lnTo>
                            <a:pt x="6" y="17"/>
                          </a:lnTo>
                          <a:lnTo>
                            <a:pt x="6" y="15"/>
                          </a:lnTo>
                          <a:lnTo>
                            <a:pt x="6" y="12"/>
                          </a:lnTo>
                          <a:lnTo>
                            <a:pt x="5" y="10"/>
                          </a:lnTo>
                          <a:lnTo>
                            <a:pt x="2" y="7"/>
                          </a:lnTo>
                          <a:lnTo>
                            <a:pt x="0" y="4"/>
                          </a:lnTo>
                          <a:lnTo>
                            <a:pt x="0" y="1"/>
                          </a:lnTo>
                        </a:path>
                      </a:pathLst>
                    </a:custGeom>
                    <a:solidFill>
                      <a:srgbClr val="FFA040"/>
                    </a:solidFill>
                    <a:ln w="9525" cap="rnd">
                      <a:noFill/>
                      <a:round/>
                      <a:headEnd/>
                      <a:tailEnd/>
                    </a:ln>
                  </p:spPr>
                  <p:txBody>
                    <a:bodyPr/>
                    <a:lstStyle/>
                    <a:p>
                      <a:endParaRPr lang="zh-CN" altLang="en-US"/>
                    </a:p>
                  </p:txBody>
                </p:sp>
                <p:sp>
                  <p:nvSpPr>
                    <p:cNvPr id="4251" name="Freeform 119"/>
                    <p:cNvSpPr>
                      <a:spLocks/>
                    </p:cNvSpPr>
                    <p:nvPr/>
                  </p:nvSpPr>
                  <p:spPr bwMode="auto">
                    <a:xfrm>
                      <a:off x="1107" y="1858"/>
                      <a:ext cx="44" cy="23"/>
                    </a:xfrm>
                    <a:custGeom>
                      <a:avLst/>
                      <a:gdLst>
                        <a:gd name="T0" fmla="*/ 0 w 44"/>
                        <a:gd name="T1" fmla="*/ 3 h 23"/>
                        <a:gd name="T2" fmla="*/ 2 w 44"/>
                        <a:gd name="T3" fmla="*/ 0 h 23"/>
                        <a:gd name="T4" fmla="*/ 5 w 44"/>
                        <a:gd name="T5" fmla="*/ 3 h 23"/>
                        <a:gd name="T6" fmla="*/ 8 w 44"/>
                        <a:gd name="T7" fmla="*/ 5 h 23"/>
                        <a:gd name="T8" fmla="*/ 11 w 44"/>
                        <a:gd name="T9" fmla="*/ 7 h 23"/>
                        <a:gd name="T10" fmla="*/ 17 w 44"/>
                        <a:gd name="T11" fmla="*/ 9 h 23"/>
                        <a:gd name="T12" fmla="*/ 23 w 44"/>
                        <a:gd name="T13" fmla="*/ 10 h 23"/>
                        <a:gd name="T14" fmla="*/ 30 w 44"/>
                        <a:gd name="T15" fmla="*/ 12 h 23"/>
                        <a:gd name="T16" fmla="*/ 41 w 44"/>
                        <a:gd name="T17" fmla="*/ 15 h 23"/>
                        <a:gd name="T18" fmla="*/ 43 w 44"/>
                        <a:gd name="T19" fmla="*/ 22 h 23"/>
                        <a:gd name="T20" fmla="*/ 32 w 44"/>
                        <a:gd name="T21" fmla="*/ 18 h 23"/>
                        <a:gd name="T22" fmla="*/ 25 w 44"/>
                        <a:gd name="T23" fmla="*/ 16 h 23"/>
                        <a:gd name="T24" fmla="*/ 19 w 44"/>
                        <a:gd name="T25" fmla="*/ 15 h 23"/>
                        <a:gd name="T26" fmla="*/ 14 w 44"/>
                        <a:gd name="T27" fmla="*/ 15 h 23"/>
                        <a:gd name="T28" fmla="*/ 11 w 44"/>
                        <a:gd name="T29" fmla="*/ 16 h 23"/>
                        <a:gd name="T30" fmla="*/ 8 w 44"/>
                        <a:gd name="T31" fmla="*/ 19 h 23"/>
                        <a:gd name="T32" fmla="*/ 8 w 44"/>
                        <a:gd name="T33" fmla="*/ 16 h 23"/>
                        <a:gd name="T34" fmla="*/ 5 w 44"/>
                        <a:gd name="T35" fmla="*/ 12 h 23"/>
                        <a:gd name="T36" fmla="*/ 2 w 44"/>
                        <a:gd name="T37" fmla="*/ 9 h 23"/>
                        <a:gd name="T38" fmla="*/ 0 w 44"/>
                        <a:gd name="T39" fmla="*/ 6 h 23"/>
                        <a:gd name="T40" fmla="*/ 0 w 44"/>
                        <a:gd name="T41" fmla="*/ 3 h 2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4"/>
                        <a:gd name="T64" fmla="*/ 0 h 23"/>
                        <a:gd name="T65" fmla="*/ 44 w 44"/>
                        <a:gd name="T66" fmla="*/ 23 h 2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4" h="23">
                          <a:moveTo>
                            <a:pt x="0" y="3"/>
                          </a:moveTo>
                          <a:lnTo>
                            <a:pt x="2" y="0"/>
                          </a:lnTo>
                          <a:lnTo>
                            <a:pt x="5" y="3"/>
                          </a:lnTo>
                          <a:lnTo>
                            <a:pt x="8" y="5"/>
                          </a:lnTo>
                          <a:lnTo>
                            <a:pt x="11" y="7"/>
                          </a:lnTo>
                          <a:lnTo>
                            <a:pt x="17" y="9"/>
                          </a:lnTo>
                          <a:lnTo>
                            <a:pt x="23" y="10"/>
                          </a:lnTo>
                          <a:lnTo>
                            <a:pt x="30" y="12"/>
                          </a:lnTo>
                          <a:lnTo>
                            <a:pt x="41" y="15"/>
                          </a:lnTo>
                          <a:lnTo>
                            <a:pt x="43" y="22"/>
                          </a:lnTo>
                          <a:lnTo>
                            <a:pt x="32" y="18"/>
                          </a:lnTo>
                          <a:lnTo>
                            <a:pt x="25" y="16"/>
                          </a:lnTo>
                          <a:lnTo>
                            <a:pt x="19" y="15"/>
                          </a:lnTo>
                          <a:lnTo>
                            <a:pt x="14" y="15"/>
                          </a:lnTo>
                          <a:lnTo>
                            <a:pt x="11" y="16"/>
                          </a:lnTo>
                          <a:lnTo>
                            <a:pt x="8" y="19"/>
                          </a:lnTo>
                          <a:lnTo>
                            <a:pt x="8" y="16"/>
                          </a:lnTo>
                          <a:lnTo>
                            <a:pt x="5" y="12"/>
                          </a:lnTo>
                          <a:lnTo>
                            <a:pt x="2" y="9"/>
                          </a:lnTo>
                          <a:lnTo>
                            <a:pt x="0" y="6"/>
                          </a:lnTo>
                          <a:lnTo>
                            <a:pt x="0" y="3"/>
                          </a:lnTo>
                        </a:path>
                      </a:pathLst>
                    </a:custGeom>
                    <a:solidFill>
                      <a:srgbClr val="FFA040"/>
                    </a:solidFill>
                    <a:ln w="9525" cap="rnd">
                      <a:noFill/>
                      <a:round/>
                      <a:headEnd/>
                      <a:tailEnd/>
                    </a:ln>
                  </p:spPr>
                  <p:txBody>
                    <a:bodyPr/>
                    <a:lstStyle/>
                    <a:p>
                      <a:endParaRPr lang="zh-CN" altLang="en-US"/>
                    </a:p>
                  </p:txBody>
                </p:sp>
                <p:sp>
                  <p:nvSpPr>
                    <p:cNvPr id="4252" name="Freeform 120"/>
                    <p:cNvSpPr>
                      <a:spLocks/>
                    </p:cNvSpPr>
                    <p:nvPr/>
                  </p:nvSpPr>
                  <p:spPr bwMode="auto">
                    <a:xfrm>
                      <a:off x="1112" y="1882"/>
                      <a:ext cx="52" cy="48"/>
                    </a:xfrm>
                    <a:custGeom>
                      <a:avLst/>
                      <a:gdLst>
                        <a:gd name="T0" fmla="*/ 0 w 52"/>
                        <a:gd name="T1" fmla="*/ 7 h 48"/>
                        <a:gd name="T2" fmla="*/ 0 w 52"/>
                        <a:gd name="T3" fmla="*/ 4 h 48"/>
                        <a:gd name="T4" fmla="*/ 0 w 52"/>
                        <a:gd name="T5" fmla="*/ 2 h 48"/>
                        <a:gd name="T6" fmla="*/ 1 w 52"/>
                        <a:gd name="T7" fmla="*/ 0 h 48"/>
                        <a:gd name="T8" fmla="*/ 5 w 52"/>
                        <a:gd name="T9" fmla="*/ 3 h 48"/>
                        <a:gd name="T10" fmla="*/ 11 w 52"/>
                        <a:gd name="T11" fmla="*/ 6 h 48"/>
                        <a:gd name="T12" fmla="*/ 17 w 52"/>
                        <a:gd name="T13" fmla="*/ 8 h 48"/>
                        <a:gd name="T14" fmla="*/ 26 w 52"/>
                        <a:gd name="T15" fmla="*/ 11 h 48"/>
                        <a:gd name="T16" fmla="*/ 38 w 52"/>
                        <a:gd name="T17" fmla="*/ 13 h 48"/>
                        <a:gd name="T18" fmla="*/ 40 w 52"/>
                        <a:gd name="T19" fmla="*/ 18 h 48"/>
                        <a:gd name="T20" fmla="*/ 34 w 52"/>
                        <a:gd name="T21" fmla="*/ 16 h 48"/>
                        <a:gd name="T22" fmla="*/ 28 w 52"/>
                        <a:gd name="T23" fmla="*/ 16 h 48"/>
                        <a:gd name="T24" fmla="*/ 24 w 52"/>
                        <a:gd name="T25" fmla="*/ 16 h 48"/>
                        <a:gd name="T26" fmla="*/ 23 w 52"/>
                        <a:gd name="T27" fmla="*/ 19 h 48"/>
                        <a:gd name="T28" fmla="*/ 25 w 52"/>
                        <a:gd name="T29" fmla="*/ 22 h 48"/>
                        <a:gd name="T30" fmla="*/ 28 w 52"/>
                        <a:gd name="T31" fmla="*/ 26 h 48"/>
                        <a:gd name="T32" fmla="*/ 33 w 52"/>
                        <a:gd name="T33" fmla="*/ 31 h 48"/>
                        <a:gd name="T34" fmla="*/ 40 w 52"/>
                        <a:gd name="T35" fmla="*/ 36 h 48"/>
                        <a:gd name="T36" fmla="*/ 51 w 52"/>
                        <a:gd name="T37" fmla="*/ 42 h 48"/>
                        <a:gd name="T38" fmla="*/ 51 w 52"/>
                        <a:gd name="T39" fmla="*/ 47 h 48"/>
                        <a:gd name="T40" fmla="*/ 46 w 52"/>
                        <a:gd name="T41" fmla="*/ 44 h 48"/>
                        <a:gd name="T42" fmla="*/ 40 w 52"/>
                        <a:gd name="T43" fmla="*/ 41 h 48"/>
                        <a:gd name="T44" fmla="*/ 32 w 52"/>
                        <a:gd name="T45" fmla="*/ 36 h 48"/>
                        <a:gd name="T46" fmla="*/ 25 w 52"/>
                        <a:gd name="T47" fmla="*/ 30 h 48"/>
                        <a:gd name="T48" fmla="*/ 19 w 52"/>
                        <a:gd name="T49" fmla="*/ 26 h 48"/>
                        <a:gd name="T50" fmla="*/ 14 w 52"/>
                        <a:gd name="T51" fmla="*/ 20 h 48"/>
                        <a:gd name="T52" fmla="*/ 9 w 52"/>
                        <a:gd name="T53" fmla="*/ 15 h 48"/>
                        <a:gd name="T54" fmla="*/ 3 w 52"/>
                        <a:gd name="T55" fmla="*/ 11 h 48"/>
                        <a:gd name="T56" fmla="*/ 0 w 52"/>
                        <a:gd name="T57" fmla="*/ 7 h 4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2"/>
                        <a:gd name="T88" fmla="*/ 0 h 48"/>
                        <a:gd name="T89" fmla="*/ 52 w 52"/>
                        <a:gd name="T90" fmla="*/ 48 h 4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2" h="48">
                          <a:moveTo>
                            <a:pt x="0" y="7"/>
                          </a:moveTo>
                          <a:lnTo>
                            <a:pt x="0" y="4"/>
                          </a:lnTo>
                          <a:lnTo>
                            <a:pt x="0" y="2"/>
                          </a:lnTo>
                          <a:lnTo>
                            <a:pt x="1" y="0"/>
                          </a:lnTo>
                          <a:lnTo>
                            <a:pt x="5" y="3"/>
                          </a:lnTo>
                          <a:lnTo>
                            <a:pt x="11" y="6"/>
                          </a:lnTo>
                          <a:lnTo>
                            <a:pt x="17" y="8"/>
                          </a:lnTo>
                          <a:lnTo>
                            <a:pt x="26" y="11"/>
                          </a:lnTo>
                          <a:lnTo>
                            <a:pt x="38" y="13"/>
                          </a:lnTo>
                          <a:lnTo>
                            <a:pt x="40" y="18"/>
                          </a:lnTo>
                          <a:lnTo>
                            <a:pt x="34" y="16"/>
                          </a:lnTo>
                          <a:lnTo>
                            <a:pt x="28" y="16"/>
                          </a:lnTo>
                          <a:lnTo>
                            <a:pt x="24" y="16"/>
                          </a:lnTo>
                          <a:lnTo>
                            <a:pt x="23" y="19"/>
                          </a:lnTo>
                          <a:lnTo>
                            <a:pt x="25" y="22"/>
                          </a:lnTo>
                          <a:lnTo>
                            <a:pt x="28" y="26"/>
                          </a:lnTo>
                          <a:lnTo>
                            <a:pt x="33" y="31"/>
                          </a:lnTo>
                          <a:lnTo>
                            <a:pt x="40" y="36"/>
                          </a:lnTo>
                          <a:lnTo>
                            <a:pt x="51" y="42"/>
                          </a:lnTo>
                          <a:lnTo>
                            <a:pt x="51" y="47"/>
                          </a:lnTo>
                          <a:lnTo>
                            <a:pt x="46" y="44"/>
                          </a:lnTo>
                          <a:lnTo>
                            <a:pt x="40" y="41"/>
                          </a:lnTo>
                          <a:lnTo>
                            <a:pt x="32" y="36"/>
                          </a:lnTo>
                          <a:lnTo>
                            <a:pt x="25" y="30"/>
                          </a:lnTo>
                          <a:lnTo>
                            <a:pt x="19" y="26"/>
                          </a:lnTo>
                          <a:lnTo>
                            <a:pt x="14" y="20"/>
                          </a:lnTo>
                          <a:lnTo>
                            <a:pt x="9" y="15"/>
                          </a:lnTo>
                          <a:lnTo>
                            <a:pt x="3" y="11"/>
                          </a:lnTo>
                          <a:lnTo>
                            <a:pt x="0" y="7"/>
                          </a:lnTo>
                        </a:path>
                      </a:pathLst>
                    </a:custGeom>
                    <a:solidFill>
                      <a:srgbClr val="FFA040"/>
                    </a:solidFill>
                    <a:ln w="9525" cap="rnd">
                      <a:noFill/>
                      <a:round/>
                      <a:headEnd/>
                      <a:tailEnd/>
                    </a:ln>
                  </p:spPr>
                  <p:txBody>
                    <a:bodyPr/>
                    <a:lstStyle/>
                    <a:p>
                      <a:endParaRPr lang="zh-CN" altLang="en-US"/>
                    </a:p>
                  </p:txBody>
                </p:sp>
                <p:sp>
                  <p:nvSpPr>
                    <p:cNvPr id="4253" name="Freeform 121"/>
                    <p:cNvSpPr>
                      <a:spLocks/>
                    </p:cNvSpPr>
                    <p:nvPr/>
                  </p:nvSpPr>
                  <p:spPr bwMode="auto">
                    <a:xfrm>
                      <a:off x="1113" y="1797"/>
                      <a:ext cx="22" cy="17"/>
                    </a:xfrm>
                    <a:custGeom>
                      <a:avLst/>
                      <a:gdLst>
                        <a:gd name="T0" fmla="*/ 0 w 22"/>
                        <a:gd name="T1" fmla="*/ 0 h 17"/>
                        <a:gd name="T2" fmla="*/ 2 w 22"/>
                        <a:gd name="T3" fmla="*/ 2 h 17"/>
                        <a:gd name="T4" fmla="*/ 5 w 22"/>
                        <a:gd name="T5" fmla="*/ 4 h 17"/>
                        <a:gd name="T6" fmla="*/ 10 w 22"/>
                        <a:gd name="T7" fmla="*/ 7 h 17"/>
                        <a:gd name="T8" fmla="*/ 14 w 22"/>
                        <a:gd name="T9" fmla="*/ 10 h 17"/>
                        <a:gd name="T10" fmla="*/ 18 w 22"/>
                        <a:gd name="T11" fmla="*/ 12 h 17"/>
                        <a:gd name="T12" fmla="*/ 21 w 22"/>
                        <a:gd name="T13" fmla="*/ 14 h 17"/>
                        <a:gd name="T14" fmla="*/ 15 w 22"/>
                        <a:gd name="T15" fmla="*/ 16 h 17"/>
                        <a:gd name="T16" fmla="*/ 10 w 22"/>
                        <a:gd name="T17" fmla="*/ 14 h 17"/>
                        <a:gd name="T18" fmla="*/ 4 w 22"/>
                        <a:gd name="T19" fmla="*/ 12 h 17"/>
                        <a:gd name="T20" fmla="*/ 0 w 22"/>
                        <a:gd name="T21" fmla="*/ 9 h 17"/>
                        <a:gd name="T22" fmla="*/ 0 w 22"/>
                        <a:gd name="T23" fmla="*/ 7 h 17"/>
                        <a:gd name="T24" fmla="*/ 0 w 22"/>
                        <a:gd name="T25" fmla="*/ 3 h 17"/>
                        <a:gd name="T26" fmla="*/ 0 w 22"/>
                        <a:gd name="T27" fmla="*/ 0 h 1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7"/>
                        <a:gd name="T44" fmla="*/ 22 w 22"/>
                        <a:gd name="T45" fmla="*/ 17 h 1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7">
                          <a:moveTo>
                            <a:pt x="0" y="0"/>
                          </a:moveTo>
                          <a:lnTo>
                            <a:pt x="2" y="2"/>
                          </a:lnTo>
                          <a:lnTo>
                            <a:pt x="5" y="4"/>
                          </a:lnTo>
                          <a:lnTo>
                            <a:pt x="10" y="7"/>
                          </a:lnTo>
                          <a:lnTo>
                            <a:pt x="14" y="10"/>
                          </a:lnTo>
                          <a:lnTo>
                            <a:pt x="18" y="12"/>
                          </a:lnTo>
                          <a:lnTo>
                            <a:pt x="21" y="14"/>
                          </a:lnTo>
                          <a:lnTo>
                            <a:pt x="15" y="16"/>
                          </a:lnTo>
                          <a:lnTo>
                            <a:pt x="10" y="14"/>
                          </a:lnTo>
                          <a:lnTo>
                            <a:pt x="4" y="12"/>
                          </a:lnTo>
                          <a:lnTo>
                            <a:pt x="0" y="9"/>
                          </a:lnTo>
                          <a:lnTo>
                            <a:pt x="0" y="7"/>
                          </a:lnTo>
                          <a:lnTo>
                            <a:pt x="0" y="3"/>
                          </a:lnTo>
                          <a:lnTo>
                            <a:pt x="0" y="0"/>
                          </a:lnTo>
                        </a:path>
                      </a:pathLst>
                    </a:custGeom>
                    <a:solidFill>
                      <a:srgbClr val="FFA040"/>
                    </a:solidFill>
                    <a:ln w="9525" cap="rnd">
                      <a:noFill/>
                      <a:round/>
                      <a:headEnd/>
                      <a:tailEnd/>
                    </a:ln>
                  </p:spPr>
                  <p:txBody>
                    <a:bodyPr/>
                    <a:lstStyle/>
                    <a:p>
                      <a:endParaRPr lang="zh-CN" altLang="en-US"/>
                    </a:p>
                  </p:txBody>
                </p:sp>
                <p:sp>
                  <p:nvSpPr>
                    <p:cNvPr id="4254" name="Freeform 122"/>
                    <p:cNvSpPr>
                      <a:spLocks/>
                    </p:cNvSpPr>
                    <p:nvPr/>
                  </p:nvSpPr>
                  <p:spPr bwMode="auto">
                    <a:xfrm>
                      <a:off x="1151" y="1794"/>
                      <a:ext cx="180" cy="142"/>
                    </a:xfrm>
                    <a:custGeom>
                      <a:avLst/>
                      <a:gdLst>
                        <a:gd name="T0" fmla="*/ 85 w 180"/>
                        <a:gd name="T1" fmla="*/ 32 h 142"/>
                        <a:gd name="T2" fmla="*/ 71 w 180"/>
                        <a:gd name="T3" fmla="*/ 36 h 142"/>
                        <a:gd name="T4" fmla="*/ 42 w 180"/>
                        <a:gd name="T5" fmla="*/ 40 h 142"/>
                        <a:gd name="T6" fmla="*/ 0 w 180"/>
                        <a:gd name="T7" fmla="*/ 42 h 142"/>
                        <a:gd name="T8" fmla="*/ 50 w 180"/>
                        <a:gd name="T9" fmla="*/ 49 h 142"/>
                        <a:gd name="T10" fmla="*/ 106 w 180"/>
                        <a:gd name="T11" fmla="*/ 46 h 142"/>
                        <a:gd name="T12" fmla="*/ 145 w 180"/>
                        <a:gd name="T13" fmla="*/ 36 h 142"/>
                        <a:gd name="T14" fmla="*/ 158 w 180"/>
                        <a:gd name="T15" fmla="*/ 34 h 142"/>
                        <a:gd name="T16" fmla="*/ 152 w 180"/>
                        <a:gd name="T17" fmla="*/ 42 h 142"/>
                        <a:gd name="T18" fmla="*/ 124 w 180"/>
                        <a:gd name="T19" fmla="*/ 53 h 142"/>
                        <a:gd name="T20" fmla="*/ 74 w 180"/>
                        <a:gd name="T21" fmla="*/ 63 h 142"/>
                        <a:gd name="T22" fmla="*/ 43 w 180"/>
                        <a:gd name="T23" fmla="*/ 71 h 142"/>
                        <a:gd name="T24" fmla="*/ 100 w 180"/>
                        <a:gd name="T25" fmla="*/ 70 h 142"/>
                        <a:gd name="T26" fmla="*/ 138 w 180"/>
                        <a:gd name="T27" fmla="*/ 63 h 142"/>
                        <a:gd name="T28" fmla="*/ 161 w 180"/>
                        <a:gd name="T29" fmla="*/ 56 h 142"/>
                        <a:gd name="T30" fmla="*/ 161 w 180"/>
                        <a:gd name="T31" fmla="*/ 61 h 142"/>
                        <a:gd name="T32" fmla="*/ 142 w 180"/>
                        <a:gd name="T33" fmla="*/ 72 h 142"/>
                        <a:gd name="T34" fmla="*/ 107 w 180"/>
                        <a:gd name="T35" fmla="*/ 83 h 142"/>
                        <a:gd name="T36" fmla="*/ 58 w 180"/>
                        <a:gd name="T37" fmla="*/ 90 h 142"/>
                        <a:gd name="T38" fmla="*/ 74 w 180"/>
                        <a:gd name="T39" fmla="*/ 95 h 142"/>
                        <a:gd name="T40" fmla="*/ 118 w 180"/>
                        <a:gd name="T41" fmla="*/ 93 h 142"/>
                        <a:gd name="T42" fmla="*/ 153 w 180"/>
                        <a:gd name="T43" fmla="*/ 84 h 142"/>
                        <a:gd name="T44" fmla="*/ 157 w 180"/>
                        <a:gd name="T45" fmla="*/ 88 h 142"/>
                        <a:gd name="T46" fmla="*/ 146 w 180"/>
                        <a:gd name="T47" fmla="*/ 96 h 142"/>
                        <a:gd name="T48" fmla="*/ 119 w 180"/>
                        <a:gd name="T49" fmla="*/ 106 h 142"/>
                        <a:gd name="T50" fmla="*/ 88 w 180"/>
                        <a:gd name="T51" fmla="*/ 110 h 142"/>
                        <a:gd name="T52" fmla="*/ 40 w 180"/>
                        <a:gd name="T53" fmla="*/ 111 h 142"/>
                        <a:gd name="T54" fmla="*/ 73 w 180"/>
                        <a:gd name="T55" fmla="*/ 118 h 142"/>
                        <a:gd name="T56" fmla="*/ 104 w 180"/>
                        <a:gd name="T57" fmla="*/ 118 h 142"/>
                        <a:gd name="T58" fmla="*/ 132 w 180"/>
                        <a:gd name="T59" fmla="*/ 114 h 142"/>
                        <a:gd name="T60" fmla="*/ 143 w 180"/>
                        <a:gd name="T61" fmla="*/ 115 h 142"/>
                        <a:gd name="T62" fmla="*/ 137 w 180"/>
                        <a:gd name="T63" fmla="*/ 122 h 142"/>
                        <a:gd name="T64" fmla="*/ 121 w 180"/>
                        <a:gd name="T65" fmla="*/ 127 h 142"/>
                        <a:gd name="T66" fmla="*/ 62 w 180"/>
                        <a:gd name="T67" fmla="*/ 132 h 142"/>
                        <a:gd name="T68" fmla="*/ 110 w 180"/>
                        <a:gd name="T69" fmla="*/ 135 h 142"/>
                        <a:gd name="T70" fmla="*/ 114 w 180"/>
                        <a:gd name="T71" fmla="*/ 140 h 142"/>
                        <a:gd name="T72" fmla="*/ 132 w 180"/>
                        <a:gd name="T73" fmla="*/ 135 h 142"/>
                        <a:gd name="T74" fmla="*/ 145 w 180"/>
                        <a:gd name="T75" fmla="*/ 126 h 142"/>
                        <a:gd name="T76" fmla="*/ 173 w 180"/>
                        <a:gd name="T77" fmla="*/ 92 h 142"/>
                        <a:gd name="T78" fmla="*/ 174 w 180"/>
                        <a:gd name="T79" fmla="*/ 85 h 142"/>
                        <a:gd name="T80" fmla="*/ 170 w 180"/>
                        <a:gd name="T81" fmla="*/ 79 h 142"/>
                        <a:gd name="T82" fmla="*/ 174 w 180"/>
                        <a:gd name="T83" fmla="*/ 72 h 142"/>
                        <a:gd name="T84" fmla="*/ 179 w 180"/>
                        <a:gd name="T85" fmla="*/ 66 h 142"/>
                        <a:gd name="T86" fmla="*/ 175 w 180"/>
                        <a:gd name="T87" fmla="*/ 58 h 142"/>
                        <a:gd name="T88" fmla="*/ 171 w 180"/>
                        <a:gd name="T89" fmla="*/ 52 h 142"/>
                        <a:gd name="T90" fmla="*/ 177 w 180"/>
                        <a:gd name="T91" fmla="*/ 45 h 142"/>
                        <a:gd name="T92" fmla="*/ 176 w 180"/>
                        <a:gd name="T93" fmla="*/ 36 h 142"/>
                        <a:gd name="T94" fmla="*/ 172 w 180"/>
                        <a:gd name="T95" fmla="*/ 30 h 142"/>
                        <a:gd name="T96" fmla="*/ 175 w 180"/>
                        <a:gd name="T97" fmla="*/ 23 h 142"/>
                        <a:gd name="T98" fmla="*/ 179 w 180"/>
                        <a:gd name="T99" fmla="*/ 16 h 142"/>
                        <a:gd name="T100" fmla="*/ 174 w 180"/>
                        <a:gd name="T101" fmla="*/ 9 h 142"/>
                        <a:gd name="T102" fmla="*/ 155 w 180"/>
                        <a:gd name="T103" fmla="*/ 10 h 142"/>
                        <a:gd name="T104" fmla="*/ 116 w 180"/>
                        <a:gd name="T105" fmla="*/ 21 h 142"/>
                        <a:gd name="T106" fmla="*/ 71 w 180"/>
                        <a:gd name="T107" fmla="*/ 27 h 14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80"/>
                        <a:gd name="T163" fmla="*/ 0 h 142"/>
                        <a:gd name="T164" fmla="*/ 180 w 180"/>
                        <a:gd name="T165" fmla="*/ 142 h 14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80" h="142">
                          <a:moveTo>
                            <a:pt x="71" y="27"/>
                          </a:moveTo>
                          <a:lnTo>
                            <a:pt x="45" y="29"/>
                          </a:lnTo>
                          <a:lnTo>
                            <a:pt x="85" y="32"/>
                          </a:lnTo>
                          <a:lnTo>
                            <a:pt x="82" y="34"/>
                          </a:lnTo>
                          <a:lnTo>
                            <a:pt x="77" y="35"/>
                          </a:lnTo>
                          <a:lnTo>
                            <a:pt x="71" y="36"/>
                          </a:lnTo>
                          <a:lnTo>
                            <a:pt x="63" y="38"/>
                          </a:lnTo>
                          <a:lnTo>
                            <a:pt x="54" y="40"/>
                          </a:lnTo>
                          <a:lnTo>
                            <a:pt x="42" y="40"/>
                          </a:lnTo>
                          <a:lnTo>
                            <a:pt x="29" y="42"/>
                          </a:lnTo>
                          <a:lnTo>
                            <a:pt x="15" y="42"/>
                          </a:lnTo>
                          <a:lnTo>
                            <a:pt x="0" y="42"/>
                          </a:lnTo>
                          <a:lnTo>
                            <a:pt x="23" y="47"/>
                          </a:lnTo>
                          <a:lnTo>
                            <a:pt x="37" y="49"/>
                          </a:lnTo>
                          <a:lnTo>
                            <a:pt x="50" y="49"/>
                          </a:lnTo>
                          <a:lnTo>
                            <a:pt x="65" y="49"/>
                          </a:lnTo>
                          <a:lnTo>
                            <a:pt x="87" y="48"/>
                          </a:lnTo>
                          <a:lnTo>
                            <a:pt x="106" y="46"/>
                          </a:lnTo>
                          <a:lnTo>
                            <a:pt x="121" y="42"/>
                          </a:lnTo>
                          <a:lnTo>
                            <a:pt x="138" y="38"/>
                          </a:lnTo>
                          <a:lnTo>
                            <a:pt x="145" y="36"/>
                          </a:lnTo>
                          <a:lnTo>
                            <a:pt x="152" y="34"/>
                          </a:lnTo>
                          <a:lnTo>
                            <a:pt x="156" y="33"/>
                          </a:lnTo>
                          <a:lnTo>
                            <a:pt x="158" y="34"/>
                          </a:lnTo>
                          <a:lnTo>
                            <a:pt x="158" y="36"/>
                          </a:lnTo>
                          <a:lnTo>
                            <a:pt x="157" y="39"/>
                          </a:lnTo>
                          <a:lnTo>
                            <a:pt x="152" y="42"/>
                          </a:lnTo>
                          <a:lnTo>
                            <a:pt x="145" y="46"/>
                          </a:lnTo>
                          <a:lnTo>
                            <a:pt x="136" y="49"/>
                          </a:lnTo>
                          <a:lnTo>
                            <a:pt x="124" y="53"/>
                          </a:lnTo>
                          <a:lnTo>
                            <a:pt x="109" y="57"/>
                          </a:lnTo>
                          <a:lnTo>
                            <a:pt x="91" y="60"/>
                          </a:lnTo>
                          <a:lnTo>
                            <a:pt x="74" y="63"/>
                          </a:lnTo>
                          <a:lnTo>
                            <a:pt x="55" y="65"/>
                          </a:lnTo>
                          <a:lnTo>
                            <a:pt x="23" y="68"/>
                          </a:lnTo>
                          <a:lnTo>
                            <a:pt x="43" y="71"/>
                          </a:lnTo>
                          <a:lnTo>
                            <a:pt x="59" y="73"/>
                          </a:lnTo>
                          <a:lnTo>
                            <a:pt x="79" y="73"/>
                          </a:lnTo>
                          <a:lnTo>
                            <a:pt x="100" y="70"/>
                          </a:lnTo>
                          <a:lnTo>
                            <a:pt x="116" y="68"/>
                          </a:lnTo>
                          <a:lnTo>
                            <a:pt x="128" y="65"/>
                          </a:lnTo>
                          <a:lnTo>
                            <a:pt x="138" y="63"/>
                          </a:lnTo>
                          <a:lnTo>
                            <a:pt x="149" y="59"/>
                          </a:lnTo>
                          <a:lnTo>
                            <a:pt x="157" y="57"/>
                          </a:lnTo>
                          <a:lnTo>
                            <a:pt x="161" y="56"/>
                          </a:lnTo>
                          <a:lnTo>
                            <a:pt x="163" y="56"/>
                          </a:lnTo>
                          <a:lnTo>
                            <a:pt x="162" y="58"/>
                          </a:lnTo>
                          <a:lnTo>
                            <a:pt x="161" y="61"/>
                          </a:lnTo>
                          <a:lnTo>
                            <a:pt x="158" y="64"/>
                          </a:lnTo>
                          <a:lnTo>
                            <a:pt x="150" y="68"/>
                          </a:lnTo>
                          <a:lnTo>
                            <a:pt x="142" y="72"/>
                          </a:lnTo>
                          <a:lnTo>
                            <a:pt x="133" y="75"/>
                          </a:lnTo>
                          <a:lnTo>
                            <a:pt x="121" y="79"/>
                          </a:lnTo>
                          <a:lnTo>
                            <a:pt x="107" y="83"/>
                          </a:lnTo>
                          <a:lnTo>
                            <a:pt x="86" y="87"/>
                          </a:lnTo>
                          <a:lnTo>
                            <a:pt x="71" y="89"/>
                          </a:lnTo>
                          <a:lnTo>
                            <a:pt x="58" y="90"/>
                          </a:lnTo>
                          <a:lnTo>
                            <a:pt x="37" y="91"/>
                          </a:lnTo>
                          <a:lnTo>
                            <a:pt x="58" y="94"/>
                          </a:lnTo>
                          <a:lnTo>
                            <a:pt x="74" y="95"/>
                          </a:lnTo>
                          <a:lnTo>
                            <a:pt x="88" y="95"/>
                          </a:lnTo>
                          <a:lnTo>
                            <a:pt x="103" y="95"/>
                          </a:lnTo>
                          <a:lnTo>
                            <a:pt x="118" y="93"/>
                          </a:lnTo>
                          <a:lnTo>
                            <a:pt x="129" y="91"/>
                          </a:lnTo>
                          <a:lnTo>
                            <a:pt x="138" y="88"/>
                          </a:lnTo>
                          <a:lnTo>
                            <a:pt x="153" y="84"/>
                          </a:lnTo>
                          <a:lnTo>
                            <a:pt x="155" y="84"/>
                          </a:lnTo>
                          <a:lnTo>
                            <a:pt x="157" y="85"/>
                          </a:lnTo>
                          <a:lnTo>
                            <a:pt x="157" y="88"/>
                          </a:lnTo>
                          <a:lnTo>
                            <a:pt x="155" y="90"/>
                          </a:lnTo>
                          <a:lnTo>
                            <a:pt x="151" y="93"/>
                          </a:lnTo>
                          <a:lnTo>
                            <a:pt x="146" y="96"/>
                          </a:lnTo>
                          <a:lnTo>
                            <a:pt x="137" y="100"/>
                          </a:lnTo>
                          <a:lnTo>
                            <a:pt x="128" y="104"/>
                          </a:lnTo>
                          <a:lnTo>
                            <a:pt x="119" y="106"/>
                          </a:lnTo>
                          <a:lnTo>
                            <a:pt x="109" y="108"/>
                          </a:lnTo>
                          <a:lnTo>
                            <a:pt x="100" y="109"/>
                          </a:lnTo>
                          <a:lnTo>
                            <a:pt x="88" y="110"/>
                          </a:lnTo>
                          <a:lnTo>
                            <a:pt x="74" y="111"/>
                          </a:lnTo>
                          <a:lnTo>
                            <a:pt x="61" y="111"/>
                          </a:lnTo>
                          <a:lnTo>
                            <a:pt x="40" y="111"/>
                          </a:lnTo>
                          <a:lnTo>
                            <a:pt x="51" y="114"/>
                          </a:lnTo>
                          <a:lnTo>
                            <a:pt x="62" y="117"/>
                          </a:lnTo>
                          <a:lnTo>
                            <a:pt x="73" y="118"/>
                          </a:lnTo>
                          <a:lnTo>
                            <a:pt x="83" y="118"/>
                          </a:lnTo>
                          <a:lnTo>
                            <a:pt x="93" y="119"/>
                          </a:lnTo>
                          <a:lnTo>
                            <a:pt x="104" y="118"/>
                          </a:lnTo>
                          <a:lnTo>
                            <a:pt x="112" y="118"/>
                          </a:lnTo>
                          <a:lnTo>
                            <a:pt x="121" y="117"/>
                          </a:lnTo>
                          <a:lnTo>
                            <a:pt x="132" y="114"/>
                          </a:lnTo>
                          <a:lnTo>
                            <a:pt x="140" y="113"/>
                          </a:lnTo>
                          <a:lnTo>
                            <a:pt x="143" y="113"/>
                          </a:lnTo>
                          <a:lnTo>
                            <a:pt x="143" y="115"/>
                          </a:lnTo>
                          <a:lnTo>
                            <a:pt x="143" y="117"/>
                          </a:lnTo>
                          <a:lnTo>
                            <a:pt x="140" y="119"/>
                          </a:lnTo>
                          <a:lnTo>
                            <a:pt x="137" y="122"/>
                          </a:lnTo>
                          <a:lnTo>
                            <a:pt x="133" y="123"/>
                          </a:lnTo>
                          <a:lnTo>
                            <a:pt x="128" y="125"/>
                          </a:lnTo>
                          <a:lnTo>
                            <a:pt x="121" y="127"/>
                          </a:lnTo>
                          <a:lnTo>
                            <a:pt x="105" y="129"/>
                          </a:lnTo>
                          <a:lnTo>
                            <a:pt x="91" y="130"/>
                          </a:lnTo>
                          <a:lnTo>
                            <a:pt x="62" y="132"/>
                          </a:lnTo>
                          <a:lnTo>
                            <a:pt x="99" y="134"/>
                          </a:lnTo>
                          <a:lnTo>
                            <a:pt x="107" y="134"/>
                          </a:lnTo>
                          <a:lnTo>
                            <a:pt x="110" y="135"/>
                          </a:lnTo>
                          <a:lnTo>
                            <a:pt x="112" y="136"/>
                          </a:lnTo>
                          <a:lnTo>
                            <a:pt x="112" y="139"/>
                          </a:lnTo>
                          <a:lnTo>
                            <a:pt x="114" y="140"/>
                          </a:lnTo>
                          <a:lnTo>
                            <a:pt x="118" y="141"/>
                          </a:lnTo>
                          <a:lnTo>
                            <a:pt x="126" y="138"/>
                          </a:lnTo>
                          <a:lnTo>
                            <a:pt x="132" y="135"/>
                          </a:lnTo>
                          <a:lnTo>
                            <a:pt x="137" y="133"/>
                          </a:lnTo>
                          <a:lnTo>
                            <a:pt x="141" y="130"/>
                          </a:lnTo>
                          <a:lnTo>
                            <a:pt x="145" y="126"/>
                          </a:lnTo>
                          <a:lnTo>
                            <a:pt x="159" y="111"/>
                          </a:lnTo>
                          <a:lnTo>
                            <a:pt x="169" y="99"/>
                          </a:lnTo>
                          <a:lnTo>
                            <a:pt x="173" y="92"/>
                          </a:lnTo>
                          <a:lnTo>
                            <a:pt x="174" y="89"/>
                          </a:lnTo>
                          <a:lnTo>
                            <a:pt x="174" y="88"/>
                          </a:lnTo>
                          <a:lnTo>
                            <a:pt x="174" y="85"/>
                          </a:lnTo>
                          <a:lnTo>
                            <a:pt x="172" y="83"/>
                          </a:lnTo>
                          <a:lnTo>
                            <a:pt x="171" y="81"/>
                          </a:lnTo>
                          <a:lnTo>
                            <a:pt x="170" y="79"/>
                          </a:lnTo>
                          <a:lnTo>
                            <a:pt x="171" y="76"/>
                          </a:lnTo>
                          <a:lnTo>
                            <a:pt x="172" y="74"/>
                          </a:lnTo>
                          <a:lnTo>
                            <a:pt x="174" y="72"/>
                          </a:lnTo>
                          <a:lnTo>
                            <a:pt x="175" y="70"/>
                          </a:lnTo>
                          <a:lnTo>
                            <a:pt x="177" y="68"/>
                          </a:lnTo>
                          <a:lnTo>
                            <a:pt x="179" y="66"/>
                          </a:lnTo>
                          <a:lnTo>
                            <a:pt x="179" y="63"/>
                          </a:lnTo>
                          <a:lnTo>
                            <a:pt x="177" y="60"/>
                          </a:lnTo>
                          <a:lnTo>
                            <a:pt x="175" y="58"/>
                          </a:lnTo>
                          <a:lnTo>
                            <a:pt x="174" y="56"/>
                          </a:lnTo>
                          <a:lnTo>
                            <a:pt x="172" y="54"/>
                          </a:lnTo>
                          <a:lnTo>
                            <a:pt x="171" y="52"/>
                          </a:lnTo>
                          <a:lnTo>
                            <a:pt x="172" y="50"/>
                          </a:lnTo>
                          <a:lnTo>
                            <a:pt x="174" y="47"/>
                          </a:lnTo>
                          <a:lnTo>
                            <a:pt x="177" y="45"/>
                          </a:lnTo>
                          <a:lnTo>
                            <a:pt x="177" y="42"/>
                          </a:lnTo>
                          <a:lnTo>
                            <a:pt x="177" y="39"/>
                          </a:lnTo>
                          <a:lnTo>
                            <a:pt x="176" y="36"/>
                          </a:lnTo>
                          <a:lnTo>
                            <a:pt x="174" y="34"/>
                          </a:lnTo>
                          <a:lnTo>
                            <a:pt x="173" y="32"/>
                          </a:lnTo>
                          <a:lnTo>
                            <a:pt x="172" y="30"/>
                          </a:lnTo>
                          <a:lnTo>
                            <a:pt x="172" y="27"/>
                          </a:lnTo>
                          <a:lnTo>
                            <a:pt x="174" y="24"/>
                          </a:lnTo>
                          <a:lnTo>
                            <a:pt x="175" y="23"/>
                          </a:lnTo>
                          <a:lnTo>
                            <a:pt x="177" y="21"/>
                          </a:lnTo>
                          <a:lnTo>
                            <a:pt x="179" y="18"/>
                          </a:lnTo>
                          <a:lnTo>
                            <a:pt x="179" y="16"/>
                          </a:lnTo>
                          <a:lnTo>
                            <a:pt x="178" y="14"/>
                          </a:lnTo>
                          <a:lnTo>
                            <a:pt x="176" y="12"/>
                          </a:lnTo>
                          <a:lnTo>
                            <a:pt x="174" y="9"/>
                          </a:lnTo>
                          <a:lnTo>
                            <a:pt x="173" y="6"/>
                          </a:lnTo>
                          <a:lnTo>
                            <a:pt x="173" y="0"/>
                          </a:lnTo>
                          <a:lnTo>
                            <a:pt x="155" y="10"/>
                          </a:lnTo>
                          <a:lnTo>
                            <a:pt x="143" y="14"/>
                          </a:lnTo>
                          <a:lnTo>
                            <a:pt x="131" y="17"/>
                          </a:lnTo>
                          <a:lnTo>
                            <a:pt x="116" y="21"/>
                          </a:lnTo>
                          <a:lnTo>
                            <a:pt x="102" y="23"/>
                          </a:lnTo>
                          <a:lnTo>
                            <a:pt x="89" y="25"/>
                          </a:lnTo>
                          <a:lnTo>
                            <a:pt x="71" y="27"/>
                          </a:lnTo>
                        </a:path>
                      </a:pathLst>
                    </a:custGeom>
                    <a:solidFill>
                      <a:srgbClr val="FFA040"/>
                    </a:solidFill>
                    <a:ln w="9525" cap="rnd">
                      <a:noFill/>
                      <a:round/>
                      <a:headEnd/>
                      <a:tailEnd/>
                    </a:ln>
                  </p:spPr>
                  <p:txBody>
                    <a:bodyPr/>
                    <a:lstStyle/>
                    <a:p>
                      <a:endParaRPr lang="zh-CN" altLang="en-US"/>
                    </a:p>
                  </p:txBody>
                </p:sp>
              </p:grpSp>
            </p:grpSp>
            <p:grpSp>
              <p:nvGrpSpPr>
                <p:cNvPr id="4241" name="Group 123"/>
                <p:cNvGrpSpPr>
                  <a:grpSpLocks/>
                </p:cNvGrpSpPr>
                <p:nvPr/>
              </p:nvGrpSpPr>
              <p:grpSpPr bwMode="auto">
                <a:xfrm>
                  <a:off x="1256" y="1816"/>
                  <a:ext cx="54" cy="90"/>
                  <a:chOff x="1256" y="1816"/>
                  <a:chExt cx="54" cy="90"/>
                </a:xfrm>
              </p:grpSpPr>
              <p:sp>
                <p:nvSpPr>
                  <p:cNvPr id="4242" name="Freeform 124"/>
                  <p:cNvSpPr>
                    <a:spLocks/>
                  </p:cNvSpPr>
                  <p:nvPr/>
                </p:nvSpPr>
                <p:spPr bwMode="auto">
                  <a:xfrm>
                    <a:off x="1266" y="1840"/>
                    <a:ext cx="42" cy="17"/>
                  </a:xfrm>
                  <a:custGeom>
                    <a:avLst/>
                    <a:gdLst>
                      <a:gd name="T0" fmla="*/ 41 w 42"/>
                      <a:gd name="T1" fmla="*/ 2 h 17"/>
                      <a:gd name="T2" fmla="*/ 37 w 42"/>
                      <a:gd name="T3" fmla="*/ 0 h 17"/>
                      <a:gd name="T4" fmla="*/ 24 w 42"/>
                      <a:gd name="T5" fmla="*/ 5 h 17"/>
                      <a:gd name="T6" fmla="*/ 12 w 42"/>
                      <a:gd name="T7" fmla="*/ 10 h 17"/>
                      <a:gd name="T8" fmla="*/ 0 w 42"/>
                      <a:gd name="T9" fmla="*/ 13 h 17"/>
                      <a:gd name="T10" fmla="*/ 2 w 42"/>
                      <a:gd name="T11" fmla="*/ 16 h 17"/>
                      <a:gd name="T12" fmla="*/ 10 w 42"/>
                      <a:gd name="T13" fmla="*/ 16 h 17"/>
                      <a:gd name="T14" fmla="*/ 21 w 42"/>
                      <a:gd name="T15" fmla="*/ 14 h 17"/>
                      <a:gd name="T16" fmla="*/ 32 w 42"/>
                      <a:gd name="T17" fmla="*/ 8 h 17"/>
                      <a:gd name="T18" fmla="*/ 41 w 42"/>
                      <a:gd name="T19" fmla="*/ 2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2"/>
                      <a:gd name="T31" fmla="*/ 0 h 17"/>
                      <a:gd name="T32" fmla="*/ 42 w 42"/>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2" h="17">
                        <a:moveTo>
                          <a:pt x="41" y="2"/>
                        </a:moveTo>
                        <a:lnTo>
                          <a:pt x="37" y="0"/>
                        </a:lnTo>
                        <a:lnTo>
                          <a:pt x="24" y="5"/>
                        </a:lnTo>
                        <a:lnTo>
                          <a:pt x="12" y="10"/>
                        </a:lnTo>
                        <a:lnTo>
                          <a:pt x="0" y="13"/>
                        </a:lnTo>
                        <a:lnTo>
                          <a:pt x="2" y="16"/>
                        </a:lnTo>
                        <a:lnTo>
                          <a:pt x="10" y="16"/>
                        </a:lnTo>
                        <a:lnTo>
                          <a:pt x="21" y="14"/>
                        </a:lnTo>
                        <a:lnTo>
                          <a:pt x="32" y="8"/>
                        </a:lnTo>
                        <a:lnTo>
                          <a:pt x="41" y="2"/>
                        </a:lnTo>
                      </a:path>
                    </a:pathLst>
                  </a:custGeom>
                  <a:solidFill>
                    <a:srgbClr val="FFE0C0"/>
                  </a:solidFill>
                  <a:ln w="9525" cap="rnd">
                    <a:noFill/>
                    <a:round/>
                    <a:headEnd/>
                    <a:tailEnd/>
                  </a:ln>
                </p:spPr>
                <p:txBody>
                  <a:bodyPr/>
                  <a:lstStyle/>
                  <a:p>
                    <a:endParaRPr lang="zh-CN" altLang="en-US"/>
                  </a:p>
                </p:txBody>
              </p:sp>
              <p:sp>
                <p:nvSpPr>
                  <p:cNvPr id="4243" name="Freeform 125"/>
                  <p:cNvSpPr>
                    <a:spLocks/>
                  </p:cNvSpPr>
                  <p:nvPr/>
                </p:nvSpPr>
                <p:spPr bwMode="auto">
                  <a:xfrm>
                    <a:off x="1274" y="1863"/>
                    <a:ext cx="36" cy="17"/>
                  </a:xfrm>
                  <a:custGeom>
                    <a:avLst/>
                    <a:gdLst>
                      <a:gd name="T0" fmla="*/ 35 w 36"/>
                      <a:gd name="T1" fmla="*/ 2 h 17"/>
                      <a:gd name="T2" fmla="*/ 33 w 36"/>
                      <a:gd name="T3" fmla="*/ 0 h 17"/>
                      <a:gd name="T4" fmla="*/ 21 w 36"/>
                      <a:gd name="T5" fmla="*/ 6 h 17"/>
                      <a:gd name="T6" fmla="*/ 11 w 36"/>
                      <a:gd name="T7" fmla="*/ 10 h 17"/>
                      <a:gd name="T8" fmla="*/ 0 w 36"/>
                      <a:gd name="T9" fmla="*/ 13 h 17"/>
                      <a:gd name="T10" fmla="*/ 2 w 36"/>
                      <a:gd name="T11" fmla="*/ 16 h 17"/>
                      <a:gd name="T12" fmla="*/ 10 w 36"/>
                      <a:gd name="T13" fmla="*/ 16 h 17"/>
                      <a:gd name="T14" fmla="*/ 18 w 36"/>
                      <a:gd name="T15" fmla="*/ 14 h 17"/>
                      <a:gd name="T16" fmla="*/ 26 w 36"/>
                      <a:gd name="T17" fmla="*/ 9 h 17"/>
                      <a:gd name="T18" fmla="*/ 35 w 36"/>
                      <a:gd name="T19" fmla="*/ 2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6"/>
                      <a:gd name="T31" fmla="*/ 0 h 17"/>
                      <a:gd name="T32" fmla="*/ 36 w 36"/>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6" h="17">
                        <a:moveTo>
                          <a:pt x="35" y="2"/>
                        </a:moveTo>
                        <a:lnTo>
                          <a:pt x="33" y="0"/>
                        </a:lnTo>
                        <a:lnTo>
                          <a:pt x="21" y="6"/>
                        </a:lnTo>
                        <a:lnTo>
                          <a:pt x="11" y="10"/>
                        </a:lnTo>
                        <a:lnTo>
                          <a:pt x="0" y="13"/>
                        </a:lnTo>
                        <a:lnTo>
                          <a:pt x="2" y="16"/>
                        </a:lnTo>
                        <a:lnTo>
                          <a:pt x="10" y="16"/>
                        </a:lnTo>
                        <a:lnTo>
                          <a:pt x="18" y="14"/>
                        </a:lnTo>
                        <a:lnTo>
                          <a:pt x="26" y="9"/>
                        </a:lnTo>
                        <a:lnTo>
                          <a:pt x="35" y="2"/>
                        </a:lnTo>
                      </a:path>
                    </a:pathLst>
                  </a:custGeom>
                  <a:solidFill>
                    <a:srgbClr val="FFE0C0"/>
                  </a:solidFill>
                  <a:ln w="9525" cap="rnd">
                    <a:noFill/>
                    <a:round/>
                    <a:headEnd/>
                    <a:tailEnd/>
                  </a:ln>
                </p:spPr>
                <p:txBody>
                  <a:bodyPr/>
                  <a:lstStyle/>
                  <a:p>
                    <a:endParaRPr lang="zh-CN" altLang="en-US"/>
                  </a:p>
                </p:txBody>
              </p:sp>
              <p:sp>
                <p:nvSpPr>
                  <p:cNvPr id="4244" name="Freeform 126"/>
                  <p:cNvSpPr>
                    <a:spLocks/>
                  </p:cNvSpPr>
                  <p:nvPr/>
                </p:nvSpPr>
                <p:spPr bwMode="auto">
                  <a:xfrm>
                    <a:off x="1271" y="1889"/>
                    <a:ext cx="38" cy="17"/>
                  </a:xfrm>
                  <a:custGeom>
                    <a:avLst/>
                    <a:gdLst>
                      <a:gd name="T0" fmla="*/ 37 w 38"/>
                      <a:gd name="T1" fmla="*/ 2 h 17"/>
                      <a:gd name="T2" fmla="*/ 34 w 38"/>
                      <a:gd name="T3" fmla="*/ 0 h 17"/>
                      <a:gd name="T4" fmla="*/ 23 w 38"/>
                      <a:gd name="T5" fmla="*/ 6 h 17"/>
                      <a:gd name="T6" fmla="*/ 12 w 38"/>
                      <a:gd name="T7" fmla="*/ 10 h 17"/>
                      <a:gd name="T8" fmla="*/ 0 w 38"/>
                      <a:gd name="T9" fmla="*/ 13 h 17"/>
                      <a:gd name="T10" fmla="*/ 2 w 38"/>
                      <a:gd name="T11" fmla="*/ 16 h 17"/>
                      <a:gd name="T12" fmla="*/ 10 w 38"/>
                      <a:gd name="T13" fmla="*/ 15 h 17"/>
                      <a:gd name="T14" fmla="*/ 20 w 38"/>
                      <a:gd name="T15" fmla="*/ 13 h 17"/>
                      <a:gd name="T16" fmla="*/ 30 w 38"/>
                      <a:gd name="T17" fmla="*/ 8 h 17"/>
                      <a:gd name="T18" fmla="*/ 37 w 38"/>
                      <a:gd name="T19" fmla="*/ 2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8"/>
                      <a:gd name="T31" fmla="*/ 0 h 17"/>
                      <a:gd name="T32" fmla="*/ 38 w 38"/>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8" h="17">
                        <a:moveTo>
                          <a:pt x="37" y="2"/>
                        </a:moveTo>
                        <a:lnTo>
                          <a:pt x="34" y="0"/>
                        </a:lnTo>
                        <a:lnTo>
                          <a:pt x="23" y="6"/>
                        </a:lnTo>
                        <a:lnTo>
                          <a:pt x="12" y="10"/>
                        </a:lnTo>
                        <a:lnTo>
                          <a:pt x="0" y="13"/>
                        </a:lnTo>
                        <a:lnTo>
                          <a:pt x="2" y="16"/>
                        </a:lnTo>
                        <a:lnTo>
                          <a:pt x="10" y="15"/>
                        </a:lnTo>
                        <a:lnTo>
                          <a:pt x="20" y="13"/>
                        </a:lnTo>
                        <a:lnTo>
                          <a:pt x="30" y="8"/>
                        </a:lnTo>
                        <a:lnTo>
                          <a:pt x="37" y="2"/>
                        </a:lnTo>
                      </a:path>
                    </a:pathLst>
                  </a:custGeom>
                  <a:solidFill>
                    <a:srgbClr val="FFE0C0"/>
                  </a:solidFill>
                  <a:ln w="9525" cap="rnd">
                    <a:noFill/>
                    <a:round/>
                    <a:headEnd/>
                    <a:tailEnd/>
                  </a:ln>
                </p:spPr>
                <p:txBody>
                  <a:bodyPr/>
                  <a:lstStyle/>
                  <a:p>
                    <a:endParaRPr lang="zh-CN" altLang="en-US"/>
                  </a:p>
                </p:txBody>
              </p:sp>
              <p:sp>
                <p:nvSpPr>
                  <p:cNvPr id="4245" name="Freeform 127"/>
                  <p:cNvSpPr>
                    <a:spLocks/>
                  </p:cNvSpPr>
                  <p:nvPr/>
                </p:nvSpPr>
                <p:spPr bwMode="auto">
                  <a:xfrm>
                    <a:off x="1256" y="1816"/>
                    <a:ext cx="43" cy="17"/>
                  </a:xfrm>
                  <a:custGeom>
                    <a:avLst/>
                    <a:gdLst>
                      <a:gd name="T0" fmla="*/ 42 w 43"/>
                      <a:gd name="T1" fmla="*/ 2 h 17"/>
                      <a:gd name="T2" fmla="*/ 37 w 43"/>
                      <a:gd name="T3" fmla="*/ 0 h 17"/>
                      <a:gd name="T4" fmla="*/ 23 w 43"/>
                      <a:gd name="T5" fmla="*/ 5 h 17"/>
                      <a:gd name="T6" fmla="*/ 12 w 43"/>
                      <a:gd name="T7" fmla="*/ 9 h 17"/>
                      <a:gd name="T8" fmla="*/ 0 w 43"/>
                      <a:gd name="T9" fmla="*/ 12 h 17"/>
                      <a:gd name="T10" fmla="*/ 2 w 43"/>
                      <a:gd name="T11" fmla="*/ 16 h 17"/>
                      <a:gd name="T12" fmla="*/ 10 w 43"/>
                      <a:gd name="T13" fmla="*/ 15 h 17"/>
                      <a:gd name="T14" fmla="*/ 20 w 43"/>
                      <a:gd name="T15" fmla="*/ 13 h 17"/>
                      <a:gd name="T16" fmla="*/ 31 w 43"/>
                      <a:gd name="T17" fmla="*/ 9 h 17"/>
                      <a:gd name="T18" fmla="*/ 42 w 43"/>
                      <a:gd name="T19" fmla="*/ 2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3"/>
                      <a:gd name="T31" fmla="*/ 0 h 17"/>
                      <a:gd name="T32" fmla="*/ 43 w 43"/>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3" h="17">
                        <a:moveTo>
                          <a:pt x="42" y="2"/>
                        </a:moveTo>
                        <a:lnTo>
                          <a:pt x="37" y="0"/>
                        </a:lnTo>
                        <a:lnTo>
                          <a:pt x="23" y="5"/>
                        </a:lnTo>
                        <a:lnTo>
                          <a:pt x="12" y="9"/>
                        </a:lnTo>
                        <a:lnTo>
                          <a:pt x="0" y="12"/>
                        </a:lnTo>
                        <a:lnTo>
                          <a:pt x="2" y="16"/>
                        </a:lnTo>
                        <a:lnTo>
                          <a:pt x="10" y="15"/>
                        </a:lnTo>
                        <a:lnTo>
                          <a:pt x="20" y="13"/>
                        </a:lnTo>
                        <a:lnTo>
                          <a:pt x="31" y="9"/>
                        </a:lnTo>
                        <a:lnTo>
                          <a:pt x="42" y="2"/>
                        </a:lnTo>
                      </a:path>
                    </a:pathLst>
                  </a:custGeom>
                  <a:solidFill>
                    <a:srgbClr val="FFE0C0"/>
                  </a:solidFill>
                  <a:ln w="9525" cap="rnd">
                    <a:noFill/>
                    <a:round/>
                    <a:headEnd/>
                    <a:tailEnd/>
                  </a:ln>
                </p:spPr>
                <p:txBody>
                  <a:bodyPr/>
                  <a:lstStyle/>
                  <a:p>
                    <a:endParaRPr lang="zh-CN" altLang="en-US"/>
                  </a:p>
                </p:txBody>
              </p:sp>
            </p:grpSp>
          </p:grpSp>
          <p:sp>
            <p:nvSpPr>
              <p:cNvPr id="4238" name="Freeform 128"/>
              <p:cNvSpPr>
                <a:spLocks/>
              </p:cNvSpPr>
              <p:nvPr/>
            </p:nvSpPr>
            <p:spPr bwMode="auto">
              <a:xfrm>
                <a:off x="1625" y="1248"/>
                <a:ext cx="277" cy="333"/>
              </a:xfrm>
              <a:custGeom>
                <a:avLst/>
                <a:gdLst>
                  <a:gd name="T0" fmla="*/ 198 w 494"/>
                  <a:gd name="T1" fmla="*/ 321 h 594"/>
                  <a:gd name="T2" fmla="*/ 200 w 494"/>
                  <a:gd name="T3" fmla="*/ 318 h 594"/>
                  <a:gd name="T4" fmla="*/ 201 w 494"/>
                  <a:gd name="T5" fmla="*/ 316 h 594"/>
                  <a:gd name="T6" fmla="*/ 203 w 494"/>
                  <a:gd name="T7" fmla="*/ 308 h 594"/>
                  <a:gd name="T8" fmla="*/ 214 w 494"/>
                  <a:gd name="T9" fmla="*/ 255 h 594"/>
                  <a:gd name="T10" fmla="*/ 221 w 494"/>
                  <a:gd name="T11" fmla="*/ 235 h 594"/>
                  <a:gd name="T12" fmla="*/ 229 w 494"/>
                  <a:gd name="T13" fmla="*/ 222 h 594"/>
                  <a:gd name="T14" fmla="*/ 243 w 494"/>
                  <a:gd name="T15" fmla="*/ 202 h 594"/>
                  <a:gd name="T16" fmla="*/ 257 w 494"/>
                  <a:gd name="T17" fmla="*/ 182 h 594"/>
                  <a:gd name="T18" fmla="*/ 267 w 494"/>
                  <a:gd name="T19" fmla="*/ 163 h 594"/>
                  <a:gd name="T20" fmla="*/ 273 w 494"/>
                  <a:gd name="T21" fmla="*/ 145 h 594"/>
                  <a:gd name="T22" fmla="*/ 276 w 494"/>
                  <a:gd name="T23" fmla="*/ 121 h 594"/>
                  <a:gd name="T24" fmla="*/ 274 w 494"/>
                  <a:gd name="T25" fmla="*/ 100 h 594"/>
                  <a:gd name="T26" fmla="*/ 268 w 494"/>
                  <a:gd name="T27" fmla="*/ 79 h 594"/>
                  <a:gd name="T28" fmla="*/ 258 w 494"/>
                  <a:gd name="T29" fmla="*/ 60 h 594"/>
                  <a:gd name="T30" fmla="*/ 242 w 494"/>
                  <a:gd name="T31" fmla="*/ 40 h 594"/>
                  <a:gd name="T32" fmla="*/ 224 w 494"/>
                  <a:gd name="T33" fmla="*/ 26 h 594"/>
                  <a:gd name="T34" fmla="*/ 201 w 494"/>
                  <a:gd name="T35" fmla="*/ 13 h 594"/>
                  <a:gd name="T36" fmla="*/ 174 w 494"/>
                  <a:gd name="T37" fmla="*/ 4 h 594"/>
                  <a:gd name="T38" fmla="*/ 153 w 494"/>
                  <a:gd name="T39" fmla="*/ 0 h 594"/>
                  <a:gd name="T40" fmla="*/ 128 w 494"/>
                  <a:gd name="T41" fmla="*/ 0 h 594"/>
                  <a:gd name="T42" fmla="*/ 107 w 494"/>
                  <a:gd name="T43" fmla="*/ 3 h 594"/>
                  <a:gd name="T44" fmla="*/ 86 w 494"/>
                  <a:gd name="T45" fmla="*/ 8 h 594"/>
                  <a:gd name="T46" fmla="*/ 68 w 494"/>
                  <a:gd name="T47" fmla="*/ 16 h 594"/>
                  <a:gd name="T48" fmla="*/ 49 w 494"/>
                  <a:gd name="T49" fmla="*/ 27 h 594"/>
                  <a:gd name="T50" fmla="*/ 33 w 494"/>
                  <a:gd name="T51" fmla="*/ 41 h 594"/>
                  <a:gd name="T52" fmla="*/ 19 w 494"/>
                  <a:gd name="T53" fmla="*/ 56 h 594"/>
                  <a:gd name="T54" fmla="*/ 7 w 494"/>
                  <a:gd name="T55" fmla="*/ 78 h 594"/>
                  <a:gd name="T56" fmla="*/ 1 w 494"/>
                  <a:gd name="T57" fmla="*/ 100 h 594"/>
                  <a:gd name="T58" fmla="*/ 0 w 494"/>
                  <a:gd name="T59" fmla="*/ 120 h 594"/>
                  <a:gd name="T60" fmla="*/ 2 w 494"/>
                  <a:gd name="T61" fmla="*/ 141 h 594"/>
                  <a:gd name="T62" fmla="*/ 8 w 494"/>
                  <a:gd name="T63" fmla="*/ 163 h 594"/>
                  <a:gd name="T64" fmla="*/ 19 w 494"/>
                  <a:gd name="T65" fmla="*/ 183 h 594"/>
                  <a:gd name="T66" fmla="*/ 33 w 494"/>
                  <a:gd name="T67" fmla="*/ 202 h 594"/>
                  <a:gd name="T68" fmla="*/ 50 w 494"/>
                  <a:gd name="T69" fmla="*/ 229 h 594"/>
                  <a:gd name="T70" fmla="*/ 58 w 494"/>
                  <a:gd name="T71" fmla="*/ 244 h 594"/>
                  <a:gd name="T72" fmla="*/ 64 w 494"/>
                  <a:gd name="T73" fmla="*/ 262 h 594"/>
                  <a:gd name="T74" fmla="*/ 68 w 494"/>
                  <a:gd name="T75" fmla="*/ 286 h 594"/>
                  <a:gd name="T76" fmla="*/ 72 w 494"/>
                  <a:gd name="T77" fmla="*/ 308 h 594"/>
                  <a:gd name="T78" fmla="*/ 74 w 494"/>
                  <a:gd name="T79" fmla="*/ 316 h 594"/>
                  <a:gd name="T80" fmla="*/ 75 w 494"/>
                  <a:gd name="T81" fmla="*/ 318 h 594"/>
                  <a:gd name="T82" fmla="*/ 79 w 494"/>
                  <a:gd name="T83" fmla="*/ 321 h 594"/>
                  <a:gd name="T84" fmla="*/ 86 w 494"/>
                  <a:gd name="T85" fmla="*/ 325 h 594"/>
                  <a:gd name="T86" fmla="*/ 96 w 494"/>
                  <a:gd name="T87" fmla="*/ 328 h 594"/>
                  <a:gd name="T88" fmla="*/ 107 w 494"/>
                  <a:gd name="T89" fmla="*/ 330 h 594"/>
                  <a:gd name="T90" fmla="*/ 117 w 494"/>
                  <a:gd name="T91" fmla="*/ 331 h 594"/>
                  <a:gd name="T92" fmla="*/ 128 w 494"/>
                  <a:gd name="T93" fmla="*/ 332 h 594"/>
                  <a:gd name="T94" fmla="*/ 137 w 494"/>
                  <a:gd name="T95" fmla="*/ 332 h 594"/>
                  <a:gd name="T96" fmla="*/ 149 w 494"/>
                  <a:gd name="T97" fmla="*/ 332 h 594"/>
                  <a:gd name="T98" fmla="*/ 159 w 494"/>
                  <a:gd name="T99" fmla="*/ 331 h 594"/>
                  <a:gd name="T100" fmla="*/ 169 w 494"/>
                  <a:gd name="T101" fmla="*/ 330 h 594"/>
                  <a:gd name="T102" fmla="*/ 179 w 494"/>
                  <a:gd name="T103" fmla="*/ 328 h 594"/>
                  <a:gd name="T104" fmla="*/ 188 w 494"/>
                  <a:gd name="T105" fmla="*/ 325 h 59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94"/>
                  <a:gd name="T160" fmla="*/ 0 h 594"/>
                  <a:gd name="T161" fmla="*/ 494 w 494"/>
                  <a:gd name="T162" fmla="*/ 594 h 59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94" h="594">
                    <a:moveTo>
                      <a:pt x="345" y="577"/>
                    </a:moveTo>
                    <a:lnTo>
                      <a:pt x="349" y="574"/>
                    </a:lnTo>
                    <a:lnTo>
                      <a:pt x="353" y="572"/>
                    </a:lnTo>
                    <a:lnTo>
                      <a:pt x="354" y="570"/>
                    </a:lnTo>
                    <a:lnTo>
                      <a:pt x="356" y="568"/>
                    </a:lnTo>
                    <a:lnTo>
                      <a:pt x="357" y="567"/>
                    </a:lnTo>
                    <a:lnTo>
                      <a:pt x="358" y="566"/>
                    </a:lnTo>
                    <a:lnTo>
                      <a:pt x="358" y="565"/>
                    </a:lnTo>
                    <a:lnTo>
                      <a:pt x="359" y="563"/>
                    </a:lnTo>
                    <a:lnTo>
                      <a:pt x="360" y="561"/>
                    </a:lnTo>
                    <a:lnTo>
                      <a:pt x="360" y="559"/>
                    </a:lnTo>
                    <a:lnTo>
                      <a:pt x="362" y="550"/>
                    </a:lnTo>
                    <a:lnTo>
                      <a:pt x="376" y="473"/>
                    </a:lnTo>
                    <a:lnTo>
                      <a:pt x="379" y="462"/>
                    </a:lnTo>
                    <a:lnTo>
                      <a:pt x="381" y="454"/>
                    </a:lnTo>
                    <a:lnTo>
                      <a:pt x="385" y="443"/>
                    </a:lnTo>
                    <a:lnTo>
                      <a:pt x="390" y="431"/>
                    </a:lnTo>
                    <a:lnTo>
                      <a:pt x="395" y="420"/>
                    </a:lnTo>
                    <a:lnTo>
                      <a:pt x="400" y="411"/>
                    </a:lnTo>
                    <a:lnTo>
                      <a:pt x="404" y="403"/>
                    </a:lnTo>
                    <a:lnTo>
                      <a:pt x="408" y="396"/>
                    </a:lnTo>
                    <a:lnTo>
                      <a:pt x="416" y="383"/>
                    </a:lnTo>
                    <a:lnTo>
                      <a:pt x="424" y="371"/>
                    </a:lnTo>
                    <a:lnTo>
                      <a:pt x="433" y="360"/>
                    </a:lnTo>
                    <a:lnTo>
                      <a:pt x="439" y="351"/>
                    </a:lnTo>
                    <a:lnTo>
                      <a:pt x="451" y="335"/>
                    </a:lnTo>
                    <a:lnTo>
                      <a:pt x="458" y="324"/>
                    </a:lnTo>
                    <a:lnTo>
                      <a:pt x="465" y="314"/>
                    </a:lnTo>
                    <a:lnTo>
                      <a:pt x="470" y="304"/>
                    </a:lnTo>
                    <a:lnTo>
                      <a:pt x="476" y="291"/>
                    </a:lnTo>
                    <a:lnTo>
                      <a:pt x="480" y="280"/>
                    </a:lnTo>
                    <a:lnTo>
                      <a:pt x="484" y="268"/>
                    </a:lnTo>
                    <a:lnTo>
                      <a:pt x="487" y="258"/>
                    </a:lnTo>
                    <a:lnTo>
                      <a:pt x="490" y="247"/>
                    </a:lnTo>
                    <a:lnTo>
                      <a:pt x="492" y="232"/>
                    </a:lnTo>
                    <a:lnTo>
                      <a:pt x="493" y="216"/>
                    </a:lnTo>
                    <a:lnTo>
                      <a:pt x="493" y="201"/>
                    </a:lnTo>
                    <a:lnTo>
                      <a:pt x="491" y="189"/>
                    </a:lnTo>
                    <a:lnTo>
                      <a:pt x="489" y="178"/>
                    </a:lnTo>
                    <a:lnTo>
                      <a:pt x="487" y="167"/>
                    </a:lnTo>
                    <a:lnTo>
                      <a:pt x="483" y="154"/>
                    </a:lnTo>
                    <a:lnTo>
                      <a:pt x="478" y="141"/>
                    </a:lnTo>
                    <a:lnTo>
                      <a:pt x="473" y="129"/>
                    </a:lnTo>
                    <a:lnTo>
                      <a:pt x="468" y="117"/>
                    </a:lnTo>
                    <a:lnTo>
                      <a:pt x="461" y="107"/>
                    </a:lnTo>
                    <a:lnTo>
                      <a:pt x="451" y="94"/>
                    </a:lnTo>
                    <a:lnTo>
                      <a:pt x="441" y="82"/>
                    </a:lnTo>
                    <a:lnTo>
                      <a:pt x="431" y="72"/>
                    </a:lnTo>
                    <a:lnTo>
                      <a:pt x="421" y="63"/>
                    </a:lnTo>
                    <a:lnTo>
                      <a:pt x="411" y="55"/>
                    </a:lnTo>
                    <a:lnTo>
                      <a:pt x="399" y="47"/>
                    </a:lnTo>
                    <a:lnTo>
                      <a:pt x="388" y="39"/>
                    </a:lnTo>
                    <a:lnTo>
                      <a:pt x="374" y="32"/>
                    </a:lnTo>
                    <a:lnTo>
                      <a:pt x="359" y="24"/>
                    </a:lnTo>
                    <a:lnTo>
                      <a:pt x="344" y="17"/>
                    </a:lnTo>
                    <a:lnTo>
                      <a:pt x="327" y="12"/>
                    </a:lnTo>
                    <a:lnTo>
                      <a:pt x="311" y="7"/>
                    </a:lnTo>
                    <a:lnTo>
                      <a:pt x="299" y="5"/>
                    </a:lnTo>
                    <a:lnTo>
                      <a:pt x="285" y="2"/>
                    </a:lnTo>
                    <a:lnTo>
                      <a:pt x="272" y="0"/>
                    </a:lnTo>
                    <a:lnTo>
                      <a:pt x="257" y="0"/>
                    </a:lnTo>
                    <a:lnTo>
                      <a:pt x="243" y="0"/>
                    </a:lnTo>
                    <a:lnTo>
                      <a:pt x="228" y="0"/>
                    </a:lnTo>
                    <a:lnTo>
                      <a:pt x="215" y="0"/>
                    </a:lnTo>
                    <a:lnTo>
                      <a:pt x="201" y="3"/>
                    </a:lnTo>
                    <a:lnTo>
                      <a:pt x="190" y="5"/>
                    </a:lnTo>
                    <a:lnTo>
                      <a:pt x="177" y="8"/>
                    </a:lnTo>
                    <a:lnTo>
                      <a:pt x="164" y="11"/>
                    </a:lnTo>
                    <a:lnTo>
                      <a:pt x="153" y="15"/>
                    </a:lnTo>
                    <a:lnTo>
                      <a:pt x="142" y="19"/>
                    </a:lnTo>
                    <a:lnTo>
                      <a:pt x="132" y="24"/>
                    </a:lnTo>
                    <a:lnTo>
                      <a:pt x="121" y="29"/>
                    </a:lnTo>
                    <a:lnTo>
                      <a:pt x="111" y="35"/>
                    </a:lnTo>
                    <a:lnTo>
                      <a:pt x="99" y="42"/>
                    </a:lnTo>
                    <a:lnTo>
                      <a:pt x="88" y="49"/>
                    </a:lnTo>
                    <a:lnTo>
                      <a:pt x="79" y="56"/>
                    </a:lnTo>
                    <a:lnTo>
                      <a:pt x="69" y="64"/>
                    </a:lnTo>
                    <a:lnTo>
                      <a:pt x="59" y="73"/>
                    </a:lnTo>
                    <a:lnTo>
                      <a:pt x="50" y="81"/>
                    </a:lnTo>
                    <a:lnTo>
                      <a:pt x="42" y="89"/>
                    </a:lnTo>
                    <a:lnTo>
                      <a:pt x="34" y="100"/>
                    </a:lnTo>
                    <a:lnTo>
                      <a:pt x="25" y="112"/>
                    </a:lnTo>
                    <a:lnTo>
                      <a:pt x="17" y="126"/>
                    </a:lnTo>
                    <a:lnTo>
                      <a:pt x="12" y="139"/>
                    </a:lnTo>
                    <a:lnTo>
                      <a:pt x="8" y="153"/>
                    </a:lnTo>
                    <a:lnTo>
                      <a:pt x="3" y="166"/>
                    </a:lnTo>
                    <a:lnTo>
                      <a:pt x="1" y="179"/>
                    </a:lnTo>
                    <a:lnTo>
                      <a:pt x="0" y="191"/>
                    </a:lnTo>
                    <a:lnTo>
                      <a:pt x="0" y="203"/>
                    </a:lnTo>
                    <a:lnTo>
                      <a:pt x="0" y="214"/>
                    </a:lnTo>
                    <a:lnTo>
                      <a:pt x="0" y="227"/>
                    </a:lnTo>
                    <a:lnTo>
                      <a:pt x="0" y="238"/>
                    </a:lnTo>
                    <a:lnTo>
                      <a:pt x="3" y="252"/>
                    </a:lnTo>
                    <a:lnTo>
                      <a:pt x="5" y="264"/>
                    </a:lnTo>
                    <a:lnTo>
                      <a:pt x="9" y="277"/>
                    </a:lnTo>
                    <a:lnTo>
                      <a:pt x="14" y="290"/>
                    </a:lnTo>
                    <a:lnTo>
                      <a:pt x="20" y="303"/>
                    </a:lnTo>
                    <a:lnTo>
                      <a:pt x="27" y="314"/>
                    </a:lnTo>
                    <a:lnTo>
                      <a:pt x="34" y="326"/>
                    </a:lnTo>
                    <a:lnTo>
                      <a:pt x="43" y="338"/>
                    </a:lnTo>
                    <a:lnTo>
                      <a:pt x="50" y="349"/>
                    </a:lnTo>
                    <a:lnTo>
                      <a:pt x="58" y="361"/>
                    </a:lnTo>
                    <a:lnTo>
                      <a:pt x="66" y="373"/>
                    </a:lnTo>
                    <a:lnTo>
                      <a:pt x="78" y="390"/>
                    </a:lnTo>
                    <a:lnTo>
                      <a:pt x="90" y="409"/>
                    </a:lnTo>
                    <a:lnTo>
                      <a:pt x="96" y="418"/>
                    </a:lnTo>
                    <a:lnTo>
                      <a:pt x="100" y="426"/>
                    </a:lnTo>
                    <a:lnTo>
                      <a:pt x="104" y="436"/>
                    </a:lnTo>
                    <a:lnTo>
                      <a:pt x="108" y="446"/>
                    </a:lnTo>
                    <a:lnTo>
                      <a:pt x="111" y="456"/>
                    </a:lnTo>
                    <a:lnTo>
                      <a:pt x="114" y="467"/>
                    </a:lnTo>
                    <a:lnTo>
                      <a:pt x="116" y="482"/>
                    </a:lnTo>
                    <a:lnTo>
                      <a:pt x="120" y="498"/>
                    </a:lnTo>
                    <a:lnTo>
                      <a:pt x="121" y="511"/>
                    </a:lnTo>
                    <a:lnTo>
                      <a:pt x="124" y="527"/>
                    </a:lnTo>
                    <a:lnTo>
                      <a:pt x="126" y="539"/>
                    </a:lnTo>
                    <a:lnTo>
                      <a:pt x="128" y="549"/>
                    </a:lnTo>
                    <a:lnTo>
                      <a:pt x="130" y="559"/>
                    </a:lnTo>
                    <a:lnTo>
                      <a:pt x="132" y="561"/>
                    </a:lnTo>
                    <a:lnTo>
                      <a:pt x="132" y="564"/>
                    </a:lnTo>
                    <a:lnTo>
                      <a:pt x="132" y="565"/>
                    </a:lnTo>
                    <a:lnTo>
                      <a:pt x="133" y="566"/>
                    </a:lnTo>
                    <a:lnTo>
                      <a:pt x="134" y="567"/>
                    </a:lnTo>
                    <a:lnTo>
                      <a:pt x="136" y="569"/>
                    </a:lnTo>
                    <a:lnTo>
                      <a:pt x="138" y="571"/>
                    </a:lnTo>
                    <a:lnTo>
                      <a:pt x="140" y="573"/>
                    </a:lnTo>
                    <a:lnTo>
                      <a:pt x="144" y="576"/>
                    </a:lnTo>
                    <a:lnTo>
                      <a:pt x="148" y="577"/>
                    </a:lnTo>
                    <a:lnTo>
                      <a:pt x="154" y="580"/>
                    </a:lnTo>
                    <a:lnTo>
                      <a:pt x="160" y="582"/>
                    </a:lnTo>
                    <a:lnTo>
                      <a:pt x="166" y="584"/>
                    </a:lnTo>
                    <a:lnTo>
                      <a:pt x="171" y="585"/>
                    </a:lnTo>
                    <a:lnTo>
                      <a:pt x="176" y="586"/>
                    </a:lnTo>
                    <a:lnTo>
                      <a:pt x="183" y="587"/>
                    </a:lnTo>
                    <a:lnTo>
                      <a:pt x="190" y="589"/>
                    </a:lnTo>
                    <a:lnTo>
                      <a:pt x="195" y="589"/>
                    </a:lnTo>
                    <a:lnTo>
                      <a:pt x="202" y="590"/>
                    </a:lnTo>
                    <a:lnTo>
                      <a:pt x="209" y="591"/>
                    </a:lnTo>
                    <a:lnTo>
                      <a:pt x="215" y="592"/>
                    </a:lnTo>
                    <a:lnTo>
                      <a:pt x="221" y="592"/>
                    </a:lnTo>
                    <a:lnTo>
                      <a:pt x="228" y="592"/>
                    </a:lnTo>
                    <a:lnTo>
                      <a:pt x="234" y="593"/>
                    </a:lnTo>
                    <a:lnTo>
                      <a:pt x="240" y="593"/>
                    </a:lnTo>
                    <a:lnTo>
                      <a:pt x="245" y="593"/>
                    </a:lnTo>
                    <a:lnTo>
                      <a:pt x="251" y="593"/>
                    </a:lnTo>
                    <a:lnTo>
                      <a:pt x="259" y="593"/>
                    </a:lnTo>
                    <a:lnTo>
                      <a:pt x="265" y="592"/>
                    </a:lnTo>
                    <a:lnTo>
                      <a:pt x="270" y="592"/>
                    </a:lnTo>
                    <a:lnTo>
                      <a:pt x="277" y="592"/>
                    </a:lnTo>
                    <a:lnTo>
                      <a:pt x="284" y="591"/>
                    </a:lnTo>
                    <a:lnTo>
                      <a:pt x="290" y="590"/>
                    </a:lnTo>
                    <a:lnTo>
                      <a:pt x="297" y="589"/>
                    </a:lnTo>
                    <a:lnTo>
                      <a:pt x="302" y="588"/>
                    </a:lnTo>
                    <a:lnTo>
                      <a:pt x="308" y="587"/>
                    </a:lnTo>
                    <a:lnTo>
                      <a:pt x="314" y="586"/>
                    </a:lnTo>
                    <a:lnTo>
                      <a:pt x="319" y="585"/>
                    </a:lnTo>
                    <a:lnTo>
                      <a:pt x="325" y="584"/>
                    </a:lnTo>
                    <a:lnTo>
                      <a:pt x="330" y="582"/>
                    </a:lnTo>
                    <a:lnTo>
                      <a:pt x="335" y="580"/>
                    </a:lnTo>
                    <a:lnTo>
                      <a:pt x="340" y="578"/>
                    </a:lnTo>
                    <a:lnTo>
                      <a:pt x="345" y="577"/>
                    </a:lnTo>
                  </a:path>
                </a:pathLst>
              </a:custGeom>
              <a:solidFill>
                <a:srgbClr val="FF9900"/>
              </a:solidFill>
              <a:ln w="12700" cap="rnd">
                <a:solidFill>
                  <a:srgbClr val="FFFFFF"/>
                </a:solidFill>
                <a:round/>
                <a:headEnd/>
                <a:tailEnd/>
              </a:ln>
            </p:spPr>
            <p:txBody>
              <a:bodyPr/>
              <a:lstStyle/>
              <a:p>
                <a:endParaRPr lang="zh-CN" altLang="en-US"/>
              </a:p>
            </p:txBody>
          </p:sp>
          <p:sp>
            <p:nvSpPr>
              <p:cNvPr id="4239" name="Freeform 129"/>
              <p:cNvSpPr>
                <a:spLocks/>
              </p:cNvSpPr>
              <p:nvPr/>
            </p:nvSpPr>
            <p:spPr bwMode="auto">
              <a:xfrm>
                <a:off x="1818" y="1290"/>
                <a:ext cx="48" cy="50"/>
              </a:xfrm>
              <a:custGeom>
                <a:avLst/>
                <a:gdLst>
                  <a:gd name="T0" fmla="*/ 0 w 84"/>
                  <a:gd name="T1" fmla="*/ 0 h 89"/>
                  <a:gd name="T2" fmla="*/ 13 w 84"/>
                  <a:gd name="T3" fmla="*/ 5 h 89"/>
                  <a:gd name="T4" fmla="*/ 24 w 84"/>
                  <a:gd name="T5" fmla="*/ 11 h 89"/>
                  <a:gd name="T6" fmla="*/ 33 w 84"/>
                  <a:gd name="T7" fmla="*/ 17 h 89"/>
                  <a:gd name="T8" fmla="*/ 38 w 84"/>
                  <a:gd name="T9" fmla="*/ 23 h 89"/>
                  <a:gd name="T10" fmla="*/ 42 w 84"/>
                  <a:gd name="T11" fmla="*/ 29 h 89"/>
                  <a:gd name="T12" fmla="*/ 45 w 84"/>
                  <a:gd name="T13" fmla="*/ 35 h 89"/>
                  <a:gd name="T14" fmla="*/ 47 w 84"/>
                  <a:gd name="T15" fmla="*/ 41 h 89"/>
                  <a:gd name="T16" fmla="*/ 31 w 84"/>
                  <a:gd name="T17" fmla="*/ 49 h 89"/>
                  <a:gd name="T18" fmla="*/ 29 w 84"/>
                  <a:gd name="T19" fmla="*/ 41 h 89"/>
                  <a:gd name="T20" fmla="*/ 26 w 84"/>
                  <a:gd name="T21" fmla="*/ 33 h 89"/>
                  <a:gd name="T22" fmla="*/ 22 w 84"/>
                  <a:gd name="T23" fmla="*/ 24 h 89"/>
                  <a:gd name="T24" fmla="*/ 17 w 84"/>
                  <a:gd name="T25" fmla="*/ 16 h 89"/>
                  <a:gd name="T26" fmla="*/ 10 w 84"/>
                  <a:gd name="T27" fmla="*/ 8 h 89"/>
                  <a:gd name="T28" fmla="*/ 0 w 84"/>
                  <a:gd name="T29" fmla="*/ 0 h 8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4"/>
                  <a:gd name="T46" fmla="*/ 0 h 89"/>
                  <a:gd name="T47" fmla="*/ 84 w 84"/>
                  <a:gd name="T48" fmla="*/ 89 h 8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4" h="89">
                    <a:moveTo>
                      <a:pt x="0" y="0"/>
                    </a:moveTo>
                    <a:lnTo>
                      <a:pt x="22" y="9"/>
                    </a:lnTo>
                    <a:lnTo>
                      <a:pt x="42" y="19"/>
                    </a:lnTo>
                    <a:lnTo>
                      <a:pt x="57" y="30"/>
                    </a:lnTo>
                    <a:lnTo>
                      <a:pt x="67" y="41"/>
                    </a:lnTo>
                    <a:lnTo>
                      <a:pt x="74" y="52"/>
                    </a:lnTo>
                    <a:lnTo>
                      <a:pt x="79" y="62"/>
                    </a:lnTo>
                    <a:lnTo>
                      <a:pt x="83" y="73"/>
                    </a:lnTo>
                    <a:lnTo>
                      <a:pt x="54" y="88"/>
                    </a:lnTo>
                    <a:lnTo>
                      <a:pt x="50" y="73"/>
                    </a:lnTo>
                    <a:lnTo>
                      <a:pt x="46" y="58"/>
                    </a:lnTo>
                    <a:lnTo>
                      <a:pt x="39" y="42"/>
                    </a:lnTo>
                    <a:lnTo>
                      <a:pt x="30" y="29"/>
                    </a:lnTo>
                    <a:lnTo>
                      <a:pt x="18" y="15"/>
                    </a:lnTo>
                    <a:lnTo>
                      <a:pt x="0" y="0"/>
                    </a:lnTo>
                  </a:path>
                </a:pathLst>
              </a:custGeom>
              <a:solidFill>
                <a:srgbClr val="FFFFFF"/>
              </a:solidFill>
              <a:ln w="9525" cap="rnd">
                <a:noFill/>
                <a:round/>
                <a:headEnd/>
                <a:tailEnd/>
              </a:ln>
            </p:spPr>
            <p:txBody>
              <a:bodyPr/>
              <a:lstStyle/>
              <a:p>
                <a:endParaRPr lang="zh-CN" altLang="en-US"/>
              </a:p>
            </p:txBody>
          </p:sp>
        </p:grpSp>
        <p:grpSp>
          <p:nvGrpSpPr>
            <p:cNvPr id="4195" name="Group 130"/>
            <p:cNvGrpSpPr>
              <a:grpSpLocks/>
            </p:cNvGrpSpPr>
            <p:nvPr/>
          </p:nvGrpSpPr>
          <p:grpSpPr bwMode="auto">
            <a:xfrm>
              <a:off x="3117" y="1069"/>
              <a:ext cx="277" cy="430"/>
              <a:chOff x="3497" y="1248"/>
              <a:chExt cx="277" cy="430"/>
            </a:xfrm>
          </p:grpSpPr>
          <p:grpSp>
            <p:nvGrpSpPr>
              <p:cNvPr id="4217" name="Group 131"/>
              <p:cNvGrpSpPr>
                <a:grpSpLocks/>
              </p:cNvGrpSpPr>
              <p:nvPr/>
            </p:nvGrpSpPr>
            <p:grpSpPr bwMode="auto">
              <a:xfrm>
                <a:off x="3572" y="1579"/>
                <a:ext cx="126" cy="99"/>
                <a:chOff x="3099" y="1792"/>
                <a:chExt cx="224" cy="177"/>
              </a:xfrm>
            </p:grpSpPr>
            <p:grpSp>
              <p:nvGrpSpPr>
                <p:cNvPr id="4220" name="Group 132"/>
                <p:cNvGrpSpPr>
                  <a:grpSpLocks/>
                </p:cNvGrpSpPr>
                <p:nvPr/>
              </p:nvGrpSpPr>
              <p:grpSpPr bwMode="auto">
                <a:xfrm>
                  <a:off x="3099" y="1792"/>
                  <a:ext cx="224" cy="177"/>
                  <a:chOff x="3099" y="1792"/>
                  <a:chExt cx="224" cy="177"/>
                </a:xfrm>
              </p:grpSpPr>
              <p:grpSp>
                <p:nvGrpSpPr>
                  <p:cNvPr id="4226" name="Group 133"/>
                  <p:cNvGrpSpPr>
                    <a:grpSpLocks/>
                  </p:cNvGrpSpPr>
                  <p:nvPr/>
                </p:nvGrpSpPr>
                <p:grpSpPr bwMode="auto">
                  <a:xfrm>
                    <a:off x="3155" y="1927"/>
                    <a:ext cx="123" cy="42"/>
                    <a:chOff x="3155" y="1927"/>
                    <a:chExt cx="123" cy="42"/>
                  </a:xfrm>
                </p:grpSpPr>
                <p:sp>
                  <p:nvSpPr>
                    <p:cNvPr id="4235" name="Freeform 134"/>
                    <p:cNvSpPr>
                      <a:spLocks/>
                    </p:cNvSpPr>
                    <p:nvPr/>
                  </p:nvSpPr>
                  <p:spPr bwMode="auto">
                    <a:xfrm>
                      <a:off x="3155" y="1927"/>
                      <a:ext cx="123" cy="42"/>
                    </a:xfrm>
                    <a:custGeom>
                      <a:avLst/>
                      <a:gdLst>
                        <a:gd name="T0" fmla="*/ 0 w 123"/>
                        <a:gd name="T1" fmla="*/ 0 h 42"/>
                        <a:gd name="T2" fmla="*/ 24 w 123"/>
                        <a:gd name="T3" fmla="*/ 32 h 42"/>
                        <a:gd name="T4" fmla="*/ 26 w 123"/>
                        <a:gd name="T5" fmla="*/ 34 h 42"/>
                        <a:gd name="T6" fmla="*/ 29 w 123"/>
                        <a:gd name="T7" fmla="*/ 35 h 42"/>
                        <a:gd name="T8" fmla="*/ 33 w 123"/>
                        <a:gd name="T9" fmla="*/ 37 h 42"/>
                        <a:gd name="T10" fmla="*/ 37 w 123"/>
                        <a:gd name="T11" fmla="*/ 38 h 42"/>
                        <a:gd name="T12" fmla="*/ 42 w 123"/>
                        <a:gd name="T13" fmla="*/ 39 h 42"/>
                        <a:gd name="T14" fmla="*/ 46 w 123"/>
                        <a:gd name="T15" fmla="*/ 39 h 42"/>
                        <a:gd name="T16" fmla="*/ 50 w 123"/>
                        <a:gd name="T17" fmla="*/ 40 h 42"/>
                        <a:gd name="T18" fmla="*/ 54 w 123"/>
                        <a:gd name="T19" fmla="*/ 40 h 42"/>
                        <a:gd name="T20" fmla="*/ 59 w 123"/>
                        <a:gd name="T21" fmla="*/ 41 h 42"/>
                        <a:gd name="T22" fmla="*/ 62 w 123"/>
                        <a:gd name="T23" fmla="*/ 41 h 42"/>
                        <a:gd name="T24" fmla="*/ 68 w 123"/>
                        <a:gd name="T25" fmla="*/ 40 h 42"/>
                        <a:gd name="T26" fmla="*/ 72 w 123"/>
                        <a:gd name="T27" fmla="*/ 40 h 42"/>
                        <a:gd name="T28" fmla="*/ 77 w 123"/>
                        <a:gd name="T29" fmla="*/ 39 h 42"/>
                        <a:gd name="T30" fmla="*/ 81 w 123"/>
                        <a:gd name="T31" fmla="*/ 39 h 42"/>
                        <a:gd name="T32" fmla="*/ 85 w 123"/>
                        <a:gd name="T33" fmla="*/ 38 h 42"/>
                        <a:gd name="T34" fmla="*/ 89 w 123"/>
                        <a:gd name="T35" fmla="*/ 37 h 42"/>
                        <a:gd name="T36" fmla="*/ 93 w 123"/>
                        <a:gd name="T37" fmla="*/ 35 h 42"/>
                        <a:gd name="T38" fmla="*/ 95 w 123"/>
                        <a:gd name="T39" fmla="*/ 34 h 42"/>
                        <a:gd name="T40" fmla="*/ 97 w 123"/>
                        <a:gd name="T41" fmla="*/ 33 h 42"/>
                        <a:gd name="T42" fmla="*/ 99 w 123"/>
                        <a:gd name="T43" fmla="*/ 31 h 42"/>
                        <a:gd name="T44" fmla="*/ 122 w 123"/>
                        <a:gd name="T45" fmla="*/ 0 h 42"/>
                        <a:gd name="T46" fmla="*/ 0 w 123"/>
                        <a:gd name="T47" fmla="*/ 0 h 4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23"/>
                        <a:gd name="T73" fmla="*/ 0 h 42"/>
                        <a:gd name="T74" fmla="*/ 123 w 123"/>
                        <a:gd name="T75" fmla="*/ 42 h 4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23" h="42">
                          <a:moveTo>
                            <a:pt x="0" y="0"/>
                          </a:moveTo>
                          <a:lnTo>
                            <a:pt x="24" y="32"/>
                          </a:lnTo>
                          <a:lnTo>
                            <a:pt x="26" y="34"/>
                          </a:lnTo>
                          <a:lnTo>
                            <a:pt x="29" y="35"/>
                          </a:lnTo>
                          <a:lnTo>
                            <a:pt x="33" y="37"/>
                          </a:lnTo>
                          <a:lnTo>
                            <a:pt x="37" y="38"/>
                          </a:lnTo>
                          <a:lnTo>
                            <a:pt x="42" y="39"/>
                          </a:lnTo>
                          <a:lnTo>
                            <a:pt x="46" y="39"/>
                          </a:lnTo>
                          <a:lnTo>
                            <a:pt x="50" y="40"/>
                          </a:lnTo>
                          <a:lnTo>
                            <a:pt x="54" y="40"/>
                          </a:lnTo>
                          <a:lnTo>
                            <a:pt x="59" y="41"/>
                          </a:lnTo>
                          <a:lnTo>
                            <a:pt x="62" y="41"/>
                          </a:lnTo>
                          <a:lnTo>
                            <a:pt x="68" y="40"/>
                          </a:lnTo>
                          <a:lnTo>
                            <a:pt x="72" y="40"/>
                          </a:lnTo>
                          <a:lnTo>
                            <a:pt x="77" y="39"/>
                          </a:lnTo>
                          <a:lnTo>
                            <a:pt x="81" y="39"/>
                          </a:lnTo>
                          <a:lnTo>
                            <a:pt x="85" y="38"/>
                          </a:lnTo>
                          <a:lnTo>
                            <a:pt x="89" y="37"/>
                          </a:lnTo>
                          <a:lnTo>
                            <a:pt x="93" y="35"/>
                          </a:lnTo>
                          <a:lnTo>
                            <a:pt x="95" y="34"/>
                          </a:lnTo>
                          <a:lnTo>
                            <a:pt x="97" y="33"/>
                          </a:lnTo>
                          <a:lnTo>
                            <a:pt x="99" y="31"/>
                          </a:lnTo>
                          <a:lnTo>
                            <a:pt x="122" y="0"/>
                          </a:lnTo>
                          <a:lnTo>
                            <a:pt x="0" y="0"/>
                          </a:lnTo>
                        </a:path>
                      </a:pathLst>
                    </a:custGeom>
                    <a:solidFill>
                      <a:srgbClr val="000000"/>
                    </a:solidFill>
                    <a:ln w="9525" cap="rnd">
                      <a:noFill/>
                      <a:round/>
                      <a:headEnd/>
                      <a:tailEnd/>
                    </a:ln>
                  </p:spPr>
                  <p:txBody>
                    <a:bodyPr/>
                    <a:lstStyle/>
                    <a:p>
                      <a:endParaRPr lang="zh-CN" altLang="en-US"/>
                    </a:p>
                  </p:txBody>
                </p:sp>
                <p:sp>
                  <p:nvSpPr>
                    <p:cNvPr id="4236" name="Freeform 135"/>
                    <p:cNvSpPr>
                      <a:spLocks/>
                    </p:cNvSpPr>
                    <p:nvPr/>
                  </p:nvSpPr>
                  <p:spPr bwMode="auto">
                    <a:xfrm>
                      <a:off x="3174" y="1927"/>
                      <a:ext cx="56" cy="42"/>
                    </a:xfrm>
                    <a:custGeom>
                      <a:avLst/>
                      <a:gdLst>
                        <a:gd name="T0" fmla="*/ 0 w 56"/>
                        <a:gd name="T1" fmla="*/ 0 h 42"/>
                        <a:gd name="T2" fmla="*/ 15 w 56"/>
                        <a:gd name="T3" fmla="*/ 37 h 42"/>
                        <a:gd name="T4" fmla="*/ 18 w 56"/>
                        <a:gd name="T5" fmla="*/ 38 h 42"/>
                        <a:gd name="T6" fmla="*/ 23 w 56"/>
                        <a:gd name="T7" fmla="*/ 39 h 42"/>
                        <a:gd name="T8" fmla="*/ 27 w 56"/>
                        <a:gd name="T9" fmla="*/ 39 h 42"/>
                        <a:gd name="T10" fmla="*/ 31 w 56"/>
                        <a:gd name="T11" fmla="*/ 40 h 42"/>
                        <a:gd name="T12" fmla="*/ 35 w 56"/>
                        <a:gd name="T13" fmla="*/ 40 h 42"/>
                        <a:gd name="T14" fmla="*/ 40 w 56"/>
                        <a:gd name="T15" fmla="*/ 41 h 42"/>
                        <a:gd name="T16" fmla="*/ 44 w 56"/>
                        <a:gd name="T17" fmla="*/ 41 h 42"/>
                        <a:gd name="T18" fmla="*/ 49 w 56"/>
                        <a:gd name="T19" fmla="*/ 40 h 42"/>
                        <a:gd name="T20" fmla="*/ 55 w 56"/>
                        <a:gd name="T21" fmla="*/ 0 h 42"/>
                        <a:gd name="T22" fmla="*/ 0 w 56"/>
                        <a:gd name="T23" fmla="*/ 0 h 4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6"/>
                        <a:gd name="T37" fmla="*/ 0 h 42"/>
                        <a:gd name="T38" fmla="*/ 56 w 56"/>
                        <a:gd name="T39" fmla="*/ 42 h 4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6" h="42">
                          <a:moveTo>
                            <a:pt x="0" y="0"/>
                          </a:moveTo>
                          <a:lnTo>
                            <a:pt x="15" y="37"/>
                          </a:lnTo>
                          <a:lnTo>
                            <a:pt x="18" y="38"/>
                          </a:lnTo>
                          <a:lnTo>
                            <a:pt x="23" y="39"/>
                          </a:lnTo>
                          <a:lnTo>
                            <a:pt x="27" y="39"/>
                          </a:lnTo>
                          <a:lnTo>
                            <a:pt x="31" y="40"/>
                          </a:lnTo>
                          <a:lnTo>
                            <a:pt x="35" y="40"/>
                          </a:lnTo>
                          <a:lnTo>
                            <a:pt x="40" y="41"/>
                          </a:lnTo>
                          <a:lnTo>
                            <a:pt x="44" y="41"/>
                          </a:lnTo>
                          <a:lnTo>
                            <a:pt x="49" y="40"/>
                          </a:lnTo>
                          <a:lnTo>
                            <a:pt x="55" y="0"/>
                          </a:lnTo>
                          <a:lnTo>
                            <a:pt x="0" y="0"/>
                          </a:lnTo>
                        </a:path>
                      </a:pathLst>
                    </a:custGeom>
                    <a:solidFill>
                      <a:srgbClr val="404040"/>
                    </a:solidFill>
                    <a:ln w="9525" cap="rnd">
                      <a:noFill/>
                      <a:round/>
                      <a:headEnd/>
                      <a:tailEnd/>
                    </a:ln>
                  </p:spPr>
                  <p:txBody>
                    <a:bodyPr/>
                    <a:lstStyle/>
                    <a:p>
                      <a:endParaRPr lang="zh-CN" altLang="en-US"/>
                    </a:p>
                  </p:txBody>
                </p:sp>
              </p:grpSp>
              <p:grpSp>
                <p:nvGrpSpPr>
                  <p:cNvPr id="4227" name="Group 136"/>
                  <p:cNvGrpSpPr>
                    <a:grpSpLocks/>
                  </p:cNvGrpSpPr>
                  <p:nvPr/>
                </p:nvGrpSpPr>
                <p:grpSpPr bwMode="auto">
                  <a:xfrm>
                    <a:off x="3099" y="1792"/>
                    <a:ext cx="224" cy="148"/>
                    <a:chOff x="3099" y="1792"/>
                    <a:chExt cx="224" cy="148"/>
                  </a:xfrm>
                </p:grpSpPr>
                <p:sp>
                  <p:nvSpPr>
                    <p:cNvPr id="4228" name="Freeform 137"/>
                    <p:cNvSpPr>
                      <a:spLocks/>
                    </p:cNvSpPr>
                    <p:nvPr/>
                  </p:nvSpPr>
                  <p:spPr bwMode="auto">
                    <a:xfrm>
                      <a:off x="3099" y="1792"/>
                      <a:ext cx="224" cy="148"/>
                    </a:xfrm>
                    <a:custGeom>
                      <a:avLst/>
                      <a:gdLst>
                        <a:gd name="T0" fmla="*/ 5 w 224"/>
                        <a:gd name="T1" fmla="*/ 4 h 148"/>
                        <a:gd name="T2" fmla="*/ 6 w 224"/>
                        <a:gd name="T3" fmla="*/ 7 h 148"/>
                        <a:gd name="T4" fmla="*/ 5 w 224"/>
                        <a:gd name="T5" fmla="*/ 15 h 148"/>
                        <a:gd name="T6" fmla="*/ 3 w 224"/>
                        <a:gd name="T7" fmla="*/ 19 h 148"/>
                        <a:gd name="T8" fmla="*/ 1 w 224"/>
                        <a:gd name="T9" fmla="*/ 25 h 148"/>
                        <a:gd name="T10" fmla="*/ 4 w 224"/>
                        <a:gd name="T11" fmla="*/ 30 h 148"/>
                        <a:gd name="T12" fmla="*/ 8 w 224"/>
                        <a:gd name="T13" fmla="*/ 36 h 148"/>
                        <a:gd name="T14" fmla="*/ 7 w 224"/>
                        <a:gd name="T15" fmla="*/ 39 h 148"/>
                        <a:gd name="T16" fmla="*/ 3 w 224"/>
                        <a:gd name="T17" fmla="*/ 44 h 148"/>
                        <a:gd name="T18" fmla="*/ 1 w 224"/>
                        <a:gd name="T19" fmla="*/ 48 h 148"/>
                        <a:gd name="T20" fmla="*/ 4 w 224"/>
                        <a:gd name="T21" fmla="*/ 53 h 148"/>
                        <a:gd name="T22" fmla="*/ 7 w 224"/>
                        <a:gd name="T23" fmla="*/ 56 h 148"/>
                        <a:gd name="T24" fmla="*/ 7 w 224"/>
                        <a:gd name="T25" fmla="*/ 61 h 148"/>
                        <a:gd name="T26" fmla="*/ 3 w 224"/>
                        <a:gd name="T27" fmla="*/ 66 h 148"/>
                        <a:gd name="T28" fmla="*/ 0 w 224"/>
                        <a:gd name="T29" fmla="*/ 71 h 148"/>
                        <a:gd name="T30" fmla="*/ 3 w 224"/>
                        <a:gd name="T31" fmla="*/ 76 h 148"/>
                        <a:gd name="T32" fmla="*/ 8 w 224"/>
                        <a:gd name="T33" fmla="*/ 80 h 148"/>
                        <a:gd name="T34" fmla="*/ 8 w 224"/>
                        <a:gd name="T35" fmla="*/ 88 h 148"/>
                        <a:gd name="T36" fmla="*/ 4 w 224"/>
                        <a:gd name="T37" fmla="*/ 92 h 148"/>
                        <a:gd name="T38" fmla="*/ 5 w 224"/>
                        <a:gd name="T39" fmla="*/ 96 h 148"/>
                        <a:gd name="T40" fmla="*/ 10 w 224"/>
                        <a:gd name="T41" fmla="*/ 102 h 148"/>
                        <a:gd name="T42" fmla="*/ 26 w 224"/>
                        <a:gd name="T43" fmla="*/ 117 h 148"/>
                        <a:gd name="T44" fmla="*/ 40 w 224"/>
                        <a:gd name="T45" fmla="*/ 128 h 148"/>
                        <a:gd name="T46" fmla="*/ 53 w 224"/>
                        <a:gd name="T47" fmla="*/ 135 h 148"/>
                        <a:gd name="T48" fmla="*/ 76 w 224"/>
                        <a:gd name="T49" fmla="*/ 143 h 148"/>
                        <a:gd name="T50" fmla="*/ 98 w 224"/>
                        <a:gd name="T51" fmla="*/ 146 h 148"/>
                        <a:gd name="T52" fmla="*/ 127 w 224"/>
                        <a:gd name="T53" fmla="*/ 146 h 148"/>
                        <a:gd name="T54" fmla="*/ 152 w 224"/>
                        <a:gd name="T55" fmla="*/ 144 h 148"/>
                        <a:gd name="T56" fmla="*/ 170 w 224"/>
                        <a:gd name="T57" fmla="*/ 140 h 148"/>
                        <a:gd name="T58" fmla="*/ 181 w 224"/>
                        <a:gd name="T59" fmla="*/ 134 h 148"/>
                        <a:gd name="T60" fmla="*/ 189 w 224"/>
                        <a:gd name="T61" fmla="*/ 128 h 148"/>
                        <a:gd name="T62" fmla="*/ 213 w 224"/>
                        <a:gd name="T63" fmla="*/ 100 h 148"/>
                        <a:gd name="T64" fmla="*/ 218 w 224"/>
                        <a:gd name="T65" fmla="*/ 91 h 148"/>
                        <a:gd name="T66" fmla="*/ 218 w 224"/>
                        <a:gd name="T67" fmla="*/ 87 h 148"/>
                        <a:gd name="T68" fmla="*/ 215 w 224"/>
                        <a:gd name="T69" fmla="*/ 83 h 148"/>
                        <a:gd name="T70" fmla="*/ 215 w 224"/>
                        <a:gd name="T71" fmla="*/ 77 h 148"/>
                        <a:gd name="T72" fmla="*/ 218 w 224"/>
                        <a:gd name="T73" fmla="*/ 73 h 148"/>
                        <a:gd name="T74" fmla="*/ 221 w 224"/>
                        <a:gd name="T75" fmla="*/ 69 h 148"/>
                        <a:gd name="T76" fmla="*/ 223 w 224"/>
                        <a:gd name="T77" fmla="*/ 64 h 148"/>
                        <a:gd name="T78" fmla="*/ 219 w 224"/>
                        <a:gd name="T79" fmla="*/ 60 h 148"/>
                        <a:gd name="T80" fmla="*/ 216 w 224"/>
                        <a:gd name="T81" fmla="*/ 56 h 148"/>
                        <a:gd name="T82" fmla="*/ 216 w 224"/>
                        <a:gd name="T83" fmla="*/ 52 h 148"/>
                        <a:gd name="T84" fmla="*/ 221 w 224"/>
                        <a:gd name="T85" fmla="*/ 46 h 148"/>
                        <a:gd name="T86" fmla="*/ 221 w 224"/>
                        <a:gd name="T87" fmla="*/ 41 h 148"/>
                        <a:gd name="T88" fmla="*/ 218 w 224"/>
                        <a:gd name="T89" fmla="*/ 36 h 148"/>
                        <a:gd name="T90" fmla="*/ 216 w 224"/>
                        <a:gd name="T91" fmla="*/ 31 h 148"/>
                        <a:gd name="T92" fmla="*/ 218 w 224"/>
                        <a:gd name="T93" fmla="*/ 26 h 148"/>
                        <a:gd name="T94" fmla="*/ 221 w 224"/>
                        <a:gd name="T95" fmla="*/ 23 h 148"/>
                        <a:gd name="T96" fmla="*/ 223 w 224"/>
                        <a:gd name="T97" fmla="*/ 18 h 148"/>
                        <a:gd name="T98" fmla="*/ 220 w 224"/>
                        <a:gd name="T99" fmla="*/ 13 h 148"/>
                        <a:gd name="T100" fmla="*/ 217 w 224"/>
                        <a:gd name="T101" fmla="*/ 8 h 148"/>
                        <a:gd name="T102" fmla="*/ 218 w 224"/>
                        <a:gd name="T103" fmla="*/ 3 h 148"/>
                        <a:gd name="T104" fmla="*/ 6 w 224"/>
                        <a:gd name="T105" fmla="*/ 0 h 148"/>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24"/>
                        <a:gd name="T160" fmla="*/ 0 h 148"/>
                        <a:gd name="T161" fmla="*/ 224 w 224"/>
                        <a:gd name="T162" fmla="*/ 148 h 148"/>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24" h="148">
                          <a:moveTo>
                            <a:pt x="6" y="0"/>
                          </a:moveTo>
                          <a:lnTo>
                            <a:pt x="5" y="4"/>
                          </a:lnTo>
                          <a:lnTo>
                            <a:pt x="5" y="5"/>
                          </a:lnTo>
                          <a:lnTo>
                            <a:pt x="6" y="7"/>
                          </a:lnTo>
                          <a:lnTo>
                            <a:pt x="6" y="12"/>
                          </a:lnTo>
                          <a:lnTo>
                            <a:pt x="5" y="15"/>
                          </a:lnTo>
                          <a:lnTo>
                            <a:pt x="4" y="17"/>
                          </a:lnTo>
                          <a:lnTo>
                            <a:pt x="3" y="19"/>
                          </a:lnTo>
                          <a:lnTo>
                            <a:pt x="1" y="23"/>
                          </a:lnTo>
                          <a:lnTo>
                            <a:pt x="1" y="25"/>
                          </a:lnTo>
                          <a:lnTo>
                            <a:pt x="3" y="28"/>
                          </a:lnTo>
                          <a:lnTo>
                            <a:pt x="4" y="30"/>
                          </a:lnTo>
                          <a:lnTo>
                            <a:pt x="7" y="33"/>
                          </a:lnTo>
                          <a:lnTo>
                            <a:pt x="8" y="36"/>
                          </a:lnTo>
                          <a:lnTo>
                            <a:pt x="8" y="37"/>
                          </a:lnTo>
                          <a:lnTo>
                            <a:pt x="7" y="39"/>
                          </a:lnTo>
                          <a:lnTo>
                            <a:pt x="5" y="41"/>
                          </a:lnTo>
                          <a:lnTo>
                            <a:pt x="3" y="44"/>
                          </a:lnTo>
                          <a:lnTo>
                            <a:pt x="1" y="46"/>
                          </a:lnTo>
                          <a:lnTo>
                            <a:pt x="1" y="48"/>
                          </a:lnTo>
                          <a:lnTo>
                            <a:pt x="3" y="50"/>
                          </a:lnTo>
                          <a:lnTo>
                            <a:pt x="4" y="53"/>
                          </a:lnTo>
                          <a:lnTo>
                            <a:pt x="6" y="55"/>
                          </a:lnTo>
                          <a:lnTo>
                            <a:pt x="7" y="56"/>
                          </a:lnTo>
                          <a:lnTo>
                            <a:pt x="8" y="58"/>
                          </a:lnTo>
                          <a:lnTo>
                            <a:pt x="7" y="61"/>
                          </a:lnTo>
                          <a:lnTo>
                            <a:pt x="5" y="64"/>
                          </a:lnTo>
                          <a:lnTo>
                            <a:pt x="3" y="66"/>
                          </a:lnTo>
                          <a:lnTo>
                            <a:pt x="0" y="69"/>
                          </a:lnTo>
                          <a:lnTo>
                            <a:pt x="0" y="71"/>
                          </a:lnTo>
                          <a:lnTo>
                            <a:pt x="1" y="73"/>
                          </a:lnTo>
                          <a:lnTo>
                            <a:pt x="3" y="76"/>
                          </a:lnTo>
                          <a:lnTo>
                            <a:pt x="5" y="78"/>
                          </a:lnTo>
                          <a:lnTo>
                            <a:pt x="8" y="80"/>
                          </a:lnTo>
                          <a:lnTo>
                            <a:pt x="9" y="84"/>
                          </a:lnTo>
                          <a:lnTo>
                            <a:pt x="8" y="88"/>
                          </a:lnTo>
                          <a:lnTo>
                            <a:pt x="5" y="91"/>
                          </a:lnTo>
                          <a:lnTo>
                            <a:pt x="4" y="92"/>
                          </a:lnTo>
                          <a:lnTo>
                            <a:pt x="4" y="95"/>
                          </a:lnTo>
                          <a:lnTo>
                            <a:pt x="5" y="96"/>
                          </a:lnTo>
                          <a:lnTo>
                            <a:pt x="7" y="98"/>
                          </a:lnTo>
                          <a:lnTo>
                            <a:pt x="10" y="102"/>
                          </a:lnTo>
                          <a:lnTo>
                            <a:pt x="15" y="108"/>
                          </a:lnTo>
                          <a:lnTo>
                            <a:pt x="26" y="117"/>
                          </a:lnTo>
                          <a:lnTo>
                            <a:pt x="35" y="124"/>
                          </a:lnTo>
                          <a:lnTo>
                            <a:pt x="40" y="128"/>
                          </a:lnTo>
                          <a:lnTo>
                            <a:pt x="46" y="131"/>
                          </a:lnTo>
                          <a:lnTo>
                            <a:pt x="53" y="135"/>
                          </a:lnTo>
                          <a:lnTo>
                            <a:pt x="62" y="139"/>
                          </a:lnTo>
                          <a:lnTo>
                            <a:pt x="76" y="143"/>
                          </a:lnTo>
                          <a:lnTo>
                            <a:pt x="87" y="145"/>
                          </a:lnTo>
                          <a:lnTo>
                            <a:pt x="98" y="146"/>
                          </a:lnTo>
                          <a:lnTo>
                            <a:pt x="112" y="147"/>
                          </a:lnTo>
                          <a:lnTo>
                            <a:pt x="127" y="146"/>
                          </a:lnTo>
                          <a:lnTo>
                            <a:pt x="140" y="146"/>
                          </a:lnTo>
                          <a:lnTo>
                            <a:pt x="152" y="144"/>
                          </a:lnTo>
                          <a:lnTo>
                            <a:pt x="162" y="142"/>
                          </a:lnTo>
                          <a:lnTo>
                            <a:pt x="170" y="140"/>
                          </a:lnTo>
                          <a:lnTo>
                            <a:pt x="176" y="137"/>
                          </a:lnTo>
                          <a:lnTo>
                            <a:pt x="181" y="134"/>
                          </a:lnTo>
                          <a:lnTo>
                            <a:pt x="185" y="132"/>
                          </a:lnTo>
                          <a:lnTo>
                            <a:pt x="189" y="128"/>
                          </a:lnTo>
                          <a:lnTo>
                            <a:pt x="203" y="113"/>
                          </a:lnTo>
                          <a:lnTo>
                            <a:pt x="213" y="100"/>
                          </a:lnTo>
                          <a:lnTo>
                            <a:pt x="217" y="94"/>
                          </a:lnTo>
                          <a:lnTo>
                            <a:pt x="218" y="91"/>
                          </a:lnTo>
                          <a:lnTo>
                            <a:pt x="218" y="89"/>
                          </a:lnTo>
                          <a:lnTo>
                            <a:pt x="218" y="87"/>
                          </a:lnTo>
                          <a:lnTo>
                            <a:pt x="216" y="84"/>
                          </a:lnTo>
                          <a:lnTo>
                            <a:pt x="215" y="83"/>
                          </a:lnTo>
                          <a:lnTo>
                            <a:pt x="214" y="80"/>
                          </a:lnTo>
                          <a:lnTo>
                            <a:pt x="215" y="77"/>
                          </a:lnTo>
                          <a:lnTo>
                            <a:pt x="216" y="76"/>
                          </a:lnTo>
                          <a:lnTo>
                            <a:pt x="218" y="73"/>
                          </a:lnTo>
                          <a:lnTo>
                            <a:pt x="219" y="72"/>
                          </a:lnTo>
                          <a:lnTo>
                            <a:pt x="221" y="69"/>
                          </a:lnTo>
                          <a:lnTo>
                            <a:pt x="223" y="67"/>
                          </a:lnTo>
                          <a:lnTo>
                            <a:pt x="223" y="64"/>
                          </a:lnTo>
                          <a:lnTo>
                            <a:pt x="221" y="62"/>
                          </a:lnTo>
                          <a:lnTo>
                            <a:pt x="219" y="60"/>
                          </a:lnTo>
                          <a:lnTo>
                            <a:pt x="218" y="58"/>
                          </a:lnTo>
                          <a:lnTo>
                            <a:pt x="216" y="56"/>
                          </a:lnTo>
                          <a:lnTo>
                            <a:pt x="215" y="54"/>
                          </a:lnTo>
                          <a:lnTo>
                            <a:pt x="216" y="52"/>
                          </a:lnTo>
                          <a:lnTo>
                            <a:pt x="218" y="49"/>
                          </a:lnTo>
                          <a:lnTo>
                            <a:pt x="221" y="46"/>
                          </a:lnTo>
                          <a:lnTo>
                            <a:pt x="221" y="44"/>
                          </a:lnTo>
                          <a:lnTo>
                            <a:pt x="221" y="41"/>
                          </a:lnTo>
                          <a:lnTo>
                            <a:pt x="220" y="38"/>
                          </a:lnTo>
                          <a:lnTo>
                            <a:pt x="218" y="36"/>
                          </a:lnTo>
                          <a:lnTo>
                            <a:pt x="217" y="34"/>
                          </a:lnTo>
                          <a:lnTo>
                            <a:pt x="216" y="31"/>
                          </a:lnTo>
                          <a:lnTo>
                            <a:pt x="216" y="29"/>
                          </a:lnTo>
                          <a:lnTo>
                            <a:pt x="218" y="26"/>
                          </a:lnTo>
                          <a:lnTo>
                            <a:pt x="219" y="24"/>
                          </a:lnTo>
                          <a:lnTo>
                            <a:pt x="221" y="23"/>
                          </a:lnTo>
                          <a:lnTo>
                            <a:pt x="223" y="20"/>
                          </a:lnTo>
                          <a:lnTo>
                            <a:pt x="223" y="18"/>
                          </a:lnTo>
                          <a:lnTo>
                            <a:pt x="222" y="16"/>
                          </a:lnTo>
                          <a:lnTo>
                            <a:pt x="220" y="13"/>
                          </a:lnTo>
                          <a:lnTo>
                            <a:pt x="218" y="11"/>
                          </a:lnTo>
                          <a:lnTo>
                            <a:pt x="217" y="8"/>
                          </a:lnTo>
                          <a:lnTo>
                            <a:pt x="217" y="5"/>
                          </a:lnTo>
                          <a:lnTo>
                            <a:pt x="218" y="3"/>
                          </a:lnTo>
                          <a:lnTo>
                            <a:pt x="217" y="0"/>
                          </a:lnTo>
                          <a:lnTo>
                            <a:pt x="6" y="0"/>
                          </a:lnTo>
                        </a:path>
                      </a:pathLst>
                    </a:custGeom>
                    <a:solidFill>
                      <a:srgbClr val="FFC080"/>
                    </a:solidFill>
                    <a:ln w="9525" cap="rnd">
                      <a:noFill/>
                      <a:round/>
                      <a:headEnd/>
                      <a:tailEnd/>
                    </a:ln>
                  </p:spPr>
                  <p:txBody>
                    <a:bodyPr/>
                    <a:lstStyle/>
                    <a:p>
                      <a:endParaRPr lang="zh-CN" altLang="en-US"/>
                    </a:p>
                  </p:txBody>
                </p:sp>
                <p:sp>
                  <p:nvSpPr>
                    <p:cNvPr id="4229" name="Freeform 138"/>
                    <p:cNvSpPr>
                      <a:spLocks/>
                    </p:cNvSpPr>
                    <p:nvPr/>
                  </p:nvSpPr>
                  <p:spPr bwMode="auto">
                    <a:xfrm>
                      <a:off x="3101" y="1812"/>
                      <a:ext cx="28" cy="21"/>
                    </a:xfrm>
                    <a:custGeom>
                      <a:avLst/>
                      <a:gdLst>
                        <a:gd name="T0" fmla="*/ 1 w 28"/>
                        <a:gd name="T1" fmla="*/ 0 h 21"/>
                        <a:gd name="T2" fmla="*/ 3 w 28"/>
                        <a:gd name="T3" fmla="*/ 2 h 21"/>
                        <a:gd name="T4" fmla="*/ 5 w 28"/>
                        <a:gd name="T5" fmla="*/ 5 h 21"/>
                        <a:gd name="T6" fmla="*/ 10 w 28"/>
                        <a:gd name="T7" fmla="*/ 8 h 21"/>
                        <a:gd name="T8" fmla="*/ 15 w 28"/>
                        <a:gd name="T9" fmla="*/ 11 h 21"/>
                        <a:gd name="T10" fmla="*/ 21 w 28"/>
                        <a:gd name="T11" fmla="*/ 13 h 21"/>
                        <a:gd name="T12" fmla="*/ 27 w 28"/>
                        <a:gd name="T13" fmla="*/ 14 h 21"/>
                        <a:gd name="T14" fmla="*/ 24 w 28"/>
                        <a:gd name="T15" fmla="*/ 18 h 21"/>
                        <a:gd name="T16" fmla="*/ 17 w 28"/>
                        <a:gd name="T17" fmla="*/ 17 h 21"/>
                        <a:gd name="T18" fmla="*/ 10 w 28"/>
                        <a:gd name="T19" fmla="*/ 17 h 21"/>
                        <a:gd name="T20" fmla="*/ 5 w 28"/>
                        <a:gd name="T21" fmla="*/ 20 h 21"/>
                        <a:gd name="T22" fmla="*/ 6 w 28"/>
                        <a:gd name="T23" fmla="*/ 18 h 21"/>
                        <a:gd name="T24" fmla="*/ 6 w 28"/>
                        <a:gd name="T25" fmla="*/ 15 h 21"/>
                        <a:gd name="T26" fmla="*/ 4 w 28"/>
                        <a:gd name="T27" fmla="*/ 12 h 21"/>
                        <a:gd name="T28" fmla="*/ 2 w 28"/>
                        <a:gd name="T29" fmla="*/ 10 h 21"/>
                        <a:gd name="T30" fmla="*/ 0 w 28"/>
                        <a:gd name="T31" fmla="*/ 6 h 21"/>
                        <a:gd name="T32" fmla="*/ 0 w 28"/>
                        <a:gd name="T33" fmla="*/ 3 h 21"/>
                        <a:gd name="T34" fmla="*/ 1 w 28"/>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8"/>
                        <a:gd name="T55" fmla="*/ 0 h 21"/>
                        <a:gd name="T56" fmla="*/ 28 w 28"/>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8" h="21">
                          <a:moveTo>
                            <a:pt x="1" y="0"/>
                          </a:moveTo>
                          <a:lnTo>
                            <a:pt x="3" y="2"/>
                          </a:lnTo>
                          <a:lnTo>
                            <a:pt x="5" y="5"/>
                          </a:lnTo>
                          <a:lnTo>
                            <a:pt x="10" y="8"/>
                          </a:lnTo>
                          <a:lnTo>
                            <a:pt x="15" y="11"/>
                          </a:lnTo>
                          <a:lnTo>
                            <a:pt x="21" y="13"/>
                          </a:lnTo>
                          <a:lnTo>
                            <a:pt x="27" y="14"/>
                          </a:lnTo>
                          <a:lnTo>
                            <a:pt x="24" y="18"/>
                          </a:lnTo>
                          <a:lnTo>
                            <a:pt x="17" y="17"/>
                          </a:lnTo>
                          <a:lnTo>
                            <a:pt x="10" y="17"/>
                          </a:lnTo>
                          <a:lnTo>
                            <a:pt x="5" y="20"/>
                          </a:lnTo>
                          <a:lnTo>
                            <a:pt x="6" y="18"/>
                          </a:lnTo>
                          <a:lnTo>
                            <a:pt x="6" y="15"/>
                          </a:lnTo>
                          <a:lnTo>
                            <a:pt x="4" y="12"/>
                          </a:lnTo>
                          <a:lnTo>
                            <a:pt x="2" y="10"/>
                          </a:lnTo>
                          <a:lnTo>
                            <a:pt x="0" y="6"/>
                          </a:lnTo>
                          <a:lnTo>
                            <a:pt x="0" y="3"/>
                          </a:lnTo>
                          <a:lnTo>
                            <a:pt x="1" y="0"/>
                          </a:lnTo>
                        </a:path>
                      </a:pathLst>
                    </a:custGeom>
                    <a:solidFill>
                      <a:srgbClr val="FFA040"/>
                    </a:solidFill>
                    <a:ln w="9525" cap="rnd">
                      <a:noFill/>
                      <a:round/>
                      <a:headEnd/>
                      <a:tailEnd/>
                    </a:ln>
                  </p:spPr>
                  <p:txBody>
                    <a:bodyPr/>
                    <a:lstStyle/>
                    <a:p>
                      <a:endParaRPr lang="zh-CN" altLang="en-US"/>
                    </a:p>
                  </p:txBody>
                </p:sp>
                <p:sp>
                  <p:nvSpPr>
                    <p:cNvPr id="4230" name="Freeform 139"/>
                    <p:cNvSpPr>
                      <a:spLocks/>
                    </p:cNvSpPr>
                    <p:nvPr/>
                  </p:nvSpPr>
                  <p:spPr bwMode="auto">
                    <a:xfrm>
                      <a:off x="3101" y="1837"/>
                      <a:ext cx="37" cy="18"/>
                    </a:xfrm>
                    <a:custGeom>
                      <a:avLst/>
                      <a:gdLst>
                        <a:gd name="T0" fmla="*/ 0 w 37"/>
                        <a:gd name="T1" fmla="*/ 1 h 18"/>
                        <a:gd name="T2" fmla="*/ 1 w 37"/>
                        <a:gd name="T3" fmla="*/ 0 h 18"/>
                        <a:gd name="T4" fmla="*/ 2 w 37"/>
                        <a:gd name="T5" fmla="*/ 1 h 18"/>
                        <a:gd name="T6" fmla="*/ 5 w 37"/>
                        <a:gd name="T7" fmla="*/ 3 h 18"/>
                        <a:gd name="T8" fmla="*/ 10 w 37"/>
                        <a:gd name="T9" fmla="*/ 4 h 18"/>
                        <a:gd name="T10" fmla="*/ 15 w 37"/>
                        <a:gd name="T11" fmla="*/ 6 h 18"/>
                        <a:gd name="T12" fmla="*/ 24 w 37"/>
                        <a:gd name="T13" fmla="*/ 7 h 18"/>
                        <a:gd name="T14" fmla="*/ 33 w 37"/>
                        <a:gd name="T15" fmla="*/ 9 h 18"/>
                        <a:gd name="T16" fmla="*/ 36 w 37"/>
                        <a:gd name="T17" fmla="*/ 16 h 18"/>
                        <a:gd name="T18" fmla="*/ 25 w 37"/>
                        <a:gd name="T19" fmla="*/ 14 h 18"/>
                        <a:gd name="T20" fmla="*/ 17 w 37"/>
                        <a:gd name="T21" fmla="*/ 13 h 18"/>
                        <a:gd name="T22" fmla="*/ 10 w 37"/>
                        <a:gd name="T23" fmla="*/ 14 h 18"/>
                        <a:gd name="T24" fmla="*/ 6 w 37"/>
                        <a:gd name="T25" fmla="*/ 17 h 18"/>
                        <a:gd name="T26" fmla="*/ 6 w 37"/>
                        <a:gd name="T27" fmla="*/ 15 h 18"/>
                        <a:gd name="T28" fmla="*/ 6 w 37"/>
                        <a:gd name="T29" fmla="*/ 12 h 18"/>
                        <a:gd name="T30" fmla="*/ 5 w 37"/>
                        <a:gd name="T31" fmla="*/ 10 h 18"/>
                        <a:gd name="T32" fmla="*/ 2 w 37"/>
                        <a:gd name="T33" fmla="*/ 7 h 18"/>
                        <a:gd name="T34" fmla="*/ 0 w 37"/>
                        <a:gd name="T35" fmla="*/ 4 h 18"/>
                        <a:gd name="T36" fmla="*/ 0 w 37"/>
                        <a:gd name="T37" fmla="*/ 1 h 1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7"/>
                        <a:gd name="T58" fmla="*/ 0 h 18"/>
                        <a:gd name="T59" fmla="*/ 37 w 37"/>
                        <a:gd name="T60" fmla="*/ 18 h 1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7" h="18">
                          <a:moveTo>
                            <a:pt x="0" y="1"/>
                          </a:moveTo>
                          <a:lnTo>
                            <a:pt x="1" y="0"/>
                          </a:lnTo>
                          <a:lnTo>
                            <a:pt x="2" y="1"/>
                          </a:lnTo>
                          <a:lnTo>
                            <a:pt x="5" y="3"/>
                          </a:lnTo>
                          <a:lnTo>
                            <a:pt x="10" y="4"/>
                          </a:lnTo>
                          <a:lnTo>
                            <a:pt x="15" y="6"/>
                          </a:lnTo>
                          <a:lnTo>
                            <a:pt x="24" y="7"/>
                          </a:lnTo>
                          <a:lnTo>
                            <a:pt x="33" y="9"/>
                          </a:lnTo>
                          <a:lnTo>
                            <a:pt x="36" y="16"/>
                          </a:lnTo>
                          <a:lnTo>
                            <a:pt x="25" y="14"/>
                          </a:lnTo>
                          <a:lnTo>
                            <a:pt x="17" y="13"/>
                          </a:lnTo>
                          <a:lnTo>
                            <a:pt x="10" y="14"/>
                          </a:lnTo>
                          <a:lnTo>
                            <a:pt x="6" y="17"/>
                          </a:lnTo>
                          <a:lnTo>
                            <a:pt x="6" y="15"/>
                          </a:lnTo>
                          <a:lnTo>
                            <a:pt x="6" y="12"/>
                          </a:lnTo>
                          <a:lnTo>
                            <a:pt x="5" y="10"/>
                          </a:lnTo>
                          <a:lnTo>
                            <a:pt x="2" y="7"/>
                          </a:lnTo>
                          <a:lnTo>
                            <a:pt x="0" y="4"/>
                          </a:lnTo>
                          <a:lnTo>
                            <a:pt x="0" y="1"/>
                          </a:lnTo>
                        </a:path>
                      </a:pathLst>
                    </a:custGeom>
                    <a:solidFill>
                      <a:srgbClr val="FFA040"/>
                    </a:solidFill>
                    <a:ln w="9525" cap="rnd">
                      <a:noFill/>
                      <a:round/>
                      <a:headEnd/>
                      <a:tailEnd/>
                    </a:ln>
                  </p:spPr>
                  <p:txBody>
                    <a:bodyPr/>
                    <a:lstStyle/>
                    <a:p>
                      <a:endParaRPr lang="zh-CN" altLang="en-US"/>
                    </a:p>
                  </p:txBody>
                </p:sp>
                <p:sp>
                  <p:nvSpPr>
                    <p:cNvPr id="4231" name="Freeform 140"/>
                    <p:cNvSpPr>
                      <a:spLocks/>
                    </p:cNvSpPr>
                    <p:nvPr/>
                  </p:nvSpPr>
                  <p:spPr bwMode="auto">
                    <a:xfrm>
                      <a:off x="3099" y="1858"/>
                      <a:ext cx="44" cy="23"/>
                    </a:xfrm>
                    <a:custGeom>
                      <a:avLst/>
                      <a:gdLst>
                        <a:gd name="T0" fmla="*/ 0 w 44"/>
                        <a:gd name="T1" fmla="*/ 3 h 23"/>
                        <a:gd name="T2" fmla="*/ 2 w 44"/>
                        <a:gd name="T3" fmla="*/ 0 h 23"/>
                        <a:gd name="T4" fmla="*/ 5 w 44"/>
                        <a:gd name="T5" fmla="*/ 3 h 23"/>
                        <a:gd name="T6" fmla="*/ 8 w 44"/>
                        <a:gd name="T7" fmla="*/ 5 h 23"/>
                        <a:gd name="T8" fmla="*/ 11 w 44"/>
                        <a:gd name="T9" fmla="*/ 7 h 23"/>
                        <a:gd name="T10" fmla="*/ 17 w 44"/>
                        <a:gd name="T11" fmla="*/ 9 h 23"/>
                        <a:gd name="T12" fmla="*/ 23 w 44"/>
                        <a:gd name="T13" fmla="*/ 10 h 23"/>
                        <a:gd name="T14" fmla="*/ 30 w 44"/>
                        <a:gd name="T15" fmla="*/ 12 h 23"/>
                        <a:gd name="T16" fmla="*/ 41 w 44"/>
                        <a:gd name="T17" fmla="*/ 15 h 23"/>
                        <a:gd name="T18" fmla="*/ 43 w 44"/>
                        <a:gd name="T19" fmla="*/ 22 h 23"/>
                        <a:gd name="T20" fmla="*/ 32 w 44"/>
                        <a:gd name="T21" fmla="*/ 18 h 23"/>
                        <a:gd name="T22" fmla="*/ 25 w 44"/>
                        <a:gd name="T23" fmla="*/ 16 h 23"/>
                        <a:gd name="T24" fmla="*/ 19 w 44"/>
                        <a:gd name="T25" fmla="*/ 15 h 23"/>
                        <a:gd name="T26" fmla="*/ 14 w 44"/>
                        <a:gd name="T27" fmla="*/ 15 h 23"/>
                        <a:gd name="T28" fmla="*/ 11 w 44"/>
                        <a:gd name="T29" fmla="*/ 16 h 23"/>
                        <a:gd name="T30" fmla="*/ 8 w 44"/>
                        <a:gd name="T31" fmla="*/ 19 h 23"/>
                        <a:gd name="T32" fmla="*/ 8 w 44"/>
                        <a:gd name="T33" fmla="*/ 16 h 23"/>
                        <a:gd name="T34" fmla="*/ 5 w 44"/>
                        <a:gd name="T35" fmla="*/ 12 h 23"/>
                        <a:gd name="T36" fmla="*/ 2 w 44"/>
                        <a:gd name="T37" fmla="*/ 9 h 23"/>
                        <a:gd name="T38" fmla="*/ 0 w 44"/>
                        <a:gd name="T39" fmla="*/ 6 h 23"/>
                        <a:gd name="T40" fmla="*/ 0 w 44"/>
                        <a:gd name="T41" fmla="*/ 3 h 2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4"/>
                        <a:gd name="T64" fmla="*/ 0 h 23"/>
                        <a:gd name="T65" fmla="*/ 44 w 44"/>
                        <a:gd name="T66" fmla="*/ 23 h 2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4" h="23">
                          <a:moveTo>
                            <a:pt x="0" y="3"/>
                          </a:moveTo>
                          <a:lnTo>
                            <a:pt x="2" y="0"/>
                          </a:lnTo>
                          <a:lnTo>
                            <a:pt x="5" y="3"/>
                          </a:lnTo>
                          <a:lnTo>
                            <a:pt x="8" y="5"/>
                          </a:lnTo>
                          <a:lnTo>
                            <a:pt x="11" y="7"/>
                          </a:lnTo>
                          <a:lnTo>
                            <a:pt x="17" y="9"/>
                          </a:lnTo>
                          <a:lnTo>
                            <a:pt x="23" y="10"/>
                          </a:lnTo>
                          <a:lnTo>
                            <a:pt x="30" y="12"/>
                          </a:lnTo>
                          <a:lnTo>
                            <a:pt x="41" y="15"/>
                          </a:lnTo>
                          <a:lnTo>
                            <a:pt x="43" y="22"/>
                          </a:lnTo>
                          <a:lnTo>
                            <a:pt x="32" y="18"/>
                          </a:lnTo>
                          <a:lnTo>
                            <a:pt x="25" y="16"/>
                          </a:lnTo>
                          <a:lnTo>
                            <a:pt x="19" y="15"/>
                          </a:lnTo>
                          <a:lnTo>
                            <a:pt x="14" y="15"/>
                          </a:lnTo>
                          <a:lnTo>
                            <a:pt x="11" y="16"/>
                          </a:lnTo>
                          <a:lnTo>
                            <a:pt x="8" y="19"/>
                          </a:lnTo>
                          <a:lnTo>
                            <a:pt x="8" y="16"/>
                          </a:lnTo>
                          <a:lnTo>
                            <a:pt x="5" y="12"/>
                          </a:lnTo>
                          <a:lnTo>
                            <a:pt x="2" y="9"/>
                          </a:lnTo>
                          <a:lnTo>
                            <a:pt x="0" y="6"/>
                          </a:lnTo>
                          <a:lnTo>
                            <a:pt x="0" y="3"/>
                          </a:lnTo>
                        </a:path>
                      </a:pathLst>
                    </a:custGeom>
                    <a:solidFill>
                      <a:srgbClr val="FFA040"/>
                    </a:solidFill>
                    <a:ln w="9525" cap="rnd">
                      <a:noFill/>
                      <a:round/>
                      <a:headEnd/>
                      <a:tailEnd/>
                    </a:ln>
                  </p:spPr>
                  <p:txBody>
                    <a:bodyPr/>
                    <a:lstStyle/>
                    <a:p>
                      <a:endParaRPr lang="zh-CN" altLang="en-US"/>
                    </a:p>
                  </p:txBody>
                </p:sp>
                <p:sp>
                  <p:nvSpPr>
                    <p:cNvPr id="4232" name="Freeform 141"/>
                    <p:cNvSpPr>
                      <a:spLocks/>
                    </p:cNvSpPr>
                    <p:nvPr/>
                  </p:nvSpPr>
                  <p:spPr bwMode="auto">
                    <a:xfrm>
                      <a:off x="3104" y="1882"/>
                      <a:ext cx="52" cy="48"/>
                    </a:xfrm>
                    <a:custGeom>
                      <a:avLst/>
                      <a:gdLst>
                        <a:gd name="T0" fmla="*/ 0 w 52"/>
                        <a:gd name="T1" fmla="*/ 7 h 48"/>
                        <a:gd name="T2" fmla="*/ 0 w 52"/>
                        <a:gd name="T3" fmla="*/ 4 h 48"/>
                        <a:gd name="T4" fmla="*/ 0 w 52"/>
                        <a:gd name="T5" fmla="*/ 2 h 48"/>
                        <a:gd name="T6" fmla="*/ 1 w 52"/>
                        <a:gd name="T7" fmla="*/ 0 h 48"/>
                        <a:gd name="T8" fmla="*/ 5 w 52"/>
                        <a:gd name="T9" fmla="*/ 3 h 48"/>
                        <a:gd name="T10" fmla="*/ 11 w 52"/>
                        <a:gd name="T11" fmla="*/ 6 h 48"/>
                        <a:gd name="T12" fmla="*/ 17 w 52"/>
                        <a:gd name="T13" fmla="*/ 8 h 48"/>
                        <a:gd name="T14" fmla="*/ 26 w 52"/>
                        <a:gd name="T15" fmla="*/ 11 h 48"/>
                        <a:gd name="T16" fmla="*/ 38 w 52"/>
                        <a:gd name="T17" fmla="*/ 13 h 48"/>
                        <a:gd name="T18" fmla="*/ 40 w 52"/>
                        <a:gd name="T19" fmla="*/ 18 h 48"/>
                        <a:gd name="T20" fmla="*/ 34 w 52"/>
                        <a:gd name="T21" fmla="*/ 16 h 48"/>
                        <a:gd name="T22" fmla="*/ 28 w 52"/>
                        <a:gd name="T23" fmla="*/ 16 h 48"/>
                        <a:gd name="T24" fmla="*/ 24 w 52"/>
                        <a:gd name="T25" fmla="*/ 16 h 48"/>
                        <a:gd name="T26" fmla="*/ 23 w 52"/>
                        <a:gd name="T27" fmla="*/ 19 h 48"/>
                        <a:gd name="T28" fmla="*/ 25 w 52"/>
                        <a:gd name="T29" fmla="*/ 22 h 48"/>
                        <a:gd name="T30" fmla="*/ 28 w 52"/>
                        <a:gd name="T31" fmla="*/ 26 h 48"/>
                        <a:gd name="T32" fmla="*/ 33 w 52"/>
                        <a:gd name="T33" fmla="*/ 31 h 48"/>
                        <a:gd name="T34" fmla="*/ 40 w 52"/>
                        <a:gd name="T35" fmla="*/ 36 h 48"/>
                        <a:gd name="T36" fmla="*/ 51 w 52"/>
                        <a:gd name="T37" fmla="*/ 42 h 48"/>
                        <a:gd name="T38" fmla="*/ 51 w 52"/>
                        <a:gd name="T39" fmla="*/ 47 h 48"/>
                        <a:gd name="T40" fmla="*/ 46 w 52"/>
                        <a:gd name="T41" fmla="*/ 44 h 48"/>
                        <a:gd name="T42" fmla="*/ 40 w 52"/>
                        <a:gd name="T43" fmla="*/ 41 h 48"/>
                        <a:gd name="T44" fmla="*/ 32 w 52"/>
                        <a:gd name="T45" fmla="*/ 36 h 48"/>
                        <a:gd name="T46" fmla="*/ 25 w 52"/>
                        <a:gd name="T47" fmla="*/ 30 h 48"/>
                        <a:gd name="T48" fmla="*/ 19 w 52"/>
                        <a:gd name="T49" fmla="*/ 26 h 48"/>
                        <a:gd name="T50" fmla="*/ 14 w 52"/>
                        <a:gd name="T51" fmla="*/ 20 h 48"/>
                        <a:gd name="T52" fmla="*/ 9 w 52"/>
                        <a:gd name="T53" fmla="*/ 15 h 48"/>
                        <a:gd name="T54" fmla="*/ 3 w 52"/>
                        <a:gd name="T55" fmla="*/ 11 h 48"/>
                        <a:gd name="T56" fmla="*/ 0 w 52"/>
                        <a:gd name="T57" fmla="*/ 7 h 4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2"/>
                        <a:gd name="T88" fmla="*/ 0 h 48"/>
                        <a:gd name="T89" fmla="*/ 52 w 52"/>
                        <a:gd name="T90" fmla="*/ 48 h 4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2" h="48">
                          <a:moveTo>
                            <a:pt x="0" y="7"/>
                          </a:moveTo>
                          <a:lnTo>
                            <a:pt x="0" y="4"/>
                          </a:lnTo>
                          <a:lnTo>
                            <a:pt x="0" y="2"/>
                          </a:lnTo>
                          <a:lnTo>
                            <a:pt x="1" y="0"/>
                          </a:lnTo>
                          <a:lnTo>
                            <a:pt x="5" y="3"/>
                          </a:lnTo>
                          <a:lnTo>
                            <a:pt x="11" y="6"/>
                          </a:lnTo>
                          <a:lnTo>
                            <a:pt x="17" y="8"/>
                          </a:lnTo>
                          <a:lnTo>
                            <a:pt x="26" y="11"/>
                          </a:lnTo>
                          <a:lnTo>
                            <a:pt x="38" y="13"/>
                          </a:lnTo>
                          <a:lnTo>
                            <a:pt x="40" y="18"/>
                          </a:lnTo>
                          <a:lnTo>
                            <a:pt x="34" y="16"/>
                          </a:lnTo>
                          <a:lnTo>
                            <a:pt x="28" y="16"/>
                          </a:lnTo>
                          <a:lnTo>
                            <a:pt x="24" y="16"/>
                          </a:lnTo>
                          <a:lnTo>
                            <a:pt x="23" y="19"/>
                          </a:lnTo>
                          <a:lnTo>
                            <a:pt x="25" y="22"/>
                          </a:lnTo>
                          <a:lnTo>
                            <a:pt x="28" y="26"/>
                          </a:lnTo>
                          <a:lnTo>
                            <a:pt x="33" y="31"/>
                          </a:lnTo>
                          <a:lnTo>
                            <a:pt x="40" y="36"/>
                          </a:lnTo>
                          <a:lnTo>
                            <a:pt x="51" y="42"/>
                          </a:lnTo>
                          <a:lnTo>
                            <a:pt x="51" y="47"/>
                          </a:lnTo>
                          <a:lnTo>
                            <a:pt x="46" y="44"/>
                          </a:lnTo>
                          <a:lnTo>
                            <a:pt x="40" y="41"/>
                          </a:lnTo>
                          <a:lnTo>
                            <a:pt x="32" y="36"/>
                          </a:lnTo>
                          <a:lnTo>
                            <a:pt x="25" y="30"/>
                          </a:lnTo>
                          <a:lnTo>
                            <a:pt x="19" y="26"/>
                          </a:lnTo>
                          <a:lnTo>
                            <a:pt x="14" y="20"/>
                          </a:lnTo>
                          <a:lnTo>
                            <a:pt x="9" y="15"/>
                          </a:lnTo>
                          <a:lnTo>
                            <a:pt x="3" y="11"/>
                          </a:lnTo>
                          <a:lnTo>
                            <a:pt x="0" y="7"/>
                          </a:lnTo>
                        </a:path>
                      </a:pathLst>
                    </a:custGeom>
                    <a:solidFill>
                      <a:srgbClr val="FFA040"/>
                    </a:solidFill>
                    <a:ln w="9525" cap="rnd">
                      <a:noFill/>
                      <a:round/>
                      <a:headEnd/>
                      <a:tailEnd/>
                    </a:ln>
                  </p:spPr>
                  <p:txBody>
                    <a:bodyPr/>
                    <a:lstStyle/>
                    <a:p>
                      <a:endParaRPr lang="zh-CN" altLang="en-US"/>
                    </a:p>
                  </p:txBody>
                </p:sp>
                <p:sp>
                  <p:nvSpPr>
                    <p:cNvPr id="4233" name="Freeform 142"/>
                    <p:cNvSpPr>
                      <a:spLocks/>
                    </p:cNvSpPr>
                    <p:nvPr/>
                  </p:nvSpPr>
                  <p:spPr bwMode="auto">
                    <a:xfrm>
                      <a:off x="3105" y="1797"/>
                      <a:ext cx="22" cy="17"/>
                    </a:xfrm>
                    <a:custGeom>
                      <a:avLst/>
                      <a:gdLst>
                        <a:gd name="T0" fmla="*/ 0 w 22"/>
                        <a:gd name="T1" fmla="*/ 0 h 17"/>
                        <a:gd name="T2" fmla="*/ 2 w 22"/>
                        <a:gd name="T3" fmla="*/ 2 h 17"/>
                        <a:gd name="T4" fmla="*/ 5 w 22"/>
                        <a:gd name="T5" fmla="*/ 4 h 17"/>
                        <a:gd name="T6" fmla="*/ 10 w 22"/>
                        <a:gd name="T7" fmla="*/ 7 h 17"/>
                        <a:gd name="T8" fmla="*/ 14 w 22"/>
                        <a:gd name="T9" fmla="*/ 10 h 17"/>
                        <a:gd name="T10" fmla="*/ 18 w 22"/>
                        <a:gd name="T11" fmla="*/ 12 h 17"/>
                        <a:gd name="T12" fmla="*/ 21 w 22"/>
                        <a:gd name="T13" fmla="*/ 14 h 17"/>
                        <a:gd name="T14" fmla="*/ 15 w 22"/>
                        <a:gd name="T15" fmla="*/ 16 h 17"/>
                        <a:gd name="T16" fmla="*/ 10 w 22"/>
                        <a:gd name="T17" fmla="*/ 14 h 17"/>
                        <a:gd name="T18" fmla="*/ 4 w 22"/>
                        <a:gd name="T19" fmla="*/ 12 h 17"/>
                        <a:gd name="T20" fmla="*/ 0 w 22"/>
                        <a:gd name="T21" fmla="*/ 9 h 17"/>
                        <a:gd name="T22" fmla="*/ 0 w 22"/>
                        <a:gd name="T23" fmla="*/ 7 h 17"/>
                        <a:gd name="T24" fmla="*/ 0 w 22"/>
                        <a:gd name="T25" fmla="*/ 3 h 17"/>
                        <a:gd name="T26" fmla="*/ 0 w 22"/>
                        <a:gd name="T27" fmla="*/ 0 h 1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7"/>
                        <a:gd name="T44" fmla="*/ 22 w 22"/>
                        <a:gd name="T45" fmla="*/ 17 h 1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7">
                          <a:moveTo>
                            <a:pt x="0" y="0"/>
                          </a:moveTo>
                          <a:lnTo>
                            <a:pt x="2" y="2"/>
                          </a:lnTo>
                          <a:lnTo>
                            <a:pt x="5" y="4"/>
                          </a:lnTo>
                          <a:lnTo>
                            <a:pt x="10" y="7"/>
                          </a:lnTo>
                          <a:lnTo>
                            <a:pt x="14" y="10"/>
                          </a:lnTo>
                          <a:lnTo>
                            <a:pt x="18" y="12"/>
                          </a:lnTo>
                          <a:lnTo>
                            <a:pt x="21" y="14"/>
                          </a:lnTo>
                          <a:lnTo>
                            <a:pt x="15" y="16"/>
                          </a:lnTo>
                          <a:lnTo>
                            <a:pt x="10" y="14"/>
                          </a:lnTo>
                          <a:lnTo>
                            <a:pt x="4" y="12"/>
                          </a:lnTo>
                          <a:lnTo>
                            <a:pt x="0" y="9"/>
                          </a:lnTo>
                          <a:lnTo>
                            <a:pt x="0" y="7"/>
                          </a:lnTo>
                          <a:lnTo>
                            <a:pt x="0" y="3"/>
                          </a:lnTo>
                          <a:lnTo>
                            <a:pt x="0" y="0"/>
                          </a:lnTo>
                        </a:path>
                      </a:pathLst>
                    </a:custGeom>
                    <a:solidFill>
                      <a:srgbClr val="FFA040"/>
                    </a:solidFill>
                    <a:ln w="9525" cap="rnd">
                      <a:noFill/>
                      <a:round/>
                      <a:headEnd/>
                      <a:tailEnd/>
                    </a:ln>
                  </p:spPr>
                  <p:txBody>
                    <a:bodyPr/>
                    <a:lstStyle/>
                    <a:p>
                      <a:endParaRPr lang="zh-CN" altLang="en-US"/>
                    </a:p>
                  </p:txBody>
                </p:sp>
                <p:sp>
                  <p:nvSpPr>
                    <p:cNvPr id="4234" name="Freeform 143"/>
                    <p:cNvSpPr>
                      <a:spLocks/>
                    </p:cNvSpPr>
                    <p:nvPr/>
                  </p:nvSpPr>
                  <p:spPr bwMode="auto">
                    <a:xfrm>
                      <a:off x="3143" y="1794"/>
                      <a:ext cx="180" cy="142"/>
                    </a:xfrm>
                    <a:custGeom>
                      <a:avLst/>
                      <a:gdLst>
                        <a:gd name="T0" fmla="*/ 85 w 180"/>
                        <a:gd name="T1" fmla="*/ 32 h 142"/>
                        <a:gd name="T2" fmla="*/ 71 w 180"/>
                        <a:gd name="T3" fmla="*/ 36 h 142"/>
                        <a:gd name="T4" fmla="*/ 42 w 180"/>
                        <a:gd name="T5" fmla="*/ 40 h 142"/>
                        <a:gd name="T6" fmla="*/ 0 w 180"/>
                        <a:gd name="T7" fmla="*/ 42 h 142"/>
                        <a:gd name="T8" fmla="*/ 50 w 180"/>
                        <a:gd name="T9" fmla="*/ 49 h 142"/>
                        <a:gd name="T10" fmla="*/ 106 w 180"/>
                        <a:gd name="T11" fmla="*/ 46 h 142"/>
                        <a:gd name="T12" fmla="*/ 145 w 180"/>
                        <a:gd name="T13" fmla="*/ 36 h 142"/>
                        <a:gd name="T14" fmla="*/ 158 w 180"/>
                        <a:gd name="T15" fmla="*/ 34 h 142"/>
                        <a:gd name="T16" fmla="*/ 152 w 180"/>
                        <a:gd name="T17" fmla="*/ 42 h 142"/>
                        <a:gd name="T18" fmla="*/ 124 w 180"/>
                        <a:gd name="T19" fmla="*/ 53 h 142"/>
                        <a:gd name="T20" fmla="*/ 74 w 180"/>
                        <a:gd name="T21" fmla="*/ 63 h 142"/>
                        <a:gd name="T22" fmla="*/ 43 w 180"/>
                        <a:gd name="T23" fmla="*/ 71 h 142"/>
                        <a:gd name="T24" fmla="*/ 100 w 180"/>
                        <a:gd name="T25" fmla="*/ 70 h 142"/>
                        <a:gd name="T26" fmla="*/ 138 w 180"/>
                        <a:gd name="T27" fmla="*/ 63 h 142"/>
                        <a:gd name="T28" fmla="*/ 161 w 180"/>
                        <a:gd name="T29" fmla="*/ 56 h 142"/>
                        <a:gd name="T30" fmla="*/ 161 w 180"/>
                        <a:gd name="T31" fmla="*/ 61 h 142"/>
                        <a:gd name="T32" fmla="*/ 142 w 180"/>
                        <a:gd name="T33" fmla="*/ 72 h 142"/>
                        <a:gd name="T34" fmla="*/ 107 w 180"/>
                        <a:gd name="T35" fmla="*/ 83 h 142"/>
                        <a:gd name="T36" fmla="*/ 58 w 180"/>
                        <a:gd name="T37" fmla="*/ 90 h 142"/>
                        <a:gd name="T38" fmla="*/ 74 w 180"/>
                        <a:gd name="T39" fmla="*/ 95 h 142"/>
                        <a:gd name="T40" fmla="*/ 118 w 180"/>
                        <a:gd name="T41" fmla="*/ 93 h 142"/>
                        <a:gd name="T42" fmla="*/ 153 w 180"/>
                        <a:gd name="T43" fmla="*/ 84 h 142"/>
                        <a:gd name="T44" fmla="*/ 157 w 180"/>
                        <a:gd name="T45" fmla="*/ 88 h 142"/>
                        <a:gd name="T46" fmla="*/ 146 w 180"/>
                        <a:gd name="T47" fmla="*/ 96 h 142"/>
                        <a:gd name="T48" fmla="*/ 119 w 180"/>
                        <a:gd name="T49" fmla="*/ 106 h 142"/>
                        <a:gd name="T50" fmla="*/ 88 w 180"/>
                        <a:gd name="T51" fmla="*/ 110 h 142"/>
                        <a:gd name="T52" fmla="*/ 40 w 180"/>
                        <a:gd name="T53" fmla="*/ 111 h 142"/>
                        <a:gd name="T54" fmla="*/ 73 w 180"/>
                        <a:gd name="T55" fmla="*/ 118 h 142"/>
                        <a:gd name="T56" fmla="*/ 104 w 180"/>
                        <a:gd name="T57" fmla="*/ 118 h 142"/>
                        <a:gd name="T58" fmla="*/ 132 w 180"/>
                        <a:gd name="T59" fmla="*/ 114 h 142"/>
                        <a:gd name="T60" fmla="*/ 143 w 180"/>
                        <a:gd name="T61" fmla="*/ 115 h 142"/>
                        <a:gd name="T62" fmla="*/ 137 w 180"/>
                        <a:gd name="T63" fmla="*/ 122 h 142"/>
                        <a:gd name="T64" fmla="*/ 121 w 180"/>
                        <a:gd name="T65" fmla="*/ 127 h 142"/>
                        <a:gd name="T66" fmla="*/ 62 w 180"/>
                        <a:gd name="T67" fmla="*/ 132 h 142"/>
                        <a:gd name="T68" fmla="*/ 110 w 180"/>
                        <a:gd name="T69" fmla="*/ 135 h 142"/>
                        <a:gd name="T70" fmla="*/ 114 w 180"/>
                        <a:gd name="T71" fmla="*/ 140 h 142"/>
                        <a:gd name="T72" fmla="*/ 132 w 180"/>
                        <a:gd name="T73" fmla="*/ 135 h 142"/>
                        <a:gd name="T74" fmla="*/ 145 w 180"/>
                        <a:gd name="T75" fmla="*/ 126 h 142"/>
                        <a:gd name="T76" fmla="*/ 173 w 180"/>
                        <a:gd name="T77" fmla="*/ 92 h 142"/>
                        <a:gd name="T78" fmla="*/ 174 w 180"/>
                        <a:gd name="T79" fmla="*/ 85 h 142"/>
                        <a:gd name="T80" fmla="*/ 170 w 180"/>
                        <a:gd name="T81" fmla="*/ 79 h 142"/>
                        <a:gd name="T82" fmla="*/ 174 w 180"/>
                        <a:gd name="T83" fmla="*/ 72 h 142"/>
                        <a:gd name="T84" fmla="*/ 179 w 180"/>
                        <a:gd name="T85" fmla="*/ 66 h 142"/>
                        <a:gd name="T86" fmla="*/ 175 w 180"/>
                        <a:gd name="T87" fmla="*/ 58 h 142"/>
                        <a:gd name="T88" fmla="*/ 171 w 180"/>
                        <a:gd name="T89" fmla="*/ 52 h 142"/>
                        <a:gd name="T90" fmla="*/ 177 w 180"/>
                        <a:gd name="T91" fmla="*/ 45 h 142"/>
                        <a:gd name="T92" fmla="*/ 176 w 180"/>
                        <a:gd name="T93" fmla="*/ 36 h 142"/>
                        <a:gd name="T94" fmla="*/ 172 w 180"/>
                        <a:gd name="T95" fmla="*/ 30 h 142"/>
                        <a:gd name="T96" fmla="*/ 175 w 180"/>
                        <a:gd name="T97" fmla="*/ 23 h 142"/>
                        <a:gd name="T98" fmla="*/ 179 w 180"/>
                        <a:gd name="T99" fmla="*/ 16 h 142"/>
                        <a:gd name="T100" fmla="*/ 174 w 180"/>
                        <a:gd name="T101" fmla="*/ 9 h 142"/>
                        <a:gd name="T102" fmla="*/ 155 w 180"/>
                        <a:gd name="T103" fmla="*/ 10 h 142"/>
                        <a:gd name="T104" fmla="*/ 116 w 180"/>
                        <a:gd name="T105" fmla="*/ 21 h 142"/>
                        <a:gd name="T106" fmla="*/ 71 w 180"/>
                        <a:gd name="T107" fmla="*/ 27 h 14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80"/>
                        <a:gd name="T163" fmla="*/ 0 h 142"/>
                        <a:gd name="T164" fmla="*/ 180 w 180"/>
                        <a:gd name="T165" fmla="*/ 142 h 14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80" h="142">
                          <a:moveTo>
                            <a:pt x="71" y="27"/>
                          </a:moveTo>
                          <a:lnTo>
                            <a:pt x="45" y="29"/>
                          </a:lnTo>
                          <a:lnTo>
                            <a:pt x="85" y="32"/>
                          </a:lnTo>
                          <a:lnTo>
                            <a:pt x="82" y="34"/>
                          </a:lnTo>
                          <a:lnTo>
                            <a:pt x="77" y="35"/>
                          </a:lnTo>
                          <a:lnTo>
                            <a:pt x="71" y="36"/>
                          </a:lnTo>
                          <a:lnTo>
                            <a:pt x="63" y="38"/>
                          </a:lnTo>
                          <a:lnTo>
                            <a:pt x="54" y="40"/>
                          </a:lnTo>
                          <a:lnTo>
                            <a:pt x="42" y="40"/>
                          </a:lnTo>
                          <a:lnTo>
                            <a:pt x="29" y="42"/>
                          </a:lnTo>
                          <a:lnTo>
                            <a:pt x="15" y="42"/>
                          </a:lnTo>
                          <a:lnTo>
                            <a:pt x="0" y="42"/>
                          </a:lnTo>
                          <a:lnTo>
                            <a:pt x="23" y="47"/>
                          </a:lnTo>
                          <a:lnTo>
                            <a:pt x="37" y="49"/>
                          </a:lnTo>
                          <a:lnTo>
                            <a:pt x="50" y="49"/>
                          </a:lnTo>
                          <a:lnTo>
                            <a:pt x="65" y="49"/>
                          </a:lnTo>
                          <a:lnTo>
                            <a:pt x="87" y="48"/>
                          </a:lnTo>
                          <a:lnTo>
                            <a:pt x="106" y="46"/>
                          </a:lnTo>
                          <a:lnTo>
                            <a:pt x="121" y="42"/>
                          </a:lnTo>
                          <a:lnTo>
                            <a:pt x="138" y="38"/>
                          </a:lnTo>
                          <a:lnTo>
                            <a:pt x="145" y="36"/>
                          </a:lnTo>
                          <a:lnTo>
                            <a:pt x="152" y="34"/>
                          </a:lnTo>
                          <a:lnTo>
                            <a:pt x="156" y="33"/>
                          </a:lnTo>
                          <a:lnTo>
                            <a:pt x="158" y="34"/>
                          </a:lnTo>
                          <a:lnTo>
                            <a:pt x="158" y="36"/>
                          </a:lnTo>
                          <a:lnTo>
                            <a:pt x="157" y="39"/>
                          </a:lnTo>
                          <a:lnTo>
                            <a:pt x="152" y="42"/>
                          </a:lnTo>
                          <a:lnTo>
                            <a:pt x="145" y="46"/>
                          </a:lnTo>
                          <a:lnTo>
                            <a:pt x="136" y="49"/>
                          </a:lnTo>
                          <a:lnTo>
                            <a:pt x="124" y="53"/>
                          </a:lnTo>
                          <a:lnTo>
                            <a:pt x="109" y="57"/>
                          </a:lnTo>
                          <a:lnTo>
                            <a:pt x="91" y="60"/>
                          </a:lnTo>
                          <a:lnTo>
                            <a:pt x="74" y="63"/>
                          </a:lnTo>
                          <a:lnTo>
                            <a:pt x="55" y="65"/>
                          </a:lnTo>
                          <a:lnTo>
                            <a:pt x="23" y="68"/>
                          </a:lnTo>
                          <a:lnTo>
                            <a:pt x="43" y="71"/>
                          </a:lnTo>
                          <a:lnTo>
                            <a:pt x="59" y="73"/>
                          </a:lnTo>
                          <a:lnTo>
                            <a:pt x="79" y="73"/>
                          </a:lnTo>
                          <a:lnTo>
                            <a:pt x="100" y="70"/>
                          </a:lnTo>
                          <a:lnTo>
                            <a:pt x="116" y="68"/>
                          </a:lnTo>
                          <a:lnTo>
                            <a:pt x="128" y="65"/>
                          </a:lnTo>
                          <a:lnTo>
                            <a:pt x="138" y="63"/>
                          </a:lnTo>
                          <a:lnTo>
                            <a:pt x="149" y="59"/>
                          </a:lnTo>
                          <a:lnTo>
                            <a:pt x="157" y="57"/>
                          </a:lnTo>
                          <a:lnTo>
                            <a:pt x="161" y="56"/>
                          </a:lnTo>
                          <a:lnTo>
                            <a:pt x="163" y="56"/>
                          </a:lnTo>
                          <a:lnTo>
                            <a:pt x="162" y="58"/>
                          </a:lnTo>
                          <a:lnTo>
                            <a:pt x="161" y="61"/>
                          </a:lnTo>
                          <a:lnTo>
                            <a:pt x="158" y="64"/>
                          </a:lnTo>
                          <a:lnTo>
                            <a:pt x="150" y="68"/>
                          </a:lnTo>
                          <a:lnTo>
                            <a:pt x="142" y="72"/>
                          </a:lnTo>
                          <a:lnTo>
                            <a:pt x="133" y="75"/>
                          </a:lnTo>
                          <a:lnTo>
                            <a:pt x="121" y="79"/>
                          </a:lnTo>
                          <a:lnTo>
                            <a:pt x="107" y="83"/>
                          </a:lnTo>
                          <a:lnTo>
                            <a:pt x="86" y="87"/>
                          </a:lnTo>
                          <a:lnTo>
                            <a:pt x="71" y="89"/>
                          </a:lnTo>
                          <a:lnTo>
                            <a:pt x="58" y="90"/>
                          </a:lnTo>
                          <a:lnTo>
                            <a:pt x="37" y="91"/>
                          </a:lnTo>
                          <a:lnTo>
                            <a:pt x="58" y="94"/>
                          </a:lnTo>
                          <a:lnTo>
                            <a:pt x="74" y="95"/>
                          </a:lnTo>
                          <a:lnTo>
                            <a:pt x="88" y="95"/>
                          </a:lnTo>
                          <a:lnTo>
                            <a:pt x="103" y="95"/>
                          </a:lnTo>
                          <a:lnTo>
                            <a:pt x="118" y="93"/>
                          </a:lnTo>
                          <a:lnTo>
                            <a:pt x="129" y="91"/>
                          </a:lnTo>
                          <a:lnTo>
                            <a:pt x="138" y="88"/>
                          </a:lnTo>
                          <a:lnTo>
                            <a:pt x="153" y="84"/>
                          </a:lnTo>
                          <a:lnTo>
                            <a:pt x="155" y="84"/>
                          </a:lnTo>
                          <a:lnTo>
                            <a:pt x="157" y="85"/>
                          </a:lnTo>
                          <a:lnTo>
                            <a:pt x="157" y="88"/>
                          </a:lnTo>
                          <a:lnTo>
                            <a:pt x="155" y="90"/>
                          </a:lnTo>
                          <a:lnTo>
                            <a:pt x="151" y="93"/>
                          </a:lnTo>
                          <a:lnTo>
                            <a:pt x="146" y="96"/>
                          </a:lnTo>
                          <a:lnTo>
                            <a:pt x="137" y="100"/>
                          </a:lnTo>
                          <a:lnTo>
                            <a:pt x="128" y="104"/>
                          </a:lnTo>
                          <a:lnTo>
                            <a:pt x="119" y="106"/>
                          </a:lnTo>
                          <a:lnTo>
                            <a:pt x="109" y="108"/>
                          </a:lnTo>
                          <a:lnTo>
                            <a:pt x="100" y="109"/>
                          </a:lnTo>
                          <a:lnTo>
                            <a:pt x="88" y="110"/>
                          </a:lnTo>
                          <a:lnTo>
                            <a:pt x="74" y="111"/>
                          </a:lnTo>
                          <a:lnTo>
                            <a:pt x="61" y="111"/>
                          </a:lnTo>
                          <a:lnTo>
                            <a:pt x="40" y="111"/>
                          </a:lnTo>
                          <a:lnTo>
                            <a:pt x="51" y="114"/>
                          </a:lnTo>
                          <a:lnTo>
                            <a:pt x="62" y="117"/>
                          </a:lnTo>
                          <a:lnTo>
                            <a:pt x="73" y="118"/>
                          </a:lnTo>
                          <a:lnTo>
                            <a:pt x="83" y="118"/>
                          </a:lnTo>
                          <a:lnTo>
                            <a:pt x="93" y="119"/>
                          </a:lnTo>
                          <a:lnTo>
                            <a:pt x="104" y="118"/>
                          </a:lnTo>
                          <a:lnTo>
                            <a:pt x="112" y="118"/>
                          </a:lnTo>
                          <a:lnTo>
                            <a:pt x="121" y="117"/>
                          </a:lnTo>
                          <a:lnTo>
                            <a:pt x="132" y="114"/>
                          </a:lnTo>
                          <a:lnTo>
                            <a:pt x="140" y="113"/>
                          </a:lnTo>
                          <a:lnTo>
                            <a:pt x="143" y="113"/>
                          </a:lnTo>
                          <a:lnTo>
                            <a:pt x="143" y="115"/>
                          </a:lnTo>
                          <a:lnTo>
                            <a:pt x="143" y="117"/>
                          </a:lnTo>
                          <a:lnTo>
                            <a:pt x="140" y="119"/>
                          </a:lnTo>
                          <a:lnTo>
                            <a:pt x="137" y="122"/>
                          </a:lnTo>
                          <a:lnTo>
                            <a:pt x="133" y="123"/>
                          </a:lnTo>
                          <a:lnTo>
                            <a:pt x="128" y="125"/>
                          </a:lnTo>
                          <a:lnTo>
                            <a:pt x="121" y="127"/>
                          </a:lnTo>
                          <a:lnTo>
                            <a:pt x="105" y="129"/>
                          </a:lnTo>
                          <a:lnTo>
                            <a:pt x="91" y="130"/>
                          </a:lnTo>
                          <a:lnTo>
                            <a:pt x="62" y="132"/>
                          </a:lnTo>
                          <a:lnTo>
                            <a:pt x="99" y="134"/>
                          </a:lnTo>
                          <a:lnTo>
                            <a:pt x="107" y="134"/>
                          </a:lnTo>
                          <a:lnTo>
                            <a:pt x="110" y="135"/>
                          </a:lnTo>
                          <a:lnTo>
                            <a:pt x="112" y="136"/>
                          </a:lnTo>
                          <a:lnTo>
                            <a:pt x="112" y="139"/>
                          </a:lnTo>
                          <a:lnTo>
                            <a:pt x="114" y="140"/>
                          </a:lnTo>
                          <a:lnTo>
                            <a:pt x="118" y="141"/>
                          </a:lnTo>
                          <a:lnTo>
                            <a:pt x="126" y="138"/>
                          </a:lnTo>
                          <a:lnTo>
                            <a:pt x="132" y="135"/>
                          </a:lnTo>
                          <a:lnTo>
                            <a:pt x="137" y="133"/>
                          </a:lnTo>
                          <a:lnTo>
                            <a:pt x="141" y="130"/>
                          </a:lnTo>
                          <a:lnTo>
                            <a:pt x="145" y="126"/>
                          </a:lnTo>
                          <a:lnTo>
                            <a:pt x="159" y="111"/>
                          </a:lnTo>
                          <a:lnTo>
                            <a:pt x="169" y="99"/>
                          </a:lnTo>
                          <a:lnTo>
                            <a:pt x="173" y="92"/>
                          </a:lnTo>
                          <a:lnTo>
                            <a:pt x="174" y="89"/>
                          </a:lnTo>
                          <a:lnTo>
                            <a:pt x="174" y="88"/>
                          </a:lnTo>
                          <a:lnTo>
                            <a:pt x="174" y="85"/>
                          </a:lnTo>
                          <a:lnTo>
                            <a:pt x="172" y="83"/>
                          </a:lnTo>
                          <a:lnTo>
                            <a:pt x="171" y="81"/>
                          </a:lnTo>
                          <a:lnTo>
                            <a:pt x="170" y="79"/>
                          </a:lnTo>
                          <a:lnTo>
                            <a:pt x="171" y="76"/>
                          </a:lnTo>
                          <a:lnTo>
                            <a:pt x="172" y="74"/>
                          </a:lnTo>
                          <a:lnTo>
                            <a:pt x="174" y="72"/>
                          </a:lnTo>
                          <a:lnTo>
                            <a:pt x="175" y="70"/>
                          </a:lnTo>
                          <a:lnTo>
                            <a:pt x="177" y="68"/>
                          </a:lnTo>
                          <a:lnTo>
                            <a:pt x="179" y="66"/>
                          </a:lnTo>
                          <a:lnTo>
                            <a:pt x="179" y="63"/>
                          </a:lnTo>
                          <a:lnTo>
                            <a:pt x="177" y="60"/>
                          </a:lnTo>
                          <a:lnTo>
                            <a:pt x="175" y="58"/>
                          </a:lnTo>
                          <a:lnTo>
                            <a:pt x="174" y="56"/>
                          </a:lnTo>
                          <a:lnTo>
                            <a:pt x="172" y="54"/>
                          </a:lnTo>
                          <a:lnTo>
                            <a:pt x="171" y="52"/>
                          </a:lnTo>
                          <a:lnTo>
                            <a:pt x="172" y="50"/>
                          </a:lnTo>
                          <a:lnTo>
                            <a:pt x="174" y="47"/>
                          </a:lnTo>
                          <a:lnTo>
                            <a:pt x="177" y="45"/>
                          </a:lnTo>
                          <a:lnTo>
                            <a:pt x="177" y="42"/>
                          </a:lnTo>
                          <a:lnTo>
                            <a:pt x="177" y="39"/>
                          </a:lnTo>
                          <a:lnTo>
                            <a:pt x="176" y="36"/>
                          </a:lnTo>
                          <a:lnTo>
                            <a:pt x="174" y="34"/>
                          </a:lnTo>
                          <a:lnTo>
                            <a:pt x="173" y="32"/>
                          </a:lnTo>
                          <a:lnTo>
                            <a:pt x="172" y="30"/>
                          </a:lnTo>
                          <a:lnTo>
                            <a:pt x="172" y="27"/>
                          </a:lnTo>
                          <a:lnTo>
                            <a:pt x="174" y="24"/>
                          </a:lnTo>
                          <a:lnTo>
                            <a:pt x="175" y="23"/>
                          </a:lnTo>
                          <a:lnTo>
                            <a:pt x="177" y="21"/>
                          </a:lnTo>
                          <a:lnTo>
                            <a:pt x="179" y="18"/>
                          </a:lnTo>
                          <a:lnTo>
                            <a:pt x="179" y="16"/>
                          </a:lnTo>
                          <a:lnTo>
                            <a:pt x="178" y="14"/>
                          </a:lnTo>
                          <a:lnTo>
                            <a:pt x="176" y="12"/>
                          </a:lnTo>
                          <a:lnTo>
                            <a:pt x="174" y="9"/>
                          </a:lnTo>
                          <a:lnTo>
                            <a:pt x="173" y="6"/>
                          </a:lnTo>
                          <a:lnTo>
                            <a:pt x="173" y="0"/>
                          </a:lnTo>
                          <a:lnTo>
                            <a:pt x="155" y="10"/>
                          </a:lnTo>
                          <a:lnTo>
                            <a:pt x="143" y="14"/>
                          </a:lnTo>
                          <a:lnTo>
                            <a:pt x="131" y="17"/>
                          </a:lnTo>
                          <a:lnTo>
                            <a:pt x="116" y="21"/>
                          </a:lnTo>
                          <a:lnTo>
                            <a:pt x="102" y="23"/>
                          </a:lnTo>
                          <a:lnTo>
                            <a:pt x="89" y="25"/>
                          </a:lnTo>
                          <a:lnTo>
                            <a:pt x="71" y="27"/>
                          </a:lnTo>
                        </a:path>
                      </a:pathLst>
                    </a:custGeom>
                    <a:solidFill>
                      <a:srgbClr val="FFA040"/>
                    </a:solidFill>
                    <a:ln w="9525" cap="rnd">
                      <a:noFill/>
                      <a:round/>
                      <a:headEnd/>
                      <a:tailEnd/>
                    </a:ln>
                  </p:spPr>
                  <p:txBody>
                    <a:bodyPr/>
                    <a:lstStyle/>
                    <a:p>
                      <a:endParaRPr lang="zh-CN" altLang="en-US"/>
                    </a:p>
                  </p:txBody>
                </p:sp>
              </p:grpSp>
            </p:grpSp>
            <p:grpSp>
              <p:nvGrpSpPr>
                <p:cNvPr id="4221" name="Group 144"/>
                <p:cNvGrpSpPr>
                  <a:grpSpLocks/>
                </p:cNvGrpSpPr>
                <p:nvPr/>
              </p:nvGrpSpPr>
              <p:grpSpPr bwMode="auto">
                <a:xfrm>
                  <a:off x="3248" y="1816"/>
                  <a:ext cx="54" cy="90"/>
                  <a:chOff x="3248" y="1816"/>
                  <a:chExt cx="54" cy="90"/>
                </a:xfrm>
              </p:grpSpPr>
              <p:sp>
                <p:nvSpPr>
                  <p:cNvPr id="4222" name="Freeform 145"/>
                  <p:cNvSpPr>
                    <a:spLocks/>
                  </p:cNvSpPr>
                  <p:nvPr/>
                </p:nvSpPr>
                <p:spPr bwMode="auto">
                  <a:xfrm>
                    <a:off x="3258" y="1840"/>
                    <a:ext cx="42" cy="17"/>
                  </a:xfrm>
                  <a:custGeom>
                    <a:avLst/>
                    <a:gdLst>
                      <a:gd name="T0" fmla="*/ 41 w 42"/>
                      <a:gd name="T1" fmla="*/ 2 h 17"/>
                      <a:gd name="T2" fmla="*/ 37 w 42"/>
                      <a:gd name="T3" fmla="*/ 0 h 17"/>
                      <a:gd name="T4" fmla="*/ 24 w 42"/>
                      <a:gd name="T5" fmla="*/ 5 h 17"/>
                      <a:gd name="T6" fmla="*/ 12 w 42"/>
                      <a:gd name="T7" fmla="*/ 10 h 17"/>
                      <a:gd name="T8" fmla="*/ 0 w 42"/>
                      <a:gd name="T9" fmla="*/ 13 h 17"/>
                      <a:gd name="T10" fmla="*/ 2 w 42"/>
                      <a:gd name="T11" fmla="*/ 16 h 17"/>
                      <a:gd name="T12" fmla="*/ 10 w 42"/>
                      <a:gd name="T13" fmla="*/ 16 h 17"/>
                      <a:gd name="T14" fmla="*/ 21 w 42"/>
                      <a:gd name="T15" fmla="*/ 14 h 17"/>
                      <a:gd name="T16" fmla="*/ 32 w 42"/>
                      <a:gd name="T17" fmla="*/ 8 h 17"/>
                      <a:gd name="T18" fmla="*/ 41 w 42"/>
                      <a:gd name="T19" fmla="*/ 2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2"/>
                      <a:gd name="T31" fmla="*/ 0 h 17"/>
                      <a:gd name="T32" fmla="*/ 42 w 42"/>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2" h="17">
                        <a:moveTo>
                          <a:pt x="41" y="2"/>
                        </a:moveTo>
                        <a:lnTo>
                          <a:pt x="37" y="0"/>
                        </a:lnTo>
                        <a:lnTo>
                          <a:pt x="24" y="5"/>
                        </a:lnTo>
                        <a:lnTo>
                          <a:pt x="12" y="10"/>
                        </a:lnTo>
                        <a:lnTo>
                          <a:pt x="0" y="13"/>
                        </a:lnTo>
                        <a:lnTo>
                          <a:pt x="2" y="16"/>
                        </a:lnTo>
                        <a:lnTo>
                          <a:pt x="10" y="16"/>
                        </a:lnTo>
                        <a:lnTo>
                          <a:pt x="21" y="14"/>
                        </a:lnTo>
                        <a:lnTo>
                          <a:pt x="32" y="8"/>
                        </a:lnTo>
                        <a:lnTo>
                          <a:pt x="41" y="2"/>
                        </a:lnTo>
                      </a:path>
                    </a:pathLst>
                  </a:custGeom>
                  <a:solidFill>
                    <a:srgbClr val="FFE0C0"/>
                  </a:solidFill>
                  <a:ln w="9525" cap="rnd">
                    <a:noFill/>
                    <a:round/>
                    <a:headEnd/>
                    <a:tailEnd/>
                  </a:ln>
                </p:spPr>
                <p:txBody>
                  <a:bodyPr/>
                  <a:lstStyle/>
                  <a:p>
                    <a:endParaRPr lang="zh-CN" altLang="en-US"/>
                  </a:p>
                </p:txBody>
              </p:sp>
              <p:sp>
                <p:nvSpPr>
                  <p:cNvPr id="4223" name="Freeform 146"/>
                  <p:cNvSpPr>
                    <a:spLocks/>
                  </p:cNvSpPr>
                  <p:nvPr/>
                </p:nvSpPr>
                <p:spPr bwMode="auto">
                  <a:xfrm>
                    <a:off x="3266" y="1863"/>
                    <a:ext cx="36" cy="17"/>
                  </a:xfrm>
                  <a:custGeom>
                    <a:avLst/>
                    <a:gdLst>
                      <a:gd name="T0" fmla="*/ 35 w 36"/>
                      <a:gd name="T1" fmla="*/ 2 h 17"/>
                      <a:gd name="T2" fmla="*/ 33 w 36"/>
                      <a:gd name="T3" fmla="*/ 0 h 17"/>
                      <a:gd name="T4" fmla="*/ 21 w 36"/>
                      <a:gd name="T5" fmla="*/ 6 h 17"/>
                      <a:gd name="T6" fmla="*/ 11 w 36"/>
                      <a:gd name="T7" fmla="*/ 10 h 17"/>
                      <a:gd name="T8" fmla="*/ 0 w 36"/>
                      <a:gd name="T9" fmla="*/ 13 h 17"/>
                      <a:gd name="T10" fmla="*/ 2 w 36"/>
                      <a:gd name="T11" fmla="*/ 16 h 17"/>
                      <a:gd name="T12" fmla="*/ 10 w 36"/>
                      <a:gd name="T13" fmla="*/ 16 h 17"/>
                      <a:gd name="T14" fmla="*/ 18 w 36"/>
                      <a:gd name="T15" fmla="*/ 14 h 17"/>
                      <a:gd name="T16" fmla="*/ 26 w 36"/>
                      <a:gd name="T17" fmla="*/ 9 h 17"/>
                      <a:gd name="T18" fmla="*/ 35 w 36"/>
                      <a:gd name="T19" fmla="*/ 2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6"/>
                      <a:gd name="T31" fmla="*/ 0 h 17"/>
                      <a:gd name="T32" fmla="*/ 36 w 36"/>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6" h="17">
                        <a:moveTo>
                          <a:pt x="35" y="2"/>
                        </a:moveTo>
                        <a:lnTo>
                          <a:pt x="33" y="0"/>
                        </a:lnTo>
                        <a:lnTo>
                          <a:pt x="21" y="6"/>
                        </a:lnTo>
                        <a:lnTo>
                          <a:pt x="11" y="10"/>
                        </a:lnTo>
                        <a:lnTo>
                          <a:pt x="0" y="13"/>
                        </a:lnTo>
                        <a:lnTo>
                          <a:pt x="2" y="16"/>
                        </a:lnTo>
                        <a:lnTo>
                          <a:pt x="10" y="16"/>
                        </a:lnTo>
                        <a:lnTo>
                          <a:pt x="18" y="14"/>
                        </a:lnTo>
                        <a:lnTo>
                          <a:pt x="26" y="9"/>
                        </a:lnTo>
                        <a:lnTo>
                          <a:pt x="35" y="2"/>
                        </a:lnTo>
                      </a:path>
                    </a:pathLst>
                  </a:custGeom>
                  <a:solidFill>
                    <a:srgbClr val="FFE0C0"/>
                  </a:solidFill>
                  <a:ln w="9525" cap="rnd">
                    <a:noFill/>
                    <a:round/>
                    <a:headEnd/>
                    <a:tailEnd/>
                  </a:ln>
                </p:spPr>
                <p:txBody>
                  <a:bodyPr/>
                  <a:lstStyle/>
                  <a:p>
                    <a:endParaRPr lang="zh-CN" altLang="en-US"/>
                  </a:p>
                </p:txBody>
              </p:sp>
              <p:sp>
                <p:nvSpPr>
                  <p:cNvPr id="4224" name="Freeform 147"/>
                  <p:cNvSpPr>
                    <a:spLocks/>
                  </p:cNvSpPr>
                  <p:nvPr/>
                </p:nvSpPr>
                <p:spPr bwMode="auto">
                  <a:xfrm>
                    <a:off x="3263" y="1889"/>
                    <a:ext cx="38" cy="17"/>
                  </a:xfrm>
                  <a:custGeom>
                    <a:avLst/>
                    <a:gdLst>
                      <a:gd name="T0" fmla="*/ 37 w 38"/>
                      <a:gd name="T1" fmla="*/ 2 h 17"/>
                      <a:gd name="T2" fmla="*/ 34 w 38"/>
                      <a:gd name="T3" fmla="*/ 0 h 17"/>
                      <a:gd name="T4" fmla="*/ 23 w 38"/>
                      <a:gd name="T5" fmla="*/ 6 h 17"/>
                      <a:gd name="T6" fmla="*/ 12 w 38"/>
                      <a:gd name="T7" fmla="*/ 10 h 17"/>
                      <a:gd name="T8" fmla="*/ 0 w 38"/>
                      <a:gd name="T9" fmla="*/ 13 h 17"/>
                      <a:gd name="T10" fmla="*/ 2 w 38"/>
                      <a:gd name="T11" fmla="*/ 16 h 17"/>
                      <a:gd name="T12" fmla="*/ 10 w 38"/>
                      <a:gd name="T13" fmla="*/ 15 h 17"/>
                      <a:gd name="T14" fmla="*/ 20 w 38"/>
                      <a:gd name="T15" fmla="*/ 13 h 17"/>
                      <a:gd name="T16" fmla="*/ 30 w 38"/>
                      <a:gd name="T17" fmla="*/ 8 h 17"/>
                      <a:gd name="T18" fmla="*/ 37 w 38"/>
                      <a:gd name="T19" fmla="*/ 2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8"/>
                      <a:gd name="T31" fmla="*/ 0 h 17"/>
                      <a:gd name="T32" fmla="*/ 38 w 38"/>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8" h="17">
                        <a:moveTo>
                          <a:pt x="37" y="2"/>
                        </a:moveTo>
                        <a:lnTo>
                          <a:pt x="34" y="0"/>
                        </a:lnTo>
                        <a:lnTo>
                          <a:pt x="23" y="6"/>
                        </a:lnTo>
                        <a:lnTo>
                          <a:pt x="12" y="10"/>
                        </a:lnTo>
                        <a:lnTo>
                          <a:pt x="0" y="13"/>
                        </a:lnTo>
                        <a:lnTo>
                          <a:pt x="2" y="16"/>
                        </a:lnTo>
                        <a:lnTo>
                          <a:pt x="10" y="15"/>
                        </a:lnTo>
                        <a:lnTo>
                          <a:pt x="20" y="13"/>
                        </a:lnTo>
                        <a:lnTo>
                          <a:pt x="30" y="8"/>
                        </a:lnTo>
                        <a:lnTo>
                          <a:pt x="37" y="2"/>
                        </a:lnTo>
                      </a:path>
                    </a:pathLst>
                  </a:custGeom>
                  <a:solidFill>
                    <a:srgbClr val="FFE0C0"/>
                  </a:solidFill>
                  <a:ln w="9525" cap="rnd">
                    <a:noFill/>
                    <a:round/>
                    <a:headEnd/>
                    <a:tailEnd/>
                  </a:ln>
                </p:spPr>
                <p:txBody>
                  <a:bodyPr/>
                  <a:lstStyle/>
                  <a:p>
                    <a:endParaRPr lang="zh-CN" altLang="en-US"/>
                  </a:p>
                </p:txBody>
              </p:sp>
              <p:sp>
                <p:nvSpPr>
                  <p:cNvPr id="4225" name="Freeform 148"/>
                  <p:cNvSpPr>
                    <a:spLocks/>
                  </p:cNvSpPr>
                  <p:nvPr/>
                </p:nvSpPr>
                <p:spPr bwMode="auto">
                  <a:xfrm>
                    <a:off x="3248" y="1816"/>
                    <a:ext cx="43" cy="17"/>
                  </a:xfrm>
                  <a:custGeom>
                    <a:avLst/>
                    <a:gdLst>
                      <a:gd name="T0" fmla="*/ 42 w 43"/>
                      <a:gd name="T1" fmla="*/ 2 h 17"/>
                      <a:gd name="T2" fmla="*/ 37 w 43"/>
                      <a:gd name="T3" fmla="*/ 0 h 17"/>
                      <a:gd name="T4" fmla="*/ 23 w 43"/>
                      <a:gd name="T5" fmla="*/ 5 h 17"/>
                      <a:gd name="T6" fmla="*/ 12 w 43"/>
                      <a:gd name="T7" fmla="*/ 9 h 17"/>
                      <a:gd name="T8" fmla="*/ 0 w 43"/>
                      <a:gd name="T9" fmla="*/ 12 h 17"/>
                      <a:gd name="T10" fmla="*/ 2 w 43"/>
                      <a:gd name="T11" fmla="*/ 16 h 17"/>
                      <a:gd name="T12" fmla="*/ 10 w 43"/>
                      <a:gd name="T13" fmla="*/ 15 h 17"/>
                      <a:gd name="T14" fmla="*/ 20 w 43"/>
                      <a:gd name="T15" fmla="*/ 13 h 17"/>
                      <a:gd name="T16" fmla="*/ 31 w 43"/>
                      <a:gd name="T17" fmla="*/ 9 h 17"/>
                      <a:gd name="T18" fmla="*/ 42 w 43"/>
                      <a:gd name="T19" fmla="*/ 2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3"/>
                      <a:gd name="T31" fmla="*/ 0 h 17"/>
                      <a:gd name="T32" fmla="*/ 43 w 43"/>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3" h="17">
                        <a:moveTo>
                          <a:pt x="42" y="2"/>
                        </a:moveTo>
                        <a:lnTo>
                          <a:pt x="37" y="0"/>
                        </a:lnTo>
                        <a:lnTo>
                          <a:pt x="23" y="5"/>
                        </a:lnTo>
                        <a:lnTo>
                          <a:pt x="12" y="9"/>
                        </a:lnTo>
                        <a:lnTo>
                          <a:pt x="0" y="12"/>
                        </a:lnTo>
                        <a:lnTo>
                          <a:pt x="2" y="16"/>
                        </a:lnTo>
                        <a:lnTo>
                          <a:pt x="10" y="15"/>
                        </a:lnTo>
                        <a:lnTo>
                          <a:pt x="20" y="13"/>
                        </a:lnTo>
                        <a:lnTo>
                          <a:pt x="31" y="9"/>
                        </a:lnTo>
                        <a:lnTo>
                          <a:pt x="42" y="2"/>
                        </a:lnTo>
                      </a:path>
                    </a:pathLst>
                  </a:custGeom>
                  <a:solidFill>
                    <a:srgbClr val="FFE0C0"/>
                  </a:solidFill>
                  <a:ln w="9525" cap="rnd">
                    <a:noFill/>
                    <a:round/>
                    <a:headEnd/>
                    <a:tailEnd/>
                  </a:ln>
                </p:spPr>
                <p:txBody>
                  <a:bodyPr/>
                  <a:lstStyle/>
                  <a:p>
                    <a:endParaRPr lang="zh-CN" altLang="en-US"/>
                  </a:p>
                </p:txBody>
              </p:sp>
            </p:grpSp>
          </p:grpSp>
          <p:sp>
            <p:nvSpPr>
              <p:cNvPr id="4218" name="Freeform 149"/>
              <p:cNvSpPr>
                <a:spLocks/>
              </p:cNvSpPr>
              <p:nvPr/>
            </p:nvSpPr>
            <p:spPr bwMode="auto">
              <a:xfrm>
                <a:off x="3497" y="1248"/>
                <a:ext cx="277" cy="333"/>
              </a:xfrm>
              <a:custGeom>
                <a:avLst/>
                <a:gdLst>
                  <a:gd name="T0" fmla="*/ 198 w 494"/>
                  <a:gd name="T1" fmla="*/ 321 h 594"/>
                  <a:gd name="T2" fmla="*/ 200 w 494"/>
                  <a:gd name="T3" fmla="*/ 318 h 594"/>
                  <a:gd name="T4" fmla="*/ 201 w 494"/>
                  <a:gd name="T5" fmla="*/ 316 h 594"/>
                  <a:gd name="T6" fmla="*/ 203 w 494"/>
                  <a:gd name="T7" fmla="*/ 308 h 594"/>
                  <a:gd name="T8" fmla="*/ 214 w 494"/>
                  <a:gd name="T9" fmla="*/ 255 h 594"/>
                  <a:gd name="T10" fmla="*/ 221 w 494"/>
                  <a:gd name="T11" fmla="*/ 235 h 594"/>
                  <a:gd name="T12" fmla="*/ 229 w 494"/>
                  <a:gd name="T13" fmla="*/ 222 h 594"/>
                  <a:gd name="T14" fmla="*/ 243 w 494"/>
                  <a:gd name="T15" fmla="*/ 202 h 594"/>
                  <a:gd name="T16" fmla="*/ 257 w 494"/>
                  <a:gd name="T17" fmla="*/ 182 h 594"/>
                  <a:gd name="T18" fmla="*/ 267 w 494"/>
                  <a:gd name="T19" fmla="*/ 163 h 594"/>
                  <a:gd name="T20" fmla="*/ 273 w 494"/>
                  <a:gd name="T21" fmla="*/ 145 h 594"/>
                  <a:gd name="T22" fmla="*/ 276 w 494"/>
                  <a:gd name="T23" fmla="*/ 121 h 594"/>
                  <a:gd name="T24" fmla="*/ 274 w 494"/>
                  <a:gd name="T25" fmla="*/ 100 h 594"/>
                  <a:gd name="T26" fmla="*/ 268 w 494"/>
                  <a:gd name="T27" fmla="*/ 79 h 594"/>
                  <a:gd name="T28" fmla="*/ 258 w 494"/>
                  <a:gd name="T29" fmla="*/ 60 h 594"/>
                  <a:gd name="T30" fmla="*/ 242 w 494"/>
                  <a:gd name="T31" fmla="*/ 40 h 594"/>
                  <a:gd name="T32" fmla="*/ 224 w 494"/>
                  <a:gd name="T33" fmla="*/ 26 h 594"/>
                  <a:gd name="T34" fmla="*/ 201 w 494"/>
                  <a:gd name="T35" fmla="*/ 13 h 594"/>
                  <a:gd name="T36" fmla="*/ 174 w 494"/>
                  <a:gd name="T37" fmla="*/ 4 h 594"/>
                  <a:gd name="T38" fmla="*/ 153 w 494"/>
                  <a:gd name="T39" fmla="*/ 0 h 594"/>
                  <a:gd name="T40" fmla="*/ 128 w 494"/>
                  <a:gd name="T41" fmla="*/ 0 h 594"/>
                  <a:gd name="T42" fmla="*/ 107 w 494"/>
                  <a:gd name="T43" fmla="*/ 3 h 594"/>
                  <a:gd name="T44" fmla="*/ 86 w 494"/>
                  <a:gd name="T45" fmla="*/ 8 h 594"/>
                  <a:gd name="T46" fmla="*/ 68 w 494"/>
                  <a:gd name="T47" fmla="*/ 16 h 594"/>
                  <a:gd name="T48" fmla="*/ 49 w 494"/>
                  <a:gd name="T49" fmla="*/ 27 h 594"/>
                  <a:gd name="T50" fmla="*/ 33 w 494"/>
                  <a:gd name="T51" fmla="*/ 41 h 594"/>
                  <a:gd name="T52" fmla="*/ 19 w 494"/>
                  <a:gd name="T53" fmla="*/ 56 h 594"/>
                  <a:gd name="T54" fmla="*/ 7 w 494"/>
                  <a:gd name="T55" fmla="*/ 78 h 594"/>
                  <a:gd name="T56" fmla="*/ 1 w 494"/>
                  <a:gd name="T57" fmla="*/ 100 h 594"/>
                  <a:gd name="T58" fmla="*/ 0 w 494"/>
                  <a:gd name="T59" fmla="*/ 120 h 594"/>
                  <a:gd name="T60" fmla="*/ 2 w 494"/>
                  <a:gd name="T61" fmla="*/ 141 h 594"/>
                  <a:gd name="T62" fmla="*/ 8 w 494"/>
                  <a:gd name="T63" fmla="*/ 163 h 594"/>
                  <a:gd name="T64" fmla="*/ 19 w 494"/>
                  <a:gd name="T65" fmla="*/ 183 h 594"/>
                  <a:gd name="T66" fmla="*/ 33 w 494"/>
                  <a:gd name="T67" fmla="*/ 202 h 594"/>
                  <a:gd name="T68" fmla="*/ 50 w 494"/>
                  <a:gd name="T69" fmla="*/ 229 h 594"/>
                  <a:gd name="T70" fmla="*/ 58 w 494"/>
                  <a:gd name="T71" fmla="*/ 244 h 594"/>
                  <a:gd name="T72" fmla="*/ 64 w 494"/>
                  <a:gd name="T73" fmla="*/ 262 h 594"/>
                  <a:gd name="T74" fmla="*/ 68 w 494"/>
                  <a:gd name="T75" fmla="*/ 286 h 594"/>
                  <a:gd name="T76" fmla="*/ 72 w 494"/>
                  <a:gd name="T77" fmla="*/ 308 h 594"/>
                  <a:gd name="T78" fmla="*/ 74 w 494"/>
                  <a:gd name="T79" fmla="*/ 316 h 594"/>
                  <a:gd name="T80" fmla="*/ 75 w 494"/>
                  <a:gd name="T81" fmla="*/ 318 h 594"/>
                  <a:gd name="T82" fmla="*/ 79 w 494"/>
                  <a:gd name="T83" fmla="*/ 321 h 594"/>
                  <a:gd name="T84" fmla="*/ 86 w 494"/>
                  <a:gd name="T85" fmla="*/ 325 h 594"/>
                  <a:gd name="T86" fmla="*/ 96 w 494"/>
                  <a:gd name="T87" fmla="*/ 328 h 594"/>
                  <a:gd name="T88" fmla="*/ 107 w 494"/>
                  <a:gd name="T89" fmla="*/ 330 h 594"/>
                  <a:gd name="T90" fmla="*/ 117 w 494"/>
                  <a:gd name="T91" fmla="*/ 331 h 594"/>
                  <a:gd name="T92" fmla="*/ 128 w 494"/>
                  <a:gd name="T93" fmla="*/ 332 h 594"/>
                  <a:gd name="T94" fmla="*/ 137 w 494"/>
                  <a:gd name="T95" fmla="*/ 332 h 594"/>
                  <a:gd name="T96" fmla="*/ 149 w 494"/>
                  <a:gd name="T97" fmla="*/ 332 h 594"/>
                  <a:gd name="T98" fmla="*/ 159 w 494"/>
                  <a:gd name="T99" fmla="*/ 331 h 594"/>
                  <a:gd name="T100" fmla="*/ 169 w 494"/>
                  <a:gd name="T101" fmla="*/ 330 h 594"/>
                  <a:gd name="T102" fmla="*/ 179 w 494"/>
                  <a:gd name="T103" fmla="*/ 328 h 594"/>
                  <a:gd name="T104" fmla="*/ 188 w 494"/>
                  <a:gd name="T105" fmla="*/ 325 h 59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94"/>
                  <a:gd name="T160" fmla="*/ 0 h 594"/>
                  <a:gd name="T161" fmla="*/ 494 w 494"/>
                  <a:gd name="T162" fmla="*/ 594 h 59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94" h="594">
                    <a:moveTo>
                      <a:pt x="345" y="577"/>
                    </a:moveTo>
                    <a:lnTo>
                      <a:pt x="349" y="574"/>
                    </a:lnTo>
                    <a:lnTo>
                      <a:pt x="353" y="572"/>
                    </a:lnTo>
                    <a:lnTo>
                      <a:pt x="354" y="570"/>
                    </a:lnTo>
                    <a:lnTo>
                      <a:pt x="356" y="568"/>
                    </a:lnTo>
                    <a:lnTo>
                      <a:pt x="357" y="567"/>
                    </a:lnTo>
                    <a:lnTo>
                      <a:pt x="358" y="566"/>
                    </a:lnTo>
                    <a:lnTo>
                      <a:pt x="358" y="565"/>
                    </a:lnTo>
                    <a:lnTo>
                      <a:pt x="359" y="563"/>
                    </a:lnTo>
                    <a:lnTo>
                      <a:pt x="360" y="561"/>
                    </a:lnTo>
                    <a:lnTo>
                      <a:pt x="360" y="559"/>
                    </a:lnTo>
                    <a:lnTo>
                      <a:pt x="362" y="550"/>
                    </a:lnTo>
                    <a:lnTo>
                      <a:pt x="376" y="473"/>
                    </a:lnTo>
                    <a:lnTo>
                      <a:pt x="379" y="462"/>
                    </a:lnTo>
                    <a:lnTo>
                      <a:pt x="381" y="454"/>
                    </a:lnTo>
                    <a:lnTo>
                      <a:pt x="385" y="443"/>
                    </a:lnTo>
                    <a:lnTo>
                      <a:pt x="390" y="431"/>
                    </a:lnTo>
                    <a:lnTo>
                      <a:pt x="395" y="420"/>
                    </a:lnTo>
                    <a:lnTo>
                      <a:pt x="400" y="411"/>
                    </a:lnTo>
                    <a:lnTo>
                      <a:pt x="404" y="403"/>
                    </a:lnTo>
                    <a:lnTo>
                      <a:pt x="408" y="396"/>
                    </a:lnTo>
                    <a:lnTo>
                      <a:pt x="416" y="383"/>
                    </a:lnTo>
                    <a:lnTo>
                      <a:pt x="424" y="371"/>
                    </a:lnTo>
                    <a:lnTo>
                      <a:pt x="433" y="360"/>
                    </a:lnTo>
                    <a:lnTo>
                      <a:pt x="439" y="351"/>
                    </a:lnTo>
                    <a:lnTo>
                      <a:pt x="451" y="335"/>
                    </a:lnTo>
                    <a:lnTo>
                      <a:pt x="458" y="324"/>
                    </a:lnTo>
                    <a:lnTo>
                      <a:pt x="465" y="314"/>
                    </a:lnTo>
                    <a:lnTo>
                      <a:pt x="470" y="304"/>
                    </a:lnTo>
                    <a:lnTo>
                      <a:pt x="476" y="291"/>
                    </a:lnTo>
                    <a:lnTo>
                      <a:pt x="480" y="280"/>
                    </a:lnTo>
                    <a:lnTo>
                      <a:pt x="484" y="268"/>
                    </a:lnTo>
                    <a:lnTo>
                      <a:pt x="487" y="258"/>
                    </a:lnTo>
                    <a:lnTo>
                      <a:pt x="490" y="247"/>
                    </a:lnTo>
                    <a:lnTo>
                      <a:pt x="492" y="232"/>
                    </a:lnTo>
                    <a:lnTo>
                      <a:pt x="493" y="216"/>
                    </a:lnTo>
                    <a:lnTo>
                      <a:pt x="493" y="201"/>
                    </a:lnTo>
                    <a:lnTo>
                      <a:pt x="491" y="189"/>
                    </a:lnTo>
                    <a:lnTo>
                      <a:pt x="489" y="178"/>
                    </a:lnTo>
                    <a:lnTo>
                      <a:pt x="487" y="167"/>
                    </a:lnTo>
                    <a:lnTo>
                      <a:pt x="483" y="154"/>
                    </a:lnTo>
                    <a:lnTo>
                      <a:pt x="478" y="141"/>
                    </a:lnTo>
                    <a:lnTo>
                      <a:pt x="473" y="129"/>
                    </a:lnTo>
                    <a:lnTo>
                      <a:pt x="468" y="117"/>
                    </a:lnTo>
                    <a:lnTo>
                      <a:pt x="461" y="107"/>
                    </a:lnTo>
                    <a:lnTo>
                      <a:pt x="451" y="94"/>
                    </a:lnTo>
                    <a:lnTo>
                      <a:pt x="441" y="82"/>
                    </a:lnTo>
                    <a:lnTo>
                      <a:pt x="431" y="72"/>
                    </a:lnTo>
                    <a:lnTo>
                      <a:pt x="421" y="63"/>
                    </a:lnTo>
                    <a:lnTo>
                      <a:pt x="411" y="55"/>
                    </a:lnTo>
                    <a:lnTo>
                      <a:pt x="399" y="47"/>
                    </a:lnTo>
                    <a:lnTo>
                      <a:pt x="388" y="39"/>
                    </a:lnTo>
                    <a:lnTo>
                      <a:pt x="374" y="32"/>
                    </a:lnTo>
                    <a:lnTo>
                      <a:pt x="359" y="24"/>
                    </a:lnTo>
                    <a:lnTo>
                      <a:pt x="344" y="17"/>
                    </a:lnTo>
                    <a:lnTo>
                      <a:pt x="327" y="12"/>
                    </a:lnTo>
                    <a:lnTo>
                      <a:pt x="311" y="7"/>
                    </a:lnTo>
                    <a:lnTo>
                      <a:pt x="299" y="5"/>
                    </a:lnTo>
                    <a:lnTo>
                      <a:pt x="285" y="2"/>
                    </a:lnTo>
                    <a:lnTo>
                      <a:pt x="272" y="0"/>
                    </a:lnTo>
                    <a:lnTo>
                      <a:pt x="257" y="0"/>
                    </a:lnTo>
                    <a:lnTo>
                      <a:pt x="243" y="0"/>
                    </a:lnTo>
                    <a:lnTo>
                      <a:pt x="228" y="0"/>
                    </a:lnTo>
                    <a:lnTo>
                      <a:pt x="215" y="0"/>
                    </a:lnTo>
                    <a:lnTo>
                      <a:pt x="201" y="3"/>
                    </a:lnTo>
                    <a:lnTo>
                      <a:pt x="190" y="5"/>
                    </a:lnTo>
                    <a:lnTo>
                      <a:pt x="177" y="8"/>
                    </a:lnTo>
                    <a:lnTo>
                      <a:pt x="164" y="11"/>
                    </a:lnTo>
                    <a:lnTo>
                      <a:pt x="153" y="15"/>
                    </a:lnTo>
                    <a:lnTo>
                      <a:pt x="142" y="19"/>
                    </a:lnTo>
                    <a:lnTo>
                      <a:pt x="132" y="24"/>
                    </a:lnTo>
                    <a:lnTo>
                      <a:pt x="121" y="29"/>
                    </a:lnTo>
                    <a:lnTo>
                      <a:pt x="111" y="35"/>
                    </a:lnTo>
                    <a:lnTo>
                      <a:pt x="99" y="42"/>
                    </a:lnTo>
                    <a:lnTo>
                      <a:pt x="88" y="49"/>
                    </a:lnTo>
                    <a:lnTo>
                      <a:pt x="79" y="56"/>
                    </a:lnTo>
                    <a:lnTo>
                      <a:pt x="69" y="64"/>
                    </a:lnTo>
                    <a:lnTo>
                      <a:pt x="59" y="73"/>
                    </a:lnTo>
                    <a:lnTo>
                      <a:pt x="50" y="81"/>
                    </a:lnTo>
                    <a:lnTo>
                      <a:pt x="42" y="89"/>
                    </a:lnTo>
                    <a:lnTo>
                      <a:pt x="34" y="100"/>
                    </a:lnTo>
                    <a:lnTo>
                      <a:pt x="25" y="112"/>
                    </a:lnTo>
                    <a:lnTo>
                      <a:pt x="17" y="126"/>
                    </a:lnTo>
                    <a:lnTo>
                      <a:pt x="12" y="139"/>
                    </a:lnTo>
                    <a:lnTo>
                      <a:pt x="8" y="153"/>
                    </a:lnTo>
                    <a:lnTo>
                      <a:pt x="3" y="166"/>
                    </a:lnTo>
                    <a:lnTo>
                      <a:pt x="1" y="179"/>
                    </a:lnTo>
                    <a:lnTo>
                      <a:pt x="0" y="191"/>
                    </a:lnTo>
                    <a:lnTo>
                      <a:pt x="0" y="203"/>
                    </a:lnTo>
                    <a:lnTo>
                      <a:pt x="0" y="214"/>
                    </a:lnTo>
                    <a:lnTo>
                      <a:pt x="0" y="227"/>
                    </a:lnTo>
                    <a:lnTo>
                      <a:pt x="0" y="238"/>
                    </a:lnTo>
                    <a:lnTo>
                      <a:pt x="3" y="252"/>
                    </a:lnTo>
                    <a:lnTo>
                      <a:pt x="5" y="264"/>
                    </a:lnTo>
                    <a:lnTo>
                      <a:pt x="9" y="277"/>
                    </a:lnTo>
                    <a:lnTo>
                      <a:pt x="14" y="290"/>
                    </a:lnTo>
                    <a:lnTo>
                      <a:pt x="20" y="303"/>
                    </a:lnTo>
                    <a:lnTo>
                      <a:pt x="27" y="314"/>
                    </a:lnTo>
                    <a:lnTo>
                      <a:pt x="34" y="326"/>
                    </a:lnTo>
                    <a:lnTo>
                      <a:pt x="43" y="338"/>
                    </a:lnTo>
                    <a:lnTo>
                      <a:pt x="50" y="349"/>
                    </a:lnTo>
                    <a:lnTo>
                      <a:pt x="58" y="361"/>
                    </a:lnTo>
                    <a:lnTo>
                      <a:pt x="66" y="373"/>
                    </a:lnTo>
                    <a:lnTo>
                      <a:pt x="78" y="390"/>
                    </a:lnTo>
                    <a:lnTo>
                      <a:pt x="90" y="409"/>
                    </a:lnTo>
                    <a:lnTo>
                      <a:pt x="96" y="418"/>
                    </a:lnTo>
                    <a:lnTo>
                      <a:pt x="100" y="426"/>
                    </a:lnTo>
                    <a:lnTo>
                      <a:pt x="104" y="436"/>
                    </a:lnTo>
                    <a:lnTo>
                      <a:pt x="108" y="446"/>
                    </a:lnTo>
                    <a:lnTo>
                      <a:pt x="111" y="456"/>
                    </a:lnTo>
                    <a:lnTo>
                      <a:pt x="114" y="467"/>
                    </a:lnTo>
                    <a:lnTo>
                      <a:pt x="116" y="482"/>
                    </a:lnTo>
                    <a:lnTo>
                      <a:pt x="120" y="498"/>
                    </a:lnTo>
                    <a:lnTo>
                      <a:pt x="121" y="511"/>
                    </a:lnTo>
                    <a:lnTo>
                      <a:pt x="124" y="527"/>
                    </a:lnTo>
                    <a:lnTo>
                      <a:pt x="126" y="539"/>
                    </a:lnTo>
                    <a:lnTo>
                      <a:pt x="128" y="549"/>
                    </a:lnTo>
                    <a:lnTo>
                      <a:pt x="130" y="559"/>
                    </a:lnTo>
                    <a:lnTo>
                      <a:pt x="132" y="561"/>
                    </a:lnTo>
                    <a:lnTo>
                      <a:pt x="132" y="564"/>
                    </a:lnTo>
                    <a:lnTo>
                      <a:pt x="132" y="565"/>
                    </a:lnTo>
                    <a:lnTo>
                      <a:pt x="133" y="566"/>
                    </a:lnTo>
                    <a:lnTo>
                      <a:pt x="134" y="567"/>
                    </a:lnTo>
                    <a:lnTo>
                      <a:pt x="136" y="569"/>
                    </a:lnTo>
                    <a:lnTo>
                      <a:pt x="138" y="571"/>
                    </a:lnTo>
                    <a:lnTo>
                      <a:pt x="140" y="573"/>
                    </a:lnTo>
                    <a:lnTo>
                      <a:pt x="144" y="576"/>
                    </a:lnTo>
                    <a:lnTo>
                      <a:pt x="148" y="577"/>
                    </a:lnTo>
                    <a:lnTo>
                      <a:pt x="154" y="580"/>
                    </a:lnTo>
                    <a:lnTo>
                      <a:pt x="160" y="582"/>
                    </a:lnTo>
                    <a:lnTo>
                      <a:pt x="166" y="584"/>
                    </a:lnTo>
                    <a:lnTo>
                      <a:pt x="171" y="585"/>
                    </a:lnTo>
                    <a:lnTo>
                      <a:pt x="176" y="586"/>
                    </a:lnTo>
                    <a:lnTo>
                      <a:pt x="183" y="587"/>
                    </a:lnTo>
                    <a:lnTo>
                      <a:pt x="190" y="589"/>
                    </a:lnTo>
                    <a:lnTo>
                      <a:pt x="195" y="589"/>
                    </a:lnTo>
                    <a:lnTo>
                      <a:pt x="202" y="590"/>
                    </a:lnTo>
                    <a:lnTo>
                      <a:pt x="209" y="591"/>
                    </a:lnTo>
                    <a:lnTo>
                      <a:pt x="215" y="592"/>
                    </a:lnTo>
                    <a:lnTo>
                      <a:pt x="221" y="592"/>
                    </a:lnTo>
                    <a:lnTo>
                      <a:pt x="228" y="592"/>
                    </a:lnTo>
                    <a:lnTo>
                      <a:pt x="234" y="593"/>
                    </a:lnTo>
                    <a:lnTo>
                      <a:pt x="240" y="593"/>
                    </a:lnTo>
                    <a:lnTo>
                      <a:pt x="245" y="593"/>
                    </a:lnTo>
                    <a:lnTo>
                      <a:pt x="251" y="593"/>
                    </a:lnTo>
                    <a:lnTo>
                      <a:pt x="259" y="593"/>
                    </a:lnTo>
                    <a:lnTo>
                      <a:pt x="265" y="592"/>
                    </a:lnTo>
                    <a:lnTo>
                      <a:pt x="270" y="592"/>
                    </a:lnTo>
                    <a:lnTo>
                      <a:pt x="277" y="592"/>
                    </a:lnTo>
                    <a:lnTo>
                      <a:pt x="284" y="591"/>
                    </a:lnTo>
                    <a:lnTo>
                      <a:pt x="290" y="590"/>
                    </a:lnTo>
                    <a:lnTo>
                      <a:pt x="297" y="589"/>
                    </a:lnTo>
                    <a:lnTo>
                      <a:pt x="302" y="588"/>
                    </a:lnTo>
                    <a:lnTo>
                      <a:pt x="308" y="587"/>
                    </a:lnTo>
                    <a:lnTo>
                      <a:pt x="314" y="586"/>
                    </a:lnTo>
                    <a:lnTo>
                      <a:pt x="319" y="585"/>
                    </a:lnTo>
                    <a:lnTo>
                      <a:pt x="325" y="584"/>
                    </a:lnTo>
                    <a:lnTo>
                      <a:pt x="330" y="582"/>
                    </a:lnTo>
                    <a:lnTo>
                      <a:pt x="335" y="580"/>
                    </a:lnTo>
                    <a:lnTo>
                      <a:pt x="340" y="578"/>
                    </a:lnTo>
                    <a:lnTo>
                      <a:pt x="345" y="577"/>
                    </a:lnTo>
                  </a:path>
                </a:pathLst>
              </a:custGeom>
              <a:solidFill>
                <a:srgbClr val="FF9900"/>
              </a:solidFill>
              <a:ln w="12700" cap="rnd">
                <a:solidFill>
                  <a:srgbClr val="FFFFFF"/>
                </a:solidFill>
                <a:round/>
                <a:headEnd/>
                <a:tailEnd/>
              </a:ln>
            </p:spPr>
            <p:txBody>
              <a:bodyPr/>
              <a:lstStyle/>
              <a:p>
                <a:endParaRPr lang="zh-CN" altLang="en-US"/>
              </a:p>
            </p:txBody>
          </p:sp>
          <p:sp>
            <p:nvSpPr>
              <p:cNvPr id="4219" name="Freeform 150"/>
              <p:cNvSpPr>
                <a:spLocks/>
              </p:cNvSpPr>
              <p:nvPr/>
            </p:nvSpPr>
            <p:spPr bwMode="auto">
              <a:xfrm>
                <a:off x="3690" y="1290"/>
                <a:ext cx="48" cy="50"/>
              </a:xfrm>
              <a:custGeom>
                <a:avLst/>
                <a:gdLst>
                  <a:gd name="T0" fmla="*/ 0 w 84"/>
                  <a:gd name="T1" fmla="*/ 0 h 89"/>
                  <a:gd name="T2" fmla="*/ 13 w 84"/>
                  <a:gd name="T3" fmla="*/ 5 h 89"/>
                  <a:gd name="T4" fmla="*/ 24 w 84"/>
                  <a:gd name="T5" fmla="*/ 11 h 89"/>
                  <a:gd name="T6" fmla="*/ 33 w 84"/>
                  <a:gd name="T7" fmla="*/ 17 h 89"/>
                  <a:gd name="T8" fmla="*/ 38 w 84"/>
                  <a:gd name="T9" fmla="*/ 23 h 89"/>
                  <a:gd name="T10" fmla="*/ 42 w 84"/>
                  <a:gd name="T11" fmla="*/ 29 h 89"/>
                  <a:gd name="T12" fmla="*/ 45 w 84"/>
                  <a:gd name="T13" fmla="*/ 35 h 89"/>
                  <a:gd name="T14" fmla="*/ 47 w 84"/>
                  <a:gd name="T15" fmla="*/ 41 h 89"/>
                  <a:gd name="T16" fmla="*/ 31 w 84"/>
                  <a:gd name="T17" fmla="*/ 49 h 89"/>
                  <a:gd name="T18" fmla="*/ 29 w 84"/>
                  <a:gd name="T19" fmla="*/ 41 h 89"/>
                  <a:gd name="T20" fmla="*/ 26 w 84"/>
                  <a:gd name="T21" fmla="*/ 33 h 89"/>
                  <a:gd name="T22" fmla="*/ 22 w 84"/>
                  <a:gd name="T23" fmla="*/ 24 h 89"/>
                  <a:gd name="T24" fmla="*/ 17 w 84"/>
                  <a:gd name="T25" fmla="*/ 16 h 89"/>
                  <a:gd name="T26" fmla="*/ 10 w 84"/>
                  <a:gd name="T27" fmla="*/ 8 h 89"/>
                  <a:gd name="T28" fmla="*/ 0 w 84"/>
                  <a:gd name="T29" fmla="*/ 0 h 8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4"/>
                  <a:gd name="T46" fmla="*/ 0 h 89"/>
                  <a:gd name="T47" fmla="*/ 84 w 84"/>
                  <a:gd name="T48" fmla="*/ 89 h 8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4" h="89">
                    <a:moveTo>
                      <a:pt x="0" y="0"/>
                    </a:moveTo>
                    <a:lnTo>
                      <a:pt x="22" y="9"/>
                    </a:lnTo>
                    <a:lnTo>
                      <a:pt x="42" y="19"/>
                    </a:lnTo>
                    <a:lnTo>
                      <a:pt x="57" y="30"/>
                    </a:lnTo>
                    <a:lnTo>
                      <a:pt x="67" y="41"/>
                    </a:lnTo>
                    <a:lnTo>
                      <a:pt x="74" y="52"/>
                    </a:lnTo>
                    <a:lnTo>
                      <a:pt x="79" y="62"/>
                    </a:lnTo>
                    <a:lnTo>
                      <a:pt x="83" y="73"/>
                    </a:lnTo>
                    <a:lnTo>
                      <a:pt x="54" y="88"/>
                    </a:lnTo>
                    <a:lnTo>
                      <a:pt x="50" y="73"/>
                    </a:lnTo>
                    <a:lnTo>
                      <a:pt x="46" y="58"/>
                    </a:lnTo>
                    <a:lnTo>
                      <a:pt x="39" y="42"/>
                    </a:lnTo>
                    <a:lnTo>
                      <a:pt x="30" y="29"/>
                    </a:lnTo>
                    <a:lnTo>
                      <a:pt x="18" y="15"/>
                    </a:lnTo>
                    <a:lnTo>
                      <a:pt x="0" y="0"/>
                    </a:lnTo>
                  </a:path>
                </a:pathLst>
              </a:custGeom>
              <a:solidFill>
                <a:srgbClr val="FFFFFF"/>
              </a:solidFill>
              <a:ln w="9525" cap="rnd">
                <a:noFill/>
                <a:round/>
                <a:headEnd/>
                <a:tailEnd/>
              </a:ln>
            </p:spPr>
            <p:txBody>
              <a:bodyPr/>
              <a:lstStyle/>
              <a:p>
                <a:endParaRPr lang="zh-CN" altLang="en-US"/>
              </a:p>
            </p:txBody>
          </p:sp>
        </p:grpSp>
        <p:grpSp>
          <p:nvGrpSpPr>
            <p:cNvPr id="4196" name="Group 151"/>
            <p:cNvGrpSpPr>
              <a:grpSpLocks/>
            </p:cNvGrpSpPr>
            <p:nvPr/>
          </p:nvGrpSpPr>
          <p:grpSpPr bwMode="auto">
            <a:xfrm>
              <a:off x="4269" y="1069"/>
              <a:ext cx="277" cy="430"/>
              <a:chOff x="4793" y="1248"/>
              <a:chExt cx="277" cy="430"/>
            </a:xfrm>
          </p:grpSpPr>
          <p:grpSp>
            <p:nvGrpSpPr>
              <p:cNvPr id="4197" name="Group 152"/>
              <p:cNvGrpSpPr>
                <a:grpSpLocks/>
              </p:cNvGrpSpPr>
              <p:nvPr/>
            </p:nvGrpSpPr>
            <p:grpSpPr bwMode="auto">
              <a:xfrm>
                <a:off x="4868" y="1579"/>
                <a:ext cx="126" cy="99"/>
                <a:chOff x="4494" y="1792"/>
                <a:chExt cx="224" cy="177"/>
              </a:xfrm>
            </p:grpSpPr>
            <p:grpSp>
              <p:nvGrpSpPr>
                <p:cNvPr id="4200" name="Group 153"/>
                <p:cNvGrpSpPr>
                  <a:grpSpLocks/>
                </p:cNvGrpSpPr>
                <p:nvPr/>
              </p:nvGrpSpPr>
              <p:grpSpPr bwMode="auto">
                <a:xfrm>
                  <a:off x="4494" y="1792"/>
                  <a:ext cx="224" cy="177"/>
                  <a:chOff x="4494" y="1792"/>
                  <a:chExt cx="224" cy="177"/>
                </a:xfrm>
              </p:grpSpPr>
              <p:grpSp>
                <p:nvGrpSpPr>
                  <p:cNvPr id="4206" name="Group 154"/>
                  <p:cNvGrpSpPr>
                    <a:grpSpLocks/>
                  </p:cNvGrpSpPr>
                  <p:nvPr/>
                </p:nvGrpSpPr>
                <p:grpSpPr bwMode="auto">
                  <a:xfrm>
                    <a:off x="4550" y="1927"/>
                    <a:ext cx="123" cy="42"/>
                    <a:chOff x="4550" y="1927"/>
                    <a:chExt cx="123" cy="42"/>
                  </a:xfrm>
                </p:grpSpPr>
                <p:sp>
                  <p:nvSpPr>
                    <p:cNvPr id="4215" name="Freeform 155"/>
                    <p:cNvSpPr>
                      <a:spLocks/>
                    </p:cNvSpPr>
                    <p:nvPr/>
                  </p:nvSpPr>
                  <p:spPr bwMode="auto">
                    <a:xfrm>
                      <a:off x="4550" y="1927"/>
                      <a:ext cx="123" cy="42"/>
                    </a:xfrm>
                    <a:custGeom>
                      <a:avLst/>
                      <a:gdLst>
                        <a:gd name="T0" fmla="*/ 0 w 123"/>
                        <a:gd name="T1" fmla="*/ 0 h 42"/>
                        <a:gd name="T2" fmla="*/ 24 w 123"/>
                        <a:gd name="T3" fmla="*/ 32 h 42"/>
                        <a:gd name="T4" fmla="*/ 26 w 123"/>
                        <a:gd name="T5" fmla="*/ 34 h 42"/>
                        <a:gd name="T6" fmla="*/ 29 w 123"/>
                        <a:gd name="T7" fmla="*/ 35 h 42"/>
                        <a:gd name="T8" fmla="*/ 33 w 123"/>
                        <a:gd name="T9" fmla="*/ 37 h 42"/>
                        <a:gd name="T10" fmla="*/ 37 w 123"/>
                        <a:gd name="T11" fmla="*/ 38 h 42"/>
                        <a:gd name="T12" fmla="*/ 42 w 123"/>
                        <a:gd name="T13" fmla="*/ 39 h 42"/>
                        <a:gd name="T14" fmla="*/ 46 w 123"/>
                        <a:gd name="T15" fmla="*/ 39 h 42"/>
                        <a:gd name="T16" fmla="*/ 50 w 123"/>
                        <a:gd name="T17" fmla="*/ 40 h 42"/>
                        <a:gd name="T18" fmla="*/ 54 w 123"/>
                        <a:gd name="T19" fmla="*/ 40 h 42"/>
                        <a:gd name="T20" fmla="*/ 59 w 123"/>
                        <a:gd name="T21" fmla="*/ 41 h 42"/>
                        <a:gd name="T22" fmla="*/ 62 w 123"/>
                        <a:gd name="T23" fmla="*/ 41 h 42"/>
                        <a:gd name="T24" fmla="*/ 68 w 123"/>
                        <a:gd name="T25" fmla="*/ 40 h 42"/>
                        <a:gd name="T26" fmla="*/ 72 w 123"/>
                        <a:gd name="T27" fmla="*/ 40 h 42"/>
                        <a:gd name="T28" fmla="*/ 77 w 123"/>
                        <a:gd name="T29" fmla="*/ 39 h 42"/>
                        <a:gd name="T30" fmla="*/ 81 w 123"/>
                        <a:gd name="T31" fmla="*/ 39 h 42"/>
                        <a:gd name="T32" fmla="*/ 85 w 123"/>
                        <a:gd name="T33" fmla="*/ 38 h 42"/>
                        <a:gd name="T34" fmla="*/ 89 w 123"/>
                        <a:gd name="T35" fmla="*/ 37 h 42"/>
                        <a:gd name="T36" fmla="*/ 93 w 123"/>
                        <a:gd name="T37" fmla="*/ 35 h 42"/>
                        <a:gd name="T38" fmla="*/ 95 w 123"/>
                        <a:gd name="T39" fmla="*/ 34 h 42"/>
                        <a:gd name="T40" fmla="*/ 97 w 123"/>
                        <a:gd name="T41" fmla="*/ 33 h 42"/>
                        <a:gd name="T42" fmla="*/ 99 w 123"/>
                        <a:gd name="T43" fmla="*/ 31 h 42"/>
                        <a:gd name="T44" fmla="*/ 122 w 123"/>
                        <a:gd name="T45" fmla="*/ 0 h 42"/>
                        <a:gd name="T46" fmla="*/ 0 w 123"/>
                        <a:gd name="T47" fmla="*/ 0 h 4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23"/>
                        <a:gd name="T73" fmla="*/ 0 h 42"/>
                        <a:gd name="T74" fmla="*/ 123 w 123"/>
                        <a:gd name="T75" fmla="*/ 42 h 4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23" h="42">
                          <a:moveTo>
                            <a:pt x="0" y="0"/>
                          </a:moveTo>
                          <a:lnTo>
                            <a:pt x="24" y="32"/>
                          </a:lnTo>
                          <a:lnTo>
                            <a:pt x="26" y="34"/>
                          </a:lnTo>
                          <a:lnTo>
                            <a:pt x="29" y="35"/>
                          </a:lnTo>
                          <a:lnTo>
                            <a:pt x="33" y="37"/>
                          </a:lnTo>
                          <a:lnTo>
                            <a:pt x="37" y="38"/>
                          </a:lnTo>
                          <a:lnTo>
                            <a:pt x="42" y="39"/>
                          </a:lnTo>
                          <a:lnTo>
                            <a:pt x="46" y="39"/>
                          </a:lnTo>
                          <a:lnTo>
                            <a:pt x="50" y="40"/>
                          </a:lnTo>
                          <a:lnTo>
                            <a:pt x="54" y="40"/>
                          </a:lnTo>
                          <a:lnTo>
                            <a:pt x="59" y="41"/>
                          </a:lnTo>
                          <a:lnTo>
                            <a:pt x="62" y="41"/>
                          </a:lnTo>
                          <a:lnTo>
                            <a:pt x="68" y="40"/>
                          </a:lnTo>
                          <a:lnTo>
                            <a:pt x="72" y="40"/>
                          </a:lnTo>
                          <a:lnTo>
                            <a:pt x="77" y="39"/>
                          </a:lnTo>
                          <a:lnTo>
                            <a:pt x="81" y="39"/>
                          </a:lnTo>
                          <a:lnTo>
                            <a:pt x="85" y="38"/>
                          </a:lnTo>
                          <a:lnTo>
                            <a:pt x="89" y="37"/>
                          </a:lnTo>
                          <a:lnTo>
                            <a:pt x="93" y="35"/>
                          </a:lnTo>
                          <a:lnTo>
                            <a:pt x="95" y="34"/>
                          </a:lnTo>
                          <a:lnTo>
                            <a:pt x="97" y="33"/>
                          </a:lnTo>
                          <a:lnTo>
                            <a:pt x="99" y="31"/>
                          </a:lnTo>
                          <a:lnTo>
                            <a:pt x="122" y="0"/>
                          </a:lnTo>
                          <a:lnTo>
                            <a:pt x="0" y="0"/>
                          </a:lnTo>
                        </a:path>
                      </a:pathLst>
                    </a:custGeom>
                    <a:solidFill>
                      <a:srgbClr val="000000"/>
                    </a:solidFill>
                    <a:ln w="9525" cap="rnd">
                      <a:noFill/>
                      <a:round/>
                      <a:headEnd/>
                      <a:tailEnd/>
                    </a:ln>
                  </p:spPr>
                  <p:txBody>
                    <a:bodyPr/>
                    <a:lstStyle/>
                    <a:p>
                      <a:endParaRPr lang="zh-CN" altLang="en-US"/>
                    </a:p>
                  </p:txBody>
                </p:sp>
                <p:sp>
                  <p:nvSpPr>
                    <p:cNvPr id="4216" name="Freeform 156"/>
                    <p:cNvSpPr>
                      <a:spLocks/>
                    </p:cNvSpPr>
                    <p:nvPr/>
                  </p:nvSpPr>
                  <p:spPr bwMode="auto">
                    <a:xfrm>
                      <a:off x="4569" y="1927"/>
                      <a:ext cx="56" cy="42"/>
                    </a:xfrm>
                    <a:custGeom>
                      <a:avLst/>
                      <a:gdLst>
                        <a:gd name="T0" fmla="*/ 0 w 56"/>
                        <a:gd name="T1" fmla="*/ 0 h 42"/>
                        <a:gd name="T2" fmla="*/ 15 w 56"/>
                        <a:gd name="T3" fmla="*/ 37 h 42"/>
                        <a:gd name="T4" fmla="*/ 18 w 56"/>
                        <a:gd name="T5" fmla="*/ 38 h 42"/>
                        <a:gd name="T6" fmla="*/ 23 w 56"/>
                        <a:gd name="T7" fmla="*/ 39 h 42"/>
                        <a:gd name="T8" fmla="*/ 27 w 56"/>
                        <a:gd name="T9" fmla="*/ 39 h 42"/>
                        <a:gd name="T10" fmla="*/ 31 w 56"/>
                        <a:gd name="T11" fmla="*/ 40 h 42"/>
                        <a:gd name="T12" fmla="*/ 35 w 56"/>
                        <a:gd name="T13" fmla="*/ 40 h 42"/>
                        <a:gd name="T14" fmla="*/ 40 w 56"/>
                        <a:gd name="T15" fmla="*/ 41 h 42"/>
                        <a:gd name="T16" fmla="*/ 44 w 56"/>
                        <a:gd name="T17" fmla="*/ 41 h 42"/>
                        <a:gd name="T18" fmla="*/ 49 w 56"/>
                        <a:gd name="T19" fmla="*/ 40 h 42"/>
                        <a:gd name="T20" fmla="*/ 55 w 56"/>
                        <a:gd name="T21" fmla="*/ 0 h 42"/>
                        <a:gd name="T22" fmla="*/ 0 w 56"/>
                        <a:gd name="T23" fmla="*/ 0 h 4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6"/>
                        <a:gd name="T37" fmla="*/ 0 h 42"/>
                        <a:gd name="T38" fmla="*/ 56 w 56"/>
                        <a:gd name="T39" fmla="*/ 42 h 4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6" h="42">
                          <a:moveTo>
                            <a:pt x="0" y="0"/>
                          </a:moveTo>
                          <a:lnTo>
                            <a:pt x="15" y="37"/>
                          </a:lnTo>
                          <a:lnTo>
                            <a:pt x="18" y="38"/>
                          </a:lnTo>
                          <a:lnTo>
                            <a:pt x="23" y="39"/>
                          </a:lnTo>
                          <a:lnTo>
                            <a:pt x="27" y="39"/>
                          </a:lnTo>
                          <a:lnTo>
                            <a:pt x="31" y="40"/>
                          </a:lnTo>
                          <a:lnTo>
                            <a:pt x="35" y="40"/>
                          </a:lnTo>
                          <a:lnTo>
                            <a:pt x="40" y="41"/>
                          </a:lnTo>
                          <a:lnTo>
                            <a:pt x="44" y="41"/>
                          </a:lnTo>
                          <a:lnTo>
                            <a:pt x="49" y="40"/>
                          </a:lnTo>
                          <a:lnTo>
                            <a:pt x="55" y="0"/>
                          </a:lnTo>
                          <a:lnTo>
                            <a:pt x="0" y="0"/>
                          </a:lnTo>
                        </a:path>
                      </a:pathLst>
                    </a:custGeom>
                    <a:solidFill>
                      <a:srgbClr val="404040"/>
                    </a:solidFill>
                    <a:ln w="9525" cap="rnd">
                      <a:noFill/>
                      <a:round/>
                      <a:headEnd/>
                      <a:tailEnd/>
                    </a:ln>
                  </p:spPr>
                  <p:txBody>
                    <a:bodyPr/>
                    <a:lstStyle/>
                    <a:p>
                      <a:endParaRPr lang="zh-CN" altLang="en-US"/>
                    </a:p>
                  </p:txBody>
                </p:sp>
              </p:grpSp>
              <p:grpSp>
                <p:nvGrpSpPr>
                  <p:cNvPr id="4207" name="Group 157"/>
                  <p:cNvGrpSpPr>
                    <a:grpSpLocks/>
                  </p:cNvGrpSpPr>
                  <p:nvPr/>
                </p:nvGrpSpPr>
                <p:grpSpPr bwMode="auto">
                  <a:xfrm>
                    <a:off x="4494" y="1792"/>
                    <a:ext cx="224" cy="148"/>
                    <a:chOff x="4494" y="1792"/>
                    <a:chExt cx="224" cy="148"/>
                  </a:xfrm>
                </p:grpSpPr>
                <p:sp>
                  <p:nvSpPr>
                    <p:cNvPr id="4208" name="Freeform 158"/>
                    <p:cNvSpPr>
                      <a:spLocks/>
                    </p:cNvSpPr>
                    <p:nvPr/>
                  </p:nvSpPr>
                  <p:spPr bwMode="auto">
                    <a:xfrm>
                      <a:off x="4494" y="1792"/>
                      <a:ext cx="224" cy="148"/>
                    </a:xfrm>
                    <a:custGeom>
                      <a:avLst/>
                      <a:gdLst>
                        <a:gd name="T0" fmla="*/ 5 w 224"/>
                        <a:gd name="T1" fmla="*/ 4 h 148"/>
                        <a:gd name="T2" fmla="*/ 6 w 224"/>
                        <a:gd name="T3" fmla="*/ 7 h 148"/>
                        <a:gd name="T4" fmla="*/ 5 w 224"/>
                        <a:gd name="T5" fmla="*/ 15 h 148"/>
                        <a:gd name="T6" fmla="*/ 3 w 224"/>
                        <a:gd name="T7" fmla="*/ 19 h 148"/>
                        <a:gd name="T8" fmla="*/ 1 w 224"/>
                        <a:gd name="T9" fmla="*/ 25 h 148"/>
                        <a:gd name="T10" fmla="*/ 4 w 224"/>
                        <a:gd name="T11" fmla="*/ 30 h 148"/>
                        <a:gd name="T12" fmla="*/ 8 w 224"/>
                        <a:gd name="T13" fmla="*/ 36 h 148"/>
                        <a:gd name="T14" fmla="*/ 7 w 224"/>
                        <a:gd name="T15" fmla="*/ 39 h 148"/>
                        <a:gd name="T16" fmla="*/ 3 w 224"/>
                        <a:gd name="T17" fmla="*/ 44 h 148"/>
                        <a:gd name="T18" fmla="*/ 1 w 224"/>
                        <a:gd name="T19" fmla="*/ 48 h 148"/>
                        <a:gd name="T20" fmla="*/ 4 w 224"/>
                        <a:gd name="T21" fmla="*/ 53 h 148"/>
                        <a:gd name="T22" fmla="*/ 7 w 224"/>
                        <a:gd name="T23" fmla="*/ 56 h 148"/>
                        <a:gd name="T24" fmla="*/ 7 w 224"/>
                        <a:gd name="T25" fmla="*/ 61 h 148"/>
                        <a:gd name="T26" fmla="*/ 3 w 224"/>
                        <a:gd name="T27" fmla="*/ 66 h 148"/>
                        <a:gd name="T28" fmla="*/ 0 w 224"/>
                        <a:gd name="T29" fmla="*/ 71 h 148"/>
                        <a:gd name="T30" fmla="*/ 3 w 224"/>
                        <a:gd name="T31" fmla="*/ 76 h 148"/>
                        <a:gd name="T32" fmla="*/ 8 w 224"/>
                        <a:gd name="T33" fmla="*/ 80 h 148"/>
                        <a:gd name="T34" fmla="*/ 8 w 224"/>
                        <a:gd name="T35" fmla="*/ 88 h 148"/>
                        <a:gd name="T36" fmla="*/ 4 w 224"/>
                        <a:gd name="T37" fmla="*/ 92 h 148"/>
                        <a:gd name="T38" fmla="*/ 5 w 224"/>
                        <a:gd name="T39" fmla="*/ 96 h 148"/>
                        <a:gd name="T40" fmla="*/ 10 w 224"/>
                        <a:gd name="T41" fmla="*/ 102 h 148"/>
                        <a:gd name="T42" fmla="*/ 26 w 224"/>
                        <a:gd name="T43" fmla="*/ 117 h 148"/>
                        <a:gd name="T44" fmla="*/ 40 w 224"/>
                        <a:gd name="T45" fmla="*/ 128 h 148"/>
                        <a:gd name="T46" fmla="*/ 53 w 224"/>
                        <a:gd name="T47" fmla="*/ 135 h 148"/>
                        <a:gd name="T48" fmla="*/ 76 w 224"/>
                        <a:gd name="T49" fmla="*/ 143 h 148"/>
                        <a:gd name="T50" fmla="*/ 98 w 224"/>
                        <a:gd name="T51" fmla="*/ 146 h 148"/>
                        <a:gd name="T52" fmla="*/ 127 w 224"/>
                        <a:gd name="T53" fmla="*/ 146 h 148"/>
                        <a:gd name="T54" fmla="*/ 152 w 224"/>
                        <a:gd name="T55" fmla="*/ 144 h 148"/>
                        <a:gd name="T56" fmla="*/ 170 w 224"/>
                        <a:gd name="T57" fmla="*/ 140 h 148"/>
                        <a:gd name="T58" fmla="*/ 181 w 224"/>
                        <a:gd name="T59" fmla="*/ 134 h 148"/>
                        <a:gd name="T60" fmla="*/ 189 w 224"/>
                        <a:gd name="T61" fmla="*/ 128 h 148"/>
                        <a:gd name="T62" fmla="*/ 213 w 224"/>
                        <a:gd name="T63" fmla="*/ 100 h 148"/>
                        <a:gd name="T64" fmla="*/ 218 w 224"/>
                        <a:gd name="T65" fmla="*/ 91 h 148"/>
                        <a:gd name="T66" fmla="*/ 218 w 224"/>
                        <a:gd name="T67" fmla="*/ 87 h 148"/>
                        <a:gd name="T68" fmla="*/ 215 w 224"/>
                        <a:gd name="T69" fmla="*/ 83 h 148"/>
                        <a:gd name="T70" fmla="*/ 215 w 224"/>
                        <a:gd name="T71" fmla="*/ 77 h 148"/>
                        <a:gd name="T72" fmla="*/ 218 w 224"/>
                        <a:gd name="T73" fmla="*/ 73 h 148"/>
                        <a:gd name="T74" fmla="*/ 221 w 224"/>
                        <a:gd name="T75" fmla="*/ 69 h 148"/>
                        <a:gd name="T76" fmla="*/ 223 w 224"/>
                        <a:gd name="T77" fmla="*/ 64 h 148"/>
                        <a:gd name="T78" fmla="*/ 219 w 224"/>
                        <a:gd name="T79" fmla="*/ 60 h 148"/>
                        <a:gd name="T80" fmla="*/ 216 w 224"/>
                        <a:gd name="T81" fmla="*/ 56 h 148"/>
                        <a:gd name="T82" fmla="*/ 216 w 224"/>
                        <a:gd name="T83" fmla="*/ 52 h 148"/>
                        <a:gd name="T84" fmla="*/ 221 w 224"/>
                        <a:gd name="T85" fmla="*/ 46 h 148"/>
                        <a:gd name="T86" fmla="*/ 221 w 224"/>
                        <a:gd name="T87" fmla="*/ 41 h 148"/>
                        <a:gd name="T88" fmla="*/ 218 w 224"/>
                        <a:gd name="T89" fmla="*/ 36 h 148"/>
                        <a:gd name="T90" fmla="*/ 216 w 224"/>
                        <a:gd name="T91" fmla="*/ 31 h 148"/>
                        <a:gd name="T92" fmla="*/ 218 w 224"/>
                        <a:gd name="T93" fmla="*/ 26 h 148"/>
                        <a:gd name="T94" fmla="*/ 221 w 224"/>
                        <a:gd name="T95" fmla="*/ 23 h 148"/>
                        <a:gd name="T96" fmla="*/ 223 w 224"/>
                        <a:gd name="T97" fmla="*/ 18 h 148"/>
                        <a:gd name="T98" fmla="*/ 220 w 224"/>
                        <a:gd name="T99" fmla="*/ 13 h 148"/>
                        <a:gd name="T100" fmla="*/ 217 w 224"/>
                        <a:gd name="T101" fmla="*/ 8 h 148"/>
                        <a:gd name="T102" fmla="*/ 218 w 224"/>
                        <a:gd name="T103" fmla="*/ 3 h 148"/>
                        <a:gd name="T104" fmla="*/ 6 w 224"/>
                        <a:gd name="T105" fmla="*/ 0 h 148"/>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24"/>
                        <a:gd name="T160" fmla="*/ 0 h 148"/>
                        <a:gd name="T161" fmla="*/ 224 w 224"/>
                        <a:gd name="T162" fmla="*/ 148 h 148"/>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24" h="148">
                          <a:moveTo>
                            <a:pt x="6" y="0"/>
                          </a:moveTo>
                          <a:lnTo>
                            <a:pt x="5" y="4"/>
                          </a:lnTo>
                          <a:lnTo>
                            <a:pt x="5" y="5"/>
                          </a:lnTo>
                          <a:lnTo>
                            <a:pt x="6" y="7"/>
                          </a:lnTo>
                          <a:lnTo>
                            <a:pt x="6" y="12"/>
                          </a:lnTo>
                          <a:lnTo>
                            <a:pt x="5" y="15"/>
                          </a:lnTo>
                          <a:lnTo>
                            <a:pt x="4" y="17"/>
                          </a:lnTo>
                          <a:lnTo>
                            <a:pt x="3" y="19"/>
                          </a:lnTo>
                          <a:lnTo>
                            <a:pt x="1" y="23"/>
                          </a:lnTo>
                          <a:lnTo>
                            <a:pt x="1" y="25"/>
                          </a:lnTo>
                          <a:lnTo>
                            <a:pt x="3" y="28"/>
                          </a:lnTo>
                          <a:lnTo>
                            <a:pt x="4" y="30"/>
                          </a:lnTo>
                          <a:lnTo>
                            <a:pt x="7" y="33"/>
                          </a:lnTo>
                          <a:lnTo>
                            <a:pt x="8" y="36"/>
                          </a:lnTo>
                          <a:lnTo>
                            <a:pt x="8" y="37"/>
                          </a:lnTo>
                          <a:lnTo>
                            <a:pt x="7" y="39"/>
                          </a:lnTo>
                          <a:lnTo>
                            <a:pt x="5" y="41"/>
                          </a:lnTo>
                          <a:lnTo>
                            <a:pt x="3" y="44"/>
                          </a:lnTo>
                          <a:lnTo>
                            <a:pt x="1" y="46"/>
                          </a:lnTo>
                          <a:lnTo>
                            <a:pt x="1" y="48"/>
                          </a:lnTo>
                          <a:lnTo>
                            <a:pt x="3" y="50"/>
                          </a:lnTo>
                          <a:lnTo>
                            <a:pt x="4" y="53"/>
                          </a:lnTo>
                          <a:lnTo>
                            <a:pt x="6" y="55"/>
                          </a:lnTo>
                          <a:lnTo>
                            <a:pt x="7" y="56"/>
                          </a:lnTo>
                          <a:lnTo>
                            <a:pt x="8" y="58"/>
                          </a:lnTo>
                          <a:lnTo>
                            <a:pt x="7" y="61"/>
                          </a:lnTo>
                          <a:lnTo>
                            <a:pt x="5" y="64"/>
                          </a:lnTo>
                          <a:lnTo>
                            <a:pt x="3" y="66"/>
                          </a:lnTo>
                          <a:lnTo>
                            <a:pt x="0" y="69"/>
                          </a:lnTo>
                          <a:lnTo>
                            <a:pt x="0" y="71"/>
                          </a:lnTo>
                          <a:lnTo>
                            <a:pt x="1" y="73"/>
                          </a:lnTo>
                          <a:lnTo>
                            <a:pt x="3" y="76"/>
                          </a:lnTo>
                          <a:lnTo>
                            <a:pt x="5" y="78"/>
                          </a:lnTo>
                          <a:lnTo>
                            <a:pt x="8" y="80"/>
                          </a:lnTo>
                          <a:lnTo>
                            <a:pt x="9" y="84"/>
                          </a:lnTo>
                          <a:lnTo>
                            <a:pt x="8" y="88"/>
                          </a:lnTo>
                          <a:lnTo>
                            <a:pt x="5" y="91"/>
                          </a:lnTo>
                          <a:lnTo>
                            <a:pt x="4" y="92"/>
                          </a:lnTo>
                          <a:lnTo>
                            <a:pt x="4" y="95"/>
                          </a:lnTo>
                          <a:lnTo>
                            <a:pt x="5" y="96"/>
                          </a:lnTo>
                          <a:lnTo>
                            <a:pt x="7" y="98"/>
                          </a:lnTo>
                          <a:lnTo>
                            <a:pt x="10" y="102"/>
                          </a:lnTo>
                          <a:lnTo>
                            <a:pt x="15" y="108"/>
                          </a:lnTo>
                          <a:lnTo>
                            <a:pt x="26" y="117"/>
                          </a:lnTo>
                          <a:lnTo>
                            <a:pt x="35" y="124"/>
                          </a:lnTo>
                          <a:lnTo>
                            <a:pt x="40" y="128"/>
                          </a:lnTo>
                          <a:lnTo>
                            <a:pt x="46" y="131"/>
                          </a:lnTo>
                          <a:lnTo>
                            <a:pt x="53" y="135"/>
                          </a:lnTo>
                          <a:lnTo>
                            <a:pt x="62" y="139"/>
                          </a:lnTo>
                          <a:lnTo>
                            <a:pt x="76" y="143"/>
                          </a:lnTo>
                          <a:lnTo>
                            <a:pt x="87" y="145"/>
                          </a:lnTo>
                          <a:lnTo>
                            <a:pt x="98" y="146"/>
                          </a:lnTo>
                          <a:lnTo>
                            <a:pt x="112" y="147"/>
                          </a:lnTo>
                          <a:lnTo>
                            <a:pt x="127" y="146"/>
                          </a:lnTo>
                          <a:lnTo>
                            <a:pt x="140" y="146"/>
                          </a:lnTo>
                          <a:lnTo>
                            <a:pt x="152" y="144"/>
                          </a:lnTo>
                          <a:lnTo>
                            <a:pt x="162" y="142"/>
                          </a:lnTo>
                          <a:lnTo>
                            <a:pt x="170" y="140"/>
                          </a:lnTo>
                          <a:lnTo>
                            <a:pt x="176" y="137"/>
                          </a:lnTo>
                          <a:lnTo>
                            <a:pt x="181" y="134"/>
                          </a:lnTo>
                          <a:lnTo>
                            <a:pt x="185" y="132"/>
                          </a:lnTo>
                          <a:lnTo>
                            <a:pt x="189" y="128"/>
                          </a:lnTo>
                          <a:lnTo>
                            <a:pt x="203" y="113"/>
                          </a:lnTo>
                          <a:lnTo>
                            <a:pt x="213" y="100"/>
                          </a:lnTo>
                          <a:lnTo>
                            <a:pt x="217" y="94"/>
                          </a:lnTo>
                          <a:lnTo>
                            <a:pt x="218" y="91"/>
                          </a:lnTo>
                          <a:lnTo>
                            <a:pt x="218" y="89"/>
                          </a:lnTo>
                          <a:lnTo>
                            <a:pt x="218" y="87"/>
                          </a:lnTo>
                          <a:lnTo>
                            <a:pt x="216" y="84"/>
                          </a:lnTo>
                          <a:lnTo>
                            <a:pt x="215" y="83"/>
                          </a:lnTo>
                          <a:lnTo>
                            <a:pt x="214" y="80"/>
                          </a:lnTo>
                          <a:lnTo>
                            <a:pt x="215" y="77"/>
                          </a:lnTo>
                          <a:lnTo>
                            <a:pt x="216" y="76"/>
                          </a:lnTo>
                          <a:lnTo>
                            <a:pt x="218" y="73"/>
                          </a:lnTo>
                          <a:lnTo>
                            <a:pt x="219" y="72"/>
                          </a:lnTo>
                          <a:lnTo>
                            <a:pt x="221" y="69"/>
                          </a:lnTo>
                          <a:lnTo>
                            <a:pt x="223" y="67"/>
                          </a:lnTo>
                          <a:lnTo>
                            <a:pt x="223" y="64"/>
                          </a:lnTo>
                          <a:lnTo>
                            <a:pt x="221" y="62"/>
                          </a:lnTo>
                          <a:lnTo>
                            <a:pt x="219" y="60"/>
                          </a:lnTo>
                          <a:lnTo>
                            <a:pt x="218" y="58"/>
                          </a:lnTo>
                          <a:lnTo>
                            <a:pt x="216" y="56"/>
                          </a:lnTo>
                          <a:lnTo>
                            <a:pt x="215" y="54"/>
                          </a:lnTo>
                          <a:lnTo>
                            <a:pt x="216" y="52"/>
                          </a:lnTo>
                          <a:lnTo>
                            <a:pt x="218" y="49"/>
                          </a:lnTo>
                          <a:lnTo>
                            <a:pt x="221" y="46"/>
                          </a:lnTo>
                          <a:lnTo>
                            <a:pt x="221" y="44"/>
                          </a:lnTo>
                          <a:lnTo>
                            <a:pt x="221" y="41"/>
                          </a:lnTo>
                          <a:lnTo>
                            <a:pt x="220" y="38"/>
                          </a:lnTo>
                          <a:lnTo>
                            <a:pt x="218" y="36"/>
                          </a:lnTo>
                          <a:lnTo>
                            <a:pt x="217" y="34"/>
                          </a:lnTo>
                          <a:lnTo>
                            <a:pt x="216" y="31"/>
                          </a:lnTo>
                          <a:lnTo>
                            <a:pt x="216" y="29"/>
                          </a:lnTo>
                          <a:lnTo>
                            <a:pt x="218" y="26"/>
                          </a:lnTo>
                          <a:lnTo>
                            <a:pt x="219" y="24"/>
                          </a:lnTo>
                          <a:lnTo>
                            <a:pt x="221" y="23"/>
                          </a:lnTo>
                          <a:lnTo>
                            <a:pt x="223" y="20"/>
                          </a:lnTo>
                          <a:lnTo>
                            <a:pt x="223" y="18"/>
                          </a:lnTo>
                          <a:lnTo>
                            <a:pt x="222" y="16"/>
                          </a:lnTo>
                          <a:lnTo>
                            <a:pt x="220" y="13"/>
                          </a:lnTo>
                          <a:lnTo>
                            <a:pt x="218" y="11"/>
                          </a:lnTo>
                          <a:lnTo>
                            <a:pt x="217" y="8"/>
                          </a:lnTo>
                          <a:lnTo>
                            <a:pt x="217" y="5"/>
                          </a:lnTo>
                          <a:lnTo>
                            <a:pt x="218" y="3"/>
                          </a:lnTo>
                          <a:lnTo>
                            <a:pt x="217" y="0"/>
                          </a:lnTo>
                          <a:lnTo>
                            <a:pt x="6" y="0"/>
                          </a:lnTo>
                        </a:path>
                      </a:pathLst>
                    </a:custGeom>
                    <a:solidFill>
                      <a:srgbClr val="FFC080"/>
                    </a:solidFill>
                    <a:ln w="9525" cap="rnd">
                      <a:noFill/>
                      <a:round/>
                      <a:headEnd/>
                      <a:tailEnd/>
                    </a:ln>
                  </p:spPr>
                  <p:txBody>
                    <a:bodyPr/>
                    <a:lstStyle/>
                    <a:p>
                      <a:endParaRPr lang="zh-CN" altLang="en-US"/>
                    </a:p>
                  </p:txBody>
                </p:sp>
                <p:sp>
                  <p:nvSpPr>
                    <p:cNvPr id="4209" name="Freeform 159"/>
                    <p:cNvSpPr>
                      <a:spLocks/>
                    </p:cNvSpPr>
                    <p:nvPr/>
                  </p:nvSpPr>
                  <p:spPr bwMode="auto">
                    <a:xfrm>
                      <a:off x="4496" y="1812"/>
                      <a:ext cx="28" cy="21"/>
                    </a:xfrm>
                    <a:custGeom>
                      <a:avLst/>
                      <a:gdLst>
                        <a:gd name="T0" fmla="*/ 1 w 28"/>
                        <a:gd name="T1" fmla="*/ 0 h 21"/>
                        <a:gd name="T2" fmla="*/ 3 w 28"/>
                        <a:gd name="T3" fmla="*/ 2 h 21"/>
                        <a:gd name="T4" fmla="*/ 5 w 28"/>
                        <a:gd name="T5" fmla="*/ 5 h 21"/>
                        <a:gd name="T6" fmla="*/ 10 w 28"/>
                        <a:gd name="T7" fmla="*/ 8 h 21"/>
                        <a:gd name="T8" fmla="*/ 15 w 28"/>
                        <a:gd name="T9" fmla="*/ 11 h 21"/>
                        <a:gd name="T10" fmla="*/ 21 w 28"/>
                        <a:gd name="T11" fmla="*/ 13 h 21"/>
                        <a:gd name="T12" fmla="*/ 27 w 28"/>
                        <a:gd name="T13" fmla="*/ 14 h 21"/>
                        <a:gd name="T14" fmla="*/ 24 w 28"/>
                        <a:gd name="T15" fmla="*/ 18 h 21"/>
                        <a:gd name="T16" fmla="*/ 17 w 28"/>
                        <a:gd name="T17" fmla="*/ 17 h 21"/>
                        <a:gd name="T18" fmla="*/ 10 w 28"/>
                        <a:gd name="T19" fmla="*/ 17 h 21"/>
                        <a:gd name="T20" fmla="*/ 5 w 28"/>
                        <a:gd name="T21" fmla="*/ 20 h 21"/>
                        <a:gd name="T22" fmla="*/ 6 w 28"/>
                        <a:gd name="T23" fmla="*/ 18 h 21"/>
                        <a:gd name="T24" fmla="*/ 6 w 28"/>
                        <a:gd name="T25" fmla="*/ 15 h 21"/>
                        <a:gd name="T26" fmla="*/ 4 w 28"/>
                        <a:gd name="T27" fmla="*/ 12 h 21"/>
                        <a:gd name="T28" fmla="*/ 2 w 28"/>
                        <a:gd name="T29" fmla="*/ 10 h 21"/>
                        <a:gd name="T30" fmla="*/ 0 w 28"/>
                        <a:gd name="T31" fmla="*/ 6 h 21"/>
                        <a:gd name="T32" fmla="*/ 0 w 28"/>
                        <a:gd name="T33" fmla="*/ 3 h 21"/>
                        <a:gd name="T34" fmla="*/ 1 w 28"/>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8"/>
                        <a:gd name="T55" fmla="*/ 0 h 21"/>
                        <a:gd name="T56" fmla="*/ 28 w 28"/>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8" h="21">
                          <a:moveTo>
                            <a:pt x="1" y="0"/>
                          </a:moveTo>
                          <a:lnTo>
                            <a:pt x="3" y="2"/>
                          </a:lnTo>
                          <a:lnTo>
                            <a:pt x="5" y="5"/>
                          </a:lnTo>
                          <a:lnTo>
                            <a:pt x="10" y="8"/>
                          </a:lnTo>
                          <a:lnTo>
                            <a:pt x="15" y="11"/>
                          </a:lnTo>
                          <a:lnTo>
                            <a:pt x="21" y="13"/>
                          </a:lnTo>
                          <a:lnTo>
                            <a:pt x="27" y="14"/>
                          </a:lnTo>
                          <a:lnTo>
                            <a:pt x="24" y="18"/>
                          </a:lnTo>
                          <a:lnTo>
                            <a:pt x="17" y="17"/>
                          </a:lnTo>
                          <a:lnTo>
                            <a:pt x="10" y="17"/>
                          </a:lnTo>
                          <a:lnTo>
                            <a:pt x="5" y="20"/>
                          </a:lnTo>
                          <a:lnTo>
                            <a:pt x="6" y="18"/>
                          </a:lnTo>
                          <a:lnTo>
                            <a:pt x="6" y="15"/>
                          </a:lnTo>
                          <a:lnTo>
                            <a:pt x="4" y="12"/>
                          </a:lnTo>
                          <a:lnTo>
                            <a:pt x="2" y="10"/>
                          </a:lnTo>
                          <a:lnTo>
                            <a:pt x="0" y="6"/>
                          </a:lnTo>
                          <a:lnTo>
                            <a:pt x="0" y="3"/>
                          </a:lnTo>
                          <a:lnTo>
                            <a:pt x="1" y="0"/>
                          </a:lnTo>
                        </a:path>
                      </a:pathLst>
                    </a:custGeom>
                    <a:solidFill>
                      <a:srgbClr val="FFA040"/>
                    </a:solidFill>
                    <a:ln w="9525" cap="rnd">
                      <a:noFill/>
                      <a:round/>
                      <a:headEnd/>
                      <a:tailEnd/>
                    </a:ln>
                  </p:spPr>
                  <p:txBody>
                    <a:bodyPr/>
                    <a:lstStyle/>
                    <a:p>
                      <a:endParaRPr lang="zh-CN" altLang="en-US"/>
                    </a:p>
                  </p:txBody>
                </p:sp>
                <p:sp>
                  <p:nvSpPr>
                    <p:cNvPr id="4210" name="Freeform 160"/>
                    <p:cNvSpPr>
                      <a:spLocks/>
                    </p:cNvSpPr>
                    <p:nvPr/>
                  </p:nvSpPr>
                  <p:spPr bwMode="auto">
                    <a:xfrm>
                      <a:off x="4496" y="1837"/>
                      <a:ext cx="37" cy="18"/>
                    </a:xfrm>
                    <a:custGeom>
                      <a:avLst/>
                      <a:gdLst>
                        <a:gd name="T0" fmla="*/ 0 w 37"/>
                        <a:gd name="T1" fmla="*/ 1 h 18"/>
                        <a:gd name="T2" fmla="*/ 1 w 37"/>
                        <a:gd name="T3" fmla="*/ 0 h 18"/>
                        <a:gd name="T4" fmla="*/ 2 w 37"/>
                        <a:gd name="T5" fmla="*/ 1 h 18"/>
                        <a:gd name="T6" fmla="*/ 5 w 37"/>
                        <a:gd name="T7" fmla="*/ 3 h 18"/>
                        <a:gd name="T8" fmla="*/ 10 w 37"/>
                        <a:gd name="T9" fmla="*/ 4 h 18"/>
                        <a:gd name="T10" fmla="*/ 15 w 37"/>
                        <a:gd name="T11" fmla="*/ 6 h 18"/>
                        <a:gd name="T12" fmla="*/ 24 w 37"/>
                        <a:gd name="T13" fmla="*/ 7 h 18"/>
                        <a:gd name="T14" fmla="*/ 33 w 37"/>
                        <a:gd name="T15" fmla="*/ 9 h 18"/>
                        <a:gd name="T16" fmla="*/ 36 w 37"/>
                        <a:gd name="T17" fmla="*/ 16 h 18"/>
                        <a:gd name="T18" fmla="*/ 25 w 37"/>
                        <a:gd name="T19" fmla="*/ 14 h 18"/>
                        <a:gd name="T20" fmla="*/ 17 w 37"/>
                        <a:gd name="T21" fmla="*/ 13 h 18"/>
                        <a:gd name="T22" fmla="*/ 10 w 37"/>
                        <a:gd name="T23" fmla="*/ 14 h 18"/>
                        <a:gd name="T24" fmla="*/ 6 w 37"/>
                        <a:gd name="T25" fmla="*/ 17 h 18"/>
                        <a:gd name="T26" fmla="*/ 6 w 37"/>
                        <a:gd name="T27" fmla="*/ 15 h 18"/>
                        <a:gd name="T28" fmla="*/ 6 w 37"/>
                        <a:gd name="T29" fmla="*/ 12 h 18"/>
                        <a:gd name="T30" fmla="*/ 5 w 37"/>
                        <a:gd name="T31" fmla="*/ 10 h 18"/>
                        <a:gd name="T32" fmla="*/ 2 w 37"/>
                        <a:gd name="T33" fmla="*/ 7 h 18"/>
                        <a:gd name="T34" fmla="*/ 0 w 37"/>
                        <a:gd name="T35" fmla="*/ 4 h 18"/>
                        <a:gd name="T36" fmla="*/ 0 w 37"/>
                        <a:gd name="T37" fmla="*/ 1 h 1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7"/>
                        <a:gd name="T58" fmla="*/ 0 h 18"/>
                        <a:gd name="T59" fmla="*/ 37 w 37"/>
                        <a:gd name="T60" fmla="*/ 18 h 1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7" h="18">
                          <a:moveTo>
                            <a:pt x="0" y="1"/>
                          </a:moveTo>
                          <a:lnTo>
                            <a:pt x="1" y="0"/>
                          </a:lnTo>
                          <a:lnTo>
                            <a:pt x="2" y="1"/>
                          </a:lnTo>
                          <a:lnTo>
                            <a:pt x="5" y="3"/>
                          </a:lnTo>
                          <a:lnTo>
                            <a:pt x="10" y="4"/>
                          </a:lnTo>
                          <a:lnTo>
                            <a:pt x="15" y="6"/>
                          </a:lnTo>
                          <a:lnTo>
                            <a:pt x="24" y="7"/>
                          </a:lnTo>
                          <a:lnTo>
                            <a:pt x="33" y="9"/>
                          </a:lnTo>
                          <a:lnTo>
                            <a:pt x="36" y="16"/>
                          </a:lnTo>
                          <a:lnTo>
                            <a:pt x="25" y="14"/>
                          </a:lnTo>
                          <a:lnTo>
                            <a:pt x="17" y="13"/>
                          </a:lnTo>
                          <a:lnTo>
                            <a:pt x="10" y="14"/>
                          </a:lnTo>
                          <a:lnTo>
                            <a:pt x="6" y="17"/>
                          </a:lnTo>
                          <a:lnTo>
                            <a:pt x="6" y="15"/>
                          </a:lnTo>
                          <a:lnTo>
                            <a:pt x="6" y="12"/>
                          </a:lnTo>
                          <a:lnTo>
                            <a:pt x="5" y="10"/>
                          </a:lnTo>
                          <a:lnTo>
                            <a:pt x="2" y="7"/>
                          </a:lnTo>
                          <a:lnTo>
                            <a:pt x="0" y="4"/>
                          </a:lnTo>
                          <a:lnTo>
                            <a:pt x="0" y="1"/>
                          </a:lnTo>
                        </a:path>
                      </a:pathLst>
                    </a:custGeom>
                    <a:solidFill>
                      <a:srgbClr val="FFA040"/>
                    </a:solidFill>
                    <a:ln w="9525" cap="rnd">
                      <a:noFill/>
                      <a:round/>
                      <a:headEnd/>
                      <a:tailEnd/>
                    </a:ln>
                  </p:spPr>
                  <p:txBody>
                    <a:bodyPr/>
                    <a:lstStyle/>
                    <a:p>
                      <a:endParaRPr lang="zh-CN" altLang="en-US"/>
                    </a:p>
                  </p:txBody>
                </p:sp>
                <p:sp>
                  <p:nvSpPr>
                    <p:cNvPr id="4211" name="Freeform 161"/>
                    <p:cNvSpPr>
                      <a:spLocks/>
                    </p:cNvSpPr>
                    <p:nvPr/>
                  </p:nvSpPr>
                  <p:spPr bwMode="auto">
                    <a:xfrm>
                      <a:off x="4494" y="1858"/>
                      <a:ext cx="44" cy="23"/>
                    </a:xfrm>
                    <a:custGeom>
                      <a:avLst/>
                      <a:gdLst>
                        <a:gd name="T0" fmla="*/ 0 w 44"/>
                        <a:gd name="T1" fmla="*/ 3 h 23"/>
                        <a:gd name="T2" fmla="*/ 2 w 44"/>
                        <a:gd name="T3" fmla="*/ 0 h 23"/>
                        <a:gd name="T4" fmla="*/ 5 w 44"/>
                        <a:gd name="T5" fmla="*/ 3 h 23"/>
                        <a:gd name="T6" fmla="*/ 8 w 44"/>
                        <a:gd name="T7" fmla="*/ 5 h 23"/>
                        <a:gd name="T8" fmla="*/ 11 w 44"/>
                        <a:gd name="T9" fmla="*/ 7 h 23"/>
                        <a:gd name="T10" fmla="*/ 17 w 44"/>
                        <a:gd name="T11" fmla="*/ 9 h 23"/>
                        <a:gd name="T12" fmla="*/ 23 w 44"/>
                        <a:gd name="T13" fmla="*/ 10 h 23"/>
                        <a:gd name="T14" fmla="*/ 30 w 44"/>
                        <a:gd name="T15" fmla="*/ 12 h 23"/>
                        <a:gd name="T16" fmla="*/ 41 w 44"/>
                        <a:gd name="T17" fmla="*/ 15 h 23"/>
                        <a:gd name="T18" fmla="*/ 43 w 44"/>
                        <a:gd name="T19" fmla="*/ 22 h 23"/>
                        <a:gd name="T20" fmla="*/ 32 w 44"/>
                        <a:gd name="T21" fmla="*/ 18 h 23"/>
                        <a:gd name="T22" fmla="*/ 25 w 44"/>
                        <a:gd name="T23" fmla="*/ 16 h 23"/>
                        <a:gd name="T24" fmla="*/ 19 w 44"/>
                        <a:gd name="T25" fmla="*/ 15 h 23"/>
                        <a:gd name="T26" fmla="*/ 14 w 44"/>
                        <a:gd name="T27" fmla="*/ 15 h 23"/>
                        <a:gd name="T28" fmla="*/ 11 w 44"/>
                        <a:gd name="T29" fmla="*/ 16 h 23"/>
                        <a:gd name="T30" fmla="*/ 8 w 44"/>
                        <a:gd name="T31" fmla="*/ 19 h 23"/>
                        <a:gd name="T32" fmla="*/ 8 w 44"/>
                        <a:gd name="T33" fmla="*/ 16 h 23"/>
                        <a:gd name="T34" fmla="*/ 5 w 44"/>
                        <a:gd name="T35" fmla="*/ 12 h 23"/>
                        <a:gd name="T36" fmla="*/ 2 w 44"/>
                        <a:gd name="T37" fmla="*/ 9 h 23"/>
                        <a:gd name="T38" fmla="*/ 0 w 44"/>
                        <a:gd name="T39" fmla="*/ 6 h 23"/>
                        <a:gd name="T40" fmla="*/ 0 w 44"/>
                        <a:gd name="T41" fmla="*/ 3 h 2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4"/>
                        <a:gd name="T64" fmla="*/ 0 h 23"/>
                        <a:gd name="T65" fmla="*/ 44 w 44"/>
                        <a:gd name="T66" fmla="*/ 23 h 2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4" h="23">
                          <a:moveTo>
                            <a:pt x="0" y="3"/>
                          </a:moveTo>
                          <a:lnTo>
                            <a:pt x="2" y="0"/>
                          </a:lnTo>
                          <a:lnTo>
                            <a:pt x="5" y="3"/>
                          </a:lnTo>
                          <a:lnTo>
                            <a:pt x="8" y="5"/>
                          </a:lnTo>
                          <a:lnTo>
                            <a:pt x="11" y="7"/>
                          </a:lnTo>
                          <a:lnTo>
                            <a:pt x="17" y="9"/>
                          </a:lnTo>
                          <a:lnTo>
                            <a:pt x="23" y="10"/>
                          </a:lnTo>
                          <a:lnTo>
                            <a:pt x="30" y="12"/>
                          </a:lnTo>
                          <a:lnTo>
                            <a:pt x="41" y="15"/>
                          </a:lnTo>
                          <a:lnTo>
                            <a:pt x="43" y="22"/>
                          </a:lnTo>
                          <a:lnTo>
                            <a:pt x="32" y="18"/>
                          </a:lnTo>
                          <a:lnTo>
                            <a:pt x="25" y="16"/>
                          </a:lnTo>
                          <a:lnTo>
                            <a:pt x="19" y="15"/>
                          </a:lnTo>
                          <a:lnTo>
                            <a:pt x="14" y="15"/>
                          </a:lnTo>
                          <a:lnTo>
                            <a:pt x="11" y="16"/>
                          </a:lnTo>
                          <a:lnTo>
                            <a:pt x="8" y="19"/>
                          </a:lnTo>
                          <a:lnTo>
                            <a:pt x="8" y="16"/>
                          </a:lnTo>
                          <a:lnTo>
                            <a:pt x="5" y="12"/>
                          </a:lnTo>
                          <a:lnTo>
                            <a:pt x="2" y="9"/>
                          </a:lnTo>
                          <a:lnTo>
                            <a:pt x="0" y="6"/>
                          </a:lnTo>
                          <a:lnTo>
                            <a:pt x="0" y="3"/>
                          </a:lnTo>
                        </a:path>
                      </a:pathLst>
                    </a:custGeom>
                    <a:solidFill>
                      <a:srgbClr val="FFA040"/>
                    </a:solidFill>
                    <a:ln w="9525" cap="rnd">
                      <a:noFill/>
                      <a:round/>
                      <a:headEnd/>
                      <a:tailEnd/>
                    </a:ln>
                  </p:spPr>
                  <p:txBody>
                    <a:bodyPr/>
                    <a:lstStyle/>
                    <a:p>
                      <a:endParaRPr lang="zh-CN" altLang="en-US"/>
                    </a:p>
                  </p:txBody>
                </p:sp>
                <p:sp>
                  <p:nvSpPr>
                    <p:cNvPr id="4212" name="Freeform 162"/>
                    <p:cNvSpPr>
                      <a:spLocks/>
                    </p:cNvSpPr>
                    <p:nvPr/>
                  </p:nvSpPr>
                  <p:spPr bwMode="auto">
                    <a:xfrm>
                      <a:off x="4499" y="1882"/>
                      <a:ext cx="52" cy="48"/>
                    </a:xfrm>
                    <a:custGeom>
                      <a:avLst/>
                      <a:gdLst>
                        <a:gd name="T0" fmla="*/ 0 w 52"/>
                        <a:gd name="T1" fmla="*/ 7 h 48"/>
                        <a:gd name="T2" fmla="*/ 0 w 52"/>
                        <a:gd name="T3" fmla="*/ 4 h 48"/>
                        <a:gd name="T4" fmla="*/ 0 w 52"/>
                        <a:gd name="T5" fmla="*/ 2 h 48"/>
                        <a:gd name="T6" fmla="*/ 1 w 52"/>
                        <a:gd name="T7" fmla="*/ 0 h 48"/>
                        <a:gd name="T8" fmla="*/ 5 w 52"/>
                        <a:gd name="T9" fmla="*/ 3 h 48"/>
                        <a:gd name="T10" fmla="*/ 11 w 52"/>
                        <a:gd name="T11" fmla="*/ 6 h 48"/>
                        <a:gd name="T12" fmla="*/ 17 w 52"/>
                        <a:gd name="T13" fmla="*/ 8 h 48"/>
                        <a:gd name="T14" fmla="*/ 26 w 52"/>
                        <a:gd name="T15" fmla="*/ 11 h 48"/>
                        <a:gd name="T16" fmla="*/ 38 w 52"/>
                        <a:gd name="T17" fmla="*/ 13 h 48"/>
                        <a:gd name="T18" fmla="*/ 40 w 52"/>
                        <a:gd name="T19" fmla="*/ 18 h 48"/>
                        <a:gd name="T20" fmla="*/ 34 w 52"/>
                        <a:gd name="T21" fmla="*/ 16 h 48"/>
                        <a:gd name="T22" fmla="*/ 28 w 52"/>
                        <a:gd name="T23" fmla="*/ 16 h 48"/>
                        <a:gd name="T24" fmla="*/ 24 w 52"/>
                        <a:gd name="T25" fmla="*/ 16 h 48"/>
                        <a:gd name="T26" fmla="*/ 23 w 52"/>
                        <a:gd name="T27" fmla="*/ 19 h 48"/>
                        <a:gd name="T28" fmla="*/ 25 w 52"/>
                        <a:gd name="T29" fmla="*/ 22 h 48"/>
                        <a:gd name="T30" fmla="*/ 28 w 52"/>
                        <a:gd name="T31" fmla="*/ 26 h 48"/>
                        <a:gd name="T32" fmla="*/ 33 w 52"/>
                        <a:gd name="T33" fmla="*/ 31 h 48"/>
                        <a:gd name="T34" fmla="*/ 40 w 52"/>
                        <a:gd name="T35" fmla="*/ 36 h 48"/>
                        <a:gd name="T36" fmla="*/ 51 w 52"/>
                        <a:gd name="T37" fmla="*/ 42 h 48"/>
                        <a:gd name="T38" fmla="*/ 51 w 52"/>
                        <a:gd name="T39" fmla="*/ 47 h 48"/>
                        <a:gd name="T40" fmla="*/ 46 w 52"/>
                        <a:gd name="T41" fmla="*/ 44 h 48"/>
                        <a:gd name="T42" fmla="*/ 40 w 52"/>
                        <a:gd name="T43" fmla="*/ 41 h 48"/>
                        <a:gd name="T44" fmla="*/ 32 w 52"/>
                        <a:gd name="T45" fmla="*/ 36 h 48"/>
                        <a:gd name="T46" fmla="*/ 25 w 52"/>
                        <a:gd name="T47" fmla="*/ 30 h 48"/>
                        <a:gd name="T48" fmla="*/ 19 w 52"/>
                        <a:gd name="T49" fmla="*/ 26 h 48"/>
                        <a:gd name="T50" fmla="*/ 14 w 52"/>
                        <a:gd name="T51" fmla="*/ 20 h 48"/>
                        <a:gd name="T52" fmla="*/ 9 w 52"/>
                        <a:gd name="T53" fmla="*/ 15 h 48"/>
                        <a:gd name="T54" fmla="*/ 3 w 52"/>
                        <a:gd name="T55" fmla="*/ 11 h 48"/>
                        <a:gd name="T56" fmla="*/ 0 w 52"/>
                        <a:gd name="T57" fmla="*/ 7 h 4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2"/>
                        <a:gd name="T88" fmla="*/ 0 h 48"/>
                        <a:gd name="T89" fmla="*/ 52 w 52"/>
                        <a:gd name="T90" fmla="*/ 48 h 4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2" h="48">
                          <a:moveTo>
                            <a:pt x="0" y="7"/>
                          </a:moveTo>
                          <a:lnTo>
                            <a:pt x="0" y="4"/>
                          </a:lnTo>
                          <a:lnTo>
                            <a:pt x="0" y="2"/>
                          </a:lnTo>
                          <a:lnTo>
                            <a:pt x="1" y="0"/>
                          </a:lnTo>
                          <a:lnTo>
                            <a:pt x="5" y="3"/>
                          </a:lnTo>
                          <a:lnTo>
                            <a:pt x="11" y="6"/>
                          </a:lnTo>
                          <a:lnTo>
                            <a:pt x="17" y="8"/>
                          </a:lnTo>
                          <a:lnTo>
                            <a:pt x="26" y="11"/>
                          </a:lnTo>
                          <a:lnTo>
                            <a:pt x="38" y="13"/>
                          </a:lnTo>
                          <a:lnTo>
                            <a:pt x="40" y="18"/>
                          </a:lnTo>
                          <a:lnTo>
                            <a:pt x="34" y="16"/>
                          </a:lnTo>
                          <a:lnTo>
                            <a:pt x="28" y="16"/>
                          </a:lnTo>
                          <a:lnTo>
                            <a:pt x="24" y="16"/>
                          </a:lnTo>
                          <a:lnTo>
                            <a:pt x="23" y="19"/>
                          </a:lnTo>
                          <a:lnTo>
                            <a:pt x="25" y="22"/>
                          </a:lnTo>
                          <a:lnTo>
                            <a:pt x="28" y="26"/>
                          </a:lnTo>
                          <a:lnTo>
                            <a:pt x="33" y="31"/>
                          </a:lnTo>
                          <a:lnTo>
                            <a:pt x="40" y="36"/>
                          </a:lnTo>
                          <a:lnTo>
                            <a:pt x="51" y="42"/>
                          </a:lnTo>
                          <a:lnTo>
                            <a:pt x="51" y="47"/>
                          </a:lnTo>
                          <a:lnTo>
                            <a:pt x="46" y="44"/>
                          </a:lnTo>
                          <a:lnTo>
                            <a:pt x="40" y="41"/>
                          </a:lnTo>
                          <a:lnTo>
                            <a:pt x="32" y="36"/>
                          </a:lnTo>
                          <a:lnTo>
                            <a:pt x="25" y="30"/>
                          </a:lnTo>
                          <a:lnTo>
                            <a:pt x="19" y="26"/>
                          </a:lnTo>
                          <a:lnTo>
                            <a:pt x="14" y="20"/>
                          </a:lnTo>
                          <a:lnTo>
                            <a:pt x="9" y="15"/>
                          </a:lnTo>
                          <a:lnTo>
                            <a:pt x="3" y="11"/>
                          </a:lnTo>
                          <a:lnTo>
                            <a:pt x="0" y="7"/>
                          </a:lnTo>
                        </a:path>
                      </a:pathLst>
                    </a:custGeom>
                    <a:solidFill>
                      <a:srgbClr val="FFA040"/>
                    </a:solidFill>
                    <a:ln w="9525" cap="rnd">
                      <a:noFill/>
                      <a:round/>
                      <a:headEnd/>
                      <a:tailEnd/>
                    </a:ln>
                  </p:spPr>
                  <p:txBody>
                    <a:bodyPr/>
                    <a:lstStyle/>
                    <a:p>
                      <a:endParaRPr lang="zh-CN" altLang="en-US"/>
                    </a:p>
                  </p:txBody>
                </p:sp>
                <p:sp>
                  <p:nvSpPr>
                    <p:cNvPr id="4213" name="Freeform 163"/>
                    <p:cNvSpPr>
                      <a:spLocks/>
                    </p:cNvSpPr>
                    <p:nvPr/>
                  </p:nvSpPr>
                  <p:spPr bwMode="auto">
                    <a:xfrm>
                      <a:off x="4500" y="1797"/>
                      <a:ext cx="22" cy="17"/>
                    </a:xfrm>
                    <a:custGeom>
                      <a:avLst/>
                      <a:gdLst>
                        <a:gd name="T0" fmla="*/ 0 w 22"/>
                        <a:gd name="T1" fmla="*/ 0 h 17"/>
                        <a:gd name="T2" fmla="*/ 2 w 22"/>
                        <a:gd name="T3" fmla="*/ 2 h 17"/>
                        <a:gd name="T4" fmla="*/ 5 w 22"/>
                        <a:gd name="T5" fmla="*/ 4 h 17"/>
                        <a:gd name="T6" fmla="*/ 10 w 22"/>
                        <a:gd name="T7" fmla="*/ 7 h 17"/>
                        <a:gd name="T8" fmla="*/ 14 w 22"/>
                        <a:gd name="T9" fmla="*/ 10 h 17"/>
                        <a:gd name="T10" fmla="*/ 18 w 22"/>
                        <a:gd name="T11" fmla="*/ 12 h 17"/>
                        <a:gd name="T12" fmla="*/ 21 w 22"/>
                        <a:gd name="T13" fmla="*/ 14 h 17"/>
                        <a:gd name="T14" fmla="*/ 15 w 22"/>
                        <a:gd name="T15" fmla="*/ 16 h 17"/>
                        <a:gd name="T16" fmla="*/ 10 w 22"/>
                        <a:gd name="T17" fmla="*/ 14 h 17"/>
                        <a:gd name="T18" fmla="*/ 4 w 22"/>
                        <a:gd name="T19" fmla="*/ 12 h 17"/>
                        <a:gd name="T20" fmla="*/ 0 w 22"/>
                        <a:gd name="T21" fmla="*/ 9 h 17"/>
                        <a:gd name="T22" fmla="*/ 0 w 22"/>
                        <a:gd name="T23" fmla="*/ 7 h 17"/>
                        <a:gd name="T24" fmla="*/ 0 w 22"/>
                        <a:gd name="T25" fmla="*/ 3 h 17"/>
                        <a:gd name="T26" fmla="*/ 0 w 22"/>
                        <a:gd name="T27" fmla="*/ 0 h 1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7"/>
                        <a:gd name="T44" fmla="*/ 22 w 22"/>
                        <a:gd name="T45" fmla="*/ 17 h 1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7">
                          <a:moveTo>
                            <a:pt x="0" y="0"/>
                          </a:moveTo>
                          <a:lnTo>
                            <a:pt x="2" y="2"/>
                          </a:lnTo>
                          <a:lnTo>
                            <a:pt x="5" y="4"/>
                          </a:lnTo>
                          <a:lnTo>
                            <a:pt x="10" y="7"/>
                          </a:lnTo>
                          <a:lnTo>
                            <a:pt x="14" y="10"/>
                          </a:lnTo>
                          <a:lnTo>
                            <a:pt x="18" y="12"/>
                          </a:lnTo>
                          <a:lnTo>
                            <a:pt x="21" y="14"/>
                          </a:lnTo>
                          <a:lnTo>
                            <a:pt x="15" y="16"/>
                          </a:lnTo>
                          <a:lnTo>
                            <a:pt x="10" y="14"/>
                          </a:lnTo>
                          <a:lnTo>
                            <a:pt x="4" y="12"/>
                          </a:lnTo>
                          <a:lnTo>
                            <a:pt x="0" y="9"/>
                          </a:lnTo>
                          <a:lnTo>
                            <a:pt x="0" y="7"/>
                          </a:lnTo>
                          <a:lnTo>
                            <a:pt x="0" y="3"/>
                          </a:lnTo>
                          <a:lnTo>
                            <a:pt x="0" y="0"/>
                          </a:lnTo>
                        </a:path>
                      </a:pathLst>
                    </a:custGeom>
                    <a:solidFill>
                      <a:srgbClr val="FFA040"/>
                    </a:solidFill>
                    <a:ln w="9525" cap="rnd">
                      <a:noFill/>
                      <a:round/>
                      <a:headEnd/>
                      <a:tailEnd/>
                    </a:ln>
                  </p:spPr>
                  <p:txBody>
                    <a:bodyPr/>
                    <a:lstStyle/>
                    <a:p>
                      <a:endParaRPr lang="zh-CN" altLang="en-US"/>
                    </a:p>
                  </p:txBody>
                </p:sp>
                <p:sp>
                  <p:nvSpPr>
                    <p:cNvPr id="4214" name="Freeform 164"/>
                    <p:cNvSpPr>
                      <a:spLocks/>
                    </p:cNvSpPr>
                    <p:nvPr/>
                  </p:nvSpPr>
                  <p:spPr bwMode="auto">
                    <a:xfrm>
                      <a:off x="4538" y="1794"/>
                      <a:ext cx="180" cy="142"/>
                    </a:xfrm>
                    <a:custGeom>
                      <a:avLst/>
                      <a:gdLst>
                        <a:gd name="T0" fmla="*/ 85 w 180"/>
                        <a:gd name="T1" fmla="*/ 32 h 142"/>
                        <a:gd name="T2" fmla="*/ 71 w 180"/>
                        <a:gd name="T3" fmla="*/ 36 h 142"/>
                        <a:gd name="T4" fmla="*/ 42 w 180"/>
                        <a:gd name="T5" fmla="*/ 40 h 142"/>
                        <a:gd name="T6" fmla="*/ 0 w 180"/>
                        <a:gd name="T7" fmla="*/ 42 h 142"/>
                        <a:gd name="T8" fmla="*/ 50 w 180"/>
                        <a:gd name="T9" fmla="*/ 49 h 142"/>
                        <a:gd name="T10" fmla="*/ 106 w 180"/>
                        <a:gd name="T11" fmla="*/ 46 h 142"/>
                        <a:gd name="T12" fmla="*/ 145 w 180"/>
                        <a:gd name="T13" fmla="*/ 36 h 142"/>
                        <a:gd name="T14" fmla="*/ 158 w 180"/>
                        <a:gd name="T15" fmla="*/ 34 h 142"/>
                        <a:gd name="T16" fmla="*/ 152 w 180"/>
                        <a:gd name="T17" fmla="*/ 42 h 142"/>
                        <a:gd name="T18" fmla="*/ 124 w 180"/>
                        <a:gd name="T19" fmla="*/ 53 h 142"/>
                        <a:gd name="T20" fmla="*/ 74 w 180"/>
                        <a:gd name="T21" fmla="*/ 63 h 142"/>
                        <a:gd name="T22" fmla="*/ 43 w 180"/>
                        <a:gd name="T23" fmla="*/ 71 h 142"/>
                        <a:gd name="T24" fmla="*/ 100 w 180"/>
                        <a:gd name="T25" fmla="*/ 70 h 142"/>
                        <a:gd name="T26" fmla="*/ 138 w 180"/>
                        <a:gd name="T27" fmla="*/ 63 h 142"/>
                        <a:gd name="T28" fmla="*/ 161 w 180"/>
                        <a:gd name="T29" fmla="*/ 56 h 142"/>
                        <a:gd name="T30" fmla="*/ 161 w 180"/>
                        <a:gd name="T31" fmla="*/ 61 h 142"/>
                        <a:gd name="T32" fmla="*/ 142 w 180"/>
                        <a:gd name="T33" fmla="*/ 72 h 142"/>
                        <a:gd name="T34" fmla="*/ 107 w 180"/>
                        <a:gd name="T35" fmla="*/ 83 h 142"/>
                        <a:gd name="T36" fmla="*/ 58 w 180"/>
                        <a:gd name="T37" fmla="*/ 90 h 142"/>
                        <a:gd name="T38" fmla="*/ 74 w 180"/>
                        <a:gd name="T39" fmla="*/ 95 h 142"/>
                        <a:gd name="T40" fmla="*/ 118 w 180"/>
                        <a:gd name="T41" fmla="*/ 93 h 142"/>
                        <a:gd name="T42" fmla="*/ 153 w 180"/>
                        <a:gd name="T43" fmla="*/ 84 h 142"/>
                        <a:gd name="T44" fmla="*/ 157 w 180"/>
                        <a:gd name="T45" fmla="*/ 88 h 142"/>
                        <a:gd name="T46" fmla="*/ 146 w 180"/>
                        <a:gd name="T47" fmla="*/ 96 h 142"/>
                        <a:gd name="T48" fmla="*/ 119 w 180"/>
                        <a:gd name="T49" fmla="*/ 106 h 142"/>
                        <a:gd name="T50" fmla="*/ 88 w 180"/>
                        <a:gd name="T51" fmla="*/ 110 h 142"/>
                        <a:gd name="T52" fmla="*/ 40 w 180"/>
                        <a:gd name="T53" fmla="*/ 111 h 142"/>
                        <a:gd name="T54" fmla="*/ 73 w 180"/>
                        <a:gd name="T55" fmla="*/ 118 h 142"/>
                        <a:gd name="T56" fmla="*/ 104 w 180"/>
                        <a:gd name="T57" fmla="*/ 118 h 142"/>
                        <a:gd name="T58" fmla="*/ 132 w 180"/>
                        <a:gd name="T59" fmla="*/ 114 h 142"/>
                        <a:gd name="T60" fmla="*/ 143 w 180"/>
                        <a:gd name="T61" fmla="*/ 115 h 142"/>
                        <a:gd name="T62" fmla="*/ 137 w 180"/>
                        <a:gd name="T63" fmla="*/ 122 h 142"/>
                        <a:gd name="T64" fmla="*/ 121 w 180"/>
                        <a:gd name="T65" fmla="*/ 127 h 142"/>
                        <a:gd name="T66" fmla="*/ 62 w 180"/>
                        <a:gd name="T67" fmla="*/ 132 h 142"/>
                        <a:gd name="T68" fmla="*/ 110 w 180"/>
                        <a:gd name="T69" fmla="*/ 135 h 142"/>
                        <a:gd name="T70" fmla="*/ 114 w 180"/>
                        <a:gd name="T71" fmla="*/ 140 h 142"/>
                        <a:gd name="T72" fmla="*/ 132 w 180"/>
                        <a:gd name="T73" fmla="*/ 135 h 142"/>
                        <a:gd name="T74" fmla="*/ 145 w 180"/>
                        <a:gd name="T75" fmla="*/ 126 h 142"/>
                        <a:gd name="T76" fmla="*/ 173 w 180"/>
                        <a:gd name="T77" fmla="*/ 92 h 142"/>
                        <a:gd name="T78" fmla="*/ 174 w 180"/>
                        <a:gd name="T79" fmla="*/ 85 h 142"/>
                        <a:gd name="T80" fmla="*/ 170 w 180"/>
                        <a:gd name="T81" fmla="*/ 79 h 142"/>
                        <a:gd name="T82" fmla="*/ 174 w 180"/>
                        <a:gd name="T83" fmla="*/ 72 h 142"/>
                        <a:gd name="T84" fmla="*/ 179 w 180"/>
                        <a:gd name="T85" fmla="*/ 66 h 142"/>
                        <a:gd name="T86" fmla="*/ 175 w 180"/>
                        <a:gd name="T87" fmla="*/ 58 h 142"/>
                        <a:gd name="T88" fmla="*/ 171 w 180"/>
                        <a:gd name="T89" fmla="*/ 52 h 142"/>
                        <a:gd name="T90" fmla="*/ 177 w 180"/>
                        <a:gd name="T91" fmla="*/ 45 h 142"/>
                        <a:gd name="T92" fmla="*/ 176 w 180"/>
                        <a:gd name="T93" fmla="*/ 36 h 142"/>
                        <a:gd name="T94" fmla="*/ 172 w 180"/>
                        <a:gd name="T95" fmla="*/ 30 h 142"/>
                        <a:gd name="T96" fmla="*/ 175 w 180"/>
                        <a:gd name="T97" fmla="*/ 23 h 142"/>
                        <a:gd name="T98" fmla="*/ 179 w 180"/>
                        <a:gd name="T99" fmla="*/ 16 h 142"/>
                        <a:gd name="T100" fmla="*/ 174 w 180"/>
                        <a:gd name="T101" fmla="*/ 9 h 142"/>
                        <a:gd name="T102" fmla="*/ 155 w 180"/>
                        <a:gd name="T103" fmla="*/ 10 h 142"/>
                        <a:gd name="T104" fmla="*/ 116 w 180"/>
                        <a:gd name="T105" fmla="*/ 21 h 142"/>
                        <a:gd name="T106" fmla="*/ 71 w 180"/>
                        <a:gd name="T107" fmla="*/ 27 h 14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80"/>
                        <a:gd name="T163" fmla="*/ 0 h 142"/>
                        <a:gd name="T164" fmla="*/ 180 w 180"/>
                        <a:gd name="T165" fmla="*/ 142 h 14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80" h="142">
                          <a:moveTo>
                            <a:pt x="71" y="27"/>
                          </a:moveTo>
                          <a:lnTo>
                            <a:pt x="45" y="29"/>
                          </a:lnTo>
                          <a:lnTo>
                            <a:pt x="85" y="32"/>
                          </a:lnTo>
                          <a:lnTo>
                            <a:pt x="82" y="34"/>
                          </a:lnTo>
                          <a:lnTo>
                            <a:pt x="77" y="35"/>
                          </a:lnTo>
                          <a:lnTo>
                            <a:pt x="71" y="36"/>
                          </a:lnTo>
                          <a:lnTo>
                            <a:pt x="63" y="38"/>
                          </a:lnTo>
                          <a:lnTo>
                            <a:pt x="54" y="40"/>
                          </a:lnTo>
                          <a:lnTo>
                            <a:pt x="42" y="40"/>
                          </a:lnTo>
                          <a:lnTo>
                            <a:pt x="29" y="42"/>
                          </a:lnTo>
                          <a:lnTo>
                            <a:pt x="15" y="42"/>
                          </a:lnTo>
                          <a:lnTo>
                            <a:pt x="0" y="42"/>
                          </a:lnTo>
                          <a:lnTo>
                            <a:pt x="23" y="47"/>
                          </a:lnTo>
                          <a:lnTo>
                            <a:pt x="37" y="49"/>
                          </a:lnTo>
                          <a:lnTo>
                            <a:pt x="50" y="49"/>
                          </a:lnTo>
                          <a:lnTo>
                            <a:pt x="65" y="49"/>
                          </a:lnTo>
                          <a:lnTo>
                            <a:pt x="87" y="48"/>
                          </a:lnTo>
                          <a:lnTo>
                            <a:pt x="106" y="46"/>
                          </a:lnTo>
                          <a:lnTo>
                            <a:pt x="121" y="42"/>
                          </a:lnTo>
                          <a:lnTo>
                            <a:pt x="138" y="38"/>
                          </a:lnTo>
                          <a:lnTo>
                            <a:pt x="145" y="36"/>
                          </a:lnTo>
                          <a:lnTo>
                            <a:pt x="152" y="34"/>
                          </a:lnTo>
                          <a:lnTo>
                            <a:pt x="156" y="33"/>
                          </a:lnTo>
                          <a:lnTo>
                            <a:pt x="158" y="34"/>
                          </a:lnTo>
                          <a:lnTo>
                            <a:pt x="158" y="36"/>
                          </a:lnTo>
                          <a:lnTo>
                            <a:pt x="157" y="39"/>
                          </a:lnTo>
                          <a:lnTo>
                            <a:pt x="152" y="42"/>
                          </a:lnTo>
                          <a:lnTo>
                            <a:pt x="145" y="46"/>
                          </a:lnTo>
                          <a:lnTo>
                            <a:pt x="136" y="49"/>
                          </a:lnTo>
                          <a:lnTo>
                            <a:pt x="124" y="53"/>
                          </a:lnTo>
                          <a:lnTo>
                            <a:pt x="109" y="57"/>
                          </a:lnTo>
                          <a:lnTo>
                            <a:pt x="91" y="60"/>
                          </a:lnTo>
                          <a:lnTo>
                            <a:pt x="74" y="63"/>
                          </a:lnTo>
                          <a:lnTo>
                            <a:pt x="55" y="65"/>
                          </a:lnTo>
                          <a:lnTo>
                            <a:pt x="23" y="68"/>
                          </a:lnTo>
                          <a:lnTo>
                            <a:pt x="43" y="71"/>
                          </a:lnTo>
                          <a:lnTo>
                            <a:pt x="59" y="73"/>
                          </a:lnTo>
                          <a:lnTo>
                            <a:pt x="79" y="73"/>
                          </a:lnTo>
                          <a:lnTo>
                            <a:pt x="100" y="70"/>
                          </a:lnTo>
                          <a:lnTo>
                            <a:pt x="116" y="68"/>
                          </a:lnTo>
                          <a:lnTo>
                            <a:pt x="128" y="65"/>
                          </a:lnTo>
                          <a:lnTo>
                            <a:pt x="138" y="63"/>
                          </a:lnTo>
                          <a:lnTo>
                            <a:pt x="149" y="59"/>
                          </a:lnTo>
                          <a:lnTo>
                            <a:pt x="157" y="57"/>
                          </a:lnTo>
                          <a:lnTo>
                            <a:pt x="161" y="56"/>
                          </a:lnTo>
                          <a:lnTo>
                            <a:pt x="163" y="56"/>
                          </a:lnTo>
                          <a:lnTo>
                            <a:pt x="162" y="58"/>
                          </a:lnTo>
                          <a:lnTo>
                            <a:pt x="161" y="61"/>
                          </a:lnTo>
                          <a:lnTo>
                            <a:pt x="158" y="64"/>
                          </a:lnTo>
                          <a:lnTo>
                            <a:pt x="150" y="68"/>
                          </a:lnTo>
                          <a:lnTo>
                            <a:pt x="142" y="72"/>
                          </a:lnTo>
                          <a:lnTo>
                            <a:pt x="133" y="75"/>
                          </a:lnTo>
                          <a:lnTo>
                            <a:pt x="121" y="79"/>
                          </a:lnTo>
                          <a:lnTo>
                            <a:pt x="107" y="83"/>
                          </a:lnTo>
                          <a:lnTo>
                            <a:pt x="86" y="87"/>
                          </a:lnTo>
                          <a:lnTo>
                            <a:pt x="71" y="89"/>
                          </a:lnTo>
                          <a:lnTo>
                            <a:pt x="58" y="90"/>
                          </a:lnTo>
                          <a:lnTo>
                            <a:pt x="37" y="91"/>
                          </a:lnTo>
                          <a:lnTo>
                            <a:pt x="58" y="94"/>
                          </a:lnTo>
                          <a:lnTo>
                            <a:pt x="74" y="95"/>
                          </a:lnTo>
                          <a:lnTo>
                            <a:pt x="88" y="95"/>
                          </a:lnTo>
                          <a:lnTo>
                            <a:pt x="103" y="95"/>
                          </a:lnTo>
                          <a:lnTo>
                            <a:pt x="118" y="93"/>
                          </a:lnTo>
                          <a:lnTo>
                            <a:pt x="129" y="91"/>
                          </a:lnTo>
                          <a:lnTo>
                            <a:pt x="138" y="88"/>
                          </a:lnTo>
                          <a:lnTo>
                            <a:pt x="153" y="84"/>
                          </a:lnTo>
                          <a:lnTo>
                            <a:pt x="155" y="84"/>
                          </a:lnTo>
                          <a:lnTo>
                            <a:pt x="157" y="85"/>
                          </a:lnTo>
                          <a:lnTo>
                            <a:pt x="157" y="88"/>
                          </a:lnTo>
                          <a:lnTo>
                            <a:pt x="155" y="90"/>
                          </a:lnTo>
                          <a:lnTo>
                            <a:pt x="151" y="93"/>
                          </a:lnTo>
                          <a:lnTo>
                            <a:pt x="146" y="96"/>
                          </a:lnTo>
                          <a:lnTo>
                            <a:pt x="137" y="100"/>
                          </a:lnTo>
                          <a:lnTo>
                            <a:pt x="128" y="104"/>
                          </a:lnTo>
                          <a:lnTo>
                            <a:pt x="119" y="106"/>
                          </a:lnTo>
                          <a:lnTo>
                            <a:pt x="109" y="108"/>
                          </a:lnTo>
                          <a:lnTo>
                            <a:pt x="100" y="109"/>
                          </a:lnTo>
                          <a:lnTo>
                            <a:pt x="88" y="110"/>
                          </a:lnTo>
                          <a:lnTo>
                            <a:pt x="74" y="111"/>
                          </a:lnTo>
                          <a:lnTo>
                            <a:pt x="61" y="111"/>
                          </a:lnTo>
                          <a:lnTo>
                            <a:pt x="40" y="111"/>
                          </a:lnTo>
                          <a:lnTo>
                            <a:pt x="51" y="114"/>
                          </a:lnTo>
                          <a:lnTo>
                            <a:pt x="62" y="117"/>
                          </a:lnTo>
                          <a:lnTo>
                            <a:pt x="73" y="118"/>
                          </a:lnTo>
                          <a:lnTo>
                            <a:pt x="83" y="118"/>
                          </a:lnTo>
                          <a:lnTo>
                            <a:pt x="93" y="119"/>
                          </a:lnTo>
                          <a:lnTo>
                            <a:pt x="104" y="118"/>
                          </a:lnTo>
                          <a:lnTo>
                            <a:pt x="112" y="118"/>
                          </a:lnTo>
                          <a:lnTo>
                            <a:pt x="121" y="117"/>
                          </a:lnTo>
                          <a:lnTo>
                            <a:pt x="132" y="114"/>
                          </a:lnTo>
                          <a:lnTo>
                            <a:pt x="140" y="113"/>
                          </a:lnTo>
                          <a:lnTo>
                            <a:pt x="143" y="113"/>
                          </a:lnTo>
                          <a:lnTo>
                            <a:pt x="143" y="115"/>
                          </a:lnTo>
                          <a:lnTo>
                            <a:pt x="143" y="117"/>
                          </a:lnTo>
                          <a:lnTo>
                            <a:pt x="140" y="119"/>
                          </a:lnTo>
                          <a:lnTo>
                            <a:pt x="137" y="122"/>
                          </a:lnTo>
                          <a:lnTo>
                            <a:pt x="133" y="123"/>
                          </a:lnTo>
                          <a:lnTo>
                            <a:pt x="128" y="125"/>
                          </a:lnTo>
                          <a:lnTo>
                            <a:pt x="121" y="127"/>
                          </a:lnTo>
                          <a:lnTo>
                            <a:pt x="105" y="129"/>
                          </a:lnTo>
                          <a:lnTo>
                            <a:pt x="91" y="130"/>
                          </a:lnTo>
                          <a:lnTo>
                            <a:pt x="62" y="132"/>
                          </a:lnTo>
                          <a:lnTo>
                            <a:pt x="99" y="134"/>
                          </a:lnTo>
                          <a:lnTo>
                            <a:pt x="107" y="134"/>
                          </a:lnTo>
                          <a:lnTo>
                            <a:pt x="110" y="135"/>
                          </a:lnTo>
                          <a:lnTo>
                            <a:pt x="112" y="136"/>
                          </a:lnTo>
                          <a:lnTo>
                            <a:pt x="112" y="139"/>
                          </a:lnTo>
                          <a:lnTo>
                            <a:pt x="114" y="140"/>
                          </a:lnTo>
                          <a:lnTo>
                            <a:pt x="118" y="141"/>
                          </a:lnTo>
                          <a:lnTo>
                            <a:pt x="126" y="138"/>
                          </a:lnTo>
                          <a:lnTo>
                            <a:pt x="132" y="135"/>
                          </a:lnTo>
                          <a:lnTo>
                            <a:pt x="137" y="133"/>
                          </a:lnTo>
                          <a:lnTo>
                            <a:pt x="141" y="130"/>
                          </a:lnTo>
                          <a:lnTo>
                            <a:pt x="145" y="126"/>
                          </a:lnTo>
                          <a:lnTo>
                            <a:pt x="159" y="111"/>
                          </a:lnTo>
                          <a:lnTo>
                            <a:pt x="169" y="99"/>
                          </a:lnTo>
                          <a:lnTo>
                            <a:pt x="173" y="92"/>
                          </a:lnTo>
                          <a:lnTo>
                            <a:pt x="174" y="89"/>
                          </a:lnTo>
                          <a:lnTo>
                            <a:pt x="174" y="88"/>
                          </a:lnTo>
                          <a:lnTo>
                            <a:pt x="174" y="85"/>
                          </a:lnTo>
                          <a:lnTo>
                            <a:pt x="172" y="83"/>
                          </a:lnTo>
                          <a:lnTo>
                            <a:pt x="171" y="81"/>
                          </a:lnTo>
                          <a:lnTo>
                            <a:pt x="170" y="79"/>
                          </a:lnTo>
                          <a:lnTo>
                            <a:pt x="171" y="76"/>
                          </a:lnTo>
                          <a:lnTo>
                            <a:pt x="172" y="74"/>
                          </a:lnTo>
                          <a:lnTo>
                            <a:pt x="174" y="72"/>
                          </a:lnTo>
                          <a:lnTo>
                            <a:pt x="175" y="70"/>
                          </a:lnTo>
                          <a:lnTo>
                            <a:pt x="177" y="68"/>
                          </a:lnTo>
                          <a:lnTo>
                            <a:pt x="179" y="66"/>
                          </a:lnTo>
                          <a:lnTo>
                            <a:pt x="179" y="63"/>
                          </a:lnTo>
                          <a:lnTo>
                            <a:pt x="177" y="60"/>
                          </a:lnTo>
                          <a:lnTo>
                            <a:pt x="175" y="58"/>
                          </a:lnTo>
                          <a:lnTo>
                            <a:pt x="174" y="56"/>
                          </a:lnTo>
                          <a:lnTo>
                            <a:pt x="172" y="54"/>
                          </a:lnTo>
                          <a:lnTo>
                            <a:pt x="171" y="52"/>
                          </a:lnTo>
                          <a:lnTo>
                            <a:pt x="172" y="50"/>
                          </a:lnTo>
                          <a:lnTo>
                            <a:pt x="174" y="47"/>
                          </a:lnTo>
                          <a:lnTo>
                            <a:pt x="177" y="45"/>
                          </a:lnTo>
                          <a:lnTo>
                            <a:pt x="177" y="42"/>
                          </a:lnTo>
                          <a:lnTo>
                            <a:pt x="177" y="39"/>
                          </a:lnTo>
                          <a:lnTo>
                            <a:pt x="176" y="36"/>
                          </a:lnTo>
                          <a:lnTo>
                            <a:pt x="174" y="34"/>
                          </a:lnTo>
                          <a:lnTo>
                            <a:pt x="173" y="32"/>
                          </a:lnTo>
                          <a:lnTo>
                            <a:pt x="172" y="30"/>
                          </a:lnTo>
                          <a:lnTo>
                            <a:pt x="172" y="27"/>
                          </a:lnTo>
                          <a:lnTo>
                            <a:pt x="174" y="24"/>
                          </a:lnTo>
                          <a:lnTo>
                            <a:pt x="175" y="23"/>
                          </a:lnTo>
                          <a:lnTo>
                            <a:pt x="177" y="21"/>
                          </a:lnTo>
                          <a:lnTo>
                            <a:pt x="179" y="18"/>
                          </a:lnTo>
                          <a:lnTo>
                            <a:pt x="179" y="16"/>
                          </a:lnTo>
                          <a:lnTo>
                            <a:pt x="178" y="14"/>
                          </a:lnTo>
                          <a:lnTo>
                            <a:pt x="176" y="12"/>
                          </a:lnTo>
                          <a:lnTo>
                            <a:pt x="174" y="9"/>
                          </a:lnTo>
                          <a:lnTo>
                            <a:pt x="173" y="6"/>
                          </a:lnTo>
                          <a:lnTo>
                            <a:pt x="173" y="0"/>
                          </a:lnTo>
                          <a:lnTo>
                            <a:pt x="155" y="10"/>
                          </a:lnTo>
                          <a:lnTo>
                            <a:pt x="143" y="14"/>
                          </a:lnTo>
                          <a:lnTo>
                            <a:pt x="131" y="17"/>
                          </a:lnTo>
                          <a:lnTo>
                            <a:pt x="116" y="21"/>
                          </a:lnTo>
                          <a:lnTo>
                            <a:pt x="102" y="23"/>
                          </a:lnTo>
                          <a:lnTo>
                            <a:pt x="89" y="25"/>
                          </a:lnTo>
                          <a:lnTo>
                            <a:pt x="71" y="27"/>
                          </a:lnTo>
                        </a:path>
                      </a:pathLst>
                    </a:custGeom>
                    <a:solidFill>
                      <a:srgbClr val="FFA040"/>
                    </a:solidFill>
                    <a:ln w="9525" cap="rnd">
                      <a:noFill/>
                      <a:round/>
                      <a:headEnd/>
                      <a:tailEnd/>
                    </a:ln>
                  </p:spPr>
                  <p:txBody>
                    <a:bodyPr/>
                    <a:lstStyle/>
                    <a:p>
                      <a:endParaRPr lang="zh-CN" altLang="en-US"/>
                    </a:p>
                  </p:txBody>
                </p:sp>
              </p:grpSp>
            </p:grpSp>
            <p:grpSp>
              <p:nvGrpSpPr>
                <p:cNvPr id="4201" name="Group 165"/>
                <p:cNvGrpSpPr>
                  <a:grpSpLocks/>
                </p:cNvGrpSpPr>
                <p:nvPr/>
              </p:nvGrpSpPr>
              <p:grpSpPr bwMode="auto">
                <a:xfrm>
                  <a:off x="4643" y="1816"/>
                  <a:ext cx="54" cy="90"/>
                  <a:chOff x="4643" y="1816"/>
                  <a:chExt cx="54" cy="90"/>
                </a:xfrm>
              </p:grpSpPr>
              <p:sp>
                <p:nvSpPr>
                  <p:cNvPr id="4202" name="Freeform 166"/>
                  <p:cNvSpPr>
                    <a:spLocks/>
                  </p:cNvSpPr>
                  <p:nvPr/>
                </p:nvSpPr>
                <p:spPr bwMode="auto">
                  <a:xfrm>
                    <a:off x="4653" y="1840"/>
                    <a:ext cx="42" cy="17"/>
                  </a:xfrm>
                  <a:custGeom>
                    <a:avLst/>
                    <a:gdLst>
                      <a:gd name="T0" fmla="*/ 41 w 42"/>
                      <a:gd name="T1" fmla="*/ 2 h 17"/>
                      <a:gd name="T2" fmla="*/ 37 w 42"/>
                      <a:gd name="T3" fmla="*/ 0 h 17"/>
                      <a:gd name="T4" fmla="*/ 24 w 42"/>
                      <a:gd name="T5" fmla="*/ 5 h 17"/>
                      <a:gd name="T6" fmla="*/ 12 w 42"/>
                      <a:gd name="T7" fmla="*/ 10 h 17"/>
                      <a:gd name="T8" fmla="*/ 0 w 42"/>
                      <a:gd name="T9" fmla="*/ 13 h 17"/>
                      <a:gd name="T10" fmla="*/ 2 w 42"/>
                      <a:gd name="T11" fmla="*/ 16 h 17"/>
                      <a:gd name="T12" fmla="*/ 10 w 42"/>
                      <a:gd name="T13" fmla="*/ 16 h 17"/>
                      <a:gd name="T14" fmla="*/ 21 w 42"/>
                      <a:gd name="T15" fmla="*/ 14 h 17"/>
                      <a:gd name="T16" fmla="*/ 32 w 42"/>
                      <a:gd name="T17" fmla="*/ 8 h 17"/>
                      <a:gd name="T18" fmla="*/ 41 w 42"/>
                      <a:gd name="T19" fmla="*/ 2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2"/>
                      <a:gd name="T31" fmla="*/ 0 h 17"/>
                      <a:gd name="T32" fmla="*/ 42 w 42"/>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2" h="17">
                        <a:moveTo>
                          <a:pt x="41" y="2"/>
                        </a:moveTo>
                        <a:lnTo>
                          <a:pt x="37" y="0"/>
                        </a:lnTo>
                        <a:lnTo>
                          <a:pt x="24" y="5"/>
                        </a:lnTo>
                        <a:lnTo>
                          <a:pt x="12" y="10"/>
                        </a:lnTo>
                        <a:lnTo>
                          <a:pt x="0" y="13"/>
                        </a:lnTo>
                        <a:lnTo>
                          <a:pt x="2" y="16"/>
                        </a:lnTo>
                        <a:lnTo>
                          <a:pt x="10" y="16"/>
                        </a:lnTo>
                        <a:lnTo>
                          <a:pt x="21" y="14"/>
                        </a:lnTo>
                        <a:lnTo>
                          <a:pt x="32" y="8"/>
                        </a:lnTo>
                        <a:lnTo>
                          <a:pt x="41" y="2"/>
                        </a:lnTo>
                      </a:path>
                    </a:pathLst>
                  </a:custGeom>
                  <a:solidFill>
                    <a:srgbClr val="FFE0C0"/>
                  </a:solidFill>
                  <a:ln w="9525" cap="rnd">
                    <a:noFill/>
                    <a:round/>
                    <a:headEnd/>
                    <a:tailEnd/>
                  </a:ln>
                </p:spPr>
                <p:txBody>
                  <a:bodyPr/>
                  <a:lstStyle/>
                  <a:p>
                    <a:endParaRPr lang="zh-CN" altLang="en-US"/>
                  </a:p>
                </p:txBody>
              </p:sp>
              <p:sp>
                <p:nvSpPr>
                  <p:cNvPr id="4203" name="Freeform 167"/>
                  <p:cNvSpPr>
                    <a:spLocks/>
                  </p:cNvSpPr>
                  <p:nvPr/>
                </p:nvSpPr>
                <p:spPr bwMode="auto">
                  <a:xfrm>
                    <a:off x="4661" y="1863"/>
                    <a:ext cx="36" cy="17"/>
                  </a:xfrm>
                  <a:custGeom>
                    <a:avLst/>
                    <a:gdLst>
                      <a:gd name="T0" fmla="*/ 35 w 36"/>
                      <a:gd name="T1" fmla="*/ 2 h 17"/>
                      <a:gd name="T2" fmla="*/ 33 w 36"/>
                      <a:gd name="T3" fmla="*/ 0 h 17"/>
                      <a:gd name="T4" fmla="*/ 21 w 36"/>
                      <a:gd name="T5" fmla="*/ 6 h 17"/>
                      <a:gd name="T6" fmla="*/ 11 w 36"/>
                      <a:gd name="T7" fmla="*/ 10 h 17"/>
                      <a:gd name="T8" fmla="*/ 0 w 36"/>
                      <a:gd name="T9" fmla="*/ 13 h 17"/>
                      <a:gd name="T10" fmla="*/ 2 w 36"/>
                      <a:gd name="T11" fmla="*/ 16 h 17"/>
                      <a:gd name="T12" fmla="*/ 10 w 36"/>
                      <a:gd name="T13" fmla="*/ 16 h 17"/>
                      <a:gd name="T14" fmla="*/ 18 w 36"/>
                      <a:gd name="T15" fmla="*/ 14 h 17"/>
                      <a:gd name="T16" fmla="*/ 26 w 36"/>
                      <a:gd name="T17" fmla="*/ 9 h 17"/>
                      <a:gd name="T18" fmla="*/ 35 w 36"/>
                      <a:gd name="T19" fmla="*/ 2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6"/>
                      <a:gd name="T31" fmla="*/ 0 h 17"/>
                      <a:gd name="T32" fmla="*/ 36 w 36"/>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6" h="17">
                        <a:moveTo>
                          <a:pt x="35" y="2"/>
                        </a:moveTo>
                        <a:lnTo>
                          <a:pt x="33" y="0"/>
                        </a:lnTo>
                        <a:lnTo>
                          <a:pt x="21" y="6"/>
                        </a:lnTo>
                        <a:lnTo>
                          <a:pt x="11" y="10"/>
                        </a:lnTo>
                        <a:lnTo>
                          <a:pt x="0" y="13"/>
                        </a:lnTo>
                        <a:lnTo>
                          <a:pt x="2" y="16"/>
                        </a:lnTo>
                        <a:lnTo>
                          <a:pt x="10" y="16"/>
                        </a:lnTo>
                        <a:lnTo>
                          <a:pt x="18" y="14"/>
                        </a:lnTo>
                        <a:lnTo>
                          <a:pt x="26" y="9"/>
                        </a:lnTo>
                        <a:lnTo>
                          <a:pt x="35" y="2"/>
                        </a:lnTo>
                      </a:path>
                    </a:pathLst>
                  </a:custGeom>
                  <a:solidFill>
                    <a:srgbClr val="FFE0C0"/>
                  </a:solidFill>
                  <a:ln w="9525" cap="rnd">
                    <a:noFill/>
                    <a:round/>
                    <a:headEnd/>
                    <a:tailEnd/>
                  </a:ln>
                </p:spPr>
                <p:txBody>
                  <a:bodyPr/>
                  <a:lstStyle/>
                  <a:p>
                    <a:endParaRPr lang="zh-CN" altLang="en-US"/>
                  </a:p>
                </p:txBody>
              </p:sp>
              <p:sp>
                <p:nvSpPr>
                  <p:cNvPr id="4204" name="Freeform 168"/>
                  <p:cNvSpPr>
                    <a:spLocks/>
                  </p:cNvSpPr>
                  <p:nvPr/>
                </p:nvSpPr>
                <p:spPr bwMode="auto">
                  <a:xfrm>
                    <a:off x="4658" y="1889"/>
                    <a:ext cx="38" cy="17"/>
                  </a:xfrm>
                  <a:custGeom>
                    <a:avLst/>
                    <a:gdLst>
                      <a:gd name="T0" fmla="*/ 37 w 38"/>
                      <a:gd name="T1" fmla="*/ 2 h 17"/>
                      <a:gd name="T2" fmla="*/ 34 w 38"/>
                      <a:gd name="T3" fmla="*/ 0 h 17"/>
                      <a:gd name="T4" fmla="*/ 23 w 38"/>
                      <a:gd name="T5" fmla="*/ 6 h 17"/>
                      <a:gd name="T6" fmla="*/ 12 w 38"/>
                      <a:gd name="T7" fmla="*/ 10 h 17"/>
                      <a:gd name="T8" fmla="*/ 0 w 38"/>
                      <a:gd name="T9" fmla="*/ 13 h 17"/>
                      <a:gd name="T10" fmla="*/ 2 w 38"/>
                      <a:gd name="T11" fmla="*/ 16 h 17"/>
                      <a:gd name="T12" fmla="*/ 10 w 38"/>
                      <a:gd name="T13" fmla="*/ 15 h 17"/>
                      <a:gd name="T14" fmla="*/ 20 w 38"/>
                      <a:gd name="T15" fmla="*/ 13 h 17"/>
                      <a:gd name="T16" fmla="*/ 30 w 38"/>
                      <a:gd name="T17" fmla="*/ 8 h 17"/>
                      <a:gd name="T18" fmla="*/ 37 w 38"/>
                      <a:gd name="T19" fmla="*/ 2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8"/>
                      <a:gd name="T31" fmla="*/ 0 h 17"/>
                      <a:gd name="T32" fmla="*/ 38 w 38"/>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8" h="17">
                        <a:moveTo>
                          <a:pt x="37" y="2"/>
                        </a:moveTo>
                        <a:lnTo>
                          <a:pt x="34" y="0"/>
                        </a:lnTo>
                        <a:lnTo>
                          <a:pt x="23" y="6"/>
                        </a:lnTo>
                        <a:lnTo>
                          <a:pt x="12" y="10"/>
                        </a:lnTo>
                        <a:lnTo>
                          <a:pt x="0" y="13"/>
                        </a:lnTo>
                        <a:lnTo>
                          <a:pt x="2" y="16"/>
                        </a:lnTo>
                        <a:lnTo>
                          <a:pt x="10" y="15"/>
                        </a:lnTo>
                        <a:lnTo>
                          <a:pt x="20" y="13"/>
                        </a:lnTo>
                        <a:lnTo>
                          <a:pt x="30" y="8"/>
                        </a:lnTo>
                        <a:lnTo>
                          <a:pt x="37" y="2"/>
                        </a:lnTo>
                      </a:path>
                    </a:pathLst>
                  </a:custGeom>
                  <a:solidFill>
                    <a:srgbClr val="FFE0C0"/>
                  </a:solidFill>
                  <a:ln w="9525" cap="rnd">
                    <a:noFill/>
                    <a:round/>
                    <a:headEnd/>
                    <a:tailEnd/>
                  </a:ln>
                </p:spPr>
                <p:txBody>
                  <a:bodyPr/>
                  <a:lstStyle/>
                  <a:p>
                    <a:endParaRPr lang="zh-CN" altLang="en-US"/>
                  </a:p>
                </p:txBody>
              </p:sp>
              <p:sp>
                <p:nvSpPr>
                  <p:cNvPr id="4205" name="Freeform 169"/>
                  <p:cNvSpPr>
                    <a:spLocks/>
                  </p:cNvSpPr>
                  <p:nvPr/>
                </p:nvSpPr>
                <p:spPr bwMode="auto">
                  <a:xfrm>
                    <a:off x="4643" y="1816"/>
                    <a:ext cx="43" cy="17"/>
                  </a:xfrm>
                  <a:custGeom>
                    <a:avLst/>
                    <a:gdLst>
                      <a:gd name="T0" fmla="*/ 42 w 43"/>
                      <a:gd name="T1" fmla="*/ 2 h 17"/>
                      <a:gd name="T2" fmla="*/ 37 w 43"/>
                      <a:gd name="T3" fmla="*/ 0 h 17"/>
                      <a:gd name="T4" fmla="*/ 23 w 43"/>
                      <a:gd name="T5" fmla="*/ 5 h 17"/>
                      <a:gd name="T6" fmla="*/ 12 w 43"/>
                      <a:gd name="T7" fmla="*/ 9 h 17"/>
                      <a:gd name="T8" fmla="*/ 0 w 43"/>
                      <a:gd name="T9" fmla="*/ 12 h 17"/>
                      <a:gd name="T10" fmla="*/ 2 w 43"/>
                      <a:gd name="T11" fmla="*/ 16 h 17"/>
                      <a:gd name="T12" fmla="*/ 10 w 43"/>
                      <a:gd name="T13" fmla="*/ 15 h 17"/>
                      <a:gd name="T14" fmla="*/ 20 w 43"/>
                      <a:gd name="T15" fmla="*/ 13 h 17"/>
                      <a:gd name="T16" fmla="*/ 31 w 43"/>
                      <a:gd name="T17" fmla="*/ 9 h 17"/>
                      <a:gd name="T18" fmla="*/ 42 w 43"/>
                      <a:gd name="T19" fmla="*/ 2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3"/>
                      <a:gd name="T31" fmla="*/ 0 h 17"/>
                      <a:gd name="T32" fmla="*/ 43 w 43"/>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3" h="17">
                        <a:moveTo>
                          <a:pt x="42" y="2"/>
                        </a:moveTo>
                        <a:lnTo>
                          <a:pt x="37" y="0"/>
                        </a:lnTo>
                        <a:lnTo>
                          <a:pt x="23" y="5"/>
                        </a:lnTo>
                        <a:lnTo>
                          <a:pt x="12" y="9"/>
                        </a:lnTo>
                        <a:lnTo>
                          <a:pt x="0" y="12"/>
                        </a:lnTo>
                        <a:lnTo>
                          <a:pt x="2" y="16"/>
                        </a:lnTo>
                        <a:lnTo>
                          <a:pt x="10" y="15"/>
                        </a:lnTo>
                        <a:lnTo>
                          <a:pt x="20" y="13"/>
                        </a:lnTo>
                        <a:lnTo>
                          <a:pt x="31" y="9"/>
                        </a:lnTo>
                        <a:lnTo>
                          <a:pt x="42" y="2"/>
                        </a:lnTo>
                      </a:path>
                    </a:pathLst>
                  </a:custGeom>
                  <a:solidFill>
                    <a:srgbClr val="FFE0C0"/>
                  </a:solidFill>
                  <a:ln w="9525" cap="rnd">
                    <a:noFill/>
                    <a:round/>
                    <a:headEnd/>
                    <a:tailEnd/>
                  </a:ln>
                </p:spPr>
                <p:txBody>
                  <a:bodyPr/>
                  <a:lstStyle/>
                  <a:p>
                    <a:endParaRPr lang="zh-CN" altLang="en-US"/>
                  </a:p>
                </p:txBody>
              </p:sp>
            </p:grpSp>
          </p:grpSp>
          <p:sp>
            <p:nvSpPr>
              <p:cNvPr id="4198" name="Freeform 170"/>
              <p:cNvSpPr>
                <a:spLocks/>
              </p:cNvSpPr>
              <p:nvPr/>
            </p:nvSpPr>
            <p:spPr bwMode="auto">
              <a:xfrm>
                <a:off x="4793" y="1248"/>
                <a:ext cx="277" cy="333"/>
              </a:xfrm>
              <a:custGeom>
                <a:avLst/>
                <a:gdLst>
                  <a:gd name="T0" fmla="*/ 198 w 494"/>
                  <a:gd name="T1" fmla="*/ 321 h 594"/>
                  <a:gd name="T2" fmla="*/ 200 w 494"/>
                  <a:gd name="T3" fmla="*/ 318 h 594"/>
                  <a:gd name="T4" fmla="*/ 201 w 494"/>
                  <a:gd name="T5" fmla="*/ 316 h 594"/>
                  <a:gd name="T6" fmla="*/ 203 w 494"/>
                  <a:gd name="T7" fmla="*/ 308 h 594"/>
                  <a:gd name="T8" fmla="*/ 214 w 494"/>
                  <a:gd name="T9" fmla="*/ 255 h 594"/>
                  <a:gd name="T10" fmla="*/ 221 w 494"/>
                  <a:gd name="T11" fmla="*/ 235 h 594"/>
                  <a:gd name="T12" fmla="*/ 229 w 494"/>
                  <a:gd name="T13" fmla="*/ 222 h 594"/>
                  <a:gd name="T14" fmla="*/ 243 w 494"/>
                  <a:gd name="T15" fmla="*/ 202 h 594"/>
                  <a:gd name="T16" fmla="*/ 257 w 494"/>
                  <a:gd name="T17" fmla="*/ 182 h 594"/>
                  <a:gd name="T18" fmla="*/ 267 w 494"/>
                  <a:gd name="T19" fmla="*/ 163 h 594"/>
                  <a:gd name="T20" fmla="*/ 273 w 494"/>
                  <a:gd name="T21" fmla="*/ 145 h 594"/>
                  <a:gd name="T22" fmla="*/ 276 w 494"/>
                  <a:gd name="T23" fmla="*/ 121 h 594"/>
                  <a:gd name="T24" fmla="*/ 274 w 494"/>
                  <a:gd name="T25" fmla="*/ 100 h 594"/>
                  <a:gd name="T26" fmla="*/ 268 w 494"/>
                  <a:gd name="T27" fmla="*/ 79 h 594"/>
                  <a:gd name="T28" fmla="*/ 258 w 494"/>
                  <a:gd name="T29" fmla="*/ 60 h 594"/>
                  <a:gd name="T30" fmla="*/ 242 w 494"/>
                  <a:gd name="T31" fmla="*/ 40 h 594"/>
                  <a:gd name="T32" fmla="*/ 224 w 494"/>
                  <a:gd name="T33" fmla="*/ 26 h 594"/>
                  <a:gd name="T34" fmla="*/ 201 w 494"/>
                  <a:gd name="T35" fmla="*/ 13 h 594"/>
                  <a:gd name="T36" fmla="*/ 174 w 494"/>
                  <a:gd name="T37" fmla="*/ 4 h 594"/>
                  <a:gd name="T38" fmla="*/ 153 w 494"/>
                  <a:gd name="T39" fmla="*/ 0 h 594"/>
                  <a:gd name="T40" fmla="*/ 128 w 494"/>
                  <a:gd name="T41" fmla="*/ 0 h 594"/>
                  <a:gd name="T42" fmla="*/ 107 w 494"/>
                  <a:gd name="T43" fmla="*/ 3 h 594"/>
                  <a:gd name="T44" fmla="*/ 86 w 494"/>
                  <a:gd name="T45" fmla="*/ 8 h 594"/>
                  <a:gd name="T46" fmla="*/ 68 w 494"/>
                  <a:gd name="T47" fmla="*/ 16 h 594"/>
                  <a:gd name="T48" fmla="*/ 49 w 494"/>
                  <a:gd name="T49" fmla="*/ 27 h 594"/>
                  <a:gd name="T50" fmla="*/ 33 w 494"/>
                  <a:gd name="T51" fmla="*/ 41 h 594"/>
                  <a:gd name="T52" fmla="*/ 19 w 494"/>
                  <a:gd name="T53" fmla="*/ 56 h 594"/>
                  <a:gd name="T54" fmla="*/ 7 w 494"/>
                  <a:gd name="T55" fmla="*/ 78 h 594"/>
                  <a:gd name="T56" fmla="*/ 1 w 494"/>
                  <a:gd name="T57" fmla="*/ 100 h 594"/>
                  <a:gd name="T58" fmla="*/ 0 w 494"/>
                  <a:gd name="T59" fmla="*/ 120 h 594"/>
                  <a:gd name="T60" fmla="*/ 2 w 494"/>
                  <a:gd name="T61" fmla="*/ 141 h 594"/>
                  <a:gd name="T62" fmla="*/ 8 w 494"/>
                  <a:gd name="T63" fmla="*/ 163 h 594"/>
                  <a:gd name="T64" fmla="*/ 19 w 494"/>
                  <a:gd name="T65" fmla="*/ 183 h 594"/>
                  <a:gd name="T66" fmla="*/ 33 w 494"/>
                  <a:gd name="T67" fmla="*/ 202 h 594"/>
                  <a:gd name="T68" fmla="*/ 50 w 494"/>
                  <a:gd name="T69" fmla="*/ 229 h 594"/>
                  <a:gd name="T70" fmla="*/ 58 w 494"/>
                  <a:gd name="T71" fmla="*/ 244 h 594"/>
                  <a:gd name="T72" fmla="*/ 64 w 494"/>
                  <a:gd name="T73" fmla="*/ 262 h 594"/>
                  <a:gd name="T74" fmla="*/ 68 w 494"/>
                  <a:gd name="T75" fmla="*/ 286 h 594"/>
                  <a:gd name="T76" fmla="*/ 72 w 494"/>
                  <a:gd name="T77" fmla="*/ 308 h 594"/>
                  <a:gd name="T78" fmla="*/ 74 w 494"/>
                  <a:gd name="T79" fmla="*/ 316 h 594"/>
                  <a:gd name="T80" fmla="*/ 75 w 494"/>
                  <a:gd name="T81" fmla="*/ 318 h 594"/>
                  <a:gd name="T82" fmla="*/ 79 w 494"/>
                  <a:gd name="T83" fmla="*/ 321 h 594"/>
                  <a:gd name="T84" fmla="*/ 86 w 494"/>
                  <a:gd name="T85" fmla="*/ 325 h 594"/>
                  <a:gd name="T86" fmla="*/ 96 w 494"/>
                  <a:gd name="T87" fmla="*/ 328 h 594"/>
                  <a:gd name="T88" fmla="*/ 107 w 494"/>
                  <a:gd name="T89" fmla="*/ 330 h 594"/>
                  <a:gd name="T90" fmla="*/ 117 w 494"/>
                  <a:gd name="T91" fmla="*/ 331 h 594"/>
                  <a:gd name="T92" fmla="*/ 128 w 494"/>
                  <a:gd name="T93" fmla="*/ 332 h 594"/>
                  <a:gd name="T94" fmla="*/ 137 w 494"/>
                  <a:gd name="T95" fmla="*/ 332 h 594"/>
                  <a:gd name="T96" fmla="*/ 149 w 494"/>
                  <a:gd name="T97" fmla="*/ 332 h 594"/>
                  <a:gd name="T98" fmla="*/ 159 w 494"/>
                  <a:gd name="T99" fmla="*/ 331 h 594"/>
                  <a:gd name="T100" fmla="*/ 169 w 494"/>
                  <a:gd name="T101" fmla="*/ 330 h 594"/>
                  <a:gd name="T102" fmla="*/ 179 w 494"/>
                  <a:gd name="T103" fmla="*/ 328 h 594"/>
                  <a:gd name="T104" fmla="*/ 188 w 494"/>
                  <a:gd name="T105" fmla="*/ 325 h 59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94"/>
                  <a:gd name="T160" fmla="*/ 0 h 594"/>
                  <a:gd name="T161" fmla="*/ 494 w 494"/>
                  <a:gd name="T162" fmla="*/ 594 h 59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94" h="594">
                    <a:moveTo>
                      <a:pt x="345" y="577"/>
                    </a:moveTo>
                    <a:lnTo>
                      <a:pt x="349" y="574"/>
                    </a:lnTo>
                    <a:lnTo>
                      <a:pt x="353" y="572"/>
                    </a:lnTo>
                    <a:lnTo>
                      <a:pt x="354" y="570"/>
                    </a:lnTo>
                    <a:lnTo>
                      <a:pt x="356" y="568"/>
                    </a:lnTo>
                    <a:lnTo>
                      <a:pt x="357" y="567"/>
                    </a:lnTo>
                    <a:lnTo>
                      <a:pt x="358" y="566"/>
                    </a:lnTo>
                    <a:lnTo>
                      <a:pt x="358" y="565"/>
                    </a:lnTo>
                    <a:lnTo>
                      <a:pt x="359" y="563"/>
                    </a:lnTo>
                    <a:lnTo>
                      <a:pt x="360" y="561"/>
                    </a:lnTo>
                    <a:lnTo>
                      <a:pt x="360" y="559"/>
                    </a:lnTo>
                    <a:lnTo>
                      <a:pt x="362" y="550"/>
                    </a:lnTo>
                    <a:lnTo>
                      <a:pt x="376" y="473"/>
                    </a:lnTo>
                    <a:lnTo>
                      <a:pt x="379" y="462"/>
                    </a:lnTo>
                    <a:lnTo>
                      <a:pt x="381" y="454"/>
                    </a:lnTo>
                    <a:lnTo>
                      <a:pt x="385" y="443"/>
                    </a:lnTo>
                    <a:lnTo>
                      <a:pt x="390" y="431"/>
                    </a:lnTo>
                    <a:lnTo>
                      <a:pt x="395" y="420"/>
                    </a:lnTo>
                    <a:lnTo>
                      <a:pt x="400" y="411"/>
                    </a:lnTo>
                    <a:lnTo>
                      <a:pt x="404" y="403"/>
                    </a:lnTo>
                    <a:lnTo>
                      <a:pt x="408" y="396"/>
                    </a:lnTo>
                    <a:lnTo>
                      <a:pt x="416" y="383"/>
                    </a:lnTo>
                    <a:lnTo>
                      <a:pt x="424" y="371"/>
                    </a:lnTo>
                    <a:lnTo>
                      <a:pt x="433" y="360"/>
                    </a:lnTo>
                    <a:lnTo>
                      <a:pt x="439" y="351"/>
                    </a:lnTo>
                    <a:lnTo>
                      <a:pt x="451" y="335"/>
                    </a:lnTo>
                    <a:lnTo>
                      <a:pt x="458" y="324"/>
                    </a:lnTo>
                    <a:lnTo>
                      <a:pt x="465" y="314"/>
                    </a:lnTo>
                    <a:lnTo>
                      <a:pt x="470" y="304"/>
                    </a:lnTo>
                    <a:lnTo>
                      <a:pt x="476" y="291"/>
                    </a:lnTo>
                    <a:lnTo>
                      <a:pt x="480" y="280"/>
                    </a:lnTo>
                    <a:lnTo>
                      <a:pt x="484" y="268"/>
                    </a:lnTo>
                    <a:lnTo>
                      <a:pt x="487" y="258"/>
                    </a:lnTo>
                    <a:lnTo>
                      <a:pt x="490" y="247"/>
                    </a:lnTo>
                    <a:lnTo>
                      <a:pt x="492" y="232"/>
                    </a:lnTo>
                    <a:lnTo>
                      <a:pt x="493" y="216"/>
                    </a:lnTo>
                    <a:lnTo>
                      <a:pt x="493" y="201"/>
                    </a:lnTo>
                    <a:lnTo>
                      <a:pt x="491" y="189"/>
                    </a:lnTo>
                    <a:lnTo>
                      <a:pt x="489" y="178"/>
                    </a:lnTo>
                    <a:lnTo>
                      <a:pt x="487" y="167"/>
                    </a:lnTo>
                    <a:lnTo>
                      <a:pt x="483" y="154"/>
                    </a:lnTo>
                    <a:lnTo>
                      <a:pt x="478" y="141"/>
                    </a:lnTo>
                    <a:lnTo>
                      <a:pt x="473" y="129"/>
                    </a:lnTo>
                    <a:lnTo>
                      <a:pt x="468" y="117"/>
                    </a:lnTo>
                    <a:lnTo>
                      <a:pt x="461" y="107"/>
                    </a:lnTo>
                    <a:lnTo>
                      <a:pt x="451" y="94"/>
                    </a:lnTo>
                    <a:lnTo>
                      <a:pt x="441" y="82"/>
                    </a:lnTo>
                    <a:lnTo>
                      <a:pt x="431" y="72"/>
                    </a:lnTo>
                    <a:lnTo>
                      <a:pt x="421" y="63"/>
                    </a:lnTo>
                    <a:lnTo>
                      <a:pt x="411" y="55"/>
                    </a:lnTo>
                    <a:lnTo>
                      <a:pt x="399" y="47"/>
                    </a:lnTo>
                    <a:lnTo>
                      <a:pt x="388" y="39"/>
                    </a:lnTo>
                    <a:lnTo>
                      <a:pt x="374" y="32"/>
                    </a:lnTo>
                    <a:lnTo>
                      <a:pt x="359" y="24"/>
                    </a:lnTo>
                    <a:lnTo>
                      <a:pt x="344" y="17"/>
                    </a:lnTo>
                    <a:lnTo>
                      <a:pt x="327" y="12"/>
                    </a:lnTo>
                    <a:lnTo>
                      <a:pt x="311" y="7"/>
                    </a:lnTo>
                    <a:lnTo>
                      <a:pt x="299" y="5"/>
                    </a:lnTo>
                    <a:lnTo>
                      <a:pt x="285" y="2"/>
                    </a:lnTo>
                    <a:lnTo>
                      <a:pt x="272" y="0"/>
                    </a:lnTo>
                    <a:lnTo>
                      <a:pt x="257" y="0"/>
                    </a:lnTo>
                    <a:lnTo>
                      <a:pt x="243" y="0"/>
                    </a:lnTo>
                    <a:lnTo>
                      <a:pt x="228" y="0"/>
                    </a:lnTo>
                    <a:lnTo>
                      <a:pt x="215" y="0"/>
                    </a:lnTo>
                    <a:lnTo>
                      <a:pt x="201" y="3"/>
                    </a:lnTo>
                    <a:lnTo>
                      <a:pt x="190" y="5"/>
                    </a:lnTo>
                    <a:lnTo>
                      <a:pt x="177" y="8"/>
                    </a:lnTo>
                    <a:lnTo>
                      <a:pt x="164" y="11"/>
                    </a:lnTo>
                    <a:lnTo>
                      <a:pt x="153" y="15"/>
                    </a:lnTo>
                    <a:lnTo>
                      <a:pt x="142" y="19"/>
                    </a:lnTo>
                    <a:lnTo>
                      <a:pt x="132" y="24"/>
                    </a:lnTo>
                    <a:lnTo>
                      <a:pt x="121" y="29"/>
                    </a:lnTo>
                    <a:lnTo>
                      <a:pt x="111" y="35"/>
                    </a:lnTo>
                    <a:lnTo>
                      <a:pt x="99" y="42"/>
                    </a:lnTo>
                    <a:lnTo>
                      <a:pt x="88" y="49"/>
                    </a:lnTo>
                    <a:lnTo>
                      <a:pt x="79" y="56"/>
                    </a:lnTo>
                    <a:lnTo>
                      <a:pt x="69" y="64"/>
                    </a:lnTo>
                    <a:lnTo>
                      <a:pt x="59" y="73"/>
                    </a:lnTo>
                    <a:lnTo>
                      <a:pt x="50" y="81"/>
                    </a:lnTo>
                    <a:lnTo>
                      <a:pt x="42" y="89"/>
                    </a:lnTo>
                    <a:lnTo>
                      <a:pt x="34" y="100"/>
                    </a:lnTo>
                    <a:lnTo>
                      <a:pt x="25" y="112"/>
                    </a:lnTo>
                    <a:lnTo>
                      <a:pt x="17" y="126"/>
                    </a:lnTo>
                    <a:lnTo>
                      <a:pt x="12" y="139"/>
                    </a:lnTo>
                    <a:lnTo>
                      <a:pt x="8" y="153"/>
                    </a:lnTo>
                    <a:lnTo>
                      <a:pt x="3" y="166"/>
                    </a:lnTo>
                    <a:lnTo>
                      <a:pt x="1" y="179"/>
                    </a:lnTo>
                    <a:lnTo>
                      <a:pt x="0" y="191"/>
                    </a:lnTo>
                    <a:lnTo>
                      <a:pt x="0" y="203"/>
                    </a:lnTo>
                    <a:lnTo>
                      <a:pt x="0" y="214"/>
                    </a:lnTo>
                    <a:lnTo>
                      <a:pt x="0" y="227"/>
                    </a:lnTo>
                    <a:lnTo>
                      <a:pt x="0" y="238"/>
                    </a:lnTo>
                    <a:lnTo>
                      <a:pt x="3" y="252"/>
                    </a:lnTo>
                    <a:lnTo>
                      <a:pt x="5" y="264"/>
                    </a:lnTo>
                    <a:lnTo>
                      <a:pt x="9" y="277"/>
                    </a:lnTo>
                    <a:lnTo>
                      <a:pt x="14" y="290"/>
                    </a:lnTo>
                    <a:lnTo>
                      <a:pt x="20" y="303"/>
                    </a:lnTo>
                    <a:lnTo>
                      <a:pt x="27" y="314"/>
                    </a:lnTo>
                    <a:lnTo>
                      <a:pt x="34" y="326"/>
                    </a:lnTo>
                    <a:lnTo>
                      <a:pt x="43" y="338"/>
                    </a:lnTo>
                    <a:lnTo>
                      <a:pt x="50" y="349"/>
                    </a:lnTo>
                    <a:lnTo>
                      <a:pt x="58" y="361"/>
                    </a:lnTo>
                    <a:lnTo>
                      <a:pt x="66" y="373"/>
                    </a:lnTo>
                    <a:lnTo>
                      <a:pt x="78" y="390"/>
                    </a:lnTo>
                    <a:lnTo>
                      <a:pt x="90" y="409"/>
                    </a:lnTo>
                    <a:lnTo>
                      <a:pt x="96" y="418"/>
                    </a:lnTo>
                    <a:lnTo>
                      <a:pt x="100" y="426"/>
                    </a:lnTo>
                    <a:lnTo>
                      <a:pt x="104" y="436"/>
                    </a:lnTo>
                    <a:lnTo>
                      <a:pt x="108" y="446"/>
                    </a:lnTo>
                    <a:lnTo>
                      <a:pt x="111" y="456"/>
                    </a:lnTo>
                    <a:lnTo>
                      <a:pt x="114" y="467"/>
                    </a:lnTo>
                    <a:lnTo>
                      <a:pt x="116" y="482"/>
                    </a:lnTo>
                    <a:lnTo>
                      <a:pt x="120" y="498"/>
                    </a:lnTo>
                    <a:lnTo>
                      <a:pt x="121" y="511"/>
                    </a:lnTo>
                    <a:lnTo>
                      <a:pt x="124" y="527"/>
                    </a:lnTo>
                    <a:lnTo>
                      <a:pt x="126" y="539"/>
                    </a:lnTo>
                    <a:lnTo>
                      <a:pt x="128" y="549"/>
                    </a:lnTo>
                    <a:lnTo>
                      <a:pt x="130" y="559"/>
                    </a:lnTo>
                    <a:lnTo>
                      <a:pt x="132" y="561"/>
                    </a:lnTo>
                    <a:lnTo>
                      <a:pt x="132" y="564"/>
                    </a:lnTo>
                    <a:lnTo>
                      <a:pt x="132" y="565"/>
                    </a:lnTo>
                    <a:lnTo>
                      <a:pt x="133" y="566"/>
                    </a:lnTo>
                    <a:lnTo>
                      <a:pt x="134" y="567"/>
                    </a:lnTo>
                    <a:lnTo>
                      <a:pt x="136" y="569"/>
                    </a:lnTo>
                    <a:lnTo>
                      <a:pt x="138" y="571"/>
                    </a:lnTo>
                    <a:lnTo>
                      <a:pt x="140" y="573"/>
                    </a:lnTo>
                    <a:lnTo>
                      <a:pt x="144" y="576"/>
                    </a:lnTo>
                    <a:lnTo>
                      <a:pt x="148" y="577"/>
                    </a:lnTo>
                    <a:lnTo>
                      <a:pt x="154" y="580"/>
                    </a:lnTo>
                    <a:lnTo>
                      <a:pt x="160" y="582"/>
                    </a:lnTo>
                    <a:lnTo>
                      <a:pt x="166" y="584"/>
                    </a:lnTo>
                    <a:lnTo>
                      <a:pt x="171" y="585"/>
                    </a:lnTo>
                    <a:lnTo>
                      <a:pt x="176" y="586"/>
                    </a:lnTo>
                    <a:lnTo>
                      <a:pt x="183" y="587"/>
                    </a:lnTo>
                    <a:lnTo>
                      <a:pt x="190" y="589"/>
                    </a:lnTo>
                    <a:lnTo>
                      <a:pt x="195" y="589"/>
                    </a:lnTo>
                    <a:lnTo>
                      <a:pt x="202" y="590"/>
                    </a:lnTo>
                    <a:lnTo>
                      <a:pt x="209" y="591"/>
                    </a:lnTo>
                    <a:lnTo>
                      <a:pt x="215" y="592"/>
                    </a:lnTo>
                    <a:lnTo>
                      <a:pt x="221" y="592"/>
                    </a:lnTo>
                    <a:lnTo>
                      <a:pt x="228" y="592"/>
                    </a:lnTo>
                    <a:lnTo>
                      <a:pt x="234" y="593"/>
                    </a:lnTo>
                    <a:lnTo>
                      <a:pt x="240" y="593"/>
                    </a:lnTo>
                    <a:lnTo>
                      <a:pt x="245" y="593"/>
                    </a:lnTo>
                    <a:lnTo>
                      <a:pt x="251" y="593"/>
                    </a:lnTo>
                    <a:lnTo>
                      <a:pt x="259" y="593"/>
                    </a:lnTo>
                    <a:lnTo>
                      <a:pt x="265" y="592"/>
                    </a:lnTo>
                    <a:lnTo>
                      <a:pt x="270" y="592"/>
                    </a:lnTo>
                    <a:lnTo>
                      <a:pt x="277" y="592"/>
                    </a:lnTo>
                    <a:lnTo>
                      <a:pt x="284" y="591"/>
                    </a:lnTo>
                    <a:lnTo>
                      <a:pt x="290" y="590"/>
                    </a:lnTo>
                    <a:lnTo>
                      <a:pt x="297" y="589"/>
                    </a:lnTo>
                    <a:lnTo>
                      <a:pt x="302" y="588"/>
                    </a:lnTo>
                    <a:lnTo>
                      <a:pt x="308" y="587"/>
                    </a:lnTo>
                    <a:lnTo>
                      <a:pt x="314" y="586"/>
                    </a:lnTo>
                    <a:lnTo>
                      <a:pt x="319" y="585"/>
                    </a:lnTo>
                    <a:lnTo>
                      <a:pt x="325" y="584"/>
                    </a:lnTo>
                    <a:lnTo>
                      <a:pt x="330" y="582"/>
                    </a:lnTo>
                    <a:lnTo>
                      <a:pt x="335" y="580"/>
                    </a:lnTo>
                    <a:lnTo>
                      <a:pt x="340" y="578"/>
                    </a:lnTo>
                    <a:lnTo>
                      <a:pt x="345" y="577"/>
                    </a:lnTo>
                  </a:path>
                </a:pathLst>
              </a:custGeom>
              <a:solidFill>
                <a:srgbClr val="FF9900"/>
              </a:solidFill>
              <a:ln w="12700" cap="rnd">
                <a:solidFill>
                  <a:srgbClr val="FFFFFF"/>
                </a:solidFill>
                <a:round/>
                <a:headEnd/>
                <a:tailEnd/>
              </a:ln>
            </p:spPr>
            <p:txBody>
              <a:bodyPr/>
              <a:lstStyle/>
              <a:p>
                <a:endParaRPr lang="zh-CN" altLang="en-US"/>
              </a:p>
            </p:txBody>
          </p:sp>
          <p:sp>
            <p:nvSpPr>
              <p:cNvPr id="4199" name="Freeform 171"/>
              <p:cNvSpPr>
                <a:spLocks/>
              </p:cNvSpPr>
              <p:nvPr/>
            </p:nvSpPr>
            <p:spPr bwMode="auto">
              <a:xfrm>
                <a:off x="4986" y="1290"/>
                <a:ext cx="48" cy="50"/>
              </a:xfrm>
              <a:custGeom>
                <a:avLst/>
                <a:gdLst>
                  <a:gd name="T0" fmla="*/ 0 w 84"/>
                  <a:gd name="T1" fmla="*/ 0 h 89"/>
                  <a:gd name="T2" fmla="*/ 13 w 84"/>
                  <a:gd name="T3" fmla="*/ 5 h 89"/>
                  <a:gd name="T4" fmla="*/ 24 w 84"/>
                  <a:gd name="T5" fmla="*/ 11 h 89"/>
                  <a:gd name="T6" fmla="*/ 33 w 84"/>
                  <a:gd name="T7" fmla="*/ 17 h 89"/>
                  <a:gd name="T8" fmla="*/ 38 w 84"/>
                  <a:gd name="T9" fmla="*/ 23 h 89"/>
                  <a:gd name="T10" fmla="*/ 42 w 84"/>
                  <a:gd name="T11" fmla="*/ 29 h 89"/>
                  <a:gd name="T12" fmla="*/ 45 w 84"/>
                  <a:gd name="T13" fmla="*/ 35 h 89"/>
                  <a:gd name="T14" fmla="*/ 47 w 84"/>
                  <a:gd name="T15" fmla="*/ 41 h 89"/>
                  <a:gd name="T16" fmla="*/ 31 w 84"/>
                  <a:gd name="T17" fmla="*/ 49 h 89"/>
                  <a:gd name="T18" fmla="*/ 29 w 84"/>
                  <a:gd name="T19" fmla="*/ 41 h 89"/>
                  <a:gd name="T20" fmla="*/ 26 w 84"/>
                  <a:gd name="T21" fmla="*/ 33 h 89"/>
                  <a:gd name="T22" fmla="*/ 22 w 84"/>
                  <a:gd name="T23" fmla="*/ 24 h 89"/>
                  <a:gd name="T24" fmla="*/ 17 w 84"/>
                  <a:gd name="T25" fmla="*/ 16 h 89"/>
                  <a:gd name="T26" fmla="*/ 10 w 84"/>
                  <a:gd name="T27" fmla="*/ 8 h 89"/>
                  <a:gd name="T28" fmla="*/ 0 w 84"/>
                  <a:gd name="T29" fmla="*/ 0 h 8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4"/>
                  <a:gd name="T46" fmla="*/ 0 h 89"/>
                  <a:gd name="T47" fmla="*/ 84 w 84"/>
                  <a:gd name="T48" fmla="*/ 89 h 8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4" h="89">
                    <a:moveTo>
                      <a:pt x="0" y="0"/>
                    </a:moveTo>
                    <a:lnTo>
                      <a:pt x="22" y="9"/>
                    </a:lnTo>
                    <a:lnTo>
                      <a:pt x="42" y="19"/>
                    </a:lnTo>
                    <a:lnTo>
                      <a:pt x="57" y="30"/>
                    </a:lnTo>
                    <a:lnTo>
                      <a:pt x="67" y="41"/>
                    </a:lnTo>
                    <a:lnTo>
                      <a:pt x="74" y="52"/>
                    </a:lnTo>
                    <a:lnTo>
                      <a:pt x="79" y="62"/>
                    </a:lnTo>
                    <a:lnTo>
                      <a:pt x="83" y="73"/>
                    </a:lnTo>
                    <a:lnTo>
                      <a:pt x="54" y="88"/>
                    </a:lnTo>
                    <a:lnTo>
                      <a:pt x="50" y="73"/>
                    </a:lnTo>
                    <a:lnTo>
                      <a:pt x="46" y="58"/>
                    </a:lnTo>
                    <a:lnTo>
                      <a:pt x="39" y="42"/>
                    </a:lnTo>
                    <a:lnTo>
                      <a:pt x="30" y="29"/>
                    </a:lnTo>
                    <a:lnTo>
                      <a:pt x="18" y="15"/>
                    </a:lnTo>
                    <a:lnTo>
                      <a:pt x="0" y="0"/>
                    </a:lnTo>
                  </a:path>
                </a:pathLst>
              </a:custGeom>
              <a:solidFill>
                <a:srgbClr val="FFFFFF"/>
              </a:solidFill>
              <a:ln w="9525" cap="rnd">
                <a:noFill/>
                <a:round/>
                <a:headEnd/>
                <a:tailEnd/>
              </a:ln>
            </p:spPr>
            <p:txBody>
              <a:bodyPr/>
              <a:lstStyle/>
              <a:p>
                <a:endParaRPr lang="zh-CN" altLang="en-US"/>
              </a:p>
            </p:txBody>
          </p:sp>
        </p:grpSp>
      </p:grpSp>
      <p:grpSp>
        <p:nvGrpSpPr>
          <p:cNvPr id="505011" name="Group 172"/>
          <p:cNvGrpSpPr>
            <a:grpSpLocks/>
          </p:cNvGrpSpPr>
          <p:nvPr/>
        </p:nvGrpSpPr>
        <p:grpSpPr bwMode="auto">
          <a:xfrm>
            <a:off x="685800" y="2535238"/>
            <a:ext cx="7534275" cy="366712"/>
            <a:chOff x="915" y="1776"/>
            <a:chExt cx="4746" cy="231"/>
          </a:xfrm>
        </p:grpSpPr>
        <p:sp>
          <p:nvSpPr>
            <p:cNvPr id="4181" name="Rectangle 173"/>
            <p:cNvSpPr>
              <a:spLocks noChangeArrowheads="1"/>
            </p:cNvSpPr>
            <p:nvPr/>
          </p:nvSpPr>
          <p:spPr bwMode="auto">
            <a:xfrm>
              <a:off x="915" y="1776"/>
              <a:ext cx="476" cy="231"/>
            </a:xfrm>
            <a:prstGeom prst="rect">
              <a:avLst/>
            </a:prstGeom>
            <a:noFill/>
            <a:ln w="9525">
              <a:noFill/>
              <a:miter lim="800000"/>
              <a:headEnd/>
              <a:tailEnd/>
            </a:ln>
          </p:spPr>
          <p:txBody>
            <a:bodyPr wrap="none" lIns="92075" tIns="46038" rIns="92075" bIns="46038">
              <a:spAutoFit/>
            </a:bodyPr>
            <a:lstStyle/>
            <a:p>
              <a:pPr algn="l" defTabSz="762000" eaLnBrk="0" hangingPunct="0"/>
              <a:r>
                <a:rPr lang="en-US" altLang="zh-CN" sz="1800" b="1">
                  <a:solidFill>
                    <a:srgbClr val="5F5F5F"/>
                  </a:solidFill>
                  <a:latin typeface="幼圆" pitchFamily="49" charset="-122"/>
                  <a:ea typeface="幼圆" pitchFamily="49" charset="-122"/>
                </a:rPr>
                <a:t>128</a:t>
              </a:r>
              <a:r>
                <a:rPr lang="zh-CN" altLang="en-US" sz="1800" b="1">
                  <a:solidFill>
                    <a:srgbClr val="5F5F5F"/>
                  </a:solidFill>
                  <a:latin typeface="幼圆" pitchFamily="49" charset="-122"/>
                  <a:ea typeface="幼圆" pitchFamily="49" charset="-122"/>
                </a:rPr>
                <a:t>瓦</a:t>
              </a:r>
            </a:p>
          </p:txBody>
        </p:sp>
        <p:sp>
          <p:nvSpPr>
            <p:cNvPr id="4182" name="Rectangle 174"/>
            <p:cNvSpPr>
              <a:spLocks noChangeArrowheads="1"/>
            </p:cNvSpPr>
            <p:nvPr/>
          </p:nvSpPr>
          <p:spPr bwMode="auto">
            <a:xfrm>
              <a:off x="2289" y="1776"/>
              <a:ext cx="404" cy="231"/>
            </a:xfrm>
            <a:prstGeom prst="rect">
              <a:avLst/>
            </a:prstGeom>
            <a:noFill/>
            <a:ln w="9525">
              <a:noFill/>
              <a:miter lim="800000"/>
              <a:headEnd/>
              <a:tailEnd/>
            </a:ln>
          </p:spPr>
          <p:txBody>
            <a:bodyPr wrap="none" lIns="92075" tIns="46038" rIns="92075" bIns="46038">
              <a:spAutoFit/>
            </a:bodyPr>
            <a:lstStyle/>
            <a:p>
              <a:pPr algn="l" defTabSz="762000" eaLnBrk="0" hangingPunct="0"/>
              <a:r>
                <a:rPr lang="en-US" altLang="zh-CN" sz="1800" b="1">
                  <a:solidFill>
                    <a:srgbClr val="5F5F5F"/>
                  </a:solidFill>
                  <a:latin typeface="幼圆" pitchFamily="49" charset="-122"/>
                  <a:ea typeface="幼圆" pitchFamily="49" charset="-122"/>
                </a:rPr>
                <a:t>32</a:t>
              </a:r>
              <a:r>
                <a:rPr lang="zh-CN" altLang="en-US" sz="1800" b="1">
                  <a:solidFill>
                    <a:srgbClr val="5F5F5F"/>
                  </a:solidFill>
                  <a:latin typeface="幼圆" pitchFamily="49" charset="-122"/>
                  <a:ea typeface="幼圆" pitchFamily="49" charset="-122"/>
                </a:rPr>
                <a:t>瓦</a:t>
              </a:r>
            </a:p>
          </p:txBody>
        </p:sp>
        <p:sp>
          <p:nvSpPr>
            <p:cNvPr id="4183" name="Rectangle 175"/>
            <p:cNvSpPr>
              <a:spLocks noChangeArrowheads="1"/>
            </p:cNvSpPr>
            <p:nvPr/>
          </p:nvSpPr>
          <p:spPr bwMode="auto">
            <a:xfrm>
              <a:off x="1638" y="1776"/>
              <a:ext cx="404" cy="231"/>
            </a:xfrm>
            <a:prstGeom prst="rect">
              <a:avLst/>
            </a:prstGeom>
            <a:noFill/>
            <a:ln w="9525">
              <a:noFill/>
              <a:miter lim="800000"/>
              <a:headEnd/>
              <a:tailEnd/>
            </a:ln>
          </p:spPr>
          <p:txBody>
            <a:bodyPr wrap="none" lIns="92075" tIns="46038" rIns="92075" bIns="46038">
              <a:spAutoFit/>
            </a:bodyPr>
            <a:lstStyle/>
            <a:p>
              <a:pPr algn="l" defTabSz="762000" eaLnBrk="0" hangingPunct="0"/>
              <a:r>
                <a:rPr lang="en-US" altLang="zh-CN" sz="1800" b="1">
                  <a:solidFill>
                    <a:srgbClr val="5F5F5F"/>
                  </a:solidFill>
                  <a:latin typeface="幼圆" pitchFamily="49" charset="-122"/>
                  <a:ea typeface="幼圆" pitchFamily="49" charset="-122"/>
                </a:rPr>
                <a:t>64</a:t>
              </a:r>
              <a:r>
                <a:rPr lang="zh-CN" altLang="en-US" sz="1800" b="1">
                  <a:solidFill>
                    <a:srgbClr val="5F5F5F"/>
                  </a:solidFill>
                  <a:latin typeface="幼圆" pitchFamily="49" charset="-122"/>
                  <a:ea typeface="幼圆" pitchFamily="49" charset="-122"/>
                </a:rPr>
                <a:t>瓦</a:t>
              </a:r>
            </a:p>
          </p:txBody>
        </p:sp>
        <p:sp>
          <p:nvSpPr>
            <p:cNvPr id="4184" name="Rectangle 176"/>
            <p:cNvSpPr>
              <a:spLocks noChangeArrowheads="1"/>
            </p:cNvSpPr>
            <p:nvPr/>
          </p:nvSpPr>
          <p:spPr bwMode="auto">
            <a:xfrm>
              <a:off x="2940" y="1776"/>
              <a:ext cx="404" cy="231"/>
            </a:xfrm>
            <a:prstGeom prst="rect">
              <a:avLst/>
            </a:prstGeom>
            <a:noFill/>
            <a:ln w="9525">
              <a:noFill/>
              <a:miter lim="800000"/>
              <a:headEnd/>
              <a:tailEnd/>
            </a:ln>
          </p:spPr>
          <p:txBody>
            <a:bodyPr wrap="none" lIns="92075" tIns="46038" rIns="92075" bIns="46038">
              <a:spAutoFit/>
            </a:bodyPr>
            <a:lstStyle/>
            <a:p>
              <a:pPr algn="l" defTabSz="762000" eaLnBrk="0" hangingPunct="0"/>
              <a:r>
                <a:rPr lang="en-US" altLang="zh-CN" sz="1800" b="1">
                  <a:solidFill>
                    <a:srgbClr val="5F5F5F"/>
                  </a:solidFill>
                  <a:latin typeface="幼圆" pitchFamily="49" charset="-122"/>
                  <a:ea typeface="幼圆" pitchFamily="49" charset="-122"/>
                </a:rPr>
                <a:t>16</a:t>
              </a:r>
              <a:r>
                <a:rPr lang="zh-CN" altLang="en-US" sz="1800" b="1">
                  <a:solidFill>
                    <a:srgbClr val="5F5F5F"/>
                  </a:solidFill>
                  <a:latin typeface="幼圆" pitchFamily="49" charset="-122"/>
                  <a:ea typeface="幼圆" pitchFamily="49" charset="-122"/>
                </a:rPr>
                <a:t>瓦</a:t>
              </a:r>
            </a:p>
          </p:txBody>
        </p:sp>
        <p:sp>
          <p:nvSpPr>
            <p:cNvPr id="4185" name="Rectangle 177"/>
            <p:cNvSpPr>
              <a:spLocks noChangeArrowheads="1"/>
            </p:cNvSpPr>
            <p:nvPr/>
          </p:nvSpPr>
          <p:spPr bwMode="auto">
            <a:xfrm>
              <a:off x="3591" y="1776"/>
              <a:ext cx="333" cy="231"/>
            </a:xfrm>
            <a:prstGeom prst="rect">
              <a:avLst/>
            </a:prstGeom>
            <a:noFill/>
            <a:ln w="9525">
              <a:noFill/>
              <a:miter lim="800000"/>
              <a:headEnd/>
              <a:tailEnd/>
            </a:ln>
          </p:spPr>
          <p:txBody>
            <a:bodyPr wrap="none" lIns="92075" tIns="46038" rIns="92075" bIns="46038">
              <a:spAutoFit/>
            </a:bodyPr>
            <a:lstStyle/>
            <a:p>
              <a:pPr algn="l" defTabSz="762000" eaLnBrk="0" hangingPunct="0"/>
              <a:r>
                <a:rPr lang="en-US" altLang="zh-CN" sz="1800" b="1">
                  <a:solidFill>
                    <a:srgbClr val="5F5F5F"/>
                  </a:solidFill>
                  <a:latin typeface="幼圆" pitchFamily="49" charset="-122"/>
                  <a:ea typeface="幼圆" pitchFamily="49" charset="-122"/>
                </a:rPr>
                <a:t>8</a:t>
              </a:r>
              <a:r>
                <a:rPr lang="zh-CN" altLang="en-US" sz="1800" b="1">
                  <a:solidFill>
                    <a:srgbClr val="5F5F5F"/>
                  </a:solidFill>
                  <a:latin typeface="幼圆" pitchFamily="49" charset="-122"/>
                  <a:ea typeface="幼圆" pitchFamily="49" charset="-122"/>
                </a:rPr>
                <a:t>瓦</a:t>
              </a:r>
            </a:p>
          </p:txBody>
        </p:sp>
        <p:sp>
          <p:nvSpPr>
            <p:cNvPr id="4186" name="Rectangle 178"/>
            <p:cNvSpPr>
              <a:spLocks noChangeArrowheads="1"/>
            </p:cNvSpPr>
            <p:nvPr/>
          </p:nvSpPr>
          <p:spPr bwMode="auto">
            <a:xfrm>
              <a:off x="4170" y="1776"/>
              <a:ext cx="333" cy="231"/>
            </a:xfrm>
            <a:prstGeom prst="rect">
              <a:avLst/>
            </a:prstGeom>
            <a:noFill/>
            <a:ln w="9525">
              <a:noFill/>
              <a:miter lim="800000"/>
              <a:headEnd/>
              <a:tailEnd/>
            </a:ln>
          </p:spPr>
          <p:txBody>
            <a:bodyPr wrap="none" lIns="92075" tIns="46038" rIns="92075" bIns="46038">
              <a:spAutoFit/>
            </a:bodyPr>
            <a:lstStyle/>
            <a:p>
              <a:pPr algn="l" defTabSz="762000" eaLnBrk="0" hangingPunct="0"/>
              <a:r>
                <a:rPr lang="en-US" altLang="zh-CN" sz="1800" b="1">
                  <a:solidFill>
                    <a:srgbClr val="5F5F5F"/>
                  </a:solidFill>
                  <a:latin typeface="幼圆" pitchFamily="49" charset="-122"/>
                  <a:ea typeface="幼圆" pitchFamily="49" charset="-122"/>
                </a:rPr>
                <a:t>4</a:t>
              </a:r>
              <a:r>
                <a:rPr lang="zh-CN" altLang="en-US" sz="1800" b="1">
                  <a:solidFill>
                    <a:srgbClr val="5F5F5F"/>
                  </a:solidFill>
                  <a:latin typeface="幼圆" pitchFamily="49" charset="-122"/>
                  <a:ea typeface="幼圆" pitchFamily="49" charset="-122"/>
                </a:rPr>
                <a:t>瓦</a:t>
              </a:r>
            </a:p>
          </p:txBody>
        </p:sp>
        <p:sp>
          <p:nvSpPr>
            <p:cNvPr id="4187" name="Rectangle 179"/>
            <p:cNvSpPr>
              <a:spLocks noChangeArrowheads="1"/>
            </p:cNvSpPr>
            <p:nvPr/>
          </p:nvSpPr>
          <p:spPr bwMode="auto">
            <a:xfrm>
              <a:off x="5328" y="1776"/>
              <a:ext cx="333" cy="231"/>
            </a:xfrm>
            <a:prstGeom prst="rect">
              <a:avLst/>
            </a:prstGeom>
            <a:noFill/>
            <a:ln w="9525">
              <a:noFill/>
              <a:miter lim="800000"/>
              <a:headEnd/>
              <a:tailEnd/>
            </a:ln>
          </p:spPr>
          <p:txBody>
            <a:bodyPr wrap="none" lIns="92075" tIns="46038" rIns="92075" bIns="46038">
              <a:spAutoFit/>
            </a:bodyPr>
            <a:lstStyle/>
            <a:p>
              <a:pPr algn="l" defTabSz="762000" eaLnBrk="0" hangingPunct="0"/>
              <a:r>
                <a:rPr lang="en-US" altLang="zh-CN" sz="1800" b="1">
                  <a:solidFill>
                    <a:srgbClr val="5F5F5F"/>
                  </a:solidFill>
                  <a:latin typeface="幼圆" pitchFamily="49" charset="-122"/>
                  <a:ea typeface="幼圆" pitchFamily="49" charset="-122"/>
                </a:rPr>
                <a:t>1</a:t>
              </a:r>
              <a:r>
                <a:rPr lang="zh-CN" altLang="en-US" sz="1800" b="1">
                  <a:solidFill>
                    <a:srgbClr val="5F5F5F"/>
                  </a:solidFill>
                  <a:latin typeface="幼圆" pitchFamily="49" charset="-122"/>
                  <a:ea typeface="幼圆" pitchFamily="49" charset="-122"/>
                </a:rPr>
                <a:t>瓦</a:t>
              </a:r>
            </a:p>
          </p:txBody>
        </p:sp>
        <p:sp>
          <p:nvSpPr>
            <p:cNvPr id="4188" name="Rectangle 180"/>
            <p:cNvSpPr>
              <a:spLocks noChangeArrowheads="1"/>
            </p:cNvSpPr>
            <p:nvPr/>
          </p:nvSpPr>
          <p:spPr bwMode="auto">
            <a:xfrm>
              <a:off x="4749" y="1776"/>
              <a:ext cx="333" cy="231"/>
            </a:xfrm>
            <a:prstGeom prst="rect">
              <a:avLst/>
            </a:prstGeom>
            <a:noFill/>
            <a:ln w="9525">
              <a:noFill/>
              <a:miter lim="800000"/>
              <a:headEnd/>
              <a:tailEnd/>
            </a:ln>
          </p:spPr>
          <p:txBody>
            <a:bodyPr wrap="none" lIns="92075" tIns="46038" rIns="92075" bIns="46038">
              <a:spAutoFit/>
            </a:bodyPr>
            <a:lstStyle/>
            <a:p>
              <a:pPr algn="l" defTabSz="762000" eaLnBrk="0" hangingPunct="0"/>
              <a:r>
                <a:rPr lang="en-US" altLang="zh-CN" sz="1800" b="1">
                  <a:solidFill>
                    <a:srgbClr val="5F5F5F"/>
                  </a:solidFill>
                  <a:latin typeface="幼圆" pitchFamily="49" charset="-122"/>
                  <a:ea typeface="幼圆" pitchFamily="49" charset="-122"/>
                </a:rPr>
                <a:t>2</a:t>
              </a:r>
              <a:r>
                <a:rPr lang="zh-CN" altLang="en-US" sz="1800" b="1">
                  <a:solidFill>
                    <a:srgbClr val="5F5F5F"/>
                  </a:solidFill>
                  <a:latin typeface="幼圆" pitchFamily="49" charset="-122"/>
                  <a:ea typeface="幼圆" pitchFamily="49" charset="-122"/>
                </a:rPr>
                <a:t>瓦</a:t>
              </a:r>
            </a:p>
          </p:txBody>
        </p:sp>
      </p:grpSp>
      <p:grpSp>
        <p:nvGrpSpPr>
          <p:cNvPr id="505012" name="Group 181"/>
          <p:cNvGrpSpPr>
            <a:grpSpLocks/>
          </p:cNvGrpSpPr>
          <p:nvPr/>
        </p:nvGrpSpPr>
        <p:grpSpPr bwMode="auto">
          <a:xfrm>
            <a:off x="909638" y="3124200"/>
            <a:ext cx="7194550" cy="457200"/>
            <a:chOff x="1056" y="2147"/>
            <a:chExt cx="4532" cy="288"/>
          </a:xfrm>
        </p:grpSpPr>
        <p:sp>
          <p:nvSpPr>
            <p:cNvPr id="505014" name="Rectangle 182"/>
            <p:cNvSpPr>
              <a:spLocks noChangeArrowheads="1"/>
            </p:cNvSpPr>
            <p:nvPr/>
          </p:nvSpPr>
          <p:spPr bwMode="auto">
            <a:xfrm>
              <a:off x="1056" y="2147"/>
              <a:ext cx="212" cy="288"/>
            </a:xfrm>
            <a:prstGeom prst="rect">
              <a:avLst/>
            </a:prstGeom>
            <a:noFill/>
            <a:ln w="9525">
              <a:noFill/>
              <a:miter lim="800000"/>
              <a:headEnd/>
              <a:tailEnd/>
            </a:ln>
            <a:effectLst/>
          </p:spPr>
          <p:txBody>
            <a:bodyPr wrap="none" lIns="92075" tIns="46038" rIns="92075" bIns="46038">
              <a:spAutoFit/>
            </a:bodyPr>
            <a:lstStyle/>
            <a:p>
              <a:pPr algn="l" defTabSz="762000" eaLnBrk="0" hangingPunct="0">
                <a:defRPr/>
              </a:pPr>
              <a:r>
                <a:rPr lang="en-US" altLang="zh-CN" b="1">
                  <a:solidFill>
                    <a:srgbClr val="FF0000"/>
                  </a:solidFill>
                  <a:effectLst>
                    <a:outerShdw blurRad="38100" dist="38100" dir="2700000" algn="tl">
                      <a:srgbClr val="000000"/>
                    </a:outerShdw>
                  </a:effectLst>
                </a:rPr>
                <a:t>1</a:t>
              </a:r>
            </a:p>
          </p:txBody>
        </p:sp>
        <p:sp>
          <p:nvSpPr>
            <p:cNvPr id="505015" name="Rectangle 183"/>
            <p:cNvSpPr>
              <a:spLocks noChangeArrowheads="1"/>
            </p:cNvSpPr>
            <p:nvPr/>
          </p:nvSpPr>
          <p:spPr bwMode="auto">
            <a:xfrm>
              <a:off x="1673" y="2147"/>
              <a:ext cx="212" cy="288"/>
            </a:xfrm>
            <a:prstGeom prst="rect">
              <a:avLst/>
            </a:prstGeom>
            <a:noFill/>
            <a:ln w="9525">
              <a:noFill/>
              <a:miter lim="800000"/>
              <a:headEnd/>
              <a:tailEnd/>
            </a:ln>
            <a:effectLst/>
          </p:spPr>
          <p:txBody>
            <a:bodyPr wrap="none" lIns="92075" tIns="46038" rIns="92075" bIns="46038">
              <a:spAutoFit/>
            </a:bodyPr>
            <a:lstStyle/>
            <a:p>
              <a:pPr algn="l" defTabSz="762000" eaLnBrk="0" hangingPunct="0">
                <a:defRPr/>
              </a:pPr>
              <a:r>
                <a:rPr lang="en-US" altLang="zh-CN" b="1">
                  <a:solidFill>
                    <a:srgbClr val="FF0000"/>
                  </a:solidFill>
                  <a:effectLst>
                    <a:outerShdw blurRad="38100" dist="38100" dir="2700000" algn="tl">
                      <a:srgbClr val="000000"/>
                    </a:outerShdw>
                  </a:effectLst>
                </a:rPr>
                <a:t>1</a:t>
              </a:r>
            </a:p>
          </p:txBody>
        </p:sp>
        <p:sp>
          <p:nvSpPr>
            <p:cNvPr id="505016" name="Rectangle 184"/>
            <p:cNvSpPr>
              <a:spLocks noChangeArrowheads="1"/>
            </p:cNvSpPr>
            <p:nvPr/>
          </p:nvSpPr>
          <p:spPr bwMode="auto">
            <a:xfrm>
              <a:off x="2332" y="2147"/>
              <a:ext cx="212" cy="288"/>
            </a:xfrm>
            <a:prstGeom prst="rect">
              <a:avLst/>
            </a:prstGeom>
            <a:noFill/>
            <a:ln w="9525">
              <a:noFill/>
              <a:miter lim="800000"/>
              <a:headEnd/>
              <a:tailEnd/>
            </a:ln>
            <a:effectLst/>
          </p:spPr>
          <p:txBody>
            <a:bodyPr wrap="none" lIns="92075" tIns="46038" rIns="92075" bIns="46038">
              <a:spAutoFit/>
            </a:bodyPr>
            <a:lstStyle/>
            <a:p>
              <a:pPr algn="l" defTabSz="762000" eaLnBrk="0" hangingPunct="0">
                <a:defRPr/>
              </a:pPr>
              <a:r>
                <a:rPr lang="en-US" altLang="zh-CN" b="1">
                  <a:solidFill>
                    <a:srgbClr val="FF0000"/>
                  </a:solidFill>
                  <a:effectLst>
                    <a:outerShdw blurRad="38100" dist="38100" dir="2700000" algn="tl">
                      <a:srgbClr val="000000"/>
                    </a:outerShdw>
                  </a:effectLst>
                </a:rPr>
                <a:t>1</a:t>
              </a:r>
            </a:p>
          </p:txBody>
        </p:sp>
        <p:sp>
          <p:nvSpPr>
            <p:cNvPr id="505017" name="Rectangle 185"/>
            <p:cNvSpPr>
              <a:spLocks noChangeArrowheads="1"/>
            </p:cNvSpPr>
            <p:nvPr/>
          </p:nvSpPr>
          <p:spPr bwMode="auto">
            <a:xfrm>
              <a:off x="3628" y="2147"/>
              <a:ext cx="212" cy="288"/>
            </a:xfrm>
            <a:prstGeom prst="rect">
              <a:avLst/>
            </a:prstGeom>
            <a:noFill/>
            <a:ln w="9525">
              <a:noFill/>
              <a:miter lim="800000"/>
              <a:headEnd/>
              <a:tailEnd/>
            </a:ln>
            <a:effectLst/>
          </p:spPr>
          <p:txBody>
            <a:bodyPr wrap="none" lIns="92075" tIns="46038" rIns="92075" bIns="46038">
              <a:spAutoFit/>
            </a:bodyPr>
            <a:lstStyle/>
            <a:p>
              <a:pPr algn="l" defTabSz="762000" eaLnBrk="0" hangingPunct="0">
                <a:defRPr/>
              </a:pPr>
              <a:r>
                <a:rPr lang="en-US" altLang="zh-CN" b="1">
                  <a:solidFill>
                    <a:srgbClr val="FF0000"/>
                  </a:solidFill>
                  <a:effectLst>
                    <a:outerShdw blurRad="38100" dist="38100" dir="2700000" algn="tl">
                      <a:srgbClr val="000000"/>
                    </a:outerShdw>
                  </a:effectLst>
                </a:rPr>
                <a:t>1</a:t>
              </a:r>
            </a:p>
          </p:txBody>
        </p:sp>
        <p:sp>
          <p:nvSpPr>
            <p:cNvPr id="505018" name="Rectangle 186"/>
            <p:cNvSpPr>
              <a:spLocks noChangeArrowheads="1"/>
            </p:cNvSpPr>
            <p:nvPr/>
          </p:nvSpPr>
          <p:spPr bwMode="auto">
            <a:xfrm>
              <a:off x="4780" y="2147"/>
              <a:ext cx="212" cy="288"/>
            </a:xfrm>
            <a:prstGeom prst="rect">
              <a:avLst/>
            </a:prstGeom>
            <a:noFill/>
            <a:ln w="9525">
              <a:noFill/>
              <a:miter lim="800000"/>
              <a:headEnd/>
              <a:tailEnd/>
            </a:ln>
            <a:effectLst/>
          </p:spPr>
          <p:txBody>
            <a:bodyPr wrap="none" lIns="92075" tIns="46038" rIns="92075" bIns="46038">
              <a:spAutoFit/>
            </a:bodyPr>
            <a:lstStyle/>
            <a:p>
              <a:pPr algn="l" defTabSz="762000" eaLnBrk="0" hangingPunct="0">
                <a:defRPr/>
              </a:pPr>
              <a:r>
                <a:rPr lang="en-US" altLang="zh-CN" b="1">
                  <a:solidFill>
                    <a:srgbClr val="FF0000"/>
                  </a:solidFill>
                  <a:effectLst>
                    <a:outerShdw blurRad="38100" dist="38100" dir="2700000" algn="tl">
                      <a:srgbClr val="000000"/>
                    </a:outerShdw>
                  </a:effectLst>
                </a:rPr>
                <a:t>1</a:t>
              </a:r>
            </a:p>
          </p:txBody>
        </p:sp>
        <p:sp>
          <p:nvSpPr>
            <p:cNvPr id="505019" name="Rectangle 187"/>
            <p:cNvSpPr>
              <a:spLocks noChangeArrowheads="1"/>
            </p:cNvSpPr>
            <p:nvPr/>
          </p:nvSpPr>
          <p:spPr bwMode="auto">
            <a:xfrm>
              <a:off x="3004" y="2147"/>
              <a:ext cx="212" cy="288"/>
            </a:xfrm>
            <a:prstGeom prst="rect">
              <a:avLst/>
            </a:prstGeom>
            <a:noFill/>
            <a:ln w="9525">
              <a:noFill/>
              <a:miter lim="800000"/>
              <a:headEnd/>
              <a:tailEnd/>
            </a:ln>
            <a:effectLst/>
          </p:spPr>
          <p:txBody>
            <a:bodyPr wrap="none" lIns="92075" tIns="46038" rIns="92075" bIns="46038">
              <a:spAutoFit/>
            </a:bodyPr>
            <a:lstStyle/>
            <a:p>
              <a:pPr algn="l" defTabSz="762000" eaLnBrk="0" hangingPunct="0">
                <a:defRPr/>
              </a:pPr>
              <a:r>
                <a:rPr lang="en-US" altLang="zh-CN" b="1">
                  <a:solidFill>
                    <a:srgbClr val="FF0000"/>
                  </a:solidFill>
                  <a:effectLst>
                    <a:outerShdw blurRad="38100" dist="38100" dir="2700000" algn="tl">
                      <a:srgbClr val="000000"/>
                    </a:outerShdw>
                  </a:effectLst>
                </a:rPr>
                <a:t>0</a:t>
              </a:r>
            </a:p>
          </p:txBody>
        </p:sp>
        <p:sp>
          <p:nvSpPr>
            <p:cNvPr id="505020" name="Rectangle 188"/>
            <p:cNvSpPr>
              <a:spLocks noChangeArrowheads="1"/>
            </p:cNvSpPr>
            <p:nvPr/>
          </p:nvSpPr>
          <p:spPr bwMode="auto">
            <a:xfrm>
              <a:off x="4224" y="2147"/>
              <a:ext cx="212" cy="288"/>
            </a:xfrm>
            <a:prstGeom prst="rect">
              <a:avLst/>
            </a:prstGeom>
            <a:noFill/>
            <a:ln w="9525">
              <a:noFill/>
              <a:miter lim="800000"/>
              <a:headEnd/>
              <a:tailEnd/>
            </a:ln>
            <a:effectLst/>
          </p:spPr>
          <p:txBody>
            <a:bodyPr wrap="none" lIns="92075" tIns="46038" rIns="92075" bIns="46038">
              <a:spAutoFit/>
            </a:bodyPr>
            <a:lstStyle/>
            <a:p>
              <a:pPr algn="l" defTabSz="762000" eaLnBrk="0" hangingPunct="0">
                <a:defRPr/>
              </a:pPr>
              <a:r>
                <a:rPr lang="en-US" altLang="zh-CN" b="1">
                  <a:solidFill>
                    <a:srgbClr val="FF0000"/>
                  </a:solidFill>
                  <a:effectLst>
                    <a:outerShdw blurRad="38100" dist="38100" dir="2700000" algn="tl">
                      <a:srgbClr val="000000"/>
                    </a:outerShdw>
                  </a:effectLst>
                </a:rPr>
                <a:t>0</a:t>
              </a:r>
            </a:p>
          </p:txBody>
        </p:sp>
        <p:sp>
          <p:nvSpPr>
            <p:cNvPr id="505021" name="Rectangle 189"/>
            <p:cNvSpPr>
              <a:spLocks noChangeArrowheads="1"/>
            </p:cNvSpPr>
            <p:nvPr/>
          </p:nvSpPr>
          <p:spPr bwMode="auto">
            <a:xfrm>
              <a:off x="5376" y="2147"/>
              <a:ext cx="212" cy="288"/>
            </a:xfrm>
            <a:prstGeom prst="rect">
              <a:avLst/>
            </a:prstGeom>
            <a:noFill/>
            <a:ln w="9525">
              <a:noFill/>
              <a:miter lim="800000"/>
              <a:headEnd/>
              <a:tailEnd/>
            </a:ln>
            <a:effectLst/>
          </p:spPr>
          <p:txBody>
            <a:bodyPr wrap="none" lIns="92075" tIns="46038" rIns="92075" bIns="46038">
              <a:spAutoFit/>
            </a:bodyPr>
            <a:lstStyle/>
            <a:p>
              <a:pPr algn="l" defTabSz="762000" eaLnBrk="0" hangingPunct="0">
                <a:defRPr/>
              </a:pPr>
              <a:r>
                <a:rPr lang="en-US" altLang="zh-CN" b="1">
                  <a:solidFill>
                    <a:srgbClr val="FF0000"/>
                  </a:solidFill>
                  <a:effectLst>
                    <a:outerShdw blurRad="38100" dist="38100" dir="2700000" algn="tl">
                      <a:srgbClr val="000000"/>
                    </a:outerShdw>
                  </a:effectLst>
                </a:rPr>
                <a:t>0</a:t>
              </a:r>
            </a:p>
          </p:txBody>
        </p:sp>
      </p:grpSp>
      <p:grpSp>
        <p:nvGrpSpPr>
          <p:cNvPr id="505013" name="Group 190"/>
          <p:cNvGrpSpPr>
            <a:grpSpLocks/>
          </p:cNvGrpSpPr>
          <p:nvPr/>
        </p:nvGrpSpPr>
        <p:grpSpPr bwMode="auto">
          <a:xfrm>
            <a:off x="3962400" y="1679575"/>
            <a:ext cx="482600" cy="682625"/>
            <a:chOff x="2243" y="1203"/>
            <a:chExt cx="542" cy="766"/>
          </a:xfrm>
        </p:grpSpPr>
        <p:grpSp>
          <p:nvGrpSpPr>
            <p:cNvPr id="4152" name="Group 191"/>
            <p:cNvGrpSpPr>
              <a:grpSpLocks/>
            </p:cNvGrpSpPr>
            <p:nvPr/>
          </p:nvGrpSpPr>
          <p:grpSpPr bwMode="auto">
            <a:xfrm>
              <a:off x="2390" y="1789"/>
              <a:ext cx="247" cy="180"/>
              <a:chOff x="2390" y="1789"/>
              <a:chExt cx="247" cy="180"/>
            </a:xfrm>
          </p:grpSpPr>
          <p:grpSp>
            <p:nvGrpSpPr>
              <p:cNvPr id="4156" name="Group 192"/>
              <p:cNvGrpSpPr>
                <a:grpSpLocks/>
              </p:cNvGrpSpPr>
              <p:nvPr/>
            </p:nvGrpSpPr>
            <p:grpSpPr bwMode="auto">
              <a:xfrm>
                <a:off x="2390" y="1789"/>
                <a:ext cx="247" cy="180"/>
                <a:chOff x="2390" y="1789"/>
                <a:chExt cx="247" cy="180"/>
              </a:xfrm>
            </p:grpSpPr>
            <p:grpSp>
              <p:nvGrpSpPr>
                <p:cNvPr id="4162" name="Group 193"/>
                <p:cNvGrpSpPr>
                  <a:grpSpLocks/>
                </p:cNvGrpSpPr>
                <p:nvPr/>
              </p:nvGrpSpPr>
              <p:grpSpPr bwMode="auto">
                <a:xfrm>
                  <a:off x="2452" y="1926"/>
                  <a:ext cx="135" cy="43"/>
                  <a:chOff x="2452" y="1926"/>
                  <a:chExt cx="135" cy="43"/>
                </a:xfrm>
              </p:grpSpPr>
              <p:sp>
                <p:nvSpPr>
                  <p:cNvPr id="4171" name="Freeform 194"/>
                  <p:cNvSpPr>
                    <a:spLocks/>
                  </p:cNvSpPr>
                  <p:nvPr/>
                </p:nvSpPr>
                <p:spPr bwMode="auto">
                  <a:xfrm>
                    <a:off x="2452" y="1926"/>
                    <a:ext cx="135" cy="43"/>
                  </a:xfrm>
                  <a:custGeom>
                    <a:avLst/>
                    <a:gdLst>
                      <a:gd name="T0" fmla="*/ 0 w 135"/>
                      <a:gd name="T1" fmla="*/ 0 h 43"/>
                      <a:gd name="T2" fmla="*/ 27 w 135"/>
                      <a:gd name="T3" fmla="*/ 33 h 43"/>
                      <a:gd name="T4" fmla="*/ 29 w 135"/>
                      <a:gd name="T5" fmla="*/ 35 h 43"/>
                      <a:gd name="T6" fmla="*/ 32 w 135"/>
                      <a:gd name="T7" fmla="*/ 36 h 43"/>
                      <a:gd name="T8" fmla="*/ 36 w 135"/>
                      <a:gd name="T9" fmla="*/ 37 h 43"/>
                      <a:gd name="T10" fmla="*/ 41 w 135"/>
                      <a:gd name="T11" fmla="*/ 39 h 43"/>
                      <a:gd name="T12" fmla="*/ 46 w 135"/>
                      <a:gd name="T13" fmla="*/ 40 h 43"/>
                      <a:gd name="T14" fmla="*/ 50 w 135"/>
                      <a:gd name="T15" fmla="*/ 40 h 43"/>
                      <a:gd name="T16" fmla="*/ 55 w 135"/>
                      <a:gd name="T17" fmla="*/ 41 h 43"/>
                      <a:gd name="T18" fmla="*/ 59 w 135"/>
                      <a:gd name="T19" fmla="*/ 41 h 43"/>
                      <a:gd name="T20" fmla="*/ 65 w 135"/>
                      <a:gd name="T21" fmla="*/ 42 h 43"/>
                      <a:gd name="T22" fmla="*/ 69 w 135"/>
                      <a:gd name="T23" fmla="*/ 42 h 43"/>
                      <a:gd name="T24" fmla="*/ 74 w 135"/>
                      <a:gd name="T25" fmla="*/ 41 h 43"/>
                      <a:gd name="T26" fmla="*/ 79 w 135"/>
                      <a:gd name="T27" fmla="*/ 41 h 43"/>
                      <a:gd name="T28" fmla="*/ 84 w 135"/>
                      <a:gd name="T29" fmla="*/ 40 h 43"/>
                      <a:gd name="T30" fmla="*/ 89 w 135"/>
                      <a:gd name="T31" fmla="*/ 40 h 43"/>
                      <a:gd name="T32" fmla="*/ 93 w 135"/>
                      <a:gd name="T33" fmla="*/ 39 h 43"/>
                      <a:gd name="T34" fmla="*/ 98 w 135"/>
                      <a:gd name="T35" fmla="*/ 38 h 43"/>
                      <a:gd name="T36" fmla="*/ 102 w 135"/>
                      <a:gd name="T37" fmla="*/ 36 h 43"/>
                      <a:gd name="T38" fmla="*/ 105 w 135"/>
                      <a:gd name="T39" fmla="*/ 35 h 43"/>
                      <a:gd name="T40" fmla="*/ 106 w 135"/>
                      <a:gd name="T41" fmla="*/ 33 h 43"/>
                      <a:gd name="T42" fmla="*/ 109 w 135"/>
                      <a:gd name="T43" fmla="*/ 32 h 43"/>
                      <a:gd name="T44" fmla="*/ 134 w 135"/>
                      <a:gd name="T45" fmla="*/ 0 h 43"/>
                      <a:gd name="T46" fmla="*/ 0 w 135"/>
                      <a:gd name="T47" fmla="*/ 0 h 4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35"/>
                      <a:gd name="T73" fmla="*/ 0 h 43"/>
                      <a:gd name="T74" fmla="*/ 135 w 135"/>
                      <a:gd name="T75" fmla="*/ 43 h 4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35" h="43">
                        <a:moveTo>
                          <a:pt x="0" y="0"/>
                        </a:moveTo>
                        <a:lnTo>
                          <a:pt x="27" y="33"/>
                        </a:lnTo>
                        <a:lnTo>
                          <a:pt x="29" y="35"/>
                        </a:lnTo>
                        <a:lnTo>
                          <a:pt x="32" y="36"/>
                        </a:lnTo>
                        <a:lnTo>
                          <a:pt x="36" y="37"/>
                        </a:lnTo>
                        <a:lnTo>
                          <a:pt x="41" y="39"/>
                        </a:lnTo>
                        <a:lnTo>
                          <a:pt x="46" y="40"/>
                        </a:lnTo>
                        <a:lnTo>
                          <a:pt x="50" y="40"/>
                        </a:lnTo>
                        <a:lnTo>
                          <a:pt x="55" y="41"/>
                        </a:lnTo>
                        <a:lnTo>
                          <a:pt x="59" y="41"/>
                        </a:lnTo>
                        <a:lnTo>
                          <a:pt x="65" y="42"/>
                        </a:lnTo>
                        <a:lnTo>
                          <a:pt x="69" y="42"/>
                        </a:lnTo>
                        <a:lnTo>
                          <a:pt x="74" y="41"/>
                        </a:lnTo>
                        <a:lnTo>
                          <a:pt x="79" y="41"/>
                        </a:lnTo>
                        <a:lnTo>
                          <a:pt x="84" y="40"/>
                        </a:lnTo>
                        <a:lnTo>
                          <a:pt x="89" y="40"/>
                        </a:lnTo>
                        <a:lnTo>
                          <a:pt x="93" y="39"/>
                        </a:lnTo>
                        <a:lnTo>
                          <a:pt x="98" y="38"/>
                        </a:lnTo>
                        <a:lnTo>
                          <a:pt x="102" y="36"/>
                        </a:lnTo>
                        <a:lnTo>
                          <a:pt x="105" y="35"/>
                        </a:lnTo>
                        <a:lnTo>
                          <a:pt x="106" y="33"/>
                        </a:lnTo>
                        <a:lnTo>
                          <a:pt x="109" y="32"/>
                        </a:lnTo>
                        <a:lnTo>
                          <a:pt x="134" y="0"/>
                        </a:lnTo>
                        <a:lnTo>
                          <a:pt x="0" y="0"/>
                        </a:lnTo>
                      </a:path>
                    </a:pathLst>
                  </a:custGeom>
                  <a:solidFill>
                    <a:srgbClr val="000000"/>
                  </a:solidFill>
                  <a:ln w="9525" cap="rnd">
                    <a:noFill/>
                    <a:round/>
                    <a:headEnd/>
                    <a:tailEnd/>
                  </a:ln>
                </p:spPr>
                <p:txBody>
                  <a:bodyPr/>
                  <a:lstStyle/>
                  <a:p>
                    <a:endParaRPr lang="zh-CN" altLang="en-US"/>
                  </a:p>
                </p:txBody>
              </p:sp>
              <p:sp>
                <p:nvSpPr>
                  <p:cNvPr id="4172" name="Freeform 195"/>
                  <p:cNvSpPr>
                    <a:spLocks/>
                  </p:cNvSpPr>
                  <p:nvPr/>
                </p:nvSpPr>
                <p:spPr bwMode="auto">
                  <a:xfrm>
                    <a:off x="2473" y="1926"/>
                    <a:ext cx="60" cy="43"/>
                  </a:xfrm>
                  <a:custGeom>
                    <a:avLst/>
                    <a:gdLst>
                      <a:gd name="T0" fmla="*/ 0 w 60"/>
                      <a:gd name="T1" fmla="*/ 0 h 43"/>
                      <a:gd name="T2" fmla="*/ 16 w 60"/>
                      <a:gd name="T3" fmla="*/ 37 h 43"/>
                      <a:gd name="T4" fmla="*/ 19 w 60"/>
                      <a:gd name="T5" fmla="*/ 39 h 43"/>
                      <a:gd name="T6" fmla="*/ 25 w 60"/>
                      <a:gd name="T7" fmla="*/ 40 h 43"/>
                      <a:gd name="T8" fmla="*/ 29 w 60"/>
                      <a:gd name="T9" fmla="*/ 40 h 43"/>
                      <a:gd name="T10" fmla="*/ 33 w 60"/>
                      <a:gd name="T11" fmla="*/ 41 h 43"/>
                      <a:gd name="T12" fmla="*/ 38 w 60"/>
                      <a:gd name="T13" fmla="*/ 41 h 43"/>
                      <a:gd name="T14" fmla="*/ 43 w 60"/>
                      <a:gd name="T15" fmla="*/ 42 h 43"/>
                      <a:gd name="T16" fmla="*/ 47 w 60"/>
                      <a:gd name="T17" fmla="*/ 42 h 43"/>
                      <a:gd name="T18" fmla="*/ 53 w 60"/>
                      <a:gd name="T19" fmla="*/ 41 h 43"/>
                      <a:gd name="T20" fmla="*/ 59 w 60"/>
                      <a:gd name="T21" fmla="*/ 0 h 43"/>
                      <a:gd name="T22" fmla="*/ 0 w 60"/>
                      <a:gd name="T23" fmla="*/ 0 h 4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0"/>
                      <a:gd name="T37" fmla="*/ 0 h 43"/>
                      <a:gd name="T38" fmla="*/ 60 w 60"/>
                      <a:gd name="T39" fmla="*/ 43 h 4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0" h="43">
                        <a:moveTo>
                          <a:pt x="0" y="0"/>
                        </a:moveTo>
                        <a:lnTo>
                          <a:pt x="16" y="37"/>
                        </a:lnTo>
                        <a:lnTo>
                          <a:pt x="19" y="39"/>
                        </a:lnTo>
                        <a:lnTo>
                          <a:pt x="25" y="40"/>
                        </a:lnTo>
                        <a:lnTo>
                          <a:pt x="29" y="40"/>
                        </a:lnTo>
                        <a:lnTo>
                          <a:pt x="33" y="41"/>
                        </a:lnTo>
                        <a:lnTo>
                          <a:pt x="38" y="41"/>
                        </a:lnTo>
                        <a:lnTo>
                          <a:pt x="43" y="42"/>
                        </a:lnTo>
                        <a:lnTo>
                          <a:pt x="47" y="42"/>
                        </a:lnTo>
                        <a:lnTo>
                          <a:pt x="53" y="41"/>
                        </a:lnTo>
                        <a:lnTo>
                          <a:pt x="59" y="0"/>
                        </a:lnTo>
                        <a:lnTo>
                          <a:pt x="0" y="0"/>
                        </a:lnTo>
                      </a:path>
                    </a:pathLst>
                  </a:custGeom>
                  <a:solidFill>
                    <a:srgbClr val="404040"/>
                  </a:solidFill>
                  <a:ln w="9525" cap="rnd">
                    <a:noFill/>
                    <a:round/>
                    <a:headEnd/>
                    <a:tailEnd/>
                  </a:ln>
                </p:spPr>
                <p:txBody>
                  <a:bodyPr/>
                  <a:lstStyle/>
                  <a:p>
                    <a:endParaRPr lang="zh-CN" altLang="en-US"/>
                  </a:p>
                </p:txBody>
              </p:sp>
            </p:grpSp>
            <p:grpSp>
              <p:nvGrpSpPr>
                <p:cNvPr id="4163" name="Group 196"/>
                <p:cNvGrpSpPr>
                  <a:grpSpLocks/>
                </p:cNvGrpSpPr>
                <p:nvPr/>
              </p:nvGrpSpPr>
              <p:grpSpPr bwMode="auto">
                <a:xfrm>
                  <a:off x="2390" y="1789"/>
                  <a:ext cx="247" cy="150"/>
                  <a:chOff x="2390" y="1789"/>
                  <a:chExt cx="247" cy="150"/>
                </a:xfrm>
              </p:grpSpPr>
              <p:sp>
                <p:nvSpPr>
                  <p:cNvPr id="4164" name="Freeform 197"/>
                  <p:cNvSpPr>
                    <a:spLocks/>
                  </p:cNvSpPr>
                  <p:nvPr/>
                </p:nvSpPr>
                <p:spPr bwMode="auto">
                  <a:xfrm>
                    <a:off x="2390" y="1789"/>
                    <a:ext cx="247" cy="150"/>
                  </a:xfrm>
                  <a:custGeom>
                    <a:avLst/>
                    <a:gdLst>
                      <a:gd name="T0" fmla="*/ 5 w 247"/>
                      <a:gd name="T1" fmla="*/ 4 h 150"/>
                      <a:gd name="T2" fmla="*/ 6 w 247"/>
                      <a:gd name="T3" fmla="*/ 7 h 150"/>
                      <a:gd name="T4" fmla="*/ 6 w 247"/>
                      <a:gd name="T5" fmla="*/ 15 h 150"/>
                      <a:gd name="T6" fmla="*/ 3 w 247"/>
                      <a:gd name="T7" fmla="*/ 19 h 150"/>
                      <a:gd name="T8" fmla="*/ 1 w 247"/>
                      <a:gd name="T9" fmla="*/ 26 h 150"/>
                      <a:gd name="T10" fmla="*/ 4 w 247"/>
                      <a:gd name="T11" fmla="*/ 31 h 150"/>
                      <a:gd name="T12" fmla="*/ 9 w 247"/>
                      <a:gd name="T13" fmla="*/ 36 h 150"/>
                      <a:gd name="T14" fmla="*/ 8 w 247"/>
                      <a:gd name="T15" fmla="*/ 40 h 150"/>
                      <a:gd name="T16" fmla="*/ 3 w 247"/>
                      <a:gd name="T17" fmla="*/ 44 h 150"/>
                      <a:gd name="T18" fmla="*/ 1 w 247"/>
                      <a:gd name="T19" fmla="*/ 49 h 150"/>
                      <a:gd name="T20" fmla="*/ 5 w 247"/>
                      <a:gd name="T21" fmla="*/ 53 h 150"/>
                      <a:gd name="T22" fmla="*/ 8 w 247"/>
                      <a:gd name="T23" fmla="*/ 57 h 150"/>
                      <a:gd name="T24" fmla="*/ 8 w 247"/>
                      <a:gd name="T25" fmla="*/ 62 h 150"/>
                      <a:gd name="T26" fmla="*/ 3 w 247"/>
                      <a:gd name="T27" fmla="*/ 67 h 150"/>
                      <a:gd name="T28" fmla="*/ 0 w 247"/>
                      <a:gd name="T29" fmla="*/ 72 h 150"/>
                      <a:gd name="T30" fmla="*/ 3 w 247"/>
                      <a:gd name="T31" fmla="*/ 77 h 150"/>
                      <a:gd name="T32" fmla="*/ 9 w 247"/>
                      <a:gd name="T33" fmla="*/ 81 h 150"/>
                      <a:gd name="T34" fmla="*/ 9 w 247"/>
                      <a:gd name="T35" fmla="*/ 89 h 150"/>
                      <a:gd name="T36" fmla="*/ 5 w 247"/>
                      <a:gd name="T37" fmla="*/ 94 h 150"/>
                      <a:gd name="T38" fmla="*/ 5 w 247"/>
                      <a:gd name="T39" fmla="*/ 98 h 150"/>
                      <a:gd name="T40" fmla="*/ 11 w 247"/>
                      <a:gd name="T41" fmla="*/ 103 h 150"/>
                      <a:gd name="T42" fmla="*/ 28 w 247"/>
                      <a:gd name="T43" fmla="*/ 118 h 150"/>
                      <a:gd name="T44" fmla="*/ 44 w 247"/>
                      <a:gd name="T45" fmla="*/ 130 h 150"/>
                      <a:gd name="T46" fmla="*/ 58 w 247"/>
                      <a:gd name="T47" fmla="*/ 137 h 150"/>
                      <a:gd name="T48" fmla="*/ 84 w 247"/>
                      <a:gd name="T49" fmla="*/ 145 h 150"/>
                      <a:gd name="T50" fmla="*/ 108 w 247"/>
                      <a:gd name="T51" fmla="*/ 148 h 150"/>
                      <a:gd name="T52" fmla="*/ 140 w 247"/>
                      <a:gd name="T53" fmla="*/ 148 h 150"/>
                      <a:gd name="T54" fmla="*/ 168 w 247"/>
                      <a:gd name="T55" fmla="*/ 146 h 150"/>
                      <a:gd name="T56" fmla="*/ 187 w 247"/>
                      <a:gd name="T57" fmla="*/ 142 h 150"/>
                      <a:gd name="T58" fmla="*/ 200 w 247"/>
                      <a:gd name="T59" fmla="*/ 136 h 150"/>
                      <a:gd name="T60" fmla="*/ 209 w 247"/>
                      <a:gd name="T61" fmla="*/ 130 h 150"/>
                      <a:gd name="T62" fmla="*/ 235 w 247"/>
                      <a:gd name="T63" fmla="*/ 102 h 150"/>
                      <a:gd name="T64" fmla="*/ 240 w 247"/>
                      <a:gd name="T65" fmla="*/ 92 h 150"/>
                      <a:gd name="T66" fmla="*/ 241 w 247"/>
                      <a:gd name="T67" fmla="*/ 88 h 150"/>
                      <a:gd name="T68" fmla="*/ 237 w 247"/>
                      <a:gd name="T69" fmla="*/ 84 h 150"/>
                      <a:gd name="T70" fmla="*/ 237 w 247"/>
                      <a:gd name="T71" fmla="*/ 78 h 150"/>
                      <a:gd name="T72" fmla="*/ 240 w 247"/>
                      <a:gd name="T73" fmla="*/ 74 h 150"/>
                      <a:gd name="T74" fmla="*/ 244 w 247"/>
                      <a:gd name="T75" fmla="*/ 70 h 150"/>
                      <a:gd name="T76" fmla="*/ 246 w 247"/>
                      <a:gd name="T77" fmla="*/ 65 h 150"/>
                      <a:gd name="T78" fmla="*/ 242 w 247"/>
                      <a:gd name="T79" fmla="*/ 61 h 150"/>
                      <a:gd name="T80" fmla="*/ 238 w 247"/>
                      <a:gd name="T81" fmla="*/ 57 h 150"/>
                      <a:gd name="T82" fmla="*/ 238 w 247"/>
                      <a:gd name="T83" fmla="*/ 52 h 150"/>
                      <a:gd name="T84" fmla="*/ 243 w 247"/>
                      <a:gd name="T85" fmla="*/ 47 h 150"/>
                      <a:gd name="T86" fmla="*/ 244 w 247"/>
                      <a:gd name="T87" fmla="*/ 41 h 150"/>
                      <a:gd name="T88" fmla="*/ 240 w 247"/>
                      <a:gd name="T89" fmla="*/ 36 h 150"/>
                      <a:gd name="T90" fmla="*/ 238 w 247"/>
                      <a:gd name="T91" fmla="*/ 32 h 150"/>
                      <a:gd name="T92" fmla="*/ 241 w 247"/>
                      <a:gd name="T93" fmla="*/ 26 h 150"/>
                      <a:gd name="T94" fmla="*/ 244 w 247"/>
                      <a:gd name="T95" fmla="*/ 23 h 150"/>
                      <a:gd name="T96" fmla="*/ 246 w 247"/>
                      <a:gd name="T97" fmla="*/ 18 h 150"/>
                      <a:gd name="T98" fmla="*/ 243 w 247"/>
                      <a:gd name="T99" fmla="*/ 13 h 150"/>
                      <a:gd name="T100" fmla="*/ 239 w 247"/>
                      <a:gd name="T101" fmla="*/ 8 h 150"/>
                      <a:gd name="T102" fmla="*/ 240 w 247"/>
                      <a:gd name="T103" fmla="*/ 3 h 150"/>
                      <a:gd name="T104" fmla="*/ 7 w 247"/>
                      <a:gd name="T105" fmla="*/ 0 h 15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47"/>
                      <a:gd name="T160" fmla="*/ 0 h 150"/>
                      <a:gd name="T161" fmla="*/ 247 w 247"/>
                      <a:gd name="T162" fmla="*/ 150 h 15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47" h="150">
                        <a:moveTo>
                          <a:pt x="7" y="0"/>
                        </a:moveTo>
                        <a:lnTo>
                          <a:pt x="5" y="4"/>
                        </a:lnTo>
                        <a:lnTo>
                          <a:pt x="6" y="5"/>
                        </a:lnTo>
                        <a:lnTo>
                          <a:pt x="6" y="7"/>
                        </a:lnTo>
                        <a:lnTo>
                          <a:pt x="7" y="12"/>
                        </a:lnTo>
                        <a:lnTo>
                          <a:pt x="6" y="15"/>
                        </a:lnTo>
                        <a:lnTo>
                          <a:pt x="4" y="17"/>
                        </a:lnTo>
                        <a:lnTo>
                          <a:pt x="3" y="19"/>
                        </a:lnTo>
                        <a:lnTo>
                          <a:pt x="1" y="23"/>
                        </a:lnTo>
                        <a:lnTo>
                          <a:pt x="1" y="26"/>
                        </a:lnTo>
                        <a:lnTo>
                          <a:pt x="3" y="28"/>
                        </a:lnTo>
                        <a:lnTo>
                          <a:pt x="4" y="31"/>
                        </a:lnTo>
                        <a:lnTo>
                          <a:pt x="7" y="33"/>
                        </a:lnTo>
                        <a:lnTo>
                          <a:pt x="9" y="36"/>
                        </a:lnTo>
                        <a:lnTo>
                          <a:pt x="9" y="38"/>
                        </a:lnTo>
                        <a:lnTo>
                          <a:pt x="8" y="40"/>
                        </a:lnTo>
                        <a:lnTo>
                          <a:pt x="5" y="42"/>
                        </a:lnTo>
                        <a:lnTo>
                          <a:pt x="3" y="44"/>
                        </a:lnTo>
                        <a:lnTo>
                          <a:pt x="2" y="46"/>
                        </a:lnTo>
                        <a:lnTo>
                          <a:pt x="1" y="49"/>
                        </a:lnTo>
                        <a:lnTo>
                          <a:pt x="3" y="51"/>
                        </a:lnTo>
                        <a:lnTo>
                          <a:pt x="5" y="53"/>
                        </a:lnTo>
                        <a:lnTo>
                          <a:pt x="7" y="55"/>
                        </a:lnTo>
                        <a:lnTo>
                          <a:pt x="8" y="57"/>
                        </a:lnTo>
                        <a:lnTo>
                          <a:pt x="9" y="59"/>
                        </a:lnTo>
                        <a:lnTo>
                          <a:pt x="8" y="62"/>
                        </a:lnTo>
                        <a:lnTo>
                          <a:pt x="5" y="65"/>
                        </a:lnTo>
                        <a:lnTo>
                          <a:pt x="3" y="67"/>
                        </a:lnTo>
                        <a:lnTo>
                          <a:pt x="0" y="70"/>
                        </a:lnTo>
                        <a:lnTo>
                          <a:pt x="0" y="72"/>
                        </a:lnTo>
                        <a:lnTo>
                          <a:pt x="1" y="74"/>
                        </a:lnTo>
                        <a:lnTo>
                          <a:pt x="3" y="77"/>
                        </a:lnTo>
                        <a:lnTo>
                          <a:pt x="6" y="79"/>
                        </a:lnTo>
                        <a:lnTo>
                          <a:pt x="9" y="81"/>
                        </a:lnTo>
                        <a:lnTo>
                          <a:pt x="10" y="85"/>
                        </a:lnTo>
                        <a:lnTo>
                          <a:pt x="9" y="89"/>
                        </a:lnTo>
                        <a:lnTo>
                          <a:pt x="6" y="92"/>
                        </a:lnTo>
                        <a:lnTo>
                          <a:pt x="5" y="94"/>
                        </a:lnTo>
                        <a:lnTo>
                          <a:pt x="5" y="96"/>
                        </a:lnTo>
                        <a:lnTo>
                          <a:pt x="5" y="98"/>
                        </a:lnTo>
                        <a:lnTo>
                          <a:pt x="7" y="100"/>
                        </a:lnTo>
                        <a:lnTo>
                          <a:pt x="11" y="103"/>
                        </a:lnTo>
                        <a:lnTo>
                          <a:pt x="17" y="109"/>
                        </a:lnTo>
                        <a:lnTo>
                          <a:pt x="28" y="118"/>
                        </a:lnTo>
                        <a:lnTo>
                          <a:pt x="38" y="126"/>
                        </a:lnTo>
                        <a:lnTo>
                          <a:pt x="44" y="130"/>
                        </a:lnTo>
                        <a:lnTo>
                          <a:pt x="51" y="133"/>
                        </a:lnTo>
                        <a:lnTo>
                          <a:pt x="58" y="137"/>
                        </a:lnTo>
                        <a:lnTo>
                          <a:pt x="68" y="141"/>
                        </a:lnTo>
                        <a:lnTo>
                          <a:pt x="84" y="145"/>
                        </a:lnTo>
                        <a:lnTo>
                          <a:pt x="96" y="147"/>
                        </a:lnTo>
                        <a:lnTo>
                          <a:pt x="108" y="148"/>
                        </a:lnTo>
                        <a:lnTo>
                          <a:pt x="124" y="149"/>
                        </a:lnTo>
                        <a:lnTo>
                          <a:pt x="140" y="148"/>
                        </a:lnTo>
                        <a:lnTo>
                          <a:pt x="155" y="148"/>
                        </a:lnTo>
                        <a:lnTo>
                          <a:pt x="168" y="146"/>
                        </a:lnTo>
                        <a:lnTo>
                          <a:pt x="179" y="144"/>
                        </a:lnTo>
                        <a:lnTo>
                          <a:pt x="187" y="142"/>
                        </a:lnTo>
                        <a:lnTo>
                          <a:pt x="194" y="139"/>
                        </a:lnTo>
                        <a:lnTo>
                          <a:pt x="200" y="136"/>
                        </a:lnTo>
                        <a:lnTo>
                          <a:pt x="205" y="134"/>
                        </a:lnTo>
                        <a:lnTo>
                          <a:pt x="209" y="130"/>
                        </a:lnTo>
                        <a:lnTo>
                          <a:pt x="224" y="115"/>
                        </a:lnTo>
                        <a:lnTo>
                          <a:pt x="235" y="102"/>
                        </a:lnTo>
                        <a:lnTo>
                          <a:pt x="239" y="95"/>
                        </a:lnTo>
                        <a:lnTo>
                          <a:pt x="240" y="92"/>
                        </a:lnTo>
                        <a:lnTo>
                          <a:pt x="241" y="90"/>
                        </a:lnTo>
                        <a:lnTo>
                          <a:pt x="241" y="88"/>
                        </a:lnTo>
                        <a:lnTo>
                          <a:pt x="239" y="85"/>
                        </a:lnTo>
                        <a:lnTo>
                          <a:pt x="237" y="84"/>
                        </a:lnTo>
                        <a:lnTo>
                          <a:pt x="236" y="81"/>
                        </a:lnTo>
                        <a:lnTo>
                          <a:pt x="237" y="78"/>
                        </a:lnTo>
                        <a:lnTo>
                          <a:pt x="239" y="77"/>
                        </a:lnTo>
                        <a:lnTo>
                          <a:pt x="240" y="74"/>
                        </a:lnTo>
                        <a:lnTo>
                          <a:pt x="242" y="73"/>
                        </a:lnTo>
                        <a:lnTo>
                          <a:pt x="244" y="70"/>
                        </a:lnTo>
                        <a:lnTo>
                          <a:pt x="246" y="68"/>
                        </a:lnTo>
                        <a:lnTo>
                          <a:pt x="246" y="65"/>
                        </a:lnTo>
                        <a:lnTo>
                          <a:pt x="244" y="63"/>
                        </a:lnTo>
                        <a:lnTo>
                          <a:pt x="242" y="61"/>
                        </a:lnTo>
                        <a:lnTo>
                          <a:pt x="240" y="59"/>
                        </a:lnTo>
                        <a:lnTo>
                          <a:pt x="238" y="57"/>
                        </a:lnTo>
                        <a:lnTo>
                          <a:pt x="238" y="54"/>
                        </a:lnTo>
                        <a:lnTo>
                          <a:pt x="238" y="52"/>
                        </a:lnTo>
                        <a:lnTo>
                          <a:pt x="241" y="49"/>
                        </a:lnTo>
                        <a:lnTo>
                          <a:pt x="243" y="47"/>
                        </a:lnTo>
                        <a:lnTo>
                          <a:pt x="244" y="45"/>
                        </a:lnTo>
                        <a:lnTo>
                          <a:pt x="244" y="41"/>
                        </a:lnTo>
                        <a:lnTo>
                          <a:pt x="243" y="38"/>
                        </a:lnTo>
                        <a:lnTo>
                          <a:pt x="240" y="36"/>
                        </a:lnTo>
                        <a:lnTo>
                          <a:pt x="239" y="34"/>
                        </a:lnTo>
                        <a:lnTo>
                          <a:pt x="238" y="32"/>
                        </a:lnTo>
                        <a:lnTo>
                          <a:pt x="239" y="29"/>
                        </a:lnTo>
                        <a:lnTo>
                          <a:pt x="241" y="26"/>
                        </a:lnTo>
                        <a:lnTo>
                          <a:pt x="242" y="25"/>
                        </a:lnTo>
                        <a:lnTo>
                          <a:pt x="244" y="23"/>
                        </a:lnTo>
                        <a:lnTo>
                          <a:pt x="246" y="20"/>
                        </a:lnTo>
                        <a:lnTo>
                          <a:pt x="246" y="18"/>
                        </a:lnTo>
                        <a:lnTo>
                          <a:pt x="245" y="16"/>
                        </a:lnTo>
                        <a:lnTo>
                          <a:pt x="243" y="13"/>
                        </a:lnTo>
                        <a:lnTo>
                          <a:pt x="241" y="11"/>
                        </a:lnTo>
                        <a:lnTo>
                          <a:pt x="239" y="8"/>
                        </a:lnTo>
                        <a:lnTo>
                          <a:pt x="239" y="5"/>
                        </a:lnTo>
                        <a:lnTo>
                          <a:pt x="240" y="3"/>
                        </a:lnTo>
                        <a:lnTo>
                          <a:pt x="239" y="0"/>
                        </a:lnTo>
                        <a:lnTo>
                          <a:pt x="7" y="0"/>
                        </a:lnTo>
                      </a:path>
                    </a:pathLst>
                  </a:custGeom>
                  <a:solidFill>
                    <a:srgbClr val="FFC080"/>
                  </a:solidFill>
                  <a:ln w="9525" cap="rnd">
                    <a:noFill/>
                    <a:round/>
                    <a:headEnd/>
                    <a:tailEnd/>
                  </a:ln>
                </p:spPr>
                <p:txBody>
                  <a:bodyPr/>
                  <a:lstStyle/>
                  <a:p>
                    <a:endParaRPr lang="zh-CN" altLang="en-US"/>
                  </a:p>
                </p:txBody>
              </p:sp>
              <p:sp>
                <p:nvSpPr>
                  <p:cNvPr id="4165" name="Freeform 198"/>
                  <p:cNvSpPr>
                    <a:spLocks/>
                  </p:cNvSpPr>
                  <p:nvPr/>
                </p:nvSpPr>
                <p:spPr bwMode="auto">
                  <a:xfrm>
                    <a:off x="2391" y="1809"/>
                    <a:ext cx="33" cy="21"/>
                  </a:xfrm>
                  <a:custGeom>
                    <a:avLst/>
                    <a:gdLst>
                      <a:gd name="T0" fmla="*/ 1 w 33"/>
                      <a:gd name="T1" fmla="*/ 0 h 21"/>
                      <a:gd name="T2" fmla="*/ 3 w 33"/>
                      <a:gd name="T3" fmla="*/ 2 h 21"/>
                      <a:gd name="T4" fmla="*/ 6 w 33"/>
                      <a:gd name="T5" fmla="*/ 5 h 21"/>
                      <a:gd name="T6" fmla="*/ 12 w 33"/>
                      <a:gd name="T7" fmla="*/ 8 h 21"/>
                      <a:gd name="T8" fmla="*/ 18 w 33"/>
                      <a:gd name="T9" fmla="*/ 11 h 21"/>
                      <a:gd name="T10" fmla="*/ 25 w 33"/>
                      <a:gd name="T11" fmla="*/ 13 h 21"/>
                      <a:gd name="T12" fmla="*/ 32 w 33"/>
                      <a:gd name="T13" fmla="*/ 14 h 21"/>
                      <a:gd name="T14" fmla="*/ 29 w 33"/>
                      <a:gd name="T15" fmla="*/ 18 h 21"/>
                      <a:gd name="T16" fmla="*/ 21 w 33"/>
                      <a:gd name="T17" fmla="*/ 17 h 21"/>
                      <a:gd name="T18" fmla="*/ 12 w 33"/>
                      <a:gd name="T19" fmla="*/ 17 h 21"/>
                      <a:gd name="T20" fmla="*/ 6 w 33"/>
                      <a:gd name="T21" fmla="*/ 20 h 21"/>
                      <a:gd name="T22" fmla="*/ 8 w 33"/>
                      <a:gd name="T23" fmla="*/ 18 h 21"/>
                      <a:gd name="T24" fmla="*/ 7 w 33"/>
                      <a:gd name="T25" fmla="*/ 15 h 21"/>
                      <a:gd name="T26" fmla="*/ 5 w 33"/>
                      <a:gd name="T27" fmla="*/ 12 h 21"/>
                      <a:gd name="T28" fmla="*/ 3 w 33"/>
                      <a:gd name="T29" fmla="*/ 10 h 21"/>
                      <a:gd name="T30" fmla="*/ 0 w 33"/>
                      <a:gd name="T31" fmla="*/ 6 h 21"/>
                      <a:gd name="T32" fmla="*/ 0 w 33"/>
                      <a:gd name="T33" fmla="*/ 3 h 21"/>
                      <a:gd name="T34" fmla="*/ 1 w 33"/>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3"/>
                      <a:gd name="T55" fmla="*/ 0 h 21"/>
                      <a:gd name="T56" fmla="*/ 33 w 33"/>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3" h="21">
                        <a:moveTo>
                          <a:pt x="1" y="0"/>
                        </a:moveTo>
                        <a:lnTo>
                          <a:pt x="3" y="2"/>
                        </a:lnTo>
                        <a:lnTo>
                          <a:pt x="6" y="5"/>
                        </a:lnTo>
                        <a:lnTo>
                          <a:pt x="12" y="8"/>
                        </a:lnTo>
                        <a:lnTo>
                          <a:pt x="18" y="11"/>
                        </a:lnTo>
                        <a:lnTo>
                          <a:pt x="25" y="13"/>
                        </a:lnTo>
                        <a:lnTo>
                          <a:pt x="32" y="14"/>
                        </a:lnTo>
                        <a:lnTo>
                          <a:pt x="29" y="18"/>
                        </a:lnTo>
                        <a:lnTo>
                          <a:pt x="21" y="17"/>
                        </a:lnTo>
                        <a:lnTo>
                          <a:pt x="12" y="17"/>
                        </a:lnTo>
                        <a:lnTo>
                          <a:pt x="6" y="20"/>
                        </a:lnTo>
                        <a:lnTo>
                          <a:pt x="8" y="18"/>
                        </a:lnTo>
                        <a:lnTo>
                          <a:pt x="7" y="15"/>
                        </a:lnTo>
                        <a:lnTo>
                          <a:pt x="5" y="12"/>
                        </a:lnTo>
                        <a:lnTo>
                          <a:pt x="3" y="10"/>
                        </a:lnTo>
                        <a:lnTo>
                          <a:pt x="0" y="6"/>
                        </a:lnTo>
                        <a:lnTo>
                          <a:pt x="0" y="3"/>
                        </a:lnTo>
                        <a:lnTo>
                          <a:pt x="1" y="0"/>
                        </a:lnTo>
                      </a:path>
                    </a:pathLst>
                  </a:custGeom>
                  <a:solidFill>
                    <a:srgbClr val="FFA040"/>
                  </a:solidFill>
                  <a:ln w="9525" cap="rnd">
                    <a:noFill/>
                    <a:round/>
                    <a:headEnd/>
                    <a:tailEnd/>
                  </a:ln>
                </p:spPr>
                <p:txBody>
                  <a:bodyPr/>
                  <a:lstStyle/>
                  <a:p>
                    <a:endParaRPr lang="zh-CN" altLang="en-US"/>
                  </a:p>
                </p:txBody>
              </p:sp>
              <p:sp>
                <p:nvSpPr>
                  <p:cNvPr id="4166" name="Freeform 199"/>
                  <p:cNvSpPr>
                    <a:spLocks/>
                  </p:cNvSpPr>
                  <p:nvPr/>
                </p:nvSpPr>
                <p:spPr bwMode="auto">
                  <a:xfrm>
                    <a:off x="2393" y="1835"/>
                    <a:ext cx="41" cy="18"/>
                  </a:xfrm>
                  <a:custGeom>
                    <a:avLst/>
                    <a:gdLst>
                      <a:gd name="T0" fmla="*/ 0 w 41"/>
                      <a:gd name="T1" fmla="*/ 1 h 18"/>
                      <a:gd name="T2" fmla="*/ 1 w 41"/>
                      <a:gd name="T3" fmla="*/ 0 h 18"/>
                      <a:gd name="T4" fmla="*/ 2 w 41"/>
                      <a:gd name="T5" fmla="*/ 1 h 18"/>
                      <a:gd name="T6" fmla="*/ 5 w 41"/>
                      <a:gd name="T7" fmla="*/ 3 h 18"/>
                      <a:gd name="T8" fmla="*/ 11 w 41"/>
                      <a:gd name="T9" fmla="*/ 4 h 18"/>
                      <a:gd name="T10" fmla="*/ 17 w 41"/>
                      <a:gd name="T11" fmla="*/ 6 h 18"/>
                      <a:gd name="T12" fmla="*/ 26 w 41"/>
                      <a:gd name="T13" fmla="*/ 7 h 18"/>
                      <a:gd name="T14" fmla="*/ 36 w 41"/>
                      <a:gd name="T15" fmla="*/ 9 h 18"/>
                      <a:gd name="T16" fmla="*/ 40 w 41"/>
                      <a:gd name="T17" fmla="*/ 16 h 18"/>
                      <a:gd name="T18" fmla="*/ 28 w 41"/>
                      <a:gd name="T19" fmla="*/ 14 h 18"/>
                      <a:gd name="T20" fmla="*/ 19 w 41"/>
                      <a:gd name="T21" fmla="*/ 13 h 18"/>
                      <a:gd name="T22" fmla="*/ 12 w 41"/>
                      <a:gd name="T23" fmla="*/ 14 h 18"/>
                      <a:gd name="T24" fmla="*/ 6 w 41"/>
                      <a:gd name="T25" fmla="*/ 17 h 18"/>
                      <a:gd name="T26" fmla="*/ 6 w 41"/>
                      <a:gd name="T27" fmla="*/ 15 h 18"/>
                      <a:gd name="T28" fmla="*/ 6 w 41"/>
                      <a:gd name="T29" fmla="*/ 12 h 18"/>
                      <a:gd name="T30" fmla="*/ 5 w 41"/>
                      <a:gd name="T31" fmla="*/ 10 h 18"/>
                      <a:gd name="T32" fmla="*/ 2 w 41"/>
                      <a:gd name="T33" fmla="*/ 7 h 18"/>
                      <a:gd name="T34" fmla="*/ 0 w 41"/>
                      <a:gd name="T35" fmla="*/ 4 h 18"/>
                      <a:gd name="T36" fmla="*/ 0 w 41"/>
                      <a:gd name="T37" fmla="*/ 1 h 1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1"/>
                      <a:gd name="T58" fmla="*/ 0 h 18"/>
                      <a:gd name="T59" fmla="*/ 41 w 41"/>
                      <a:gd name="T60" fmla="*/ 18 h 1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1" h="18">
                        <a:moveTo>
                          <a:pt x="0" y="1"/>
                        </a:moveTo>
                        <a:lnTo>
                          <a:pt x="1" y="0"/>
                        </a:lnTo>
                        <a:lnTo>
                          <a:pt x="2" y="1"/>
                        </a:lnTo>
                        <a:lnTo>
                          <a:pt x="5" y="3"/>
                        </a:lnTo>
                        <a:lnTo>
                          <a:pt x="11" y="4"/>
                        </a:lnTo>
                        <a:lnTo>
                          <a:pt x="17" y="6"/>
                        </a:lnTo>
                        <a:lnTo>
                          <a:pt x="26" y="7"/>
                        </a:lnTo>
                        <a:lnTo>
                          <a:pt x="36" y="9"/>
                        </a:lnTo>
                        <a:lnTo>
                          <a:pt x="40" y="16"/>
                        </a:lnTo>
                        <a:lnTo>
                          <a:pt x="28" y="14"/>
                        </a:lnTo>
                        <a:lnTo>
                          <a:pt x="19" y="13"/>
                        </a:lnTo>
                        <a:lnTo>
                          <a:pt x="12" y="14"/>
                        </a:lnTo>
                        <a:lnTo>
                          <a:pt x="6" y="17"/>
                        </a:lnTo>
                        <a:lnTo>
                          <a:pt x="6" y="15"/>
                        </a:lnTo>
                        <a:lnTo>
                          <a:pt x="6" y="12"/>
                        </a:lnTo>
                        <a:lnTo>
                          <a:pt x="5" y="10"/>
                        </a:lnTo>
                        <a:lnTo>
                          <a:pt x="2" y="7"/>
                        </a:lnTo>
                        <a:lnTo>
                          <a:pt x="0" y="4"/>
                        </a:lnTo>
                        <a:lnTo>
                          <a:pt x="0" y="1"/>
                        </a:lnTo>
                      </a:path>
                    </a:pathLst>
                  </a:custGeom>
                  <a:solidFill>
                    <a:srgbClr val="FFA040"/>
                  </a:solidFill>
                  <a:ln w="9525" cap="rnd">
                    <a:noFill/>
                    <a:round/>
                    <a:headEnd/>
                    <a:tailEnd/>
                  </a:ln>
                </p:spPr>
                <p:txBody>
                  <a:bodyPr/>
                  <a:lstStyle/>
                  <a:p>
                    <a:endParaRPr lang="zh-CN" altLang="en-US"/>
                  </a:p>
                </p:txBody>
              </p:sp>
              <p:sp>
                <p:nvSpPr>
                  <p:cNvPr id="4167" name="Freeform 200"/>
                  <p:cNvSpPr>
                    <a:spLocks/>
                  </p:cNvSpPr>
                  <p:nvPr/>
                </p:nvSpPr>
                <p:spPr bwMode="auto">
                  <a:xfrm>
                    <a:off x="2390" y="1856"/>
                    <a:ext cx="49" cy="23"/>
                  </a:xfrm>
                  <a:custGeom>
                    <a:avLst/>
                    <a:gdLst>
                      <a:gd name="T0" fmla="*/ 0 w 49"/>
                      <a:gd name="T1" fmla="*/ 3 h 23"/>
                      <a:gd name="T2" fmla="*/ 3 w 49"/>
                      <a:gd name="T3" fmla="*/ 0 h 23"/>
                      <a:gd name="T4" fmla="*/ 5 w 49"/>
                      <a:gd name="T5" fmla="*/ 3 h 23"/>
                      <a:gd name="T6" fmla="*/ 9 w 49"/>
                      <a:gd name="T7" fmla="*/ 5 h 23"/>
                      <a:gd name="T8" fmla="*/ 12 w 49"/>
                      <a:gd name="T9" fmla="*/ 7 h 23"/>
                      <a:gd name="T10" fmla="*/ 19 w 49"/>
                      <a:gd name="T11" fmla="*/ 9 h 23"/>
                      <a:gd name="T12" fmla="*/ 26 w 49"/>
                      <a:gd name="T13" fmla="*/ 10 h 23"/>
                      <a:gd name="T14" fmla="*/ 34 w 49"/>
                      <a:gd name="T15" fmla="*/ 12 h 23"/>
                      <a:gd name="T16" fmla="*/ 45 w 49"/>
                      <a:gd name="T17" fmla="*/ 15 h 23"/>
                      <a:gd name="T18" fmla="*/ 48 w 49"/>
                      <a:gd name="T19" fmla="*/ 22 h 23"/>
                      <a:gd name="T20" fmla="*/ 36 w 49"/>
                      <a:gd name="T21" fmla="*/ 18 h 23"/>
                      <a:gd name="T22" fmla="*/ 28 w 49"/>
                      <a:gd name="T23" fmla="*/ 16 h 23"/>
                      <a:gd name="T24" fmla="*/ 21 w 49"/>
                      <a:gd name="T25" fmla="*/ 15 h 23"/>
                      <a:gd name="T26" fmla="*/ 16 w 49"/>
                      <a:gd name="T27" fmla="*/ 15 h 23"/>
                      <a:gd name="T28" fmla="*/ 13 w 49"/>
                      <a:gd name="T29" fmla="*/ 16 h 23"/>
                      <a:gd name="T30" fmla="*/ 10 w 49"/>
                      <a:gd name="T31" fmla="*/ 19 h 23"/>
                      <a:gd name="T32" fmla="*/ 9 w 49"/>
                      <a:gd name="T33" fmla="*/ 16 h 23"/>
                      <a:gd name="T34" fmla="*/ 5 w 49"/>
                      <a:gd name="T35" fmla="*/ 12 h 23"/>
                      <a:gd name="T36" fmla="*/ 3 w 49"/>
                      <a:gd name="T37" fmla="*/ 9 h 23"/>
                      <a:gd name="T38" fmla="*/ 0 w 49"/>
                      <a:gd name="T39" fmla="*/ 6 h 23"/>
                      <a:gd name="T40" fmla="*/ 0 w 49"/>
                      <a:gd name="T41" fmla="*/ 3 h 2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9"/>
                      <a:gd name="T64" fmla="*/ 0 h 23"/>
                      <a:gd name="T65" fmla="*/ 49 w 49"/>
                      <a:gd name="T66" fmla="*/ 23 h 2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9" h="23">
                        <a:moveTo>
                          <a:pt x="0" y="3"/>
                        </a:moveTo>
                        <a:lnTo>
                          <a:pt x="3" y="0"/>
                        </a:lnTo>
                        <a:lnTo>
                          <a:pt x="5" y="3"/>
                        </a:lnTo>
                        <a:lnTo>
                          <a:pt x="9" y="5"/>
                        </a:lnTo>
                        <a:lnTo>
                          <a:pt x="12" y="7"/>
                        </a:lnTo>
                        <a:lnTo>
                          <a:pt x="19" y="9"/>
                        </a:lnTo>
                        <a:lnTo>
                          <a:pt x="26" y="10"/>
                        </a:lnTo>
                        <a:lnTo>
                          <a:pt x="34" y="12"/>
                        </a:lnTo>
                        <a:lnTo>
                          <a:pt x="45" y="15"/>
                        </a:lnTo>
                        <a:lnTo>
                          <a:pt x="48" y="22"/>
                        </a:lnTo>
                        <a:lnTo>
                          <a:pt x="36" y="18"/>
                        </a:lnTo>
                        <a:lnTo>
                          <a:pt x="28" y="16"/>
                        </a:lnTo>
                        <a:lnTo>
                          <a:pt x="21" y="15"/>
                        </a:lnTo>
                        <a:lnTo>
                          <a:pt x="16" y="15"/>
                        </a:lnTo>
                        <a:lnTo>
                          <a:pt x="13" y="16"/>
                        </a:lnTo>
                        <a:lnTo>
                          <a:pt x="10" y="19"/>
                        </a:lnTo>
                        <a:lnTo>
                          <a:pt x="9" y="16"/>
                        </a:lnTo>
                        <a:lnTo>
                          <a:pt x="5" y="12"/>
                        </a:lnTo>
                        <a:lnTo>
                          <a:pt x="3" y="9"/>
                        </a:lnTo>
                        <a:lnTo>
                          <a:pt x="0" y="6"/>
                        </a:lnTo>
                        <a:lnTo>
                          <a:pt x="0" y="3"/>
                        </a:lnTo>
                      </a:path>
                    </a:pathLst>
                  </a:custGeom>
                  <a:solidFill>
                    <a:srgbClr val="FFA040"/>
                  </a:solidFill>
                  <a:ln w="9525" cap="rnd">
                    <a:noFill/>
                    <a:round/>
                    <a:headEnd/>
                    <a:tailEnd/>
                  </a:ln>
                </p:spPr>
                <p:txBody>
                  <a:bodyPr/>
                  <a:lstStyle/>
                  <a:p>
                    <a:endParaRPr lang="zh-CN" altLang="en-US"/>
                  </a:p>
                </p:txBody>
              </p:sp>
              <p:sp>
                <p:nvSpPr>
                  <p:cNvPr id="4168" name="Freeform 201"/>
                  <p:cNvSpPr>
                    <a:spLocks/>
                  </p:cNvSpPr>
                  <p:nvPr/>
                </p:nvSpPr>
                <p:spPr bwMode="auto">
                  <a:xfrm>
                    <a:off x="2396" y="1879"/>
                    <a:ext cx="57" cy="49"/>
                  </a:xfrm>
                  <a:custGeom>
                    <a:avLst/>
                    <a:gdLst>
                      <a:gd name="T0" fmla="*/ 0 w 57"/>
                      <a:gd name="T1" fmla="*/ 7 h 49"/>
                      <a:gd name="T2" fmla="*/ 0 w 57"/>
                      <a:gd name="T3" fmla="*/ 4 h 49"/>
                      <a:gd name="T4" fmla="*/ 0 w 57"/>
                      <a:gd name="T5" fmla="*/ 2 h 49"/>
                      <a:gd name="T6" fmla="*/ 2 w 57"/>
                      <a:gd name="T7" fmla="*/ 0 h 49"/>
                      <a:gd name="T8" fmla="*/ 6 w 57"/>
                      <a:gd name="T9" fmla="*/ 3 h 49"/>
                      <a:gd name="T10" fmla="*/ 12 w 57"/>
                      <a:gd name="T11" fmla="*/ 6 h 49"/>
                      <a:gd name="T12" fmla="*/ 19 w 57"/>
                      <a:gd name="T13" fmla="*/ 9 h 49"/>
                      <a:gd name="T14" fmla="*/ 28 w 57"/>
                      <a:gd name="T15" fmla="*/ 11 h 49"/>
                      <a:gd name="T16" fmla="*/ 42 w 57"/>
                      <a:gd name="T17" fmla="*/ 13 h 49"/>
                      <a:gd name="T18" fmla="*/ 44 w 57"/>
                      <a:gd name="T19" fmla="*/ 19 h 49"/>
                      <a:gd name="T20" fmla="*/ 37 w 57"/>
                      <a:gd name="T21" fmla="*/ 17 h 49"/>
                      <a:gd name="T22" fmla="*/ 31 w 57"/>
                      <a:gd name="T23" fmla="*/ 16 h 49"/>
                      <a:gd name="T24" fmla="*/ 27 w 57"/>
                      <a:gd name="T25" fmla="*/ 17 h 49"/>
                      <a:gd name="T26" fmla="*/ 26 w 57"/>
                      <a:gd name="T27" fmla="*/ 19 h 49"/>
                      <a:gd name="T28" fmla="*/ 28 w 57"/>
                      <a:gd name="T29" fmla="*/ 23 h 49"/>
                      <a:gd name="T30" fmla="*/ 31 w 57"/>
                      <a:gd name="T31" fmla="*/ 26 h 49"/>
                      <a:gd name="T32" fmla="*/ 36 w 57"/>
                      <a:gd name="T33" fmla="*/ 31 h 49"/>
                      <a:gd name="T34" fmla="*/ 44 w 57"/>
                      <a:gd name="T35" fmla="*/ 37 h 49"/>
                      <a:gd name="T36" fmla="*/ 56 w 57"/>
                      <a:gd name="T37" fmla="*/ 43 h 49"/>
                      <a:gd name="T38" fmla="*/ 56 w 57"/>
                      <a:gd name="T39" fmla="*/ 48 h 49"/>
                      <a:gd name="T40" fmla="*/ 51 w 57"/>
                      <a:gd name="T41" fmla="*/ 45 h 49"/>
                      <a:gd name="T42" fmla="*/ 44 w 57"/>
                      <a:gd name="T43" fmla="*/ 42 h 49"/>
                      <a:gd name="T44" fmla="*/ 35 w 57"/>
                      <a:gd name="T45" fmla="*/ 37 h 49"/>
                      <a:gd name="T46" fmla="*/ 28 w 57"/>
                      <a:gd name="T47" fmla="*/ 31 h 49"/>
                      <a:gd name="T48" fmla="*/ 21 w 57"/>
                      <a:gd name="T49" fmla="*/ 26 h 49"/>
                      <a:gd name="T50" fmla="*/ 15 w 57"/>
                      <a:gd name="T51" fmla="*/ 21 h 49"/>
                      <a:gd name="T52" fmla="*/ 9 w 57"/>
                      <a:gd name="T53" fmla="*/ 16 h 49"/>
                      <a:gd name="T54" fmla="*/ 3 w 57"/>
                      <a:gd name="T55" fmla="*/ 12 h 49"/>
                      <a:gd name="T56" fmla="*/ 0 w 57"/>
                      <a:gd name="T57" fmla="*/ 7 h 4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7"/>
                      <a:gd name="T88" fmla="*/ 0 h 49"/>
                      <a:gd name="T89" fmla="*/ 57 w 57"/>
                      <a:gd name="T90" fmla="*/ 49 h 4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7" h="49">
                        <a:moveTo>
                          <a:pt x="0" y="7"/>
                        </a:moveTo>
                        <a:lnTo>
                          <a:pt x="0" y="4"/>
                        </a:lnTo>
                        <a:lnTo>
                          <a:pt x="0" y="2"/>
                        </a:lnTo>
                        <a:lnTo>
                          <a:pt x="2" y="0"/>
                        </a:lnTo>
                        <a:lnTo>
                          <a:pt x="6" y="3"/>
                        </a:lnTo>
                        <a:lnTo>
                          <a:pt x="12" y="6"/>
                        </a:lnTo>
                        <a:lnTo>
                          <a:pt x="19" y="9"/>
                        </a:lnTo>
                        <a:lnTo>
                          <a:pt x="28" y="11"/>
                        </a:lnTo>
                        <a:lnTo>
                          <a:pt x="42" y="13"/>
                        </a:lnTo>
                        <a:lnTo>
                          <a:pt x="44" y="19"/>
                        </a:lnTo>
                        <a:lnTo>
                          <a:pt x="37" y="17"/>
                        </a:lnTo>
                        <a:lnTo>
                          <a:pt x="31" y="16"/>
                        </a:lnTo>
                        <a:lnTo>
                          <a:pt x="27" y="17"/>
                        </a:lnTo>
                        <a:lnTo>
                          <a:pt x="26" y="19"/>
                        </a:lnTo>
                        <a:lnTo>
                          <a:pt x="28" y="23"/>
                        </a:lnTo>
                        <a:lnTo>
                          <a:pt x="31" y="26"/>
                        </a:lnTo>
                        <a:lnTo>
                          <a:pt x="36" y="31"/>
                        </a:lnTo>
                        <a:lnTo>
                          <a:pt x="44" y="37"/>
                        </a:lnTo>
                        <a:lnTo>
                          <a:pt x="56" y="43"/>
                        </a:lnTo>
                        <a:lnTo>
                          <a:pt x="56" y="48"/>
                        </a:lnTo>
                        <a:lnTo>
                          <a:pt x="51" y="45"/>
                        </a:lnTo>
                        <a:lnTo>
                          <a:pt x="44" y="42"/>
                        </a:lnTo>
                        <a:lnTo>
                          <a:pt x="35" y="37"/>
                        </a:lnTo>
                        <a:lnTo>
                          <a:pt x="28" y="31"/>
                        </a:lnTo>
                        <a:lnTo>
                          <a:pt x="21" y="26"/>
                        </a:lnTo>
                        <a:lnTo>
                          <a:pt x="15" y="21"/>
                        </a:lnTo>
                        <a:lnTo>
                          <a:pt x="9" y="16"/>
                        </a:lnTo>
                        <a:lnTo>
                          <a:pt x="3" y="12"/>
                        </a:lnTo>
                        <a:lnTo>
                          <a:pt x="0" y="7"/>
                        </a:lnTo>
                      </a:path>
                    </a:pathLst>
                  </a:custGeom>
                  <a:solidFill>
                    <a:srgbClr val="FFA040"/>
                  </a:solidFill>
                  <a:ln w="9525" cap="rnd">
                    <a:noFill/>
                    <a:round/>
                    <a:headEnd/>
                    <a:tailEnd/>
                  </a:ln>
                </p:spPr>
                <p:txBody>
                  <a:bodyPr/>
                  <a:lstStyle/>
                  <a:p>
                    <a:endParaRPr lang="zh-CN" altLang="en-US"/>
                  </a:p>
                </p:txBody>
              </p:sp>
              <p:sp>
                <p:nvSpPr>
                  <p:cNvPr id="4169" name="Freeform 202"/>
                  <p:cNvSpPr>
                    <a:spLocks/>
                  </p:cNvSpPr>
                  <p:nvPr/>
                </p:nvSpPr>
                <p:spPr bwMode="auto">
                  <a:xfrm>
                    <a:off x="2397" y="1794"/>
                    <a:ext cx="24" cy="18"/>
                  </a:xfrm>
                  <a:custGeom>
                    <a:avLst/>
                    <a:gdLst>
                      <a:gd name="T0" fmla="*/ 0 w 24"/>
                      <a:gd name="T1" fmla="*/ 0 h 18"/>
                      <a:gd name="T2" fmla="*/ 2 w 24"/>
                      <a:gd name="T3" fmla="*/ 2 h 18"/>
                      <a:gd name="T4" fmla="*/ 6 w 24"/>
                      <a:gd name="T5" fmla="*/ 5 h 18"/>
                      <a:gd name="T6" fmla="*/ 11 w 24"/>
                      <a:gd name="T7" fmla="*/ 7 h 18"/>
                      <a:gd name="T8" fmla="*/ 15 w 24"/>
                      <a:gd name="T9" fmla="*/ 11 h 18"/>
                      <a:gd name="T10" fmla="*/ 20 w 24"/>
                      <a:gd name="T11" fmla="*/ 13 h 18"/>
                      <a:gd name="T12" fmla="*/ 23 w 24"/>
                      <a:gd name="T13" fmla="*/ 15 h 18"/>
                      <a:gd name="T14" fmla="*/ 17 w 24"/>
                      <a:gd name="T15" fmla="*/ 17 h 18"/>
                      <a:gd name="T16" fmla="*/ 11 w 24"/>
                      <a:gd name="T17" fmla="*/ 15 h 18"/>
                      <a:gd name="T18" fmla="*/ 4 w 24"/>
                      <a:gd name="T19" fmla="*/ 13 h 18"/>
                      <a:gd name="T20" fmla="*/ 0 w 24"/>
                      <a:gd name="T21" fmla="*/ 10 h 18"/>
                      <a:gd name="T22" fmla="*/ 0 w 24"/>
                      <a:gd name="T23" fmla="*/ 7 h 18"/>
                      <a:gd name="T24" fmla="*/ 0 w 24"/>
                      <a:gd name="T25" fmla="*/ 3 h 18"/>
                      <a:gd name="T26" fmla="*/ 0 w 24"/>
                      <a:gd name="T27" fmla="*/ 0 h 1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4"/>
                      <a:gd name="T43" fmla="*/ 0 h 18"/>
                      <a:gd name="T44" fmla="*/ 24 w 24"/>
                      <a:gd name="T45" fmla="*/ 18 h 1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4" h="18">
                        <a:moveTo>
                          <a:pt x="0" y="0"/>
                        </a:moveTo>
                        <a:lnTo>
                          <a:pt x="2" y="2"/>
                        </a:lnTo>
                        <a:lnTo>
                          <a:pt x="6" y="5"/>
                        </a:lnTo>
                        <a:lnTo>
                          <a:pt x="11" y="7"/>
                        </a:lnTo>
                        <a:lnTo>
                          <a:pt x="15" y="11"/>
                        </a:lnTo>
                        <a:lnTo>
                          <a:pt x="20" y="13"/>
                        </a:lnTo>
                        <a:lnTo>
                          <a:pt x="23" y="15"/>
                        </a:lnTo>
                        <a:lnTo>
                          <a:pt x="17" y="17"/>
                        </a:lnTo>
                        <a:lnTo>
                          <a:pt x="11" y="15"/>
                        </a:lnTo>
                        <a:lnTo>
                          <a:pt x="4" y="13"/>
                        </a:lnTo>
                        <a:lnTo>
                          <a:pt x="0" y="10"/>
                        </a:lnTo>
                        <a:lnTo>
                          <a:pt x="0" y="7"/>
                        </a:lnTo>
                        <a:lnTo>
                          <a:pt x="0" y="3"/>
                        </a:lnTo>
                        <a:lnTo>
                          <a:pt x="0" y="0"/>
                        </a:lnTo>
                      </a:path>
                    </a:pathLst>
                  </a:custGeom>
                  <a:solidFill>
                    <a:srgbClr val="FFA040"/>
                  </a:solidFill>
                  <a:ln w="9525" cap="rnd">
                    <a:noFill/>
                    <a:round/>
                    <a:headEnd/>
                    <a:tailEnd/>
                  </a:ln>
                </p:spPr>
                <p:txBody>
                  <a:bodyPr/>
                  <a:lstStyle/>
                  <a:p>
                    <a:endParaRPr lang="zh-CN" altLang="en-US"/>
                  </a:p>
                </p:txBody>
              </p:sp>
              <p:sp>
                <p:nvSpPr>
                  <p:cNvPr id="4170" name="Freeform 203"/>
                  <p:cNvSpPr>
                    <a:spLocks/>
                  </p:cNvSpPr>
                  <p:nvPr/>
                </p:nvSpPr>
                <p:spPr bwMode="auto">
                  <a:xfrm>
                    <a:off x="2439" y="1790"/>
                    <a:ext cx="198" cy="145"/>
                  </a:xfrm>
                  <a:custGeom>
                    <a:avLst/>
                    <a:gdLst>
                      <a:gd name="T0" fmla="*/ 93 w 198"/>
                      <a:gd name="T1" fmla="*/ 33 h 145"/>
                      <a:gd name="T2" fmla="*/ 78 w 198"/>
                      <a:gd name="T3" fmla="*/ 37 h 145"/>
                      <a:gd name="T4" fmla="*/ 47 w 198"/>
                      <a:gd name="T5" fmla="*/ 41 h 145"/>
                      <a:gd name="T6" fmla="*/ 0 w 198"/>
                      <a:gd name="T7" fmla="*/ 43 h 145"/>
                      <a:gd name="T8" fmla="*/ 55 w 198"/>
                      <a:gd name="T9" fmla="*/ 50 h 145"/>
                      <a:gd name="T10" fmla="*/ 116 w 198"/>
                      <a:gd name="T11" fmla="*/ 47 h 145"/>
                      <a:gd name="T12" fmla="*/ 160 w 198"/>
                      <a:gd name="T13" fmla="*/ 37 h 145"/>
                      <a:gd name="T14" fmla="*/ 174 w 198"/>
                      <a:gd name="T15" fmla="*/ 35 h 145"/>
                      <a:gd name="T16" fmla="*/ 168 w 198"/>
                      <a:gd name="T17" fmla="*/ 43 h 145"/>
                      <a:gd name="T18" fmla="*/ 137 w 198"/>
                      <a:gd name="T19" fmla="*/ 55 h 145"/>
                      <a:gd name="T20" fmla="*/ 81 w 198"/>
                      <a:gd name="T21" fmla="*/ 64 h 145"/>
                      <a:gd name="T22" fmla="*/ 47 w 198"/>
                      <a:gd name="T23" fmla="*/ 73 h 145"/>
                      <a:gd name="T24" fmla="*/ 110 w 198"/>
                      <a:gd name="T25" fmla="*/ 72 h 145"/>
                      <a:gd name="T26" fmla="*/ 152 w 198"/>
                      <a:gd name="T27" fmla="*/ 64 h 145"/>
                      <a:gd name="T28" fmla="*/ 177 w 198"/>
                      <a:gd name="T29" fmla="*/ 57 h 145"/>
                      <a:gd name="T30" fmla="*/ 177 w 198"/>
                      <a:gd name="T31" fmla="*/ 62 h 145"/>
                      <a:gd name="T32" fmla="*/ 156 w 198"/>
                      <a:gd name="T33" fmla="*/ 73 h 145"/>
                      <a:gd name="T34" fmla="*/ 118 w 198"/>
                      <a:gd name="T35" fmla="*/ 85 h 145"/>
                      <a:gd name="T36" fmla="*/ 64 w 198"/>
                      <a:gd name="T37" fmla="*/ 92 h 145"/>
                      <a:gd name="T38" fmla="*/ 82 w 198"/>
                      <a:gd name="T39" fmla="*/ 97 h 145"/>
                      <a:gd name="T40" fmla="*/ 129 w 198"/>
                      <a:gd name="T41" fmla="*/ 95 h 145"/>
                      <a:gd name="T42" fmla="*/ 169 w 198"/>
                      <a:gd name="T43" fmla="*/ 86 h 145"/>
                      <a:gd name="T44" fmla="*/ 172 w 198"/>
                      <a:gd name="T45" fmla="*/ 89 h 145"/>
                      <a:gd name="T46" fmla="*/ 161 w 198"/>
                      <a:gd name="T47" fmla="*/ 98 h 145"/>
                      <a:gd name="T48" fmla="*/ 131 w 198"/>
                      <a:gd name="T49" fmla="*/ 108 h 145"/>
                      <a:gd name="T50" fmla="*/ 97 w 198"/>
                      <a:gd name="T51" fmla="*/ 113 h 145"/>
                      <a:gd name="T52" fmla="*/ 44 w 198"/>
                      <a:gd name="T53" fmla="*/ 113 h 145"/>
                      <a:gd name="T54" fmla="*/ 81 w 198"/>
                      <a:gd name="T55" fmla="*/ 120 h 145"/>
                      <a:gd name="T56" fmla="*/ 114 w 198"/>
                      <a:gd name="T57" fmla="*/ 121 h 145"/>
                      <a:gd name="T58" fmla="*/ 145 w 198"/>
                      <a:gd name="T59" fmla="*/ 117 h 145"/>
                      <a:gd name="T60" fmla="*/ 158 w 198"/>
                      <a:gd name="T61" fmla="*/ 117 h 145"/>
                      <a:gd name="T62" fmla="*/ 150 w 198"/>
                      <a:gd name="T63" fmla="*/ 124 h 145"/>
                      <a:gd name="T64" fmla="*/ 133 w 198"/>
                      <a:gd name="T65" fmla="*/ 129 h 145"/>
                      <a:gd name="T66" fmla="*/ 68 w 198"/>
                      <a:gd name="T67" fmla="*/ 135 h 145"/>
                      <a:gd name="T68" fmla="*/ 122 w 198"/>
                      <a:gd name="T69" fmla="*/ 138 h 145"/>
                      <a:gd name="T70" fmla="*/ 125 w 198"/>
                      <a:gd name="T71" fmla="*/ 143 h 145"/>
                      <a:gd name="T72" fmla="*/ 145 w 198"/>
                      <a:gd name="T73" fmla="*/ 138 h 145"/>
                      <a:gd name="T74" fmla="*/ 160 w 198"/>
                      <a:gd name="T75" fmla="*/ 129 h 145"/>
                      <a:gd name="T76" fmla="*/ 190 w 198"/>
                      <a:gd name="T77" fmla="*/ 94 h 145"/>
                      <a:gd name="T78" fmla="*/ 192 w 198"/>
                      <a:gd name="T79" fmla="*/ 87 h 145"/>
                      <a:gd name="T80" fmla="*/ 187 w 198"/>
                      <a:gd name="T81" fmla="*/ 80 h 145"/>
                      <a:gd name="T82" fmla="*/ 191 w 198"/>
                      <a:gd name="T83" fmla="*/ 73 h 145"/>
                      <a:gd name="T84" fmla="*/ 197 w 198"/>
                      <a:gd name="T85" fmla="*/ 67 h 145"/>
                      <a:gd name="T86" fmla="*/ 193 w 198"/>
                      <a:gd name="T87" fmla="*/ 59 h 145"/>
                      <a:gd name="T88" fmla="*/ 189 w 198"/>
                      <a:gd name="T89" fmla="*/ 53 h 145"/>
                      <a:gd name="T90" fmla="*/ 194 w 198"/>
                      <a:gd name="T91" fmla="*/ 46 h 145"/>
                      <a:gd name="T92" fmla="*/ 194 w 198"/>
                      <a:gd name="T93" fmla="*/ 37 h 145"/>
                      <a:gd name="T94" fmla="*/ 189 w 198"/>
                      <a:gd name="T95" fmla="*/ 30 h 145"/>
                      <a:gd name="T96" fmla="*/ 193 w 198"/>
                      <a:gd name="T97" fmla="*/ 23 h 145"/>
                      <a:gd name="T98" fmla="*/ 197 w 198"/>
                      <a:gd name="T99" fmla="*/ 16 h 145"/>
                      <a:gd name="T100" fmla="*/ 192 w 198"/>
                      <a:gd name="T101" fmla="*/ 10 h 145"/>
                      <a:gd name="T102" fmla="*/ 170 w 198"/>
                      <a:gd name="T103" fmla="*/ 10 h 145"/>
                      <a:gd name="T104" fmla="*/ 127 w 198"/>
                      <a:gd name="T105" fmla="*/ 22 h 145"/>
                      <a:gd name="T106" fmla="*/ 79 w 198"/>
                      <a:gd name="T107" fmla="*/ 28 h 14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98"/>
                      <a:gd name="T163" fmla="*/ 0 h 145"/>
                      <a:gd name="T164" fmla="*/ 198 w 198"/>
                      <a:gd name="T165" fmla="*/ 145 h 145"/>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98" h="145">
                        <a:moveTo>
                          <a:pt x="79" y="28"/>
                        </a:moveTo>
                        <a:lnTo>
                          <a:pt x="50" y="29"/>
                        </a:lnTo>
                        <a:lnTo>
                          <a:pt x="93" y="33"/>
                        </a:lnTo>
                        <a:lnTo>
                          <a:pt x="91" y="34"/>
                        </a:lnTo>
                        <a:lnTo>
                          <a:pt x="85" y="36"/>
                        </a:lnTo>
                        <a:lnTo>
                          <a:pt x="78" y="37"/>
                        </a:lnTo>
                        <a:lnTo>
                          <a:pt x="69" y="39"/>
                        </a:lnTo>
                        <a:lnTo>
                          <a:pt x="59" y="41"/>
                        </a:lnTo>
                        <a:lnTo>
                          <a:pt x="47" y="41"/>
                        </a:lnTo>
                        <a:lnTo>
                          <a:pt x="32" y="43"/>
                        </a:lnTo>
                        <a:lnTo>
                          <a:pt x="16" y="43"/>
                        </a:lnTo>
                        <a:lnTo>
                          <a:pt x="0" y="43"/>
                        </a:lnTo>
                        <a:lnTo>
                          <a:pt x="25" y="48"/>
                        </a:lnTo>
                        <a:lnTo>
                          <a:pt x="41" y="50"/>
                        </a:lnTo>
                        <a:lnTo>
                          <a:pt x="55" y="50"/>
                        </a:lnTo>
                        <a:lnTo>
                          <a:pt x="72" y="50"/>
                        </a:lnTo>
                        <a:lnTo>
                          <a:pt x="96" y="49"/>
                        </a:lnTo>
                        <a:lnTo>
                          <a:pt x="116" y="47"/>
                        </a:lnTo>
                        <a:lnTo>
                          <a:pt x="134" y="43"/>
                        </a:lnTo>
                        <a:lnTo>
                          <a:pt x="152" y="39"/>
                        </a:lnTo>
                        <a:lnTo>
                          <a:pt x="160" y="37"/>
                        </a:lnTo>
                        <a:lnTo>
                          <a:pt x="168" y="35"/>
                        </a:lnTo>
                        <a:lnTo>
                          <a:pt x="172" y="34"/>
                        </a:lnTo>
                        <a:lnTo>
                          <a:pt x="174" y="35"/>
                        </a:lnTo>
                        <a:lnTo>
                          <a:pt x="174" y="37"/>
                        </a:lnTo>
                        <a:lnTo>
                          <a:pt x="172" y="40"/>
                        </a:lnTo>
                        <a:lnTo>
                          <a:pt x="168" y="43"/>
                        </a:lnTo>
                        <a:lnTo>
                          <a:pt x="160" y="47"/>
                        </a:lnTo>
                        <a:lnTo>
                          <a:pt x="150" y="50"/>
                        </a:lnTo>
                        <a:lnTo>
                          <a:pt x="137" y="55"/>
                        </a:lnTo>
                        <a:lnTo>
                          <a:pt x="120" y="58"/>
                        </a:lnTo>
                        <a:lnTo>
                          <a:pt x="101" y="62"/>
                        </a:lnTo>
                        <a:lnTo>
                          <a:pt x="81" y="64"/>
                        </a:lnTo>
                        <a:lnTo>
                          <a:pt x="61" y="66"/>
                        </a:lnTo>
                        <a:lnTo>
                          <a:pt x="25" y="69"/>
                        </a:lnTo>
                        <a:lnTo>
                          <a:pt x="47" y="73"/>
                        </a:lnTo>
                        <a:lnTo>
                          <a:pt x="65" y="75"/>
                        </a:lnTo>
                        <a:lnTo>
                          <a:pt x="87" y="74"/>
                        </a:lnTo>
                        <a:lnTo>
                          <a:pt x="110" y="72"/>
                        </a:lnTo>
                        <a:lnTo>
                          <a:pt x="127" y="69"/>
                        </a:lnTo>
                        <a:lnTo>
                          <a:pt x="141" y="66"/>
                        </a:lnTo>
                        <a:lnTo>
                          <a:pt x="152" y="64"/>
                        </a:lnTo>
                        <a:lnTo>
                          <a:pt x="164" y="61"/>
                        </a:lnTo>
                        <a:lnTo>
                          <a:pt x="173" y="58"/>
                        </a:lnTo>
                        <a:lnTo>
                          <a:pt x="177" y="57"/>
                        </a:lnTo>
                        <a:lnTo>
                          <a:pt x="179" y="57"/>
                        </a:lnTo>
                        <a:lnTo>
                          <a:pt x="179" y="59"/>
                        </a:lnTo>
                        <a:lnTo>
                          <a:pt x="177" y="62"/>
                        </a:lnTo>
                        <a:lnTo>
                          <a:pt x="174" y="65"/>
                        </a:lnTo>
                        <a:lnTo>
                          <a:pt x="166" y="70"/>
                        </a:lnTo>
                        <a:lnTo>
                          <a:pt x="156" y="73"/>
                        </a:lnTo>
                        <a:lnTo>
                          <a:pt x="147" y="77"/>
                        </a:lnTo>
                        <a:lnTo>
                          <a:pt x="133" y="81"/>
                        </a:lnTo>
                        <a:lnTo>
                          <a:pt x="118" y="85"/>
                        </a:lnTo>
                        <a:lnTo>
                          <a:pt x="95" y="88"/>
                        </a:lnTo>
                        <a:lnTo>
                          <a:pt x="79" y="91"/>
                        </a:lnTo>
                        <a:lnTo>
                          <a:pt x="64" y="92"/>
                        </a:lnTo>
                        <a:lnTo>
                          <a:pt x="41" y="93"/>
                        </a:lnTo>
                        <a:lnTo>
                          <a:pt x="64" y="96"/>
                        </a:lnTo>
                        <a:lnTo>
                          <a:pt x="82" y="97"/>
                        </a:lnTo>
                        <a:lnTo>
                          <a:pt x="97" y="97"/>
                        </a:lnTo>
                        <a:lnTo>
                          <a:pt x="113" y="97"/>
                        </a:lnTo>
                        <a:lnTo>
                          <a:pt x="129" y="95"/>
                        </a:lnTo>
                        <a:lnTo>
                          <a:pt x="142" y="93"/>
                        </a:lnTo>
                        <a:lnTo>
                          <a:pt x="152" y="90"/>
                        </a:lnTo>
                        <a:lnTo>
                          <a:pt x="169" y="86"/>
                        </a:lnTo>
                        <a:lnTo>
                          <a:pt x="171" y="86"/>
                        </a:lnTo>
                        <a:lnTo>
                          <a:pt x="173" y="86"/>
                        </a:lnTo>
                        <a:lnTo>
                          <a:pt x="172" y="89"/>
                        </a:lnTo>
                        <a:lnTo>
                          <a:pt x="170" y="92"/>
                        </a:lnTo>
                        <a:lnTo>
                          <a:pt x="166" y="95"/>
                        </a:lnTo>
                        <a:lnTo>
                          <a:pt x="161" y="98"/>
                        </a:lnTo>
                        <a:lnTo>
                          <a:pt x="151" y="102"/>
                        </a:lnTo>
                        <a:lnTo>
                          <a:pt x="141" y="106"/>
                        </a:lnTo>
                        <a:lnTo>
                          <a:pt x="131" y="108"/>
                        </a:lnTo>
                        <a:lnTo>
                          <a:pt x="120" y="110"/>
                        </a:lnTo>
                        <a:lnTo>
                          <a:pt x="110" y="112"/>
                        </a:lnTo>
                        <a:lnTo>
                          <a:pt x="97" y="113"/>
                        </a:lnTo>
                        <a:lnTo>
                          <a:pt x="82" y="113"/>
                        </a:lnTo>
                        <a:lnTo>
                          <a:pt x="67" y="113"/>
                        </a:lnTo>
                        <a:lnTo>
                          <a:pt x="44" y="113"/>
                        </a:lnTo>
                        <a:lnTo>
                          <a:pt x="56" y="117"/>
                        </a:lnTo>
                        <a:lnTo>
                          <a:pt x="68" y="119"/>
                        </a:lnTo>
                        <a:lnTo>
                          <a:pt x="81" y="120"/>
                        </a:lnTo>
                        <a:lnTo>
                          <a:pt x="92" y="121"/>
                        </a:lnTo>
                        <a:lnTo>
                          <a:pt x="103" y="121"/>
                        </a:lnTo>
                        <a:lnTo>
                          <a:pt x="114" y="121"/>
                        </a:lnTo>
                        <a:lnTo>
                          <a:pt x="124" y="120"/>
                        </a:lnTo>
                        <a:lnTo>
                          <a:pt x="133" y="119"/>
                        </a:lnTo>
                        <a:lnTo>
                          <a:pt x="145" y="117"/>
                        </a:lnTo>
                        <a:lnTo>
                          <a:pt x="154" y="115"/>
                        </a:lnTo>
                        <a:lnTo>
                          <a:pt x="158" y="115"/>
                        </a:lnTo>
                        <a:lnTo>
                          <a:pt x="158" y="117"/>
                        </a:lnTo>
                        <a:lnTo>
                          <a:pt x="157" y="119"/>
                        </a:lnTo>
                        <a:lnTo>
                          <a:pt x="154" y="122"/>
                        </a:lnTo>
                        <a:lnTo>
                          <a:pt x="150" y="124"/>
                        </a:lnTo>
                        <a:lnTo>
                          <a:pt x="146" y="126"/>
                        </a:lnTo>
                        <a:lnTo>
                          <a:pt x="141" y="128"/>
                        </a:lnTo>
                        <a:lnTo>
                          <a:pt x="133" y="129"/>
                        </a:lnTo>
                        <a:lnTo>
                          <a:pt x="116" y="131"/>
                        </a:lnTo>
                        <a:lnTo>
                          <a:pt x="100" y="133"/>
                        </a:lnTo>
                        <a:lnTo>
                          <a:pt x="68" y="135"/>
                        </a:lnTo>
                        <a:lnTo>
                          <a:pt x="109" y="136"/>
                        </a:lnTo>
                        <a:lnTo>
                          <a:pt x="118" y="136"/>
                        </a:lnTo>
                        <a:lnTo>
                          <a:pt x="122" y="138"/>
                        </a:lnTo>
                        <a:lnTo>
                          <a:pt x="123" y="139"/>
                        </a:lnTo>
                        <a:lnTo>
                          <a:pt x="123" y="142"/>
                        </a:lnTo>
                        <a:lnTo>
                          <a:pt x="125" y="143"/>
                        </a:lnTo>
                        <a:lnTo>
                          <a:pt x="130" y="144"/>
                        </a:lnTo>
                        <a:lnTo>
                          <a:pt x="138" y="141"/>
                        </a:lnTo>
                        <a:lnTo>
                          <a:pt x="145" y="138"/>
                        </a:lnTo>
                        <a:lnTo>
                          <a:pt x="151" y="135"/>
                        </a:lnTo>
                        <a:lnTo>
                          <a:pt x="156" y="133"/>
                        </a:lnTo>
                        <a:lnTo>
                          <a:pt x="160" y="129"/>
                        </a:lnTo>
                        <a:lnTo>
                          <a:pt x="175" y="114"/>
                        </a:lnTo>
                        <a:lnTo>
                          <a:pt x="186" y="101"/>
                        </a:lnTo>
                        <a:lnTo>
                          <a:pt x="190" y="94"/>
                        </a:lnTo>
                        <a:lnTo>
                          <a:pt x="191" y="91"/>
                        </a:lnTo>
                        <a:lnTo>
                          <a:pt x="192" y="89"/>
                        </a:lnTo>
                        <a:lnTo>
                          <a:pt x="192" y="87"/>
                        </a:lnTo>
                        <a:lnTo>
                          <a:pt x="190" y="84"/>
                        </a:lnTo>
                        <a:lnTo>
                          <a:pt x="188" y="83"/>
                        </a:lnTo>
                        <a:lnTo>
                          <a:pt x="187" y="80"/>
                        </a:lnTo>
                        <a:lnTo>
                          <a:pt x="188" y="77"/>
                        </a:lnTo>
                        <a:lnTo>
                          <a:pt x="190" y="76"/>
                        </a:lnTo>
                        <a:lnTo>
                          <a:pt x="191" y="73"/>
                        </a:lnTo>
                        <a:lnTo>
                          <a:pt x="193" y="71"/>
                        </a:lnTo>
                        <a:lnTo>
                          <a:pt x="195" y="69"/>
                        </a:lnTo>
                        <a:lnTo>
                          <a:pt x="197" y="67"/>
                        </a:lnTo>
                        <a:lnTo>
                          <a:pt x="197" y="64"/>
                        </a:lnTo>
                        <a:lnTo>
                          <a:pt x="195" y="62"/>
                        </a:lnTo>
                        <a:lnTo>
                          <a:pt x="193" y="59"/>
                        </a:lnTo>
                        <a:lnTo>
                          <a:pt x="191" y="58"/>
                        </a:lnTo>
                        <a:lnTo>
                          <a:pt x="189" y="55"/>
                        </a:lnTo>
                        <a:lnTo>
                          <a:pt x="189" y="53"/>
                        </a:lnTo>
                        <a:lnTo>
                          <a:pt x="189" y="51"/>
                        </a:lnTo>
                        <a:lnTo>
                          <a:pt x="192" y="48"/>
                        </a:lnTo>
                        <a:lnTo>
                          <a:pt x="194" y="46"/>
                        </a:lnTo>
                        <a:lnTo>
                          <a:pt x="195" y="43"/>
                        </a:lnTo>
                        <a:lnTo>
                          <a:pt x="195" y="40"/>
                        </a:lnTo>
                        <a:lnTo>
                          <a:pt x="194" y="37"/>
                        </a:lnTo>
                        <a:lnTo>
                          <a:pt x="191" y="35"/>
                        </a:lnTo>
                        <a:lnTo>
                          <a:pt x="190" y="33"/>
                        </a:lnTo>
                        <a:lnTo>
                          <a:pt x="189" y="30"/>
                        </a:lnTo>
                        <a:lnTo>
                          <a:pt x="190" y="28"/>
                        </a:lnTo>
                        <a:lnTo>
                          <a:pt x="192" y="25"/>
                        </a:lnTo>
                        <a:lnTo>
                          <a:pt x="193" y="23"/>
                        </a:lnTo>
                        <a:lnTo>
                          <a:pt x="195" y="22"/>
                        </a:lnTo>
                        <a:lnTo>
                          <a:pt x="197" y="19"/>
                        </a:lnTo>
                        <a:lnTo>
                          <a:pt x="197" y="16"/>
                        </a:lnTo>
                        <a:lnTo>
                          <a:pt x="196" y="15"/>
                        </a:lnTo>
                        <a:lnTo>
                          <a:pt x="194" y="12"/>
                        </a:lnTo>
                        <a:lnTo>
                          <a:pt x="192" y="10"/>
                        </a:lnTo>
                        <a:lnTo>
                          <a:pt x="190" y="7"/>
                        </a:lnTo>
                        <a:lnTo>
                          <a:pt x="190" y="0"/>
                        </a:lnTo>
                        <a:lnTo>
                          <a:pt x="170" y="10"/>
                        </a:lnTo>
                        <a:lnTo>
                          <a:pt x="158" y="14"/>
                        </a:lnTo>
                        <a:lnTo>
                          <a:pt x="144" y="18"/>
                        </a:lnTo>
                        <a:lnTo>
                          <a:pt x="127" y="22"/>
                        </a:lnTo>
                        <a:lnTo>
                          <a:pt x="113" y="24"/>
                        </a:lnTo>
                        <a:lnTo>
                          <a:pt x="98" y="26"/>
                        </a:lnTo>
                        <a:lnTo>
                          <a:pt x="79" y="28"/>
                        </a:lnTo>
                      </a:path>
                    </a:pathLst>
                  </a:custGeom>
                  <a:solidFill>
                    <a:srgbClr val="FFA040"/>
                  </a:solidFill>
                  <a:ln w="9525" cap="rnd">
                    <a:noFill/>
                    <a:round/>
                    <a:headEnd/>
                    <a:tailEnd/>
                  </a:ln>
                </p:spPr>
                <p:txBody>
                  <a:bodyPr/>
                  <a:lstStyle/>
                  <a:p>
                    <a:endParaRPr lang="zh-CN" altLang="en-US"/>
                  </a:p>
                </p:txBody>
              </p:sp>
            </p:grpSp>
          </p:grpSp>
          <p:grpSp>
            <p:nvGrpSpPr>
              <p:cNvPr id="4157" name="Group 204"/>
              <p:cNvGrpSpPr>
                <a:grpSpLocks/>
              </p:cNvGrpSpPr>
              <p:nvPr/>
            </p:nvGrpSpPr>
            <p:grpSpPr bwMode="auto">
              <a:xfrm>
                <a:off x="2553" y="1813"/>
                <a:ext cx="59" cy="93"/>
                <a:chOff x="2553" y="1813"/>
                <a:chExt cx="59" cy="93"/>
              </a:xfrm>
            </p:grpSpPr>
            <p:sp>
              <p:nvSpPr>
                <p:cNvPr id="4158" name="Freeform 205"/>
                <p:cNvSpPr>
                  <a:spLocks/>
                </p:cNvSpPr>
                <p:nvPr/>
              </p:nvSpPr>
              <p:spPr bwMode="auto">
                <a:xfrm>
                  <a:off x="2565" y="1837"/>
                  <a:ext cx="46" cy="18"/>
                </a:xfrm>
                <a:custGeom>
                  <a:avLst/>
                  <a:gdLst>
                    <a:gd name="T0" fmla="*/ 45 w 46"/>
                    <a:gd name="T1" fmla="*/ 3 h 18"/>
                    <a:gd name="T2" fmla="*/ 40 w 46"/>
                    <a:gd name="T3" fmla="*/ 0 h 18"/>
                    <a:gd name="T4" fmla="*/ 27 w 46"/>
                    <a:gd name="T5" fmla="*/ 6 h 18"/>
                    <a:gd name="T6" fmla="*/ 13 w 46"/>
                    <a:gd name="T7" fmla="*/ 11 h 18"/>
                    <a:gd name="T8" fmla="*/ 0 w 46"/>
                    <a:gd name="T9" fmla="*/ 14 h 18"/>
                    <a:gd name="T10" fmla="*/ 2 w 46"/>
                    <a:gd name="T11" fmla="*/ 17 h 18"/>
                    <a:gd name="T12" fmla="*/ 11 w 46"/>
                    <a:gd name="T13" fmla="*/ 17 h 18"/>
                    <a:gd name="T14" fmla="*/ 24 w 46"/>
                    <a:gd name="T15" fmla="*/ 15 h 18"/>
                    <a:gd name="T16" fmla="*/ 35 w 46"/>
                    <a:gd name="T17" fmla="*/ 9 h 18"/>
                    <a:gd name="T18" fmla="*/ 45 w 46"/>
                    <a:gd name="T19" fmla="*/ 3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6"/>
                    <a:gd name="T31" fmla="*/ 0 h 18"/>
                    <a:gd name="T32" fmla="*/ 46 w 46"/>
                    <a:gd name="T33" fmla="*/ 18 h 1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6" h="18">
                      <a:moveTo>
                        <a:pt x="45" y="3"/>
                      </a:moveTo>
                      <a:lnTo>
                        <a:pt x="40" y="0"/>
                      </a:lnTo>
                      <a:lnTo>
                        <a:pt x="27" y="6"/>
                      </a:lnTo>
                      <a:lnTo>
                        <a:pt x="13" y="11"/>
                      </a:lnTo>
                      <a:lnTo>
                        <a:pt x="0" y="14"/>
                      </a:lnTo>
                      <a:lnTo>
                        <a:pt x="2" y="17"/>
                      </a:lnTo>
                      <a:lnTo>
                        <a:pt x="11" y="17"/>
                      </a:lnTo>
                      <a:lnTo>
                        <a:pt x="24" y="15"/>
                      </a:lnTo>
                      <a:lnTo>
                        <a:pt x="35" y="9"/>
                      </a:lnTo>
                      <a:lnTo>
                        <a:pt x="45" y="3"/>
                      </a:lnTo>
                    </a:path>
                  </a:pathLst>
                </a:custGeom>
                <a:solidFill>
                  <a:srgbClr val="FFE0C0"/>
                </a:solidFill>
                <a:ln w="9525" cap="rnd">
                  <a:noFill/>
                  <a:round/>
                  <a:headEnd/>
                  <a:tailEnd/>
                </a:ln>
              </p:spPr>
              <p:txBody>
                <a:bodyPr/>
                <a:lstStyle/>
                <a:p>
                  <a:endParaRPr lang="zh-CN" altLang="en-US"/>
                </a:p>
              </p:txBody>
            </p:sp>
            <p:sp>
              <p:nvSpPr>
                <p:cNvPr id="4159" name="Freeform 206"/>
                <p:cNvSpPr>
                  <a:spLocks/>
                </p:cNvSpPr>
                <p:nvPr/>
              </p:nvSpPr>
              <p:spPr bwMode="auto">
                <a:xfrm>
                  <a:off x="2572" y="1860"/>
                  <a:ext cx="40" cy="18"/>
                </a:xfrm>
                <a:custGeom>
                  <a:avLst/>
                  <a:gdLst>
                    <a:gd name="T0" fmla="*/ 39 w 40"/>
                    <a:gd name="T1" fmla="*/ 3 h 18"/>
                    <a:gd name="T2" fmla="*/ 37 w 40"/>
                    <a:gd name="T3" fmla="*/ 0 h 18"/>
                    <a:gd name="T4" fmla="*/ 23 w 40"/>
                    <a:gd name="T5" fmla="*/ 7 h 18"/>
                    <a:gd name="T6" fmla="*/ 13 w 40"/>
                    <a:gd name="T7" fmla="*/ 10 h 18"/>
                    <a:gd name="T8" fmla="*/ 0 w 40"/>
                    <a:gd name="T9" fmla="*/ 14 h 18"/>
                    <a:gd name="T10" fmla="*/ 2 w 40"/>
                    <a:gd name="T11" fmla="*/ 17 h 18"/>
                    <a:gd name="T12" fmla="*/ 11 w 40"/>
                    <a:gd name="T13" fmla="*/ 17 h 18"/>
                    <a:gd name="T14" fmla="*/ 20 w 40"/>
                    <a:gd name="T15" fmla="*/ 14 h 18"/>
                    <a:gd name="T16" fmla="*/ 30 w 40"/>
                    <a:gd name="T17" fmla="*/ 9 h 18"/>
                    <a:gd name="T18" fmla="*/ 39 w 40"/>
                    <a:gd name="T19" fmla="*/ 3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0"/>
                    <a:gd name="T31" fmla="*/ 0 h 18"/>
                    <a:gd name="T32" fmla="*/ 40 w 40"/>
                    <a:gd name="T33" fmla="*/ 18 h 1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0" h="18">
                      <a:moveTo>
                        <a:pt x="39" y="3"/>
                      </a:moveTo>
                      <a:lnTo>
                        <a:pt x="37" y="0"/>
                      </a:lnTo>
                      <a:lnTo>
                        <a:pt x="23" y="7"/>
                      </a:lnTo>
                      <a:lnTo>
                        <a:pt x="13" y="10"/>
                      </a:lnTo>
                      <a:lnTo>
                        <a:pt x="0" y="14"/>
                      </a:lnTo>
                      <a:lnTo>
                        <a:pt x="2" y="17"/>
                      </a:lnTo>
                      <a:lnTo>
                        <a:pt x="11" y="17"/>
                      </a:lnTo>
                      <a:lnTo>
                        <a:pt x="20" y="14"/>
                      </a:lnTo>
                      <a:lnTo>
                        <a:pt x="30" y="9"/>
                      </a:lnTo>
                      <a:lnTo>
                        <a:pt x="39" y="3"/>
                      </a:lnTo>
                    </a:path>
                  </a:pathLst>
                </a:custGeom>
                <a:solidFill>
                  <a:srgbClr val="FFE0C0"/>
                </a:solidFill>
                <a:ln w="9525" cap="rnd">
                  <a:noFill/>
                  <a:round/>
                  <a:headEnd/>
                  <a:tailEnd/>
                </a:ln>
              </p:spPr>
              <p:txBody>
                <a:bodyPr/>
                <a:lstStyle/>
                <a:p>
                  <a:endParaRPr lang="zh-CN" altLang="en-US"/>
                </a:p>
              </p:txBody>
            </p:sp>
            <p:sp>
              <p:nvSpPr>
                <p:cNvPr id="4160" name="Freeform 207"/>
                <p:cNvSpPr>
                  <a:spLocks/>
                </p:cNvSpPr>
                <p:nvPr/>
              </p:nvSpPr>
              <p:spPr bwMode="auto">
                <a:xfrm>
                  <a:off x="2570" y="1888"/>
                  <a:ext cx="41" cy="18"/>
                </a:xfrm>
                <a:custGeom>
                  <a:avLst/>
                  <a:gdLst>
                    <a:gd name="T0" fmla="*/ 40 w 41"/>
                    <a:gd name="T1" fmla="*/ 2 h 18"/>
                    <a:gd name="T2" fmla="*/ 37 w 41"/>
                    <a:gd name="T3" fmla="*/ 0 h 18"/>
                    <a:gd name="T4" fmla="*/ 24 w 41"/>
                    <a:gd name="T5" fmla="*/ 6 h 18"/>
                    <a:gd name="T6" fmla="*/ 13 w 41"/>
                    <a:gd name="T7" fmla="*/ 10 h 18"/>
                    <a:gd name="T8" fmla="*/ 0 w 41"/>
                    <a:gd name="T9" fmla="*/ 13 h 18"/>
                    <a:gd name="T10" fmla="*/ 2 w 41"/>
                    <a:gd name="T11" fmla="*/ 17 h 18"/>
                    <a:gd name="T12" fmla="*/ 11 w 41"/>
                    <a:gd name="T13" fmla="*/ 16 h 18"/>
                    <a:gd name="T14" fmla="*/ 21 w 41"/>
                    <a:gd name="T15" fmla="*/ 14 h 18"/>
                    <a:gd name="T16" fmla="*/ 32 w 41"/>
                    <a:gd name="T17" fmla="*/ 9 h 18"/>
                    <a:gd name="T18" fmla="*/ 40 w 41"/>
                    <a:gd name="T19" fmla="*/ 2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
                    <a:gd name="T31" fmla="*/ 0 h 18"/>
                    <a:gd name="T32" fmla="*/ 41 w 41"/>
                    <a:gd name="T33" fmla="*/ 18 h 1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 h="18">
                      <a:moveTo>
                        <a:pt x="40" y="2"/>
                      </a:moveTo>
                      <a:lnTo>
                        <a:pt x="37" y="0"/>
                      </a:lnTo>
                      <a:lnTo>
                        <a:pt x="24" y="6"/>
                      </a:lnTo>
                      <a:lnTo>
                        <a:pt x="13" y="10"/>
                      </a:lnTo>
                      <a:lnTo>
                        <a:pt x="0" y="13"/>
                      </a:lnTo>
                      <a:lnTo>
                        <a:pt x="2" y="17"/>
                      </a:lnTo>
                      <a:lnTo>
                        <a:pt x="11" y="16"/>
                      </a:lnTo>
                      <a:lnTo>
                        <a:pt x="21" y="14"/>
                      </a:lnTo>
                      <a:lnTo>
                        <a:pt x="32" y="9"/>
                      </a:lnTo>
                      <a:lnTo>
                        <a:pt x="40" y="2"/>
                      </a:lnTo>
                    </a:path>
                  </a:pathLst>
                </a:custGeom>
                <a:solidFill>
                  <a:srgbClr val="FFE0C0"/>
                </a:solidFill>
                <a:ln w="9525" cap="rnd">
                  <a:noFill/>
                  <a:round/>
                  <a:headEnd/>
                  <a:tailEnd/>
                </a:ln>
              </p:spPr>
              <p:txBody>
                <a:bodyPr/>
                <a:lstStyle/>
                <a:p>
                  <a:endParaRPr lang="zh-CN" altLang="en-US"/>
                </a:p>
              </p:txBody>
            </p:sp>
            <p:sp>
              <p:nvSpPr>
                <p:cNvPr id="4161" name="Freeform 208"/>
                <p:cNvSpPr>
                  <a:spLocks/>
                </p:cNvSpPr>
                <p:nvPr/>
              </p:nvSpPr>
              <p:spPr bwMode="auto">
                <a:xfrm>
                  <a:off x="2553" y="1813"/>
                  <a:ext cx="47" cy="18"/>
                </a:xfrm>
                <a:custGeom>
                  <a:avLst/>
                  <a:gdLst>
                    <a:gd name="T0" fmla="*/ 46 w 47"/>
                    <a:gd name="T1" fmla="*/ 3 h 18"/>
                    <a:gd name="T2" fmla="*/ 41 w 47"/>
                    <a:gd name="T3" fmla="*/ 0 h 18"/>
                    <a:gd name="T4" fmla="*/ 25 w 47"/>
                    <a:gd name="T5" fmla="*/ 6 h 18"/>
                    <a:gd name="T6" fmla="*/ 13 w 47"/>
                    <a:gd name="T7" fmla="*/ 10 h 18"/>
                    <a:gd name="T8" fmla="*/ 0 w 47"/>
                    <a:gd name="T9" fmla="*/ 13 h 18"/>
                    <a:gd name="T10" fmla="*/ 3 w 47"/>
                    <a:gd name="T11" fmla="*/ 17 h 18"/>
                    <a:gd name="T12" fmla="*/ 11 w 47"/>
                    <a:gd name="T13" fmla="*/ 16 h 18"/>
                    <a:gd name="T14" fmla="*/ 21 w 47"/>
                    <a:gd name="T15" fmla="*/ 14 h 18"/>
                    <a:gd name="T16" fmla="*/ 33 w 47"/>
                    <a:gd name="T17" fmla="*/ 9 h 18"/>
                    <a:gd name="T18" fmla="*/ 46 w 47"/>
                    <a:gd name="T19" fmla="*/ 3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
                    <a:gd name="T31" fmla="*/ 0 h 18"/>
                    <a:gd name="T32" fmla="*/ 47 w 47"/>
                    <a:gd name="T33" fmla="*/ 18 h 1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 h="18">
                      <a:moveTo>
                        <a:pt x="46" y="3"/>
                      </a:moveTo>
                      <a:lnTo>
                        <a:pt x="41" y="0"/>
                      </a:lnTo>
                      <a:lnTo>
                        <a:pt x="25" y="6"/>
                      </a:lnTo>
                      <a:lnTo>
                        <a:pt x="13" y="10"/>
                      </a:lnTo>
                      <a:lnTo>
                        <a:pt x="0" y="13"/>
                      </a:lnTo>
                      <a:lnTo>
                        <a:pt x="3" y="17"/>
                      </a:lnTo>
                      <a:lnTo>
                        <a:pt x="11" y="16"/>
                      </a:lnTo>
                      <a:lnTo>
                        <a:pt x="21" y="14"/>
                      </a:lnTo>
                      <a:lnTo>
                        <a:pt x="33" y="9"/>
                      </a:lnTo>
                      <a:lnTo>
                        <a:pt x="46" y="3"/>
                      </a:lnTo>
                    </a:path>
                  </a:pathLst>
                </a:custGeom>
                <a:solidFill>
                  <a:srgbClr val="FFE0C0"/>
                </a:solidFill>
                <a:ln w="9525" cap="rnd">
                  <a:noFill/>
                  <a:round/>
                  <a:headEnd/>
                  <a:tailEnd/>
                </a:ln>
              </p:spPr>
              <p:txBody>
                <a:bodyPr/>
                <a:lstStyle/>
                <a:p>
                  <a:endParaRPr lang="zh-CN" altLang="en-US"/>
                </a:p>
              </p:txBody>
            </p:sp>
          </p:grpSp>
        </p:grpSp>
        <p:grpSp>
          <p:nvGrpSpPr>
            <p:cNvPr id="4153" name="Group 209"/>
            <p:cNvGrpSpPr>
              <a:grpSpLocks/>
            </p:cNvGrpSpPr>
            <p:nvPr/>
          </p:nvGrpSpPr>
          <p:grpSpPr bwMode="auto">
            <a:xfrm>
              <a:off x="2243" y="1203"/>
              <a:ext cx="542" cy="607"/>
              <a:chOff x="2243" y="1203"/>
              <a:chExt cx="542" cy="607"/>
            </a:xfrm>
          </p:grpSpPr>
          <p:sp>
            <p:nvSpPr>
              <p:cNvPr id="4154" name="Freeform 210"/>
              <p:cNvSpPr>
                <a:spLocks/>
              </p:cNvSpPr>
              <p:nvPr/>
            </p:nvSpPr>
            <p:spPr bwMode="auto">
              <a:xfrm>
                <a:off x="2243" y="1203"/>
                <a:ext cx="542" cy="607"/>
              </a:xfrm>
              <a:custGeom>
                <a:avLst/>
                <a:gdLst>
                  <a:gd name="T0" fmla="*/ 387 w 542"/>
                  <a:gd name="T1" fmla="*/ 584 h 607"/>
                  <a:gd name="T2" fmla="*/ 392 w 542"/>
                  <a:gd name="T3" fmla="*/ 580 h 607"/>
                  <a:gd name="T4" fmla="*/ 394 w 542"/>
                  <a:gd name="T5" fmla="*/ 576 h 607"/>
                  <a:gd name="T6" fmla="*/ 397 w 542"/>
                  <a:gd name="T7" fmla="*/ 562 h 607"/>
                  <a:gd name="T8" fmla="*/ 418 w 542"/>
                  <a:gd name="T9" fmla="*/ 464 h 607"/>
                  <a:gd name="T10" fmla="*/ 434 w 542"/>
                  <a:gd name="T11" fmla="*/ 429 h 607"/>
                  <a:gd name="T12" fmla="*/ 448 w 542"/>
                  <a:gd name="T13" fmla="*/ 405 h 607"/>
                  <a:gd name="T14" fmla="*/ 475 w 542"/>
                  <a:gd name="T15" fmla="*/ 367 h 607"/>
                  <a:gd name="T16" fmla="*/ 503 w 542"/>
                  <a:gd name="T17" fmla="*/ 331 h 607"/>
                  <a:gd name="T18" fmla="*/ 523 w 542"/>
                  <a:gd name="T19" fmla="*/ 297 h 607"/>
                  <a:gd name="T20" fmla="*/ 534 w 542"/>
                  <a:gd name="T21" fmla="*/ 263 h 607"/>
                  <a:gd name="T22" fmla="*/ 541 w 542"/>
                  <a:gd name="T23" fmla="*/ 221 h 607"/>
                  <a:gd name="T24" fmla="*/ 537 w 542"/>
                  <a:gd name="T25" fmla="*/ 181 h 607"/>
                  <a:gd name="T26" fmla="*/ 525 w 542"/>
                  <a:gd name="T27" fmla="*/ 144 h 607"/>
                  <a:gd name="T28" fmla="*/ 506 w 542"/>
                  <a:gd name="T29" fmla="*/ 109 h 607"/>
                  <a:gd name="T30" fmla="*/ 473 w 542"/>
                  <a:gd name="T31" fmla="*/ 73 h 607"/>
                  <a:gd name="T32" fmla="*/ 438 w 542"/>
                  <a:gd name="T33" fmla="*/ 48 h 607"/>
                  <a:gd name="T34" fmla="*/ 394 w 542"/>
                  <a:gd name="T35" fmla="*/ 24 h 607"/>
                  <a:gd name="T36" fmla="*/ 342 w 542"/>
                  <a:gd name="T37" fmla="*/ 8 h 607"/>
                  <a:gd name="T38" fmla="*/ 298 w 542"/>
                  <a:gd name="T39" fmla="*/ 1 h 607"/>
                  <a:gd name="T40" fmla="*/ 250 w 542"/>
                  <a:gd name="T41" fmla="*/ 0 h 607"/>
                  <a:gd name="T42" fmla="*/ 209 w 542"/>
                  <a:gd name="T43" fmla="*/ 5 h 607"/>
                  <a:gd name="T44" fmla="*/ 168 w 542"/>
                  <a:gd name="T45" fmla="*/ 16 h 607"/>
                  <a:gd name="T46" fmla="*/ 133 w 542"/>
                  <a:gd name="T47" fmla="*/ 30 h 607"/>
                  <a:gd name="T48" fmla="*/ 97 w 542"/>
                  <a:gd name="T49" fmla="*/ 50 h 607"/>
                  <a:gd name="T50" fmla="*/ 64 w 542"/>
                  <a:gd name="T51" fmla="*/ 74 h 607"/>
                  <a:gd name="T52" fmla="*/ 37 w 542"/>
                  <a:gd name="T53" fmla="*/ 102 h 607"/>
                  <a:gd name="T54" fmla="*/ 13 w 542"/>
                  <a:gd name="T55" fmla="*/ 142 h 607"/>
                  <a:gd name="T56" fmla="*/ 1 w 542"/>
                  <a:gd name="T57" fmla="*/ 182 h 607"/>
                  <a:gd name="T58" fmla="*/ 0 w 542"/>
                  <a:gd name="T59" fmla="*/ 219 h 607"/>
                  <a:gd name="T60" fmla="*/ 3 w 542"/>
                  <a:gd name="T61" fmla="*/ 258 h 607"/>
                  <a:gd name="T62" fmla="*/ 16 w 542"/>
                  <a:gd name="T63" fmla="*/ 297 h 607"/>
                  <a:gd name="T64" fmla="*/ 38 w 542"/>
                  <a:gd name="T65" fmla="*/ 333 h 607"/>
                  <a:gd name="T66" fmla="*/ 63 w 542"/>
                  <a:gd name="T67" fmla="*/ 368 h 607"/>
                  <a:gd name="T68" fmla="*/ 99 w 542"/>
                  <a:gd name="T69" fmla="*/ 418 h 607"/>
                  <a:gd name="T70" fmla="*/ 114 w 542"/>
                  <a:gd name="T71" fmla="*/ 445 h 607"/>
                  <a:gd name="T72" fmla="*/ 125 w 542"/>
                  <a:gd name="T73" fmla="*/ 477 h 607"/>
                  <a:gd name="T74" fmla="*/ 133 w 542"/>
                  <a:gd name="T75" fmla="*/ 522 h 607"/>
                  <a:gd name="T76" fmla="*/ 140 w 542"/>
                  <a:gd name="T77" fmla="*/ 561 h 607"/>
                  <a:gd name="T78" fmla="*/ 145 w 542"/>
                  <a:gd name="T79" fmla="*/ 576 h 607"/>
                  <a:gd name="T80" fmla="*/ 147 w 542"/>
                  <a:gd name="T81" fmla="*/ 580 h 607"/>
                  <a:gd name="T82" fmla="*/ 154 w 542"/>
                  <a:gd name="T83" fmla="*/ 585 h 607"/>
                  <a:gd name="T84" fmla="*/ 169 w 542"/>
                  <a:gd name="T85" fmla="*/ 593 h 607"/>
                  <a:gd name="T86" fmla="*/ 188 w 542"/>
                  <a:gd name="T87" fmla="*/ 597 h 607"/>
                  <a:gd name="T88" fmla="*/ 208 w 542"/>
                  <a:gd name="T89" fmla="*/ 602 h 607"/>
                  <a:gd name="T90" fmla="*/ 229 w 542"/>
                  <a:gd name="T91" fmla="*/ 604 h 607"/>
                  <a:gd name="T92" fmla="*/ 250 w 542"/>
                  <a:gd name="T93" fmla="*/ 605 h 607"/>
                  <a:gd name="T94" fmla="*/ 269 w 542"/>
                  <a:gd name="T95" fmla="*/ 606 h 607"/>
                  <a:gd name="T96" fmla="*/ 290 w 542"/>
                  <a:gd name="T97" fmla="*/ 605 h 607"/>
                  <a:gd name="T98" fmla="*/ 312 w 542"/>
                  <a:gd name="T99" fmla="*/ 604 h 607"/>
                  <a:gd name="T100" fmla="*/ 332 w 542"/>
                  <a:gd name="T101" fmla="*/ 601 h 607"/>
                  <a:gd name="T102" fmla="*/ 350 w 542"/>
                  <a:gd name="T103" fmla="*/ 598 h 607"/>
                  <a:gd name="T104" fmla="*/ 368 w 542"/>
                  <a:gd name="T105" fmla="*/ 593 h 607"/>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542"/>
                  <a:gd name="T160" fmla="*/ 0 h 607"/>
                  <a:gd name="T161" fmla="*/ 542 w 542"/>
                  <a:gd name="T162" fmla="*/ 607 h 607"/>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542" h="607">
                    <a:moveTo>
                      <a:pt x="379" y="589"/>
                    </a:moveTo>
                    <a:lnTo>
                      <a:pt x="383" y="587"/>
                    </a:lnTo>
                    <a:lnTo>
                      <a:pt x="387" y="584"/>
                    </a:lnTo>
                    <a:lnTo>
                      <a:pt x="389" y="583"/>
                    </a:lnTo>
                    <a:lnTo>
                      <a:pt x="390" y="581"/>
                    </a:lnTo>
                    <a:lnTo>
                      <a:pt x="392" y="580"/>
                    </a:lnTo>
                    <a:lnTo>
                      <a:pt x="392" y="578"/>
                    </a:lnTo>
                    <a:lnTo>
                      <a:pt x="393" y="577"/>
                    </a:lnTo>
                    <a:lnTo>
                      <a:pt x="394" y="576"/>
                    </a:lnTo>
                    <a:lnTo>
                      <a:pt x="395" y="574"/>
                    </a:lnTo>
                    <a:lnTo>
                      <a:pt x="395" y="571"/>
                    </a:lnTo>
                    <a:lnTo>
                      <a:pt x="397" y="562"/>
                    </a:lnTo>
                    <a:lnTo>
                      <a:pt x="413" y="483"/>
                    </a:lnTo>
                    <a:lnTo>
                      <a:pt x="416" y="472"/>
                    </a:lnTo>
                    <a:lnTo>
                      <a:pt x="418" y="464"/>
                    </a:lnTo>
                    <a:lnTo>
                      <a:pt x="422" y="453"/>
                    </a:lnTo>
                    <a:lnTo>
                      <a:pt x="428" y="440"/>
                    </a:lnTo>
                    <a:lnTo>
                      <a:pt x="434" y="429"/>
                    </a:lnTo>
                    <a:lnTo>
                      <a:pt x="439" y="420"/>
                    </a:lnTo>
                    <a:lnTo>
                      <a:pt x="443" y="412"/>
                    </a:lnTo>
                    <a:lnTo>
                      <a:pt x="448" y="405"/>
                    </a:lnTo>
                    <a:lnTo>
                      <a:pt x="457" y="391"/>
                    </a:lnTo>
                    <a:lnTo>
                      <a:pt x="466" y="379"/>
                    </a:lnTo>
                    <a:lnTo>
                      <a:pt x="475" y="367"/>
                    </a:lnTo>
                    <a:lnTo>
                      <a:pt x="482" y="359"/>
                    </a:lnTo>
                    <a:lnTo>
                      <a:pt x="495" y="342"/>
                    </a:lnTo>
                    <a:lnTo>
                      <a:pt x="503" y="331"/>
                    </a:lnTo>
                    <a:lnTo>
                      <a:pt x="510" y="321"/>
                    </a:lnTo>
                    <a:lnTo>
                      <a:pt x="516" y="310"/>
                    </a:lnTo>
                    <a:lnTo>
                      <a:pt x="523" y="297"/>
                    </a:lnTo>
                    <a:lnTo>
                      <a:pt x="527" y="286"/>
                    </a:lnTo>
                    <a:lnTo>
                      <a:pt x="531" y="274"/>
                    </a:lnTo>
                    <a:lnTo>
                      <a:pt x="534" y="263"/>
                    </a:lnTo>
                    <a:lnTo>
                      <a:pt x="537" y="252"/>
                    </a:lnTo>
                    <a:lnTo>
                      <a:pt x="540" y="237"/>
                    </a:lnTo>
                    <a:lnTo>
                      <a:pt x="541" y="221"/>
                    </a:lnTo>
                    <a:lnTo>
                      <a:pt x="541" y="205"/>
                    </a:lnTo>
                    <a:lnTo>
                      <a:pt x="539" y="193"/>
                    </a:lnTo>
                    <a:lnTo>
                      <a:pt x="537" y="181"/>
                    </a:lnTo>
                    <a:lnTo>
                      <a:pt x="534" y="171"/>
                    </a:lnTo>
                    <a:lnTo>
                      <a:pt x="530" y="157"/>
                    </a:lnTo>
                    <a:lnTo>
                      <a:pt x="525" y="144"/>
                    </a:lnTo>
                    <a:lnTo>
                      <a:pt x="519" y="131"/>
                    </a:lnTo>
                    <a:lnTo>
                      <a:pt x="513" y="120"/>
                    </a:lnTo>
                    <a:lnTo>
                      <a:pt x="506" y="109"/>
                    </a:lnTo>
                    <a:lnTo>
                      <a:pt x="495" y="96"/>
                    </a:lnTo>
                    <a:lnTo>
                      <a:pt x="484" y="83"/>
                    </a:lnTo>
                    <a:lnTo>
                      <a:pt x="473" y="73"/>
                    </a:lnTo>
                    <a:lnTo>
                      <a:pt x="462" y="64"/>
                    </a:lnTo>
                    <a:lnTo>
                      <a:pt x="451" y="56"/>
                    </a:lnTo>
                    <a:lnTo>
                      <a:pt x="438" y="48"/>
                    </a:lnTo>
                    <a:lnTo>
                      <a:pt x="426" y="40"/>
                    </a:lnTo>
                    <a:lnTo>
                      <a:pt x="411" y="33"/>
                    </a:lnTo>
                    <a:lnTo>
                      <a:pt x="394" y="24"/>
                    </a:lnTo>
                    <a:lnTo>
                      <a:pt x="378" y="18"/>
                    </a:lnTo>
                    <a:lnTo>
                      <a:pt x="359" y="12"/>
                    </a:lnTo>
                    <a:lnTo>
                      <a:pt x="342" y="8"/>
                    </a:lnTo>
                    <a:lnTo>
                      <a:pt x="328" y="5"/>
                    </a:lnTo>
                    <a:lnTo>
                      <a:pt x="312" y="2"/>
                    </a:lnTo>
                    <a:lnTo>
                      <a:pt x="298" y="1"/>
                    </a:lnTo>
                    <a:lnTo>
                      <a:pt x="282" y="0"/>
                    </a:lnTo>
                    <a:lnTo>
                      <a:pt x="267" y="0"/>
                    </a:lnTo>
                    <a:lnTo>
                      <a:pt x="250" y="0"/>
                    </a:lnTo>
                    <a:lnTo>
                      <a:pt x="236" y="1"/>
                    </a:lnTo>
                    <a:lnTo>
                      <a:pt x="221" y="3"/>
                    </a:lnTo>
                    <a:lnTo>
                      <a:pt x="209" y="5"/>
                    </a:lnTo>
                    <a:lnTo>
                      <a:pt x="194" y="9"/>
                    </a:lnTo>
                    <a:lnTo>
                      <a:pt x="181" y="12"/>
                    </a:lnTo>
                    <a:lnTo>
                      <a:pt x="168" y="16"/>
                    </a:lnTo>
                    <a:lnTo>
                      <a:pt x="156" y="20"/>
                    </a:lnTo>
                    <a:lnTo>
                      <a:pt x="145" y="25"/>
                    </a:lnTo>
                    <a:lnTo>
                      <a:pt x="133" y="30"/>
                    </a:lnTo>
                    <a:lnTo>
                      <a:pt x="122" y="36"/>
                    </a:lnTo>
                    <a:lnTo>
                      <a:pt x="108" y="43"/>
                    </a:lnTo>
                    <a:lnTo>
                      <a:pt x="97" y="50"/>
                    </a:lnTo>
                    <a:lnTo>
                      <a:pt x="87" y="57"/>
                    </a:lnTo>
                    <a:lnTo>
                      <a:pt x="75" y="65"/>
                    </a:lnTo>
                    <a:lnTo>
                      <a:pt x="64" y="74"/>
                    </a:lnTo>
                    <a:lnTo>
                      <a:pt x="54" y="83"/>
                    </a:lnTo>
                    <a:lnTo>
                      <a:pt x="46" y="91"/>
                    </a:lnTo>
                    <a:lnTo>
                      <a:pt x="37" y="102"/>
                    </a:lnTo>
                    <a:lnTo>
                      <a:pt x="28" y="115"/>
                    </a:lnTo>
                    <a:lnTo>
                      <a:pt x="19" y="129"/>
                    </a:lnTo>
                    <a:lnTo>
                      <a:pt x="13" y="142"/>
                    </a:lnTo>
                    <a:lnTo>
                      <a:pt x="9" y="156"/>
                    </a:lnTo>
                    <a:lnTo>
                      <a:pt x="4" y="170"/>
                    </a:lnTo>
                    <a:lnTo>
                      <a:pt x="1" y="182"/>
                    </a:lnTo>
                    <a:lnTo>
                      <a:pt x="0" y="195"/>
                    </a:lnTo>
                    <a:lnTo>
                      <a:pt x="0" y="208"/>
                    </a:lnTo>
                    <a:lnTo>
                      <a:pt x="0" y="219"/>
                    </a:lnTo>
                    <a:lnTo>
                      <a:pt x="0" y="232"/>
                    </a:lnTo>
                    <a:lnTo>
                      <a:pt x="0" y="243"/>
                    </a:lnTo>
                    <a:lnTo>
                      <a:pt x="3" y="258"/>
                    </a:lnTo>
                    <a:lnTo>
                      <a:pt x="6" y="270"/>
                    </a:lnTo>
                    <a:lnTo>
                      <a:pt x="10" y="283"/>
                    </a:lnTo>
                    <a:lnTo>
                      <a:pt x="16" y="297"/>
                    </a:lnTo>
                    <a:lnTo>
                      <a:pt x="22" y="310"/>
                    </a:lnTo>
                    <a:lnTo>
                      <a:pt x="30" y="321"/>
                    </a:lnTo>
                    <a:lnTo>
                      <a:pt x="38" y="333"/>
                    </a:lnTo>
                    <a:lnTo>
                      <a:pt x="47" y="345"/>
                    </a:lnTo>
                    <a:lnTo>
                      <a:pt x="55" y="357"/>
                    </a:lnTo>
                    <a:lnTo>
                      <a:pt x="63" y="368"/>
                    </a:lnTo>
                    <a:lnTo>
                      <a:pt x="72" y="381"/>
                    </a:lnTo>
                    <a:lnTo>
                      <a:pt x="86" y="399"/>
                    </a:lnTo>
                    <a:lnTo>
                      <a:pt x="99" y="418"/>
                    </a:lnTo>
                    <a:lnTo>
                      <a:pt x="106" y="427"/>
                    </a:lnTo>
                    <a:lnTo>
                      <a:pt x="110" y="435"/>
                    </a:lnTo>
                    <a:lnTo>
                      <a:pt x="114" y="445"/>
                    </a:lnTo>
                    <a:lnTo>
                      <a:pt x="118" y="456"/>
                    </a:lnTo>
                    <a:lnTo>
                      <a:pt x="122" y="466"/>
                    </a:lnTo>
                    <a:lnTo>
                      <a:pt x="125" y="477"/>
                    </a:lnTo>
                    <a:lnTo>
                      <a:pt x="127" y="492"/>
                    </a:lnTo>
                    <a:lnTo>
                      <a:pt x="131" y="509"/>
                    </a:lnTo>
                    <a:lnTo>
                      <a:pt x="133" y="522"/>
                    </a:lnTo>
                    <a:lnTo>
                      <a:pt x="136" y="538"/>
                    </a:lnTo>
                    <a:lnTo>
                      <a:pt x="138" y="550"/>
                    </a:lnTo>
                    <a:lnTo>
                      <a:pt x="140" y="561"/>
                    </a:lnTo>
                    <a:lnTo>
                      <a:pt x="143" y="571"/>
                    </a:lnTo>
                    <a:lnTo>
                      <a:pt x="145" y="574"/>
                    </a:lnTo>
                    <a:lnTo>
                      <a:pt x="145" y="576"/>
                    </a:lnTo>
                    <a:lnTo>
                      <a:pt x="145" y="577"/>
                    </a:lnTo>
                    <a:lnTo>
                      <a:pt x="146" y="578"/>
                    </a:lnTo>
                    <a:lnTo>
                      <a:pt x="147" y="580"/>
                    </a:lnTo>
                    <a:lnTo>
                      <a:pt x="149" y="582"/>
                    </a:lnTo>
                    <a:lnTo>
                      <a:pt x="151" y="584"/>
                    </a:lnTo>
                    <a:lnTo>
                      <a:pt x="154" y="585"/>
                    </a:lnTo>
                    <a:lnTo>
                      <a:pt x="158" y="588"/>
                    </a:lnTo>
                    <a:lnTo>
                      <a:pt x="163" y="590"/>
                    </a:lnTo>
                    <a:lnTo>
                      <a:pt x="169" y="593"/>
                    </a:lnTo>
                    <a:lnTo>
                      <a:pt x="175" y="595"/>
                    </a:lnTo>
                    <a:lnTo>
                      <a:pt x="182" y="596"/>
                    </a:lnTo>
                    <a:lnTo>
                      <a:pt x="188" y="597"/>
                    </a:lnTo>
                    <a:lnTo>
                      <a:pt x="193" y="599"/>
                    </a:lnTo>
                    <a:lnTo>
                      <a:pt x="201" y="600"/>
                    </a:lnTo>
                    <a:lnTo>
                      <a:pt x="208" y="602"/>
                    </a:lnTo>
                    <a:lnTo>
                      <a:pt x="214" y="602"/>
                    </a:lnTo>
                    <a:lnTo>
                      <a:pt x="221" y="603"/>
                    </a:lnTo>
                    <a:lnTo>
                      <a:pt x="229" y="604"/>
                    </a:lnTo>
                    <a:lnTo>
                      <a:pt x="236" y="604"/>
                    </a:lnTo>
                    <a:lnTo>
                      <a:pt x="242" y="605"/>
                    </a:lnTo>
                    <a:lnTo>
                      <a:pt x="250" y="605"/>
                    </a:lnTo>
                    <a:lnTo>
                      <a:pt x="256" y="606"/>
                    </a:lnTo>
                    <a:lnTo>
                      <a:pt x="263" y="606"/>
                    </a:lnTo>
                    <a:lnTo>
                      <a:pt x="269" y="606"/>
                    </a:lnTo>
                    <a:lnTo>
                      <a:pt x="276" y="606"/>
                    </a:lnTo>
                    <a:lnTo>
                      <a:pt x="284" y="606"/>
                    </a:lnTo>
                    <a:lnTo>
                      <a:pt x="290" y="605"/>
                    </a:lnTo>
                    <a:lnTo>
                      <a:pt x="296" y="605"/>
                    </a:lnTo>
                    <a:lnTo>
                      <a:pt x="304" y="604"/>
                    </a:lnTo>
                    <a:lnTo>
                      <a:pt x="312" y="604"/>
                    </a:lnTo>
                    <a:lnTo>
                      <a:pt x="318" y="603"/>
                    </a:lnTo>
                    <a:lnTo>
                      <a:pt x="326" y="602"/>
                    </a:lnTo>
                    <a:lnTo>
                      <a:pt x="332" y="601"/>
                    </a:lnTo>
                    <a:lnTo>
                      <a:pt x="338" y="600"/>
                    </a:lnTo>
                    <a:lnTo>
                      <a:pt x="345" y="599"/>
                    </a:lnTo>
                    <a:lnTo>
                      <a:pt x="350" y="598"/>
                    </a:lnTo>
                    <a:lnTo>
                      <a:pt x="357" y="596"/>
                    </a:lnTo>
                    <a:lnTo>
                      <a:pt x="362" y="595"/>
                    </a:lnTo>
                    <a:lnTo>
                      <a:pt x="368" y="593"/>
                    </a:lnTo>
                    <a:lnTo>
                      <a:pt x="374" y="591"/>
                    </a:lnTo>
                    <a:lnTo>
                      <a:pt x="379" y="589"/>
                    </a:lnTo>
                  </a:path>
                </a:pathLst>
              </a:custGeom>
              <a:solidFill>
                <a:schemeClr val="bg2"/>
              </a:solidFill>
              <a:ln w="12700" cap="rnd">
                <a:solidFill>
                  <a:srgbClr val="FFFFFF"/>
                </a:solidFill>
                <a:round/>
                <a:headEnd/>
                <a:tailEnd/>
              </a:ln>
            </p:spPr>
            <p:txBody>
              <a:bodyPr/>
              <a:lstStyle/>
              <a:p>
                <a:endParaRPr lang="zh-CN" altLang="en-US"/>
              </a:p>
            </p:txBody>
          </p:sp>
          <p:sp>
            <p:nvSpPr>
              <p:cNvPr id="4155" name="Freeform 211"/>
              <p:cNvSpPr>
                <a:spLocks/>
              </p:cNvSpPr>
              <p:nvPr/>
            </p:nvSpPr>
            <p:spPr bwMode="auto">
              <a:xfrm>
                <a:off x="2602" y="1296"/>
                <a:ext cx="91" cy="90"/>
              </a:xfrm>
              <a:custGeom>
                <a:avLst/>
                <a:gdLst>
                  <a:gd name="T0" fmla="*/ 0 w 91"/>
                  <a:gd name="T1" fmla="*/ 0 h 90"/>
                  <a:gd name="T2" fmla="*/ 24 w 91"/>
                  <a:gd name="T3" fmla="*/ 9 h 90"/>
                  <a:gd name="T4" fmla="*/ 45 w 91"/>
                  <a:gd name="T5" fmla="*/ 20 h 90"/>
                  <a:gd name="T6" fmla="*/ 62 w 91"/>
                  <a:gd name="T7" fmla="*/ 30 h 90"/>
                  <a:gd name="T8" fmla="*/ 73 w 91"/>
                  <a:gd name="T9" fmla="*/ 41 h 90"/>
                  <a:gd name="T10" fmla="*/ 81 w 91"/>
                  <a:gd name="T11" fmla="*/ 53 h 90"/>
                  <a:gd name="T12" fmla="*/ 86 w 91"/>
                  <a:gd name="T13" fmla="*/ 63 h 90"/>
                  <a:gd name="T14" fmla="*/ 90 w 91"/>
                  <a:gd name="T15" fmla="*/ 73 h 90"/>
                  <a:gd name="T16" fmla="*/ 58 w 91"/>
                  <a:gd name="T17" fmla="*/ 89 h 90"/>
                  <a:gd name="T18" fmla="*/ 55 w 91"/>
                  <a:gd name="T19" fmla="*/ 74 h 90"/>
                  <a:gd name="T20" fmla="*/ 50 w 91"/>
                  <a:gd name="T21" fmla="*/ 59 h 90"/>
                  <a:gd name="T22" fmla="*/ 42 w 91"/>
                  <a:gd name="T23" fmla="*/ 43 h 90"/>
                  <a:gd name="T24" fmla="*/ 33 w 91"/>
                  <a:gd name="T25" fmla="*/ 29 h 90"/>
                  <a:gd name="T26" fmla="*/ 19 w 91"/>
                  <a:gd name="T27" fmla="*/ 16 h 90"/>
                  <a:gd name="T28" fmla="*/ 0 w 91"/>
                  <a:gd name="T29" fmla="*/ 0 h 9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1"/>
                  <a:gd name="T46" fmla="*/ 0 h 90"/>
                  <a:gd name="T47" fmla="*/ 91 w 91"/>
                  <a:gd name="T48" fmla="*/ 90 h 9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1" h="90">
                    <a:moveTo>
                      <a:pt x="0" y="0"/>
                    </a:moveTo>
                    <a:lnTo>
                      <a:pt x="24" y="9"/>
                    </a:lnTo>
                    <a:lnTo>
                      <a:pt x="45" y="20"/>
                    </a:lnTo>
                    <a:lnTo>
                      <a:pt x="62" y="30"/>
                    </a:lnTo>
                    <a:lnTo>
                      <a:pt x="73" y="41"/>
                    </a:lnTo>
                    <a:lnTo>
                      <a:pt x="81" y="53"/>
                    </a:lnTo>
                    <a:lnTo>
                      <a:pt x="86" y="63"/>
                    </a:lnTo>
                    <a:lnTo>
                      <a:pt x="90" y="73"/>
                    </a:lnTo>
                    <a:lnTo>
                      <a:pt x="58" y="89"/>
                    </a:lnTo>
                    <a:lnTo>
                      <a:pt x="55" y="74"/>
                    </a:lnTo>
                    <a:lnTo>
                      <a:pt x="50" y="59"/>
                    </a:lnTo>
                    <a:lnTo>
                      <a:pt x="42" y="43"/>
                    </a:lnTo>
                    <a:lnTo>
                      <a:pt x="33" y="29"/>
                    </a:lnTo>
                    <a:lnTo>
                      <a:pt x="19" y="16"/>
                    </a:lnTo>
                    <a:lnTo>
                      <a:pt x="0" y="0"/>
                    </a:lnTo>
                  </a:path>
                </a:pathLst>
              </a:custGeom>
              <a:solidFill>
                <a:srgbClr val="FFFFFF"/>
              </a:solidFill>
              <a:ln w="9525" cap="rnd">
                <a:noFill/>
                <a:round/>
                <a:headEnd/>
                <a:tailEnd/>
              </a:ln>
            </p:spPr>
            <p:txBody>
              <a:bodyPr/>
              <a:lstStyle/>
              <a:p>
                <a:endParaRPr lang="zh-CN" altLang="en-US"/>
              </a:p>
            </p:txBody>
          </p:sp>
        </p:grpSp>
      </p:grpSp>
      <p:grpSp>
        <p:nvGrpSpPr>
          <p:cNvPr id="4103" name="Group 212"/>
          <p:cNvGrpSpPr>
            <a:grpSpLocks/>
          </p:cNvGrpSpPr>
          <p:nvPr/>
        </p:nvGrpSpPr>
        <p:grpSpPr bwMode="auto">
          <a:xfrm>
            <a:off x="1812925" y="3962400"/>
            <a:ext cx="5638800" cy="1905000"/>
            <a:chOff x="1142" y="2295"/>
            <a:chExt cx="3552" cy="1200"/>
          </a:xfrm>
        </p:grpSpPr>
        <p:sp>
          <p:nvSpPr>
            <p:cNvPr id="4151" name="Rectangle 213"/>
            <p:cNvSpPr>
              <a:spLocks noChangeArrowheads="1"/>
            </p:cNvSpPr>
            <p:nvPr/>
          </p:nvSpPr>
          <p:spPr bwMode="auto">
            <a:xfrm>
              <a:off x="1430" y="2295"/>
              <a:ext cx="3264" cy="1200"/>
            </a:xfrm>
            <a:prstGeom prst="rect">
              <a:avLst/>
            </a:prstGeom>
            <a:noFill/>
            <a:ln w="9525">
              <a:noFill/>
              <a:miter lim="800000"/>
              <a:headEnd/>
              <a:tailEnd/>
            </a:ln>
          </p:spPr>
          <p:txBody>
            <a:bodyPr lIns="92075" tIns="46038" rIns="92075" bIns="46038"/>
            <a:lstStyle/>
            <a:p>
              <a:pPr marL="762000" indent="-762000" algn="l" defTabSz="762000" eaLnBrk="0" hangingPunct="0">
                <a:lnSpc>
                  <a:spcPct val="145000"/>
                </a:lnSpc>
                <a:spcBef>
                  <a:spcPct val="20000"/>
                </a:spcBef>
                <a:buFont typeface="Wingdings" pitchFamily="2" charset="2"/>
                <a:buNone/>
              </a:pPr>
              <a:r>
                <a:rPr lang="zh-CN" altLang="en-US" b="1">
                  <a:latin typeface="幼圆" pitchFamily="49" charset="-122"/>
                  <a:ea typeface="幼圆" pitchFamily="49" charset="-122"/>
                </a:rPr>
                <a:t>信息复制的精确性</a:t>
              </a:r>
            </a:p>
            <a:p>
              <a:pPr marL="762000" indent="-762000" algn="l" defTabSz="762000" eaLnBrk="0" hangingPunct="0">
                <a:lnSpc>
                  <a:spcPct val="145000"/>
                </a:lnSpc>
                <a:spcBef>
                  <a:spcPct val="20000"/>
                </a:spcBef>
                <a:buFont typeface="Wingdings" pitchFamily="2" charset="2"/>
                <a:buNone/>
              </a:pPr>
              <a:r>
                <a:rPr lang="zh-CN" altLang="en-US" b="1">
                  <a:latin typeface="幼圆" pitchFamily="49" charset="-122"/>
                  <a:ea typeface="幼圆" pitchFamily="49" charset="-122"/>
                </a:rPr>
                <a:t>运算规则简单</a:t>
              </a:r>
            </a:p>
            <a:p>
              <a:pPr marL="762000" indent="-762000" algn="l" defTabSz="762000" eaLnBrk="0" hangingPunct="0">
                <a:lnSpc>
                  <a:spcPct val="145000"/>
                </a:lnSpc>
                <a:spcBef>
                  <a:spcPct val="20000"/>
                </a:spcBef>
                <a:buFont typeface="Wingdings" pitchFamily="2" charset="2"/>
                <a:buNone/>
              </a:pPr>
              <a:r>
                <a:rPr lang="zh-CN" altLang="en-US" b="1">
                  <a:latin typeface="幼圆" pitchFamily="49" charset="-122"/>
                  <a:ea typeface="幼圆" pitchFamily="49" charset="-122"/>
                </a:rPr>
                <a:t>电子线路制造计算机成为可能</a:t>
              </a:r>
              <a:endParaRPr lang="zh-CN" altLang="en-US">
                <a:latin typeface="幼圆" pitchFamily="49" charset="-122"/>
                <a:ea typeface="幼圆" pitchFamily="49" charset="-122"/>
              </a:endParaRPr>
            </a:p>
          </p:txBody>
        </p:sp>
        <p:graphicFrame>
          <p:nvGraphicFramePr>
            <p:cNvPr id="4098" name="Object 214"/>
            <p:cNvGraphicFramePr>
              <a:graphicFrameLocks noChangeAspect="1"/>
            </p:cNvGraphicFramePr>
            <p:nvPr/>
          </p:nvGraphicFramePr>
          <p:xfrm>
            <a:off x="1142" y="3207"/>
            <a:ext cx="218" cy="215"/>
          </p:xfrm>
          <a:graphic>
            <a:graphicData uri="http://schemas.openxmlformats.org/presentationml/2006/ole">
              <p:oleObj spid="_x0000_s4098" name="BMP 图象" r:id="rId4" imgW="685714" imgH="676369" progId="PBrush">
                <p:embed/>
              </p:oleObj>
            </a:graphicData>
          </a:graphic>
        </p:graphicFrame>
        <p:graphicFrame>
          <p:nvGraphicFramePr>
            <p:cNvPr id="4099" name="Object 215"/>
            <p:cNvGraphicFramePr>
              <a:graphicFrameLocks noChangeAspect="1"/>
            </p:cNvGraphicFramePr>
            <p:nvPr/>
          </p:nvGraphicFramePr>
          <p:xfrm>
            <a:off x="1142" y="2823"/>
            <a:ext cx="218" cy="215"/>
          </p:xfrm>
          <a:graphic>
            <a:graphicData uri="http://schemas.openxmlformats.org/presentationml/2006/ole">
              <p:oleObj spid="_x0000_s4099" name="BMP 图象" r:id="rId5" imgW="685714" imgH="676369" progId="PBrush">
                <p:embed/>
              </p:oleObj>
            </a:graphicData>
          </a:graphic>
        </p:graphicFrame>
        <p:graphicFrame>
          <p:nvGraphicFramePr>
            <p:cNvPr id="4100" name="Object 216"/>
            <p:cNvGraphicFramePr>
              <a:graphicFrameLocks noChangeAspect="1"/>
            </p:cNvGraphicFramePr>
            <p:nvPr/>
          </p:nvGraphicFramePr>
          <p:xfrm>
            <a:off x="1142" y="2439"/>
            <a:ext cx="218" cy="215"/>
          </p:xfrm>
          <a:graphic>
            <a:graphicData uri="http://schemas.openxmlformats.org/presentationml/2006/ole">
              <p:oleObj spid="_x0000_s4100" name="BMP 图象" r:id="rId6" imgW="685714" imgH="676369" progId="PBrush">
                <p:embed/>
              </p:oleObj>
            </a:graphicData>
          </a:graphic>
        </p:graphicFrame>
      </p:grpSp>
      <p:grpSp>
        <p:nvGrpSpPr>
          <p:cNvPr id="4104" name="Group 217"/>
          <p:cNvGrpSpPr>
            <a:grpSpLocks/>
          </p:cNvGrpSpPr>
          <p:nvPr/>
        </p:nvGrpSpPr>
        <p:grpSpPr bwMode="auto">
          <a:xfrm>
            <a:off x="5867400" y="1676400"/>
            <a:ext cx="482600" cy="682625"/>
            <a:chOff x="3635" y="1203"/>
            <a:chExt cx="542" cy="766"/>
          </a:xfrm>
        </p:grpSpPr>
        <p:grpSp>
          <p:nvGrpSpPr>
            <p:cNvPr id="4130" name="Group 218"/>
            <p:cNvGrpSpPr>
              <a:grpSpLocks/>
            </p:cNvGrpSpPr>
            <p:nvPr/>
          </p:nvGrpSpPr>
          <p:grpSpPr bwMode="auto">
            <a:xfrm>
              <a:off x="3782" y="1789"/>
              <a:ext cx="247" cy="180"/>
              <a:chOff x="3782" y="1789"/>
              <a:chExt cx="247" cy="180"/>
            </a:xfrm>
          </p:grpSpPr>
          <p:grpSp>
            <p:nvGrpSpPr>
              <p:cNvPr id="4134" name="Group 219"/>
              <p:cNvGrpSpPr>
                <a:grpSpLocks/>
              </p:cNvGrpSpPr>
              <p:nvPr/>
            </p:nvGrpSpPr>
            <p:grpSpPr bwMode="auto">
              <a:xfrm>
                <a:off x="3782" y="1789"/>
                <a:ext cx="247" cy="180"/>
                <a:chOff x="3782" y="1789"/>
                <a:chExt cx="247" cy="180"/>
              </a:xfrm>
            </p:grpSpPr>
            <p:grpSp>
              <p:nvGrpSpPr>
                <p:cNvPr id="4140" name="Group 220"/>
                <p:cNvGrpSpPr>
                  <a:grpSpLocks/>
                </p:cNvGrpSpPr>
                <p:nvPr/>
              </p:nvGrpSpPr>
              <p:grpSpPr bwMode="auto">
                <a:xfrm>
                  <a:off x="3844" y="1926"/>
                  <a:ext cx="135" cy="43"/>
                  <a:chOff x="3844" y="1926"/>
                  <a:chExt cx="135" cy="43"/>
                </a:xfrm>
              </p:grpSpPr>
              <p:sp>
                <p:nvSpPr>
                  <p:cNvPr id="4149" name="Freeform 221"/>
                  <p:cNvSpPr>
                    <a:spLocks/>
                  </p:cNvSpPr>
                  <p:nvPr/>
                </p:nvSpPr>
                <p:spPr bwMode="auto">
                  <a:xfrm>
                    <a:off x="3844" y="1926"/>
                    <a:ext cx="135" cy="43"/>
                  </a:xfrm>
                  <a:custGeom>
                    <a:avLst/>
                    <a:gdLst>
                      <a:gd name="T0" fmla="*/ 0 w 135"/>
                      <a:gd name="T1" fmla="*/ 0 h 43"/>
                      <a:gd name="T2" fmla="*/ 27 w 135"/>
                      <a:gd name="T3" fmla="*/ 33 h 43"/>
                      <a:gd name="T4" fmla="*/ 29 w 135"/>
                      <a:gd name="T5" fmla="*/ 35 h 43"/>
                      <a:gd name="T6" fmla="*/ 32 w 135"/>
                      <a:gd name="T7" fmla="*/ 36 h 43"/>
                      <a:gd name="T8" fmla="*/ 36 w 135"/>
                      <a:gd name="T9" fmla="*/ 37 h 43"/>
                      <a:gd name="T10" fmla="*/ 41 w 135"/>
                      <a:gd name="T11" fmla="*/ 39 h 43"/>
                      <a:gd name="T12" fmla="*/ 46 w 135"/>
                      <a:gd name="T13" fmla="*/ 40 h 43"/>
                      <a:gd name="T14" fmla="*/ 50 w 135"/>
                      <a:gd name="T15" fmla="*/ 40 h 43"/>
                      <a:gd name="T16" fmla="*/ 55 w 135"/>
                      <a:gd name="T17" fmla="*/ 41 h 43"/>
                      <a:gd name="T18" fmla="*/ 59 w 135"/>
                      <a:gd name="T19" fmla="*/ 41 h 43"/>
                      <a:gd name="T20" fmla="*/ 65 w 135"/>
                      <a:gd name="T21" fmla="*/ 42 h 43"/>
                      <a:gd name="T22" fmla="*/ 69 w 135"/>
                      <a:gd name="T23" fmla="*/ 42 h 43"/>
                      <a:gd name="T24" fmla="*/ 74 w 135"/>
                      <a:gd name="T25" fmla="*/ 41 h 43"/>
                      <a:gd name="T26" fmla="*/ 79 w 135"/>
                      <a:gd name="T27" fmla="*/ 41 h 43"/>
                      <a:gd name="T28" fmla="*/ 84 w 135"/>
                      <a:gd name="T29" fmla="*/ 40 h 43"/>
                      <a:gd name="T30" fmla="*/ 89 w 135"/>
                      <a:gd name="T31" fmla="*/ 40 h 43"/>
                      <a:gd name="T32" fmla="*/ 93 w 135"/>
                      <a:gd name="T33" fmla="*/ 39 h 43"/>
                      <a:gd name="T34" fmla="*/ 98 w 135"/>
                      <a:gd name="T35" fmla="*/ 38 h 43"/>
                      <a:gd name="T36" fmla="*/ 102 w 135"/>
                      <a:gd name="T37" fmla="*/ 36 h 43"/>
                      <a:gd name="T38" fmla="*/ 105 w 135"/>
                      <a:gd name="T39" fmla="*/ 35 h 43"/>
                      <a:gd name="T40" fmla="*/ 106 w 135"/>
                      <a:gd name="T41" fmla="*/ 33 h 43"/>
                      <a:gd name="T42" fmla="*/ 109 w 135"/>
                      <a:gd name="T43" fmla="*/ 32 h 43"/>
                      <a:gd name="T44" fmla="*/ 134 w 135"/>
                      <a:gd name="T45" fmla="*/ 0 h 43"/>
                      <a:gd name="T46" fmla="*/ 0 w 135"/>
                      <a:gd name="T47" fmla="*/ 0 h 4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35"/>
                      <a:gd name="T73" fmla="*/ 0 h 43"/>
                      <a:gd name="T74" fmla="*/ 135 w 135"/>
                      <a:gd name="T75" fmla="*/ 43 h 4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35" h="43">
                        <a:moveTo>
                          <a:pt x="0" y="0"/>
                        </a:moveTo>
                        <a:lnTo>
                          <a:pt x="27" y="33"/>
                        </a:lnTo>
                        <a:lnTo>
                          <a:pt x="29" y="35"/>
                        </a:lnTo>
                        <a:lnTo>
                          <a:pt x="32" y="36"/>
                        </a:lnTo>
                        <a:lnTo>
                          <a:pt x="36" y="37"/>
                        </a:lnTo>
                        <a:lnTo>
                          <a:pt x="41" y="39"/>
                        </a:lnTo>
                        <a:lnTo>
                          <a:pt x="46" y="40"/>
                        </a:lnTo>
                        <a:lnTo>
                          <a:pt x="50" y="40"/>
                        </a:lnTo>
                        <a:lnTo>
                          <a:pt x="55" y="41"/>
                        </a:lnTo>
                        <a:lnTo>
                          <a:pt x="59" y="41"/>
                        </a:lnTo>
                        <a:lnTo>
                          <a:pt x="65" y="42"/>
                        </a:lnTo>
                        <a:lnTo>
                          <a:pt x="69" y="42"/>
                        </a:lnTo>
                        <a:lnTo>
                          <a:pt x="74" y="41"/>
                        </a:lnTo>
                        <a:lnTo>
                          <a:pt x="79" y="41"/>
                        </a:lnTo>
                        <a:lnTo>
                          <a:pt x="84" y="40"/>
                        </a:lnTo>
                        <a:lnTo>
                          <a:pt x="89" y="40"/>
                        </a:lnTo>
                        <a:lnTo>
                          <a:pt x="93" y="39"/>
                        </a:lnTo>
                        <a:lnTo>
                          <a:pt x="98" y="38"/>
                        </a:lnTo>
                        <a:lnTo>
                          <a:pt x="102" y="36"/>
                        </a:lnTo>
                        <a:lnTo>
                          <a:pt x="105" y="35"/>
                        </a:lnTo>
                        <a:lnTo>
                          <a:pt x="106" y="33"/>
                        </a:lnTo>
                        <a:lnTo>
                          <a:pt x="109" y="32"/>
                        </a:lnTo>
                        <a:lnTo>
                          <a:pt x="134" y="0"/>
                        </a:lnTo>
                        <a:lnTo>
                          <a:pt x="0" y="0"/>
                        </a:lnTo>
                      </a:path>
                    </a:pathLst>
                  </a:custGeom>
                  <a:solidFill>
                    <a:srgbClr val="000000"/>
                  </a:solidFill>
                  <a:ln w="9525" cap="rnd">
                    <a:noFill/>
                    <a:round/>
                    <a:headEnd/>
                    <a:tailEnd/>
                  </a:ln>
                </p:spPr>
                <p:txBody>
                  <a:bodyPr/>
                  <a:lstStyle/>
                  <a:p>
                    <a:endParaRPr lang="zh-CN" altLang="en-US"/>
                  </a:p>
                </p:txBody>
              </p:sp>
              <p:sp>
                <p:nvSpPr>
                  <p:cNvPr id="4150" name="Freeform 222"/>
                  <p:cNvSpPr>
                    <a:spLocks/>
                  </p:cNvSpPr>
                  <p:nvPr/>
                </p:nvSpPr>
                <p:spPr bwMode="auto">
                  <a:xfrm>
                    <a:off x="3865" y="1926"/>
                    <a:ext cx="60" cy="43"/>
                  </a:xfrm>
                  <a:custGeom>
                    <a:avLst/>
                    <a:gdLst>
                      <a:gd name="T0" fmla="*/ 0 w 60"/>
                      <a:gd name="T1" fmla="*/ 0 h 43"/>
                      <a:gd name="T2" fmla="*/ 16 w 60"/>
                      <a:gd name="T3" fmla="*/ 37 h 43"/>
                      <a:gd name="T4" fmla="*/ 19 w 60"/>
                      <a:gd name="T5" fmla="*/ 39 h 43"/>
                      <a:gd name="T6" fmla="*/ 25 w 60"/>
                      <a:gd name="T7" fmla="*/ 40 h 43"/>
                      <a:gd name="T8" fmla="*/ 29 w 60"/>
                      <a:gd name="T9" fmla="*/ 40 h 43"/>
                      <a:gd name="T10" fmla="*/ 33 w 60"/>
                      <a:gd name="T11" fmla="*/ 41 h 43"/>
                      <a:gd name="T12" fmla="*/ 38 w 60"/>
                      <a:gd name="T13" fmla="*/ 41 h 43"/>
                      <a:gd name="T14" fmla="*/ 43 w 60"/>
                      <a:gd name="T15" fmla="*/ 42 h 43"/>
                      <a:gd name="T16" fmla="*/ 47 w 60"/>
                      <a:gd name="T17" fmla="*/ 42 h 43"/>
                      <a:gd name="T18" fmla="*/ 53 w 60"/>
                      <a:gd name="T19" fmla="*/ 41 h 43"/>
                      <a:gd name="T20" fmla="*/ 59 w 60"/>
                      <a:gd name="T21" fmla="*/ 0 h 43"/>
                      <a:gd name="T22" fmla="*/ 0 w 60"/>
                      <a:gd name="T23" fmla="*/ 0 h 4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0"/>
                      <a:gd name="T37" fmla="*/ 0 h 43"/>
                      <a:gd name="T38" fmla="*/ 60 w 60"/>
                      <a:gd name="T39" fmla="*/ 43 h 4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0" h="43">
                        <a:moveTo>
                          <a:pt x="0" y="0"/>
                        </a:moveTo>
                        <a:lnTo>
                          <a:pt x="16" y="37"/>
                        </a:lnTo>
                        <a:lnTo>
                          <a:pt x="19" y="39"/>
                        </a:lnTo>
                        <a:lnTo>
                          <a:pt x="25" y="40"/>
                        </a:lnTo>
                        <a:lnTo>
                          <a:pt x="29" y="40"/>
                        </a:lnTo>
                        <a:lnTo>
                          <a:pt x="33" y="41"/>
                        </a:lnTo>
                        <a:lnTo>
                          <a:pt x="38" y="41"/>
                        </a:lnTo>
                        <a:lnTo>
                          <a:pt x="43" y="42"/>
                        </a:lnTo>
                        <a:lnTo>
                          <a:pt x="47" y="42"/>
                        </a:lnTo>
                        <a:lnTo>
                          <a:pt x="53" y="41"/>
                        </a:lnTo>
                        <a:lnTo>
                          <a:pt x="59" y="0"/>
                        </a:lnTo>
                        <a:lnTo>
                          <a:pt x="0" y="0"/>
                        </a:lnTo>
                      </a:path>
                    </a:pathLst>
                  </a:custGeom>
                  <a:solidFill>
                    <a:srgbClr val="404040"/>
                  </a:solidFill>
                  <a:ln w="9525" cap="rnd">
                    <a:noFill/>
                    <a:round/>
                    <a:headEnd/>
                    <a:tailEnd/>
                  </a:ln>
                </p:spPr>
                <p:txBody>
                  <a:bodyPr/>
                  <a:lstStyle/>
                  <a:p>
                    <a:endParaRPr lang="zh-CN" altLang="en-US"/>
                  </a:p>
                </p:txBody>
              </p:sp>
            </p:grpSp>
            <p:grpSp>
              <p:nvGrpSpPr>
                <p:cNvPr id="4141" name="Group 223"/>
                <p:cNvGrpSpPr>
                  <a:grpSpLocks/>
                </p:cNvGrpSpPr>
                <p:nvPr/>
              </p:nvGrpSpPr>
              <p:grpSpPr bwMode="auto">
                <a:xfrm>
                  <a:off x="3782" y="1789"/>
                  <a:ext cx="247" cy="150"/>
                  <a:chOff x="3782" y="1789"/>
                  <a:chExt cx="247" cy="150"/>
                </a:xfrm>
              </p:grpSpPr>
              <p:sp>
                <p:nvSpPr>
                  <p:cNvPr id="4142" name="Freeform 224"/>
                  <p:cNvSpPr>
                    <a:spLocks/>
                  </p:cNvSpPr>
                  <p:nvPr/>
                </p:nvSpPr>
                <p:spPr bwMode="auto">
                  <a:xfrm>
                    <a:off x="3782" y="1789"/>
                    <a:ext cx="247" cy="150"/>
                  </a:xfrm>
                  <a:custGeom>
                    <a:avLst/>
                    <a:gdLst>
                      <a:gd name="T0" fmla="*/ 5 w 247"/>
                      <a:gd name="T1" fmla="*/ 4 h 150"/>
                      <a:gd name="T2" fmla="*/ 6 w 247"/>
                      <a:gd name="T3" fmla="*/ 7 h 150"/>
                      <a:gd name="T4" fmla="*/ 6 w 247"/>
                      <a:gd name="T5" fmla="*/ 15 h 150"/>
                      <a:gd name="T6" fmla="*/ 3 w 247"/>
                      <a:gd name="T7" fmla="*/ 19 h 150"/>
                      <a:gd name="T8" fmla="*/ 1 w 247"/>
                      <a:gd name="T9" fmla="*/ 26 h 150"/>
                      <a:gd name="T10" fmla="*/ 4 w 247"/>
                      <a:gd name="T11" fmla="*/ 31 h 150"/>
                      <a:gd name="T12" fmla="*/ 9 w 247"/>
                      <a:gd name="T13" fmla="*/ 36 h 150"/>
                      <a:gd name="T14" fmla="*/ 8 w 247"/>
                      <a:gd name="T15" fmla="*/ 40 h 150"/>
                      <a:gd name="T16" fmla="*/ 3 w 247"/>
                      <a:gd name="T17" fmla="*/ 44 h 150"/>
                      <a:gd name="T18" fmla="*/ 1 w 247"/>
                      <a:gd name="T19" fmla="*/ 49 h 150"/>
                      <a:gd name="T20" fmla="*/ 5 w 247"/>
                      <a:gd name="T21" fmla="*/ 53 h 150"/>
                      <a:gd name="T22" fmla="*/ 8 w 247"/>
                      <a:gd name="T23" fmla="*/ 57 h 150"/>
                      <a:gd name="T24" fmla="*/ 8 w 247"/>
                      <a:gd name="T25" fmla="*/ 62 h 150"/>
                      <a:gd name="T26" fmla="*/ 3 w 247"/>
                      <a:gd name="T27" fmla="*/ 67 h 150"/>
                      <a:gd name="T28" fmla="*/ 0 w 247"/>
                      <a:gd name="T29" fmla="*/ 72 h 150"/>
                      <a:gd name="T30" fmla="*/ 3 w 247"/>
                      <a:gd name="T31" fmla="*/ 77 h 150"/>
                      <a:gd name="T32" fmla="*/ 9 w 247"/>
                      <a:gd name="T33" fmla="*/ 81 h 150"/>
                      <a:gd name="T34" fmla="*/ 9 w 247"/>
                      <a:gd name="T35" fmla="*/ 89 h 150"/>
                      <a:gd name="T36" fmla="*/ 5 w 247"/>
                      <a:gd name="T37" fmla="*/ 94 h 150"/>
                      <a:gd name="T38" fmla="*/ 5 w 247"/>
                      <a:gd name="T39" fmla="*/ 98 h 150"/>
                      <a:gd name="T40" fmla="*/ 11 w 247"/>
                      <a:gd name="T41" fmla="*/ 103 h 150"/>
                      <a:gd name="T42" fmla="*/ 28 w 247"/>
                      <a:gd name="T43" fmla="*/ 118 h 150"/>
                      <a:gd name="T44" fmla="*/ 44 w 247"/>
                      <a:gd name="T45" fmla="*/ 130 h 150"/>
                      <a:gd name="T46" fmla="*/ 58 w 247"/>
                      <a:gd name="T47" fmla="*/ 137 h 150"/>
                      <a:gd name="T48" fmla="*/ 84 w 247"/>
                      <a:gd name="T49" fmla="*/ 145 h 150"/>
                      <a:gd name="T50" fmla="*/ 108 w 247"/>
                      <a:gd name="T51" fmla="*/ 148 h 150"/>
                      <a:gd name="T52" fmla="*/ 140 w 247"/>
                      <a:gd name="T53" fmla="*/ 148 h 150"/>
                      <a:gd name="T54" fmla="*/ 168 w 247"/>
                      <a:gd name="T55" fmla="*/ 146 h 150"/>
                      <a:gd name="T56" fmla="*/ 187 w 247"/>
                      <a:gd name="T57" fmla="*/ 142 h 150"/>
                      <a:gd name="T58" fmla="*/ 200 w 247"/>
                      <a:gd name="T59" fmla="*/ 136 h 150"/>
                      <a:gd name="T60" fmla="*/ 209 w 247"/>
                      <a:gd name="T61" fmla="*/ 130 h 150"/>
                      <a:gd name="T62" fmla="*/ 235 w 247"/>
                      <a:gd name="T63" fmla="*/ 102 h 150"/>
                      <a:gd name="T64" fmla="*/ 240 w 247"/>
                      <a:gd name="T65" fmla="*/ 92 h 150"/>
                      <a:gd name="T66" fmla="*/ 241 w 247"/>
                      <a:gd name="T67" fmla="*/ 88 h 150"/>
                      <a:gd name="T68" fmla="*/ 237 w 247"/>
                      <a:gd name="T69" fmla="*/ 84 h 150"/>
                      <a:gd name="T70" fmla="*/ 237 w 247"/>
                      <a:gd name="T71" fmla="*/ 78 h 150"/>
                      <a:gd name="T72" fmla="*/ 240 w 247"/>
                      <a:gd name="T73" fmla="*/ 74 h 150"/>
                      <a:gd name="T74" fmla="*/ 244 w 247"/>
                      <a:gd name="T75" fmla="*/ 70 h 150"/>
                      <a:gd name="T76" fmla="*/ 246 w 247"/>
                      <a:gd name="T77" fmla="*/ 65 h 150"/>
                      <a:gd name="T78" fmla="*/ 242 w 247"/>
                      <a:gd name="T79" fmla="*/ 61 h 150"/>
                      <a:gd name="T80" fmla="*/ 238 w 247"/>
                      <a:gd name="T81" fmla="*/ 57 h 150"/>
                      <a:gd name="T82" fmla="*/ 238 w 247"/>
                      <a:gd name="T83" fmla="*/ 52 h 150"/>
                      <a:gd name="T84" fmla="*/ 243 w 247"/>
                      <a:gd name="T85" fmla="*/ 47 h 150"/>
                      <a:gd name="T86" fmla="*/ 244 w 247"/>
                      <a:gd name="T87" fmla="*/ 41 h 150"/>
                      <a:gd name="T88" fmla="*/ 240 w 247"/>
                      <a:gd name="T89" fmla="*/ 36 h 150"/>
                      <a:gd name="T90" fmla="*/ 238 w 247"/>
                      <a:gd name="T91" fmla="*/ 32 h 150"/>
                      <a:gd name="T92" fmla="*/ 241 w 247"/>
                      <a:gd name="T93" fmla="*/ 26 h 150"/>
                      <a:gd name="T94" fmla="*/ 244 w 247"/>
                      <a:gd name="T95" fmla="*/ 23 h 150"/>
                      <a:gd name="T96" fmla="*/ 246 w 247"/>
                      <a:gd name="T97" fmla="*/ 18 h 150"/>
                      <a:gd name="T98" fmla="*/ 243 w 247"/>
                      <a:gd name="T99" fmla="*/ 13 h 150"/>
                      <a:gd name="T100" fmla="*/ 239 w 247"/>
                      <a:gd name="T101" fmla="*/ 8 h 150"/>
                      <a:gd name="T102" fmla="*/ 240 w 247"/>
                      <a:gd name="T103" fmla="*/ 3 h 150"/>
                      <a:gd name="T104" fmla="*/ 7 w 247"/>
                      <a:gd name="T105" fmla="*/ 0 h 15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47"/>
                      <a:gd name="T160" fmla="*/ 0 h 150"/>
                      <a:gd name="T161" fmla="*/ 247 w 247"/>
                      <a:gd name="T162" fmla="*/ 150 h 15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47" h="150">
                        <a:moveTo>
                          <a:pt x="7" y="0"/>
                        </a:moveTo>
                        <a:lnTo>
                          <a:pt x="5" y="4"/>
                        </a:lnTo>
                        <a:lnTo>
                          <a:pt x="6" y="5"/>
                        </a:lnTo>
                        <a:lnTo>
                          <a:pt x="6" y="7"/>
                        </a:lnTo>
                        <a:lnTo>
                          <a:pt x="7" y="12"/>
                        </a:lnTo>
                        <a:lnTo>
                          <a:pt x="6" y="15"/>
                        </a:lnTo>
                        <a:lnTo>
                          <a:pt x="4" y="17"/>
                        </a:lnTo>
                        <a:lnTo>
                          <a:pt x="3" y="19"/>
                        </a:lnTo>
                        <a:lnTo>
                          <a:pt x="1" y="23"/>
                        </a:lnTo>
                        <a:lnTo>
                          <a:pt x="1" y="26"/>
                        </a:lnTo>
                        <a:lnTo>
                          <a:pt x="3" y="28"/>
                        </a:lnTo>
                        <a:lnTo>
                          <a:pt x="4" y="31"/>
                        </a:lnTo>
                        <a:lnTo>
                          <a:pt x="7" y="33"/>
                        </a:lnTo>
                        <a:lnTo>
                          <a:pt x="9" y="36"/>
                        </a:lnTo>
                        <a:lnTo>
                          <a:pt x="9" y="38"/>
                        </a:lnTo>
                        <a:lnTo>
                          <a:pt x="8" y="40"/>
                        </a:lnTo>
                        <a:lnTo>
                          <a:pt x="5" y="42"/>
                        </a:lnTo>
                        <a:lnTo>
                          <a:pt x="3" y="44"/>
                        </a:lnTo>
                        <a:lnTo>
                          <a:pt x="2" y="46"/>
                        </a:lnTo>
                        <a:lnTo>
                          <a:pt x="1" y="49"/>
                        </a:lnTo>
                        <a:lnTo>
                          <a:pt x="3" y="51"/>
                        </a:lnTo>
                        <a:lnTo>
                          <a:pt x="5" y="53"/>
                        </a:lnTo>
                        <a:lnTo>
                          <a:pt x="7" y="55"/>
                        </a:lnTo>
                        <a:lnTo>
                          <a:pt x="8" y="57"/>
                        </a:lnTo>
                        <a:lnTo>
                          <a:pt x="9" y="59"/>
                        </a:lnTo>
                        <a:lnTo>
                          <a:pt x="8" y="62"/>
                        </a:lnTo>
                        <a:lnTo>
                          <a:pt x="5" y="65"/>
                        </a:lnTo>
                        <a:lnTo>
                          <a:pt x="3" y="67"/>
                        </a:lnTo>
                        <a:lnTo>
                          <a:pt x="0" y="70"/>
                        </a:lnTo>
                        <a:lnTo>
                          <a:pt x="0" y="72"/>
                        </a:lnTo>
                        <a:lnTo>
                          <a:pt x="1" y="74"/>
                        </a:lnTo>
                        <a:lnTo>
                          <a:pt x="3" y="77"/>
                        </a:lnTo>
                        <a:lnTo>
                          <a:pt x="6" y="79"/>
                        </a:lnTo>
                        <a:lnTo>
                          <a:pt x="9" y="81"/>
                        </a:lnTo>
                        <a:lnTo>
                          <a:pt x="10" y="85"/>
                        </a:lnTo>
                        <a:lnTo>
                          <a:pt x="9" y="89"/>
                        </a:lnTo>
                        <a:lnTo>
                          <a:pt x="6" y="92"/>
                        </a:lnTo>
                        <a:lnTo>
                          <a:pt x="5" y="94"/>
                        </a:lnTo>
                        <a:lnTo>
                          <a:pt x="5" y="96"/>
                        </a:lnTo>
                        <a:lnTo>
                          <a:pt x="5" y="98"/>
                        </a:lnTo>
                        <a:lnTo>
                          <a:pt x="7" y="100"/>
                        </a:lnTo>
                        <a:lnTo>
                          <a:pt x="11" y="103"/>
                        </a:lnTo>
                        <a:lnTo>
                          <a:pt x="17" y="109"/>
                        </a:lnTo>
                        <a:lnTo>
                          <a:pt x="28" y="118"/>
                        </a:lnTo>
                        <a:lnTo>
                          <a:pt x="38" y="126"/>
                        </a:lnTo>
                        <a:lnTo>
                          <a:pt x="44" y="130"/>
                        </a:lnTo>
                        <a:lnTo>
                          <a:pt x="51" y="133"/>
                        </a:lnTo>
                        <a:lnTo>
                          <a:pt x="58" y="137"/>
                        </a:lnTo>
                        <a:lnTo>
                          <a:pt x="68" y="141"/>
                        </a:lnTo>
                        <a:lnTo>
                          <a:pt x="84" y="145"/>
                        </a:lnTo>
                        <a:lnTo>
                          <a:pt x="96" y="147"/>
                        </a:lnTo>
                        <a:lnTo>
                          <a:pt x="108" y="148"/>
                        </a:lnTo>
                        <a:lnTo>
                          <a:pt x="124" y="149"/>
                        </a:lnTo>
                        <a:lnTo>
                          <a:pt x="140" y="148"/>
                        </a:lnTo>
                        <a:lnTo>
                          <a:pt x="155" y="148"/>
                        </a:lnTo>
                        <a:lnTo>
                          <a:pt x="168" y="146"/>
                        </a:lnTo>
                        <a:lnTo>
                          <a:pt x="179" y="144"/>
                        </a:lnTo>
                        <a:lnTo>
                          <a:pt x="187" y="142"/>
                        </a:lnTo>
                        <a:lnTo>
                          <a:pt x="194" y="139"/>
                        </a:lnTo>
                        <a:lnTo>
                          <a:pt x="200" y="136"/>
                        </a:lnTo>
                        <a:lnTo>
                          <a:pt x="205" y="134"/>
                        </a:lnTo>
                        <a:lnTo>
                          <a:pt x="209" y="130"/>
                        </a:lnTo>
                        <a:lnTo>
                          <a:pt x="224" y="115"/>
                        </a:lnTo>
                        <a:lnTo>
                          <a:pt x="235" y="102"/>
                        </a:lnTo>
                        <a:lnTo>
                          <a:pt x="239" y="95"/>
                        </a:lnTo>
                        <a:lnTo>
                          <a:pt x="240" y="92"/>
                        </a:lnTo>
                        <a:lnTo>
                          <a:pt x="241" y="90"/>
                        </a:lnTo>
                        <a:lnTo>
                          <a:pt x="241" y="88"/>
                        </a:lnTo>
                        <a:lnTo>
                          <a:pt x="239" y="85"/>
                        </a:lnTo>
                        <a:lnTo>
                          <a:pt x="237" y="84"/>
                        </a:lnTo>
                        <a:lnTo>
                          <a:pt x="236" y="81"/>
                        </a:lnTo>
                        <a:lnTo>
                          <a:pt x="237" y="78"/>
                        </a:lnTo>
                        <a:lnTo>
                          <a:pt x="239" y="77"/>
                        </a:lnTo>
                        <a:lnTo>
                          <a:pt x="240" y="74"/>
                        </a:lnTo>
                        <a:lnTo>
                          <a:pt x="242" y="73"/>
                        </a:lnTo>
                        <a:lnTo>
                          <a:pt x="244" y="70"/>
                        </a:lnTo>
                        <a:lnTo>
                          <a:pt x="246" y="68"/>
                        </a:lnTo>
                        <a:lnTo>
                          <a:pt x="246" y="65"/>
                        </a:lnTo>
                        <a:lnTo>
                          <a:pt x="244" y="63"/>
                        </a:lnTo>
                        <a:lnTo>
                          <a:pt x="242" y="61"/>
                        </a:lnTo>
                        <a:lnTo>
                          <a:pt x="240" y="59"/>
                        </a:lnTo>
                        <a:lnTo>
                          <a:pt x="238" y="57"/>
                        </a:lnTo>
                        <a:lnTo>
                          <a:pt x="238" y="54"/>
                        </a:lnTo>
                        <a:lnTo>
                          <a:pt x="238" y="52"/>
                        </a:lnTo>
                        <a:lnTo>
                          <a:pt x="241" y="49"/>
                        </a:lnTo>
                        <a:lnTo>
                          <a:pt x="243" y="47"/>
                        </a:lnTo>
                        <a:lnTo>
                          <a:pt x="244" y="45"/>
                        </a:lnTo>
                        <a:lnTo>
                          <a:pt x="244" y="41"/>
                        </a:lnTo>
                        <a:lnTo>
                          <a:pt x="243" y="38"/>
                        </a:lnTo>
                        <a:lnTo>
                          <a:pt x="240" y="36"/>
                        </a:lnTo>
                        <a:lnTo>
                          <a:pt x="239" y="34"/>
                        </a:lnTo>
                        <a:lnTo>
                          <a:pt x="238" y="32"/>
                        </a:lnTo>
                        <a:lnTo>
                          <a:pt x="239" y="29"/>
                        </a:lnTo>
                        <a:lnTo>
                          <a:pt x="241" y="26"/>
                        </a:lnTo>
                        <a:lnTo>
                          <a:pt x="242" y="25"/>
                        </a:lnTo>
                        <a:lnTo>
                          <a:pt x="244" y="23"/>
                        </a:lnTo>
                        <a:lnTo>
                          <a:pt x="246" y="20"/>
                        </a:lnTo>
                        <a:lnTo>
                          <a:pt x="246" y="18"/>
                        </a:lnTo>
                        <a:lnTo>
                          <a:pt x="245" y="16"/>
                        </a:lnTo>
                        <a:lnTo>
                          <a:pt x="243" y="13"/>
                        </a:lnTo>
                        <a:lnTo>
                          <a:pt x="241" y="11"/>
                        </a:lnTo>
                        <a:lnTo>
                          <a:pt x="239" y="8"/>
                        </a:lnTo>
                        <a:lnTo>
                          <a:pt x="239" y="5"/>
                        </a:lnTo>
                        <a:lnTo>
                          <a:pt x="240" y="3"/>
                        </a:lnTo>
                        <a:lnTo>
                          <a:pt x="239" y="0"/>
                        </a:lnTo>
                        <a:lnTo>
                          <a:pt x="7" y="0"/>
                        </a:lnTo>
                      </a:path>
                    </a:pathLst>
                  </a:custGeom>
                  <a:solidFill>
                    <a:srgbClr val="FFC080"/>
                  </a:solidFill>
                  <a:ln w="9525" cap="rnd">
                    <a:noFill/>
                    <a:round/>
                    <a:headEnd/>
                    <a:tailEnd/>
                  </a:ln>
                </p:spPr>
                <p:txBody>
                  <a:bodyPr/>
                  <a:lstStyle/>
                  <a:p>
                    <a:endParaRPr lang="zh-CN" altLang="en-US"/>
                  </a:p>
                </p:txBody>
              </p:sp>
              <p:sp>
                <p:nvSpPr>
                  <p:cNvPr id="4143" name="Freeform 225"/>
                  <p:cNvSpPr>
                    <a:spLocks/>
                  </p:cNvSpPr>
                  <p:nvPr/>
                </p:nvSpPr>
                <p:spPr bwMode="auto">
                  <a:xfrm>
                    <a:off x="3783" y="1809"/>
                    <a:ext cx="33" cy="21"/>
                  </a:xfrm>
                  <a:custGeom>
                    <a:avLst/>
                    <a:gdLst>
                      <a:gd name="T0" fmla="*/ 1 w 33"/>
                      <a:gd name="T1" fmla="*/ 0 h 21"/>
                      <a:gd name="T2" fmla="*/ 3 w 33"/>
                      <a:gd name="T3" fmla="*/ 2 h 21"/>
                      <a:gd name="T4" fmla="*/ 6 w 33"/>
                      <a:gd name="T5" fmla="*/ 5 h 21"/>
                      <a:gd name="T6" fmla="*/ 12 w 33"/>
                      <a:gd name="T7" fmla="*/ 8 h 21"/>
                      <a:gd name="T8" fmla="*/ 18 w 33"/>
                      <a:gd name="T9" fmla="*/ 11 h 21"/>
                      <a:gd name="T10" fmla="*/ 25 w 33"/>
                      <a:gd name="T11" fmla="*/ 13 h 21"/>
                      <a:gd name="T12" fmla="*/ 32 w 33"/>
                      <a:gd name="T13" fmla="*/ 14 h 21"/>
                      <a:gd name="T14" fmla="*/ 29 w 33"/>
                      <a:gd name="T15" fmla="*/ 18 h 21"/>
                      <a:gd name="T16" fmla="*/ 21 w 33"/>
                      <a:gd name="T17" fmla="*/ 17 h 21"/>
                      <a:gd name="T18" fmla="*/ 12 w 33"/>
                      <a:gd name="T19" fmla="*/ 17 h 21"/>
                      <a:gd name="T20" fmla="*/ 6 w 33"/>
                      <a:gd name="T21" fmla="*/ 20 h 21"/>
                      <a:gd name="T22" fmla="*/ 8 w 33"/>
                      <a:gd name="T23" fmla="*/ 18 h 21"/>
                      <a:gd name="T24" fmla="*/ 7 w 33"/>
                      <a:gd name="T25" fmla="*/ 15 h 21"/>
                      <a:gd name="T26" fmla="*/ 5 w 33"/>
                      <a:gd name="T27" fmla="*/ 12 h 21"/>
                      <a:gd name="T28" fmla="*/ 3 w 33"/>
                      <a:gd name="T29" fmla="*/ 10 h 21"/>
                      <a:gd name="T30" fmla="*/ 0 w 33"/>
                      <a:gd name="T31" fmla="*/ 6 h 21"/>
                      <a:gd name="T32" fmla="*/ 0 w 33"/>
                      <a:gd name="T33" fmla="*/ 3 h 21"/>
                      <a:gd name="T34" fmla="*/ 1 w 33"/>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3"/>
                      <a:gd name="T55" fmla="*/ 0 h 21"/>
                      <a:gd name="T56" fmla="*/ 33 w 33"/>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3" h="21">
                        <a:moveTo>
                          <a:pt x="1" y="0"/>
                        </a:moveTo>
                        <a:lnTo>
                          <a:pt x="3" y="2"/>
                        </a:lnTo>
                        <a:lnTo>
                          <a:pt x="6" y="5"/>
                        </a:lnTo>
                        <a:lnTo>
                          <a:pt x="12" y="8"/>
                        </a:lnTo>
                        <a:lnTo>
                          <a:pt x="18" y="11"/>
                        </a:lnTo>
                        <a:lnTo>
                          <a:pt x="25" y="13"/>
                        </a:lnTo>
                        <a:lnTo>
                          <a:pt x="32" y="14"/>
                        </a:lnTo>
                        <a:lnTo>
                          <a:pt x="29" y="18"/>
                        </a:lnTo>
                        <a:lnTo>
                          <a:pt x="21" y="17"/>
                        </a:lnTo>
                        <a:lnTo>
                          <a:pt x="12" y="17"/>
                        </a:lnTo>
                        <a:lnTo>
                          <a:pt x="6" y="20"/>
                        </a:lnTo>
                        <a:lnTo>
                          <a:pt x="8" y="18"/>
                        </a:lnTo>
                        <a:lnTo>
                          <a:pt x="7" y="15"/>
                        </a:lnTo>
                        <a:lnTo>
                          <a:pt x="5" y="12"/>
                        </a:lnTo>
                        <a:lnTo>
                          <a:pt x="3" y="10"/>
                        </a:lnTo>
                        <a:lnTo>
                          <a:pt x="0" y="6"/>
                        </a:lnTo>
                        <a:lnTo>
                          <a:pt x="0" y="3"/>
                        </a:lnTo>
                        <a:lnTo>
                          <a:pt x="1" y="0"/>
                        </a:lnTo>
                      </a:path>
                    </a:pathLst>
                  </a:custGeom>
                  <a:solidFill>
                    <a:srgbClr val="FFA040"/>
                  </a:solidFill>
                  <a:ln w="9525" cap="rnd">
                    <a:noFill/>
                    <a:round/>
                    <a:headEnd/>
                    <a:tailEnd/>
                  </a:ln>
                </p:spPr>
                <p:txBody>
                  <a:bodyPr/>
                  <a:lstStyle/>
                  <a:p>
                    <a:endParaRPr lang="zh-CN" altLang="en-US"/>
                  </a:p>
                </p:txBody>
              </p:sp>
              <p:sp>
                <p:nvSpPr>
                  <p:cNvPr id="4144" name="Freeform 226"/>
                  <p:cNvSpPr>
                    <a:spLocks/>
                  </p:cNvSpPr>
                  <p:nvPr/>
                </p:nvSpPr>
                <p:spPr bwMode="auto">
                  <a:xfrm>
                    <a:off x="3785" y="1835"/>
                    <a:ext cx="41" cy="18"/>
                  </a:xfrm>
                  <a:custGeom>
                    <a:avLst/>
                    <a:gdLst>
                      <a:gd name="T0" fmla="*/ 0 w 41"/>
                      <a:gd name="T1" fmla="*/ 1 h 18"/>
                      <a:gd name="T2" fmla="*/ 1 w 41"/>
                      <a:gd name="T3" fmla="*/ 0 h 18"/>
                      <a:gd name="T4" fmla="*/ 2 w 41"/>
                      <a:gd name="T5" fmla="*/ 1 h 18"/>
                      <a:gd name="T6" fmla="*/ 5 w 41"/>
                      <a:gd name="T7" fmla="*/ 3 h 18"/>
                      <a:gd name="T8" fmla="*/ 11 w 41"/>
                      <a:gd name="T9" fmla="*/ 4 h 18"/>
                      <a:gd name="T10" fmla="*/ 17 w 41"/>
                      <a:gd name="T11" fmla="*/ 6 h 18"/>
                      <a:gd name="T12" fmla="*/ 26 w 41"/>
                      <a:gd name="T13" fmla="*/ 7 h 18"/>
                      <a:gd name="T14" fmla="*/ 36 w 41"/>
                      <a:gd name="T15" fmla="*/ 9 h 18"/>
                      <a:gd name="T16" fmla="*/ 40 w 41"/>
                      <a:gd name="T17" fmla="*/ 16 h 18"/>
                      <a:gd name="T18" fmla="*/ 28 w 41"/>
                      <a:gd name="T19" fmla="*/ 14 h 18"/>
                      <a:gd name="T20" fmla="*/ 19 w 41"/>
                      <a:gd name="T21" fmla="*/ 13 h 18"/>
                      <a:gd name="T22" fmla="*/ 12 w 41"/>
                      <a:gd name="T23" fmla="*/ 14 h 18"/>
                      <a:gd name="T24" fmla="*/ 6 w 41"/>
                      <a:gd name="T25" fmla="*/ 17 h 18"/>
                      <a:gd name="T26" fmla="*/ 6 w 41"/>
                      <a:gd name="T27" fmla="*/ 15 h 18"/>
                      <a:gd name="T28" fmla="*/ 6 w 41"/>
                      <a:gd name="T29" fmla="*/ 12 h 18"/>
                      <a:gd name="T30" fmla="*/ 5 w 41"/>
                      <a:gd name="T31" fmla="*/ 10 h 18"/>
                      <a:gd name="T32" fmla="*/ 2 w 41"/>
                      <a:gd name="T33" fmla="*/ 7 h 18"/>
                      <a:gd name="T34" fmla="*/ 0 w 41"/>
                      <a:gd name="T35" fmla="*/ 4 h 18"/>
                      <a:gd name="T36" fmla="*/ 0 w 41"/>
                      <a:gd name="T37" fmla="*/ 1 h 1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1"/>
                      <a:gd name="T58" fmla="*/ 0 h 18"/>
                      <a:gd name="T59" fmla="*/ 41 w 41"/>
                      <a:gd name="T60" fmla="*/ 18 h 1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1" h="18">
                        <a:moveTo>
                          <a:pt x="0" y="1"/>
                        </a:moveTo>
                        <a:lnTo>
                          <a:pt x="1" y="0"/>
                        </a:lnTo>
                        <a:lnTo>
                          <a:pt x="2" y="1"/>
                        </a:lnTo>
                        <a:lnTo>
                          <a:pt x="5" y="3"/>
                        </a:lnTo>
                        <a:lnTo>
                          <a:pt x="11" y="4"/>
                        </a:lnTo>
                        <a:lnTo>
                          <a:pt x="17" y="6"/>
                        </a:lnTo>
                        <a:lnTo>
                          <a:pt x="26" y="7"/>
                        </a:lnTo>
                        <a:lnTo>
                          <a:pt x="36" y="9"/>
                        </a:lnTo>
                        <a:lnTo>
                          <a:pt x="40" y="16"/>
                        </a:lnTo>
                        <a:lnTo>
                          <a:pt x="28" y="14"/>
                        </a:lnTo>
                        <a:lnTo>
                          <a:pt x="19" y="13"/>
                        </a:lnTo>
                        <a:lnTo>
                          <a:pt x="12" y="14"/>
                        </a:lnTo>
                        <a:lnTo>
                          <a:pt x="6" y="17"/>
                        </a:lnTo>
                        <a:lnTo>
                          <a:pt x="6" y="15"/>
                        </a:lnTo>
                        <a:lnTo>
                          <a:pt x="6" y="12"/>
                        </a:lnTo>
                        <a:lnTo>
                          <a:pt x="5" y="10"/>
                        </a:lnTo>
                        <a:lnTo>
                          <a:pt x="2" y="7"/>
                        </a:lnTo>
                        <a:lnTo>
                          <a:pt x="0" y="4"/>
                        </a:lnTo>
                        <a:lnTo>
                          <a:pt x="0" y="1"/>
                        </a:lnTo>
                      </a:path>
                    </a:pathLst>
                  </a:custGeom>
                  <a:solidFill>
                    <a:srgbClr val="FFA040"/>
                  </a:solidFill>
                  <a:ln w="9525" cap="rnd">
                    <a:noFill/>
                    <a:round/>
                    <a:headEnd/>
                    <a:tailEnd/>
                  </a:ln>
                </p:spPr>
                <p:txBody>
                  <a:bodyPr/>
                  <a:lstStyle/>
                  <a:p>
                    <a:endParaRPr lang="zh-CN" altLang="en-US"/>
                  </a:p>
                </p:txBody>
              </p:sp>
              <p:sp>
                <p:nvSpPr>
                  <p:cNvPr id="4145" name="Freeform 227"/>
                  <p:cNvSpPr>
                    <a:spLocks/>
                  </p:cNvSpPr>
                  <p:nvPr/>
                </p:nvSpPr>
                <p:spPr bwMode="auto">
                  <a:xfrm>
                    <a:off x="3782" y="1856"/>
                    <a:ext cx="49" cy="23"/>
                  </a:xfrm>
                  <a:custGeom>
                    <a:avLst/>
                    <a:gdLst>
                      <a:gd name="T0" fmla="*/ 0 w 49"/>
                      <a:gd name="T1" fmla="*/ 3 h 23"/>
                      <a:gd name="T2" fmla="*/ 3 w 49"/>
                      <a:gd name="T3" fmla="*/ 0 h 23"/>
                      <a:gd name="T4" fmla="*/ 5 w 49"/>
                      <a:gd name="T5" fmla="*/ 3 h 23"/>
                      <a:gd name="T6" fmla="*/ 9 w 49"/>
                      <a:gd name="T7" fmla="*/ 5 h 23"/>
                      <a:gd name="T8" fmla="*/ 12 w 49"/>
                      <a:gd name="T9" fmla="*/ 7 h 23"/>
                      <a:gd name="T10" fmla="*/ 19 w 49"/>
                      <a:gd name="T11" fmla="*/ 9 h 23"/>
                      <a:gd name="T12" fmla="*/ 26 w 49"/>
                      <a:gd name="T13" fmla="*/ 10 h 23"/>
                      <a:gd name="T14" fmla="*/ 34 w 49"/>
                      <a:gd name="T15" fmla="*/ 12 h 23"/>
                      <a:gd name="T16" fmla="*/ 45 w 49"/>
                      <a:gd name="T17" fmla="*/ 15 h 23"/>
                      <a:gd name="T18" fmla="*/ 48 w 49"/>
                      <a:gd name="T19" fmla="*/ 22 h 23"/>
                      <a:gd name="T20" fmla="*/ 36 w 49"/>
                      <a:gd name="T21" fmla="*/ 18 h 23"/>
                      <a:gd name="T22" fmla="*/ 28 w 49"/>
                      <a:gd name="T23" fmla="*/ 16 h 23"/>
                      <a:gd name="T24" fmla="*/ 21 w 49"/>
                      <a:gd name="T25" fmla="*/ 15 h 23"/>
                      <a:gd name="T26" fmla="*/ 16 w 49"/>
                      <a:gd name="T27" fmla="*/ 15 h 23"/>
                      <a:gd name="T28" fmla="*/ 13 w 49"/>
                      <a:gd name="T29" fmla="*/ 16 h 23"/>
                      <a:gd name="T30" fmla="*/ 10 w 49"/>
                      <a:gd name="T31" fmla="*/ 19 h 23"/>
                      <a:gd name="T32" fmla="*/ 9 w 49"/>
                      <a:gd name="T33" fmla="*/ 16 h 23"/>
                      <a:gd name="T34" fmla="*/ 5 w 49"/>
                      <a:gd name="T35" fmla="*/ 12 h 23"/>
                      <a:gd name="T36" fmla="*/ 3 w 49"/>
                      <a:gd name="T37" fmla="*/ 9 h 23"/>
                      <a:gd name="T38" fmla="*/ 0 w 49"/>
                      <a:gd name="T39" fmla="*/ 6 h 23"/>
                      <a:gd name="T40" fmla="*/ 0 w 49"/>
                      <a:gd name="T41" fmla="*/ 3 h 2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9"/>
                      <a:gd name="T64" fmla="*/ 0 h 23"/>
                      <a:gd name="T65" fmla="*/ 49 w 49"/>
                      <a:gd name="T66" fmla="*/ 23 h 2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9" h="23">
                        <a:moveTo>
                          <a:pt x="0" y="3"/>
                        </a:moveTo>
                        <a:lnTo>
                          <a:pt x="3" y="0"/>
                        </a:lnTo>
                        <a:lnTo>
                          <a:pt x="5" y="3"/>
                        </a:lnTo>
                        <a:lnTo>
                          <a:pt x="9" y="5"/>
                        </a:lnTo>
                        <a:lnTo>
                          <a:pt x="12" y="7"/>
                        </a:lnTo>
                        <a:lnTo>
                          <a:pt x="19" y="9"/>
                        </a:lnTo>
                        <a:lnTo>
                          <a:pt x="26" y="10"/>
                        </a:lnTo>
                        <a:lnTo>
                          <a:pt x="34" y="12"/>
                        </a:lnTo>
                        <a:lnTo>
                          <a:pt x="45" y="15"/>
                        </a:lnTo>
                        <a:lnTo>
                          <a:pt x="48" y="22"/>
                        </a:lnTo>
                        <a:lnTo>
                          <a:pt x="36" y="18"/>
                        </a:lnTo>
                        <a:lnTo>
                          <a:pt x="28" y="16"/>
                        </a:lnTo>
                        <a:lnTo>
                          <a:pt x="21" y="15"/>
                        </a:lnTo>
                        <a:lnTo>
                          <a:pt x="16" y="15"/>
                        </a:lnTo>
                        <a:lnTo>
                          <a:pt x="13" y="16"/>
                        </a:lnTo>
                        <a:lnTo>
                          <a:pt x="10" y="19"/>
                        </a:lnTo>
                        <a:lnTo>
                          <a:pt x="9" y="16"/>
                        </a:lnTo>
                        <a:lnTo>
                          <a:pt x="5" y="12"/>
                        </a:lnTo>
                        <a:lnTo>
                          <a:pt x="3" y="9"/>
                        </a:lnTo>
                        <a:lnTo>
                          <a:pt x="0" y="6"/>
                        </a:lnTo>
                        <a:lnTo>
                          <a:pt x="0" y="3"/>
                        </a:lnTo>
                      </a:path>
                    </a:pathLst>
                  </a:custGeom>
                  <a:solidFill>
                    <a:srgbClr val="FFA040"/>
                  </a:solidFill>
                  <a:ln w="9525" cap="rnd">
                    <a:noFill/>
                    <a:round/>
                    <a:headEnd/>
                    <a:tailEnd/>
                  </a:ln>
                </p:spPr>
                <p:txBody>
                  <a:bodyPr/>
                  <a:lstStyle/>
                  <a:p>
                    <a:endParaRPr lang="zh-CN" altLang="en-US"/>
                  </a:p>
                </p:txBody>
              </p:sp>
              <p:sp>
                <p:nvSpPr>
                  <p:cNvPr id="4146" name="Freeform 228"/>
                  <p:cNvSpPr>
                    <a:spLocks/>
                  </p:cNvSpPr>
                  <p:nvPr/>
                </p:nvSpPr>
                <p:spPr bwMode="auto">
                  <a:xfrm>
                    <a:off x="3788" y="1879"/>
                    <a:ext cx="57" cy="49"/>
                  </a:xfrm>
                  <a:custGeom>
                    <a:avLst/>
                    <a:gdLst>
                      <a:gd name="T0" fmla="*/ 0 w 57"/>
                      <a:gd name="T1" fmla="*/ 7 h 49"/>
                      <a:gd name="T2" fmla="*/ 0 w 57"/>
                      <a:gd name="T3" fmla="*/ 4 h 49"/>
                      <a:gd name="T4" fmla="*/ 0 w 57"/>
                      <a:gd name="T5" fmla="*/ 2 h 49"/>
                      <a:gd name="T6" fmla="*/ 2 w 57"/>
                      <a:gd name="T7" fmla="*/ 0 h 49"/>
                      <a:gd name="T8" fmla="*/ 6 w 57"/>
                      <a:gd name="T9" fmla="*/ 3 h 49"/>
                      <a:gd name="T10" fmla="*/ 12 w 57"/>
                      <a:gd name="T11" fmla="*/ 6 h 49"/>
                      <a:gd name="T12" fmla="*/ 19 w 57"/>
                      <a:gd name="T13" fmla="*/ 9 h 49"/>
                      <a:gd name="T14" fmla="*/ 28 w 57"/>
                      <a:gd name="T15" fmla="*/ 11 h 49"/>
                      <a:gd name="T16" fmla="*/ 42 w 57"/>
                      <a:gd name="T17" fmla="*/ 13 h 49"/>
                      <a:gd name="T18" fmla="*/ 44 w 57"/>
                      <a:gd name="T19" fmla="*/ 19 h 49"/>
                      <a:gd name="T20" fmla="*/ 37 w 57"/>
                      <a:gd name="T21" fmla="*/ 17 h 49"/>
                      <a:gd name="T22" fmla="*/ 31 w 57"/>
                      <a:gd name="T23" fmla="*/ 16 h 49"/>
                      <a:gd name="T24" fmla="*/ 27 w 57"/>
                      <a:gd name="T25" fmla="*/ 17 h 49"/>
                      <a:gd name="T26" fmla="*/ 26 w 57"/>
                      <a:gd name="T27" fmla="*/ 19 h 49"/>
                      <a:gd name="T28" fmla="*/ 28 w 57"/>
                      <a:gd name="T29" fmla="*/ 23 h 49"/>
                      <a:gd name="T30" fmla="*/ 31 w 57"/>
                      <a:gd name="T31" fmla="*/ 26 h 49"/>
                      <a:gd name="T32" fmla="*/ 36 w 57"/>
                      <a:gd name="T33" fmla="*/ 31 h 49"/>
                      <a:gd name="T34" fmla="*/ 44 w 57"/>
                      <a:gd name="T35" fmla="*/ 37 h 49"/>
                      <a:gd name="T36" fmla="*/ 56 w 57"/>
                      <a:gd name="T37" fmla="*/ 43 h 49"/>
                      <a:gd name="T38" fmla="*/ 56 w 57"/>
                      <a:gd name="T39" fmla="*/ 48 h 49"/>
                      <a:gd name="T40" fmla="*/ 51 w 57"/>
                      <a:gd name="T41" fmla="*/ 45 h 49"/>
                      <a:gd name="T42" fmla="*/ 44 w 57"/>
                      <a:gd name="T43" fmla="*/ 42 h 49"/>
                      <a:gd name="T44" fmla="*/ 35 w 57"/>
                      <a:gd name="T45" fmla="*/ 37 h 49"/>
                      <a:gd name="T46" fmla="*/ 28 w 57"/>
                      <a:gd name="T47" fmla="*/ 31 h 49"/>
                      <a:gd name="T48" fmla="*/ 21 w 57"/>
                      <a:gd name="T49" fmla="*/ 26 h 49"/>
                      <a:gd name="T50" fmla="*/ 15 w 57"/>
                      <a:gd name="T51" fmla="*/ 21 h 49"/>
                      <a:gd name="T52" fmla="*/ 9 w 57"/>
                      <a:gd name="T53" fmla="*/ 16 h 49"/>
                      <a:gd name="T54" fmla="*/ 3 w 57"/>
                      <a:gd name="T55" fmla="*/ 12 h 49"/>
                      <a:gd name="T56" fmla="*/ 0 w 57"/>
                      <a:gd name="T57" fmla="*/ 7 h 4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7"/>
                      <a:gd name="T88" fmla="*/ 0 h 49"/>
                      <a:gd name="T89" fmla="*/ 57 w 57"/>
                      <a:gd name="T90" fmla="*/ 49 h 4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7" h="49">
                        <a:moveTo>
                          <a:pt x="0" y="7"/>
                        </a:moveTo>
                        <a:lnTo>
                          <a:pt x="0" y="4"/>
                        </a:lnTo>
                        <a:lnTo>
                          <a:pt x="0" y="2"/>
                        </a:lnTo>
                        <a:lnTo>
                          <a:pt x="2" y="0"/>
                        </a:lnTo>
                        <a:lnTo>
                          <a:pt x="6" y="3"/>
                        </a:lnTo>
                        <a:lnTo>
                          <a:pt x="12" y="6"/>
                        </a:lnTo>
                        <a:lnTo>
                          <a:pt x="19" y="9"/>
                        </a:lnTo>
                        <a:lnTo>
                          <a:pt x="28" y="11"/>
                        </a:lnTo>
                        <a:lnTo>
                          <a:pt x="42" y="13"/>
                        </a:lnTo>
                        <a:lnTo>
                          <a:pt x="44" y="19"/>
                        </a:lnTo>
                        <a:lnTo>
                          <a:pt x="37" y="17"/>
                        </a:lnTo>
                        <a:lnTo>
                          <a:pt x="31" y="16"/>
                        </a:lnTo>
                        <a:lnTo>
                          <a:pt x="27" y="17"/>
                        </a:lnTo>
                        <a:lnTo>
                          <a:pt x="26" y="19"/>
                        </a:lnTo>
                        <a:lnTo>
                          <a:pt x="28" y="23"/>
                        </a:lnTo>
                        <a:lnTo>
                          <a:pt x="31" y="26"/>
                        </a:lnTo>
                        <a:lnTo>
                          <a:pt x="36" y="31"/>
                        </a:lnTo>
                        <a:lnTo>
                          <a:pt x="44" y="37"/>
                        </a:lnTo>
                        <a:lnTo>
                          <a:pt x="56" y="43"/>
                        </a:lnTo>
                        <a:lnTo>
                          <a:pt x="56" y="48"/>
                        </a:lnTo>
                        <a:lnTo>
                          <a:pt x="51" y="45"/>
                        </a:lnTo>
                        <a:lnTo>
                          <a:pt x="44" y="42"/>
                        </a:lnTo>
                        <a:lnTo>
                          <a:pt x="35" y="37"/>
                        </a:lnTo>
                        <a:lnTo>
                          <a:pt x="28" y="31"/>
                        </a:lnTo>
                        <a:lnTo>
                          <a:pt x="21" y="26"/>
                        </a:lnTo>
                        <a:lnTo>
                          <a:pt x="15" y="21"/>
                        </a:lnTo>
                        <a:lnTo>
                          <a:pt x="9" y="16"/>
                        </a:lnTo>
                        <a:lnTo>
                          <a:pt x="3" y="12"/>
                        </a:lnTo>
                        <a:lnTo>
                          <a:pt x="0" y="7"/>
                        </a:lnTo>
                      </a:path>
                    </a:pathLst>
                  </a:custGeom>
                  <a:solidFill>
                    <a:srgbClr val="FFA040"/>
                  </a:solidFill>
                  <a:ln w="9525" cap="rnd">
                    <a:noFill/>
                    <a:round/>
                    <a:headEnd/>
                    <a:tailEnd/>
                  </a:ln>
                </p:spPr>
                <p:txBody>
                  <a:bodyPr/>
                  <a:lstStyle/>
                  <a:p>
                    <a:endParaRPr lang="zh-CN" altLang="en-US"/>
                  </a:p>
                </p:txBody>
              </p:sp>
              <p:sp>
                <p:nvSpPr>
                  <p:cNvPr id="4147" name="Freeform 229"/>
                  <p:cNvSpPr>
                    <a:spLocks/>
                  </p:cNvSpPr>
                  <p:nvPr/>
                </p:nvSpPr>
                <p:spPr bwMode="auto">
                  <a:xfrm>
                    <a:off x="3789" y="1794"/>
                    <a:ext cx="24" cy="18"/>
                  </a:xfrm>
                  <a:custGeom>
                    <a:avLst/>
                    <a:gdLst>
                      <a:gd name="T0" fmla="*/ 0 w 24"/>
                      <a:gd name="T1" fmla="*/ 0 h 18"/>
                      <a:gd name="T2" fmla="*/ 2 w 24"/>
                      <a:gd name="T3" fmla="*/ 2 h 18"/>
                      <a:gd name="T4" fmla="*/ 6 w 24"/>
                      <a:gd name="T5" fmla="*/ 5 h 18"/>
                      <a:gd name="T6" fmla="*/ 11 w 24"/>
                      <a:gd name="T7" fmla="*/ 7 h 18"/>
                      <a:gd name="T8" fmla="*/ 15 w 24"/>
                      <a:gd name="T9" fmla="*/ 11 h 18"/>
                      <a:gd name="T10" fmla="*/ 20 w 24"/>
                      <a:gd name="T11" fmla="*/ 13 h 18"/>
                      <a:gd name="T12" fmla="*/ 23 w 24"/>
                      <a:gd name="T13" fmla="*/ 15 h 18"/>
                      <a:gd name="T14" fmla="*/ 17 w 24"/>
                      <a:gd name="T15" fmla="*/ 17 h 18"/>
                      <a:gd name="T16" fmla="*/ 11 w 24"/>
                      <a:gd name="T17" fmla="*/ 15 h 18"/>
                      <a:gd name="T18" fmla="*/ 4 w 24"/>
                      <a:gd name="T19" fmla="*/ 13 h 18"/>
                      <a:gd name="T20" fmla="*/ 0 w 24"/>
                      <a:gd name="T21" fmla="*/ 10 h 18"/>
                      <a:gd name="T22" fmla="*/ 0 w 24"/>
                      <a:gd name="T23" fmla="*/ 7 h 18"/>
                      <a:gd name="T24" fmla="*/ 0 w 24"/>
                      <a:gd name="T25" fmla="*/ 3 h 18"/>
                      <a:gd name="T26" fmla="*/ 0 w 24"/>
                      <a:gd name="T27" fmla="*/ 0 h 1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4"/>
                      <a:gd name="T43" fmla="*/ 0 h 18"/>
                      <a:gd name="T44" fmla="*/ 24 w 24"/>
                      <a:gd name="T45" fmla="*/ 18 h 1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4" h="18">
                        <a:moveTo>
                          <a:pt x="0" y="0"/>
                        </a:moveTo>
                        <a:lnTo>
                          <a:pt x="2" y="2"/>
                        </a:lnTo>
                        <a:lnTo>
                          <a:pt x="6" y="5"/>
                        </a:lnTo>
                        <a:lnTo>
                          <a:pt x="11" y="7"/>
                        </a:lnTo>
                        <a:lnTo>
                          <a:pt x="15" y="11"/>
                        </a:lnTo>
                        <a:lnTo>
                          <a:pt x="20" y="13"/>
                        </a:lnTo>
                        <a:lnTo>
                          <a:pt x="23" y="15"/>
                        </a:lnTo>
                        <a:lnTo>
                          <a:pt x="17" y="17"/>
                        </a:lnTo>
                        <a:lnTo>
                          <a:pt x="11" y="15"/>
                        </a:lnTo>
                        <a:lnTo>
                          <a:pt x="4" y="13"/>
                        </a:lnTo>
                        <a:lnTo>
                          <a:pt x="0" y="10"/>
                        </a:lnTo>
                        <a:lnTo>
                          <a:pt x="0" y="7"/>
                        </a:lnTo>
                        <a:lnTo>
                          <a:pt x="0" y="3"/>
                        </a:lnTo>
                        <a:lnTo>
                          <a:pt x="0" y="0"/>
                        </a:lnTo>
                      </a:path>
                    </a:pathLst>
                  </a:custGeom>
                  <a:solidFill>
                    <a:srgbClr val="FFA040"/>
                  </a:solidFill>
                  <a:ln w="9525" cap="rnd">
                    <a:noFill/>
                    <a:round/>
                    <a:headEnd/>
                    <a:tailEnd/>
                  </a:ln>
                </p:spPr>
                <p:txBody>
                  <a:bodyPr/>
                  <a:lstStyle/>
                  <a:p>
                    <a:endParaRPr lang="zh-CN" altLang="en-US"/>
                  </a:p>
                </p:txBody>
              </p:sp>
              <p:sp>
                <p:nvSpPr>
                  <p:cNvPr id="4148" name="Freeform 230"/>
                  <p:cNvSpPr>
                    <a:spLocks/>
                  </p:cNvSpPr>
                  <p:nvPr/>
                </p:nvSpPr>
                <p:spPr bwMode="auto">
                  <a:xfrm>
                    <a:off x="3831" y="1790"/>
                    <a:ext cx="198" cy="145"/>
                  </a:xfrm>
                  <a:custGeom>
                    <a:avLst/>
                    <a:gdLst>
                      <a:gd name="T0" fmla="*/ 93 w 198"/>
                      <a:gd name="T1" fmla="*/ 33 h 145"/>
                      <a:gd name="T2" fmla="*/ 78 w 198"/>
                      <a:gd name="T3" fmla="*/ 37 h 145"/>
                      <a:gd name="T4" fmla="*/ 47 w 198"/>
                      <a:gd name="T5" fmla="*/ 41 h 145"/>
                      <a:gd name="T6" fmla="*/ 0 w 198"/>
                      <a:gd name="T7" fmla="*/ 43 h 145"/>
                      <a:gd name="T8" fmla="*/ 55 w 198"/>
                      <a:gd name="T9" fmla="*/ 50 h 145"/>
                      <a:gd name="T10" fmla="*/ 116 w 198"/>
                      <a:gd name="T11" fmla="*/ 47 h 145"/>
                      <a:gd name="T12" fmla="*/ 160 w 198"/>
                      <a:gd name="T13" fmla="*/ 37 h 145"/>
                      <a:gd name="T14" fmla="*/ 174 w 198"/>
                      <a:gd name="T15" fmla="*/ 35 h 145"/>
                      <a:gd name="T16" fmla="*/ 168 w 198"/>
                      <a:gd name="T17" fmla="*/ 43 h 145"/>
                      <a:gd name="T18" fmla="*/ 137 w 198"/>
                      <a:gd name="T19" fmla="*/ 55 h 145"/>
                      <a:gd name="T20" fmla="*/ 81 w 198"/>
                      <a:gd name="T21" fmla="*/ 64 h 145"/>
                      <a:gd name="T22" fmla="*/ 47 w 198"/>
                      <a:gd name="T23" fmla="*/ 73 h 145"/>
                      <a:gd name="T24" fmla="*/ 110 w 198"/>
                      <a:gd name="T25" fmla="*/ 72 h 145"/>
                      <a:gd name="T26" fmla="*/ 152 w 198"/>
                      <a:gd name="T27" fmla="*/ 64 h 145"/>
                      <a:gd name="T28" fmla="*/ 177 w 198"/>
                      <a:gd name="T29" fmla="*/ 57 h 145"/>
                      <a:gd name="T30" fmla="*/ 177 w 198"/>
                      <a:gd name="T31" fmla="*/ 62 h 145"/>
                      <a:gd name="T32" fmla="*/ 156 w 198"/>
                      <a:gd name="T33" fmla="*/ 73 h 145"/>
                      <a:gd name="T34" fmla="*/ 118 w 198"/>
                      <a:gd name="T35" fmla="*/ 85 h 145"/>
                      <a:gd name="T36" fmla="*/ 64 w 198"/>
                      <a:gd name="T37" fmla="*/ 92 h 145"/>
                      <a:gd name="T38" fmla="*/ 82 w 198"/>
                      <a:gd name="T39" fmla="*/ 97 h 145"/>
                      <a:gd name="T40" fmla="*/ 129 w 198"/>
                      <a:gd name="T41" fmla="*/ 95 h 145"/>
                      <a:gd name="T42" fmla="*/ 169 w 198"/>
                      <a:gd name="T43" fmla="*/ 86 h 145"/>
                      <a:gd name="T44" fmla="*/ 172 w 198"/>
                      <a:gd name="T45" fmla="*/ 89 h 145"/>
                      <a:gd name="T46" fmla="*/ 161 w 198"/>
                      <a:gd name="T47" fmla="*/ 98 h 145"/>
                      <a:gd name="T48" fmla="*/ 131 w 198"/>
                      <a:gd name="T49" fmla="*/ 108 h 145"/>
                      <a:gd name="T50" fmla="*/ 97 w 198"/>
                      <a:gd name="T51" fmla="*/ 113 h 145"/>
                      <a:gd name="T52" fmla="*/ 44 w 198"/>
                      <a:gd name="T53" fmla="*/ 113 h 145"/>
                      <a:gd name="T54" fmla="*/ 81 w 198"/>
                      <a:gd name="T55" fmla="*/ 120 h 145"/>
                      <a:gd name="T56" fmla="*/ 114 w 198"/>
                      <a:gd name="T57" fmla="*/ 121 h 145"/>
                      <a:gd name="T58" fmla="*/ 145 w 198"/>
                      <a:gd name="T59" fmla="*/ 117 h 145"/>
                      <a:gd name="T60" fmla="*/ 158 w 198"/>
                      <a:gd name="T61" fmla="*/ 117 h 145"/>
                      <a:gd name="T62" fmla="*/ 150 w 198"/>
                      <a:gd name="T63" fmla="*/ 124 h 145"/>
                      <a:gd name="T64" fmla="*/ 133 w 198"/>
                      <a:gd name="T65" fmla="*/ 129 h 145"/>
                      <a:gd name="T66" fmla="*/ 68 w 198"/>
                      <a:gd name="T67" fmla="*/ 135 h 145"/>
                      <a:gd name="T68" fmla="*/ 122 w 198"/>
                      <a:gd name="T69" fmla="*/ 138 h 145"/>
                      <a:gd name="T70" fmla="*/ 125 w 198"/>
                      <a:gd name="T71" fmla="*/ 143 h 145"/>
                      <a:gd name="T72" fmla="*/ 145 w 198"/>
                      <a:gd name="T73" fmla="*/ 138 h 145"/>
                      <a:gd name="T74" fmla="*/ 160 w 198"/>
                      <a:gd name="T75" fmla="*/ 129 h 145"/>
                      <a:gd name="T76" fmla="*/ 190 w 198"/>
                      <a:gd name="T77" fmla="*/ 94 h 145"/>
                      <a:gd name="T78" fmla="*/ 192 w 198"/>
                      <a:gd name="T79" fmla="*/ 87 h 145"/>
                      <a:gd name="T80" fmla="*/ 187 w 198"/>
                      <a:gd name="T81" fmla="*/ 80 h 145"/>
                      <a:gd name="T82" fmla="*/ 191 w 198"/>
                      <a:gd name="T83" fmla="*/ 73 h 145"/>
                      <a:gd name="T84" fmla="*/ 197 w 198"/>
                      <a:gd name="T85" fmla="*/ 67 h 145"/>
                      <a:gd name="T86" fmla="*/ 193 w 198"/>
                      <a:gd name="T87" fmla="*/ 59 h 145"/>
                      <a:gd name="T88" fmla="*/ 189 w 198"/>
                      <a:gd name="T89" fmla="*/ 53 h 145"/>
                      <a:gd name="T90" fmla="*/ 194 w 198"/>
                      <a:gd name="T91" fmla="*/ 46 h 145"/>
                      <a:gd name="T92" fmla="*/ 194 w 198"/>
                      <a:gd name="T93" fmla="*/ 37 h 145"/>
                      <a:gd name="T94" fmla="*/ 189 w 198"/>
                      <a:gd name="T95" fmla="*/ 30 h 145"/>
                      <a:gd name="T96" fmla="*/ 193 w 198"/>
                      <a:gd name="T97" fmla="*/ 23 h 145"/>
                      <a:gd name="T98" fmla="*/ 197 w 198"/>
                      <a:gd name="T99" fmla="*/ 16 h 145"/>
                      <a:gd name="T100" fmla="*/ 192 w 198"/>
                      <a:gd name="T101" fmla="*/ 10 h 145"/>
                      <a:gd name="T102" fmla="*/ 170 w 198"/>
                      <a:gd name="T103" fmla="*/ 10 h 145"/>
                      <a:gd name="T104" fmla="*/ 127 w 198"/>
                      <a:gd name="T105" fmla="*/ 22 h 145"/>
                      <a:gd name="T106" fmla="*/ 79 w 198"/>
                      <a:gd name="T107" fmla="*/ 28 h 14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98"/>
                      <a:gd name="T163" fmla="*/ 0 h 145"/>
                      <a:gd name="T164" fmla="*/ 198 w 198"/>
                      <a:gd name="T165" fmla="*/ 145 h 145"/>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98" h="145">
                        <a:moveTo>
                          <a:pt x="79" y="28"/>
                        </a:moveTo>
                        <a:lnTo>
                          <a:pt x="50" y="29"/>
                        </a:lnTo>
                        <a:lnTo>
                          <a:pt x="93" y="33"/>
                        </a:lnTo>
                        <a:lnTo>
                          <a:pt x="91" y="34"/>
                        </a:lnTo>
                        <a:lnTo>
                          <a:pt x="85" y="36"/>
                        </a:lnTo>
                        <a:lnTo>
                          <a:pt x="78" y="37"/>
                        </a:lnTo>
                        <a:lnTo>
                          <a:pt x="69" y="39"/>
                        </a:lnTo>
                        <a:lnTo>
                          <a:pt x="59" y="41"/>
                        </a:lnTo>
                        <a:lnTo>
                          <a:pt x="47" y="41"/>
                        </a:lnTo>
                        <a:lnTo>
                          <a:pt x="32" y="43"/>
                        </a:lnTo>
                        <a:lnTo>
                          <a:pt x="16" y="43"/>
                        </a:lnTo>
                        <a:lnTo>
                          <a:pt x="0" y="43"/>
                        </a:lnTo>
                        <a:lnTo>
                          <a:pt x="25" y="48"/>
                        </a:lnTo>
                        <a:lnTo>
                          <a:pt x="41" y="50"/>
                        </a:lnTo>
                        <a:lnTo>
                          <a:pt x="55" y="50"/>
                        </a:lnTo>
                        <a:lnTo>
                          <a:pt x="72" y="50"/>
                        </a:lnTo>
                        <a:lnTo>
                          <a:pt x="96" y="49"/>
                        </a:lnTo>
                        <a:lnTo>
                          <a:pt x="116" y="47"/>
                        </a:lnTo>
                        <a:lnTo>
                          <a:pt x="134" y="43"/>
                        </a:lnTo>
                        <a:lnTo>
                          <a:pt x="152" y="39"/>
                        </a:lnTo>
                        <a:lnTo>
                          <a:pt x="160" y="37"/>
                        </a:lnTo>
                        <a:lnTo>
                          <a:pt x="168" y="35"/>
                        </a:lnTo>
                        <a:lnTo>
                          <a:pt x="172" y="34"/>
                        </a:lnTo>
                        <a:lnTo>
                          <a:pt x="174" y="35"/>
                        </a:lnTo>
                        <a:lnTo>
                          <a:pt x="174" y="37"/>
                        </a:lnTo>
                        <a:lnTo>
                          <a:pt x="172" y="40"/>
                        </a:lnTo>
                        <a:lnTo>
                          <a:pt x="168" y="43"/>
                        </a:lnTo>
                        <a:lnTo>
                          <a:pt x="160" y="47"/>
                        </a:lnTo>
                        <a:lnTo>
                          <a:pt x="150" y="50"/>
                        </a:lnTo>
                        <a:lnTo>
                          <a:pt x="137" y="55"/>
                        </a:lnTo>
                        <a:lnTo>
                          <a:pt x="120" y="58"/>
                        </a:lnTo>
                        <a:lnTo>
                          <a:pt x="101" y="62"/>
                        </a:lnTo>
                        <a:lnTo>
                          <a:pt x="81" y="64"/>
                        </a:lnTo>
                        <a:lnTo>
                          <a:pt x="61" y="66"/>
                        </a:lnTo>
                        <a:lnTo>
                          <a:pt x="25" y="69"/>
                        </a:lnTo>
                        <a:lnTo>
                          <a:pt x="47" y="73"/>
                        </a:lnTo>
                        <a:lnTo>
                          <a:pt x="65" y="75"/>
                        </a:lnTo>
                        <a:lnTo>
                          <a:pt x="87" y="74"/>
                        </a:lnTo>
                        <a:lnTo>
                          <a:pt x="110" y="72"/>
                        </a:lnTo>
                        <a:lnTo>
                          <a:pt x="127" y="69"/>
                        </a:lnTo>
                        <a:lnTo>
                          <a:pt x="141" y="66"/>
                        </a:lnTo>
                        <a:lnTo>
                          <a:pt x="152" y="64"/>
                        </a:lnTo>
                        <a:lnTo>
                          <a:pt x="164" y="61"/>
                        </a:lnTo>
                        <a:lnTo>
                          <a:pt x="173" y="58"/>
                        </a:lnTo>
                        <a:lnTo>
                          <a:pt x="177" y="57"/>
                        </a:lnTo>
                        <a:lnTo>
                          <a:pt x="179" y="57"/>
                        </a:lnTo>
                        <a:lnTo>
                          <a:pt x="179" y="59"/>
                        </a:lnTo>
                        <a:lnTo>
                          <a:pt x="177" y="62"/>
                        </a:lnTo>
                        <a:lnTo>
                          <a:pt x="174" y="65"/>
                        </a:lnTo>
                        <a:lnTo>
                          <a:pt x="166" y="70"/>
                        </a:lnTo>
                        <a:lnTo>
                          <a:pt x="156" y="73"/>
                        </a:lnTo>
                        <a:lnTo>
                          <a:pt x="147" y="77"/>
                        </a:lnTo>
                        <a:lnTo>
                          <a:pt x="133" y="81"/>
                        </a:lnTo>
                        <a:lnTo>
                          <a:pt x="118" y="85"/>
                        </a:lnTo>
                        <a:lnTo>
                          <a:pt x="95" y="88"/>
                        </a:lnTo>
                        <a:lnTo>
                          <a:pt x="79" y="91"/>
                        </a:lnTo>
                        <a:lnTo>
                          <a:pt x="64" y="92"/>
                        </a:lnTo>
                        <a:lnTo>
                          <a:pt x="41" y="93"/>
                        </a:lnTo>
                        <a:lnTo>
                          <a:pt x="64" y="96"/>
                        </a:lnTo>
                        <a:lnTo>
                          <a:pt x="82" y="97"/>
                        </a:lnTo>
                        <a:lnTo>
                          <a:pt x="97" y="97"/>
                        </a:lnTo>
                        <a:lnTo>
                          <a:pt x="113" y="97"/>
                        </a:lnTo>
                        <a:lnTo>
                          <a:pt x="129" y="95"/>
                        </a:lnTo>
                        <a:lnTo>
                          <a:pt x="142" y="93"/>
                        </a:lnTo>
                        <a:lnTo>
                          <a:pt x="152" y="90"/>
                        </a:lnTo>
                        <a:lnTo>
                          <a:pt x="169" y="86"/>
                        </a:lnTo>
                        <a:lnTo>
                          <a:pt x="171" y="86"/>
                        </a:lnTo>
                        <a:lnTo>
                          <a:pt x="173" y="86"/>
                        </a:lnTo>
                        <a:lnTo>
                          <a:pt x="172" y="89"/>
                        </a:lnTo>
                        <a:lnTo>
                          <a:pt x="170" y="92"/>
                        </a:lnTo>
                        <a:lnTo>
                          <a:pt x="166" y="95"/>
                        </a:lnTo>
                        <a:lnTo>
                          <a:pt x="161" y="98"/>
                        </a:lnTo>
                        <a:lnTo>
                          <a:pt x="151" y="102"/>
                        </a:lnTo>
                        <a:lnTo>
                          <a:pt x="141" y="106"/>
                        </a:lnTo>
                        <a:lnTo>
                          <a:pt x="131" y="108"/>
                        </a:lnTo>
                        <a:lnTo>
                          <a:pt x="120" y="110"/>
                        </a:lnTo>
                        <a:lnTo>
                          <a:pt x="110" y="112"/>
                        </a:lnTo>
                        <a:lnTo>
                          <a:pt x="97" y="113"/>
                        </a:lnTo>
                        <a:lnTo>
                          <a:pt x="82" y="113"/>
                        </a:lnTo>
                        <a:lnTo>
                          <a:pt x="67" y="113"/>
                        </a:lnTo>
                        <a:lnTo>
                          <a:pt x="44" y="113"/>
                        </a:lnTo>
                        <a:lnTo>
                          <a:pt x="56" y="117"/>
                        </a:lnTo>
                        <a:lnTo>
                          <a:pt x="68" y="119"/>
                        </a:lnTo>
                        <a:lnTo>
                          <a:pt x="81" y="120"/>
                        </a:lnTo>
                        <a:lnTo>
                          <a:pt x="92" y="121"/>
                        </a:lnTo>
                        <a:lnTo>
                          <a:pt x="103" y="121"/>
                        </a:lnTo>
                        <a:lnTo>
                          <a:pt x="114" y="121"/>
                        </a:lnTo>
                        <a:lnTo>
                          <a:pt x="124" y="120"/>
                        </a:lnTo>
                        <a:lnTo>
                          <a:pt x="133" y="119"/>
                        </a:lnTo>
                        <a:lnTo>
                          <a:pt x="145" y="117"/>
                        </a:lnTo>
                        <a:lnTo>
                          <a:pt x="154" y="115"/>
                        </a:lnTo>
                        <a:lnTo>
                          <a:pt x="158" y="115"/>
                        </a:lnTo>
                        <a:lnTo>
                          <a:pt x="158" y="117"/>
                        </a:lnTo>
                        <a:lnTo>
                          <a:pt x="157" y="119"/>
                        </a:lnTo>
                        <a:lnTo>
                          <a:pt x="154" y="122"/>
                        </a:lnTo>
                        <a:lnTo>
                          <a:pt x="150" y="124"/>
                        </a:lnTo>
                        <a:lnTo>
                          <a:pt x="146" y="126"/>
                        </a:lnTo>
                        <a:lnTo>
                          <a:pt x="141" y="128"/>
                        </a:lnTo>
                        <a:lnTo>
                          <a:pt x="133" y="129"/>
                        </a:lnTo>
                        <a:lnTo>
                          <a:pt x="116" y="131"/>
                        </a:lnTo>
                        <a:lnTo>
                          <a:pt x="100" y="133"/>
                        </a:lnTo>
                        <a:lnTo>
                          <a:pt x="68" y="135"/>
                        </a:lnTo>
                        <a:lnTo>
                          <a:pt x="109" y="136"/>
                        </a:lnTo>
                        <a:lnTo>
                          <a:pt x="118" y="136"/>
                        </a:lnTo>
                        <a:lnTo>
                          <a:pt x="122" y="138"/>
                        </a:lnTo>
                        <a:lnTo>
                          <a:pt x="123" y="139"/>
                        </a:lnTo>
                        <a:lnTo>
                          <a:pt x="123" y="142"/>
                        </a:lnTo>
                        <a:lnTo>
                          <a:pt x="125" y="143"/>
                        </a:lnTo>
                        <a:lnTo>
                          <a:pt x="130" y="144"/>
                        </a:lnTo>
                        <a:lnTo>
                          <a:pt x="138" y="141"/>
                        </a:lnTo>
                        <a:lnTo>
                          <a:pt x="145" y="138"/>
                        </a:lnTo>
                        <a:lnTo>
                          <a:pt x="151" y="135"/>
                        </a:lnTo>
                        <a:lnTo>
                          <a:pt x="156" y="133"/>
                        </a:lnTo>
                        <a:lnTo>
                          <a:pt x="160" y="129"/>
                        </a:lnTo>
                        <a:lnTo>
                          <a:pt x="175" y="114"/>
                        </a:lnTo>
                        <a:lnTo>
                          <a:pt x="186" y="101"/>
                        </a:lnTo>
                        <a:lnTo>
                          <a:pt x="190" y="94"/>
                        </a:lnTo>
                        <a:lnTo>
                          <a:pt x="191" y="91"/>
                        </a:lnTo>
                        <a:lnTo>
                          <a:pt x="192" y="89"/>
                        </a:lnTo>
                        <a:lnTo>
                          <a:pt x="192" y="87"/>
                        </a:lnTo>
                        <a:lnTo>
                          <a:pt x="190" y="84"/>
                        </a:lnTo>
                        <a:lnTo>
                          <a:pt x="188" y="83"/>
                        </a:lnTo>
                        <a:lnTo>
                          <a:pt x="187" y="80"/>
                        </a:lnTo>
                        <a:lnTo>
                          <a:pt x="188" y="77"/>
                        </a:lnTo>
                        <a:lnTo>
                          <a:pt x="190" y="76"/>
                        </a:lnTo>
                        <a:lnTo>
                          <a:pt x="191" y="73"/>
                        </a:lnTo>
                        <a:lnTo>
                          <a:pt x="193" y="71"/>
                        </a:lnTo>
                        <a:lnTo>
                          <a:pt x="195" y="69"/>
                        </a:lnTo>
                        <a:lnTo>
                          <a:pt x="197" y="67"/>
                        </a:lnTo>
                        <a:lnTo>
                          <a:pt x="197" y="64"/>
                        </a:lnTo>
                        <a:lnTo>
                          <a:pt x="195" y="62"/>
                        </a:lnTo>
                        <a:lnTo>
                          <a:pt x="193" y="59"/>
                        </a:lnTo>
                        <a:lnTo>
                          <a:pt x="191" y="58"/>
                        </a:lnTo>
                        <a:lnTo>
                          <a:pt x="189" y="55"/>
                        </a:lnTo>
                        <a:lnTo>
                          <a:pt x="189" y="53"/>
                        </a:lnTo>
                        <a:lnTo>
                          <a:pt x="189" y="51"/>
                        </a:lnTo>
                        <a:lnTo>
                          <a:pt x="192" y="48"/>
                        </a:lnTo>
                        <a:lnTo>
                          <a:pt x="194" y="46"/>
                        </a:lnTo>
                        <a:lnTo>
                          <a:pt x="195" y="43"/>
                        </a:lnTo>
                        <a:lnTo>
                          <a:pt x="195" y="40"/>
                        </a:lnTo>
                        <a:lnTo>
                          <a:pt x="194" y="37"/>
                        </a:lnTo>
                        <a:lnTo>
                          <a:pt x="191" y="35"/>
                        </a:lnTo>
                        <a:lnTo>
                          <a:pt x="190" y="33"/>
                        </a:lnTo>
                        <a:lnTo>
                          <a:pt x="189" y="30"/>
                        </a:lnTo>
                        <a:lnTo>
                          <a:pt x="190" y="28"/>
                        </a:lnTo>
                        <a:lnTo>
                          <a:pt x="192" y="25"/>
                        </a:lnTo>
                        <a:lnTo>
                          <a:pt x="193" y="23"/>
                        </a:lnTo>
                        <a:lnTo>
                          <a:pt x="195" y="22"/>
                        </a:lnTo>
                        <a:lnTo>
                          <a:pt x="197" y="19"/>
                        </a:lnTo>
                        <a:lnTo>
                          <a:pt x="197" y="16"/>
                        </a:lnTo>
                        <a:lnTo>
                          <a:pt x="196" y="15"/>
                        </a:lnTo>
                        <a:lnTo>
                          <a:pt x="194" y="12"/>
                        </a:lnTo>
                        <a:lnTo>
                          <a:pt x="192" y="10"/>
                        </a:lnTo>
                        <a:lnTo>
                          <a:pt x="190" y="7"/>
                        </a:lnTo>
                        <a:lnTo>
                          <a:pt x="190" y="0"/>
                        </a:lnTo>
                        <a:lnTo>
                          <a:pt x="170" y="10"/>
                        </a:lnTo>
                        <a:lnTo>
                          <a:pt x="158" y="14"/>
                        </a:lnTo>
                        <a:lnTo>
                          <a:pt x="144" y="18"/>
                        </a:lnTo>
                        <a:lnTo>
                          <a:pt x="127" y="22"/>
                        </a:lnTo>
                        <a:lnTo>
                          <a:pt x="113" y="24"/>
                        </a:lnTo>
                        <a:lnTo>
                          <a:pt x="98" y="26"/>
                        </a:lnTo>
                        <a:lnTo>
                          <a:pt x="79" y="28"/>
                        </a:lnTo>
                      </a:path>
                    </a:pathLst>
                  </a:custGeom>
                  <a:solidFill>
                    <a:srgbClr val="FFA040"/>
                  </a:solidFill>
                  <a:ln w="9525" cap="rnd">
                    <a:noFill/>
                    <a:round/>
                    <a:headEnd/>
                    <a:tailEnd/>
                  </a:ln>
                </p:spPr>
                <p:txBody>
                  <a:bodyPr/>
                  <a:lstStyle/>
                  <a:p>
                    <a:endParaRPr lang="zh-CN" altLang="en-US"/>
                  </a:p>
                </p:txBody>
              </p:sp>
            </p:grpSp>
          </p:grpSp>
          <p:grpSp>
            <p:nvGrpSpPr>
              <p:cNvPr id="4135" name="Group 231"/>
              <p:cNvGrpSpPr>
                <a:grpSpLocks/>
              </p:cNvGrpSpPr>
              <p:nvPr/>
            </p:nvGrpSpPr>
            <p:grpSpPr bwMode="auto">
              <a:xfrm>
                <a:off x="3945" y="1813"/>
                <a:ext cx="59" cy="93"/>
                <a:chOff x="3945" y="1813"/>
                <a:chExt cx="59" cy="93"/>
              </a:xfrm>
            </p:grpSpPr>
            <p:sp>
              <p:nvSpPr>
                <p:cNvPr id="4136" name="Freeform 232"/>
                <p:cNvSpPr>
                  <a:spLocks/>
                </p:cNvSpPr>
                <p:nvPr/>
              </p:nvSpPr>
              <p:spPr bwMode="auto">
                <a:xfrm>
                  <a:off x="3957" y="1837"/>
                  <a:ext cx="46" cy="18"/>
                </a:xfrm>
                <a:custGeom>
                  <a:avLst/>
                  <a:gdLst>
                    <a:gd name="T0" fmla="*/ 45 w 46"/>
                    <a:gd name="T1" fmla="*/ 3 h 18"/>
                    <a:gd name="T2" fmla="*/ 40 w 46"/>
                    <a:gd name="T3" fmla="*/ 0 h 18"/>
                    <a:gd name="T4" fmla="*/ 27 w 46"/>
                    <a:gd name="T5" fmla="*/ 6 h 18"/>
                    <a:gd name="T6" fmla="*/ 13 w 46"/>
                    <a:gd name="T7" fmla="*/ 11 h 18"/>
                    <a:gd name="T8" fmla="*/ 0 w 46"/>
                    <a:gd name="T9" fmla="*/ 14 h 18"/>
                    <a:gd name="T10" fmla="*/ 2 w 46"/>
                    <a:gd name="T11" fmla="*/ 17 h 18"/>
                    <a:gd name="T12" fmla="*/ 11 w 46"/>
                    <a:gd name="T13" fmla="*/ 17 h 18"/>
                    <a:gd name="T14" fmla="*/ 24 w 46"/>
                    <a:gd name="T15" fmla="*/ 15 h 18"/>
                    <a:gd name="T16" fmla="*/ 35 w 46"/>
                    <a:gd name="T17" fmla="*/ 9 h 18"/>
                    <a:gd name="T18" fmla="*/ 45 w 46"/>
                    <a:gd name="T19" fmla="*/ 3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6"/>
                    <a:gd name="T31" fmla="*/ 0 h 18"/>
                    <a:gd name="T32" fmla="*/ 46 w 46"/>
                    <a:gd name="T33" fmla="*/ 18 h 1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6" h="18">
                      <a:moveTo>
                        <a:pt x="45" y="3"/>
                      </a:moveTo>
                      <a:lnTo>
                        <a:pt x="40" y="0"/>
                      </a:lnTo>
                      <a:lnTo>
                        <a:pt x="27" y="6"/>
                      </a:lnTo>
                      <a:lnTo>
                        <a:pt x="13" y="11"/>
                      </a:lnTo>
                      <a:lnTo>
                        <a:pt x="0" y="14"/>
                      </a:lnTo>
                      <a:lnTo>
                        <a:pt x="2" y="17"/>
                      </a:lnTo>
                      <a:lnTo>
                        <a:pt x="11" y="17"/>
                      </a:lnTo>
                      <a:lnTo>
                        <a:pt x="24" y="15"/>
                      </a:lnTo>
                      <a:lnTo>
                        <a:pt x="35" y="9"/>
                      </a:lnTo>
                      <a:lnTo>
                        <a:pt x="45" y="3"/>
                      </a:lnTo>
                    </a:path>
                  </a:pathLst>
                </a:custGeom>
                <a:solidFill>
                  <a:srgbClr val="FFE0C0"/>
                </a:solidFill>
                <a:ln w="9525" cap="rnd">
                  <a:noFill/>
                  <a:round/>
                  <a:headEnd/>
                  <a:tailEnd/>
                </a:ln>
              </p:spPr>
              <p:txBody>
                <a:bodyPr/>
                <a:lstStyle/>
                <a:p>
                  <a:endParaRPr lang="zh-CN" altLang="en-US"/>
                </a:p>
              </p:txBody>
            </p:sp>
            <p:sp>
              <p:nvSpPr>
                <p:cNvPr id="4137" name="Freeform 233"/>
                <p:cNvSpPr>
                  <a:spLocks/>
                </p:cNvSpPr>
                <p:nvPr/>
              </p:nvSpPr>
              <p:spPr bwMode="auto">
                <a:xfrm>
                  <a:off x="3964" y="1860"/>
                  <a:ext cx="40" cy="18"/>
                </a:xfrm>
                <a:custGeom>
                  <a:avLst/>
                  <a:gdLst>
                    <a:gd name="T0" fmla="*/ 39 w 40"/>
                    <a:gd name="T1" fmla="*/ 3 h 18"/>
                    <a:gd name="T2" fmla="*/ 37 w 40"/>
                    <a:gd name="T3" fmla="*/ 0 h 18"/>
                    <a:gd name="T4" fmla="*/ 23 w 40"/>
                    <a:gd name="T5" fmla="*/ 7 h 18"/>
                    <a:gd name="T6" fmla="*/ 13 w 40"/>
                    <a:gd name="T7" fmla="*/ 10 h 18"/>
                    <a:gd name="T8" fmla="*/ 0 w 40"/>
                    <a:gd name="T9" fmla="*/ 14 h 18"/>
                    <a:gd name="T10" fmla="*/ 2 w 40"/>
                    <a:gd name="T11" fmla="*/ 17 h 18"/>
                    <a:gd name="T12" fmla="*/ 11 w 40"/>
                    <a:gd name="T13" fmla="*/ 17 h 18"/>
                    <a:gd name="T14" fmla="*/ 20 w 40"/>
                    <a:gd name="T15" fmla="*/ 14 h 18"/>
                    <a:gd name="T16" fmla="*/ 30 w 40"/>
                    <a:gd name="T17" fmla="*/ 9 h 18"/>
                    <a:gd name="T18" fmla="*/ 39 w 40"/>
                    <a:gd name="T19" fmla="*/ 3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0"/>
                    <a:gd name="T31" fmla="*/ 0 h 18"/>
                    <a:gd name="T32" fmla="*/ 40 w 40"/>
                    <a:gd name="T33" fmla="*/ 18 h 1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0" h="18">
                      <a:moveTo>
                        <a:pt x="39" y="3"/>
                      </a:moveTo>
                      <a:lnTo>
                        <a:pt x="37" y="0"/>
                      </a:lnTo>
                      <a:lnTo>
                        <a:pt x="23" y="7"/>
                      </a:lnTo>
                      <a:lnTo>
                        <a:pt x="13" y="10"/>
                      </a:lnTo>
                      <a:lnTo>
                        <a:pt x="0" y="14"/>
                      </a:lnTo>
                      <a:lnTo>
                        <a:pt x="2" y="17"/>
                      </a:lnTo>
                      <a:lnTo>
                        <a:pt x="11" y="17"/>
                      </a:lnTo>
                      <a:lnTo>
                        <a:pt x="20" y="14"/>
                      </a:lnTo>
                      <a:lnTo>
                        <a:pt x="30" y="9"/>
                      </a:lnTo>
                      <a:lnTo>
                        <a:pt x="39" y="3"/>
                      </a:lnTo>
                    </a:path>
                  </a:pathLst>
                </a:custGeom>
                <a:solidFill>
                  <a:srgbClr val="FFE0C0"/>
                </a:solidFill>
                <a:ln w="9525" cap="rnd">
                  <a:noFill/>
                  <a:round/>
                  <a:headEnd/>
                  <a:tailEnd/>
                </a:ln>
              </p:spPr>
              <p:txBody>
                <a:bodyPr/>
                <a:lstStyle/>
                <a:p>
                  <a:endParaRPr lang="zh-CN" altLang="en-US"/>
                </a:p>
              </p:txBody>
            </p:sp>
            <p:sp>
              <p:nvSpPr>
                <p:cNvPr id="4138" name="Freeform 234"/>
                <p:cNvSpPr>
                  <a:spLocks/>
                </p:cNvSpPr>
                <p:nvPr/>
              </p:nvSpPr>
              <p:spPr bwMode="auto">
                <a:xfrm>
                  <a:off x="3962" y="1888"/>
                  <a:ext cx="41" cy="18"/>
                </a:xfrm>
                <a:custGeom>
                  <a:avLst/>
                  <a:gdLst>
                    <a:gd name="T0" fmla="*/ 40 w 41"/>
                    <a:gd name="T1" fmla="*/ 2 h 18"/>
                    <a:gd name="T2" fmla="*/ 37 w 41"/>
                    <a:gd name="T3" fmla="*/ 0 h 18"/>
                    <a:gd name="T4" fmla="*/ 24 w 41"/>
                    <a:gd name="T5" fmla="*/ 6 h 18"/>
                    <a:gd name="T6" fmla="*/ 13 w 41"/>
                    <a:gd name="T7" fmla="*/ 10 h 18"/>
                    <a:gd name="T8" fmla="*/ 0 w 41"/>
                    <a:gd name="T9" fmla="*/ 13 h 18"/>
                    <a:gd name="T10" fmla="*/ 2 w 41"/>
                    <a:gd name="T11" fmla="*/ 17 h 18"/>
                    <a:gd name="T12" fmla="*/ 11 w 41"/>
                    <a:gd name="T13" fmla="*/ 16 h 18"/>
                    <a:gd name="T14" fmla="*/ 21 w 41"/>
                    <a:gd name="T15" fmla="*/ 14 h 18"/>
                    <a:gd name="T16" fmla="*/ 32 w 41"/>
                    <a:gd name="T17" fmla="*/ 9 h 18"/>
                    <a:gd name="T18" fmla="*/ 40 w 41"/>
                    <a:gd name="T19" fmla="*/ 2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
                    <a:gd name="T31" fmla="*/ 0 h 18"/>
                    <a:gd name="T32" fmla="*/ 41 w 41"/>
                    <a:gd name="T33" fmla="*/ 18 h 1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 h="18">
                      <a:moveTo>
                        <a:pt x="40" y="2"/>
                      </a:moveTo>
                      <a:lnTo>
                        <a:pt x="37" y="0"/>
                      </a:lnTo>
                      <a:lnTo>
                        <a:pt x="24" y="6"/>
                      </a:lnTo>
                      <a:lnTo>
                        <a:pt x="13" y="10"/>
                      </a:lnTo>
                      <a:lnTo>
                        <a:pt x="0" y="13"/>
                      </a:lnTo>
                      <a:lnTo>
                        <a:pt x="2" y="17"/>
                      </a:lnTo>
                      <a:lnTo>
                        <a:pt x="11" y="16"/>
                      </a:lnTo>
                      <a:lnTo>
                        <a:pt x="21" y="14"/>
                      </a:lnTo>
                      <a:lnTo>
                        <a:pt x="32" y="9"/>
                      </a:lnTo>
                      <a:lnTo>
                        <a:pt x="40" y="2"/>
                      </a:lnTo>
                    </a:path>
                  </a:pathLst>
                </a:custGeom>
                <a:solidFill>
                  <a:srgbClr val="FFE0C0"/>
                </a:solidFill>
                <a:ln w="9525" cap="rnd">
                  <a:noFill/>
                  <a:round/>
                  <a:headEnd/>
                  <a:tailEnd/>
                </a:ln>
              </p:spPr>
              <p:txBody>
                <a:bodyPr/>
                <a:lstStyle/>
                <a:p>
                  <a:endParaRPr lang="zh-CN" altLang="en-US"/>
                </a:p>
              </p:txBody>
            </p:sp>
            <p:sp>
              <p:nvSpPr>
                <p:cNvPr id="4139" name="Freeform 235"/>
                <p:cNvSpPr>
                  <a:spLocks/>
                </p:cNvSpPr>
                <p:nvPr/>
              </p:nvSpPr>
              <p:spPr bwMode="auto">
                <a:xfrm>
                  <a:off x="3945" y="1813"/>
                  <a:ext cx="47" cy="18"/>
                </a:xfrm>
                <a:custGeom>
                  <a:avLst/>
                  <a:gdLst>
                    <a:gd name="T0" fmla="*/ 46 w 47"/>
                    <a:gd name="T1" fmla="*/ 3 h 18"/>
                    <a:gd name="T2" fmla="*/ 41 w 47"/>
                    <a:gd name="T3" fmla="*/ 0 h 18"/>
                    <a:gd name="T4" fmla="*/ 25 w 47"/>
                    <a:gd name="T5" fmla="*/ 6 h 18"/>
                    <a:gd name="T6" fmla="*/ 13 w 47"/>
                    <a:gd name="T7" fmla="*/ 10 h 18"/>
                    <a:gd name="T8" fmla="*/ 0 w 47"/>
                    <a:gd name="T9" fmla="*/ 13 h 18"/>
                    <a:gd name="T10" fmla="*/ 3 w 47"/>
                    <a:gd name="T11" fmla="*/ 17 h 18"/>
                    <a:gd name="T12" fmla="*/ 11 w 47"/>
                    <a:gd name="T13" fmla="*/ 16 h 18"/>
                    <a:gd name="T14" fmla="*/ 21 w 47"/>
                    <a:gd name="T15" fmla="*/ 14 h 18"/>
                    <a:gd name="T16" fmla="*/ 33 w 47"/>
                    <a:gd name="T17" fmla="*/ 9 h 18"/>
                    <a:gd name="T18" fmla="*/ 46 w 47"/>
                    <a:gd name="T19" fmla="*/ 3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
                    <a:gd name="T31" fmla="*/ 0 h 18"/>
                    <a:gd name="T32" fmla="*/ 47 w 47"/>
                    <a:gd name="T33" fmla="*/ 18 h 1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 h="18">
                      <a:moveTo>
                        <a:pt x="46" y="3"/>
                      </a:moveTo>
                      <a:lnTo>
                        <a:pt x="41" y="0"/>
                      </a:lnTo>
                      <a:lnTo>
                        <a:pt x="25" y="6"/>
                      </a:lnTo>
                      <a:lnTo>
                        <a:pt x="13" y="10"/>
                      </a:lnTo>
                      <a:lnTo>
                        <a:pt x="0" y="13"/>
                      </a:lnTo>
                      <a:lnTo>
                        <a:pt x="3" y="17"/>
                      </a:lnTo>
                      <a:lnTo>
                        <a:pt x="11" y="16"/>
                      </a:lnTo>
                      <a:lnTo>
                        <a:pt x="21" y="14"/>
                      </a:lnTo>
                      <a:lnTo>
                        <a:pt x="33" y="9"/>
                      </a:lnTo>
                      <a:lnTo>
                        <a:pt x="46" y="3"/>
                      </a:lnTo>
                    </a:path>
                  </a:pathLst>
                </a:custGeom>
                <a:solidFill>
                  <a:srgbClr val="FFE0C0"/>
                </a:solidFill>
                <a:ln w="9525" cap="rnd">
                  <a:noFill/>
                  <a:round/>
                  <a:headEnd/>
                  <a:tailEnd/>
                </a:ln>
              </p:spPr>
              <p:txBody>
                <a:bodyPr/>
                <a:lstStyle/>
                <a:p>
                  <a:endParaRPr lang="zh-CN" altLang="en-US"/>
                </a:p>
              </p:txBody>
            </p:sp>
          </p:grpSp>
        </p:grpSp>
        <p:grpSp>
          <p:nvGrpSpPr>
            <p:cNvPr id="4131" name="Group 236"/>
            <p:cNvGrpSpPr>
              <a:grpSpLocks/>
            </p:cNvGrpSpPr>
            <p:nvPr/>
          </p:nvGrpSpPr>
          <p:grpSpPr bwMode="auto">
            <a:xfrm>
              <a:off x="3635" y="1203"/>
              <a:ext cx="542" cy="607"/>
              <a:chOff x="3635" y="1203"/>
              <a:chExt cx="542" cy="607"/>
            </a:xfrm>
          </p:grpSpPr>
          <p:sp>
            <p:nvSpPr>
              <p:cNvPr id="4132" name="Freeform 237"/>
              <p:cNvSpPr>
                <a:spLocks/>
              </p:cNvSpPr>
              <p:nvPr/>
            </p:nvSpPr>
            <p:spPr bwMode="auto">
              <a:xfrm>
                <a:off x="3635" y="1203"/>
                <a:ext cx="542" cy="607"/>
              </a:xfrm>
              <a:custGeom>
                <a:avLst/>
                <a:gdLst>
                  <a:gd name="T0" fmla="*/ 387 w 542"/>
                  <a:gd name="T1" fmla="*/ 584 h 607"/>
                  <a:gd name="T2" fmla="*/ 392 w 542"/>
                  <a:gd name="T3" fmla="*/ 580 h 607"/>
                  <a:gd name="T4" fmla="*/ 394 w 542"/>
                  <a:gd name="T5" fmla="*/ 576 h 607"/>
                  <a:gd name="T6" fmla="*/ 397 w 542"/>
                  <a:gd name="T7" fmla="*/ 562 h 607"/>
                  <a:gd name="T8" fmla="*/ 418 w 542"/>
                  <a:gd name="T9" fmla="*/ 464 h 607"/>
                  <a:gd name="T10" fmla="*/ 434 w 542"/>
                  <a:gd name="T11" fmla="*/ 429 h 607"/>
                  <a:gd name="T12" fmla="*/ 448 w 542"/>
                  <a:gd name="T13" fmla="*/ 405 h 607"/>
                  <a:gd name="T14" fmla="*/ 475 w 542"/>
                  <a:gd name="T15" fmla="*/ 367 h 607"/>
                  <a:gd name="T16" fmla="*/ 503 w 542"/>
                  <a:gd name="T17" fmla="*/ 331 h 607"/>
                  <a:gd name="T18" fmla="*/ 523 w 542"/>
                  <a:gd name="T19" fmla="*/ 297 h 607"/>
                  <a:gd name="T20" fmla="*/ 534 w 542"/>
                  <a:gd name="T21" fmla="*/ 263 h 607"/>
                  <a:gd name="T22" fmla="*/ 541 w 542"/>
                  <a:gd name="T23" fmla="*/ 221 h 607"/>
                  <a:gd name="T24" fmla="*/ 537 w 542"/>
                  <a:gd name="T25" fmla="*/ 181 h 607"/>
                  <a:gd name="T26" fmla="*/ 525 w 542"/>
                  <a:gd name="T27" fmla="*/ 144 h 607"/>
                  <a:gd name="T28" fmla="*/ 506 w 542"/>
                  <a:gd name="T29" fmla="*/ 109 h 607"/>
                  <a:gd name="T30" fmla="*/ 473 w 542"/>
                  <a:gd name="T31" fmla="*/ 73 h 607"/>
                  <a:gd name="T32" fmla="*/ 438 w 542"/>
                  <a:gd name="T33" fmla="*/ 48 h 607"/>
                  <a:gd name="T34" fmla="*/ 394 w 542"/>
                  <a:gd name="T35" fmla="*/ 24 h 607"/>
                  <a:gd name="T36" fmla="*/ 342 w 542"/>
                  <a:gd name="T37" fmla="*/ 8 h 607"/>
                  <a:gd name="T38" fmla="*/ 298 w 542"/>
                  <a:gd name="T39" fmla="*/ 1 h 607"/>
                  <a:gd name="T40" fmla="*/ 250 w 542"/>
                  <a:gd name="T41" fmla="*/ 0 h 607"/>
                  <a:gd name="T42" fmla="*/ 209 w 542"/>
                  <a:gd name="T43" fmla="*/ 5 h 607"/>
                  <a:gd name="T44" fmla="*/ 168 w 542"/>
                  <a:gd name="T45" fmla="*/ 16 h 607"/>
                  <a:gd name="T46" fmla="*/ 133 w 542"/>
                  <a:gd name="T47" fmla="*/ 30 h 607"/>
                  <a:gd name="T48" fmla="*/ 97 w 542"/>
                  <a:gd name="T49" fmla="*/ 50 h 607"/>
                  <a:gd name="T50" fmla="*/ 64 w 542"/>
                  <a:gd name="T51" fmla="*/ 74 h 607"/>
                  <a:gd name="T52" fmla="*/ 37 w 542"/>
                  <a:gd name="T53" fmla="*/ 102 h 607"/>
                  <a:gd name="T54" fmla="*/ 13 w 542"/>
                  <a:gd name="T55" fmla="*/ 142 h 607"/>
                  <a:gd name="T56" fmla="*/ 1 w 542"/>
                  <a:gd name="T57" fmla="*/ 182 h 607"/>
                  <a:gd name="T58" fmla="*/ 0 w 542"/>
                  <a:gd name="T59" fmla="*/ 219 h 607"/>
                  <a:gd name="T60" fmla="*/ 3 w 542"/>
                  <a:gd name="T61" fmla="*/ 258 h 607"/>
                  <a:gd name="T62" fmla="*/ 16 w 542"/>
                  <a:gd name="T63" fmla="*/ 297 h 607"/>
                  <a:gd name="T64" fmla="*/ 38 w 542"/>
                  <a:gd name="T65" fmla="*/ 333 h 607"/>
                  <a:gd name="T66" fmla="*/ 63 w 542"/>
                  <a:gd name="T67" fmla="*/ 368 h 607"/>
                  <a:gd name="T68" fmla="*/ 99 w 542"/>
                  <a:gd name="T69" fmla="*/ 418 h 607"/>
                  <a:gd name="T70" fmla="*/ 114 w 542"/>
                  <a:gd name="T71" fmla="*/ 445 h 607"/>
                  <a:gd name="T72" fmla="*/ 125 w 542"/>
                  <a:gd name="T73" fmla="*/ 477 h 607"/>
                  <a:gd name="T74" fmla="*/ 133 w 542"/>
                  <a:gd name="T75" fmla="*/ 522 h 607"/>
                  <a:gd name="T76" fmla="*/ 140 w 542"/>
                  <a:gd name="T77" fmla="*/ 561 h 607"/>
                  <a:gd name="T78" fmla="*/ 145 w 542"/>
                  <a:gd name="T79" fmla="*/ 576 h 607"/>
                  <a:gd name="T80" fmla="*/ 147 w 542"/>
                  <a:gd name="T81" fmla="*/ 580 h 607"/>
                  <a:gd name="T82" fmla="*/ 154 w 542"/>
                  <a:gd name="T83" fmla="*/ 585 h 607"/>
                  <a:gd name="T84" fmla="*/ 169 w 542"/>
                  <a:gd name="T85" fmla="*/ 593 h 607"/>
                  <a:gd name="T86" fmla="*/ 188 w 542"/>
                  <a:gd name="T87" fmla="*/ 597 h 607"/>
                  <a:gd name="T88" fmla="*/ 208 w 542"/>
                  <a:gd name="T89" fmla="*/ 602 h 607"/>
                  <a:gd name="T90" fmla="*/ 229 w 542"/>
                  <a:gd name="T91" fmla="*/ 604 h 607"/>
                  <a:gd name="T92" fmla="*/ 250 w 542"/>
                  <a:gd name="T93" fmla="*/ 605 h 607"/>
                  <a:gd name="T94" fmla="*/ 269 w 542"/>
                  <a:gd name="T95" fmla="*/ 606 h 607"/>
                  <a:gd name="T96" fmla="*/ 290 w 542"/>
                  <a:gd name="T97" fmla="*/ 605 h 607"/>
                  <a:gd name="T98" fmla="*/ 312 w 542"/>
                  <a:gd name="T99" fmla="*/ 604 h 607"/>
                  <a:gd name="T100" fmla="*/ 332 w 542"/>
                  <a:gd name="T101" fmla="*/ 601 h 607"/>
                  <a:gd name="T102" fmla="*/ 350 w 542"/>
                  <a:gd name="T103" fmla="*/ 598 h 607"/>
                  <a:gd name="T104" fmla="*/ 368 w 542"/>
                  <a:gd name="T105" fmla="*/ 593 h 607"/>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542"/>
                  <a:gd name="T160" fmla="*/ 0 h 607"/>
                  <a:gd name="T161" fmla="*/ 542 w 542"/>
                  <a:gd name="T162" fmla="*/ 607 h 607"/>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542" h="607">
                    <a:moveTo>
                      <a:pt x="379" y="589"/>
                    </a:moveTo>
                    <a:lnTo>
                      <a:pt x="383" y="587"/>
                    </a:lnTo>
                    <a:lnTo>
                      <a:pt x="387" y="584"/>
                    </a:lnTo>
                    <a:lnTo>
                      <a:pt x="389" y="583"/>
                    </a:lnTo>
                    <a:lnTo>
                      <a:pt x="390" y="581"/>
                    </a:lnTo>
                    <a:lnTo>
                      <a:pt x="392" y="580"/>
                    </a:lnTo>
                    <a:lnTo>
                      <a:pt x="392" y="578"/>
                    </a:lnTo>
                    <a:lnTo>
                      <a:pt x="393" y="577"/>
                    </a:lnTo>
                    <a:lnTo>
                      <a:pt x="394" y="576"/>
                    </a:lnTo>
                    <a:lnTo>
                      <a:pt x="395" y="574"/>
                    </a:lnTo>
                    <a:lnTo>
                      <a:pt x="395" y="571"/>
                    </a:lnTo>
                    <a:lnTo>
                      <a:pt x="397" y="562"/>
                    </a:lnTo>
                    <a:lnTo>
                      <a:pt x="413" y="483"/>
                    </a:lnTo>
                    <a:lnTo>
                      <a:pt x="416" y="472"/>
                    </a:lnTo>
                    <a:lnTo>
                      <a:pt x="418" y="464"/>
                    </a:lnTo>
                    <a:lnTo>
                      <a:pt x="422" y="453"/>
                    </a:lnTo>
                    <a:lnTo>
                      <a:pt x="428" y="440"/>
                    </a:lnTo>
                    <a:lnTo>
                      <a:pt x="434" y="429"/>
                    </a:lnTo>
                    <a:lnTo>
                      <a:pt x="439" y="420"/>
                    </a:lnTo>
                    <a:lnTo>
                      <a:pt x="443" y="412"/>
                    </a:lnTo>
                    <a:lnTo>
                      <a:pt x="448" y="405"/>
                    </a:lnTo>
                    <a:lnTo>
                      <a:pt x="457" y="391"/>
                    </a:lnTo>
                    <a:lnTo>
                      <a:pt x="466" y="379"/>
                    </a:lnTo>
                    <a:lnTo>
                      <a:pt x="475" y="367"/>
                    </a:lnTo>
                    <a:lnTo>
                      <a:pt x="482" y="359"/>
                    </a:lnTo>
                    <a:lnTo>
                      <a:pt x="495" y="342"/>
                    </a:lnTo>
                    <a:lnTo>
                      <a:pt x="503" y="331"/>
                    </a:lnTo>
                    <a:lnTo>
                      <a:pt x="510" y="321"/>
                    </a:lnTo>
                    <a:lnTo>
                      <a:pt x="516" y="310"/>
                    </a:lnTo>
                    <a:lnTo>
                      <a:pt x="523" y="297"/>
                    </a:lnTo>
                    <a:lnTo>
                      <a:pt x="527" y="286"/>
                    </a:lnTo>
                    <a:lnTo>
                      <a:pt x="531" y="274"/>
                    </a:lnTo>
                    <a:lnTo>
                      <a:pt x="534" y="263"/>
                    </a:lnTo>
                    <a:lnTo>
                      <a:pt x="537" y="252"/>
                    </a:lnTo>
                    <a:lnTo>
                      <a:pt x="540" y="237"/>
                    </a:lnTo>
                    <a:lnTo>
                      <a:pt x="541" y="221"/>
                    </a:lnTo>
                    <a:lnTo>
                      <a:pt x="541" y="205"/>
                    </a:lnTo>
                    <a:lnTo>
                      <a:pt x="539" y="193"/>
                    </a:lnTo>
                    <a:lnTo>
                      <a:pt x="537" y="181"/>
                    </a:lnTo>
                    <a:lnTo>
                      <a:pt x="534" y="171"/>
                    </a:lnTo>
                    <a:lnTo>
                      <a:pt x="530" y="157"/>
                    </a:lnTo>
                    <a:lnTo>
                      <a:pt x="525" y="144"/>
                    </a:lnTo>
                    <a:lnTo>
                      <a:pt x="519" y="131"/>
                    </a:lnTo>
                    <a:lnTo>
                      <a:pt x="513" y="120"/>
                    </a:lnTo>
                    <a:lnTo>
                      <a:pt x="506" y="109"/>
                    </a:lnTo>
                    <a:lnTo>
                      <a:pt x="495" y="96"/>
                    </a:lnTo>
                    <a:lnTo>
                      <a:pt x="484" y="83"/>
                    </a:lnTo>
                    <a:lnTo>
                      <a:pt x="473" y="73"/>
                    </a:lnTo>
                    <a:lnTo>
                      <a:pt x="462" y="64"/>
                    </a:lnTo>
                    <a:lnTo>
                      <a:pt x="451" y="56"/>
                    </a:lnTo>
                    <a:lnTo>
                      <a:pt x="438" y="48"/>
                    </a:lnTo>
                    <a:lnTo>
                      <a:pt x="426" y="40"/>
                    </a:lnTo>
                    <a:lnTo>
                      <a:pt x="411" y="33"/>
                    </a:lnTo>
                    <a:lnTo>
                      <a:pt x="394" y="24"/>
                    </a:lnTo>
                    <a:lnTo>
                      <a:pt x="378" y="18"/>
                    </a:lnTo>
                    <a:lnTo>
                      <a:pt x="359" y="12"/>
                    </a:lnTo>
                    <a:lnTo>
                      <a:pt x="342" y="8"/>
                    </a:lnTo>
                    <a:lnTo>
                      <a:pt x="328" y="5"/>
                    </a:lnTo>
                    <a:lnTo>
                      <a:pt x="312" y="2"/>
                    </a:lnTo>
                    <a:lnTo>
                      <a:pt x="298" y="1"/>
                    </a:lnTo>
                    <a:lnTo>
                      <a:pt x="282" y="0"/>
                    </a:lnTo>
                    <a:lnTo>
                      <a:pt x="267" y="0"/>
                    </a:lnTo>
                    <a:lnTo>
                      <a:pt x="250" y="0"/>
                    </a:lnTo>
                    <a:lnTo>
                      <a:pt x="236" y="1"/>
                    </a:lnTo>
                    <a:lnTo>
                      <a:pt x="221" y="3"/>
                    </a:lnTo>
                    <a:lnTo>
                      <a:pt x="209" y="5"/>
                    </a:lnTo>
                    <a:lnTo>
                      <a:pt x="194" y="9"/>
                    </a:lnTo>
                    <a:lnTo>
                      <a:pt x="181" y="12"/>
                    </a:lnTo>
                    <a:lnTo>
                      <a:pt x="168" y="16"/>
                    </a:lnTo>
                    <a:lnTo>
                      <a:pt x="156" y="20"/>
                    </a:lnTo>
                    <a:lnTo>
                      <a:pt x="145" y="25"/>
                    </a:lnTo>
                    <a:lnTo>
                      <a:pt x="133" y="30"/>
                    </a:lnTo>
                    <a:lnTo>
                      <a:pt x="122" y="36"/>
                    </a:lnTo>
                    <a:lnTo>
                      <a:pt x="108" y="43"/>
                    </a:lnTo>
                    <a:lnTo>
                      <a:pt x="97" y="50"/>
                    </a:lnTo>
                    <a:lnTo>
                      <a:pt x="87" y="57"/>
                    </a:lnTo>
                    <a:lnTo>
                      <a:pt x="75" y="65"/>
                    </a:lnTo>
                    <a:lnTo>
                      <a:pt x="64" y="74"/>
                    </a:lnTo>
                    <a:lnTo>
                      <a:pt x="54" y="83"/>
                    </a:lnTo>
                    <a:lnTo>
                      <a:pt x="46" y="91"/>
                    </a:lnTo>
                    <a:lnTo>
                      <a:pt x="37" y="102"/>
                    </a:lnTo>
                    <a:lnTo>
                      <a:pt x="28" y="115"/>
                    </a:lnTo>
                    <a:lnTo>
                      <a:pt x="19" y="129"/>
                    </a:lnTo>
                    <a:lnTo>
                      <a:pt x="13" y="142"/>
                    </a:lnTo>
                    <a:lnTo>
                      <a:pt x="9" y="156"/>
                    </a:lnTo>
                    <a:lnTo>
                      <a:pt x="4" y="170"/>
                    </a:lnTo>
                    <a:lnTo>
                      <a:pt x="1" y="182"/>
                    </a:lnTo>
                    <a:lnTo>
                      <a:pt x="0" y="195"/>
                    </a:lnTo>
                    <a:lnTo>
                      <a:pt x="0" y="208"/>
                    </a:lnTo>
                    <a:lnTo>
                      <a:pt x="0" y="219"/>
                    </a:lnTo>
                    <a:lnTo>
                      <a:pt x="0" y="232"/>
                    </a:lnTo>
                    <a:lnTo>
                      <a:pt x="0" y="243"/>
                    </a:lnTo>
                    <a:lnTo>
                      <a:pt x="3" y="258"/>
                    </a:lnTo>
                    <a:lnTo>
                      <a:pt x="6" y="270"/>
                    </a:lnTo>
                    <a:lnTo>
                      <a:pt x="10" y="283"/>
                    </a:lnTo>
                    <a:lnTo>
                      <a:pt x="16" y="297"/>
                    </a:lnTo>
                    <a:lnTo>
                      <a:pt x="22" y="310"/>
                    </a:lnTo>
                    <a:lnTo>
                      <a:pt x="30" y="321"/>
                    </a:lnTo>
                    <a:lnTo>
                      <a:pt x="38" y="333"/>
                    </a:lnTo>
                    <a:lnTo>
                      <a:pt x="47" y="345"/>
                    </a:lnTo>
                    <a:lnTo>
                      <a:pt x="55" y="357"/>
                    </a:lnTo>
                    <a:lnTo>
                      <a:pt x="63" y="368"/>
                    </a:lnTo>
                    <a:lnTo>
                      <a:pt x="72" y="381"/>
                    </a:lnTo>
                    <a:lnTo>
                      <a:pt x="86" y="399"/>
                    </a:lnTo>
                    <a:lnTo>
                      <a:pt x="99" y="418"/>
                    </a:lnTo>
                    <a:lnTo>
                      <a:pt x="106" y="427"/>
                    </a:lnTo>
                    <a:lnTo>
                      <a:pt x="110" y="435"/>
                    </a:lnTo>
                    <a:lnTo>
                      <a:pt x="114" y="445"/>
                    </a:lnTo>
                    <a:lnTo>
                      <a:pt x="118" y="456"/>
                    </a:lnTo>
                    <a:lnTo>
                      <a:pt x="122" y="466"/>
                    </a:lnTo>
                    <a:lnTo>
                      <a:pt x="125" y="477"/>
                    </a:lnTo>
                    <a:lnTo>
                      <a:pt x="127" y="492"/>
                    </a:lnTo>
                    <a:lnTo>
                      <a:pt x="131" y="509"/>
                    </a:lnTo>
                    <a:lnTo>
                      <a:pt x="133" y="522"/>
                    </a:lnTo>
                    <a:lnTo>
                      <a:pt x="136" y="538"/>
                    </a:lnTo>
                    <a:lnTo>
                      <a:pt x="138" y="550"/>
                    </a:lnTo>
                    <a:lnTo>
                      <a:pt x="140" y="561"/>
                    </a:lnTo>
                    <a:lnTo>
                      <a:pt x="143" y="571"/>
                    </a:lnTo>
                    <a:lnTo>
                      <a:pt x="145" y="574"/>
                    </a:lnTo>
                    <a:lnTo>
                      <a:pt x="145" y="576"/>
                    </a:lnTo>
                    <a:lnTo>
                      <a:pt x="145" y="577"/>
                    </a:lnTo>
                    <a:lnTo>
                      <a:pt x="146" y="578"/>
                    </a:lnTo>
                    <a:lnTo>
                      <a:pt x="147" y="580"/>
                    </a:lnTo>
                    <a:lnTo>
                      <a:pt x="149" y="582"/>
                    </a:lnTo>
                    <a:lnTo>
                      <a:pt x="151" y="584"/>
                    </a:lnTo>
                    <a:lnTo>
                      <a:pt x="154" y="585"/>
                    </a:lnTo>
                    <a:lnTo>
                      <a:pt x="158" y="588"/>
                    </a:lnTo>
                    <a:lnTo>
                      <a:pt x="163" y="590"/>
                    </a:lnTo>
                    <a:lnTo>
                      <a:pt x="169" y="593"/>
                    </a:lnTo>
                    <a:lnTo>
                      <a:pt x="175" y="595"/>
                    </a:lnTo>
                    <a:lnTo>
                      <a:pt x="182" y="596"/>
                    </a:lnTo>
                    <a:lnTo>
                      <a:pt x="188" y="597"/>
                    </a:lnTo>
                    <a:lnTo>
                      <a:pt x="193" y="599"/>
                    </a:lnTo>
                    <a:lnTo>
                      <a:pt x="201" y="600"/>
                    </a:lnTo>
                    <a:lnTo>
                      <a:pt x="208" y="602"/>
                    </a:lnTo>
                    <a:lnTo>
                      <a:pt x="214" y="602"/>
                    </a:lnTo>
                    <a:lnTo>
                      <a:pt x="221" y="603"/>
                    </a:lnTo>
                    <a:lnTo>
                      <a:pt x="229" y="604"/>
                    </a:lnTo>
                    <a:lnTo>
                      <a:pt x="236" y="604"/>
                    </a:lnTo>
                    <a:lnTo>
                      <a:pt x="242" y="605"/>
                    </a:lnTo>
                    <a:lnTo>
                      <a:pt x="250" y="605"/>
                    </a:lnTo>
                    <a:lnTo>
                      <a:pt x="256" y="606"/>
                    </a:lnTo>
                    <a:lnTo>
                      <a:pt x="263" y="606"/>
                    </a:lnTo>
                    <a:lnTo>
                      <a:pt x="269" y="606"/>
                    </a:lnTo>
                    <a:lnTo>
                      <a:pt x="276" y="606"/>
                    </a:lnTo>
                    <a:lnTo>
                      <a:pt x="284" y="606"/>
                    </a:lnTo>
                    <a:lnTo>
                      <a:pt x="290" y="605"/>
                    </a:lnTo>
                    <a:lnTo>
                      <a:pt x="296" y="605"/>
                    </a:lnTo>
                    <a:lnTo>
                      <a:pt x="304" y="604"/>
                    </a:lnTo>
                    <a:lnTo>
                      <a:pt x="312" y="604"/>
                    </a:lnTo>
                    <a:lnTo>
                      <a:pt x="318" y="603"/>
                    </a:lnTo>
                    <a:lnTo>
                      <a:pt x="326" y="602"/>
                    </a:lnTo>
                    <a:lnTo>
                      <a:pt x="332" y="601"/>
                    </a:lnTo>
                    <a:lnTo>
                      <a:pt x="338" y="600"/>
                    </a:lnTo>
                    <a:lnTo>
                      <a:pt x="345" y="599"/>
                    </a:lnTo>
                    <a:lnTo>
                      <a:pt x="350" y="598"/>
                    </a:lnTo>
                    <a:lnTo>
                      <a:pt x="357" y="596"/>
                    </a:lnTo>
                    <a:lnTo>
                      <a:pt x="362" y="595"/>
                    </a:lnTo>
                    <a:lnTo>
                      <a:pt x="368" y="593"/>
                    </a:lnTo>
                    <a:lnTo>
                      <a:pt x="374" y="591"/>
                    </a:lnTo>
                    <a:lnTo>
                      <a:pt x="379" y="589"/>
                    </a:lnTo>
                  </a:path>
                </a:pathLst>
              </a:custGeom>
              <a:solidFill>
                <a:schemeClr val="bg2"/>
              </a:solidFill>
              <a:ln w="12700" cap="rnd">
                <a:solidFill>
                  <a:srgbClr val="FFFFFF"/>
                </a:solidFill>
                <a:round/>
                <a:headEnd/>
                <a:tailEnd/>
              </a:ln>
            </p:spPr>
            <p:txBody>
              <a:bodyPr/>
              <a:lstStyle/>
              <a:p>
                <a:endParaRPr lang="zh-CN" altLang="en-US"/>
              </a:p>
            </p:txBody>
          </p:sp>
          <p:sp>
            <p:nvSpPr>
              <p:cNvPr id="4133" name="Freeform 238"/>
              <p:cNvSpPr>
                <a:spLocks/>
              </p:cNvSpPr>
              <p:nvPr/>
            </p:nvSpPr>
            <p:spPr bwMode="auto">
              <a:xfrm>
                <a:off x="3994" y="1296"/>
                <a:ext cx="91" cy="90"/>
              </a:xfrm>
              <a:custGeom>
                <a:avLst/>
                <a:gdLst>
                  <a:gd name="T0" fmla="*/ 0 w 91"/>
                  <a:gd name="T1" fmla="*/ 0 h 90"/>
                  <a:gd name="T2" fmla="*/ 24 w 91"/>
                  <a:gd name="T3" fmla="*/ 9 h 90"/>
                  <a:gd name="T4" fmla="*/ 45 w 91"/>
                  <a:gd name="T5" fmla="*/ 20 h 90"/>
                  <a:gd name="T6" fmla="*/ 62 w 91"/>
                  <a:gd name="T7" fmla="*/ 30 h 90"/>
                  <a:gd name="T8" fmla="*/ 73 w 91"/>
                  <a:gd name="T9" fmla="*/ 41 h 90"/>
                  <a:gd name="T10" fmla="*/ 81 w 91"/>
                  <a:gd name="T11" fmla="*/ 53 h 90"/>
                  <a:gd name="T12" fmla="*/ 86 w 91"/>
                  <a:gd name="T13" fmla="*/ 63 h 90"/>
                  <a:gd name="T14" fmla="*/ 90 w 91"/>
                  <a:gd name="T15" fmla="*/ 73 h 90"/>
                  <a:gd name="T16" fmla="*/ 58 w 91"/>
                  <a:gd name="T17" fmla="*/ 89 h 90"/>
                  <a:gd name="T18" fmla="*/ 55 w 91"/>
                  <a:gd name="T19" fmla="*/ 74 h 90"/>
                  <a:gd name="T20" fmla="*/ 50 w 91"/>
                  <a:gd name="T21" fmla="*/ 59 h 90"/>
                  <a:gd name="T22" fmla="*/ 42 w 91"/>
                  <a:gd name="T23" fmla="*/ 43 h 90"/>
                  <a:gd name="T24" fmla="*/ 33 w 91"/>
                  <a:gd name="T25" fmla="*/ 29 h 90"/>
                  <a:gd name="T26" fmla="*/ 19 w 91"/>
                  <a:gd name="T27" fmla="*/ 16 h 90"/>
                  <a:gd name="T28" fmla="*/ 0 w 91"/>
                  <a:gd name="T29" fmla="*/ 0 h 9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1"/>
                  <a:gd name="T46" fmla="*/ 0 h 90"/>
                  <a:gd name="T47" fmla="*/ 91 w 91"/>
                  <a:gd name="T48" fmla="*/ 90 h 9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1" h="90">
                    <a:moveTo>
                      <a:pt x="0" y="0"/>
                    </a:moveTo>
                    <a:lnTo>
                      <a:pt x="24" y="9"/>
                    </a:lnTo>
                    <a:lnTo>
                      <a:pt x="45" y="20"/>
                    </a:lnTo>
                    <a:lnTo>
                      <a:pt x="62" y="30"/>
                    </a:lnTo>
                    <a:lnTo>
                      <a:pt x="73" y="41"/>
                    </a:lnTo>
                    <a:lnTo>
                      <a:pt x="81" y="53"/>
                    </a:lnTo>
                    <a:lnTo>
                      <a:pt x="86" y="63"/>
                    </a:lnTo>
                    <a:lnTo>
                      <a:pt x="90" y="73"/>
                    </a:lnTo>
                    <a:lnTo>
                      <a:pt x="58" y="89"/>
                    </a:lnTo>
                    <a:lnTo>
                      <a:pt x="55" y="74"/>
                    </a:lnTo>
                    <a:lnTo>
                      <a:pt x="50" y="59"/>
                    </a:lnTo>
                    <a:lnTo>
                      <a:pt x="42" y="43"/>
                    </a:lnTo>
                    <a:lnTo>
                      <a:pt x="33" y="29"/>
                    </a:lnTo>
                    <a:lnTo>
                      <a:pt x="19" y="16"/>
                    </a:lnTo>
                    <a:lnTo>
                      <a:pt x="0" y="0"/>
                    </a:lnTo>
                  </a:path>
                </a:pathLst>
              </a:custGeom>
              <a:solidFill>
                <a:srgbClr val="FFFFFF"/>
              </a:solidFill>
              <a:ln w="9525" cap="rnd">
                <a:noFill/>
                <a:round/>
                <a:headEnd/>
                <a:tailEnd/>
              </a:ln>
            </p:spPr>
            <p:txBody>
              <a:bodyPr/>
              <a:lstStyle/>
              <a:p>
                <a:endParaRPr lang="zh-CN" altLang="en-US"/>
              </a:p>
            </p:txBody>
          </p:sp>
        </p:grpSp>
      </p:grpSp>
      <p:grpSp>
        <p:nvGrpSpPr>
          <p:cNvPr id="4113" name="Group 239"/>
          <p:cNvGrpSpPr>
            <a:grpSpLocks/>
          </p:cNvGrpSpPr>
          <p:nvPr/>
        </p:nvGrpSpPr>
        <p:grpSpPr bwMode="auto">
          <a:xfrm>
            <a:off x="7670800" y="1679575"/>
            <a:ext cx="482600" cy="682625"/>
            <a:chOff x="4979" y="1203"/>
            <a:chExt cx="542" cy="766"/>
          </a:xfrm>
        </p:grpSpPr>
        <p:grpSp>
          <p:nvGrpSpPr>
            <p:cNvPr id="4109" name="Group 240"/>
            <p:cNvGrpSpPr>
              <a:grpSpLocks/>
            </p:cNvGrpSpPr>
            <p:nvPr/>
          </p:nvGrpSpPr>
          <p:grpSpPr bwMode="auto">
            <a:xfrm>
              <a:off x="5126" y="1789"/>
              <a:ext cx="247" cy="180"/>
              <a:chOff x="5126" y="1789"/>
              <a:chExt cx="247" cy="180"/>
            </a:xfrm>
          </p:grpSpPr>
          <p:grpSp>
            <p:nvGrpSpPr>
              <p:cNvPr id="3" name="Group 241"/>
              <p:cNvGrpSpPr>
                <a:grpSpLocks/>
              </p:cNvGrpSpPr>
              <p:nvPr/>
            </p:nvGrpSpPr>
            <p:grpSpPr bwMode="auto">
              <a:xfrm>
                <a:off x="5126" y="1789"/>
                <a:ext cx="247" cy="180"/>
                <a:chOff x="5126" y="1789"/>
                <a:chExt cx="247" cy="180"/>
              </a:xfrm>
            </p:grpSpPr>
            <p:grpSp>
              <p:nvGrpSpPr>
                <p:cNvPr id="4119" name="Group 242"/>
                <p:cNvGrpSpPr>
                  <a:grpSpLocks/>
                </p:cNvGrpSpPr>
                <p:nvPr/>
              </p:nvGrpSpPr>
              <p:grpSpPr bwMode="auto">
                <a:xfrm>
                  <a:off x="5188" y="1926"/>
                  <a:ext cx="135" cy="43"/>
                  <a:chOff x="5188" y="1926"/>
                  <a:chExt cx="135" cy="43"/>
                </a:xfrm>
              </p:grpSpPr>
              <p:sp>
                <p:nvSpPr>
                  <p:cNvPr id="4128" name="Freeform 243"/>
                  <p:cNvSpPr>
                    <a:spLocks/>
                  </p:cNvSpPr>
                  <p:nvPr/>
                </p:nvSpPr>
                <p:spPr bwMode="auto">
                  <a:xfrm>
                    <a:off x="5188" y="1926"/>
                    <a:ext cx="135" cy="43"/>
                  </a:xfrm>
                  <a:custGeom>
                    <a:avLst/>
                    <a:gdLst>
                      <a:gd name="T0" fmla="*/ 0 w 135"/>
                      <a:gd name="T1" fmla="*/ 0 h 43"/>
                      <a:gd name="T2" fmla="*/ 27 w 135"/>
                      <a:gd name="T3" fmla="*/ 33 h 43"/>
                      <a:gd name="T4" fmla="*/ 29 w 135"/>
                      <a:gd name="T5" fmla="*/ 35 h 43"/>
                      <a:gd name="T6" fmla="*/ 32 w 135"/>
                      <a:gd name="T7" fmla="*/ 36 h 43"/>
                      <a:gd name="T8" fmla="*/ 36 w 135"/>
                      <a:gd name="T9" fmla="*/ 37 h 43"/>
                      <a:gd name="T10" fmla="*/ 41 w 135"/>
                      <a:gd name="T11" fmla="*/ 39 h 43"/>
                      <a:gd name="T12" fmla="*/ 46 w 135"/>
                      <a:gd name="T13" fmla="*/ 40 h 43"/>
                      <a:gd name="T14" fmla="*/ 50 w 135"/>
                      <a:gd name="T15" fmla="*/ 40 h 43"/>
                      <a:gd name="T16" fmla="*/ 55 w 135"/>
                      <a:gd name="T17" fmla="*/ 41 h 43"/>
                      <a:gd name="T18" fmla="*/ 59 w 135"/>
                      <a:gd name="T19" fmla="*/ 41 h 43"/>
                      <a:gd name="T20" fmla="*/ 65 w 135"/>
                      <a:gd name="T21" fmla="*/ 42 h 43"/>
                      <a:gd name="T22" fmla="*/ 69 w 135"/>
                      <a:gd name="T23" fmla="*/ 42 h 43"/>
                      <a:gd name="T24" fmla="*/ 74 w 135"/>
                      <a:gd name="T25" fmla="*/ 41 h 43"/>
                      <a:gd name="T26" fmla="*/ 79 w 135"/>
                      <a:gd name="T27" fmla="*/ 41 h 43"/>
                      <a:gd name="T28" fmla="*/ 84 w 135"/>
                      <a:gd name="T29" fmla="*/ 40 h 43"/>
                      <a:gd name="T30" fmla="*/ 89 w 135"/>
                      <a:gd name="T31" fmla="*/ 40 h 43"/>
                      <a:gd name="T32" fmla="*/ 93 w 135"/>
                      <a:gd name="T33" fmla="*/ 39 h 43"/>
                      <a:gd name="T34" fmla="*/ 98 w 135"/>
                      <a:gd name="T35" fmla="*/ 38 h 43"/>
                      <a:gd name="T36" fmla="*/ 102 w 135"/>
                      <a:gd name="T37" fmla="*/ 36 h 43"/>
                      <a:gd name="T38" fmla="*/ 105 w 135"/>
                      <a:gd name="T39" fmla="*/ 35 h 43"/>
                      <a:gd name="T40" fmla="*/ 106 w 135"/>
                      <a:gd name="T41" fmla="*/ 33 h 43"/>
                      <a:gd name="T42" fmla="*/ 109 w 135"/>
                      <a:gd name="T43" fmla="*/ 32 h 43"/>
                      <a:gd name="T44" fmla="*/ 134 w 135"/>
                      <a:gd name="T45" fmla="*/ 0 h 43"/>
                      <a:gd name="T46" fmla="*/ 0 w 135"/>
                      <a:gd name="T47" fmla="*/ 0 h 4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35"/>
                      <a:gd name="T73" fmla="*/ 0 h 43"/>
                      <a:gd name="T74" fmla="*/ 135 w 135"/>
                      <a:gd name="T75" fmla="*/ 43 h 4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35" h="43">
                        <a:moveTo>
                          <a:pt x="0" y="0"/>
                        </a:moveTo>
                        <a:lnTo>
                          <a:pt x="27" y="33"/>
                        </a:lnTo>
                        <a:lnTo>
                          <a:pt x="29" y="35"/>
                        </a:lnTo>
                        <a:lnTo>
                          <a:pt x="32" y="36"/>
                        </a:lnTo>
                        <a:lnTo>
                          <a:pt x="36" y="37"/>
                        </a:lnTo>
                        <a:lnTo>
                          <a:pt x="41" y="39"/>
                        </a:lnTo>
                        <a:lnTo>
                          <a:pt x="46" y="40"/>
                        </a:lnTo>
                        <a:lnTo>
                          <a:pt x="50" y="40"/>
                        </a:lnTo>
                        <a:lnTo>
                          <a:pt x="55" y="41"/>
                        </a:lnTo>
                        <a:lnTo>
                          <a:pt x="59" y="41"/>
                        </a:lnTo>
                        <a:lnTo>
                          <a:pt x="65" y="42"/>
                        </a:lnTo>
                        <a:lnTo>
                          <a:pt x="69" y="42"/>
                        </a:lnTo>
                        <a:lnTo>
                          <a:pt x="74" y="41"/>
                        </a:lnTo>
                        <a:lnTo>
                          <a:pt x="79" y="41"/>
                        </a:lnTo>
                        <a:lnTo>
                          <a:pt x="84" y="40"/>
                        </a:lnTo>
                        <a:lnTo>
                          <a:pt x="89" y="40"/>
                        </a:lnTo>
                        <a:lnTo>
                          <a:pt x="93" y="39"/>
                        </a:lnTo>
                        <a:lnTo>
                          <a:pt x="98" y="38"/>
                        </a:lnTo>
                        <a:lnTo>
                          <a:pt x="102" y="36"/>
                        </a:lnTo>
                        <a:lnTo>
                          <a:pt x="105" y="35"/>
                        </a:lnTo>
                        <a:lnTo>
                          <a:pt x="106" y="33"/>
                        </a:lnTo>
                        <a:lnTo>
                          <a:pt x="109" y="32"/>
                        </a:lnTo>
                        <a:lnTo>
                          <a:pt x="134" y="0"/>
                        </a:lnTo>
                        <a:lnTo>
                          <a:pt x="0" y="0"/>
                        </a:lnTo>
                      </a:path>
                    </a:pathLst>
                  </a:custGeom>
                  <a:solidFill>
                    <a:srgbClr val="000000"/>
                  </a:solidFill>
                  <a:ln w="9525" cap="rnd">
                    <a:noFill/>
                    <a:round/>
                    <a:headEnd/>
                    <a:tailEnd/>
                  </a:ln>
                </p:spPr>
                <p:txBody>
                  <a:bodyPr/>
                  <a:lstStyle/>
                  <a:p>
                    <a:endParaRPr lang="zh-CN" altLang="en-US"/>
                  </a:p>
                </p:txBody>
              </p:sp>
              <p:sp>
                <p:nvSpPr>
                  <p:cNvPr id="4129" name="Freeform 244"/>
                  <p:cNvSpPr>
                    <a:spLocks/>
                  </p:cNvSpPr>
                  <p:nvPr/>
                </p:nvSpPr>
                <p:spPr bwMode="auto">
                  <a:xfrm>
                    <a:off x="5209" y="1926"/>
                    <a:ext cx="60" cy="43"/>
                  </a:xfrm>
                  <a:custGeom>
                    <a:avLst/>
                    <a:gdLst>
                      <a:gd name="T0" fmla="*/ 0 w 60"/>
                      <a:gd name="T1" fmla="*/ 0 h 43"/>
                      <a:gd name="T2" fmla="*/ 16 w 60"/>
                      <a:gd name="T3" fmla="*/ 37 h 43"/>
                      <a:gd name="T4" fmla="*/ 19 w 60"/>
                      <a:gd name="T5" fmla="*/ 39 h 43"/>
                      <a:gd name="T6" fmla="*/ 25 w 60"/>
                      <a:gd name="T7" fmla="*/ 40 h 43"/>
                      <a:gd name="T8" fmla="*/ 29 w 60"/>
                      <a:gd name="T9" fmla="*/ 40 h 43"/>
                      <a:gd name="T10" fmla="*/ 33 w 60"/>
                      <a:gd name="T11" fmla="*/ 41 h 43"/>
                      <a:gd name="T12" fmla="*/ 38 w 60"/>
                      <a:gd name="T13" fmla="*/ 41 h 43"/>
                      <a:gd name="T14" fmla="*/ 43 w 60"/>
                      <a:gd name="T15" fmla="*/ 42 h 43"/>
                      <a:gd name="T16" fmla="*/ 47 w 60"/>
                      <a:gd name="T17" fmla="*/ 42 h 43"/>
                      <a:gd name="T18" fmla="*/ 53 w 60"/>
                      <a:gd name="T19" fmla="*/ 41 h 43"/>
                      <a:gd name="T20" fmla="*/ 59 w 60"/>
                      <a:gd name="T21" fmla="*/ 0 h 43"/>
                      <a:gd name="T22" fmla="*/ 0 w 60"/>
                      <a:gd name="T23" fmla="*/ 0 h 4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0"/>
                      <a:gd name="T37" fmla="*/ 0 h 43"/>
                      <a:gd name="T38" fmla="*/ 60 w 60"/>
                      <a:gd name="T39" fmla="*/ 43 h 4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0" h="43">
                        <a:moveTo>
                          <a:pt x="0" y="0"/>
                        </a:moveTo>
                        <a:lnTo>
                          <a:pt x="16" y="37"/>
                        </a:lnTo>
                        <a:lnTo>
                          <a:pt x="19" y="39"/>
                        </a:lnTo>
                        <a:lnTo>
                          <a:pt x="25" y="40"/>
                        </a:lnTo>
                        <a:lnTo>
                          <a:pt x="29" y="40"/>
                        </a:lnTo>
                        <a:lnTo>
                          <a:pt x="33" y="41"/>
                        </a:lnTo>
                        <a:lnTo>
                          <a:pt x="38" y="41"/>
                        </a:lnTo>
                        <a:lnTo>
                          <a:pt x="43" y="42"/>
                        </a:lnTo>
                        <a:lnTo>
                          <a:pt x="47" y="42"/>
                        </a:lnTo>
                        <a:lnTo>
                          <a:pt x="53" y="41"/>
                        </a:lnTo>
                        <a:lnTo>
                          <a:pt x="59" y="0"/>
                        </a:lnTo>
                        <a:lnTo>
                          <a:pt x="0" y="0"/>
                        </a:lnTo>
                      </a:path>
                    </a:pathLst>
                  </a:custGeom>
                  <a:solidFill>
                    <a:srgbClr val="404040"/>
                  </a:solidFill>
                  <a:ln w="9525" cap="rnd">
                    <a:noFill/>
                    <a:round/>
                    <a:headEnd/>
                    <a:tailEnd/>
                  </a:ln>
                </p:spPr>
                <p:txBody>
                  <a:bodyPr/>
                  <a:lstStyle/>
                  <a:p>
                    <a:endParaRPr lang="zh-CN" altLang="en-US"/>
                  </a:p>
                </p:txBody>
              </p:sp>
            </p:grpSp>
            <p:grpSp>
              <p:nvGrpSpPr>
                <p:cNvPr id="4120" name="Group 245"/>
                <p:cNvGrpSpPr>
                  <a:grpSpLocks/>
                </p:cNvGrpSpPr>
                <p:nvPr/>
              </p:nvGrpSpPr>
              <p:grpSpPr bwMode="auto">
                <a:xfrm>
                  <a:off x="5126" y="1789"/>
                  <a:ext cx="247" cy="150"/>
                  <a:chOff x="5126" y="1789"/>
                  <a:chExt cx="247" cy="150"/>
                </a:xfrm>
              </p:grpSpPr>
              <p:sp>
                <p:nvSpPr>
                  <p:cNvPr id="4121" name="Freeform 246"/>
                  <p:cNvSpPr>
                    <a:spLocks/>
                  </p:cNvSpPr>
                  <p:nvPr/>
                </p:nvSpPr>
                <p:spPr bwMode="auto">
                  <a:xfrm>
                    <a:off x="5126" y="1789"/>
                    <a:ext cx="247" cy="150"/>
                  </a:xfrm>
                  <a:custGeom>
                    <a:avLst/>
                    <a:gdLst>
                      <a:gd name="T0" fmla="*/ 5 w 247"/>
                      <a:gd name="T1" fmla="*/ 4 h 150"/>
                      <a:gd name="T2" fmla="*/ 6 w 247"/>
                      <a:gd name="T3" fmla="*/ 7 h 150"/>
                      <a:gd name="T4" fmla="*/ 6 w 247"/>
                      <a:gd name="T5" fmla="*/ 15 h 150"/>
                      <a:gd name="T6" fmla="*/ 3 w 247"/>
                      <a:gd name="T7" fmla="*/ 19 h 150"/>
                      <a:gd name="T8" fmla="*/ 1 w 247"/>
                      <a:gd name="T9" fmla="*/ 26 h 150"/>
                      <a:gd name="T10" fmla="*/ 4 w 247"/>
                      <a:gd name="T11" fmla="*/ 31 h 150"/>
                      <a:gd name="T12" fmla="*/ 9 w 247"/>
                      <a:gd name="T13" fmla="*/ 36 h 150"/>
                      <a:gd name="T14" fmla="*/ 8 w 247"/>
                      <a:gd name="T15" fmla="*/ 40 h 150"/>
                      <a:gd name="T16" fmla="*/ 3 w 247"/>
                      <a:gd name="T17" fmla="*/ 44 h 150"/>
                      <a:gd name="T18" fmla="*/ 1 w 247"/>
                      <a:gd name="T19" fmla="*/ 49 h 150"/>
                      <a:gd name="T20" fmla="*/ 5 w 247"/>
                      <a:gd name="T21" fmla="*/ 53 h 150"/>
                      <a:gd name="T22" fmla="*/ 8 w 247"/>
                      <a:gd name="T23" fmla="*/ 57 h 150"/>
                      <a:gd name="T24" fmla="*/ 8 w 247"/>
                      <a:gd name="T25" fmla="*/ 62 h 150"/>
                      <a:gd name="T26" fmla="*/ 3 w 247"/>
                      <a:gd name="T27" fmla="*/ 67 h 150"/>
                      <a:gd name="T28" fmla="*/ 0 w 247"/>
                      <a:gd name="T29" fmla="*/ 72 h 150"/>
                      <a:gd name="T30" fmla="*/ 3 w 247"/>
                      <a:gd name="T31" fmla="*/ 77 h 150"/>
                      <a:gd name="T32" fmla="*/ 9 w 247"/>
                      <a:gd name="T33" fmla="*/ 81 h 150"/>
                      <a:gd name="T34" fmla="*/ 9 w 247"/>
                      <a:gd name="T35" fmla="*/ 89 h 150"/>
                      <a:gd name="T36" fmla="*/ 5 w 247"/>
                      <a:gd name="T37" fmla="*/ 94 h 150"/>
                      <a:gd name="T38" fmla="*/ 5 w 247"/>
                      <a:gd name="T39" fmla="*/ 98 h 150"/>
                      <a:gd name="T40" fmla="*/ 11 w 247"/>
                      <a:gd name="T41" fmla="*/ 103 h 150"/>
                      <a:gd name="T42" fmla="*/ 28 w 247"/>
                      <a:gd name="T43" fmla="*/ 118 h 150"/>
                      <a:gd name="T44" fmla="*/ 44 w 247"/>
                      <a:gd name="T45" fmla="*/ 130 h 150"/>
                      <a:gd name="T46" fmla="*/ 58 w 247"/>
                      <a:gd name="T47" fmla="*/ 137 h 150"/>
                      <a:gd name="T48" fmla="*/ 84 w 247"/>
                      <a:gd name="T49" fmla="*/ 145 h 150"/>
                      <a:gd name="T50" fmla="*/ 108 w 247"/>
                      <a:gd name="T51" fmla="*/ 148 h 150"/>
                      <a:gd name="T52" fmla="*/ 140 w 247"/>
                      <a:gd name="T53" fmla="*/ 148 h 150"/>
                      <a:gd name="T54" fmla="*/ 168 w 247"/>
                      <a:gd name="T55" fmla="*/ 146 h 150"/>
                      <a:gd name="T56" fmla="*/ 187 w 247"/>
                      <a:gd name="T57" fmla="*/ 142 h 150"/>
                      <a:gd name="T58" fmla="*/ 200 w 247"/>
                      <a:gd name="T59" fmla="*/ 136 h 150"/>
                      <a:gd name="T60" fmla="*/ 209 w 247"/>
                      <a:gd name="T61" fmla="*/ 130 h 150"/>
                      <a:gd name="T62" fmla="*/ 235 w 247"/>
                      <a:gd name="T63" fmla="*/ 102 h 150"/>
                      <a:gd name="T64" fmla="*/ 240 w 247"/>
                      <a:gd name="T65" fmla="*/ 92 h 150"/>
                      <a:gd name="T66" fmla="*/ 241 w 247"/>
                      <a:gd name="T67" fmla="*/ 88 h 150"/>
                      <a:gd name="T68" fmla="*/ 237 w 247"/>
                      <a:gd name="T69" fmla="*/ 84 h 150"/>
                      <a:gd name="T70" fmla="*/ 237 w 247"/>
                      <a:gd name="T71" fmla="*/ 78 h 150"/>
                      <a:gd name="T72" fmla="*/ 240 w 247"/>
                      <a:gd name="T73" fmla="*/ 74 h 150"/>
                      <a:gd name="T74" fmla="*/ 244 w 247"/>
                      <a:gd name="T75" fmla="*/ 70 h 150"/>
                      <a:gd name="T76" fmla="*/ 246 w 247"/>
                      <a:gd name="T77" fmla="*/ 65 h 150"/>
                      <a:gd name="T78" fmla="*/ 242 w 247"/>
                      <a:gd name="T79" fmla="*/ 61 h 150"/>
                      <a:gd name="T80" fmla="*/ 238 w 247"/>
                      <a:gd name="T81" fmla="*/ 57 h 150"/>
                      <a:gd name="T82" fmla="*/ 238 w 247"/>
                      <a:gd name="T83" fmla="*/ 52 h 150"/>
                      <a:gd name="T84" fmla="*/ 243 w 247"/>
                      <a:gd name="T85" fmla="*/ 47 h 150"/>
                      <a:gd name="T86" fmla="*/ 244 w 247"/>
                      <a:gd name="T87" fmla="*/ 41 h 150"/>
                      <a:gd name="T88" fmla="*/ 240 w 247"/>
                      <a:gd name="T89" fmla="*/ 36 h 150"/>
                      <a:gd name="T90" fmla="*/ 238 w 247"/>
                      <a:gd name="T91" fmla="*/ 32 h 150"/>
                      <a:gd name="T92" fmla="*/ 241 w 247"/>
                      <a:gd name="T93" fmla="*/ 26 h 150"/>
                      <a:gd name="T94" fmla="*/ 244 w 247"/>
                      <a:gd name="T95" fmla="*/ 23 h 150"/>
                      <a:gd name="T96" fmla="*/ 246 w 247"/>
                      <a:gd name="T97" fmla="*/ 18 h 150"/>
                      <a:gd name="T98" fmla="*/ 243 w 247"/>
                      <a:gd name="T99" fmla="*/ 13 h 150"/>
                      <a:gd name="T100" fmla="*/ 239 w 247"/>
                      <a:gd name="T101" fmla="*/ 8 h 150"/>
                      <a:gd name="T102" fmla="*/ 240 w 247"/>
                      <a:gd name="T103" fmla="*/ 3 h 150"/>
                      <a:gd name="T104" fmla="*/ 7 w 247"/>
                      <a:gd name="T105" fmla="*/ 0 h 15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47"/>
                      <a:gd name="T160" fmla="*/ 0 h 150"/>
                      <a:gd name="T161" fmla="*/ 247 w 247"/>
                      <a:gd name="T162" fmla="*/ 150 h 15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47" h="150">
                        <a:moveTo>
                          <a:pt x="7" y="0"/>
                        </a:moveTo>
                        <a:lnTo>
                          <a:pt x="5" y="4"/>
                        </a:lnTo>
                        <a:lnTo>
                          <a:pt x="6" y="5"/>
                        </a:lnTo>
                        <a:lnTo>
                          <a:pt x="6" y="7"/>
                        </a:lnTo>
                        <a:lnTo>
                          <a:pt x="7" y="12"/>
                        </a:lnTo>
                        <a:lnTo>
                          <a:pt x="6" y="15"/>
                        </a:lnTo>
                        <a:lnTo>
                          <a:pt x="4" y="17"/>
                        </a:lnTo>
                        <a:lnTo>
                          <a:pt x="3" y="19"/>
                        </a:lnTo>
                        <a:lnTo>
                          <a:pt x="1" y="23"/>
                        </a:lnTo>
                        <a:lnTo>
                          <a:pt x="1" y="26"/>
                        </a:lnTo>
                        <a:lnTo>
                          <a:pt x="3" y="28"/>
                        </a:lnTo>
                        <a:lnTo>
                          <a:pt x="4" y="31"/>
                        </a:lnTo>
                        <a:lnTo>
                          <a:pt x="7" y="33"/>
                        </a:lnTo>
                        <a:lnTo>
                          <a:pt x="9" y="36"/>
                        </a:lnTo>
                        <a:lnTo>
                          <a:pt x="9" y="38"/>
                        </a:lnTo>
                        <a:lnTo>
                          <a:pt x="8" y="40"/>
                        </a:lnTo>
                        <a:lnTo>
                          <a:pt x="5" y="42"/>
                        </a:lnTo>
                        <a:lnTo>
                          <a:pt x="3" y="44"/>
                        </a:lnTo>
                        <a:lnTo>
                          <a:pt x="2" y="46"/>
                        </a:lnTo>
                        <a:lnTo>
                          <a:pt x="1" y="49"/>
                        </a:lnTo>
                        <a:lnTo>
                          <a:pt x="3" y="51"/>
                        </a:lnTo>
                        <a:lnTo>
                          <a:pt x="5" y="53"/>
                        </a:lnTo>
                        <a:lnTo>
                          <a:pt x="7" y="55"/>
                        </a:lnTo>
                        <a:lnTo>
                          <a:pt x="8" y="57"/>
                        </a:lnTo>
                        <a:lnTo>
                          <a:pt x="9" y="59"/>
                        </a:lnTo>
                        <a:lnTo>
                          <a:pt x="8" y="62"/>
                        </a:lnTo>
                        <a:lnTo>
                          <a:pt x="5" y="65"/>
                        </a:lnTo>
                        <a:lnTo>
                          <a:pt x="3" y="67"/>
                        </a:lnTo>
                        <a:lnTo>
                          <a:pt x="0" y="70"/>
                        </a:lnTo>
                        <a:lnTo>
                          <a:pt x="0" y="72"/>
                        </a:lnTo>
                        <a:lnTo>
                          <a:pt x="1" y="74"/>
                        </a:lnTo>
                        <a:lnTo>
                          <a:pt x="3" y="77"/>
                        </a:lnTo>
                        <a:lnTo>
                          <a:pt x="6" y="79"/>
                        </a:lnTo>
                        <a:lnTo>
                          <a:pt x="9" y="81"/>
                        </a:lnTo>
                        <a:lnTo>
                          <a:pt x="10" y="85"/>
                        </a:lnTo>
                        <a:lnTo>
                          <a:pt x="9" y="89"/>
                        </a:lnTo>
                        <a:lnTo>
                          <a:pt x="6" y="92"/>
                        </a:lnTo>
                        <a:lnTo>
                          <a:pt x="5" y="94"/>
                        </a:lnTo>
                        <a:lnTo>
                          <a:pt x="5" y="96"/>
                        </a:lnTo>
                        <a:lnTo>
                          <a:pt x="5" y="98"/>
                        </a:lnTo>
                        <a:lnTo>
                          <a:pt x="7" y="100"/>
                        </a:lnTo>
                        <a:lnTo>
                          <a:pt x="11" y="103"/>
                        </a:lnTo>
                        <a:lnTo>
                          <a:pt x="17" y="109"/>
                        </a:lnTo>
                        <a:lnTo>
                          <a:pt x="28" y="118"/>
                        </a:lnTo>
                        <a:lnTo>
                          <a:pt x="38" y="126"/>
                        </a:lnTo>
                        <a:lnTo>
                          <a:pt x="44" y="130"/>
                        </a:lnTo>
                        <a:lnTo>
                          <a:pt x="51" y="133"/>
                        </a:lnTo>
                        <a:lnTo>
                          <a:pt x="58" y="137"/>
                        </a:lnTo>
                        <a:lnTo>
                          <a:pt x="68" y="141"/>
                        </a:lnTo>
                        <a:lnTo>
                          <a:pt x="84" y="145"/>
                        </a:lnTo>
                        <a:lnTo>
                          <a:pt x="96" y="147"/>
                        </a:lnTo>
                        <a:lnTo>
                          <a:pt x="108" y="148"/>
                        </a:lnTo>
                        <a:lnTo>
                          <a:pt x="124" y="149"/>
                        </a:lnTo>
                        <a:lnTo>
                          <a:pt x="140" y="148"/>
                        </a:lnTo>
                        <a:lnTo>
                          <a:pt x="155" y="148"/>
                        </a:lnTo>
                        <a:lnTo>
                          <a:pt x="168" y="146"/>
                        </a:lnTo>
                        <a:lnTo>
                          <a:pt x="179" y="144"/>
                        </a:lnTo>
                        <a:lnTo>
                          <a:pt x="187" y="142"/>
                        </a:lnTo>
                        <a:lnTo>
                          <a:pt x="194" y="139"/>
                        </a:lnTo>
                        <a:lnTo>
                          <a:pt x="200" y="136"/>
                        </a:lnTo>
                        <a:lnTo>
                          <a:pt x="205" y="134"/>
                        </a:lnTo>
                        <a:lnTo>
                          <a:pt x="209" y="130"/>
                        </a:lnTo>
                        <a:lnTo>
                          <a:pt x="224" y="115"/>
                        </a:lnTo>
                        <a:lnTo>
                          <a:pt x="235" y="102"/>
                        </a:lnTo>
                        <a:lnTo>
                          <a:pt x="239" y="95"/>
                        </a:lnTo>
                        <a:lnTo>
                          <a:pt x="240" y="92"/>
                        </a:lnTo>
                        <a:lnTo>
                          <a:pt x="241" y="90"/>
                        </a:lnTo>
                        <a:lnTo>
                          <a:pt x="241" y="88"/>
                        </a:lnTo>
                        <a:lnTo>
                          <a:pt x="239" y="85"/>
                        </a:lnTo>
                        <a:lnTo>
                          <a:pt x="237" y="84"/>
                        </a:lnTo>
                        <a:lnTo>
                          <a:pt x="236" y="81"/>
                        </a:lnTo>
                        <a:lnTo>
                          <a:pt x="237" y="78"/>
                        </a:lnTo>
                        <a:lnTo>
                          <a:pt x="239" y="77"/>
                        </a:lnTo>
                        <a:lnTo>
                          <a:pt x="240" y="74"/>
                        </a:lnTo>
                        <a:lnTo>
                          <a:pt x="242" y="73"/>
                        </a:lnTo>
                        <a:lnTo>
                          <a:pt x="244" y="70"/>
                        </a:lnTo>
                        <a:lnTo>
                          <a:pt x="246" y="68"/>
                        </a:lnTo>
                        <a:lnTo>
                          <a:pt x="246" y="65"/>
                        </a:lnTo>
                        <a:lnTo>
                          <a:pt x="244" y="63"/>
                        </a:lnTo>
                        <a:lnTo>
                          <a:pt x="242" y="61"/>
                        </a:lnTo>
                        <a:lnTo>
                          <a:pt x="240" y="59"/>
                        </a:lnTo>
                        <a:lnTo>
                          <a:pt x="238" y="57"/>
                        </a:lnTo>
                        <a:lnTo>
                          <a:pt x="238" y="54"/>
                        </a:lnTo>
                        <a:lnTo>
                          <a:pt x="238" y="52"/>
                        </a:lnTo>
                        <a:lnTo>
                          <a:pt x="241" y="49"/>
                        </a:lnTo>
                        <a:lnTo>
                          <a:pt x="243" y="47"/>
                        </a:lnTo>
                        <a:lnTo>
                          <a:pt x="244" y="45"/>
                        </a:lnTo>
                        <a:lnTo>
                          <a:pt x="244" y="41"/>
                        </a:lnTo>
                        <a:lnTo>
                          <a:pt x="243" y="38"/>
                        </a:lnTo>
                        <a:lnTo>
                          <a:pt x="240" y="36"/>
                        </a:lnTo>
                        <a:lnTo>
                          <a:pt x="239" y="34"/>
                        </a:lnTo>
                        <a:lnTo>
                          <a:pt x="238" y="32"/>
                        </a:lnTo>
                        <a:lnTo>
                          <a:pt x="239" y="29"/>
                        </a:lnTo>
                        <a:lnTo>
                          <a:pt x="241" y="26"/>
                        </a:lnTo>
                        <a:lnTo>
                          <a:pt x="242" y="25"/>
                        </a:lnTo>
                        <a:lnTo>
                          <a:pt x="244" y="23"/>
                        </a:lnTo>
                        <a:lnTo>
                          <a:pt x="246" y="20"/>
                        </a:lnTo>
                        <a:lnTo>
                          <a:pt x="246" y="18"/>
                        </a:lnTo>
                        <a:lnTo>
                          <a:pt x="245" y="16"/>
                        </a:lnTo>
                        <a:lnTo>
                          <a:pt x="243" y="13"/>
                        </a:lnTo>
                        <a:lnTo>
                          <a:pt x="241" y="11"/>
                        </a:lnTo>
                        <a:lnTo>
                          <a:pt x="239" y="8"/>
                        </a:lnTo>
                        <a:lnTo>
                          <a:pt x="239" y="5"/>
                        </a:lnTo>
                        <a:lnTo>
                          <a:pt x="240" y="3"/>
                        </a:lnTo>
                        <a:lnTo>
                          <a:pt x="239" y="0"/>
                        </a:lnTo>
                        <a:lnTo>
                          <a:pt x="7" y="0"/>
                        </a:lnTo>
                      </a:path>
                    </a:pathLst>
                  </a:custGeom>
                  <a:solidFill>
                    <a:srgbClr val="FFC080"/>
                  </a:solidFill>
                  <a:ln w="9525" cap="rnd">
                    <a:noFill/>
                    <a:round/>
                    <a:headEnd/>
                    <a:tailEnd/>
                  </a:ln>
                </p:spPr>
                <p:txBody>
                  <a:bodyPr/>
                  <a:lstStyle/>
                  <a:p>
                    <a:endParaRPr lang="zh-CN" altLang="en-US"/>
                  </a:p>
                </p:txBody>
              </p:sp>
              <p:sp>
                <p:nvSpPr>
                  <p:cNvPr id="4122" name="Freeform 247"/>
                  <p:cNvSpPr>
                    <a:spLocks/>
                  </p:cNvSpPr>
                  <p:nvPr/>
                </p:nvSpPr>
                <p:spPr bwMode="auto">
                  <a:xfrm>
                    <a:off x="5127" y="1809"/>
                    <a:ext cx="33" cy="21"/>
                  </a:xfrm>
                  <a:custGeom>
                    <a:avLst/>
                    <a:gdLst>
                      <a:gd name="T0" fmla="*/ 1 w 33"/>
                      <a:gd name="T1" fmla="*/ 0 h 21"/>
                      <a:gd name="T2" fmla="*/ 3 w 33"/>
                      <a:gd name="T3" fmla="*/ 2 h 21"/>
                      <a:gd name="T4" fmla="*/ 6 w 33"/>
                      <a:gd name="T5" fmla="*/ 5 h 21"/>
                      <a:gd name="T6" fmla="*/ 12 w 33"/>
                      <a:gd name="T7" fmla="*/ 8 h 21"/>
                      <a:gd name="T8" fmla="*/ 18 w 33"/>
                      <a:gd name="T9" fmla="*/ 11 h 21"/>
                      <a:gd name="T10" fmla="*/ 25 w 33"/>
                      <a:gd name="T11" fmla="*/ 13 h 21"/>
                      <a:gd name="T12" fmla="*/ 32 w 33"/>
                      <a:gd name="T13" fmla="*/ 14 h 21"/>
                      <a:gd name="T14" fmla="*/ 29 w 33"/>
                      <a:gd name="T15" fmla="*/ 18 h 21"/>
                      <a:gd name="T16" fmla="*/ 21 w 33"/>
                      <a:gd name="T17" fmla="*/ 17 h 21"/>
                      <a:gd name="T18" fmla="*/ 12 w 33"/>
                      <a:gd name="T19" fmla="*/ 17 h 21"/>
                      <a:gd name="T20" fmla="*/ 6 w 33"/>
                      <a:gd name="T21" fmla="*/ 20 h 21"/>
                      <a:gd name="T22" fmla="*/ 8 w 33"/>
                      <a:gd name="T23" fmla="*/ 18 h 21"/>
                      <a:gd name="T24" fmla="*/ 7 w 33"/>
                      <a:gd name="T25" fmla="*/ 15 h 21"/>
                      <a:gd name="T26" fmla="*/ 5 w 33"/>
                      <a:gd name="T27" fmla="*/ 12 h 21"/>
                      <a:gd name="T28" fmla="*/ 3 w 33"/>
                      <a:gd name="T29" fmla="*/ 10 h 21"/>
                      <a:gd name="T30" fmla="*/ 0 w 33"/>
                      <a:gd name="T31" fmla="*/ 6 h 21"/>
                      <a:gd name="T32" fmla="*/ 0 w 33"/>
                      <a:gd name="T33" fmla="*/ 3 h 21"/>
                      <a:gd name="T34" fmla="*/ 1 w 33"/>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3"/>
                      <a:gd name="T55" fmla="*/ 0 h 21"/>
                      <a:gd name="T56" fmla="*/ 33 w 33"/>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3" h="21">
                        <a:moveTo>
                          <a:pt x="1" y="0"/>
                        </a:moveTo>
                        <a:lnTo>
                          <a:pt x="3" y="2"/>
                        </a:lnTo>
                        <a:lnTo>
                          <a:pt x="6" y="5"/>
                        </a:lnTo>
                        <a:lnTo>
                          <a:pt x="12" y="8"/>
                        </a:lnTo>
                        <a:lnTo>
                          <a:pt x="18" y="11"/>
                        </a:lnTo>
                        <a:lnTo>
                          <a:pt x="25" y="13"/>
                        </a:lnTo>
                        <a:lnTo>
                          <a:pt x="32" y="14"/>
                        </a:lnTo>
                        <a:lnTo>
                          <a:pt x="29" y="18"/>
                        </a:lnTo>
                        <a:lnTo>
                          <a:pt x="21" y="17"/>
                        </a:lnTo>
                        <a:lnTo>
                          <a:pt x="12" y="17"/>
                        </a:lnTo>
                        <a:lnTo>
                          <a:pt x="6" y="20"/>
                        </a:lnTo>
                        <a:lnTo>
                          <a:pt x="8" y="18"/>
                        </a:lnTo>
                        <a:lnTo>
                          <a:pt x="7" y="15"/>
                        </a:lnTo>
                        <a:lnTo>
                          <a:pt x="5" y="12"/>
                        </a:lnTo>
                        <a:lnTo>
                          <a:pt x="3" y="10"/>
                        </a:lnTo>
                        <a:lnTo>
                          <a:pt x="0" y="6"/>
                        </a:lnTo>
                        <a:lnTo>
                          <a:pt x="0" y="3"/>
                        </a:lnTo>
                        <a:lnTo>
                          <a:pt x="1" y="0"/>
                        </a:lnTo>
                      </a:path>
                    </a:pathLst>
                  </a:custGeom>
                  <a:solidFill>
                    <a:srgbClr val="FFA040"/>
                  </a:solidFill>
                  <a:ln w="9525" cap="rnd">
                    <a:noFill/>
                    <a:round/>
                    <a:headEnd/>
                    <a:tailEnd/>
                  </a:ln>
                </p:spPr>
                <p:txBody>
                  <a:bodyPr/>
                  <a:lstStyle/>
                  <a:p>
                    <a:endParaRPr lang="zh-CN" altLang="en-US"/>
                  </a:p>
                </p:txBody>
              </p:sp>
              <p:sp>
                <p:nvSpPr>
                  <p:cNvPr id="4123" name="Freeform 248"/>
                  <p:cNvSpPr>
                    <a:spLocks/>
                  </p:cNvSpPr>
                  <p:nvPr/>
                </p:nvSpPr>
                <p:spPr bwMode="auto">
                  <a:xfrm>
                    <a:off x="5129" y="1835"/>
                    <a:ext cx="41" cy="18"/>
                  </a:xfrm>
                  <a:custGeom>
                    <a:avLst/>
                    <a:gdLst>
                      <a:gd name="T0" fmla="*/ 0 w 41"/>
                      <a:gd name="T1" fmla="*/ 1 h 18"/>
                      <a:gd name="T2" fmla="*/ 1 w 41"/>
                      <a:gd name="T3" fmla="*/ 0 h 18"/>
                      <a:gd name="T4" fmla="*/ 2 w 41"/>
                      <a:gd name="T5" fmla="*/ 1 h 18"/>
                      <a:gd name="T6" fmla="*/ 5 w 41"/>
                      <a:gd name="T7" fmla="*/ 3 h 18"/>
                      <a:gd name="T8" fmla="*/ 11 w 41"/>
                      <a:gd name="T9" fmla="*/ 4 h 18"/>
                      <a:gd name="T10" fmla="*/ 17 w 41"/>
                      <a:gd name="T11" fmla="*/ 6 h 18"/>
                      <a:gd name="T12" fmla="*/ 26 w 41"/>
                      <a:gd name="T13" fmla="*/ 7 h 18"/>
                      <a:gd name="T14" fmla="*/ 36 w 41"/>
                      <a:gd name="T15" fmla="*/ 9 h 18"/>
                      <a:gd name="T16" fmla="*/ 40 w 41"/>
                      <a:gd name="T17" fmla="*/ 16 h 18"/>
                      <a:gd name="T18" fmla="*/ 28 w 41"/>
                      <a:gd name="T19" fmla="*/ 14 h 18"/>
                      <a:gd name="T20" fmla="*/ 19 w 41"/>
                      <a:gd name="T21" fmla="*/ 13 h 18"/>
                      <a:gd name="T22" fmla="*/ 12 w 41"/>
                      <a:gd name="T23" fmla="*/ 14 h 18"/>
                      <a:gd name="T24" fmla="*/ 6 w 41"/>
                      <a:gd name="T25" fmla="*/ 17 h 18"/>
                      <a:gd name="T26" fmla="*/ 6 w 41"/>
                      <a:gd name="T27" fmla="*/ 15 h 18"/>
                      <a:gd name="T28" fmla="*/ 6 w 41"/>
                      <a:gd name="T29" fmla="*/ 12 h 18"/>
                      <a:gd name="T30" fmla="*/ 5 w 41"/>
                      <a:gd name="T31" fmla="*/ 10 h 18"/>
                      <a:gd name="T32" fmla="*/ 2 w 41"/>
                      <a:gd name="T33" fmla="*/ 7 h 18"/>
                      <a:gd name="T34" fmla="*/ 0 w 41"/>
                      <a:gd name="T35" fmla="*/ 4 h 18"/>
                      <a:gd name="T36" fmla="*/ 0 w 41"/>
                      <a:gd name="T37" fmla="*/ 1 h 1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1"/>
                      <a:gd name="T58" fmla="*/ 0 h 18"/>
                      <a:gd name="T59" fmla="*/ 41 w 41"/>
                      <a:gd name="T60" fmla="*/ 18 h 1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1" h="18">
                        <a:moveTo>
                          <a:pt x="0" y="1"/>
                        </a:moveTo>
                        <a:lnTo>
                          <a:pt x="1" y="0"/>
                        </a:lnTo>
                        <a:lnTo>
                          <a:pt x="2" y="1"/>
                        </a:lnTo>
                        <a:lnTo>
                          <a:pt x="5" y="3"/>
                        </a:lnTo>
                        <a:lnTo>
                          <a:pt x="11" y="4"/>
                        </a:lnTo>
                        <a:lnTo>
                          <a:pt x="17" y="6"/>
                        </a:lnTo>
                        <a:lnTo>
                          <a:pt x="26" y="7"/>
                        </a:lnTo>
                        <a:lnTo>
                          <a:pt x="36" y="9"/>
                        </a:lnTo>
                        <a:lnTo>
                          <a:pt x="40" y="16"/>
                        </a:lnTo>
                        <a:lnTo>
                          <a:pt x="28" y="14"/>
                        </a:lnTo>
                        <a:lnTo>
                          <a:pt x="19" y="13"/>
                        </a:lnTo>
                        <a:lnTo>
                          <a:pt x="12" y="14"/>
                        </a:lnTo>
                        <a:lnTo>
                          <a:pt x="6" y="17"/>
                        </a:lnTo>
                        <a:lnTo>
                          <a:pt x="6" y="15"/>
                        </a:lnTo>
                        <a:lnTo>
                          <a:pt x="6" y="12"/>
                        </a:lnTo>
                        <a:lnTo>
                          <a:pt x="5" y="10"/>
                        </a:lnTo>
                        <a:lnTo>
                          <a:pt x="2" y="7"/>
                        </a:lnTo>
                        <a:lnTo>
                          <a:pt x="0" y="4"/>
                        </a:lnTo>
                        <a:lnTo>
                          <a:pt x="0" y="1"/>
                        </a:lnTo>
                      </a:path>
                    </a:pathLst>
                  </a:custGeom>
                  <a:solidFill>
                    <a:srgbClr val="FFA040"/>
                  </a:solidFill>
                  <a:ln w="9525" cap="rnd">
                    <a:noFill/>
                    <a:round/>
                    <a:headEnd/>
                    <a:tailEnd/>
                  </a:ln>
                </p:spPr>
                <p:txBody>
                  <a:bodyPr/>
                  <a:lstStyle/>
                  <a:p>
                    <a:endParaRPr lang="zh-CN" altLang="en-US"/>
                  </a:p>
                </p:txBody>
              </p:sp>
              <p:sp>
                <p:nvSpPr>
                  <p:cNvPr id="4124" name="Freeform 249"/>
                  <p:cNvSpPr>
                    <a:spLocks/>
                  </p:cNvSpPr>
                  <p:nvPr/>
                </p:nvSpPr>
                <p:spPr bwMode="auto">
                  <a:xfrm>
                    <a:off x="5126" y="1856"/>
                    <a:ext cx="49" cy="23"/>
                  </a:xfrm>
                  <a:custGeom>
                    <a:avLst/>
                    <a:gdLst>
                      <a:gd name="T0" fmla="*/ 0 w 49"/>
                      <a:gd name="T1" fmla="*/ 3 h 23"/>
                      <a:gd name="T2" fmla="*/ 3 w 49"/>
                      <a:gd name="T3" fmla="*/ 0 h 23"/>
                      <a:gd name="T4" fmla="*/ 5 w 49"/>
                      <a:gd name="T5" fmla="*/ 3 h 23"/>
                      <a:gd name="T6" fmla="*/ 9 w 49"/>
                      <a:gd name="T7" fmla="*/ 5 h 23"/>
                      <a:gd name="T8" fmla="*/ 12 w 49"/>
                      <a:gd name="T9" fmla="*/ 7 h 23"/>
                      <a:gd name="T10" fmla="*/ 19 w 49"/>
                      <a:gd name="T11" fmla="*/ 9 h 23"/>
                      <a:gd name="T12" fmla="*/ 26 w 49"/>
                      <a:gd name="T13" fmla="*/ 10 h 23"/>
                      <a:gd name="T14" fmla="*/ 34 w 49"/>
                      <a:gd name="T15" fmla="*/ 12 h 23"/>
                      <a:gd name="T16" fmla="*/ 45 w 49"/>
                      <a:gd name="T17" fmla="*/ 15 h 23"/>
                      <a:gd name="T18" fmla="*/ 48 w 49"/>
                      <a:gd name="T19" fmla="*/ 22 h 23"/>
                      <a:gd name="T20" fmla="*/ 36 w 49"/>
                      <a:gd name="T21" fmla="*/ 18 h 23"/>
                      <a:gd name="T22" fmla="*/ 28 w 49"/>
                      <a:gd name="T23" fmla="*/ 16 h 23"/>
                      <a:gd name="T24" fmla="*/ 21 w 49"/>
                      <a:gd name="T25" fmla="*/ 15 h 23"/>
                      <a:gd name="T26" fmla="*/ 16 w 49"/>
                      <a:gd name="T27" fmla="*/ 15 h 23"/>
                      <a:gd name="T28" fmla="*/ 13 w 49"/>
                      <a:gd name="T29" fmla="*/ 16 h 23"/>
                      <a:gd name="T30" fmla="*/ 10 w 49"/>
                      <a:gd name="T31" fmla="*/ 19 h 23"/>
                      <a:gd name="T32" fmla="*/ 9 w 49"/>
                      <a:gd name="T33" fmla="*/ 16 h 23"/>
                      <a:gd name="T34" fmla="*/ 5 w 49"/>
                      <a:gd name="T35" fmla="*/ 12 h 23"/>
                      <a:gd name="T36" fmla="*/ 3 w 49"/>
                      <a:gd name="T37" fmla="*/ 9 h 23"/>
                      <a:gd name="T38" fmla="*/ 0 w 49"/>
                      <a:gd name="T39" fmla="*/ 6 h 23"/>
                      <a:gd name="T40" fmla="*/ 0 w 49"/>
                      <a:gd name="T41" fmla="*/ 3 h 2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9"/>
                      <a:gd name="T64" fmla="*/ 0 h 23"/>
                      <a:gd name="T65" fmla="*/ 49 w 49"/>
                      <a:gd name="T66" fmla="*/ 23 h 2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9" h="23">
                        <a:moveTo>
                          <a:pt x="0" y="3"/>
                        </a:moveTo>
                        <a:lnTo>
                          <a:pt x="3" y="0"/>
                        </a:lnTo>
                        <a:lnTo>
                          <a:pt x="5" y="3"/>
                        </a:lnTo>
                        <a:lnTo>
                          <a:pt x="9" y="5"/>
                        </a:lnTo>
                        <a:lnTo>
                          <a:pt x="12" y="7"/>
                        </a:lnTo>
                        <a:lnTo>
                          <a:pt x="19" y="9"/>
                        </a:lnTo>
                        <a:lnTo>
                          <a:pt x="26" y="10"/>
                        </a:lnTo>
                        <a:lnTo>
                          <a:pt x="34" y="12"/>
                        </a:lnTo>
                        <a:lnTo>
                          <a:pt x="45" y="15"/>
                        </a:lnTo>
                        <a:lnTo>
                          <a:pt x="48" y="22"/>
                        </a:lnTo>
                        <a:lnTo>
                          <a:pt x="36" y="18"/>
                        </a:lnTo>
                        <a:lnTo>
                          <a:pt x="28" y="16"/>
                        </a:lnTo>
                        <a:lnTo>
                          <a:pt x="21" y="15"/>
                        </a:lnTo>
                        <a:lnTo>
                          <a:pt x="16" y="15"/>
                        </a:lnTo>
                        <a:lnTo>
                          <a:pt x="13" y="16"/>
                        </a:lnTo>
                        <a:lnTo>
                          <a:pt x="10" y="19"/>
                        </a:lnTo>
                        <a:lnTo>
                          <a:pt x="9" y="16"/>
                        </a:lnTo>
                        <a:lnTo>
                          <a:pt x="5" y="12"/>
                        </a:lnTo>
                        <a:lnTo>
                          <a:pt x="3" y="9"/>
                        </a:lnTo>
                        <a:lnTo>
                          <a:pt x="0" y="6"/>
                        </a:lnTo>
                        <a:lnTo>
                          <a:pt x="0" y="3"/>
                        </a:lnTo>
                      </a:path>
                    </a:pathLst>
                  </a:custGeom>
                  <a:solidFill>
                    <a:srgbClr val="FFA040"/>
                  </a:solidFill>
                  <a:ln w="9525" cap="rnd">
                    <a:noFill/>
                    <a:round/>
                    <a:headEnd/>
                    <a:tailEnd/>
                  </a:ln>
                </p:spPr>
                <p:txBody>
                  <a:bodyPr/>
                  <a:lstStyle/>
                  <a:p>
                    <a:endParaRPr lang="zh-CN" altLang="en-US"/>
                  </a:p>
                </p:txBody>
              </p:sp>
              <p:sp>
                <p:nvSpPr>
                  <p:cNvPr id="4125" name="Freeform 250"/>
                  <p:cNvSpPr>
                    <a:spLocks/>
                  </p:cNvSpPr>
                  <p:nvPr/>
                </p:nvSpPr>
                <p:spPr bwMode="auto">
                  <a:xfrm>
                    <a:off x="5132" y="1879"/>
                    <a:ext cx="57" cy="49"/>
                  </a:xfrm>
                  <a:custGeom>
                    <a:avLst/>
                    <a:gdLst>
                      <a:gd name="T0" fmla="*/ 0 w 57"/>
                      <a:gd name="T1" fmla="*/ 7 h 49"/>
                      <a:gd name="T2" fmla="*/ 0 w 57"/>
                      <a:gd name="T3" fmla="*/ 4 h 49"/>
                      <a:gd name="T4" fmla="*/ 0 w 57"/>
                      <a:gd name="T5" fmla="*/ 2 h 49"/>
                      <a:gd name="T6" fmla="*/ 2 w 57"/>
                      <a:gd name="T7" fmla="*/ 0 h 49"/>
                      <a:gd name="T8" fmla="*/ 6 w 57"/>
                      <a:gd name="T9" fmla="*/ 3 h 49"/>
                      <a:gd name="T10" fmla="*/ 12 w 57"/>
                      <a:gd name="T11" fmla="*/ 6 h 49"/>
                      <a:gd name="T12" fmla="*/ 19 w 57"/>
                      <a:gd name="T13" fmla="*/ 9 h 49"/>
                      <a:gd name="T14" fmla="*/ 28 w 57"/>
                      <a:gd name="T15" fmla="*/ 11 h 49"/>
                      <a:gd name="T16" fmla="*/ 42 w 57"/>
                      <a:gd name="T17" fmla="*/ 13 h 49"/>
                      <a:gd name="T18" fmla="*/ 44 w 57"/>
                      <a:gd name="T19" fmla="*/ 19 h 49"/>
                      <a:gd name="T20" fmla="*/ 37 w 57"/>
                      <a:gd name="T21" fmla="*/ 17 h 49"/>
                      <a:gd name="T22" fmla="*/ 31 w 57"/>
                      <a:gd name="T23" fmla="*/ 16 h 49"/>
                      <a:gd name="T24" fmla="*/ 27 w 57"/>
                      <a:gd name="T25" fmla="*/ 17 h 49"/>
                      <a:gd name="T26" fmla="*/ 26 w 57"/>
                      <a:gd name="T27" fmla="*/ 19 h 49"/>
                      <a:gd name="T28" fmla="*/ 28 w 57"/>
                      <a:gd name="T29" fmla="*/ 23 h 49"/>
                      <a:gd name="T30" fmla="*/ 31 w 57"/>
                      <a:gd name="T31" fmla="*/ 26 h 49"/>
                      <a:gd name="T32" fmla="*/ 36 w 57"/>
                      <a:gd name="T33" fmla="*/ 31 h 49"/>
                      <a:gd name="T34" fmla="*/ 44 w 57"/>
                      <a:gd name="T35" fmla="*/ 37 h 49"/>
                      <a:gd name="T36" fmla="*/ 56 w 57"/>
                      <a:gd name="T37" fmla="*/ 43 h 49"/>
                      <a:gd name="T38" fmla="*/ 56 w 57"/>
                      <a:gd name="T39" fmla="*/ 48 h 49"/>
                      <a:gd name="T40" fmla="*/ 51 w 57"/>
                      <a:gd name="T41" fmla="*/ 45 h 49"/>
                      <a:gd name="T42" fmla="*/ 44 w 57"/>
                      <a:gd name="T43" fmla="*/ 42 h 49"/>
                      <a:gd name="T44" fmla="*/ 35 w 57"/>
                      <a:gd name="T45" fmla="*/ 37 h 49"/>
                      <a:gd name="T46" fmla="*/ 28 w 57"/>
                      <a:gd name="T47" fmla="*/ 31 h 49"/>
                      <a:gd name="T48" fmla="*/ 21 w 57"/>
                      <a:gd name="T49" fmla="*/ 26 h 49"/>
                      <a:gd name="T50" fmla="*/ 15 w 57"/>
                      <a:gd name="T51" fmla="*/ 21 h 49"/>
                      <a:gd name="T52" fmla="*/ 9 w 57"/>
                      <a:gd name="T53" fmla="*/ 16 h 49"/>
                      <a:gd name="T54" fmla="*/ 3 w 57"/>
                      <a:gd name="T55" fmla="*/ 12 h 49"/>
                      <a:gd name="T56" fmla="*/ 0 w 57"/>
                      <a:gd name="T57" fmla="*/ 7 h 4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7"/>
                      <a:gd name="T88" fmla="*/ 0 h 49"/>
                      <a:gd name="T89" fmla="*/ 57 w 57"/>
                      <a:gd name="T90" fmla="*/ 49 h 4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7" h="49">
                        <a:moveTo>
                          <a:pt x="0" y="7"/>
                        </a:moveTo>
                        <a:lnTo>
                          <a:pt x="0" y="4"/>
                        </a:lnTo>
                        <a:lnTo>
                          <a:pt x="0" y="2"/>
                        </a:lnTo>
                        <a:lnTo>
                          <a:pt x="2" y="0"/>
                        </a:lnTo>
                        <a:lnTo>
                          <a:pt x="6" y="3"/>
                        </a:lnTo>
                        <a:lnTo>
                          <a:pt x="12" y="6"/>
                        </a:lnTo>
                        <a:lnTo>
                          <a:pt x="19" y="9"/>
                        </a:lnTo>
                        <a:lnTo>
                          <a:pt x="28" y="11"/>
                        </a:lnTo>
                        <a:lnTo>
                          <a:pt x="42" y="13"/>
                        </a:lnTo>
                        <a:lnTo>
                          <a:pt x="44" y="19"/>
                        </a:lnTo>
                        <a:lnTo>
                          <a:pt x="37" y="17"/>
                        </a:lnTo>
                        <a:lnTo>
                          <a:pt x="31" y="16"/>
                        </a:lnTo>
                        <a:lnTo>
                          <a:pt x="27" y="17"/>
                        </a:lnTo>
                        <a:lnTo>
                          <a:pt x="26" y="19"/>
                        </a:lnTo>
                        <a:lnTo>
                          <a:pt x="28" y="23"/>
                        </a:lnTo>
                        <a:lnTo>
                          <a:pt x="31" y="26"/>
                        </a:lnTo>
                        <a:lnTo>
                          <a:pt x="36" y="31"/>
                        </a:lnTo>
                        <a:lnTo>
                          <a:pt x="44" y="37"/>
                        </a:lnTo>
                        <a:lnTo>
                          <a:pt x="56" y="43"/>
                        </a:lnTo>
                        <a:lnTo>
                          <a:pt x="56" y="48"/>
                        </a:lnTo>
                        <a:lnTo>
                          <a:pt x="51" y="45"/>
                        </a:lnTo>
                        <a:lnTo>
                          <a:pt x="44" y="42"/>
                        </a:lnTo>
                        <a:lnTo>
                          <a:pt x="35" y="37"/>
                        </a:lnTo>
                        <a:lnTo>
                          <a:pt x="28" y="31"/>
                        </a:lnTo>
                        <a:lnTo>
                          <a:pt x="21" y="26"/>
                        </a:lnTo>
                        <a:lnTo>
                          <a:pt x="15" y="21"/>
                        </a:lnTo>
                        <a:lnTo>
                          <a:pt x="9" y="16"/>
                        </a:lnTo>
                        <a:lnTo>
                          <a:pt x="3" y="12"/>
                        </a:lnTo>
                        <a:lnTo>
                          <a:pt x="0" y="7"/>
                        </a:lnTo>
                      </a:path>
                    </a:pathLst>
                  </a:custGeom>
                  <a:solidFill>
                    <a:srgbClr val="FFA040"/>
                  </a:solidFill>
                  <a:ln w="9525" cap="rnd">
                    <a:noFill/>
                    <a:round/>
                    <a:headEnd/>
                    <a:tailEnd/>
                  </a:ln>
                </p:spPr>
                <p:txBody>
                  <a:bodyPr/>
                  <a:lstStyle/>
                  <a:p>
                    <a:endParaRPr lang="zh-CN" altLang="en-US"/>
                  </a:p>
                </p:txBody>
              </p:sp>
              <p:sp>
                <p:nvSpPr>
                  <p:cNvPr id="4126" name="Freeform 251"/>
                  <p:cNvSpPr>
                    <a:spLocks/>
                  </p:cNvSpPr>
                  <p:nvPr/>
                </p:nvSpPr>
                <p:spPr bwMode="auto">
                  <a:xfrm>
                    <a:off x="5133" y="1794"/>
                    <a:ext cx="24" cy="18"/>
                  </a:xfrm>
                  <a:custGeom>
                    <a:avLst/>
                    <a:gdLst>
                      <a:gd name="T0" fmla="*/ 0 w 24"/>
                      <a:gd name="T1" fmla="*/ 0 h 18"/>
                      <a:gd name="T2" fmla="*/ 2 w 24"/>
                      <a:gd name="T3" fmla="*/ 2 h 18"/>
                      <a:gd name="T4" fmla="*/ 6 w 24"/>
                      <a:gd name="T5" fmla="*/ 5 h 18"/>
                      <a:gd name="T6" fmla="*/ 11 w 24"/>
                      <a:gd name="T7" fmla="*/ 7 h 18"/>
                      <a:gd name="T8" fmla="*/ 15 w 24"/>
                      <a:gd name="T9" fmla="*/ 11 h 18"/>
                      <a:gd name="T10" fmla="*/ 20 w 24"/>
                      <a:gd name="T11" fmla="*/ 13 h 18"/>
                      <a:gd name="T12" fmla="*/ 23 w 24"/>
                      <a:gd name="T13" fmla="*/ 15 h 18"/>
                      <a:gd name="T14" fmla="*/ 17 w 24"/>
                      <a:gd name="T15" fmla="*/ 17 h 18"/>
                      <a:gd name="T16" fmla="*/ 11 w 24"/>
                      <a:gd name="T17" fmla="*/ 15 h 18"/>
                      <a:gd name="T18" fmla="*/ 4 w 24"/>
                      <a:gd name="T19" fmla="*/ 13 h 18"/>
                      <a:gd name="T20" fmla="*/ 0 w 24"/>
                      <a:gd name="T21" fmla="*/ 10 h 18"/>
                      <a:gd name="T22" fmla="*/ 0 w 24"/>
                      <a:gd name="T23" fmla="*/ 7 h 18"/>
                      <a:gd name="T24" fmla="*/ 0 w 24"/>
                      <a:gd name="T25" fmla="*/ 3 h 18"/>
                      <a:gd name="T26" fmla="*/ 0 w 24"/>
                      <a:gd name="T27" fmla="*/ 0 h 1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4"/>
                      <a:gd name="T43" fmla="*/ 0 h 18"/>
                      <a:gd name="T44" fmla="*/ 24 w 24"/>
                      <a:gd name="T45" fmla="*/ 18 h 1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4" h="18">
                        <a:moveTo>
                          <a:pt x="0" y="0"/>
                        </a:moveTo>
                        <a:lnTo>
                          <a:pt x="2" y="2"/>
                        </a:lnTo>
                        <a:lnTo>
                          <a:pt x="6" y="5"/>
                        </a:lnTo>
                        <a:lnTo>
                          <a:pt x="11" y="7"/>
                        </a:lnTo>
                        <a:lnTo>
                          <a:pt x="15" y="11"/>
                        </a:lnTo>
                        <a:lnTo>
                          <a:pt x="20" y="13"/>
                        </a:lnTo>
                        <a:lnTo>
                          <a:pt x="23" y="15"/>
                        </a:lnTo>
                        <a:lnTo>
                          <a:pt x="17" y="17"/>
                        </a:lnTo>
                        <a:lnTo>
                          <a:pt x="11" y="15"/>
                        </a:lnTo>
                        <a:lnTo>
                          <a:pt x="4" y="13"/>
                        </a:lnTo>
                        <a:lnTo>
                          <a:pt x="0" y="10"/>
                        </a:lnTo>
                        <a:lnTo>
                          <a:pt x="0" y="7"/>
                        </a:lnTo>
                        <a:lnTo>
                          <a:pt x="0" y="3"/>
                        </a:lnTo>
                        <a:lnTo>
                          <a:pt x="0" y="0"/>
                        </a:lnTo>
                      </a:path>
                    </a:pathLst>
                  </a:custGeom>
                  <a:solidFill>
                    <a:srgbClr val="FFA040"/>
                  </a:solidFill>
                  <a:ln w="9525" cap="rnd">
                    <a:noFill/>
                    <a:round/>
                    <a:headEnd/>
                    <a:tailEnd/>
                  </a:ln>
                </p:spPr>
                <p:txBody>
                  <a:bodyPr/>
                  <a:lstStyle/>
                  <a:p>
                    <a:endParaRPr lang="zh-CN" altLang="en-US"/>
                  </a:p>
                </p:txBody>
              </p:sp>
              <p:sp>
                <p:nvSpPr>
                  <p:cNvPr id="4127" name="Freeform 252"/>
                  <p:cNvSpPr>
                    <a:spLocks/>
                  </p:cNvSpPr>
                  <p:nvPr/>
                </p:nvSpPr>
                <p:spPr bwMode="auto">
                  <a:xfrm>
                    <a:off x="5175" y="1790"/>
                    <a:ext cx="198" cy="145"/>
                  </a:xfrm>
                  <a:custGeom>
                    <a:avLst/>
                    <a:gdLst>
                      <a:gd name="T0" fmla="*/ 93 w 198"/>
                      <a:gd name="T1" fmla="*/ 33 h 145"/>
                      <a:gd name="T2" fmla="*/ 78 w 198"/>
                      <a:gd name="T3" fmla="*/ 37 h 145"/>
                      <a:gd name="T4" fmla="*/ 47 w 198"/>
                      <a:gd name="T5" fmla="*/ 41 h 145"/>
                      <a:gd name="T6" fmla="*/ 0 w 198"/>
                      <a:gd name="T7" fmla="*/ 43 h 145"/>
                      <a:gd name="T8" fmla="*/ 55 w 198"/>
                      <a:gd name="T9" fmla="*/ 50 h 145"/>
                      <a:gd name="T10" fmla="*/ 116 w 198"/>
                      <a:gd name="T11" fmla="*/ 47 h 145"/>
                      <a:gd name="T12" fmla="*/ 160 w 198"/>
                      <a:gd name="T13" fmla="*/ 37 h 145"/>
                      <a:gd name="T14" fmla="*/ 174 w 198"/>
                      <a:gd name="T15" fmla="*/ 35 h 145"/>
                      <a:gd name="T16" fmla="*/ 168 w 198"/>
                      <a:gd name="T17" fmla="*/ 43 h 145"/>
                      <a:gd name="T18" fmla="*/ 137 w 198"/>
                      <a:gd name="T19" fmla="*/ 55 h 145"/>
                      <a:gd name="T20" fmla="*/ 81 w 198"/>
                      <a:gd name="T21" fmla="*/ 64 h 145"/>
                      <a:gd name="T22" fmla="*/ 47 w 198"/>
                      <a:gd name="T23" fmla="*/ 73 h 145"/>
                      <a:gd name="T24" fmla="*/ 110 w 198"/>
                      <a:gd name="T25" fmla="*/ 72 h 145"/>
                      <a:gd name="T26" fmla="*/ 152 w 198"/>
                      <a:gd name="T27" fmla="*/ 64 h 145"/>
                      <a:gd name="T28" fmla="*/ 177 w 198"/>
                      <a:gd name="T29" fmla="*/ 57 h 145"/>
                      <a:gd name="T30" fmla="*/ 177 w 198"/>
                      <a:gd name="T31" fmla="*/ 62 h 145"/>
                      <a:gd name="T32" fmla="*/ 156 w 198"/>
                      <a:gd name="T33" fmla="*/ 73 h 145"/>
                      <a:gd name="T34" fmla="*/ 118 w 198"/>
                      <a:gd name="T35" fmla="*/ 85 h 145"/>
                      <a:gd name="T36" fmla="*/ 64 w 198"/>
                      <a:gd name="T37" fmla="*/ 92 h 145"/>
                      <a:gd name="T38" fmla="*/ 82 w 198"/>
                      <a:gd name="T39" fmla="*/ 97 h 145"/>
                      <a:gd name="T40" fmla="*/ 129 w 198"/>
                      <a:gd name="T41" fmla="*/ 95 h 145"/>
                      <a:gd name="T42" fmla="*/ 169 w 198"/>
                      <a:gd name="T43" fmla="*/ 86 h 145"/>
                      <a:gd name="T44" fmla="*/ 172 w 198"/>
                      <a:gd name="T45" fmla="*/ 89 h 145"/>
                      <a:gd name="T46" fmla="*/ 161 w 198"/>
                      <a:gd name="T47" fmla="*/ 98 h 145"/>
                      <a:gd name="T48" fmla="*/ 131 w 198"/>
                      <a:gd name="T49" fmla="*/ 108 h 145"/>
                      <a:gd name="T50" fmla="*/ 97 w 198"/>
                      <a:gd name="T51" fmla="*/ 113 h 145"/>
                      <a:gd name="T52" fmla="*/ 44 w 198"/>
                      <a:gd name="T53" fmla="*/ 113 h 145"/>
                      <a:gd name="T54" fmla="*/ 81 w 198"/>
                      <a:gd name="T55" fmla="*/ 120 h 145"/>
                      <a:gd name="T56" fmla="*/ 114 w 198"/>
                      <a:gd name="T57" fmla="*/ 121 h 145"/>
                      <a:gd name="T58" fmla="*/ 145 w 198"/>
                      <a:gd name="T59" fmla="*/ 117 h 145"/>
                      <a:gd name="T60" fmla="*/ 158 w 198"/>
                      <a:gd name="T61" fmla="*/ 117 h 145"/>
                      <a:gd name="T62" fmla="*/ 150 w 198"/>
                      <a:gd name="T63" fmla="*/ 124 h 145"/>
                      <a:gd name="T64" fmla="*/ 133 w 198"/>
                      <a:gd name="T65" fmla="*/ 129 h 145"/>
                      <a:gd name="T66" fmla="*/ 68 w 198"/>
                      <a:gd name="T67" fmla="*/ 135 h 145"/>
                      <a:gd name="T68" fmla="*/ 122 w 198"/>
                      <a:gd name="T69" fmla="*/ 138 h 145"/>
                      <a:gd name="T70" fmla="*/ 125 w 198"/>
                      <a:gd name="T71" fmla="*/ 143 h 145"/>
                      <a:gd name="T72" fmla="*/ 145 w 198"/>
                      <a:gd name="T73" fmla="*/ 138 h 145"/>
                      <a:gd name="T74" fmla="*/ 160 w 198"/>
                      <a:gd name="T75" fmla="*/ 129 h 145"/>
                      <a:gd name="T76" fmla="*/ 190 w 198"/>
                      <a:gd name="T77" fmla="*/ 94 h 145"/>
                      <a:gd name="T78" fmla="*/ 192 w 198"/>
                      <a:gd name="T79" fmla="*/ 87 h 145"/>
                      <a:gd name="T80" fmla="*/ 187 w 198"/>
                      <a:gd name="T81" fmla="*/ 80 h 145"/>
                      <a:gd name="T82" fmla="*/ 191 w 198"/>
                      <a:gd name="T83" fmla="*/ 73 h 145"/>
                      <a:gd name="T84" fmla="*/ 197 w 198"/>
                      <a:gd name="T85" fmla="*/ 67 h 145"/>
                      <a:gd name="T86" fmla="*/ 193 w 198"/>
                      <a:gd name="T87" fmla="*/ 59 h 145"/>
                      <a:gd name="T88" fmla="*/ 189 w 198"/>
                      <a:gd name="T89" fmla="*/ 53 h 145"/>
                      <a:gd name="T90" fmla="*/ 194 w 198"/>
                      <a:gd name="T91" fmla="*/ 46 h 145"/>
                      <a:gd name="T92" fmla="*/ 194 w 198"/>
                      <a:gd name="T93" fmla="*/ 37 h 145"/>
                      <a:gd name="T94" fmla="*/ 189 w 198"/>
                      <a:gd name="T95" fmla="*/ 30 h 145"/>
                      <a:gd name="T96" fmla="*/ 193 w 198"/>
                      <a:gd name="T97" fmla="*/ 23 h 145"/>
                      <a:gd name="T98" fmla="*/ 197 w 198"/>
                      <a:gd name="T99" fmla="*/ 16 h 145"/>
                      <a:gd name="T100" fmla="*/ 192 w 198"/>
                      <a:gd name="T101" fmla="*/ 10 h 145"/>
                      <a:gd name="T102" fmla="*/ 170 w 198"/>
                      <a:gd name="T103" fmla="*/ 10 h 145"/>
                      <a:gd name="T104" fmla="*/ 127 w 198"/>
                      <a:gd name="T105" fmla="*/ 22 h 145"/>
                      <a:gd name="T106" fmla="*/ 79 w 198"/>
                      <a:gd name="T107" fmla="*/ 28 h 14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98"/>
                      <a:gd name="T163" fmla="*/ 0 h 145"/>
                      <a:gd name="T164" fmla="*/ 198 w 198"/>
                      <a:gd name="T165" fmla="*/ 145 h 145"/>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98" h="145">
                        <a:moveTo>
                          <a:pt x="79" y="28"/>
                        </a:moveTo>
                        <a:lnTo>
                          <a:pt x="50" y="29"/>
                        </a:lnTo>
                        <a:lnTo>
                          <a:pt x="93" y="33"/>
                        </a:lnTo>
                        <a:lnTo>
                          <a:pt x="91" y="34"/>
                        </a:lnTo>
                        <a:lnTo>
                          <a:pt x="85" y="36"/>
                        </a:lnTo>
                        <a:lnTo>
                          <a:pt x="78" y="37"/>
                        </a:lnTo>
                        <a:lnTo>
                          <a:pt x="69" y="39"/>
                        </a:lnTo>
                        <a:lnTo>
                          <a:pt x="59" y="41"/>
                        </a:lnTo>
                        <a:lnTo>
                          <a:pt x="47" y="41"/>
                        </a:lnTo>
                        <a:lnTo>
                          <a:pt x="32" y="43"/>
                        </a:lnTo>
                        <a:lnTo>
                          <a:pt x="16" y="43"/>
                        </a:lnTo>
                        <a:lnTo>
                          <a:pt x="0" y="43"/>
                        </a:lnTo>
                        <a:lnTo>
                          <a:pt x="25" y="48"/>
                        </a:lnTo>
                        <a:lnTo>
                          <a:pt x="41" y="50"/>
                        </a:lnTo>
                        <a:lnTo>
                          <a:pt x="55" y="50"/>
                        </a:lnTo>
                        <a:lnTo>
                          <a:pt x="72" y="50"/>
                        </a:lnTo>
                        <a:lnTo>
                          <a:pt x="96" y="49"/>
                        </a:lnTo>
                        <a:lnTo>
                          <a:pt x="116" y="47"/>
                        </a:lnTo>
                        <a:lnTo>
                          <a:pt x="134" y="43"/>
                        </a:lnTo>
                        <a:lnTo>
                          <a:pt x="152" y="39"/>
                        </a:lnTo>
                        <a:lnTo>
                          <a:pt x="160" y="37"/>
                        </a:lnTo>
                        <a:lnTo>
                          <a:pt x="168" y="35"/>
                        </a:lnTo>
                        <a:lnTo>
                          <a:pt x="172" y="34"/>
                        </a:lnTo>
                        <a:lnTo>
                          <a:pt x="174" y="35"/>
                        </a:lnTo>
                        <a:lnTo>
                          <a:pt x="174" y="37"/>
                        </a:lnTo>
                        <a:lnTo>
                          <a:pt x="172" y="40"/>
                        </a:lnTo>
                        <a:lnTo>
                          <a:pt x="168" y="43"/>
                        </a:lnTo>
                        <a:lnTo>
                          <a:pt x="160" y="47"/>
                        </a:lnTo>
                        <a:lnTo>
                          <a:pt x="150" y="50"/>
                        </a:lnTo>
                        <a:lnTo>
                          <a:pt x="137" y="55"/>
                        </a:lnTo>
                        <a:lnTo>
                          <a:pt x="120" y="58"/>
                        </a:lnTo>
                        <a:lnTo>
                          <a:pt x="101" y="62"/>
                        </a:lnTo>
                        <a:lnTo>
                          <a:pt x="81" y="64"/>
                        </a:lnTo>
                        <a:lnTo>
                          <a:pt x="61" y="66"/>
                        </a:lnTo>
                        <a:lnTo>
                          <a:pt x="25" y="69"/>
                        </a:lnTo>
                        <a:lnTo>
                          <a:pt x="47" y="73"/>
                        </a:lnTo>
                        <a:lnTo>
                          <a:pt x="65" y="75"/>
                        </a:lnTo>
                        <a:lnTo>
                          <a:pt x="87" y="74"/>
                        </a:lnTo>
                        <a:lnTo>
                          <a:pt x="110" y="72"/>
                        </a:lnTo>
                        <a:lnTo>
                          <a:pt x="127" y="69"/>
                        </a:lnTo>
                        <a:lnTo>
                          <a:pt x="141" y="66"/>
                        </a:lnTo>
                        <a:lnTo>
                          <a:pt x="152" y="64"/>
                        </a:lnTo>
                        <a:lnTo>
                          <a:pt x="164" y="61"/>
                        </a:lnTo>
                        <a:lnTo>
                          <a:pt x="173" y="58"/>
                        </a:lnTo>
                        <a:lnTo>
                          <a:pt x="177" y="57"/>
                        </a:lnTo>
                        <a:lnTo>
                          <a:pt x="179" y="57"/>
                        </a:lnTo>
                        <a:lnTo>
                          <a:pt x="179" y="59"/>
                        </a:lnTo>
                        <a:lnTo>
                          <a:pt x="177" y="62"/>
                        </a:lnTo>
                        <a:lnTo>
                          <a:pt x="174" y="65"/>
                        </a:lnTo>
                        <a:lnTo>
                          <a:pt x="166" y="70"/>
                        </a:lnTo>
                        <a:lnTo>
                          <a:pt x="156" y="73"/>
                        </a:lnTo>
                        <a:lnTo>
                          <a:pt x="147" y="77"/>
                        </a:lnTo>
                        <a:lnTo>
                          <a:pt x="133" y="81"/>
                        </a:lnTo>
                        <a:lnTo>
                          <a:pt x="118" y="85"/>
                        </a:lnTo>
                        <a:lnTo>
                          <a:pt x="95" y="88"/>
                        </a:lnTo>
                        <a:lnTo>
                          <a:pt x="79" y="91"/>
                        </a:lnTo>
                        <a:lnTo>
                          <a:pt x="64" y="92"/>
                        </a:lnTo>
                        <a:lnTo>
                          <a:pt x="41" y="93"/>
                        </a:lnTo>
                        <a:lnTo>
                          <a:pt x="64" y="96"/>
                        </a:lnTo>
                        <a:lnTo>
                          <a:pt x="82" y="97"/>
                        </a:lnTo>
                        <a:lnTo>
                          <a:pt x="97" y="97"/>
                        </a:lnTo>
                        <a:lnTo>
                          <a:pt x="113" y="97"/>
                        </a:lnTo>
                        <a:lnTo>
                          <a:pt x="129" y="95"/>
                        </a:lnTo>
                        <a:lnTo>
                          <a:pt x="142" y="93"/>
                        </a:lnTo>
                        <a:lnTo>
                          <a:pt x="152" y="90"/>
                        </a:lnTo>
                        <a:lnTo>
                          <a:pt x="169" y="86"/>
                        </a:lnTo>
                        <a:lnTo>
                          <a:pt x="171" y="86"/>
                        </a:lnTo>
                        <a:lnTo>
                          <a:pt x="173" y="86"/>
                        </a:lnTo>
                        <a:lnTo>
                          <a:pt x="172" y="89"/>
                        </a:lnTo>
                        <a:lnTo>
                          <a:pt x="170" y="92"/>
                        </a:lnTo>
                        <a:lnTo>
                          <a:pt x="166" y="95"/>
                        </a:lnTo>
                        <a:lnTo>
                          <a:pt x="161" y="98"/>
                        </a:lnTo>
                        <a:lnTo>
                          <a:pt x="151" y="102"/>
                        </a:lnTo>
                        <a:lnTo>
                          <a:pt x="141" y="106"/>
                        </a:lnTo>
                        <a:lnTo>
                          <a:pt x="131" y="108"/>
                        </a:lnTo>
                        <a:lnTo>
                          <a:pt x="120" y="110"/>
                        </a:lnTo>
                        <a:lnTo>
                          <a:pt x="110" y="112"/>
                        </a:lnTo>
                        <a:lnTo>
                          <a:pt x="97" y="113"/>
                        </a:lnTo>
                        <a:lnTo>
                          <a:pt x="82" y="113"/>
                        </a:lnTo>
                        <a:lnTo>
                          <a:pt x="67" y="113"/>
                        </a:lnTo>
                        <a:lnTo>
                          <a:pt x="44" y="113"/>
                        </a:lnTo>
                        <a:lnTo>
                          <a:pt x="56" y="117"/>
                        </a:lnTo>
                        <a:lnTo>
                          <a:pt x="68" y="119"/>
                        </a:lnTo>
                        <a:lnTo>
                          <a:pt x="81" y="120"/>
                        </a:lnTo>
                        <a:lnTo>
                          <a:pt x="92" y="121"/>
                        </a:lnTo>
                        <a:lnTo>
                          <a:pt x="103" y="121"/>
                        </a:lnTo>
                        <a:lnTo>
                          <a:pt x="114" y="121"/>
                        </a:lnTo>
                        <a:lnTo>
                          <a:pt x="124" y="120"/>
                        </a:lnTo>
                        <a:lnTo>
                          <a:pt x="133" y="119"/>
                        </a:lnTo>
                        <a:lnTo>
                          <a:pt x="145" y="117"/>
                        </a:lnTo>
                        <a:lnTo>
                          <a:pt x="154" y="115"/>
                        </a:lnTo>
                        <a:lnTo>
                          <a:pt x="158" y="115"/>
                        </a:lnTo>
                        <a:lnTo>
                          <a:pt x="158" y="117"/>
                        </a:lnTo>
                        <a:lnTo>
                          <a:pt x="157" y="119"/>
                        </a:lnTo>
                        <a:lnTo>
                          <a:pt x="154" y="122"/>
                        </a:lnTo>
                        <a:lnTo>
                          <a:pt x="150" y="124"/>
                        </a:lnTo>
                        <a:lnTo>
                          <a:pt x="146" y="126"/>
                        </a:lnTo>
                        <a:lnTo>
                          <a:pt x="141" y="128"/>
                        </a:lnTo>
                        <a:lnTo>
                          <a:pt x="133" y="129"/>
                        </a:lnTo>
                        <a:lnTo>
                          <a:pt x="116" y="131"/>
                        </a:lnTo>
                        <a:lnTo>
                          <a:pt x="100" y="133"/>
                        </a:lnTo>
                        <a:lnTo>
                          <a:pt x="68" y="135"/>
                        </a:lnTo>
                        <a:lnTo>
                          <a:pt x="109" y="136"/>
                        </a:lnTo>
                        <a:lnTo>
                          <a:pt x="118" y="136"/>
                        </a:lnTo>
                        <a:lnTo>
                          <a:pt x="122" y="138"/>
                        </a:lnTo>
                        <a:lnTo>
                          <a:pt x="123" y="139"/>
                        </a:lnTo>
                        <a:lnTo>
                          <a:pt x="123" y="142"/>
                        </a:lnTo>
                        <a:lnTo>
                          <a:pt x="125" y="143"/>
                        </a:lnTo>
                        <a:lnTo>
                          <a:pt x="130" y="144"/>
                        </a:lnTo>
                        <a:lnTo>
                          <a:pt x="138" y="141"/>
                        </a:lnTo>
                        <a:lnTo>
                          <a:pt x="145" y="138"/>
                        </a:lnTo>
                        <a:lnTo>
                          <a:pt x="151" y="135"/>
                        </a:lnTo>
                        <a:lnTo>
                          <a:pt x="156" y="133"/>
                        </a:lnTo>
                        <a:lnTo>
                          <a:pt x="160" y="129"/>
                        </a:lnTo>
                        <a:lnTo>
                          <a:pt x="175" y="114"/>
                        </a:lnTo>
                        <a:lnTo>
                          <a:pt x="186" y="101"/>
                        </a:lnTo>
                        <a:lnTo>
                          <a:pt x="190" y="94"/>
                        </a:lnTo>
                        <a:lnTo>
                          <a:pt x="191" y="91"/>
                        </a:lnTo>
                        <a:lnTo>
                          <a:pt x="192" y="89"/>
                        </a:lnTo>
                        <a:lnTo>
                          <a:pt x="192" y="87"/>
                        </a:lnTo>
                        <a:lnTo>
                          <a:pt x="190" y="84"/>
                        </a:lnTo>
                        <a:lnTo>
                          <a:pt x="188" y="83"/>
                        </a:lnTo>
                        <a:lnTo>
                          <a:pt x="187" y="80"/>
                        </a:lnTo>
                        <a:lnTo>
                          <a:pt x="188" y="77"/>
                        </a:lnTo>
                        <a:lnTo>
                          <a:pt x="190" y="76"/>
                        </a:lnTo>
                        <a:lnTo>
                          <a:pt x="191" y="73"/>
                        </a:lnTo>
                        <a:lnTo>
                          <a:pt x="193" y="71"/>
                        </a:lnTo>
                        <a:lnTo>
                          <a:pt x="195" y="69"/>
                        </a:lnTo>
                        <a:lnTo>
                          <a:pt x="197" y="67"/>
                        </a:lnTo>
                        <a:lnTo>
                          <a:pt x="197" y="64"/>
                        </a:lnTo>
                        <a:lnTo>
                          <a:pt x="195" y="62"/>
                        </a:lnTo>
                        <a:lnTo>
                          <a:pt x="193" y="59"/>
                        </a:lnTo>
                        <a:lnTo>
                          <a:pt x="191" y="58"/>
                        </a:lnTo>
                        <a:lnTo>
                          <a:pt x="189" y="55"/>
                        </a:lnTo>
                        <a:lnTo>
                          <a:pt x="189" y="53"/>
                        </a:lnTo>
                        <a:lnTo>
                          <a:pt x="189" y="51"/>
                        </a:lnTo>
                        <a:lnTo>
                          <a:pt x="192" y="48"/>
                        </a:lnTo>
                        <a:lnTo>
                          <a:pt x="194" y="46"/>
                        </a:lnTo>
                        <a:lnTo>
                          <a:pt x="195" y="43"/>
                        </a:lnTo>
                        <a:lnTo>
                          <a:pt x="195" y="40"/>
                        </a:lnTo>
                        <a:lnTo>
                          <a:pt x="194" y="37"/>
                        </a:lnTo>
                        <a:lnTo>
                          <a:pt x="191" y="35"/>
                        </a:lnTo>
                        <a:lnTo>
                          <a:pt x="190" y="33"/>
                        </a:lnTo>
                        <a:lnTo>
                          <a:pt x="189" y="30"/>
                        </a:lnTo>
                        <a:lnTo>
                          <a:pt x="190" y="28"/>
                        </a:lnTo>
                        <a:lnTo>
                          <a:pt x="192" y="25"/>
                        </a:lnTo>
                        <a:lnTo>
                          <a:pt x="193" y="23"/>
                        </a:lnTo>
                        <a:lnTo>
                          <a:pt x="195" y="22"/>
                        </a:lnTo>
                        <a:lnTo>
                          <a:pt x="197" y="19"/>
                        </a:lnTo>
                        <a:lnTo>
                          <a:pt x="197" y="16"/>
                        </a:lnTo>
                        <a:lnTo>
                          <a:pt x="196" y="15"/>
                        </a:lnTo>
                        <a:lnTo>
                          <a:pt x="194" y="12"/>
                        </a:lnTo>
                        <a:lnTo>
                          <a:pt x="192" y="10"/>
                        </a:lnTo>
                        <a:lnTo>
                          <a:pt x="190" y="7"/>
                        </a:lnTo>
                        <a:lnTo>
                          <a:pt x="190" y="0"/>
                        </a:lnTo>
                        <a:lnTo>
                          <a:pt x="170" y="10"/>
                        </a:lnTo>
                        <a:lnTo>
                          <a:pt x="158" y="14"/>
                        </a:lnTo>
                        <a:lnTo>
                          <a:pt x="144" y="18"/>
                        </a:lnTo>
                        <a:lnTo>
                          <a:pt x="127" y="22"/>
                        </a:lnTo>
                        <a:lnTo>
                          <a:pt x="113" y="24"/>
                        </a:lnTo>
                        <a:lnTo>
                          <a:pt x="98" y="26"/>
                        </a:lnTo>
                        <a:lnTo>
                          <a:pt x="79" y="28"/>
                        </a:lnTo>
                      </a:path>
                    </a:pathLst>
                  </a:custGeom>
                  <a:solidFill>
                    <a:srgbClr val="FFA040"/>
                  </a:solidFill>
                  <a:ln w="9525" cap="rnd">
                    <a:noFill/>
                    <a:round/>
                    <a:headEnd/>
                    <a:tailEnd/>
                  </a:ln>
                </p:spPr>
                <p:txBody>
                  <a:bodyPr/>
                  <a:lstStyle/>
                  <a:p>
                    <a:endParaRPr lang="zh-CN" altLang="en-US"/>
                  </a:p>
                </p:txBody>
              </p:sp>
            </p:grpSp>
          </p:grpSp>
          <p:grpSp>
            <p:nvGrpSpPr>
              <p:cNvPr id="4114" name="Group 253"/>
              <p:cNvGrpSpPr>
                <a:grpSpLocks/>
              </p:cNvGrpSpPr>
              <p:nvPr/>
            </p:nvGrpSpPr>
            <p:grpSpPr bwMode="auto">
              <a:xfrm>
                <a:off x="5289" y="1813"/>
                <a:ext cx="59" cy="93"/>
                <a:chOff x="5289" y="1813"/>
                <a:chExt cx="59" cy="93"/>
              </a:xfrm>
            </p:grpSpPr>
            <p:sp>
              <p:nvSpPr>
                <p:cNvPr id="4115" name="Freeform 254"/>
                <p:cNvSpPr>
                  <a:spLocks/>
                </p:cNvSpPr>
                <p:nvPr/>
              </p:nvSpPr>
              <p:spPr bwMode="auto">
                <a:xfrm>
                  <a:off x="5301" y="1837"/>
                  <a:ext cx="46" cy="18"/>
                </a:xfrm>
                <a:custGeom>
                  <a:avLst/>
                  <a:gdLst>
                    <a:gd name="T0" fmla="*/ 45 w 46"/>
                    <a:gd name="T1" fmla="*/ 3 h 18"/>
                    <a:gd name="T2" fmla="*/ 40 w 46"/>
                    <a:gd name="T3" fmla="*/ 0 h 18"/>
                    <a:gd name="T4" fmla="*/ 27 w 46"/>
                    <a:gd name="T5" fmla="*/ 6 h 18"/>
                    <a:gd name="T6" fmla="*/ 13 w 46"/>
                    <a:gd name="T7" fmla="*/ 11 h 18"/>
                    <a:gd name="T8" fmla="*/ 0 w 46"/>
                    <a:gd name="T9" fmla="*/ 14 h 18"/>
                    <a:gd name="T10" fmla="*/ 2 w 46"/>
                    <a:gd name="T11" fmla="*/ 17 h 18"/>
                    <a:gd name="T12" fmla="*/ 11 w 46"/>
                    <a:gd name="T13" fmla="*/ 17 h 18"/>
                    <a:gd name="T14" fmla="*/ 24 w 46"/>
                    <a:gd name="T15" fmla="*/ 15 h 18"/>
                    <a:gd name="T16" fmla="*/ 35 w 46"/>
                    <a:gd name="T17" fmla="*/ 9 h 18"/>
                    <a:gd name="T18" fmla="*/ 45 w 46"/>
                    <a:gd name="T19" fmla="*/ 3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6"/>
                    <a:gd name="T31" fmla="*/ 0 h 18"/>
                    <a:gd name="T32" fmla="*/ 46 w 46"/>
                    <a:gd name="T33" fmla="*/ 18 h 1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6" h="18">
                      <a:moveTo>
                        <a:pt x="45" y="3"/>
                      </a:moveTo>
                      <a:lnTo>
                        <a:pt x="40" y="0"/>
                      </a:lnTo>
                      <a:lnTo>
                        <a:pt x="27" y="6"/>
                      </a:lnTo>
                      <a:lnTo>
                        <a:pt x="13" y="11"/>
                      </a:lnTo>
                      <a:lnTo>
                        <a:pt x="0" y="14"/>
                      </a:lnTo>
                      <a:lnTo>
                        <a:pt x="2" y="17"/>
                      </a:lnTo>
                      <a:lnTo>
                        <a:pt x="11" y="17"/>
                      </a:lnTo>
                      <a:lnTo>
                        <a:pt x="24" y="15"/>
                      </a:lnTo>
                      <a:lnTo>
                        <a:pt x="35" y="9"/>
                      </a:lnTo>
                      <a:lnTo>
                        <a:pt x="45" y="3"/>
                      </a:lnTo>
                    </a:path>
                  </a:pathLst>
                </a:custGeom>
                <a:solidFill>
                  <a:srgbClr val="FFE0C0"/>
                </a:solidFill>
                <a:ln w="9525" cap="rnd">
                  <a:noFill/>
                  <a:round/>
                  <a:headEnd/>
                  <a:tailEnd/>
                </a:ln>
              </p:spPr>
              <p:txBody>
                <a:bodyPr/>
                <a:lstStyle/>
                <a:p>
                  <a:endParaRPr lang="zh-CN" altLang="en-US"/>
                </a:p>
              </p:txBody>
            </p:sp>
            <p:sp>
              <p:nvSpPr>
                <p:cNvPr id="4116" name="Freeform 255"/>
                <p:cNvSpPr>
                  <a:spLocks/>
                </p:cNvSpPr>
                <p:nvPr/>
              </p:nvSpPr>
              <p:spPr bwMode="auto">
                <a:xfrm>
                  <a:off x="5308" y="1860"/>
                  <a:ext cx="40" cy="18"/>
                </a:xfrm>
                <a:custGeom>
                  <a:avLst/>
                  <a:gdLst>
                    <a:gd name="T0" fmla="*/ 39 w 40"/>
                    <a:gd name="T1" fmla="*/ 3 h 18"/>
                    <a:gd name="T2" fmla="*/ 37 w 40"/>
                    <a:gd name="T3" fmla="*/ 0 h 18"/>
                    <a:gd name="T4" fmla="*/ 23 w 40"/>
                    <a:gd name="T5" fmla="*/ 7 h 18"/>
                    <a:gd name="T6" fmla="*/ 13 w 40"/>
                    <a:gd name="T7" fmla="*/ 10 h 18"/>
                    <a:gd name="T8" fmla="*/ 0 w 40"/>
                    <a:gd name="T9" fmla="*/ 14 h 18"/>
                    <a:gd name="T10" fmla="*/ 2 w 40"/>
                    <a:gd name="T11" fmla="*/ 17 h 18"/>
                    <a:gd name="T12" fmla="*/ 11 w 40"/>
                    <a:gd name="T13" fmla="*/ 17 h 18"/>
                    <a:gd name="T14" fmla="*/ 20 w 40"/>
                    <a:gd name="T15" fmla="*/ 14 h 18"/>
                    <a:gd name="T16" fmla="*/ 30 w 40"/>
                    <a:gd name="T17" fmla="*/ 9 h 18"/>
                    <a:gd name="T18" fmla="*/ 39 w 40"/>
                    <a:gd name="T19" fmla="*/ 3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0"/>
                    <a:gd name="T31" fmla="*/ 0 h 18"/>
                    <a:gd name="T32" fmla="*/ 40 w 40"/>
                    <a:gd name="T33" fmla="*/ 18 h 1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0" h="18">
                      <a:moveTo>
                        <a:pt x="39" y="3"/>
                      </a:moveTo>
                      <a:lnTo>
                        <a:pt x="37" y="0"/>
                      </a:lnTo>
                      <a:lnTo>
                        <a:pt x="23" y="7"/>
                      </a:lnTo>
                      <a:lnTo>
                        <a:pt x="13" y="10"/>
                      </a:lnTo>
                      <a:lnTo>
                        <a:pt x="0" y="14"/>
                      </a:lnTo>
                      <a:lnTo>
                        <a:pt x="2" y="17"/>
                      </a:lnTo>
                      <a:lnTo>
                        <a:pt x="11" y="17"/>
                      </a:lnTo>
                      <a:lnTo>
                        <a:pt x="20" y="14"/>
                      </a:lnTo>
                      <a:lnTo>
                        <a:pt x="30" y="9"/>
                      </a:lnTo>
                      <a:lnTo>
                        <a:pt x="39" y="3"/>
                      </a:lnTo>
                    </a:path>
                  </a:pathLst>
                </a:custGeom>
                <a:solidFill>
                  <a:srgbClr val="FFE0C0"/>
                </a:solidFill>
                <a:ln w="9525" cap="rnd">
                  <a:noFill/>
                  <a:round/>
                  <a:headEnd/>
                  <a:tailEnd/>
                </a:ln>
              </p:spPr>
              <p:txBody>
                <a:bodyPr/>
                <a:lstStyle/>
                <a:p>
                  <a:endParaRPr lang="zh-CN" altLang="en-US"/>
                </a:p>
              </p:txBody>
            </p:sp>
            <p:sp>
              <p:nvSpPr>
                <p:cNvPr id="4117" name="Freeform 256"/>
                <p:cNvSpPr>
                  <a:spLocks/>
                </p:cNvSpPr>
                <p:nvPr/>
              </p:nvSpPr>
              <p:spPr bwMode="auto">
                <a:xfrm>
                  <a:off x="5306" y="1888"/>
                  <a:ext cx="41" cy="18"/>
                </a:xfrm>
                <a:custGeom>
                  <a:avLst/>
                  <a:gdLst>
                    <a:gd name="T0" fmla="*/ 40 w 41"/>
                    <a:gd name="T1" fmla="*/ 2 h 18"/>
                    <a:gd name="T2" fmla="*/ 37 w 41"/>
                    <a:gd name="T3" fmla="*/ 0 h 18"/>
                    <a:gd name="T4" fmla="*/ 24 w 41"/>
                    <a:gd name="T5" fmla="*/ 6 h 18"/>
                    <a:gd name="T6" fmla="*/ 13 w 41"/>
                    <a:gd name="T7" fmla="*/ 10 h 18"/>
                    <a:gd name="T8" fmla="*/ 0 w 41"/>
                    <a:gd name="T9" fmla="*/ 13 h 18"/>
                    <a:gd name="T10" fmla="*/ 2 w 41"/>
                    <a:gd name="T11" fmla="*/ 17 h 18"/>
                    <a:gd name="T12" fmla="*/ 11 w 41"/>
                    <a:gd name="T13" fmla="*/ 16 h 18"/>
                    <a:gd name="T14" fmla="*/ 21 w 41"/>
                    <a:gd name="T15" fmla="*/ 14 h 18"/>
                    <a:gd name="T16" fmla="*/ 32 w 41"/>
                    <a:gd name="T17" fmla="*/ 9 h 18"/>
                    <a:gd name="T18" fmla="*/ 40 w 41"/>
                    <a:gd name="T19" fmla="*/ 2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
                    <a:gd name="T31" fmla="*/ 0 h 18"/>
                    <a:gd name="T32" fmla="*/ 41 w 41"/>
                    <a:gd name="T33" fmla="*/ 18 h 1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 h="18">
                      <a:moveTo>
                        <a:pt x="40" y="2"/>
                      </a:moveTo>
                      <a:lnTo>
                        <a:pt x="37" y="0"/>
                      </a:lnTo>
                      <a:lnTo>
                        <a:pt x="24" y="6"/>
                      </a:lnTo>
                      <a:lnTo>
                        <a:pt x="13" y="10"/>
                      </a:lnTo>
                      <a:lnTo>
                        <a:pt x="0" y="13"/>
                      </a:lnTo>
                      <a:lnTo>
                        <a:pt x="2" y="17"/>
                      </a:lnTo>
                      <a:lnTo>
                        <a:pt x="11" y="16"/>
                      </a:lnTo>
                      <a:lnTo>
                        <a:pt x="21" y="14"/>
                      </a:lnTo>
                      <a:lnTo>
                        <a:pt x="32" y="9"/>
                      </a:lnTo>
                      <a:lnTo>
                        <a:pt x="40" y="2"/>
                      </a:lnTo>
                    </a:path>
                  </a:pathLst>
                </a:custGeom>
                <a:solidFill>
                  <a:srgbClr val="FFE0C0"/>
                </a:solidFill>
                <a:ln w="9525" cap="rnd">
                  <a:noFill/>
                  <a:round/>
                  <a:headEnd/>
                  <a:tailEnd/>
                </a:ln>
              </p:spPr>
              <p:txBody>
                <a:bodyPr/>
                <a:lstStyle/>
                <a:p>
                  <a:endParaRPr lang="zh-CN" altLang="en-US"/>
                </a:p>
              </p:txBody>
            </p:sp>
            <p:sp>
              <p:nvSpPr>
                <p:cNvPr id="4118" name="Freeform 257"/>
                <p:cNvSpPr>
                  <a:spLocks/>
                </p:cNvSpPr>
                <p:nvPr/>
              </p:nvSpPr>
              <p:spPr bwMode="auto">
                <a:xfrm>
                  <a:off x="5289" y="1813"/>
                  <a:ext cx="47" cy="18"/>
                </a:xfrm>
                <a:custGeom>
                  <a:avLst/>
                  <a:gdLst>
                    <a:gd name="T0" fmla="*/ 46 w 47"/>
                    <a:gd name="T1" fmla="*/ 3 h 18"/>
                    <a:gd name="T2" fmla="*/ 41 w 47"/>
                    <a:gd name="T3" fmla="*/ 0 h 18"/>
                    <a:gd name="T4" fmla="*/ 25 w 47"/>
                    <a:gd name="T5" fmla="*/ 6 h 18"/>
                    <a:gd name="T6" fmla="*/ 13 w 47"/>
                    <a:gd name="T7" fmla="*/ 10 h 18"/>
                    <a:gd name="T8" fmla="*/ 0 w 47"/>
                    <a:gd name="T9" fmla="*/ 13 h 18"/>
                    <a:gd name="T10" fmla="*/ 3 w 47"/>
                    <a:gd name="T11" fmla="*/ 17 h 18"/>
                    <a:gd name="T12" fmla="*/ 11 w 47"/>
                    <a:gd name="T13" fmla="*/ 16 h 18"/>
                    <a:gd name="T14" fmla="*/ 21 w 47"/>
                    <a:gd name="T15" fmla="*/ 14 h 18"/>
                    <a:gd name="T16" fmla="*/ 33 w 47"/>
                    <a:gd name="T17" fmla="*/ 9 h 18"/>
                    <a:gd name="T18" fmla="*/ 46 w 47"/>
                    <a:gd name="T19" fmla="*/ 3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
                    <a:gd name="T31" fmla="*/ 0 h 18"/>
                    <a:gd name="T32" fmla="*/ 47 w 47"/>
                    <a:gd name="T33" fmla="*/ 18 h 1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 h="18">
                      <a:moveTo>
                        <a:pt x="46" y="3"/>
                      </a:moveTo>
                      <a:lnTo>
                        <a:pt x="41" y="0"/>
                      </a:lnTo>
                      <a:lnTo>
                        <a:pt x="25" y="6"/>
                      </a:lnTo>
                      <a:lnTo>
                        <a:pt x="13" y="10"/>
                      </a:lnTo>
                      <a:lnTo>
                        <a:pt x="0" y="13"/>
                      </a:lnTo>
                      <a:lnTo>
                        <a:pt x="3" y="17"/>
                      </a:lnTo>
                      <a:lnTo>
                        <a:pt x="11" y="16"/>
                      </a:lnTo>
                      <a:lnTo>
                        <a:pt x="21" y="14"/>
                      </a:lnTo>
                      <a:lnTo>
                        <a:pt x="33" y="9"/>
                      </a:lnTo>
                      <a:lnTo>
                        <a:pt x="46" y="3"/>
                      </a:lnTo>
                    </a:path>
                  </a:pathLst>
                </a:custGeom>
                <a:solidFill>
                  <a:srgbClr val="FFE0C0"/>
                </a:solidFill>
                <a:ln w="9525" cap="rnd">
                  <a:noFill/>
                  <a:round/>
                  <a:headEnd/>
                  <a:tailEnd/>
                </a:ln>
              </p:spPr>
              <p:txBody>
                <a:bodyPr/>
                <a:lstStyle/>
                <a:p>
                  <a:endParaRPr lang="zh-CN" altLang="en-US"/>
                </a:p>
              </p:txBody>
            </p:sp>
          </p:grpSp>
        </p:grpSp>
        <p:grpSp>
          <p:nvGrpSpPr>
            <p:cNvPr id="4110" name="Group 258"/>
            <p:cNvGrpSpPr>
              <a:grpSpLocks/>
            </p:cNvGrpSpPr>
            <p:nvPr/>
          </p:nvGrpSpPr>
          <p:grpSpPr bwMode="auto">
            <a:xfrm>
              <a:off x="4979" y="1203"/>
              <a:ext cx="542" cy="607"/>
              <a:chOff x="4979" y="1203"/>
              <a:chExt cx="542" cy="607"/>
            </a:xfrm>
          </p:grpSpPr>
          <p:sp>
            <p:nvSpPr>
              <p:cNvPr id="4111" name="Freeform 259"/>
              <p:cNvSpPr>
                <a:spLocks/>
              </p:cNvSpPr>
              <p:nvPr/>
            </p:nvSpPr>
            <p:spPr bwMode="auto">
              <a:xfrm>
                <a:off x="4979" y="1203"/>
                <a:ext cx="542" cy="607"/>
              </a:xfrm>
              <a:custGeom>
                <a:avLst/>
                <a:gdLst>
                  <a:gd name="T0" fmla="*/ 387 w 542"/>
                  <a:gd name="T1" fmla="*/ 584 h 607"/>
                  <a:gd name="T2" fmla="*/ 392 w 542"/>
                  <a:gd name="T3" fmla="*/ 580 h 607"/>
                  <a:gd name="T4" fmla="*/ 394 w 542"/>
                  <a:gd name="T5" fmla="*/ 576 h 607"/>
                  <a:gd name="T6" fmla="*/ 397 w 542"/>
                  <a:gd name="T7" fmla="*/ 562 h 607"/>
                  <a:gd name="T8" fmla="*/ 418 w 542"/>
                  <a:gd name="T9" fmla="*/ 464 h 607"/>
                  <a:gd name="T10" fmla="*/ 434 w 542"/>
                  <a:gd name="T11" fmla="*/ 429 h 607"/>
                  <a:gd name="T12" fmla="*/ 448 w 542"/>
                  <a:gd name="T13" fmla="*/ 405 h 607"/>
                  <a:gd name="T14" fmla="*/ 475 w 542"/>
                  <a:gd name="T15" fmla="*/ 367 h 607"/>
                  <a:gd name="T16" fmla="*/ 503 w 542"/>
                  <a:gd name="T17" fmla="*/ 331 h 607"/>
                  <a:gd name="T18" fmla="*/ 523 w 542"/>
                  <a:gd name="T19" fmla="*/ 297 h 607"/>
                  <a:gd name="T20" fmla="*/ 534 w 542"/>
                  <a:gd name="T21" fmla="*/ 263 h 607"/>
                  <a:gd name="T22" fmla="*/ 541 w 542"/>
                  <a:gd name="T23" fmla="*/ 221 h 607"/>
                  <a:gd name="T24" fmla="*/ 537 w 542"/>
                  <a:gd name="T25" fmla="*/ 181 h 607"/>
                  <a:gd name="T26" fmla="*/ 525 w 542"/>
                  <a:gd name="T27" fmla="*/ 144 h 607"/>
                  <a:gd name="T28" fmla="*/ 506 w 542"/>
                  <a:gd name="T29" fmla="*/ 109 h 607"/>
                  <a:gd name="T30" fmla="*/ 473 w 542"/>
                  <a:gd name="T31" fmla="*/ 73 h 607"/>
                  <a:gd name="T32" fmla="*/ 438 w 542"/>
                  <a:gd name="T33" fmla="*/ 48 h 607"/>
                  <a:gd name="T34" fmla="*/ 394 w 542"/>
                  <a:gd name="T35" fmla="*/ 24 h 607"/>
                  <a:gd name="T36" fmla="*/ 342 w 542"/>
                  <a:gd name="T37" fmla="*/ 8 h 607"/>
                  <a:gd name="T38" fmla="*/ 298 w 542"/>
                  <a:gd name="T39" fmla="*/ 1 h 607"/>
                  <a:gd name="T40" fmla="*/ 250 w 542"/>
                  <a:gd name="T41" fmla="*/ 0 h 607"/>
                  <a:gd name="T42" fmla="*/ 209 w 542"/>
                  <a:gd name="T43" fmla="*/ 5 h 607"/>
                  <a:gd name="T44" fmla="*/ 168 w 542"/>
                  <a:gd name="T45" fmla="*/ 16 h 607"/>
                  <a:gd name="T46" fmla="*/ 133 w 542"/>
                  <a:gd name="T47" fmla="*/ 30 h 607"/>
                  <a:gd name="T48" fmla="*/ 97 w 542"/>
                  <a:gd name="T49" fmla="*/ 50 h 607"/>
                  <a:gd name="T50" fmla="*/ 64 w 542"/>
                  <a:gd name="T51" fmla="*/ 74 h 607"/>
                  <a:gd name="T52" fmla="*/ 37 w 542"/>
                  <a:gd name="T53" fmla="*/ 102 h 607"/>
                  <a:gd name="T54" fmla="*/ 13 w 542"/>
                  <a:gd name="T55" fmla="*/ 142 h 607"/>
                  <a:gd name="T56" fmla="*/ 1 w 542"/>
                  <a:gd name="T57" fmla="*/ 182 h 607"/>
                  <a:gd name="T58" fmla="*/ 0 w 542"/>
                  <a:gd name="T59" fmla="*/ 219 h 607"/>
                  <a:gd name="T60" fmla="*/ 3 w 542"/>
                  <a:gd name="T61" fmla="*/ 258 h 607"/>
                  <a:gd name="T62" fmla="*/ 16 w 542"/>
                  <a:gd name="T63" fmla="*/ 297 h 607"/>
                  <a:gd name="T64" fmla="*/ 38 w 542"/>
                  <a:gd name="T65" fmla="*/ 333 h 607"/>
                  <a:gd name="T66" fmla="*/ 63 w 542"/>
                  <a:gd name="T67" fmla="*/ 368 h 607"/>
                  <a:gd name="T68" fmla="*/ 99 w 542"/>
                  <a:gd name="T69" fmla="*/ 418 h 607"/>
                  <a:gd name="T70" fmla="*/ 114 w 542"/>
                  <a:gd name="T71" fmla="*/ 445 h 607"/>
                  <a:gd name="T72" fmla="*/ 125 w 542"/>
                  <a:gd name="T73" fmla="*/ 477 h 607"/>
                  <a:gd name="T74" fmla="*/ 133 w 542"/>
                  <a:gd name="T75" fmla="*/ 522 h 607"/>
                  <a:gd name="T76" fmla="*/ 140 w 542"/>
                  <a:gd name="T77" fmla="*/ 561 h 607"/>
                  <a:gd name="T78" fmla="*/ 145 w 542"/>
                  <a:gd name="T79" fmla="*/ 576 h 607"/>
                  <a:gd name="T80" fmla="*/ 147 w 542"/>
                  <a:gd name="T81" fmla="*/ 580 h 607"/>
                  <a:gd name="T82" fmla="*/ 154 w 542"/>
                  <a:gd name="T83" fmla="*/ 585 h 607"/>
                  <a:gd name="T84" fmla="*/ 169 w 542"/>
                  <a:gd name="T85" fmla="*/ 593 h 607"/>
                  <a:gd name="T86" fmla="*/ 188 w 542"/>
                  <a:gd name="T87" fmla="*/ 597 h 607"/>
                  <a:gd name="T88" fmla="*/ 208 w 542"/>
                  <a:gd name="T89" fmla="*/ 602 h 607"/>
                  <a:gd name="T90" fmla="*/ 229 w 542"/>
                  <a:gd name="T91" fmla="*/ 604 h 607"/>
                  <a:gd name="T92" fmla="*/ 250 w 542"/>
                  <a:gd name="T93" fmla="*/ 605 h 607"/>
                  <a:gd name="T94" fmla="*/ 269 w 542"/>
                  <a:gd name="T95" fmla="*/ 606 h 607"/>
                  <a:gd name="T96" fmla="*/ 290 w 542"/>
                  <a:gd name="T97" fmla="*/ 605 h 607"/>
                  <a:gd name="T98" fmla="*/ 312 w 542"/>
                  <a:gd name="T99" fmla="*/ 604 h 607"/>
                  <a:gd name="T100" fmla="*/ 332 w 542"/>
                  <a:gd name="T101" fmla="*/ 601 h 607"/>
                  <a:gd name="T102" fmla="*/ 350 w 542"/>
                  <a:gd name="T103" fmla="*/ 598 h 607"/>
                  <a:gd name="T104" fmla="*/ 368 w 542"/>
                  <a:gd name="T105" fmla="*/ 593 h 607"/>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542"/>
                  <a:gd name="T160" fmla="*/ 0 h 607"/>
                  <a:gd name="T161" fmla="*/ 542 w 542"/>
                  <a:gd name="T162" fmla="*/ 607 h 607"/>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542" h="607">
                    <a:moveTo>
                      <a:pt x="379" y="589"/>
                    </a:moveTo>
                    <a:lnTo>
                      <a:pt x="383" y="587"/>
                    </a:lnTo>
                    <a:lnTo>
                      <a:pt x="387" y="584"/>
                    </a:lnTo>
                    <a:lnTo>
                      <a:pt x="389" y="583"/>
                    </a:lnTo>
                    <a:lnTo>
                      <a:pt x="390" y="581"/>
                    </a:lnTo>
                    <a:lnTo>
                      <a:pt x="392" y="580"/>
                    </a:lnTo>
                    <a:lnTo>
                      <a:pt x="392" y="578"/>
                    </a:lnTo>
                    <a:lnTo>
                      <a:pt x="393" y="577"/>
                    </a:lnTo>
                    <a:lnTo>
                      <a:pt x="394" y="576"/>
                    </a:lnTo>
                    <a:lnTo>
                      <a:pt x="395" y="574"/>
                    </a:lnTo>
                    <a:lnTo>
                      <a:pt x="395" y="571"/>
                    </a:lnTo>
                    <a:lnTo>
                      <a:pt x="397" y="562"/>
                    </a:lnTo>
                    <a:lnTo>
                      <a:pt x="413" y="483"/>
                    </a:lnTo>
                    <a:lnTo>
                      <a:pt x="416" y="472"/>
                    </a:lnTo>
                    <a:lnTo>
                      <a:pt x="418" y="464"/>
                    </a:lnTo>
                    <a:lnTo>
                      <a:pt x="422" y="453"/>
                    </a:lnTo>
                    <a:lnTo>
                      <a:pt x="428" y="440"/>
                    </a:lnTo>
                    <a:lnTo>
                      <a:pt x="434" y="429"/>
                    </a:lnTo>
                    <a:lnTo>
                      <a:pt x="439" y="420"/>
                    </a:lnTo>
                    <a:lnTo>
                      <a:pt x="443" y="412"/>
                    </a:lnTo>
                    <a:lnTo>
                      <a:pt x="448" y="405"/>
                    </a:lnTo>
                    <a:lnTo>
                      <a:pt x="457" y="391"/>
                    </a:lnTo>
                    <a:lnTo>
                      <a:pt x="466" y="379"/>
                    </a:lnTo>
                    <a:lnTo>
                      <a:pt x="475" y="367"/>
                    </a:lnTo>
                    <a:lnTo>
                      <a:pt x="482" y="359"/>
                    </a:lnTo>
                    <a:lnTo>
                      <a:pt x="495" y="342"/>
                    </a:lnTo>
                    <a:lnTo>
                      <a:pt x="503" y="331"/>
                    </a:lnTo>
                    <a:lnTo>
                      <a:pt x="510" y="321"/>
                    </a:lnTo>
                    <a:lnTo>
                      <a:pt x="516" y="310"/>
                    </a:lnTo>
                    <a:lnTo>
                      <a:pt x="523" y="297"/>
                    </a:lnTo>
                    <a:lnTo>
                      <a:pt x="527" y="286"/>
                    </a:lnTo>
                    <a:lnTo>
                      <a:pt x="531" y="274"/>
                    </a:lnTo>
                    <a:lnTo>
                      <a:pt x="534" y="263"/>
                    </a:lnTo>
                    <a:lnTo>
                      <a:pt x="537" y="252"/>
                    </a:lnTo>
                    <a:lnTo>
                      <a:pt x="540" y="237"/>
                    </a:lnTo>
                    <a:lnTo>
                      <a:pt x="541" y="221"/>
                    </a:lnTo>
                    <a:lnTo>
                      <a:pt x="541" y="205"/>
                    </a:lnTo>
                    <a:lnTo>
                      <a:pt x="539" y="193"/>
                    </a:lnTo>
                    <a:lnTo>
                      <a:pt x="537" y="181"/>
                    </a:lnTo>
                    <a:lnTo>
                      <a:pt x="534" y="171"/>
                    </a:lnTo>
                    <a:lnTo>
                      <a:pt x="530" y="157"/>
                    </a:lnTo>
                    <a:lnTo>
                      <a:pt x="525" y="144"/>
                    </a:lnTo>
                    <a:lnTo>
                      <a:pt x="519" y="131"/>
                    </a:lnTo>
                    <a:lnTo>
                      <a:pt x="513" y="120"/>
                    </a:lnTo>
                    <a:lnTo>
                      <a:pt x="506" y="109"/>
                    </a:lnTo>
                    <a:lnTo>
                      <a:pt x="495" y="96"/>
                    </a:lnTo>
                    <a:lnTo>
                      <a:pt x="484" y="83"/>
                    </a:lnTo>
                    <a:lnTo>
                      <a:pt x="473" y="73"/>
                    </a:lnTo>
                    <a:lnTo>
                      <a:pt x="462" y="64"/>
                    </a:lnTo>
                    <a:lnTo>
                      <a:pt x="451" y="56"/>
                    </a:lnTo>
                    <a:lnTo>
                      <a:pt x="438" y="48"/>
                    </a:lnTo>
                    <a:lnTo>
                      <a:pt x="426" y="40"/>
                    </a:lnTo>
                    <a:lnTo>
                      <a:pt x="411" y="33"/>
                    </a:lnTo>
                    <a:lnTo>
                      <a:pt x="394" y="24"/>
                    </a:lnTo>
                    <a:lnTo>
                      <a:pt x="378" y="18"/>
                    </a:lnTo>
                    <a:lnTo>
                      <a:pt x="359" y="12"/>
                    </a:lnTo>
                    <a:lnTo>
                      <a:pt x="342" y="8"/>
                    </a:lnTo>
                    <a:lnTo>
                      <a:pt x="328" y="5"/>
                    </a:lnTo>
                    <a:lnTo>
                      <a:pt x="312" y="2"/>
                    </a:lnTo>
                    <a:lnTo>
                      <a:pt x="298" y="1"/>
                    </a:lnTo>
                    <a:lnTo>
                      <a:pt x="282" y="0"/>
                    </a:lnTo>
                    <a:lnTo>
                      <a:pt x="267" y="0"/>
                    </a:lnTo>
                    <a:lnTo>
                      <a:pt x="250" y="0"/>
                    </a:lnTo>
                    <a:lnTo>
                      <a:pt x="236" y="1"/>
                    </a:lnTo>
                    <a:lnTo>
                      <a:pt x="221" y="3"/>
                    </a:lnTo>
                    <a:lnTo>
                      <a:pt x="209" y="5"/>
                    </a:lnTo>
                    <a:lnTo>
                      <a:pt x="194" y="9"/>
                    </a:lnTo>
                    <a:lnTo>
                      <a:pt x="181" y="12"/>
                    </a:lnTo>
                    <a:lnTo>
                      <a:pt x="168" y="16"/>
                    </a:lnTo>
                    <a:lnTo>
                      <a:pt x="156" y="20"/>
                    </a:lnTo>
                    <a:lnTo>
                      <a:pt x="145" y="25"/>
                    </a:lnTo>
                    <a:lnTo>
                      <a:pt x="133" y="30"/>
                    </a:lnTo>
                    <a:lnTo>
                      <a:pt x="122" y="36"/>
                    </a:lnTo>
                    <a:lnTo>
                      <a:pt x="108" y="43"/>
                    </a:lnTo>
                    <a:lnTo>
                      <a:pt x="97" y="50"/>
                    </a:lnTo>
                    <a:lnTo>
                      <a:pt x="87" y="57"/>
                    </a:lnTo>
                    <a:lnTo>
                      <a:pt x="75" y="65"/>
                    </a:lnTo>
                    <a:lnTo>
                      <a:pt x="64" y="74"/>
                    </a:lnTo>
                    <a:lnTo>
                      <a:pt x="54" y="83"/>
                    </a:lnTo>
                    <a:lnTo>
                      <a:pt x="46" y="91"/>
                    </a:lnTo>
                    <a:lnTo>
                      <a:pt x="37" y="102"/>
                    </a:lnTo>
                    <a:lnTo>
                      <a:pt x="28" y="115"/>
                    </a:lnTo>
                    <a:lnTo>
                      <a:pt x="19" y="129"/>
                    </a:lnTo>
                    <a:lnTo>
                      <a:pt x="13" y="142"/>
                    </a:lnTo>
                    <a:lnTo>
                      <a:pt x="9" y="156"/>
                    </a:lnTo>
                    <a:lnTo>
                      <a:pt x="4" y="170"/>
                    </a:lnTo>
                    <a:lnTo>
                      <a:pt x="1" y="182"/>
                    </a:lnTo>
                    <a:lnTo>
                      <a:pt x="0" y="195"/>
                    </a:lnTo>
                    <a:lnTo>
                      <a:pt x="0" y="208"/>
                    </a:lnTo>
                    <a:lnTo>
                      <a:pt x="0" y="219"/>
                    </a:lnTo>
                    <a:lnTo>
                      <a:pt x="0" y="232"/>
                    </a:lnTo>
                    <a:lnTo>
                      <a:pt x="0" y="243"/>
                    </a:lnTo>
                    <a:lnTo>
                      <a:pt x="3" y="258"/>
                    </a:lnTo>
                    <a:lnTo>
                      <a:pt x="6" y="270"/>
                    </a:lnTo>
                    <a:lnTo>
                      <a:pt x="10" y="283"/>
                    </a:lnTo>
                    <a:lnTo>
                      <a:pt x="16" y="297"/>
                    </a:lnTo>
                    <a:lnTo>
                      <a:pt x="22" y="310"/>
                    </a:lnTo>
                    <a:lnTo>
                      <a:pt x="30" y="321"/>
                    </a:lnTo>
                    <a:lnTo>
                      <a:pt x="38" y="333"/>
                    </a:lnTo>
                    <a:lnTo>
                      <a:pt x="47" y="345"/>
                    </a:lnTo>
                    <a:lnTo>
                      <a:pt x="55" y="357"/>
                    </a:lnTo>
                    <a:lnTo>
                      <a:pt x="63" y="368"/>
                    </a:lnTo>
                    <a:lnTo>
                      <a:pt x="72" y="381"/>
                    </a:lnTo>
                    <a:lnTo>
                      <a:pt x="86" y="399"/>
                    </a:lnTo>
                    <a:lnTo>
                      <a:pt x="99" y="418"/>
                    </a:lnTo>
                    <a:lnTo>
                      <a:pt x="106" y="427"/>
                    </a:lnTo>
                    <a:lnTo>
                      <a:pt x="110" y="435"/>
                    </a:lnTo>
                    <a:lnTo>
                      <a:pt x="114" y="445"/>
                    </a:lnTo>
                    <a:lnTo>
                      <a:pt x="118" y="456"/>
                    </a:lnTo>
                    <a:lnTo>
                      <a:pt x="122" y="466"/>
                    </a:lnTo>
                    <a:lnTo>
                      <a:pt x="125" y="477"/>
                    </a:lnTo>
                    <a:lnTo>
                      <a:pt x="127" y="492"/>
                    </a:lnTo>
                    <a:lnTo>
                      <a:pt x="131" y="509"/>
                    </a:lnTo>
                    <a:lnTo>
                      <a:pt x="133" y="522"/>
                    </a:lnTo>
                    <a:lnTo>
                      <a:pt x="136" y="538"/>
                    </a:lnTo>
                    <a:lnTo>
                      <a:pt x="138" y="550"/>
                    </a:lnTo>
                    <a:lnTo>
                      <a:pt x="140" y="561"/>
                    </a:lnTo>
                    <a:lnTo>
                      <a:pt x="143" y="571"/>
                    </a:lnTo>
                    <a:lnTo>
                      <a:pt x="145" y="574"/>
                    </a:lnTo>
                    <a:lnTo>
                      <a:pt x="145" y="576"/>
                    </a:lnTo>
                    <a:lnTo>
                      <a:pt x="145" y="577"/>
                    </a:lnTo>
                    <a:lnTo>
                      <a:pt x="146" y="578"/>
                    </a:lnTo>
                    <a:lnTo>
                      <a:pt x="147" y="580"/>
                    </a:lnTo>
                    <a:lnTo>
                      <a:pt x="149" y="582"/>
                    </a:lnTo>
                    <a:lnTo>
                      <a:pt x="151" y="584"/>
                    </a:lnTo>
                    <a:lnTo>
                      <a:pt x="154" y="585"/>
                    </a:lnTo>
                    <a:lnTo>
                      <a:pt x="158" y="588"/>
                    </a:lnTo>
                    <a:lnTo>
                      <a:pt x="163" y="590"/>
                    </a:lnTo>
                    <a:lnTo>
                      <a:pt x="169" y="593"/>
                    </a:lnTo>
                    <a:lnTo>
                      <a:pt x="175" y="595"/>
                    </a:lnTo>
                    <a:lnTo>
                      <a:pt x="182" y="596"/>
                    </a:lnTo>
                    <a:lnTo>
                      <a:pt x="188" y="597"/>
                    </a:lnTo>
                    <a:lnTo>
                      <a:pt x="193" y="599"/>
                    </a:lnTo>
                    <a:lnTo>
                      <a:pt x="201" y="600"/>
                    </a:lnTo>
                    <a:lnTo>
                      <a:pt x="208" y="602"/>
                    </a:lnTo>
                    <a:lnTo>
                      <a:pt x="214" y="602"/>
                    </a:lnTo>
                    <a:lnTo>
                      <a:pt x="221" y="603"/>
                    </a:lnTo>
                    <a:lnTo>
                      <a:pt x="229" y="604"/>
                    </a:lnTo>
                    <a:lnTo>
                      <a:pt x="236" y="604"/>
                    </a:lnTo>
                    <a:lnTo>
                      <a:pt x="242" y="605"/>
                    </a:lnTo>
                    <a:lnTo>
                      <a:pt x="250" y="605"/>
                    </a:lnTo>
                    <a:lnTo>
                      <a:pt x="256" y="606"/>
                    </a:lnTo>
                    <a:lnTo>
                      <a:pt x="263" y="606"/>
                    </a:lnTo>
                    <a:lnTo>
                      <a:pt x="269" y="606"/>
                    </a:lnTo>
                    <a:lnTo>
                      <a:pt x="276" y="606"/>
                    </a:lnTo>
                    <a:lnTo>
                      <a:pt x="284" y="606"/>
                    </a:lnTo>
                    <a:lnTo>
                      <a:pt x="290" y="605"/>
                    </a:lnTo>
                    <a:lnTo>
                      <a:pt x="296" y="605"/>
                    </a:lnTo>
                    <a:lnTo>
                      <a:pt x="304" y="604"/>
                    </a:lnTo>
                    <a:lnTo>
                      <a:pt x="312" y="604"/>
                    </a:lnTo>
                    <a:lnTo>
                      <a:pt x="318" y="603"/>
                    </a:lnTo>
                    <a:lnTo>
                      <a:pt x="326" y="602"/>
                    </a:lnTo>
                    <a:lnTo>
                      <a:pt x="332" y="601"/>
                    </a:lnTo>
                    <a:lnTo>
                      <a:pt x="338" y="600"/>
                    </a:lnTo>
                    <a:lnTo>
                      <a:pt x="345" y="599"/>
                    </a:lnTo>
                    <a:lnTo>
                      <a:pt x="350" y="598"/>
                    </a:lnTo>
                    <a:lnTo>
                      <a:pt x="357" y="596"/>
                    </a:lnTo>
                    <a:lnTo>
                      <a:pt x="362" y="595"/>
                    </a:lnTo>
                    <a:lnTo>
                      <a:pt x="368" y="593"/>
                    </a:lnTo>
                    <a:lnTo>
                      <a:pt x="374" y="591"/>
                    </a:lnTo>
                    <a:lnTo>
                      <a:pt x="379" y="589"/>
                    </a:lnTo>
                  </a:path>
                </a:pathLst>
              </a:custGeom>
              <a:solidFill>
                <a:schemeClr val="bg2"/>
              </a:solidFill>
              <a:ln w="12700" cap="rnd">
                <a:solidFill>
                  <a:srgbClr val="FFFFFF"/>
                </a:solidFill>
                <a:round/>
                <a:headEnd/>
                <a:tailEnd/>
              </a:ln>
            </p:spPr>
            <p:txBody>
              <a:bodyPr/>
              <a:lstStyle/>
              <a:p>
                <a:endParaRPr lang="zh-CN" altLang="en-US"/>
              </a:p>
            </p:txBody>
          </p:sp>
          <p:sp>
            <p:nvSpPr>
              <p:cNvPr id="4112" name="Freeform 260"/>
              <p:cNvSpPr>
                <a:spLocks/>
              </p:cNvSpPr>
              <p:nvPr/>
            </p:nvSpPr>
            <p:spPr bwMode="auto">
              <a:xfrm>
                <a:off x="5338" y="1296"/>
                <a:ext cx="91" cy="90"/>
              </a:xfrm>
              <a:custGeom>
                <a:avLst/>
                <a:gdLst>
                  <a:gd name="T0" fmla="*/ 0 w 91"/>
                  <a:gd name="T1" fmla="*/ 0 h 90"/>
                  <a:gd name="T2" fmla="*/ 24 w 91"/>
                  <a:gd name="T3" fmla="*/ 9 h 90"/>
                  <a:gd name="T4" fmla="*/ 45 w 91"/>
                  <a:gd name="T5" fmla="*/ 20 h 90"/>
                  <a:gd name="T6" fmla="*/ 62 w 91"/>
                  <a:gd name="T7" fmla="*/ 30 h 90"/>
                  <a:gd name="T8" fmla="*/ 73 w 91"/>
                  <a:gd name="T9" fmla="*/ 41 h 90"/>
                  <a:gd name="T10" fmla="*/ 81 w 91"/>
                  <a:gd name="T11" fmla="*/ 53 h 90"/>
                  <a:gd name="T12" fmla="*/ 86 w 91"/>
                  <a:gd name="T13" fmla="*/ 63 h 90"/>
                  <a:gd name="T14" fmla="*/ 90 w 91"/>
                  <a:gd name="T15" fmla="*/ 73 h 90"/>
                  <a:gd name="T16" fmla="*/ 58 w 91"/>
                  <a:gd name="T17" fmla="*/ 89 h 90"/>
                  <a:gd name="T18" fmla="*/ 55 w 91"/>
                  <a:gd name="T19" fmla="*/ 74 h 90"/>
                  <a:gd name="T20" fmla="*/ 50 w 91"/>
                  <a:gd name="T21" fmla="*/ 59 h 90"/>
                  <a:gd name="T22" fmla="*/ 42 w 91"/>
                  <a:gd name="T23" fmla="*/ 43 h 90"/>
                  <a:gd name="T24" fmla="*/ 33 w 91"/>
                  <a:gd name="T25" fmla="*/ 29 h 90"/>
                  <a:gd name="T26" fmla="*/ 19 w 91"/>
                  <a:gd name="T27" fmla="*/ 16 h 90"/>
                  <a:gd name="T28" fmla="*/ 0 w 91"/>
                  <a:gd name="T29" fmla="*/ 0 h 9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1"/>
                  <a:gd name="T46" fmla="*/ 0 h 90"/>
                  <a:gd name="T47" fmla="*/ 91 w 91"/>
                  <a:gd name="T48" fmla="*/ 90 h 9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1" h="90">
                    <a:moveTo>
                      <a:pt x="0" y="0"/>
                    </a:moveTo>
                    <a:lnTo>
                      <a:pt x="24" y="9"/>
                    </a:lnTo>
                    <a:lnTo>
                      <a:pt x="45" y="20"/>
                    </a:lnTo>
                    <a:lnTo>
                      <a:pt x="62" y="30"/>
                    </a:lnTo>
                    <a:lnTo>
                      <a:pt x="73" y="41"/>
                    </a:lnTo>
                    <a:lnTo>
                      <a:pt x="81" y="53"/>
                    </a:lnTo>
                    <a:lnTo>
                      <a:pt x="86" y="63"/>
                    </a:lnTo>
                    <a:lnTo>
                      <a:pt x="90" y="73"/>
                    </a:lnTo>
                    <a:lnTo>
                      <a:pt x="58" y="89"/>
                    </a:lnTo>
                    <a:lnTo>
                      <a:pt x="55" y="74"/>
                    </a:lnTo>
                    <a:lnTo>
                      <a:pt x="50" y="59"/>
                    </a:lnTo>
                    <a:lnTo>
                      <a:pt x="42" y="43"/>
                    </a:lnTo>
                    <a:lnTo>
                      <a:pt x="33" y="29"/>
                    </a:lnTo>
                    <a:lnTo>
                      <a:pt x="19" y="16"/>
                    </a:lnTo>
                    <a:lnTo>
                      <a:pt x="0" y="0"/>
                    </a:lnTo>
                  </a:path>
                </a:pathLst>
              </a:custGeom>
              <a:solidFill>
                <a:srgbClr val="FFFFFF"/>
              </a:solidFill>
              <a:ln w="9525" cap="rnd">
                <a:noFill/>
                <a:round/>
                <a:headEnd/>
                <a:tailEnd/>
              </a:ln>
            </p:spPr>
            <p:txBody>
              <a:bodyPr/>
              <a:lstStyle/>
              <a:p>
                <a:endParaRPr lang="zh-CN" altLang="en-US"/>
              </a:p>
            </p:txBody>
          </p:sp>
        </p:gr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1000"/>
                                  </p:stCondLst>
                                  <p:childTnLst>
                                    <p:set>
                                      <p:cBhvr>
                                        <p:cTn id="6" dur="1" fill="hold">
                                          <p:stCondLst>
                                            <p:cond delay="0"/>
                                          </p:stCondLst>
                                        </p:cTn>
                                        <p:tgtEl>
                                          <p:spTgt spid="504834"/>
                                        </p:tgtEl>
                                        <p:attrNameLst>
                                          <p:attrName>style.visibility</p:attrName>
                                        </p:attrNameLst>
                                      </p:cBhvr>
                                      <p:to>
                                        <p:strVal val="visible"/>
                                      </p:to>
                                    </p:set>
                                    <p:animEffect transition="in" filter="checkerboard(across)">
                                      <p:cBhvr>
                                        <p:cTn id="7" dur="500"/>
                                        <p:tgtEl>
                                          <p:spTgt spid="50483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heckerboard(across)">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505011"/>
                                        </p:tgtEl>
                                        <p:attrNameLst>
                                          <p:attrName>style.visibility</p:attrName>
                                        </p:attrNameLst>
                                      </p:cBhvr>
                                      <p:to>
                                        <p:strVal val="visible"/>
                                      </p:to>
                                    </p:set>
                                    <p:animEffect transition="in" filter="slide(fromBottom)">
                                      <p:cBhvr>
                                        <p:cTn id="17" dur="500"/>
                                        <p:tgtEl>
                                          <p:spTgt spid="505011"/>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499"/>
                                          </p:stCondLst>
                                        </p:cTn>
                                        <p:tgtEl>
                                          <p:spTgt spid="50501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499"/>
                                          </p:stCondLst>
                                        </p:cTn>
                                        <p:tgtEl>
                                          <p:spTgt spid="410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499"/>
                                          </p:stCondLst>
                                        </p:cTn>
                                        <p:tgtEl>
                                          <p:spTgt spid="4113"/>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2" presetClass="entr" presetSubtype="4" fill="hold" nodeType="clickEffect">
                                  <p:stCondLst>
                                    <p:cond delay="0"/>
                                  </p:stCondLst>
                                  <p:childTnLst>
                                    <p:set>
                                      <p:cBhvr>
                                        <p:cTn id="33" dur="1" fill="hold">
                                          <p:stCondLst>
                                            <p:cond delay="0"/>
                                          </p:stCondLst>
                                        </p:cTn>
                                        <p:tgtEl>
                                          <p:spTgt spid="505012"/>
                                        </p:tgtEl>
                                        <p:attrNameLst>
                                          <p:attrName>style.visibility</p:attrName>
                                        </p:attrNameLst>
                                      </p:cBhvr>
                                      <p:to>
                                        <p:strVal val="visible"/>
                                      </p:to>
                                    </p:set>
                                    <p:animEffect transition="in" filter="slide(fromBottom)">
                                      <p:cBhvr>
                                        <p:cTn id="34" dur="500"/>
                                        <p:tgtEl>
                                          <p:spTgt spid="505012"/>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4103"/>
                                        </p:tgtEl>
                                        <p:attrNameLst>
                                          <p:attrName>style.visibility</p:attrName>
                                        </p:attrNameLst>
                                      </p:cBhvr>
                                      <p:to>
                                        <p:strVal val="visible"/>
                                      </p:to>
                                    </p:set>
                                    <p:animEffect transition="in" filter="blinds(horizontal)">
                                      <p:cBhvr>
                                        <p:cTn id="39" dur="500"/>
                                        <p:tgtEl>
                                          <p:spTgt spid="4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4834"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6882" name="Rectangle 2"/>
          <p:cNvSpPr>
            <a:spLocks noGrp="1" noChangeArrowheads="1"/>
          </p:cNvSpPr>
          <p:nvPr>
            <p:ph type="title" idx="4294967295"/>
          </p:nvPr>
        </p:nvSpPr>
        <p:spPr>
          <a:xfrm>
            <a:off x="685800" y="228600"/>
            <a:ext cx="7772400" cy="1143000"/>
          </a:xfrm>
          <a:prstGeom prst="rect">
            <a:avLst/>
          </a:prstGeom>
        </p:spPr>
        <p:txBody>
          <a:bodyPr/>
          <a:lstStyle/>
          <a:p>
            <a:pPr eaLnBrk="1" hangingPunct="1"/>
            <a:r>
              <a:rPr lang="zh-CN" altLang="en-US" sz="3200" b="1" smtClean="0"/>
              <a:t>程序和指令</a:t>
            </a:r>
          </a:p>
        </p:txBody>
      </p:sp>
      <p:sp>
        <p:nvSpPr>
          <p:cNvPr id="506883" name="Rectangle 3"/>
          <p:cNvSpPr>
            <a:spLocks noChangeArrowheads="1"/>
          </p:cNvSpPr>
          <p:nvPr/>
        </p:nvSpPr>
        <p:spPr bwMode="auto">
          <a:xfrm>
            <a:off x="914400" y="1447800"/>
            <a:ext cx="5010150" cy="1127125"/>
          </a:xfrm>
          <a:prstGeom prst="rect">
            <a:avLst/>
          </a:prstGeom>
          <a:noFill/>
          <a:ln w="9525">
            <a:noFill/>
            <a:miter lim="800000"/>
            <a:headEnd/>
            <a:tailEnd/>
          </a:ln>
          <a:effectLst/>
        </p:spPr>
        <p:txBody>
          <a:bodyPr wrap="none" lIns="92075" tIns="46038" rIns="92075" bIns="46038">
            <a:spAutoFit/>
          </a:bodyPr>
          <a:lstStyle/>
          <a:p>
            <a:pPr algn="l" defTabSz="762000" eaLnBrk="0" hangingPunct="0">
              <a:lnSpc>
                <a:spcPct val="170000"/>
              </a:lnSpc>
              <a:defRPr/>
            </a:pPr>
            <a:r>
              <a:rPr lang="zh-CN" altLang="en-US" sz="2000" b="1">
                <a:solidFill>
                  <a:srgbClr val="FF0000"/>
                </a:solidFill>
                <a:effectLst>
                  <a:outerShdw blurRad="38100" dist="38100" dir="2700000" algn="tl">
                    <a:srgbClr val="000000"/>
                  </a:outerShdw>
                </a:effectLst>
                <a:ea typeface="幼圆" pitchFamily="49" charset="-122"/>
              </a:rPr>
              <a:t>指令</a:t>
            </a:r>
            <a:r>
              <a:rPr lang="zh-CN" altLang="en-US" sz="2000" b="1">
                <a:ea typeface="幼圆" pitchFamily="49" charset="-122"/>
              </a:rPr>
              <a:t>是对计算机进行程序控制的</a:t>
            </a:r>
            <a:r>
              <a:rPr lang="zh-CN" altLang="en-US" sz="2000" b="1">
                <a:solidFill>
                  <a:srgbClr val="0000FF"/>
                </a:solidFill>
                <a:effectLst>
                  <a:outerShdw blurRad="38100" dist="38100" dir="2700000" algn="tl">
                    <a:srgbClr val="000000"/>
                  </a:outerShdw>
                </a:effectLst>
                <a:ea typeface="幼圆" pitchFamily="49" charset="-122"/>
              </a:rPr>
              <a:t>最小单位</a:t>
            </a:r>
            <a:r>
              <a:rPr lang="zh-CN" altLang="en-US" sz="2000" b="1">
                <a:solidFill>
                  <a:srgbClr val="5F5F5F"/>
                </a:solidFill>
                <a:ea typeface="幼圆" pitchFamily="49" charset="-122"/>
              </a:rPr>
              <a:t>。</a:t>
            </a:r>
          </a:p>
          <a:p>
            <a:pPr algn="l" defTabSz="762000" eaLnBrk="0" hangingPunct="0">
              <a:lnSpc>
                <a:spcPct val="170000"/>
              </a:lnSpc>
              <a:defRPr/>
            </a:pPr>
            <a:r>
              <a:rPr lang="zh-CN" altLang="en-US" sz="2000" b="1">
                <a:ea typeface="幼圆" pitchFamily="49" charset="-122"/>
              </a:rPr>
              <a:t>所有的指令的</a:t>
            </a:r>
            <a:r>
              <a:rPr lang="zh-CN" altLang="en-US" sz="2000" b="1">
                <a:solidFill>
                  <a:srgbClr val="0000FF"/>
                </a:solidFill>
                <a:effectLst>
                  <a:outerShdw blurRad="38100" dist="38100" dir="2700000" algn="tl">
                    <a:srgbClr val="000000"/>
                  </a:outerShdw>
                </a:effectLst>
                <a:ea typeface="幼圆" pitchFamily="49" charset="-122"/>
              </a:rPr>
              <a:t>集合</a:t>
            </a:r>
            <a:r>
              <a:rPr lang="zh-CN" altLang="en-US" sz="2000" b="1">
                <a:ea typeface="幼圆" pitchFamily="49" charset="-122"/>
              </a:rPr>
              <a:t>称为计算机的</a:t>
            </a:r>
            <a:r>
              <a:rPr lang="zh-CN" altLang="en-US" sz="2000" b="1">
                <a:solidFill>
                  <a:srgbClr val="FF0000"/>
                </a:solidFill>
                <a:effectLst>
                  <a:outerShdw blurRad="38100" dist="38100" dir="2700000" algn="tl">
                    <a:srgbClr val="000000"/>
                  </a:outerShdw>
                </a:effectLst>
                <a:ea typeface="幼圆" pitchFamily="49" charset="-122"/>
              </a:rPr>
              <a:t>指令系统</a:t>
            </a:r>
            <a:r>
              <a:rPr lang="zh-CN" altLang="en-US" sz="2000" b="1">
                <a:effectLst>
                  <a:outerShdw blurRad="38100" dist="38100" dir="2700000" algn="tl">
                    <a:srgbClr val="FFFFFF"/>
                  </a:outerShdw>
                </a:effectLst>
                <a:ea typeface="幼圆" pitchFamily="49" charset="-122"/>
              </a:rPr>
              <a:t>。</a:t>
            </a:r>
            <a:endParaRPr lang="zh-CN" altLang="en-US" sz="2000" b="1">
              <a:solidFill>
                <a:schemeClr val="bg1"/>
              </a:solidFill>
              <a:effectLst>
                <a:outerShdw blurRad="38100" dist="38100" dir="2700000" algn="tl">
                  <a:srgbClr val="000000"/>
                </a:outerShdw>
              </a:effectLst>
              <a:ea typeface="幼圆" pitchFamily="49" charset="-122"/>
            </a:endParaRPr>
          </a:p>
        </p:txBody>
      </p:sp>
      <p:sp>
        <p:nvSpPr>
          <p:cNvPr id="506884" name="Rectangle 4"/>
          <p:cNvSpPr>
            <a:spLocks noChangeArrowheads="1"/>
          </p:cNvSpPr>
          <p:nvPr/>
        </p:nvSpPr>
        <p:spPr bwMode="auto">
          <a:xfrm>
            <a:off x="838200" y="5059363"/>
            <a:ext cx="7467600" cy="579437"/>
          </a:xfrm>
          <a:prstGeom prst="rect">
            <a:avLst/>
          </a:prstGeom>
          <a:noFill/>
          <a:ln w="9525">
            <a:noFill/>
            <a:miter lim="800000"/>
            <a:headEnd/>
            <a:tailEnd/>
          </a:ln>
          <a:effectLst/>
        </p:spPr>
        <p:txBody>
          <a:bodyPr lIns="92075" tIns="46038" rIns="92075" bIns="46038">
            <a:spAutoFit/>
          </a:bodyPr>
          <a:lstStyle/>
          <a:p>
            <a:pPr algn="l" defTabSz="762000" eaLnBrk="0" hangingPunct="0">
              <a:lnSpc>
                <a:spcPct val="160000"/>
              </a:lnSpc>
              <a:defRPr/>
            </a:pPr>
            <a:r>
              <a:rPr lang="zh-CN" altLang="en-US" sz="2000" b="1">
                <a:solidFill>
                  <a:srgbClr val="FF0000"/>
                </a:solidFill>
                <a:effectLst>
                  <a:outerShdw blurRad="38100" dist="38100" dir="2700000" algn="tl">
                    <a:srgbClr val="000000"/>
                  </a:outerShdw>
                </a:effectLst>
                <a:latin typeface="隶书" pitchFamily="49" charset="-122"/>
                <a:ea typeface="幼圆" pitchFamily="49" charset="-122"/>
              </a:rPr>
              <a:t>程序</a:t>
            </a:r>
            <a:r>
              <a:rPr lang="zh-CN" altLang="en-US" sz="2000" b="1">
                <a:latin typeface="隶书" pitchFamily="49" charset="-122"/>
                <a:ea typeface="幼圆" pitchFamily="49" charset="-122"/>
              </a:rPr>
              <a:t>是为完成一项特定任务而用某种语言编写的</a:t>
            </a:r>
            <a:r>
              <a:rPr lang="zh-CN" altLang="en-US" sz="2000" b="1">
                <a:solidFill>
                  <a:srgbClr val="0000FF"/>
                </a:solidFill>
                <a:effectLst>
                  <a:outerShdw blurRad="38100" dist="38100" dir="2700000" algn="tl">
                    <a:srgbClr val="000000"/>
                  </a:outerShdw>
                </a:effectLst>
                <a:latin typeface="隶书" pitchFamily="49" charset="-122"/>
                <a:ea typeface="幼圆" pitchFamily="49" charset="-122"/>
              </a:rPr>
              <a:t>一组指令序列</a:t>
            </a:r>
            <a:r>
              <a:rPr lang="zh-CN" altLang="en-US" sz="2000" b="1">
                <a:solidFill>
                  <a:srgbClr val="5F5F5F"/>
                </a:solidFill>
                <a:latin typeface="隶书" pitchFamily="49" charset="-122"/>
                <a:ea typeface="幼圆" pitchFamily="49" charset="-122"/>
              </a:rPr>
              <a:t>。</a:t>
            </a:r>
          </a:p>
        </p:txBody>
      </p:sp>
      <p:grpSp>
        <p:nvGrpSpPr>
          <p:cNvPr id="2" name="Group 5"/>
          <p:cNvGrpSpPr>
            <a:grpSpLocks/>
          </p:cNvGrpSpPr>
          <p:nvPr/>
        </p:nvGrpSpPr>
        <p:grpSpPr bwMode="auto">
          <a:xfrm>
            <a:off x="2638425" y="2819400"/>
            <a:ext cx="2286000" cy="938213"/>
            <a:chOff x="1392" y="2145"/>
            <a:chExt cx="1440" cy="591"/>
          </a:xfrm>
        </p:grpSpPr>
        <p:sp>
          <p:nvSpPr>
            <p:cNvPr id="29708" name="Text Box 6"/>
            <p:cNvSpPr txBox="1">
              <a:spLocks noChangeArrowheads="1"/>
            </p:cNvSpPr>
            <p:nvPr/>
          </p:nvSpPr>
          <p:spPr bwMode="auto">
            <a:xfrm>
              <a:off x="1488" y="2145"/>
              <a:ext cx="1076" cy="250"/>
            </a:xfrm>
            <a:prstGeom prst="rect">
              <a:avLst/>
            </a:prstGeom>
            <a:noFill/>
            <a:ln w="9525">
              <a:noFill/>
              <a:miter lim="800000"/>
              <a:headEnd/>
              <a:tailEnd/>
            </a:ln>
          </p:spPr>
          <p:txBody>
            <a:bodyPr wrap="none">
              <a:spAutoFit/>
            </a:bodyPr>
            <a:lstStyle/>
            <a:p>
              <a:pPr algn="l"/>
              <a:r>
                <a:rPr lang="zh-CN" altLang="en-US" sz="2000" b="1">
                  <a:ea typeface="幼圆" pitchFamily="49" charset="-122"/>
                </a:rPr>
                <a:t>机器指令格式</a:t>
              </a:r>
            </a:p>
          </p:txBody>
        </p:sp>
        <p:grpSp>
          <p:nvGrpSpPr>
            <p:cNvPr id="29709" name="Group 7"/>
            <p:cNvGrpSpPr>
              <a:grpSpLocks/>
            </p:cNvGrpSpPr>
            <p:nvPr/>
          </p:nvGrpSpPr>
          <p:grpSpPr bwMode="auto">
            <a:xfrm>
              <a:off x="1392" y="2400"/>
              <a:ext cx="1440" cy="336"/>
              <a:chOff x="1392" y="2544"/>
              <a:chExt cx="1440" cy="336"/>
            </a:xfrm>
          </p:grpSpPr>
          <p:sp>
            <p:nvSpPr>
              <p:cNvPr id="506888" name="Rectangle 8"/>
              <p:cNvSpPr>
                <a:spLocks noChangeArrowheads="1"/>
              </p:cNvSpPr>
              <p:nvPr/>
            </p:nvSpPr>
            <p:spPr bwMode="auto">
              <a:xfrm>
                <a:off x="1392" y="2544"/>
                <a:ext cx="720" cy="336"/>
              </a:xfrm>
              <a:prstGeom prst="rect">
                <a:avLst/>
              </a:prstGeom>
              <a:solidFill>
                <a:srgbClr val="FFFF66"/>
              </a:solidFill>
              <a:ln w="9525">
                <a:solidFill>
                  <a:srgbClr val="FFFF66"/>
                </a:solidFill>
                <a:miter lim="800000"/>
                <a:headEnd/>
                <a:tailEnd/>
              </a:ln>
              <a:effectLst>
                <a:outerShdw dist="107763" dir="2700000" algn="ctr" rotWithShape="0">
                  <a:schemeClr val="bg2"/>
                </a:outerShdw>
              </a:effectLst>
            </p:spPr>
            <p:txBody>
              <a:bodyPr wrap="none" anchor="ctr"/>
              <a:lstStyle/>
              <a:p>
                <a:pPr>
                  <a:defRPr/>
                </a:pPr>
                <a:r>
                  <a:rPr lang="zh-CN" altLang="en-US" sz="2000" b="1">
                    <a:ea typeface="幼圆" pitchFamily="49" charset="-122"/>
                  </a:rPr>
                  <a:t>操作码</a:t>
                </a:r>
              </a:p>
            </p:txBody>
          </p:sp>
          <p:sp>
            <p:nvSpPr>
              <p:cNvPr id="506889" name="Rectangle 9"/>
              <p:cNvSpPr>
                <a:spLocks noChangeArrowheads="1"/>
              </p:cNvSpPr>
              <p:nvPr/>
            </p:nvSpPr>
            <p:spPr bwMode="auto">
              <a:xfrm>
                <a:off x="2112" y="2544"/>
                <a:ext cx="720" cy="336"/>
              </a:xfrm>
              <a:prstGeom prst="rect">
                <a:avLst/>
              </a:prstGeom>
              <a:solidFill>
                <a:schemeClr val="tx1"/>
              </a:solidFill>
              <a:ln w="9525">
                <a:solidFill>
                  <a:schemeClr val="tx1"/>
                </a:solidFill>
                <a:miter lim="800000"/>
                <a:headEnd/>
                <a:tailEnd/>
              </a:ln>
              <a:effectLst>
                <a:outerShdw dist="107763" dir="2700000" algn="ctr" rotWithShape="0">
                  <a:schemeClr val="bg2"/>
                </a:outerShdw>
              </a:effectLst>
            </p:spPr>
            <p:txBody>
              <a:bodyPr wrap="none" anchor="ctr"/>
              <a:lstStyle/>
              <a:p>
                <a:pPr>
                  <a:defRPr/>
                </a:pPr>
                <a:r>
                  <a:rPr lang="zh-CN" altLang="en-US" sz="2000" b="1">
                    <a:solidFill>
                      <a:srgbClr val="FFFF66"/>
                    </a:solidFill>
                    <a:ea typeface="幼圆" pitchFamily="49" charset="-122"/>
                  </a:rPr>
                  <a:t>操作数</a:t>
                </a:r>
              </a:p>
            </p:txBody>
          </p:sp>
        </p:grpSp>
      </p:grpSp>
      <p:grpSp>
        <p:nvGrpSpPr>
          <p:cNvPr id="4" name="Group 10"/>
          <p:cNvGrpSpPr>
            <a:grpSpLocks/>
          </p:cNvGrpSpPr>
          <p:nvPr/>
        </p:nvGrpSpPr>
        <p:grpSpPr bwMode="auto">
          <a:xfrm>
            <a:off x="790575" y="3757613"/>
            <a:ext cx="2419350" cy="511175"/>
            <a:chOff x="324" y="2640"/>
            <a:chExt cx="1524" cy="322"/>
          </a:xfrm>
        </p:grpSpPr>
        <p:sp>
          <p:nvSpPr>
            <p:cNvPr id="29706" name="Text Box 11"/>
            <p:cNvSpPr txBox="1">
              <a:spLocks noChangeArrowheads="1"/>
            </p:cNvSpPr>
            <p:nvPr/>
          </p:nvSpPr>
          <p:spPr bwMode="auto">
            <a:xfrm>
              <a:off x="324" y="2712"/>
              <a:ext cx="1396" cy="250"/>
            </a:xfrm>
            <a:prstGeom prst="rect">
              <a:avLst/>
            </a:prstGeom>
            <a:noFill/>
            <a:ln w="9525">
              <a:noFill/>
              <a:miter lim="800000"/>
              <a:headEnd/>
              <a:tailEnd/>
            </a:ln>
          </p:spPr>
          <p:txBody>
            <a:bodyPr wrap="none">
              <a:spAutoFit/>
            </a:bodyPr>
            <a:lstStyle/>
            <a:p>
              <a:pPr algn="l"/>
              <a:r>
                <a:rPr lang="zh-CN" altLang="en-US" sz="2000" b="1">
                  <a:ea typeface="幼圆" pitchFamily="49" charset="-122"/>
                </a:rPr>
                <a:t>机器执行什么操作</a:t>
              </a:r>
            </a:p>
          </p:txBody>
        </p:sp>
        <p:cxnSp>
          <p:nvCxnSpPr>
            <p:cNvPr id="506892" name="AutoShape 12"/>
            <p:cNvCxnSpPr>
              <a:cxnSpLocks noChangeShapeType="1"/>
              <a:stCxn id="29706" idx="3"/>
              <a:endCxn id="506888" idx="2"/>
            </p:cNvCxnSpPr>
            <p:nvPr/>
          </p:nvCxnSpPr>
          <p:spPr bwMode="auto">
            <a:xfrm flipV="1">
              <a:off x="1728" y="2640"/>
              <a:ext cx="120" cy="197"/>
            </a:xfrm>
            <a:prstGeom prst="bentConnector2">
              <a:avLst/>
            </a:prstGeom>
            <a:noFill/>
            <a:ln w="38100">
              <a:solidFill>
                <a:srgbClr val="FFFF66"/>
              </a:solidFill>
              <a:miter lim="800000"/>
              <a:headEnd/>
              <a:tailEnd type="triangle" w="med" len="med"/>
            </a:ln>
            <a:effectLst>
              <a:outerShdw dist="35921" dir="2700000" algn="ctr" rotWithShape="0">
                <a:schemeClr val="bg2"/>
              </a:outerShdw>
            </a:effectLst>
          </p:spPr>
        </p:cxnSp>
      </p:grpSp>
      <p:grpSp>
        <p:nvGrpSpPr>
          <p:cNvPr id="5" name="Group 13"/>
          <p:cNvGrpSpPr>
            <a:grpSpLocks/>
          </p:cNvGrpSpPr>
          <p:nvPr/>
        </p:nvGrpSpPr>
        <p:grpSpPr bwMode="auto">
          <a:xfrm>
            <a:off x="4352925" y="3757613"/>
            <a:ext cx="4006850" cy="511175"/>
            <a:chOff x="2568" y="2640"/>
            <a:chExt cx="2524" cy="322"/>
          </a:xfrm>
        </p:grpSpPr>
        <p:sp>
          <p:nvSpPr>
            <p:cNvPr id="29704" name="Text Box 14"/>
            <p:cNvSpPr txBox="1">
              <a:spLocks noChangeArrowheads="1"/>
            </p:cNvSpPr>
            <p:nvPr/>
          </p:nvSpPr>
          <p:spPr bwMode="auto">
            <a:xfrm>
              <a:off x="2736" y="2712"/>
              <a:ext cx="2356" cy="250"/>
            </a:xfrm>
            <a:prstGeom prst="rect">
              <a:avLst/>
            </a:prstGeom>
            <a:noFill/>
            <a:ln w="9525">
              <a:noFill/>
              <a:miter lim="800000"/>
              <a:headEnd/>
              <a:tailEnd/>
            </a:ln>
          </p:spPr>
          <p:txBody>
            <a:bodyPr wrap="none">
              <a:spAutoFit/>
            </a:bodyPr>
            <a:lstStyle/>
            <a:p>
              <a:pPr algn="l"/>
              <a:r>
                <a:rPr lang="zh-CN" altLang="en-US" sz="2000" b="1">
                  <a:ea typeface="幼圆" pitchFamily="49" charset="-122"/>
                </a:rPr>
                <a:t>执行对象（具体数、存放位置）</a:t>
              </a:r>
            </a:p>
          </p:txBody>
        </p:sp>
        <p:cxnSp>
          <p:nvCxnSpPr>
            <p:cNvPr id="506895" name="AutoShape 15"/>
            <p:cNvCxnSpPr>
              <a:cxnSpLocks noChangeShapeType="1"/>
              <a:stCxn id="29704" idx="1"/>
              <a:endCxn id="506889" idx="2"/>
            </p:cNvCxnSpPr>
            <p:nvPr/>
          </p:nvCxnSpPr>
          <p:spPr bwMode="auto">
            <a:xfrm rot="10800000">
              <a:off x="2568" y="2640"/>
              <a:ext cx="168" cy="197"/>
            </a:xfrm>
            <a:prstGeom prst="bentConnector2">
              <a:avLst/>
            </a:prstGeom>
            <a:noFill/>
            <a:ln w="38100">
              <a:solidFill>
                <a:schemeClr val="tx1"/>
              </a:solidFill>
              <a:miter lim="800000"/>
              <a:headEnd/>
              <a:tailEnd type="triangle" w="med" len="med"/>
            </a:ln>
            <a:effectLst>
              <a:outerShdw dist="35921" dir="2700000" algn="ctr" rotWithShape="0">
                <a:srgbClr val="FFFF66"/>
              </a:outerShdw>
            </a:effectLst>
          </p:spPr>
        </p:cxnSp>
      </p:grpSp>
      <p:sp>
        <p:nvSpPr>
          <p:cNvPr id="16" name="TextBox 15"/>
          <p:cNvSpPr txBox="1"/>
          <p:nvPr/>
        </p:nvSpPr>
        <p:spPr>
          <a:xfrm>
            <a:off x="1500166" y="4429132"/>
            <a:ext cx="5786478" cy="646331"/>
          </a:xfrm>
          <a:prstGeom prst="rect">
            <a:avLst/>
          </a:prstGeom>
          <a:noFill/>
        </p:spPr>
        <p:txBody>
          <a:bodyPr wrap="square" rtlCol="0">
            <a:spAutoFit/>
          </a:bodyPr>
          <a:lstStyle/>
          <a:p>
            <a:pPr algn="l"/>
            <a:r>
              <a:rPr lang="zh-CN" altLang="en-US" sz="1800" dirty="0" smtClean="0">
                <a:solidFill>
                  <a:schemeClr val="accent1"/>
                </a:solidFill>
              </a:rPr>
              <a:t>操作数可以是</a:t>
            </a:r>
            <a:r>
              <a:rPr lang="en-US" altLang="zh-CN" sz="1800" dirty="0" smtClean="0">
                <a:solidFill>
                  <a:schemeClr val="accent1"/>
                </a:solidFill>
              </a:rPr>
              <a:t>0</a:t>
            </a:r>
            <a:r>
              <a:rPr lang="zh-CN" altLang="en-US" sz="1800" dirty="0" smtClean="0">
                <a:solidFill>
                  <a:schemeClr val="accent1"/>
                </a:solidFill>
              </a:rPr>
              <a:t>个、</a:t>
            </a:r>
            <a:r>
              <a:rPr lang="en-US" altLang="zh-CN" sz="1800" dirty="0" smtClean="0">
                <a:solidFill>
                  <a:schemeClr val="accent1"/>
                </a:solidFill>
              </a:rPr>
              <a:t>1</a:t>
            </a:r>
            <a:r>
              <a:rPr lang="zh-CN" altLang="en-US" sz="1800" dirty="0" smtClean="0">
                <a:solidFill>
                  <a:schemeClr val="accent1"/>
                </a:solidFill>
              </a:rPr>
              <a:t>个、</a:t>
            </a:r>
            <a:r>
              <a:rPr lang="en-US" altLang="zh-CN" sz="1800" dirty="0" smtClean="0">
                <a:solidFill>
                  <a:schemeClr val="accent1"/>
                </a:solidFill>
              </a:rPr>
              <a:t>2</a:t>
            </a:r>
            <a:r>
              <a:rPr lang="zh-CN" altLang="en-US" sz="1800" dirty="0" smtClean="0">
                <a:solidFill>
                  <a:schemeClr val="accent1"/>
                </a:solidFill>
              </a:rPr>
              <a:t>个或</a:t>
            </a:r>
            <a:r>
              <a:rPr lang="en-US" altLang="zh-CN" sz="1800" dirty="0" smtClean="0">
                <a:solidFill>
                  <a:schemeClr val="accent1"/>
                </a:solidFill>
              </a:rPr>
              <a:t>3</a:t>
            </a:r>
            <a:r>
              <a:rPr lang="zh-CN" altLang="en-US" sz="1800" dirty="0" smtClean="0">
                <a:solidFill>
                  <a:schemeClr val="accent1"/>
                </a:solidFill>
              </a:rPr>
              <a:t>个，可以是立即数、寄存器或内存的存储单元，有不同的寻址方式。</a:t>
            </a:r>
            <a:endParaRPr lang="zh-CN" altLang="en-US" sz="1800" dirty="0">
              <a:solidFill>
                <a:schemeClr val="accent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06882"/>
                                        </p:tgtEl>
                                        <p:attrNameLst>
                                          <p:attrName>style.visibility</p:attrName>
                                        </p:attrNameLst>
                                      </p:cBhvr>
                                      <p:to>
                                        <p:strVal val="visible"/>
                                      </p:to>
                                    </p:set>
                                    <p:animEffect transition="in" filter="checkerboard(across)">
                                      <p:cBhvr>
                                        <p:cTn id="7" dur="500"/>
                                        <p:tgtEl>
                                          <p:spTgt spid="50688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506883"/>
                                        </p:tgtEl>
                                        <p:attrNameLst>
                                          <p:attrName>style.visibility</p:attrName>
                                        </p:attrNameLst>
                                      </p:cBhvr>
                                      <p:to>
                                        <p:strVal val="visible"/>
                                      </p:to>
                                    </p:set>
                                    <p:animEffect transition="in" filter="slide(fromTop)">
                                      <p:cBhvr>
                                        <p:cTn id="12" dur="500"/>
                                        <p:tgtEl>
                                          <p:spTgt spid="506883"/>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checkerboard(across)">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right)">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506884"/>
                                        </p:tgtEl>
                                        <p:attrNameLst>
                                          <p:attrName>style.visibility</p:attrName>
                                        </p:attrNameLst>
                                      </p:cBhvr>
                                      <p:to>
                                        <p:strVal val="visible"/>
                                      </p:to>
                                    </p:set>
                                    <p:animEffect transition="in" filter="slide(fromBottom)">
                                      <p:cBhvr>
                                        <p:cTn id="32" dur="500"/>
                                        <p:tgtEl>
                                          <p:spTgt spid="5068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6882" grpId="0" autoUpdateAnimBg="0"/>
      <p:bldP spid="506883" grpId="0" autoUpdateAnimBg="0"/>
      <p:bldP spid="506884"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8930" name="Rectangle 2"/>
          <p:cNvSpPr>
            <a:spLocks noGrp="1" noChangeArrowheads="1"/>
          </p:cNvSpPr>
          <p:nvPr>
            <p:ph type="title" idx="4294967295"/>
          </p:nvPr>
        </p:nvSpPr>
        <p:spPr>
          <a:xfrm>
            <a:off x="838200" y="533400"/>
            <a:ext cx="7543800" cy="1143000"/>
          </a:xfrm>
          <a:prstGeom prst="rect">
            <a:avLst/>
          </a:prstGeom>
        </p:spPr>
        <p:txBody>
          <a:bodyPr/>
          <a:lstStyle/>
          <a:p>
            <a:pPr eaLnBrk="1" hangingPunct="1"/>
            <a:r>
              <a:rPr lang="en-US" altLang="zh-CN" sz="3200" b="1" smtClean="0"/>
              <a:t>  </a:t>
            </a:r>
            <a:r>
              <a:rPr lang="zh-CN" altLang="en-US" sz="3200" b="1" smtClean="0"/>
              <a:t>信息的存储单位</a:t>
            </a:r>
          </a:p>
        </p:txBody>
      </p:sp>
      <p:grpSp>
        <p:nvGrpSpPr>
          <p:cNvPr id="2" name="Group 3"/>
          <p:cNvGrpSpPr>
            <a:grpSpLocks/>
          </p:cNvGrpSpPr>
          <p:nvPr/>
        </p:nvGrpSpPr>
        <p:grpSpPr bwMode="auto">
          <a:xfrm>
            <a:off x="1165225" y="1828800"/>
            <a:ext cx="4719638" cy="466725"/>
            <a:chOff x="734" y="1152"/>
            <a:chExt cx="2973" cy="294"/>
          </a:xfrm>
        </p:grpSpPr>
        <p:sp>
          <p:nvSpPr>
            <p:cNvPr id="30739" name="Rectangle 4"/>
            <p:cNvSpPr>
              <a:spLocks noChangeArrowheads="1"/>
            </p:cNvSpPr>
            <p:nvPr/>
          </p:nvSpPr>
          <p:spPr bwMode="auto">
            <a:xfrm>
              <a:off x="734" y="1166"/>
              <a:ext cx="280" cy="280"/>
            </a:xfrm>
            <a:prstGeom prst="rect">
              <a:avLst/>
            </a:prstGeom>
            <a:solidFill>
              <a:srgbClr val="CCFFFF"/>
            </a:solidFill>
            <a:ln w="19050">
              <a:solidFill>
                <a:schemeClr val="tx1"/>
              </a:solidFill>
              <a:miter lim="800000"/>
              <a:headEnd/>
              <a:tailEnd/>
            </a:ln>
          </p:spPr>
          <p:txBody>
            <a:bodyPr wrap="none" anchor="ctr"/>
            <a:lstStyle/>
            <a:p>
              <a:endParaRPr lang="zh-CN" altLang="en-US"/>
            </a:p>
          </p:txBody>
        </p:sp>
        <p:sp>
          <p:nvSpPr>
            <p:cNvPr id="30740" name="Rectangle 5"/>
            <p:cNvSpPr>
              <a:spLocks noChangeArrowheads="1"/>
            </p:cNvSpPr>
            <p:nvPr/>
          </p:nvSpPr>
          <p:spPr bwMode="auto">
            <a:xfrm>
              <a:off x="1271" y="1152"/>
              <a:ext cx="2436" cy="250"/>
            </a:xfrm>
            <a:prstGeom prst="rect">
              <a:avLst/>
            </a:prstGeom>
            <a:noFill/>
            <a:ln w="9525">
              <a:noFill/>
              <a:miter lim="800000"/>
              <a:headEnd/>
              <a:tailEnd/>
            </a:ln>
          </p:spPr>
          <p:txBody>
            <a:bodyPr wrap="none" lIns="92075" tIns="46038" rIns="92075" bIns="46038">
              <a:spAutoFit/>
            </a:bodyPr>
            <a:lstStyle/>
            <a:p>
              <a:pPr algn="l" defTabSz="762000" eaLnBrk="0" hangingPunct="0"/>
              <a:r>
                <a:rPr lang="zh-CN" altLang="en-US" sz="2000" b="1">
                  <a:latin typeface="幼圆" pitchFamily="49" charset="-122"/>
                  <a:ea typeface="幼圆" pitchFamily="49" charset="-122"/>
                </a:rPr>
                <a:t>位（</a:t>
              </a:r>
              <a:r>
                <a:rPr lang="en-US" altLang="zh-CN" sz="2000" b="1">
                  <a:latin typeface="幼圆" pitchFamily="49" charset="-122"/>
                  <a:ea typeface="幼圆" pitchFamily="49" charset="-122"/>
                </a:rPr>
                <a:t>Bit</a:t>
              </a:r>
              <a:r>
                <a:rPr lang="zh-CN" altLang="en-US" sz="2000" b="1">
                  <a:latin typeface="幼圆" pitchFamily="49" charset="-122"/>
                  <a:ea typeface="幼圆" pitchFamily="49" charset="-122"/>
                </a:rPr>
                <a:t>）：度量数据的最小单位</a:t>
              </a:r>
            </a:p>
          </p:txBody>
        </p:sp>
      </p:grpSp>
      <p:grpSp>
        <p:nvGrpSpPr>
          <p:cNvPr id="3" name="Group 6"/>
          <p:cNvGrpSpPr>
            <a:grpSpLocks/>
          </p:cNvGrpSpPr>
          <p:nvPr/>
        </p:nvGrpSpPr>
        <p:grpSpPr bwMode="auto">
          <a:xfrm>
            <a:off x="1165225" y="3084513"/>
            <a:ext cx="3644900" cy="444500"/>
            <a:chOff x="196" y="2010"/>
            <a:chExt cx="2296" cy="280"/>
          </a:xfrm>
        </p:grpSpPr>
        <p:sp>
          <p:nvSpPr>
            <p:cNvPr id="30731" name="Rectangle 7"/>
            <p:cNvSpPr>
              <a:spLocks noChangeArrowheads="1"/>
            </p:cNvSpPr>
            <p:nvPr/>
          </p:nvSpPr>
          <p:spPr bwMode="auto">
            <a:xfrm>
              <a:off x="196" y="2010"/>
              <a:ext cx="280" cy="280"/>
            </a:xfrm>
            <a:prstGeom prst="rect">
              <a:avLst/>
            </a:prstGeom>
            <a:solidFill>
              <a:srgbClr val="CCFFFF"/>
            </a:solidFill>
            <a:ln w="19050">
              <a:solidFill>
                <a:schemeClr val="tx1"/>
              </a:solidFill>
              <a:miter lim="800000"/>
              <a:headEnd/>
              <a:tailEnd/>
            </a:ln>
          </p:spPr>
          <p:txBody>
            <a:bodyPr wrap="none" anchor="ctr"/>
            <a:lstStyle/>
            <a:p>
              <a:endParaRPr lang="zh-CN" altLang="en-US"/>
            </a:p>
          </p:txBody>
        </p:sp>
        <p:sp>
          <p:nvSpPr>
            <p:cNvPr id="30732" name="Rectangle 8"/>
            <p:cNvSpPr>
              <a:spLocks noChangeArrowheads="1"/>
            </p:cNvSpPr>
            <p:nvPr/>
          </p:nvSpPr>
          <p:spPr bwMode="auto">
            <a:xfrm>
              <a:off x="1636" y="2010"/>
              <a:ext cx="280" cy="280"/>
            </a:xfrm>
            <a:prstGeom prst="rect">
              <a:avLst/>
            </a:prstGeom>
            <a:solidFill>
              <a:srgbClr val="CCFFFF"/>
            </a:solidFill>
            <a:ln w="19050">
              <a:solidFill>
                <a:schemeClr val="tx1"/>
              </a:solidFill>
              <a:miter lim="800000"/>
              <a:headEnd/>
              <a:tailEnd/>
            </a:ln>
          </p:spPr>
          <p:txBody>
            <a:bodyPr wrap="none" anchor="ctr"/>
            <a:lstStyle/>
            <a:p>
              <a:endParaRPr lang="zh-CN" altLang="en-US"/>
            </a:p>
          </p:txBody>
        </p:sp>
        <p:sp>
          <p:nvSpPr>
            <p:cNvPr id="30733" name="Rectangle 9"/>
            <p:cNvSpPr>
              <a:spLocks noChangeArrowheads="1"/>
            </p:cNvSpPr>
            <p:nvPr/>
          </p:nvSpPr>
          <p:spPr bwMode="auto">
            <a:xfrm>
              <a:off x="1348" y="2010"/>
              <a:ext cx="280" cy="280"/>
            </a:xfrm>
            <a:prstGeom prst="rect">
              <a:avLst/>
            </a:prstGeom>
            <a:solidFill>
              <a:srgbClr val="CCFFFF"/>
            </a:solidFill>
            <a:ln w="19050">
              <a:solidFill>
                <a:schemeClr val="tx1"/>
              </a:solidFill>
              <a:miter lim="800000"/>
              <a:headEnd/>
              <a:tailEnd/>
            </a:ln>
          </p:spPr>
          <p:txBody>
            <a:bodyPr wrap="none" anchor="ctr"/>
            <a:lstStyle/>
            <a:p>
              <a:endParaRPr lang="zh-CN" altLang="en-US"/>
            </a:p>
          </p:txBody>
        </p:sp>
        <p:sp>
          <p:nvSpPr>
            <p:cNvPr id="30734" name="Rectangle 10"/>
            <p:cNvSpPr>
              <a:spLocks noChangeArrowheads="1"/>
            </p:cNvSpPr>
            <p:nvPr/>
          </p:nvSpPr>
          <p:spPr bwMode="auto">
            <a:xfrm>
              <a:off x="1060" y="2010"/>
              <a:ext cx="280" cy="280"/>
            </a:xfrm>
            <a:prstGeom prst="rect">
              <a:avLst/>
            </a:prstGeom>
            <a:solidFill>
              <a:srgbClr val="CCFFFF"/>
            </a:solidFill>
            <a:ln w="19050">
              <a:solidFill>
                <a:schemeClr val="tx1"/>
              </a:solidFill>
              <a:miter lim="800000"/>
              <a:headEnd/>
              <a:tailEnd/>
            </a:ln>
          </p:spPr>
          <p:txBody>
            <a:bodyPr wrap="none" anchor="ctr"/>
            <a:lstStyle/>
            <a:p>
              <a:endParaRPr lang="zh-CN" altLang="en-US"/>
            </a:p>
          </p:txBody>
        </p:sp>
        <p:sp>
          <p:nvSpPr>
            <p:cNvPr id="30735" name="Rectangle 11"/>
            <p:cNvSpPr>
              <a:spLocks noChangeArrowheads="1"/>
            </p:cNvSpPr>
            <p:nvPr/>
          </p:nvSpPr>
          <p:spPr bwMode="auto">
            <a:xfrm>
              <a:off x="772" y="2010"/>
              <a:ext cx="280" cy="280"/>
            </a:xfrm>
            <a:prstGeom prst="rect">
              <a:avLst/>
            </a:prstGeom>
            <a:solidFill>
              <a:srgbClr val="CCFFFF"/>
            </a:solidFill>
            <a:ln w="19050">
              <a:solidFill>
                <a:schemeClr val="tx1"/>
              </a:solidFill>
              <a:miter lim="800000"/>
              <a:headEnd/>
              <a:tailEnd/>
            </a:ln>
          </p:spPr>
          <p:txBody>
            <a:bodyPr wrap="none" anchor="ctr"/>
            <a:lstStyle/>
            <a:p>
              <a:endParaRPr lang="zh-CN" altLang="en-US"/>
            </a:p>
          </p:txBody>
        </p:sp>
        <p:sp>
          <p:nvSpPr>
            <p:cNvPr id="30736" name="Rectangle 12"/>
            <p:cNvSpPr>
              <a:spLocks noChangeArrowheads="1"/>
            </p:cNvSpPr>
            <p:nvPr/>
          </p:nvSpPr>
          <p:spPr bwMode="auto">
            <a:xfrm>
              <a:off x="484" y="2010"/>
              <a:ext cx="280" cy="280"/>
            </a:xfrm>
            <a:prstGeom prst="rect">
              <a:avLst/>
            </a:prstGeom>
            <a:solidFill>
              <a:srgbClr val="CCFFFF"/>
            </a:solidFill>
            <a:ln w="19050">
              <a:solidFill>
                <a:schemeClr val="tx1"/>
              </a:solidFill>
              <a:miter lim="800000"/>
              <a:headEnd/>
              <a:tailEnd/>
            </a:ln>
          </p:spPr>
          <p:txBody>
            <a:bodyPr wrap="none" anchor="ctr"/>
            <a:lstStyle/>
            <a:p>
              <a:endParaRPr lang="zh-CN" altLang="en-US"/>
            </a:p>
          </p:txBody>
        </p:sp>
        <p:sp>
          <p:nvSpPr>
            <p:cNvPr id="30737" name="Rectangle 13"/>
            <p:cNvSpPr>
              <a:spLocks noChangeArrowheads="1"/>
            </p:cNvSpPr>
            <p:nvPr/>
          </p:nvSpPr>
          <p:spPr bwMode="auto">
            <a:xfrm>
              <a:off x="2212" y="2010"/>
              <a:ext cx="280" cy="280"/>
            </a:xfrm>
            <a:prstGeom prst="rect">
              <a:avLst/>
            </a:prstGeom>
            <a:solidFill>
              <a:srgbClr val="CCFFFF"/>
            </a:solidFill>
            <a:ln w="19050">
              <a:solidFill>
                <a:schemeClr val="tx1"/>
              </a:solidFill>
              <a:miter lim="800000"/>
              <a:headEnd/>
              <a:tailEnd/>
            </a:ln>
          </p:spPr>
          <p:txBody>
            <a:bodyPr wrap="none" anchor="ctr"/>
            <a:lstStyle/>
            <a:p>
              <a:endParaRPr lang="zh-CN" altLang="en-US"/>
            </a:p>
          </p:txBody>
        </p:sp>
        <p:sp>
          <p:nvSpPr>
            <p:cNvPr id="30738" name="Rectangle 14"/>
            <p:cNvSpPr>
              <a:spLocks noChangeArrowheads="1"/>
            </p:cNvSpPr>
            <p:nvPr/>
          </p:nvSpPr>
          <p:spPr bwMode="auto">
            <a:xfrm>
              <a:off x="1924" y="2010"/>
              <a:ext cx="280" cy="280"/>
            </a:xfrm>
            <a:prstGeom prst="rect">
              <a:avLst/>
            </a:prstGeom>
            <a:solidFill>
              <a:srgbClr val="CCFFFF"/>
            </a:solidFill>
            <a:ln w="19050">
              <a:solidFill>
                <a:schemeClr val="tx1"/>
              </a:solidFill>
              <a:miter lim="800000"/>
              <a:headEnd/>
              <a:tailEnd/>
            </a:ln>
          </p:spPr>
          <p:txBody>
            <a:bodyPr wrap="none" anchor="ctr"/>
            <a:lstStyle/>
            <a:p>
              <a:endParaRPr lang="zh-CN" altLang="en-US"/>
            </a:p>
          </p:txBody>
        </p:sp>
      </p:grpSp>
      <p:sp>
        <p:nvSpPr>
          <p:cNvPr id="508943" name="Rectangle 15"/>
          <p:cNvSpPr>
            <a:spLocks noChangeArrowheads="1"/>
          </p:cNvSpPr>
          <p:nvPr/>
        </p:nvSpPr>
        <p:spPr bwMode="auto">
          <a:xfrm>
            <a:off x="2020888" y="2378075"/>
            <a:ext cx="3994150" cy="396875"/>
          </a:xfrm>
          <a:prstGeom prst="rect">
            <a:avLst/>
          </a:prstGeom>
          <a:noFill/>
          <a:ln w="9525">
            <a:noFill/>
            <a:miter lim="800000"/>
            <a:headEnd/>
            <a:tailEnd/>
          </a:ln>
        </p:spPr>
        <p:txBody>
          <a:bodyPr wrap="none" lIns="92075" tIns="46038" rIns="92075" bIns="46038">
            <a:spAutoFit/>
          </a:bodyPr>
          <a:lstStyle/>
          <a:p>
            <a:pPr algn="l" defTabSz="762000" eaLnBrk="0" hangingPunct="0"/>
            <a:r>
              <a:rPr lang="zh-CN" altLang="en-US" sz="2000" b="1">
                <a:latin typeface="幼圆" pitchFamily="49" charset="-122"/>
                <a:ea typeface="幼圆" pitchFamily="49" charset="-122"/>
              </a:rPr>
              <a:t>字节（</a:t>
            </a:r>
            <a:r>
              <a:rPr lang="en-US" altLang="zh-CN" sz="2000" b="1">
                <a:latin typeface="幼圆" pitchFamily="49" charset="-122"/>
                <a:ea typeface="幼圆" pitchFamily="49" charset="-122"/>
              </a:rPr>
              <a:t>Byte</a:t>
            </a:r>
            <a:r>
              <a:rPr lang="zh-CN" altLang="en-US" sz="2000" b="1">
                <a:latin typeface="幼圆" pitchFamily="49" charset="-122"/>
                <a:ea typeface="幼圆" pitchFamily="49" charset="-122"/>
              </a:rPr>
              <a:t>）：最常用的基本单位</a:t>
            </a:r>
          </a:p>
        </p:txBody>
      </p:sp>
      <p:sp>
        <p:nvSpPr>
          <p:cNvPr id="508944" name="Rectangle 16"/>
          <p:cNvSpPr>
            <a:spLocks noChangeArrowheads="1"/>
          </p:cNvSpPr>
          <p:nvPr/>
        </p:nvSpPr>
        <p:spPr bwMode="auto">
          <a:xfrm>
            <a:off x="1828800" y="4556125"/>
            <a:ext cx="4248150" cy="1616075"/>
          </a:xfrm>
          <a:prstGeom prst="rect">
            <a:avLst/>
          </a:prstGeom>
          <a:noFill/>
          <a:ln w="9525">
            <a:noFill/>
            <a:miter lim="800000"/>
            <a:headEnd/>
            <a:tailEnd/>
          </a:ln>
        </p:spPr>
        <p:txBody>
          <a:bodyPr wrap="none" lIns="92075" tIns="46038" rIns="92075" bIns="46038">
            <a:spAutoFit/>
          </a:bodyPr>
          <a:lstStyle/>
          <a:p>
            <a:pPr algn="l" defTabSz="762000" eaLnBrk="0" hangingPunct="0">
              <a:lnSpc>
                <a:spcPct val="125000"/>
              </a:lnSpc>
            </a:pPr>
            <a:r>
              <a:rPr lang="en-US" altLang="zh-CN" sz="2000" b="1">
                <a:latin typeface="幼圆" pitchFamily="49" charset="-122"/>
                <a:ea typeface="幼圆" pitchFamily="49" charset="-122"/>
              </a:rPr>
              <a:t>K </a:t>
            </a:r>
            <a:r>
              <a:rPr lang="zh-CN" altLang="en-US" sz="2000" b="1">
                <a:latin typeface="幼圆" pitchFamily="49" charset="-122"/>
                <a:ea typeface="幼圆" pitchFamily="49" charset="-122"/>
              </a:rPr>
              <a:t>字节		</a:t>
            </a:r>
            <a:r>
              <a:rPr lang="en-US" altLang="zh-CN" sz="2000" b="1">
                <a:latin typeface="幼圆" pitchFamily="49" charset="-122"/>
                <a:ea typeface="幼圆" pitchFamily="49" charset="-122"/>
              </a:rPr>
              <a:t>1K = 1024 byte</a:t>
            </a:r>
          </a:p>
          <a:p>
            <a:pPr algn="l" defTabSz="762000" eaLnBrk="0" hangingPunct="0">
              <a:lnSpc>
                <a:spcPct val="125000"/>
              </a:lnSpc>
            </a:pPr>
            <a:r>
              <a:rPr lang="en-US" altLang="zh-CN" sz="2000" b="1">
                <a:latin typeface="幼圆" pitchFamily="49" charset="-122"/>
                <a:ea typeface="幼圆" pitchFamily="49" charset="-122"/>
              </a:rPr>
              <a:t>M</a:t>
            </a:r>
            <a:r>
              <a:rPr lang="zh-CN" altLang="en-US" sz="2000" b="1">
                <a:latin typeface="幼圆" pitchFamily="49" charset="-122"/>
                <a:ea typeface="幼圆" pitchFamily="49" charset="-122"/>
              </a:rPr>
              <a:t>（兆）字节	      </a:t>
            </a:r>
            <a:r>
              <a:rPr lang="en-US" altLang="zh-CN" sz="2000" b="1">
                <a:latin typeface="幼圆" pitchFamily="49" charset="-122"/>
                <a:ea typeface="幼圆" pitchFamily="49" charset="-122"/>
              </a:rPr>
              <a:t>1M = 1024 K</a:t>
            </a:r>
          </a:p>
          <a:p>
            <a:pPr algn="l" defTabSz="762000" eaLnBrk="0" hangingPunct="0">
              <a:lnSpc>
                <a:spcPct val="125000"/>
              </a:lnSpc>
            </a:pPr>
            <a:r>
              <a:rPr lang="en-US" altLang="zh-CN" sz="2000" b="1">
                <a:latin typeface="幼圆" pitchFamily="49" charset="-122"/>
                <a:ea typeface="幼圆" pitchFamily="49" charset="-122"/>
              </a:rPr>
              <a:t>G</a:t>
            </a:r>
            <a:r>
              <a:rPr lang="zh-CN" altLang="en-US" sz="2000" b="1">
                <a:latin typeface="幼圆" pitchFamily="49" charset="-122"/>
                <a:ea typeface="幼圆" pitchFamily="49" charset="-122"/>
              </a:rPr>
              <a:t>（吉） 字节	</a:t>
            </a:r>
            <a:r>
              <a:rPr lang="en-US" altLang="zh-CN" sz="2000" b="1">
                <a:latin typeface="幼圆" pitchFamily="49" charset="-122"/>
                <a:ea typeface="幼圆" pitchFamily="49" charset="-122"/>
              </a:rPr>
              <a:t>1G = 1024 M</a:t>
            </a:r>
            <a:r>
              <a:rPr lang="en-US" altLang="zh-CN" sz="2000">
                <a:latin typeface="幼圆" pitchFamily="49" charset="-122"/>
                <a:ea typeface="幼圆" pitchFamily="49" charset="-122"/>
              </a:rPr>
              <a:t> </a:t>
            </a:r>
          </a:p>
          <a:p>
            <a:pPr algn="l" defTabSz="762000" eaLnBrk="0" hangingPunct="0">
              <a:lnSpc>
                <a:spcPct val="125000"/>
              </a:lnSpc>
            </a:pPr>
            <a:r>
              <a:rPr lang="en-US" altLang="zh-CN" sz="2000" b="1">
                <a:latin typeface="幼圆" pitchFamily="49" charset="-122"/>
                <a:ea typeface="幼圆" pitchFamily="49" charset="-122"/>
              </a:rPr>
              <a:t>T</a:t>
            </a:r>
            <a:r>
              <a:rPr lang="zh-CN" altLang="en-US" sz="2000" b="1">
                <a:latin typeface="幼圆" pitchFamily="49" charset="-122"/>
                <a:ea typeface="幼圆" pitchFamily="49" charset="-122"/>
              </a:rPr>
              <a:t>（太）字节	      </a:t>
            </a:r>
            <a:r>
              <a:rPr lang="en-US" altLang="zh-CN" sz="2000" b="1">
                <a:latin typeface="幼圆" pitchFamily="49" charset="-122"/>
                <a:ea typeface="幼圆" pitchFamily="49" charset="-122"/>
              </a:rPr>
              <a:t>1T = 1024 G</a:t>
            </a:r>
            <a:endParaRPr lang="en-US" altLang="zh-CN" sz="2000">
              <a:latin typeface="幼圆" pitchFamily="49" charset="-122"/>
              <a:ea typeface="幼圆" pitchFamily="49" charset="-122"/>
            </a:endParaRPr>
          </a:p>
        </p:txBody>
      </p:sp>
      <p:sp>
        <p:nvSpPr>
          <p:cNvPr id="508945" name="Text Box 17"/>
          <p:cNvSpPr txBox="1">
            <a:spLocks noChangeArrowheads="1"/>
          </p:cNvSpPr>
          <p:nvPr/>
        </p:nvSpPr>
        <p:spPr bwMode="auto">
          <a:xfrm>
            <a:off x="1158875" y="3143250"/>
            <a:ext cx="3625850" cy="396875"/>
          </a:xfrm>
          <a:prstGeom prst="rect">
            <a:avLst/>
          </a:prstGeom>
          <a:noFill/>
          <a:ln w="9525">
            <a:noFill/>
            <a:miter lim="800000"/>
            <a:headEnd/>
            <a:tailEnd/>
          </a:ln>
        </p:spPr>
        <p:txBody>
          <a:bodyPr wrap="none">
            <a:spAutoFit/>
          </a:bodyPr>
          <a:lstStyle/>
          <a:p>
            <a:pPr algn="l"/>
            <a:r>
              <a:rPr lang="en-US" altLang="zh-CN" sz="2000" b="1">
                <a:solidFill>
                  <a:srgbClr val="FF0000"/>
                </a:solidFill>
              </a:rPr>
              <a:t>b</a:t>
            </a:r>
            <a:r>
              <a:rPr lang="en-US" altLang="zh-CN" sz="2000" b="1" baseline="-25000">
                <a:solidFill>
                  <a:srgbClr val="FF0000"/>
                </a:solidFill>
              </a:rPr>
              <a:t>7      </a:t>
            </a:r>
            <a:r>
              <a:rPr lang="en-US" altLang="zh-CN" sz="2000" b="1">
                <a:solidFill>
                  <a:srgbClr val="FF0000"/>
                </a:solidFill>
              </a:rPr>
              <a:t>b</a:t>
            </a:r>
            <a:r>
              <a:rPr lang="en-US" altLang="zh-CN" sz="2000" b="1" baseline="-25000">
                <a:solidFill>
                  <a:srgbClr val="FF0000"/>
                </a:solidFill>
              </a:rPr>
              <a:t>6      </a:t>
            </a:r>
            <a:r>
              <a:rPr lang="en-US" altLang="zh-CN" sz="2000" b="1">
                <a:solidFill>
                  <a:srgbClr val="FF0000"/>
                </a:solidFill>
              </a:rPr>
              <a:t>b</a:t>
            </a:r>
            <a:r>
              <a:rPr lang="en-US" altLang="zh-CN" sz="2000" b="1" baseline="-25000">
                <a:solidFill>
                  <a:srgbClr val="FF0000"/>
                </a:solidFill>
              </a:rPr>
              <a:t>5      </a:t>
            </a:r>
            <a:r>
              <a:rPr lang="en-US" altLang="zh-CN" sz="2000" b="1">
                <a:solidFill>
                  <a:srgbClr val="FF0000"/>
                </a:solidFill>
              </a:rPr>
              <a:t>b</a:t>
            </a:r>
            <a:r>
              <a:rPr lang="en-US" altLang="zh-CN" sz="2000" b="1" baseline="-25000">
                <a:solidFill>
                  <a:srgbClr val="FF0000"/>
                </a:solidFill>
              </a:rPr>
              <a:t>4     </a:t>
            </a:r>
            <a:r>
              <a:rPr lang="en-US" altLang="zh-CN" sz="2000" b="1">
                <a:solidFill>
                  <a:srgbClr val="FF0000"/>
                </a:solidFill>
              </a:rPr>
              <a:t>b</a:t>
            </a:r>
            <a:r>
              <a:rPr lang="en-US" altLang="zh-CN" sz="2000" b="1" baseline="-25000">
                <a:solidFill>
                  <a:srgbClr val="FF0000"/>
                </a:solidFill>
              </a:rPr>
              <a:t>3      </a:t>
            </a:r>
            <a:r>
              <a:rPr lang="en-US" altLang="zh-CN" sz="2000" b="1">
                <a:solidFill>
                  <a:srgbClr val="FF0000"/>
                </a:solidFill>
              </a:rPr>
              <a:t>b</a:t>
            </a:r>
            <a:r>
              <a:rPr lang="en-US" altLang="zh-CN" sz="2000" b="1" baseline="-25000">
                <a:solidFill>
                  <a:srgbClr val="FF0000"/>
                </a:solidFill>
              </a:rPr>
              <a:t>2      </a:t>
            </a:r>
            <a:r>
              <a:rPr lang="en-US" altLang="zh-CN" sz="2000" b="1">
                <a:solidFill>
                  <a:srgbClr val="FF0000"/>
                </a:solidFill>
              </a:rPr>
              <a:t>b</a:t>
            </a:r>
            <a:r>
              <a:rPr lang="en-US" altLang="zh-CN" sz="2000" b="1" baseline="-25000">
                <a:solidFill>
                  <a:srgbClr val="FF0000"/>
                </a:solidFill>
              </a:rPr>
              <a:t>1     </a:t>
            </a:r>
            <a:r>
              <a:rPr lang="en-US" altLang="zh-CN" sz="2000" b="1">
                <a:solidFill>
                  <a:srgbClr val="FF0000"/>
                </a:solidFill>
              </a:rPr>
              <a:t>b</a:t>
            </a:r>
            <a:r>
              <a:rPr lang="en-US" altLang="zh-CN" sz="2000" b="1" baseline="-25000">
                <a:solidFill>
                  <a:srgbClr val="FF0000"/>
                </a:solidFill>
              </a:rPr>
              <a:t>0</a:t>
            </a:r>
          </a:p>
        </p:txBody>
      </p:sp>
      <p:sp>
        <p:nvSpPr>
          <p:cNvPr id="508946" name="Text Box 18"/>
          <p:cNvSpPr txBox="1">
            <a:spLocks noChangeArrowheads="1"/>
          </p:cNvSpPr>
          <p:nvPr/>
        </p:nvSpPr>
        <p:spPr bwMode="auto">
          <a:xfrm>
            <a:off x="1203325" y="3763963"/>
            <a:ext cx="3486150" cy="396875"/>
          </a:xfrm>
          <a:prstGeom prst="rect">
            <a:avLst/>
          </a:prstGeom>
          <a:noFill/>
          <a:ln w="9525">
            <a:noFill/>
            <a:miter lim="800000"/>
            <a:headEnd/>
            <a:tailEnd/>
          </a:ln>
          <a:effectLst/>
        </p:spPr>
        <p:txBody>
          <a:bodyPr wrap="none">
            <a:spAutoFit/>
          </a:bodyPr>
          <a:lstStyle/>
          <a:p>
            <a:pPr algn="l">
              <a:defRPr/>
            </a:pPr>
            <a:r>
              <a:rPr lang="en-US" altLang="zh-CN" sz="2000" b="1">
                <a:solidFill>
                  <a:schemeClr val="accent2"/>
                </a:solidFill>
                <a:effectLst>
                  <a:outerShdw blurRad="38100" dist="38100" dir="2700000" algn="tl">
                    <a:srgbClr val="000000"/>
                  </a:outerShdw>
                </a:effectLst>
              </a:rPr>
              <a:t>1      0     0     1     0     1      0    1</a:t>
            </a:r>
          </a:p>
        </p:txBody>
      </p:sp>
      <p:sp>
        <p:nvSpPr>
          <p:cNvPr id="508947" name="Text Box 19"/>
          <p:cNvSpPr txBox="1">
            <a:spLocks noChangeArrowheads="1"/>
          </p:cNvSpPr>
          <p:nvPr/>
        </p:nvSpPr>
        <p:spPr bwMode="auto">
          <a:xfrm>
            <a:off x="4800600" y="3775075"/>
            <a:ext cx="1854200" cy="396875"/>
          </a:xfrm>
          <a:prstGeom prst="rect">
            <a:avLst/>
          </a:prstGeom>
          <a:noFill/>
          <a:ln w="9525">
            <a:noFill/>
            <a:miter lim="800000"/>
            <a:headEnd/>
            <a:tailEnd/>
          </a:ln>
          <a:effectLst/>
        </p:spPr>
        <p:txBody>
          <a:bodyPr wrap="none">
            <a:spAutoFit/>
          </a:bodyPr>
          <a:lstStyle/>
          <a:p>
            <a:pPr algn="l">
              <a:defRPr/>
            </a:pPr>
            <a:r>
              <a:rPr lang="en-US" altLang="zh-CN" sz="2000" b="1">
                <a:solidFill>
                  <a:schemeClr val="accent2"/>
                </a:solidFill>
              </a:rPr>
              <a:t>= </a:t>
            </a:r>
            <a:r>
              <a:rPr lang="en-US" altLang="zh-CN" sz="2000" b="1">
                <a:solidFill>
                  <a:schemeClr val="accent2"/>
                </a:solidFill>
                <a:effectLst>
                  <a:outerShdw blurRad="38100" dist="38100" dir="2700000" algn="tl">
                    <a:srgbClr val="000000"/>
                  </a:outerShdw>
                </a:effectLst>
              </a:rPr>
              <a:t>2</a:t>
            </a:r>
            <a:r>
              <a:rPr lang="en-US" altLang="zh-CN" sz="2000" b="1" baseline="30000">
                <a:solidFill>
                  <a:schemeClr val="accent2"/>
                </a:solidFill>
                <a:effectLst>
                  <a:outerShdw blurRad="38100" dist="38100" dir="2700000" algn="tl">
                    <a:srgbClr val="000000"/>
                  </a:outerShdw>
                </a:effectLst>
              </a:rPr>
              <a:t>7</a:t>
            </a:r>
            <a:r>
              <a:rPr lang="en-US" altLang="zh-CN" sz="2000" b="1">
                <a:solidFill>
                  <a:schemeClr val="accent2"/>
                </a:solidFill>
                <a:effectLst>
                  <a:outerShdw blurRad="38100" dist="38100" dir="2700000" algn="tl">
                    <a:srgbClr val="000000"/>
                  </a:outerShdw>
                </a:effectLst>
              </a:rPr>
              <a:t>+ 2</a:t>
            </a:r>
            <a:r>
              <a:rPr lang="en-US" altLang="zh-CN" sz="2000" b="1" baseline="30000">
                <a:solidFill>
                  <a:schemeClr val="accent2"/>
                </a:solidFill>
                <a:effectLst>
                  <a:outerShdw blurRad="38100" dist="38100" dir="2700000" algn="tl">
                    <a:srgbClr val="000000"/>
                  </a:outerShdw>
                </a:effectLst>
              </a:rPr>
              <a:t>4</a:t>
            </a:r>
            <a:r>
              <a:rPr lang="en-US" altLang="zh-CN" sz="2000" b="1">
                <a:solidFill>
                  <a:schemeClr val="accent2"/>
                </a:solidFill>
                <a:effectLst>
                  <a:outerShdw blurRad="38100" dist="38100" dir="2700000" algn="tl">
                    <a:srgbClr val="000000"/>
                  </a:outerShdw>
                </a:effectLst>
              </a:rPr>
              <a:t>+ 2</a:t>
            </a:r>
            <a:r>
              <a:rPr lang="en-US" altLang="zh-CN" sz="2000" b="1" baseline="30000">
                <a:solidFill>
                  <a:schemeClr val="accent2"/>
                </a:solidFill>
                <a:effectLst>
                  <a:outerShdw blurRad="38100" dist="38100" dir="2700000" algn="tl">
                    <a:srgbClr val="000000"/>
                  </a:outerShdw>
                </a:effectLst>
              </a:rPr>
              <a:t>2</a:t>
            </a:r>
            <a:r>
              <a:rPr lang="en-US" altLang="zh-CN" sz="2000" b="1">
                <a:solidFill>
                  <a:schemeClr val="accent2"/>
                </a:solidFill>
                <a:effectLst>
                  <a:outerShdw blurRad="38100" dist="38100" dir="2700000" algn="tl">
                    <a:srgbClr val="000000"/>
                  </a:outerShdw>
                </a:effectLst>
              </a:rPr>
              <a:t>+ 2</a:t>
            </a:r>
            <a:r>
              <a:rPr lang="en-US" altLang="zh-CN" sz="2000" b="1" baseline="30000">
                <a:solidFill>
                  <a:schemeClr val="accent2"/>
                </a:solidFill>
                <a:effectLst>
                  <a:outerShdw blurRad="38100" dist="38100" dir="2700000" algn="tl">
                    <a:srgbClr val="000000"/>
                  </a:outerShdw>
                </a:effectLst>
              </a:rPr>
              <a:t>0</a:t>
            </a:r>
            <a:endParaRPr lang="en-US" altLang="zh-CN" sz="2000" b="1">
              <a:solidFill>
                <a:schemeClr val="accent2"/>
              </a:solidFill>
            </a:endParaRPr>
          </a:p>
        </p:txBody>
      </p:sp>
      <p:sp>
        <p:nvSpPr>
          <p:cNvPr id="508948" name="Text Box 20"/>
          <p:cNvSpPr txBox="1">
            <a:spLocks noChangeArrowheads="1"/>
          </p:cNvSpPr>
          <p:nvPr/>
        </p:nvSpPr>
        <p:spPr bwMode="auto">
          <a:xfrm>
            <a:off x="6934200" y="3775075"/>
            <a:ext cx="709613" cy="396875"/>
          </a:xfrm>
          <a:prstGeom prst="rect">
            <a:avLst/>
          </a:prstGeom>
          <a:noFill/>
          <a:ln w="9525">
            <a:noFill/>
            <a:miter lim="800000"/>
            <a:headEnd/>
            <a:tailEnd/>
          </a:ln>
          <a:effectLst/>
        </p:spPr>
        <p:txBody>
          <a:bodyPr wrap="none">
            <a:spAutoFit/>
          </a:bodyPr>
          <a:lstStyle/>
          <a:p>
            <a:pPr algn="l">
              <a:defRPr/>
            </a:pPr>
            <a:r>
              <a:rPr lang="en-US" altLang="zh-CN" sz="2000" b="1">
                <a:solidFill>
                  <a:schemeClr val="accent2"/>
                </a:solidFill>
                <a:effectLst>
                  <a:outerShdw blurRad="38100" dist="38100" dir="2700000" algn="tl">
                    <a:srgbClr val="000000"/>
                  </a:outerShdw>
                </a:effectLst>
              </a:rPr>
              <a:t>=149</a:t>
            </a:r>
            <a:endParaRPr lang="en-US" altLang="zh-CN" sz="2000">
              <a:solidFill>
                <a:schemeClr val="accent2"/>
              </a:solidFill>
            </a:endParaRPr>
          </a:p>
        </p:txBody>
      </p:sp>
      <p:sp>
        <p:nvSpPr>
          <p:cNvPr id="21" name="TextBox 20"/>
          <p:cNvSpPr txBox="1"/>
          <p:nvPr/>
        </p:nvSpPr>
        <p:spPr>
          <a:xfrm>
            <a:off x="5072066" y="2928934"/>
            <a:ext cx="4071934" cy="923330"/>
          </a:xfrm>
          <a:prstGeom prst="rect">
            <a:avLst/>
          </a:prstGeom>
          <a:noFill/>
        </p:spPr>
        <p:txBody>
          <a:bodyPr wrap="square" rtlCol="0">
            <a:spAutoFit/>
          </a:bodyPr>
          <a:lstStyle/>
          <a:p>
            <a:pPr algn="l"/>
            <a:r>
              <a:rPr lang="zh-CN" altLang="en-US" sz="1800" dirty="0" smtClean="0">
                <a:solidFill>
                  <a:schemeClr val="accent1"/>
                </a:solidFill>
              </a:rPr>
              <a:t>字长（</a:t>
            </a:r>
            <a:r>
              <a:rPr lang="en-US" altLang="zh-CN" sz="1800" dirty="0" smtClean="0">
                <a:solidFill>
                  <a:schemeClr val="accent1"/>
                </a:solidFill>
              </a:rPr>
              <a:t>word</a:t>
            </a:r>
            <a:r>
              <a:rPr lang="zh-CN" altLang="en-US" sz="1800" dirty="0" smtClean="0">
                <a:solidFill>
                  <a:schemeClr val="accent1"/>
                </a:solidFill>
              </a:rPr>
              <a:t>）</a:t>
            </a:r>
            <a:r>
              <a:rPr lang="en-US" altLang="zh-CN" sz="1800" dirty="0" smtClean="0">
                <a:solidFill>
                  <a:schemeClr val="accent1"/>
                </a:solidFill>
              </a:rPr>
              <a:t>:</a:t>
            </a:r>
            <a:r>
              <a:rPr lang="zh-CN" altLang="en-US" sz="1800" dirty="0" smtClean="0">
                <a:solidFill>
                  <a:schemeClr val="accent1"/>
                </a:solidFill>
              </a:rPr>
              <a:t>一次读取的位数，如</a:t>
            </a:r>
            <a:r>
              <a:rPr lang="en-US" altLang="zh-CN" sz="1800" dirty="0" smtClean="0">
                <a:solidFill>
                  <a:schemeClr val="accent1"/>
                </a:solidFill>
              </a:rPr>
              <a:t>32</a:t>
            </a:r>
            <a:r>
              <a:rPr lang="zh-CN" altLang="en-US" sz="1800" dirty="0" smtClean="0">
                <a:solidFill>
                  <a:schemeClr val="accent1"/>
                </a:solidFill>
              </a:rPr>
              <a:t>位，</a:t>
            </a:r>
            <a:r>
              <a:rPr lang="en-US" altLang="zh-CN" sz="1800" dirty="0" smtClean="0">
                <a:solidFill>
                  <a:schemeClr val="accent1"/>
                </a:solidFill>
              </a:rPr>
              <a:t>64</a:t>
            </a:r>
            <a:r>
              <a:rPr lang="zh-CN" altLang="en-US" sz="1800" dirty="0" smtClean="0">
                <a:solidFill>
                  <a:schemeClr val="accent1"/>
                </a:solidFill>
              </a:rPr>
              <a:t>位。涉及到结构体、共同体的边界对齐问题</a:t>
            </a:r>
            <a:endParaRPr lang="zh-CN" altLang="en-US" sz="1800" dirty="0">
              <a:solidFill>
                <a:schemeClr val="accent1"/>
              </a:solidFill>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08930"/>
                                        </p:tgtEl>
                                        <p:attrNameLst>
                                          <p:attrName>style.visibility</p:attrName>
                                        </p:attrNameLst>
                                      </p:cBhvr>
                                      <p:to>
                                        <p:strVal val="visible"/>
                                      </p:to>
                                    </p:set>
                                    <p:animEffect transition="in" filter="checkerboard(across)">
                                      <p:cBhvr>
                                        <p:cTn id="7" dur="500"/>
                                        <p:tgtEl>
                                          <p:spTgt spid="508930"/>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heckerboard(across)">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50894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499"/>
                                          </p:stCondLst>
                                        </p:cTn>
                                        <p:tgtEl>
                                          <p:spTgt spid="3"/>
                                        </p:tgtEl>
                                        <p:attrNameLst>
                                          <p:attrName>style.visibility</p:attrName>
                                        </p:attrNameLst>
                                      </p:cBhvr>
                                      <p:to>
                                        <p:strVal val="visible"/>
                                      </p:to>
                                    </p:set>
                                  </p:childTnLst>
                                </p:cTn>
                              </p:par>
                            </p:childTnLst>
                          </p:cTn>
                        </p:par>
                        <p:par>
                          <p:cTn id="21" fill="hold">
                            <p:stCondLst>
                              <p:cond delay="500"/>
                            </p:stCondLst>
                            <p:childTnLst>
                              <p:par>
                                <p:cTn id="22" presetID="17" presetClass="entr" presetSubtype="8" fill="hold" grpId="0" nodeType="afterEffect">
                                  <p:stCondLst>
                                    <p:cond delay="0"/>
                                  </p:stCondLst>
                                  <p:childTnLst>
                                    <p:set>
                                      <p:cBhvr>
                                        <p:cTn id="23" dur="1" fill="hold">
                                          <p:stCondLst>
                                            <p:cond delay="0"/>
                                          </p:stCondLst>
                                        </p:cTn>
                                        <p:tgtEl>
                                          <p:spTgt spid="508945"/>
                                        </p:tgtEl>
                                        <p:attrNameLst>
                                          <p:attrName>style.visibility</p:attrName>
                                        </p:attrNameLst>
                                      </p:cBhvr>
                                      <p:to>
                                        <p:strVal val="visible"/>
                                      </p:to>
                                    </p:set>
                                    <p:anim calcmode="lin" valueType="num">
                                      <p:cBhvr>
                                        <p:cTn id="24" dur="500" fill="hold"/>
                                        <p:tgtEl>
                                          <p:spTgt spid="508945"/>
                                        </p:tgtEl>
                                        <p:attrNameLst>
                                          <p:attrName>ppt_x</p:attrName>
                                        </p:attrNameLst>
                                      </p:cBhvr>
                                      <p:tavLst>
                                        <p:tav tm="0">
                                          <p:val>
                                            <p:strVal val="#ppt_x-#ppt_w/2"/>
                                          </p:val>
                                        </p:tav>
                                        <p:tav tm="100000">
                                          <p:val>
                                            <p:strVal val="#ppt_x"/>
                                          </p:val>
                                        </p:tav>
                                      </p:tavLst>
                                    </p:anim>
                                    <p:anim calcmode="lin" valueType="num">
                                      <p:cBhvr>
                                        <p:cTn id="25" dur="500" fill="hold"/>
                                        <p:tgtEl>
                                          <p:spTgt spid="508945"/>
                                        </p:tgtEl>
                                        <p:attrNameLst>
                                          <p:attrName>ppt_y</p:attrName>
                                        </p:attrNameLst>
                                      </p:cBhvr>
                                      <p:tavLst>
                                        <p:tav tm="0">
                                          <p:val>
                                            <p:strVal val="#ppt_y"/>
                                          </p:val>
                                        </p:tav>
                                        <p:tav tm="100000">
                                          <p:val>
                                            <p:strVal val="#ppt_y"/>
                                          </p:val>
                                        </p:tav>
                                      </p:tavLst>
                                    </p:anim>
                                    <p:anim calcmode="lin" valueType="num">
                                      <p:cBhvr>
                                        <p:cTn id="26" dur="500" fill="hold"/>
                                        <p:tgtEl>
                                          <p:spTgt spid="508945"/>
                                        </p:tgtEl>
                                        <p:attrNameLst>
                                          <p:attrName>ppt_w</p:attrName>
                                        </p:attrNameLst>
                                      </p:cBhvr>
                                      <p:tavLst>
                                        <p:tav tm="0">
                                          <p:val>
                                            <p:fltVal val="0"/>
                                          </p:val>
                                        </p:tav>
                                        <p:tav tm="100000">
                                          <p:val>
                                            <p:strVal val="#ppt_w"/>
                                          </p:val>
                                        </p:tav>
                                      </p:tavLst>
                                    </p:anim>
                                    <p:anim calcmode="lin" valueType="num">
                                      <p:cBhvr>
                                        <p:cTn id="27" dur="500" fill="hold"/>
                                        <p:tgtEl>
                                          <p:spTgt spid="508945"/>
                                        </p:tgtEl>
                                        <p:attrNameLst>
                                          <p:attrName>ppt_h</p:attrName>
                                        </p:attrNameLst>
                                      </p:cBhvr>
                                      <p:tavLst>
                                        <p:tav tm="0">
                                          <p:val>
                                            <p:strVal val="#ppt_h"/>
                                          </p:val>
                                        </p:tav>
                                        <p:tav tm="100000">
                                          <p:val>
                                            <p:strVal val="#ppt_h"/>
                                          </p:val>
                                        </p:tav>
                                      </p:tavLst>
                                    </p:anim>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08946"/>
                                        </p:tgtEl>
                                        <p:attrNameLst>
                                          <p:attrName>style.visibility</p:attrName>
                                        </p:attrNameLst>
                                      </p:cBhvr>
                                      <p:to>
                                        <p:strVal val="visible"/>
                                      </p:to>
                                    </p:set>
                                    <p:animEffect transition="in" filter="wipe(left)">
                                      <p:cBhvr>
                                        <p:cTn id="32" dur="500"/>
                                        <p:tgtEl>
                                          <p:spTgt spid="50894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08947"/>
                                        </p:tgtEl>
                                        <p:attrNameLst>
                                          <p:attrName>style.visibility</p:attrName>
                                        </p:attrNameLst>
                                      </p:cBhvr>
                                      <p:to>
                                        <p:strVal val="visible"/>
                                      </p:to>
                                    </p:set>
                                    <p:animEffect transition="in" filter="wipe(left)">
                                      <p:cBhvr>
                                        <p:cTn id="37" dur="500"/>
                                        <p:tgtEl>
                                          <p:spTgt spid="50894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08948"/>
                                        </p:tgtEl>
                                        <p:attrNameLst>
                                          <p:attrName>style.visibility</p:attrName>
                                        </p:attrNameLst>
                                      </p:cBhvr>
                                      <p:to>
                                        <p:strVal val="visible"/>
                                      </p:to>
                                    </p:set>
                                    <p:animEffect transition="in" filter="wipe(left)">
                                      <p:cBhvr>
                                        <p:cTn id="42" dur="500"/>
                                        <p:tgtEl>
                                          <p:spTgt spid="50894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508944"/>
                                        </p:tgtEl>
                                        <p:attrNameLst>
                                          <p:attrName>style.visibility</p:attrName>
                                        </p:attrNameLst>
                                      </p:cBhvr>
                                      <p:to>
                                        <p:strVal val="visible"/>
                                      </p:to>
                                    </p:set>
                                    <p:animEffect transition="in" filter="wipe(up)">
                                      <p:cBhvr>
                                        <p:cTn id="47" dur="500"/>
                                        <p:tgtEl>
                                          <p:spTgt spid="5089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930" grpId="0" autoUpdateAnimBg="0"/>
      <p:bldP spid="508943" grpId="0" autoUpdateAnimBg="0"/>
      <p:bldP spid="508944" grpId="0" autoUpdateAnimBg="0"/>
      <p:bldP spid="508945" grpId="0" autoUpdateAnimBg="0"/>
      <p:bldP spid="508946" grpId="0" autoUpdateAnimBg="0"/>
      <p:bldP spid="508947" grpId="0" autoUpdateAnimBg="0"/>
      <p:bldP spid="508948"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0978" name="Rectangle 2"/>
          <p:cNvSpPr>
            <a:spLocks noGrp="1" noChangeArrowheads="1"/>
          </p:cNvSpPr>
          <p:nvPr>
            <p:ph type="title" idx="4294967295"/>
          </p:nvPr>
        </p:nvSpPr>
        <p:spPr>
          <a:xfrm>
            <a:off x="1355725" y="609600"/>
            <a:ext cx="6731000" cy="609600"/>
          </a:xfrm>
          <a:prstGeom prst="rect">
            <a:avLst/>
          </a:prstGeom>
        </p:spPr>
        <p:txBody>
          <a:bodyPr/>
          <a:lstStyle/>
          <a:p>
            <a:pPr eaLnBrk="1" hangingPunct="1">
              <a:defRPr/>
            </a:pPr>
            <a:r>
              <a:rPr lang="zh-CN" altLang="en-US" sz="4000" b="1" smtClean="0">
                <a:effectLst>
                  <a:outerShdw blurRad="38100" dist="38100" dir="2700000" algn="tl">
                    <a:srgbClr val="000000"/>
                  </a:outerShdw>
                </a:effectLst>
                <a:ea typeface="Arial Unicode MS" pitchFamily="34" charset="-122"/>
                <a:cs typeface="Arial Unicode MS" pitchFamily="34" charset="-122"/>
              </a:rPr>
              <a:t>计算机语言介绍</a:t>
            </a:r>
            <a:endParaRPr lang="zh-CN" altLang="en-US" sz="4000" smtClean="0">
              <a:ea typeface="Arial Unicode MS" pitchFamily="34" charset="-122"/>
              <a:cs typeface="Arial Unicode MS" pitchFamily="34" charset="-122"/>
            </a:endParaRPr>
          </a:p>
        </p:txBody>
      </p:sp>
      <p:sp>
        <p:nvSpPr>
          <p:cNvPr id="510979" name="Text Box 3"/>
          <p:cNvSpPr txBox="1">
            <a:spLocks noChangeArrowheads="1"/>
          </p:cNvSpPr>
          <p:nvPr/>
        </p:nvSpPr>
        <p:spPr bwMode="auto">
          <a:xfrm>
            <a:off x="914400" y="1752600"/>
            <a:ext cx="7391400" cy="1565275"/>
          </a:xfrm>
          <a:prstGeom prst="rect">
            <a:avLst/>
          </a:prstGeom>
          <a:noFill/>
          <a:ln w="9525">
            <a:noFill/>
            <a:miter lim="800000"/>
            <a:headEnd/>
            <a:tailEnd/>
          </a:ln>
        </p:spPr>
        <p:txBody>
          <a:bodyPr>
            <a:spAutoFit/>
          </a:bodyPr>
          <a:lstStyle/>
          <a:p>
            <a:pPr algn="l">
              <a:lnSpc>
                <a:spcPct val="120000"/>
              </a:lnSpc>
              <a:spcBef>
                <a:spcPct val="50000"/>
              </a:spcBef>
            </a:pPr>
            <a:r>
              <a:rPr lang="zh-CN" altLang="en-US" b="1" i="1">
                <a:solidFill>
                  <a:srgbClr val="0000FF"/>
                </a:solidFill>
                <a:latin typeface="宋体" pitchFamily="2" charset="-122"/>
                <a:ea typeface="Arial Unicode MS" pitchFamily="34" charset="-122"/>
                <a:cs typeface="Arial Unicode MS" pitchFamily="34" charset="-122"/>
              </a:rPr>
              <a:t>自然语言</a:t>
            </a:r>
            <a:endParaRPr lang="zh-CN" altLang="en-US" sz="1800" b="1" i="1">
              <a:solidFill>
                <a:srgbClr val="0000FF"/>
              </a:solidFill>
              <a:latin typeface="宋体" pitchFamily="2" charset="-122"/>
              <a:ea typeface="Arial Unicode MS" pitchFamily="34" charset="-122"/>
              <a:cs typeface="Arial Unicode MS" pitchFamily="34" charset="-122"/>
            </a:endParaRPr>
          </a:p>
          <a:p>
            <a:pPr algn="l">
              <a:lnSpc>
                <a:spcPct val="120000"/>
              </a:lnSpc>
              <a:spcBef>
                <a:spcPct val="50000"/>
              </a:spcBef>
            </a:pPr>
            <a:r>
              <a:rPr lang="zh-CN" altLang="en-US" sz="1800" b="1">
                <a:latin typeface="宋体" pitchFamily="2" charset="-122"/>
              </a:rPr>
              <a:t>    </a:t>
            </a:r>
            <a:r>
              <a:rPr lang="zh-CN" altLang="en-US" sz="2000" b="1">
                <a:latin typeface="宋体" pitchFamily="2" charset="-122"/>
                <a:ea typeface="Arial Unicode MS" pitchFamily="34" charset="-122"/>
                <a:cs typeface="Arial Unicode MS" pitchFamily="34" charset="-122"/>
              </a:rPr>
              <a:t>人与人之间用来表达意思，交流思想的工具。是由语音、词</a:t>
            </a:r>
          </a:p>
          <a:p>
            <a:pPr algn="l">
              <a:lnSpc>
                <a:spcPct val="120000"/>
              </a:lnSpc>
              <a:spcBef>
                <a:spcPct val="50000"/>
              </a:spcBef>
            </a:pPr>
            <a:r>
              <a:rPr lang="zh-CN" altLang="en-US" sz="2000" b="1">
                <a:latin typeface="宋体" pitchFamily="2" charset="-122"/>
                <a:ea typeface="Arial Unicode MS" pitchFamily="34" charset="-122"/>
                <a:cs typeface="Arial Unicode MS" pitchFamily="34" charset="-122"/>
              </a:rPr>
              <a:t>汇和语法构成的一定系统。</a:t>
            </a:r>
            <a:endParaRPr lang="zh-CN" altLang="en-US" b="1">
              <a:ea typeface="Arial Unicode MS" pitchFamily="34" charset="-122"/>
              <a:cs typeface="Arial Unicode MS" pitchFamily="34" charset="-122"/>
            </a:endParaRPr>
          </a:p>
        </p:txBody>
      </p:sp>
      <p:sp>
        <p:nvSpPr>
          <p:cNvPr id="510980" name="Rectangle 4"/>
          <p:cNvSpPr>
            <a:spLocks noChangeArrowheads="1"/>
          </p:cNvSpPr>
          <p:nvPr/>
        </p:nvSpPr>
        <p:spPr bwMode="auto">
          <a:xfrm>
            <a:off x="981075" y="3844925"/>
            <a:ext cx="7496175" cy="1565275"/>
          </a:xfrm>
          <a:prstGeom prst="rect">
            <a:avLst/>
          </a:prstGeom>
          <a:noFill/>
          <a:ln w="9525">
            <a:noFill/>
            <a:miter lim="800000"/>
            <a:headEnd/>
            <a:tailEnd/>
          </a:ln>
        </p:spPr>
        <p:txBody>
          <a:bodyPr wrap="none" lIns="90000" tIns="46800" rIns="90000" bIns="46800" anchor="ctr">
            <a:spAutoFit/>
          </a:bodyPr>
          <a:lstStyle/>
          <a:p>
            <a:pPr algn="l">
              <a:lnSpc>
                <a:spcPct val="120000"/>
              </a:lnSpc>
              <a:spcBef>
                <a:spcPct val="50000"/>
              </a:spcBef>
            </a:pPr>
            <a:r>
              <a:rPr lang="zh-CN" altLang="en-US" b="1" i="1">
                <a:solidFill>
                  <a:srgbClr val="0000FF"/>
                </a:solidFill>
                <a:latin typeface="宋体" pitchFamily="2" charset="-122"/>
                <a:ea typeface="Arial Unicode MS" pitchFamily="34" charset="-122"/>
                <a:cs typeface="Arial Unicode MS" pitchFamily="34" charset="-122"/>
              </a:rPr>
              <a:t>程序设计语言</a:t>
            </a:r>
            <a:endParaRPr lang="zh-CN" altLang="en-US" sz="1800" b="1">
              <a:solidFill>
                <a:srgbClr val="0000FF"/>
              </a:solidFill>
              <a:latin typeface="宋体" pitchFamily="2" charset="-122"/>
              <a:ea typeface="Arial Unicode MS" pitchFamily="34" charset="-122"/>
              <a:cs typeface="Arial Unicode MS" pitchFamily="34" charset="-122"/>
            </a:endParaRPr>
          </a:p>
          <a:p>
            <a:pPr algn="l">
              <a:lnSpc>
                <a:spcPct val="120000"/>
              </a:lnSpc>
              <a:spcBef>
                <a:spcPct val="50000"/>
              </a:spcBef>
            </a:pPr>
            <a:r>
              <a:rPr lang="zh-CN" altLang="en-US" sz="1800" b="1">
                <a:latin typeface="宋体" pitchFamily="2" charset="-122"/>
              </a:rPr>
              <a:t>    </a:t>
            </a:r>
            <a:r>
              <a:rPr lang="zh-CN" altLang="en-US" sz="2000" b="1">
                <a:latin typeface="宋体" pitchFamily="2" charset="-122"/>
                <a:ea typeface="Arial Unicode MS" pitchFamily="34" charset="-122"/>
                <a:cs typeface="Arial Unicode MS" pitchFamily="34" charset="-122"/>
              </a:rPr>
              <a:t>人指挥计算机工作的工具。是由字、词和语法规则构成的指令</a:t>
            </a:r>
          </a:p>
          <a:p>
            <a:pPr algn="l">
              <a:lnSpc>
                <a:spcPct val="120000"/>
              </a:lnSpc>
              <a:spcBef>
                <a:spcPct val="50000"/>
              </a:spcBef>
            </a:pPr>
            <a:r>
              <a:rPr lang="zh-CN" altLang="en-US" sz="2000" b="1">
                <a:latin typeface="宋体" pitchFamily="2" charset="-122"/>
                <a:ea typeface="Arial Unicode MS" pitchFamily="34" charset="-122"/>
                <a:cs typeface="Arial Unicode MS" pitchFamily="34" charset="-122"/>
              </a:rPr>
              <a:t>系统。</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10978"/>
                                        </p:tgtEl>
                                        <p:attrNameLst>
                                          <p:attrName>style.visibility</p:attrName>
                                        </p:attrNameLst>
                                      </p:cBhvr>
                                      <p:to>
                                        <p:strVal val="visible"/>
                                      </p:to>
                                    </p:set>
                                    <p:animEffect transition="in" filter="checkerboard(across)">
                                      <p:cBhvr>
                                        <p:cTn id="7" dur="500"/>
                                        <p:tgtEl>
                                          <p:spTgt spid="510978"/>
                                        </p:tgtEl>
                                      </p:cBhvr>
                                    </p:animEffect>
                                  </p:childTnLst>
                                </p:cTn>
                              </p:par>
                            </p:childTnLst>
                          </p:cTn>
                        </p:par>
                        <p:par>
                          <p:cTn id="8" fill="hold">
                            <p:stCondLst>
                              <p:cond delay="500"/>
                            </p:stCondLst>
                            <p:childTnLst>
                              <p:par>
                                <p:cTn id="9" presetID="5" presetClass="entr" presetSubtype="10" fill="hold" grpId="0" nodeType="afterEffect">
                                  <p:stCondLst>
                                    <p:cond delay="1000"/>
                                  </p:stCondLst>
                                  <p:iterate type="lt">
                                    <p:tmPct val="100000"/>
                                  </p:iterate>
                                  <p:childTnLst>
                                    <p:set>
                                      <p:cBhvr>
                                        <p:cTn id="10" dur="1" fill="hold">
                                          <p:stCondLst>
                                            <p:cond delay="0"/>
                                          </p:stCondLst>
                                        </p:cTn>
                                        <p:tgtEl>
                                          <p:spTgt spid="510979"/>
                                        </p:tgtEl>
                                        <p:attrNameLst>
                                          <p:attrName>style.visibility</p:attrName>
                                        </p:attrNameLst>
                                      </p:cBhvr>
                                      <p:to>
                                        <p:strVal val="visible"/>
                                      </p:to>
                                    </p:set>
                                    <p:animEffect transition="in" filter="checkerboard(across)">
                                      <p:cBhvr>
                                        <p:cTn id="11" dur="75"/>
                                        <p:tgtEl>
                                          <p:spTgt spid="510979"/>
                                        </p:tgtEl>
                                      </p:cBhvr>
                                    </p:animEffect>
                                  </p:childTnLst>
                                </p:cTn>
                              </p:par>
                            </p:childTnLst>
                          </p:cTn>
                        </p:par>
                        <p:par>
                          <p:cTn id="12" fill="hold">
                            <p:stCondLst>
                              <p:cond delay="4500"/>
                            </p:stCondLst>
                            <p:childTnLst>
                              <p:par>
                                <p:cTn id="13" presetID="5" presetClass="entr" presetSubtype="10" fill="hold" grpId="0" nodeType="afterEffect">
                                  <p:stCondLst>
                                    <p:cond delay="2000"/>
                                  </p:stCondLst>
                                  <p:iterate type="lt">
                                    <p:tmPct val="100000"/>
                                  </p:iterate>
                                  <p:childTnLst>
                                    <p:set>
                                      <p:cBhvr>
                                        <p:cTn id="14" dur="1" fill="hold">
                                          <p:stCondLst>
                                            <p:cond delay="0"/>
                                          </p:stCondLst>
                                        </p:cTn>
                                        <p:tgtEl>
                                          <p:spTgt spid="510980"/>
                                        </p:tgtEl>
                                        <p:attrNameLst>
                                          <p:attrName>style.visibility</p:attrName>
                                        </p:attrNameLst>
                                      </p:cBhvr>
                                      <p:to>
                                        <p:strVal val="visible"/>
                                      </p:to>
                                    </p:set>
                                    <p:animEffect transition="in" filter="checkerboard(across)">
                                      <p:cBhvr>
                                        <p:cTn id="15" dur="75"/>
                                        <p:tgtEl>
                                          <p:spTgt spid="5109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0978" grpId="0" autoUpdateAnimBg="0"/>
      <p:bldP spid="510979" grpId="0" autoUpdateAnimBg="0"/>
      <p:bldP spid="510980"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02" name="Rectangle 2"/>
          <p:cNvSpPr>
            <a:spLocks noGrp="1" noChangeArrowheads="1"/>
          </p:cNvSpPr>
          <p:nvPr>
            <p:ph type="title" idx="4294967295"/>
          </p:nvPr>
        </p:nvSpPr>
        <p:spPr>
          <a:xfrm>
            <a:off x="838200" y="533400"/>
            <a:ext cx="7543800" cy="914400"/>
          </a:xfrm>
          <a:prstGeom prst="rect">
            <a:avLst/>
          </a:prstGeom>
        </p:spPr>
        <p:txBody>
          <a:bodyPr/>
          <a:lstStyle/>
          <a:p>
            <a:pPr eaLnBrk="1" hangingPunct="1">
              <a:defRPr/>
            </a:pPr>
            <a:r>
              <a:rPr lang="zh-CN" altLang="en-US" sz="3200" b="1" smtClean="0">
                <a:effectLst>
                  <a:outerShdw blurRad="38100" dist="38100" dir="2700000" algn="tl">
                    <a:srgbClr val="000000"/>
                  </a:outerShdw>
                </a:effectLst>
                <a:ea typeface="Arial Unicode MS" pitchFamily="34" charset="-122"/>
                <a:cs typeface="Arial Unicode MS" pitchFamily="34" charset="-122"/>
              </a:rPr>
              <a:t>程序设计语言分类</a:t>
            </a:r>
          </a:p>
        </p:txBody>
      </p:sp>
      <p:sp useBgFill="1">
        <p:nvSpPr>
          <p:cNvPr id="512003" name="Rectangle 3"/>
          <p:cNvSpPr>
            <a:spLocks noGrp="1" noChangeArrowheads="1"/>
          </p:cNvSpPr>
          <p:nvPr>
            <p:ph type="body" idx="4294967295"/>
          </p:nvPr>
        </p:nvSpPr>
        <p:spPr bwMode="auto">
          <a:xfrm>
            <a:off x="571500" y="1752600"/>
            <a:ext cx="8191500" cy="4114800"/>
          </a:xfrm>
          <a:prstGeom prst="rect">
            <a:avLst/>
          </a:prstGeom>
          <a:ln>
            <a:miter lim="800000"/>
            <a:headEnd/>
            <a:tailEnd/>
          </a:ln>
        </p:spPr>
        <p:txBody>
          <a:bodyPr vert="horz" wrap="square" lIns="91440" tIns="45720" rIns="91440" bIns="45720" numCol="1" anchor="t" anchorCtr="0" compatLnSpc="1">
            <a:prstTxWarp prst="textNoShape">
              <a:avLst/>
            </a:prstTxWarp>
          </a:bodyPr>
          <a:lstStyle/>
          <a:p>
            <a:pPr eaLnBrk="1" hangingPunct="1">
              <a:lnSpc>
                <a:spcPct val="140000"/>
              </a:lnSpc>
              <a:buClr>
                <a:srgbClr val="FF3300"/>
              </a:buClr>
              <a:buFont typeface="Wingdings" pitchFamily="2" charset="2"/>
              <a:buChar char="Ø"/>
              <a:defRPr/>
            </a:pPr>
            <a:r>
              <a:rPr lang="zh-CN" altLang="en-US" sz="2000" b="1" i="1" smtClean="0">
                <a:solidFill>
                  <a:srgbClr val="008000"/>
                </a:solidFill>
                <a:effectLst>
                  <a:outerShdw blurRad="38100" dist="38100" dir="2700000" algn="tl">
                    <a:srgbClr val="000000"/>
                  </a:outerShdw>
                </a:effectLst>
              </a:rPr>
              <a:t>机器语言</a:t>
            </a:r>
            <a:r>
              <a:rPr lang="zh-CN" altLang="en-US" sz="2000" b="1" smtClean="0"/>
              <a:t>：</a:t>
            </a:r>
            <a:r>
              <a:rPr lang="zh-CN" altLang="en-US" sz="2000" b="1" smtClean="0">
                <a:ea typeface="Arial Unicode MS" pitchFamily="34" charset="-122"/>
                <a:cs typeface="Arial Unicode MS" pitchFamily="34" charset="-122"/>
              </a:rPr>
              <a:t>面向机器的指令系统</a:t>
            </a:r>
          </a:p>
          <a:p>
            <a:pPr eaLnBrk="1" hangingPunct="1">
              <a:lnSpc>
                <a:spcPct val="140000"/>
              </a:lnSpc>
              <a:buClr>
                <a:srgbClr val="FF3300"/>
              </a:buClr>
              <a:buFont typeface="Wingdings" pitchFamily="2" charset="2"/>
              <a:buChar char="Ø"/>
              <a:defRPr/>
            </a:pPr>
            <a:r>
              <a:rPr lang="zh-CN" altLang="en-US" sz="2000" b="1" i="1" smtClean="0">
                <a:solidFill>
                  <a:srgbClr val="008000"/>
                </a:solidFill>
                <a:effectLst>
                  <a:outerShdw blurRad="38100" dist="38100" dir="2700000" algn="tl">
                    <a:srgbClr val="000000"/>
                  </a:outerShdw>
                </a:effectLst>
              </a:rPr>
              <a:t>汇编语言</a:t>
            </a:r>
            <a:r>
              <a:rPr lang="zh-CN" altLang="en-US" sz="2000" b="1" smtClean="0"/>
              <a:t>：</a:t>
            </a:r>
            <a:r>
              <a:rPr lang="zh-CN" altLang="en-US" sz="2000" b="1" smtClean="0">
                <a:ea typeface="Arial Unicode MS" pitchFamily="34" charset="-122"/>
                <a:cs typeface="Arial Unicode MS" pitchFamily="34" charset="-122"/>
              </a:rPr>
              <a:t>以类英语缩写来编程序</a:t>
            </a:r>
          </a:p>
          <a:p>
            <a:pPr eaLnBrk="1" hangingPunct="1">
              <a:lnSpc>
                <a:spcPct val="140000"/>
              </a:lnSpc>
              <a:buClr>
                <a:srgbClr val="FF3300"/>
              </a:buClr>
              <a:buFont typeface="Wingdings" pitchFamily="2" charset="2"/>
              <a:buChar char="Ø"/>
              <a:defRPr/>
            </a:pPr>
            <a:r>
              <a:rPr lang="zh-CN" altLang="en-US" sz="2000" b="1" i="1" smtClean="0">
                <a:solidFill>
                  <a:srgbClr val="008000"/>
                </a:solidFill>
                <a:effectLst>
                  <a:outerShdw blurRad="38100" dist="38100" dir="2700000" algn="tl">
                    <a:srgbClr val="000000"/>
                  </a:outerShdw>
                </a:effectLst>
              </a:rPr>
              <a:t>高级语言</a:t>
            </a:r>
            <a:r>
              <a:rPr lang="zh-CN" altLang="en-US" sz="2000" b="1" smtClean="0"/>
              <a:t>：</a:t>
            </a:r>
            <a:r>
              <a:rPr lang="zh-CN" altLang="en-US" sz="2000" b="1" smtClean="0">
                <a:ea typeface="Arial Unicode MS" pitchFamily="34" charset="-122"/>
                <a:cs typeface="Arial Unicode MS" pitchFamily="34" charset="-122"/>
              </a:rPr>
              <a:t>不面向机器，用接近人类语言的描述方式构成的指令系统</a:t>
            </a:r>
          </a:p>
          <a:p>
            <a:pPr eaLnBrk="1" hangingPunct="1">
              <a:lnSpc>
                <a:spcPct val="140000"/>
              </a:lnSpc>
              <a:buClr>
                <a:srgbClr val="FF3300"/>
              </a:buClr>
              <a:buFont typeface="Wingdings" pitchFamily="2" charset="2"/>
              <a:buChar char="Ø"/>
              <a:defRPr/>
            </a:pPr>
            <a:endParaRPr lang="zh-CN" altLang="en-US" sz="2000" b="1" smtClean="0"/>
          </a:p>
          <a:p>
            <a:pPr eaLnBrk="1" hangingPunct="1">
              <a:lnSpc>
                <a:spcPct val="140000"/>
              </a:lnSpc>
              <a:buClr>
                <a:srgbClr val="FF3300"/>
              </a:buClr>
              <a:buFont typeface="Wingdings" pitchFamily="2" charset="2"/>
              <a:buChar char="Ø"/>
              <a:defRPr/>
            </a:pPr>
            <a:r>
              <a:rPr lang="zh-CN" altLang="en-US" sz="2000" b="1" smtClean="0">
                <a:solidFill>
                  <a:srgbClr val="006600"/>
                </a:solidFill>
              </a:rPr>
              <a:t>翻译程序</a:t>
            </a:r>
          </a:p>
          <a:p>
            <a:pPr lvl="1" eaLnBrk="1" hangingPunct="1">
              <a:lnSpc>
                <a:spcPct val="140000"/>
              </a:lnSpc>
              <a:buClr>
                <a:srgbClr val="FF3300"/>
              </a:buClr>
              <a:buSzTx/>
              <a:buFont typeface="Wingdings" pitchFamily="2" charset="2"/>
              <a:buNone/>
              <a:defRPr/>
            </a:pPr>
            <a:r>
              <a:rPr lang="zh-CN" altLang="en-US" sz="2000" b="1" smtClean="0">
                <a:ea typeface="Arial Unicode MS" pitchFamily="34" charset="-122"/>
                <a:cs typeface="Arial Unicode MS" pitchFamily="34" charset="-122"/>
              </a:rPr>
              <a:t>汇编程序：把汇编源程序转换为机器语言的程序</a:t>
            </a:r>
          </a:p>
          <a:p>
            <a:pPr lvl="1" eaLnBrk="1" hangingPunct="1">
              <a:lnSpc>
                <a:spcPct val="140000"/>
              </a:lnSpc>
              <a:buClr>
                <a:srgbClr val="FF3300"/>
              </a:buClr>
              <a:buSzTx/>
              <a:buFont typeface="Wingdings" pitchFamily="2" charset="2"/>
              <a:buNone/>
              <a:defRPr/>
            </a:pPr>
            <a:r>
              <a:rPr lang="zh-CN" altLang="en-US" sz="2000" b="1" smtClean="0">
                <a:ea typeface="Arial Unicode MS" pitchFamily="34" charset="-122"/>
                <a:cs typeface="Arial Unicode MS" pitchFamily="34" charset="-122"/>
              </a:rPr>
              <a:t>编译器：把高级语言程序转换为机器语言或汇编语言的翻译程序</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12002"/>
                                        </p:tgtEl>
                                        <p:attrNameLst>
                                          <p:attrName>style.visibility</p:attrName>
                                        </p:attrNameLst>
                                      </p:cBhvr>
                                      <p:to>
                                        <p:strVal val="visible"/>
                                      </p:to>
                                    </p:set>
                                    <p:animEffect transition="in" filter="checkerboard(across)">
                                      <p:cBhvr>
                                        <p:cTn id="7" dur="500"/>
                                        <p:tgtEl>
                                          <p:spTgt spid="51200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512003">
                                            <p:txEl>
                                              <p:pRg st="0" end="0"/>
                                            </p:txEl>
                                          </p:spTgt>
                                        </p:tgtEl>
                                        <p:attrNameLst>
                                          <p:attrName>style.visibility</p:attrName>
                                        </p:attrNameLst>
                                      </p:cBhvr>
                                      <p:to>
                                        <p:strVal val="visible"/>
                                      </p:to>
                                    </p:set>
                                    <p:animEffect transition="in" filter="checkerboard(down)">
                                      <p:cBhvr>
                                        <p:cTn id="12" dur="500"/>
                                        <p:tgtEl>
                                          <p:spTgt spid="51200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5" fill="hold" grpId="0" nodeType="clickEffect">
                                  <p:stCondLst>
                                    <p:cond delay="0"/>
                                  </p:stCondLst>
                                  <p:childTnLst>
                                    <p:set>
                                      <p:cBhvr>
                                        <p:cTn id="16" dur="1" fill="hold">
                                          <p:stCondLst>
                                            <p:cond delay="0"/>
                                          </p:stCondLst>
                                        </p:cTn>
                                        <p:tgtEl>
                                          <p:spTgt spid="512003">
                                            <p:txEl>
                                              <p:pRg st="1" end="1"/>
                                            </p:txEl>
                                          </p:spTgt>
                                        </p:tgtEl>
                                        <p:attrNameLst>
                                          <p:attrName>style.visibility</p:attrName>
                                        </p:attrNameLst>
                                      </p:cBhvr>
                                      <p:to>
                                        <p:strVal val="visible"/>
                                      </p:to>
                                    </p:set>
                                    <p:animEffect transition="in" filter="checkerboard(down)">
                                      <p:cBhvr>
                                        <p:cTn id="17" dur="500"/>
                                        <p:tgtEl>
                                          <p:spTgt spid="51200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5" fill="hold" grpId="0" nodeType="clickEffect">
                                  <p:stCondLst>
                                    <p:cond delay="0"/>
                                  </p:stCondLst>
                                  <p:childTnLst>
                                    <p:set>
                                      <p:cBhvr>
                                        <p:cTn id="21" dur="1" fill="hold">
                                          <p:stCondLst>
                                            <p:cond delay="0"/>
                                          </p:stCondLst>
                                        </p:cTn>
                                        <p:tgtEl>
                                          <p:spTgt spid="512003">
                                            <p:txEl>
                                              <p:pRg st="2" end="2"/>
                                            </p:txEl>
                                          </p:spTgt>
                                        </p:tgtEl>
                                        <p:attrNameLst>
                                          <p:attrName>style.visibility</p:attrName>
                                        </p:attrNameLst>
                                      </p:cBhvr>
                                      <p:to>
                                        <p:strVal val="visible"/>
                                      </p:to>
                                    </p:set>
                                    <p:animEffect transition="in" filter="checkerboard(down)">
                                      <p:cBhvr>
                                        <p:cTn id="22" dur="500"/>
                                        <p:tgtEl>
                                          <p:spTgt spid="51200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5" fill="hold" grpId="0" nodeType="clickEffect">
                                  <p:stCondLst>
                                    <p:cond delay="0"/>
                                  </p:stCondLst>
                                  <p:childTnLst>
                                    <p:set>
                                      <p:cBhvr>
                                        <p:cTn id="26" dur="1" fill="hold">
                                          <p:stCondLst>
                                            <p:cond delay="0"/>
                                          </p:stCondLst>
                                        </p:cTn>
                                        <p:tgtEl>
                                          <p:spTgt spid="512003">
                                            <p:txEl>
                                              <p:pRg st="4" end="4"/>
                                            </p:txEl>
                                          </p:spTgt>
                                        </p:tgtEl>
                                        <p:attrNameLst>
                                          <p:attrName>style.visibility</p:attrName>
                                        </p:attrNameLst>
                                      </p:cBhvr>
                                      <p:to>
                                        <p:strVal val="visible"/>
                                      </p:to>
                                    </p:set>
                                    <p:animEffect transition="in" filter="checkerboard(down)">
                                      <p:cBhvr>
                                        <p:cTn id="27" dur="500"/>
                                        <p:tgtEl>
                                          <p:spTgt spid="512003">
                                            <p:txEl>
                                              <p:pRg st="4" end="4"/>
                                            </p:txEl>
                                          </p:spTgt>
                                        </p:tgtEl>
                                      </p:cBhvr>
                                    </p:animEffect>
                                  </p:childTnLst>
                                </p:cTn>
                              </p:par>
                              <p:par>
                                <p:cTn id="28" presetID="5" presetClass="entr" presetSubtype="5" fill="hold" grpId="0" nodeType="withEffect">
                                  <p:stCondLst>
                                    <p:cond delay="0"/>
                                  </p:stCondLst>
                                  <p:childTnLst>
                                    <p:set>
                                      <p:cBhvr>
                                        <p:cTn id="29" dur="1" fill="hold">
                                          <p:stCondLst>
                                            <p:cond delay="0"/>
                                          </p:stCondLst>
                                        </p:cTn>
                                        <p:tgtEl>
                                          <p:spTgt spid="512003">
                                            <p:txEl>
                                              <p:pRg st="5" end="5"/>
                                            </p:txEl>
                                          </p:spTgt>
                                        </p:tgtEl>
                                        <p:attrNameLst>
                                          <p:attrName>style.visibility</p:attrName>
                                        </p:attrNameLst>
                                      </p:cBhvr>
                                      <p:to>
                                        <p:strVal val="visible"/>
                                      </p:to>
                                    </p:set>
                                    <p:animEffect transition="in" filter="checkerboard(down)">
                                      <p:cBhvr>
                                        <p:cTn id="30" dur="500"/>
                                        <p:tgtEl>
                                          <p:spTgt spid="512003">
                                            <p:txEl>
                                              <p:pRg st="5" end="5"/>
                                            </p:txEl>
                                          </p:spTgt>
                                        </p:tgtEl>
                                      </p:cBhvr>
                                    </p:animEffect>
                                  </p:childTnLst>
                                </p:cTn>
                              </p:par>
                              <p:par>
                                <p:cTn id="31" presetID="5" presetClass="entr" presetSubtype="5" fill="hold" grpId="0" nodeType="withEffect">
                                  <p:stCondLst>
                                    <p:cond delay="0"/>
                                  </p:stCondLst>
                                  <p:childTnLst>
                                    <p:set>
                                      <p:cBhvr>
                                        <p:cTn id="32" dur="1" fill="hold">
                                          <p:stCondLst>
                                            <p:cond delay="0"/>
                                          </p:stCondLst>
                                        </p:cTn>
                                        <p:tgtEl>
                                          <p:spTgt spid="512003">
                                            <p:txEl>
                                              <p:pRg st="6" end="6"/>
                                            </p:txEl>
                                          </p:spTgt>
                                        </p:tgtEl>
                                        <p:attrNameLst>
                                          <p:attrName>style.visibility</p:attrName>
                                        </p:attrNameLst>
                                      </p:cBhvr>
                                      <p:to>
                                        <p:strVal val="visible"/>
                                      </p:to>
                                    </p:set>
                                    <p:animEffect transition="in" filter="checkerboard(down)">
                                      <p:cBhvr>
                                        <p:cTn id="33" dur="500"/>
                                        <p:tgtEl>
                                          <p:spTgt spid="51200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02" grpId="0" autoUpdateAnimBg="0"/>
      <p:bldP spid="512003"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6" name="Text Box 2"/>
          <p:cNvSpPr txBox="1">
            <a:spLocks noChangeArrowheads="1"/>
          </p:cNvSpPr>
          <p:nvPr/>
        </p:nvSpPr>
        <p:spPr bwMode="auto">
          <a:xfrm>
            <a:off x="4343400" y="457200"/>
            <a:ext cx="4343400" cy="457200"/>
          </a:xfrm>
          <a:prstGeom prst="rect">
            <a:avLst/>
          </a:prstGeom>
          <a:noFill/>
          <a:ln w="9525">
            <a:noFill/>
            <a:miter lim="800000"/>
            <a:headEnd/>
            <a:tailEnd/>
          </a:ln>
          <a:effectLst/>
        </p:spPr>
        <p:txBody>
          <a:bodyPr>
            <a:spAutoFit/>
          </a:bodyPr>
          <a:lstStyle/>
          <a:p>
            <a:pPr algn="l">
              <a:spcBef>
                <a:spcPct val="50000"/>
              </a:spcBef>
              <a:defRPr/>
            </a:pPr>
            <a:r>
              <a:rPr lang="zh-CN" altLang="en-US" b="1">
                <a:solidFill>
                  <a:schemeClr val="tx2"/>
                </a:solidFill>
                <a:effectLst>
                  <a:outerShdw blurRad="38100" dist="38100" dir="2700000" algn="tl">
                    <a:srgbClr val="000000"/>
                  </a:outerShdw>
                </a:effectLst>
                <a:ea typeface="Arial Unicode MS" pitchFamily="34" charset="-122"/>
                <a:cs typeface="Arial Unicode MS" pitchFamily="34" charset="-122"/>
              </a:rPr>
              <a:t>计算机可以看作一个语言系统</a:t>
            </a:r>
          </a:p>
        </p:txBody>
      </p:sp>
      <p:grpSp>
        <p:nvGrpSpPr>
          <p:cNvPr id="2" name="Group 3"/>
          <p:cNvGrpSpPr>
            <a:grpSpLocks/>
          </p:cNvGrpSpPr>
          <p:nvPr/>
        </p:nvGrpSpPr>
        <p:grpSpPr bwMode="auto">
          <a:xfrm>
            <a:off x="3657600" y="1697038"/>
            <a:ext cx="4370388" cy="4017962"/>
            <a:chOff x="1008" y="1538"/>
            <a:chExt cx="2112" cy="2062"/>
          </a:xfrm>
        </p:grpSpPr>
        <p:sp>
          <p:nvSpPr>
            <p:cNvPr id="33809" name="Oval 4"/>
            <p:cNvSpPr>
              <a:spLocks noChangeArrowheads="1"/>
            </p:cNvSpPr>
            <p:nvPr/>
          </p:nvSpPr>
          <p:spPr bwMode="auto">
            <a:xfrm>
              <a:off x="1008" y="1538"/>
              <a:ext cx="2112" cy="2062"/>
            </a:xfrm>
            <a:prstGeom prst="ellipse">
              <a:avLst/>
            </a:prstGeom>
            <a:solidFill>
              <a:schemeClr val="accent1"/>
            </a:solidFill>
            <a:ln w="9525">
              <a:round/>
              <a:headEnd/>
              <a:tailEnd/>
            </a:ln>
            <a:scene3d>
              <a:camera prst="legacyObliqueRight"/>
              <a:lightRig rig="legacyFlat3" dir="b"/>
            </a:scene3d>
            <a:sp3d extrusionH="201600" prstMaterial="legacyMatte">
              <a:bevelT w="13500" h="13500" prst="angle"/>
              <a:bevelB w="13500" h="13500" prst="angle"/>
              <a:extrusionClr>
                <a:schemeClr val="accent1"/>
              </a:extrusionClr>
            </a:sp3d>
          </p:spPr>
          <p:txBody>
            <a:bodyPr lIns="90000" tIns="46800" rIns="90000" bIns="46800" anchor="ctr">
              <a:spAutoFit/>
              <a:flatTx/>
            </a:bodyPr>
            <a:lstStyle/>
            <a:p>
              <a:endParaRPr lang="zh-CN" altLang="en-US"/>
            </a:p>
          </p:txBody>
        </p:sp>
        <p:sp>
          <p:nvSpPr>
            <p:cNvPr id="513029" name="Text Box 5"/>
            <p:cNvSpPr txBox="1">
              <a:spLocks noChangeArrowheads="1"/>
            </p:cNvSpPr>
            <p:nvPr/>
          </p:nvSpPr>
          <p:spPr bwMode="auto">
            <a:xfrm>
              <a:off x="1915" y="3379"/>
              <a:ext cx="285" cy="173"/>
            </a:xfrm>
            <a:prstGeom prst="rect">
              <a:avLst/>
            </a:prstGeom>
            <a:noFill/>
            <a:ln w="9525">
              <a:noFill/>
              <a:miter lim="800000"/>
              <a:headEnd/>
              <a:tailEnd/>
            </a:ln>
            <a:effectLst/>
          </p:spPr>
          <p:txBody>
            <a:bodyPr wrap="none" lIns="90000" tIns="46800" rIns="90000" bIns="46800" anchor="ctr">
              <a:spAutoFit/>
            </a:bodyPr>
            <a:lstStyle/>
            <a:p>
              <a:pPr>
                <a:defRPr/>
              </a:pPr>
              <a:r>
                <a:rPr lang="zh-CN" altLang="en-US" sz="1600" b="1">
                  <a:solidFill>
                    <a:srgbClr val="FFFFFF"/>
                  </a:solidFill>
                  <a:effectLst>
                    <a:outerShdw blurRad="38100" dist="38100" dir="2700000" algn="tl">
                      <a:srgbClr val="000000"/>
                    </a:outerShdw>
                  </a:effectLst>
                </a:rPr>
                <a:t>工具</a:t>
              </a:r>
            </a:p>
          </p:txBody>
        </p:sp>
      </p:grpSp>
      <p:grpSp>
        <p:nvGrpSpPr>
          <p:cNvPr id="3" name="Group 6"/>
          <p:cNvGrpSpPr>
            <a:grpSpLocks/>
          </p:cNvGrpSpPr>
          <p:nvPr/>
        </p:nvGrpSpPr>
        <p:grpSpPr bwMode="auto">
          <a:xfrm>
            <a:off x="4217988" y="2259013"/>
            <a:ext cx="3233737" cy="2992437"/>
            <a:chOff x="1296" y="1826"/>
            <a:chExt cx="1536" cy="1536"/>
          </a:xfrm>
        </p:grpSpPr>
        <p:sp>
          <p:nvSpPr>
            <p:cNvPr id="33807" name="Oval 7"/>
            <p:cNvSpPr>
              <a:spLocks noChangeArrowheads="1"/>
            </p:cNvSpPr>
            <p:nvPr/>
          </p:nvSpPr>
          <p:spPr bwMode="auto">
            <a:xfrm>
              <a:off x="1296" y="1826"/>
              <a:ext cx="1536" cy="1536"/>
            </a:xfrm>
            <a:prstGeom prst="ellipse">
              <a:avLst/>
            </a:prstGeom>
            <a:solidFill>
              <a:srgbClr val="00FFFF"/>
            </a:solidFill>
            <a:ln w="9525">
              <a:round/>
              <a:headEnd/>
              <a:tailEnd/>
            </a:ln>
            <a:scene3d>
              <a:camera prst="legacyObliqueRight"/>
              <a:lightRig rig="legacyFlat3" dir="b"/>
            </a:scene3d>
            <a:sp3d extrusionH="201600" prstMaterial="legacyMatte">
              <a:bevelT w="13500" h="13500" prst="angle"/>
              <a:bevelB w="13500" h="13500" prst="angle"/>
              <a:extrusionClr>
                <a:srgbClr val="00FFFF"/>
              </a:extrusionClr>
            </a:sp3d>
          </p:spPr>
          <p:txBody>
            <a:bodyPr wrap="none" lIns="90000" tIns="46800" rIns="90000" bIns="46800" anchor="ctr">
              <a:spAutoFit/>
              <a:flatTx/>
            </a:bodyPr>
            <a:lstStyle/>
            <a:p>
              <a:endParaRPr lang="zh-CN" altLang="en-US"/>
            </a:p>
          </p:txBody>
        </p:sp>
        <p:sp>
          <p:nvSpPr>
            <p:cNvPr id="513032" name="Text Box 8"/>
            <p:cNvSpPr txBox="1">
              <a:spLocks noChangeArrowheads="1"/>
            </p:cNvSpPr>
            <p:nvPr/>
          </p:nvSpPr>
          <p:spPr bwMode="auto">
            <a:xfrm>
              <a:off x="1837" y="3149"/>
              <a:ext cx="475" cy="173"/>
            </a:xfrm>
            <a:prstGeom prst="rect">
              <a:avLst/>
            </a:prstGeom>
            <a:noFill/>
            <a:ln w="9525">
              <a:noFill/>
              <a:miter lim="800000"/>
              <a:headEnd/>
              <a:tailEnd/>
            </a:ln>
            <a:effectLst/>
          </p:spPr>
          <p:txBody>
            <a:bodyPr wrap="none" lIns="90000" tIns="46800" rIns="90000" bIns="46800" anchor="ctr">
              <a:spAutoFit/>
            </a:bodyPr>
            <a:lstStyle/>
            <a:p>
              <a:pPr>
                <a:defRPr/>
              </a:pPr>
              <a:r>
                <a:rPr lang="zh-CN" altLang="en-US" sz="1600" b="1">
                  <a:solidFill>
                    <a:srgbClr val="FFFFFF"/>
                  </a:solidFill>
                  <a:effectLst>
                    <a:outerShdw blurRad="38100" dist="38100" dir="2700000" algn="tl">
                      <a:srgbClr val="000000"/>
                    </a:outerShdw>
                  </a:effectLst>
                </a:rPr>
                <a:t>高级语言</a:t>
              </a:r>
            </a:p>
          </p:txBody>
        </p:sp>
      </p:grpSp>
      <p:grpSp>
        <p:nvGrpSpPr>
          <p:cNvPr id="4" name="Group 9"/>
          <p:cNvGrpSpPr>
            <a:grpSpLocks/>
          </p:cNvGrpSpPr>
          <p:nvPr/>
        </p:nvGrpSpPr>
        <p:grpSpPr bwMode="auto">
          <a:xfrm>
            <a:off x="4686300" y="2632075"/>
            <a:ext cx="2262188" cy="2151063"/>
            <a:chOff x="1536" y="2018"/>
            <a:chExt cx="1104" cy="1104"/>
          </a:xfrm>
        </p:grpSpPr>
        <p:sp>
          <p:nvSpPr>
            <p:cNvPr id="33805" name="Oval 10"/>
            <p:cNvSpPr>
              <a:spLocks noChangeArrowheads="1"/>
            </p:cNvSpPr>
            <p:nvPr/>
          </p:nvSpPr>
          <p:spPr bwMode="auto">
            <a:xfrm>
              <a:off x="1536" y="2018"/>
              <a:ext cx="1104" cy="1104"/>
            </a:xfrm>
            <a:prstGeom prst="ellipse">
              <a:avLst/>
            </a:prstGeom>
            <a:solidFill>
              <a:srgbClr val="00FF00"/>
            </a:solidFill>
            <a:ln w="9525">
              <a:round/>
              <a:headEnd/>
              <a:tailEnd/>
            </a:ln>
            <a:scene3d>
              <a:camera prst="legacyObliqueRight"/>
              <a:lightRig rig="legacyFlat3" dir="b"/>
            </a:scene3d>
            <a:sp3d extrusionH="201600" prstMaterial="legacyMatte">
              <a:bevelT w="13500" h="13500" prst="angle"/>
              <a:bevelB w="13500" h="13500" prst="angle"/>
              <a:extrusionClr>
                <a:srgbClr val="00FF00"/>
              </a:extrusionClr>
            </a:sp3d>
          </p:spPr>
          <p:txBody>
            <a:bodyPr wrap="none" lIns="90000" tIns="46800" rIns="90000" bIns="46800" anchor="ctr">
              <a:spAutoFit/>
              <a:flatTx/>
            </a:bodyPr>
            <a:lstStyle/>
            <a:p>
              <a:endParaRPr lang="zh-CN" altLang="en-US"/>
            </a:p>
          </p:txBody>
        </p:sp>
        <p:sp>
          <p:nvSpPr>
            <p:cNvPr id="513035" name="Text Box 11"/>
            <p:cNvSpPr txBox="1">
              <a:spLocks noChangeArrowheads="1"/>
            </p:cNvSpPr>
            <p:nvPr/>
          </p:nvSpPr>
          <p:spPr bwMode="auto">
            <a:xfrm>
              <a:off x="1831" y="2868"/>
              <a:ext cx="488" cy="174"/>
            </a:xfrm>
            <a:prstGeom prst="rect">
              <a:avLst/>
            </a:prstGeom>
            <a:noFill/>
            <a:ln w="9525">
              <a:noFill/>
              <a:miter lim="800000"/>
              <a:headEnd/>
              <a:tailEnd/>
            </a:ln>
            <a:effectLst/>
          </p:spPr>
          <p:txBody>
            <a:bodyPr wrap="none" lIns="90000" tIns="46800" rIns="90000" bIns="46800" anchor="ctr">
              <a:spAutoFit/>
            </a:bodyPr>
            <a:lstStyle/>
            <a:p>
              <a:pPr>
                <a:defRPr/>
              </a:pPr>
              <a:r>
                <a:rPr lang="zh-CN" altLang="en-US" sz="1600" b="1">
                  <a:solidFill>
                    <a:srgbClr val="FFFFFF"/>
                  </a:solidFill>
                  <a:effectLst>
                    <a:outerShdw blurRad="38100" dist="38100" dir="2700000" algn="tl">
                      <a:srgbClr val="000000"/>
                    </a:outerShdw>
                  </a:effectLst>
                </a:rPr>
                <a:t>低级语言</a:t>
              </a:r>
            </a:p>
          </p:txBody>
        </p:sp>
      </p:grpSp>
      <p:grpSp>
        <p:nvGrpSpPr>
          <p:cNvPr id="5" name="Group 12"/>
          <p:cNvGrpSpPr>
            <a:grpSpLocks/>
          </p:cNvGrpSpPr>
          <p:nvPr/>
        </p:nvGrpSpPr>
        <p:grpSpPr bwMode="auto">
          <a:xfrm>
            <a:off x="5154613" y="3100388"/>
            <a:ext cx="1214437" cy="1216025"/>
            <a:chOff x="1776" y="2258"/>
            <a:chExt cx="624" cy="624"/>
          </a:xfrm>
        </p:grpSpPr>
        <p:sp>
          <p:nvSpPr>
            <p:cNvPr id="33803" name="Oval 13"/>
            <p:cNvSpPr>
              <a:spLocks noChangeArrowheads="1"/>
            </p:cNvSpPr>
            <p:nvPr/>
          </p:nvSpPr>
          <p:spPr bwMode="auto">
            <a:xfrm>
              <a:off x="1776" y="2258"/>
              <a:ext cx="624" cy="624"/>
            </a:xfrm>
            <a:prstGeom prst="ellipse">
              <a:avLst/>
            </a:prstGeom>
            <a:solidFill>
              <a:srgbClr val="FFCC66"/>
            </a:solidFill>
            <a:ln w="9525">
              <a:round/>
              <a:headEnd/>
              <a:tailEnd/>
            </a:ln>
            <a:scene3d>
              <a:camera prst="legacyObliqueRight"/>
              <a:lightRig rig="legacyFlat3" dir="b"/>
            </a:scene3d>
            <a:sp3d extrusionH="201600" prstMaterial="legacyMatte">
              <a:bevelT w="13500" h="13500" prst="angle"/>
              <a:bevelB w="13500" h="13500" prst="angle"/>
              <a:extrusionClr>
                <a:srgbClr val="FFCC66"/>
              </a:extrusionClr>
            </a:sp3d>
          </p:spPr>
          <p:txBody>
            <a:bodyPr wrap="none" lIns="90000" tIns="46800" rIns="90000" bIns="46800" anchor="ctr">
              <a:spAutoFit/>
              <a:flatTx/>
            </a:bodyPr>
            <a:lstStyle/>
            <a:p>
              <a:endParaRPr lang="zh-CN" altLang="en-US"/>
            </a:p>
          </p:txBody>
        </p:sp>
        <p:sp>
          <p:nvSpPr>
            <p:cNvPr id="513038" name="Text Box 14"/>
            <p:cNvSpPr txBox="1">
              <a:spLocks noChangeArrowheads="1"/>
            </p:cNvSpPr>
            <p:nvPr/>
          </p:nvSpPr>
          <p:spPr bwMode="auto">
            <a:xfrm>
              <a:off x="1824" y="2413"/>
              <a:ext cx="528" cy="298"/>
            </a:xfrm>
            <a:prstGeom prst="rect">
              <a:avLst/>
            </a:prstGeom>
            <a:noFill/>
            <a:ln w="9525">
              <a:noFill/>
              <a:miter lim="800000"/>
              <a:headEnd/>
              <a:tailEnd/>
            </a:ln>
            <a:effectLst/>
          </p:spPr>
          <p:txBody>
            <a:bodyPr lIns="90000" tIns="46800" rIns="90000" bIns="46800" anchor="ctr">
              <a:spAutoFit/>
            </a:bodyPr>
            <a:lstStyle/>
            <a:p>
              <a:pPr>
                <a:defRPr/>
              </a:pPr>
              <a:r>
                <a:rPr lang="zh-CN" altLang="en-US" sz="1600" b="1">
                  <a:solidFill>
                    <a:srgbClr val="FFFFFF"/>
                  </a:solidFill>
                  <a:effectLst>
                    <a:outerShdw blurRad="38100" dist="38100" dir="2700000" algn="tl">
                      <a:srgbClr val="000000"/>
                    </a:outerShdw>
                  </a:effectLst>
                </a:rPr>
                <a:t>线路</a:t>
              </a:r>
            </a:p>
            <a:p>
              <a:pPr>
                <a:defRPr/>
              </a:pPr>
              <a:r>
                <a:rPr lang="zh-CN" altLang="en-US" sz="1600" b="1">
                  <a:solidFill>
                    <a:srgbClr val="FFFFFF"/>
                  </a:solidFill>
                  <a:effectLst>
                    <a:outerShdw blurRad="38100" dist="38100" dir="2700000" algn="tl">
                      <a:srgbClr val="000000"/>
                    </a:outerShdw>
                  </a:effectLst>
                </a:rPr>
                <a:t>语言</a:t>
              </a:r>
            </a:p>
          </p:txBody>
        </p:sp>
      </p:grpSp>
      <p:pic>
        <p:nvPicPr>
          <p:cNvPr id="513039" name="Picture 15" descr="AMIDEA"/>
          <p:cNvPicPr>
            <a:picLocks noChangeAspect="1" noChangeArrowheads="1"/>
          </p:cNvPicPr>
          <p:nvPr/>
        </p:nvPicPr>
        <p:blipFill>
          <a:blip r:embed="rId2"/>
          <a:srcRect/>
          <a:stretch>
            <a:fillRect/>
          </a:stretch>
        </p:blipFill>
        <p:spPr bwMode="auto">
          <a:xfrm>
            <a:off x="1371600" y="1828800"/>
            <a:ext cx="1295400" cy="3935413"/>
          </a:xfrm>
          <a:prstGeom prst="rect">
            <a:avLst/>
          </a:prstGeom>
          <a:noFill/>
          <a:effectLst>
            <a:outerShdw dist="25400" dir="10800000" algn="ctr" rotWithShape="0">
              <a:srgbClr val="808080"/>
            </a:outerShdw>
          </a:effectLst>
        </p:spPr>
      </p:pic>
      <p:sp>
        <p:nvSpPr>
          <p:cNvPr id="513040" name="AutoShape 16"/>
          <p:cNvSpPr>
            <a:spLocks noChangeArrowheads="1"/>
          </p:cNvSpPr>
          <p:nvPr/>
        </p:nvSpPr>
        <p:spPr bwMode="auto">
          <a:xfrm>
            <a:off x="2819400" y="2743200"/>
            <a:ext cx="1371600" cy="304800"/>
          </a:xfrm>
          <a:prstGeom prst="leftRightArrow">
            <a:avLst>
              <a:gd name="adj1" fmla="val 50000"/>
              <a:gd name="adj2" fmla="val 90000"/>
            </a:avLst>
          </a:prstGeom>
          <a:solidFill>
            <a:srgbClr val="FFCCCC"/>
          </a:solidFill>
          <a:ln w="9525">
            <a:solidFill>
              <a:schemeClr val="tx1"/>
            </a:solidFill>
            <a:miter lim="800000"/>
            <a:headEnd/>
            <a:tailEnd/>
          </a:ln>
          <a:effectLst>
            <a:outerShdw dist="74053" dir="1857825" algn="ctr" rotWithShape="0">
              <a:schemeClr val="bg2"/>
            </a:outerShdw>
          </a:effectLst>
        </p:spPr>
        <p:txBody>
          <a:bodyPr lIns="90000" tIns="46800" rIns="90000" bIns="46800" anchor="ctr">
            <a:spAutoFit/>
          </a:bodyPr>
          <a:lstStyle/>
          <a:p>
            <a:pPr>
              <a:defRPr/>
            </a:pPr>
            <a:endParaRPr lang="zh-CN" altLang="en-US"/>
          </a:p>
        </p:txBody>
      </p:sp>
      <p:sp>
        <p:nvSpPr>
          <p:cNvPr id="513041" name="Text Box 17"/>
          <p:cNvSpPr txBox="1">
            <a:spLocks noChangeArrowheads="1"/>
          </p:cNvSpPr>
          <p:nvPr/>
        </p:nvSpPr>
        <p:spPr bwMode="auto">
          <a:xfrm>
            <a:off x="633413" y="5899150"/>
            <a:ext cx="5667375" cy="457200"/>
          </a:xfrm>
          <a:prstGeom prst="rect">
            <a:avLst/>
          </a:prstGeom>
          <a:noFill/>
          <a:ln w="9525">
            <a:noFill/>
            <a:miter lim="800000"/>
            <a:headEnd/>
            <a:tailEnd/>
          </a:ln>
          <a:effectLst/>
        </p:spPr>
        <p:txBody>
          <a:bodyPr wrap="none" lIns="90000" tIns="46800" rIns="90000" bIns="46800" anchor="ctr">
            <a:spAutoFit/>
          </a:bodyPr>
          <a:lstStyle/>
          <a:p>
            <a:pPr algn="l">
              <a:defRPr/>
            </a:pPr>
            <a:r>
              <a:rPr lang="zh-CN" altLang="en-US" b="1">
                <a:solidFill>
                  <a:schemeClr val="tx2"/>
                </a:solidFill>
                <a:effectLst>
                  <a:outerShdw blurRad="38100" dist="38100" dir="2700000" algn="tl">
                    <a:srgbClr val="000000"/>
                  </a:outerShdw>
                </a:effectLst>
                <a:ea typeface="Arial Unicode MS" pitchFamily="34" charset="-122"/>
                <a:cs typeface="Arial Unicode MS" pitchFamily="34" charset="-122"/>
              </a:rPr>
              <a:t>人可以使用不同层次的语言与计算机交互</a:t>
            </a:r>
          </a:p>
        </p:txBody>
      </p:sp>
      <p:sp>
        <p:nvSpPr>
          <p:cNvPr id="33802" name="Rectangle 20"/>
          <p:cNvSpPr>
            <a:spLocks noGrp="1" noChangeArrowheads="1"/>
          </p:cNvSpPr>
          <p:nvPr>
            <p:ph type="title" idx="4294967295"/>
          </p:nvPr>
        </p:nvSpPr>
        <p:spPr>
          <a:xfrm>
            <a:off x="838200" y="381000"/>
            <a:ext cx="1295400" cy="304800"/>
          </a:xfrm>
          <a:prstGeom prst="rect">
            <a:avLst/>
          </a:prstGeom>
        </p:spPr>
        <p:txBody>
          <a:bodyPr/>
          <a:lstStyle/>
          <a:p>
            <a:pPr algn="l" eaLnBrk="1" hangingPunct="1"/>
            <a:r>
              <a:rPr lang="zh-CN" altLang="en-US" sz="1000" b="1" smtClean="0">
                <a:solidFill>
                  <a:schemeClr val="bg1"/>
                </a:solidFill>
                <a:ea typeface="Arial Unicode MS" pitchFamily="34" charset="-122"/>
                <a:cs typeface="Arial Unicode MS" pitchFamily="34" charset="-122"/>
              </a:rPr>
              <a:t>程序设计语言分类</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1000"/>
                                  </p:stCondLst>
                                  <p:iterate type="lt">
                                    <p:tmPct val="100000"/>
                                  </p:iterate>
                                  <p:childTnLst>
                                    <p:set>
                                      <p:cBhvr>
                                        <p:cTn id="6" dur="1" fill="hold">
                                          <p:stCondLst>
                                            <p:cond delay="0"/>
                                          </p:stCondLst>
                                        </p:cTn>
                                        <p:tgtEl>
                                          <p:spTgt spid="513026">
                                            <p:txEl>
                                              <p:pRg st="0" end="0"/>
                                            </p:txEl>
                                          </p:spTgt>
                                        </p:tgtEl>
                                        <p:attrNameLst>
                                          <p:attrName>style.visibility</p:attrName>
                                        </p:attrNameLst>
                                      </p:cBhvr>
                                      <p:to>
                                        <p:strVal val="visible"/>
                                      </p:to>
                                    </p:set>
                                    <p:animEffect transition="in" filter="blinds(horizontal)">
                                      <p:cBhvr>
                                        <p:cTn id="7" dur="75"/>
                                        <p:tgtEl>
                                          <p:spTgt spid="51302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p:cTn id="18" dur="500" fill="hold"/>
                                        <p:tgtEl>
                                          <p:spTgt spid="4"/>
                                        </p:tgtEl>
                                        <p:attrNameLst>
                                          <p:attrName>ppt_w</p:attrName>
                                        </p:attrNameLst>
                                      </p:cBhvr>
                                      <p:tavLst>
                                        <p:tav tm="0">
                                          <p:val>
                                            <p:fltVal val="0"/>
                                          </p:val>
                                        </p:tav>
                                        <p:tav tm="100000">
                                          <p:val>
                                            <p:strVal val="#ppt_w"/>
                                          </p:val>
                                        </p:tav>
                                      </p:tavLst>
                                    </p:anim>
                                    <p:anim calcmode="lin" valueType="num">
                                      <p:cBhvr>
                                        <p:cTn id="19"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23" presetClass="entr" presetSubtype="16"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p:cTn id="24" dur="500" fill="hold"/>
                                        <p:tgtEl>
                                          <p:spTgt spid="3"/>
                                        </p:tgtEl>
                                        <p:attrNameLst>
                                          <p:attrName>ppt_w</p:attrName>
                                        </p:attrNameLst>
                                      </p:cBhvr>
                                      <p:tavLst>
                                        <p:tav tm="0">
                                          <p:val>
                                            <p:fltVal val="0"/>
                                          </p:val>
                                        </p:tav>
                                        <p:tav tm="100000">
                                          <p:val>
                                            <p:strVal val="#ppt_w"/>
                                          </p:val>
                                        </p:tav>
                                      </p:tavLst>
                                    </p:anim>
                                    <p:anim calcmode="lin" valueType="num">
                                      <p:cBhvr>
                                        <p:cTn id="25"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23" presetClass="entr" presetSubtype="16"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 calcmode="lin" valueType="num">
                                      <p:cBhvr>
                                        <p:cTn id="30" dur="500" fill="hold"/>
                                        <p:tgtEl>
                                          <p:spTgt spid="2"/>
                                        </p:tgtEl>
                                        <p:attrNameLst>
                                          <p:attrName>ppt_w</p:attrName>
                                        </p:attrNameLst>
                                      </p:cBhvr>
                                      <p:tavLst>
                                        <p:tav tm="0">
                                          <p:val>
                                            <p:fltVal val="0"/>
                                          </p:val>
                                        </p:tav>
                                        <p:tav tm="100000">
                                          <p:val>
                                            <p:strVal val="#ppt_w"/>
                                          </p:val>
                                        </p:tav>
                                      </p:tavLst>
                                    </p:anim>
                                    <p:anim calcmode="lin" valueType="num">
                                      <p:cBhvr>
                                        <p:cTn id="31"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17" presetClass="entr" presetSubtype="4" fill="hold" nodeType="clickEffect">
                                  <p:stCondLst>
                                    <p:cond delay="0"/>
                                  </p:stCondLst>
                                  <p:childTnLst>
                                    <p:set>
                                      <p:cBhvr>
                                        <p:cTn id="35" dur="1" fill="hold">
                                          <p:stCondLst>
                                            <p:cond delay="0"/>
                                          </p:stCondLst>
                                        </p:cTn>
                                        <p:tgtEl>
                                          <p:spTgt spid="513039"/>
                                        </p:tgtEl>
                                        <p:attrNameLst>
                                          <p:attrName>style.visibility</p:attrName>
                                        </p:attrNameLst>
                                      </p:cBhvr>
                                      <p:to>
                                        <p:strVal val="visible"/>
                                      </p:to>
                                    </p:set>
                                    <p:anim calcmode="lin" valueType="num">
                                      <p:cBhvr>
                                        <p:cTn id="36" dur="500" fill="hold"/>
                                        <p:tgtEl>
                                          <p:spTgt spid="513039"/>
                                        </p:tgtEl>
                                        <p:attrNameLst>
                                          <p:attrName>ppt_x</p:attrName>
                                        </p:attrNameLst>
                                      </p:cBhvr>
                                      <p:tavLst>
                                        <p:tav tm="0">
                                          <p:val>
                                            <p:strVal val="#ppt_x"/>
                                          </p:val>
                                        </p:tav>
                                        <p:tav tm="100000">
                                          <p:val>
                                            <p:strVal val="#ppt_x"/>
                                          </p:val>
                                        </p:tav>
                                      </p:tavLst>
                                    </p:anim>
                                    <p:anim calcmode="lin" valueType="num">
                                      <p:cBhvr>
                                        <p:cTn id="37" dur="500" fill="hold"/>
                                        <p:tgtEl>
                                          <p:spTgt spid="513039"/>
                                        </p:tgtEl>
                                        <p:attrNameLst>
                                          <p:attrName>ppt_y</p:attrName>
                                        </p:attrNameLst>
                                      </p:cBhvr>
                                      <p:tavLst>
                                        <p:tav tm="0">
                                          <p:val>
                                            <p:strVal val="#ppt_y+#ppt_h/2"/>
                                          </p:val>
                                        </p:tav>
                                        <p:tav tm="100000">
                                          <p:val>
                                            <p:strVal val="#ppt_y"/>
                                          </p:val>
                                        </p:tav>
                                      </p:tavLst>
                                    </p:anim>
                                    <p:anim calcmode="lin" valueType="num">
                                      <p:cBhvr>
                                        <p:cTn id="38" dur="500" fill="hold"/>
                                        <p:tgtEl>
                                          <p:spTgt spid="513039"/>
                                        </p:tgtEl>
                                        <p:attrNameLst>
                                          <p:attrName>ppt_w</p:attrName>
                                        </p:attrNameLst>
                                      </p:cBhvr>
                                      <p:tavLst>
                                        <p:tav tm="0">
                                          <p:val>
                                            <p:strVal val="#ppt_w"/>
                                          </p:val>
                                        </p:tav>
                                        <p:tav tm="100000">
                                          <p:val>
                                            <p:strVal val="#ppt_w"/>
                                          </p:val>
                                        </p:tav>
                                      </p:tavLst>
                                    </p:anim>
                                    <p:anim calcmode="lin" valueType="num">
                                      <p:cBhvr>
                                        <p:cTn id="39" dur="500" fill="hold"/>
                                        <p:tgtEl>
                                          <p:spTgt spid="513039"/>
                                        </p:tgtEl>
                                        <p:attrNameLst>
                                          <p:attrName>ppt_h</p:attrName>
                                        </p:attrNameLst>
                                      </p:cBhvr>
                                      <p:tavLst>
                                        <p:tav tm="0">
                                          <p:val>
                                            <p:fltVal val="0"/>
                                          </p:val>
                                        </p:tav>
                                        <p:tav tm="100000">
                                          <p:val>
                                            <p:strVal val="#ppt_h"/>
                                          </p:val>
                                        </p:tav>
                                      </p:tavLst>
                                    </p:anim>
                                  </p:childTnLst>
                                </p:cTn>
                              </p:par>
                            </p:childTnLst>
                          </p:cTn>
                        </p:par>
                        <p:par>
                          <p:cTn id="40" fill="hold">
                            <p:stCondLst>
                              <p:cond delay="500"/>
                            </p:stCondLst>
                            <p:childTnLst>
                              <p:par>
                                <p:cTn id="41" presetID="5" presetClass="entr" presetSubtype="10" fill="hold" grpId="0" nodeType="afterEffect">
                                  <p:stCondLst>
                                    <p:cond delay="2000"/>
                                  </p:stCondLst>
                                  <p:childTnLst>
                                    <p:set>
                                      <p:cBhvr>
                                        <p:cTn id="42" dur="1" fill="hold">
                                          <p:stCondLst>
                                            <p:cond delay="0"/>
                                          </p:stCondLst>
                                        </p:cTn>
                                        <p:tgtEl>
                                          <p:spTgt spid="513041"/>
                                        </p:tgtEl>
                                        <p:attrNameLst>
                                          <p:attrName>style.visibility</p:attrName>
                                        </p:attrNameLst>
                                      </p:cBhvr>
                                      <p:to>
                                        <p:strVal val="visible"/>
                                      </p:to>
                                    </p:set>
                                    <p:animEffect transition="in" filter="checkerboard(across)">
                                      <p:cBhvr>
                                        <p:cTn id="43" dur="500"/>
                                        <p:tgtEl>
                                          <p:spTgt spid="513041"/>
                                        </p:tgtEl>
                                      </p:cBhvr>
                                    </p:animEffect>
                                  </p:childTnLst>
                                </p:cTn>
                              </p:par>
                            </p:childTnLst>
                          </p:cTn>
                        </p:par>
                      </p:childTnLst>
                    </p:cTn>
                  </p:par>
                  <p:par>
                    <p:cTn id="44" fill="hold">
                      <p:stCondLst>
                        <p:cond delay="indefinite"/>
                      </p:stCondLst>
                      <p:childTnLst>
                        <p:par>
                          <p:cTn id="45" fill="hold">
                            <p:stCondLst>
                              <p:cond delay="0"/>
                            </p:stCondLst>
                            <p:childTnLst>
                              <p:par>
                                <p:cTn id="46" presetID="16" presetClass="entr" presetSubtype="37" fill="hold" grpId="0" nodeType="clickEffect">
                                  <p:stCondLst>
                                    <p:cond delay="0"/>
                                  </p:stCondLst>
                                  <p:childTnLst>
                                    <p:set>
                                      <p:cBhvr>
                                        <p:cTn id="47" dur="1" fill="hold">
                                          <p:stCondLst>
                                            <p:cond delay="0"/>
                                          </p:stCondLst>
                                        </p:cTn>
                                        <p:tgtEl>
                                          <p:spTgt spid="513040"/>
                                        </p:tgtEl>
                                        <p:attrNameLst>
                                          <p:attrName>style.visibility</p:attrName>
                                        </p:attrNameLst>
                                      </p:cBhvr>
                                      <p:to>
                                        <p:strVal val="visible"/>
                                      </p:to>
                                    </p:set>
                                    <p:animEffect transition="in" filter="barn(outVertical)">
                                      <p:cBhvr>
                                        <p:cTn id="48" dur="500"/>
                                        <p:tgtEl>
                                          <p:spTgt spid="513040"/>
                                        </p:tgtEl>
                                      </p:cBhvr>
                                    </p:animEffect>
                                  </p:childTnLst>
                                  <p:subTnLst>
                                    <p:set>
                                      <p:cBhvr override="childStyle">
                                        <p:cTn dur="1" fill="hold" display="0" masterRel="nextClick" afterEffect="1"/>
                                        <p:tgtEl>
                                          <p:spTgt spid="51304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026" grpId="0" build="p" autoUpdateAnimBg="0" advAuto="1000"/>
      <p:bldP spid="513040" grpId="0" animBg="1"/>
      <p:bldP spid="513041"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4062" name="Picture 14" descr="AMIDEA"/>
          <p:cNvPicPr>
            <a:picLocks noChangeAspect="1" noChangeArrowheads="1"/>
          </p:cNvPicPr>
          <p:nvPr/>
        </p:nvPicPr>
        <p:blipFill>
          <a:blip r:embed="rId2"/>
          <a:srcRect/>
          <a:stretch>
            <a:fillRect/>
          </a:stretch>
        </p:blipFill>
        <p:spPr bwMode="auto">
          <a:xfrm>
            <a:off x="1371600" y="1828800"/>
            <a:ext cx="1295400" cy="3935413"/>
          </a:xfrm>
          <a:prstGeom prst="rect">
            <a:avLst/>
          </a:prstGeom>
          <a:noFill/>
          <a:effectLst>
            <a:outerShdw dist="25400" dir="10800000" algn="ctr" rotWithShape="0">
              <a:srgbClr val="808080"/>
            </a:outerShdw>
          </a:effectLst>
        </p:spPr>
      </p:pic>
      <p:sp>
        <p:nvSpPr>
          <p:cNvPr id="514064" name="Text Box 16"/>
          <p:cNvSpPr txBox="1">
            <a:spLocks noChangeArrowheads="1"/>
          </p:cNvSpPr>
          <p:nvPr/>
        </p:nvSpPr>
        <p:spPr bwMode="auto">
          <a:xfrm>
            <a:off x="4343400" y="457200"/>
            <a:ext cx="4343400" cy="457200"/>
          </a:xfrm>
          <a:prstGeom prst="rect">
            <a:avLst/>
          </a:prstGeom>
          <a:noFill/>
          <a:ln w="9525">
            <a:noFill/>
            <a:miter lim="800000"/>
            <a:headEnd/>
            <a:tailEnd/>
          </a:ln>
          <a:effectLst/>
        </p:spPr>
        <p:txBody>
          <a:bodyPr>
            <a:spAutoFit/>
          </a:bodyPr>
          <a:lstStyle/>
          <a:p>
            <a:pPr algn="l">
              <a:spcBef>
                <a:spcPct val="50000"/>
              </a:spcBef>
              <a:defRPr/>
            </a:pPr>
            <a:r>
              <a:rPr lang="zh-CN" altLang="en-US" b="1">
                <a:solidFill>
                  <a:schemeClr val="tx2"/>
                </a:solidFill>
                <a:effectLst>
                  <a:outerShdw blurRad="38100" dist="38100" dir="2700000" algn="tl">
                    <a:srgbClr val="000000"/>
                  </a:outerShdw>
                </a:effectLst>
                <a:ea typeface="Arial Unicode MS" pitchFamily="34" charset="-122"/>
                <a:cs typeface="Arial Unicode MS" pitchFamily="34" charset="-122"/>
              </a:rPr>
              <a:t>计算机可以看作一个语言系统</a:t>
            </a:r>
          </a:p>
        </p:txBody>
      </p:sp>
      <p:sp>
        <p:nvSpPr>
          <p:cNvPr id="514065" name="Text Box 17"/>
          <p:cNvSpPr txBox="1">
            <a:spLocks noChangeArrowheads="1"/>
          </p:cNvSpPr>
          <p:nvPr/>
        </p:nvSpPr>
        <p:spPr bwMode="auto">
          <a:xfrm>
            <a:off x="633413" y="5899150"/>
            <a:ext cx="5667375" cy="457200"/>
          </a:xfrm>
          <a:prstGeom prst="rect">
            <a:avLst/>
          </a:prstGeom>
          <a:noFill/>
          <a:ln w="9525">
            <a:noFill/>
            <a:miter lim="800000"/>
            <a:headEnd/>
            <a:tailEnd/>
          </a:ln>
          <a:effectLst/>
        </p:spPr>
        <p:txBody>
          <a:bodyPr wrap="none" lIns="90000" tIns="46800" rIns="90000" bIns="46800" anchor="ctr">
            <a:spAutoFit/>
          </a:bodyPr>
          <a:lstStyle/>
          <a:p>
            <a:pPr algn="l">
              <a:defRPr/>
            </a:pPr>
            <a:r>
              <a:rPr lang="zh-CN" altLang="en-US" b="1">
                <a:solidFill>
                  <a:schemeClr val="tx2"/>
                </a:solidFill>
                <a:effectLst>
                  <a:outerShdw blurRad="38100" dist="38100" dir="2700000" algn="tl">
                    <a:srgbClr val="000000"/>
                  </a:outerShdw>
                </a:effectLst>
                <a:ea typeface="Arial Unicode MS" pitchFamily="34" charset="-122"/>
                <a:cs typeface="Arial Unicode MS" pitchFamily="34" charset="-122"/>
              </a:rPr>
              <a:t>人可以使用不同层次的语言与计算机交互</a:t>
            </a:r>
          </a:p>
        </p:txBody>
      </p:sp>
      <p:sp>
        <p:nvSpPr>
          <p:cNvPr id="34821" name="Rectangle 20"/>
          <p:cNvSpPr>
            <a:spLocks noGrp="1" noChangeArrowheads="1"/>
          </p:cNvSpPr>
          <p:nvPr>
            <p:ph type="title" idx="4294967295"/>
          </p:nvPr>
        </p:nvSpPr>
        <p:spPr>
          <a:xfrm>
            <a:off x="838200" y="533400"/>
            <a:ext cx="1143000" cy="457200"/>
          </a:xfrm>
          <a:prstGeom prst="rect">
            <a:avLst/>
          </a:prstGeom>
        </p:spPr>
        <p:txBody>
          <a:bodyPr/>
          <a:lstStyle/>
          <a:p>
            <a:pPr eaLnBrk="1" hangingPunct="1"/>
            <a:r>
              <a:rPr lang="zh-CN" altLang="en-US" sz="1000" b="1" smtClean="0">
                <a:solidFill>
                  <a:schemeClr val="bg1"/>
                </a:solidFill>
                <a:ea typeface="Arial Unicode MS" pitchFamily="34" charset="-122"/>
                <a:cs typeface="Arial Unicode MS" pitchFamily="34" charset="-122"/>
              </a:rPr>
              <a:t>程序设计语言分类</a:t>
            </a:r>
          </a:p>
        </p:txBody>
      </p:sp>
      <p:grpSp>
        <p:nvGrpSpPr>
          <p:cNvPr id="34822" name="Group 22"/>
          <p:cNvGrpSpPr>
            <a:grpSpLocks/>
          </p:cNvGrpSpPr>
          <p:nvPr/>
        </p:nvGrpSpPr>
        <p:grpSpPr bwMode="auto">
          <a:xfrm>
            <a:off x="3657600" y="1697038"/>
            <a:ext cx="4370388" cy="4017962"/>
            <a:chOff x="1008" y="1538"/>
            <a:chExt cx="2112" cy="2062"/>
          </a:xfrm>
        </p:grpSpPr>
        <p:sp>
          <p:nvSpPr>
            <p:cNvPr id="34833" name="Oval 23"/>
            <p:cNvSpPr>
              <a:spLocks noChangeArrowheads="1"/>
            </p:cNvSpPr>
            <p:nvPr/>
          </p:nvSpPr>
          <p:spPr bwMode="auto">
            <a:xfrm>
              <a:off x="1008" y="1538"/>
              <a:ext cx="2112" cy="2062"/>
            </a:xfrm>
            <a:prstGeom prst="ellipse">
              <a:avLst/>
            </a:prstGeom>
            <a:solidFill>
              <a:schemeClr val="accent1"/>
            </a:solidFill>
            <a:ln w="9525">
              <a:round/>
              <a:headEnd/>
              <a:tailEnd/>
            </a:ln>
            <a:scene3d>
              <a:camera prst="legacyObliqueRight"/>
              <a:lightRig rig="legacyFlat3" dir="b"/>
            </a:scene3d>
            <a:sp3d extrusionH="201600" prstMaterial="legacyMatte">
              <a:bevelT w="13500" h="13500" prst="angle"/>
              <a:bevelB w="13500" h="13500" prst="angle"/>
              <a:extrusionClr>
                <a:schemeClr val="accent1"/>
              </a:extrusionClr>
            </a:sp3d>
          </p:spPr>
          <p:txBody>
            <a:bodyPr lIns="90000" tIns="46800" rIns="90000" bIns="46800" anchor="ctr">
              <a:spAutoFit/>
              <a:flatTx/>
            </a:bodyPr>
            <a:lstStyle/>
            <a:p>
              <a:endParaRPr lang="zh-CN" altLang="en-US"/>
            </a:p>
          </p:txBody>
        </p:sp>
        <p:sp>
          <p:nvSpPr>
            <p:cNvPr id="514072" name="Text Box 24"/>
            <p:cNvSpPr txBox="1">
              <a:spLocks noChangeArrowheads="1"/>
            </p:cNvSpPr>
            <p:nvPr/>
          </p:nvSpPr>
          <p:spPr bwMode="auto">
            <a:xfrm>
              <a:off x="1915" y="3379"/>
              <a:ext cx="285" cy="173"/>
            </a:xfrm>
            <a:prstGeom prst="rect">
              <a:avLst/>
            </a:prstGeom>
            <a:noFill/>
            <a:ln w="9525">
              <a:noFill/>
              <a:miter lim="800000"/>
              <a:headEnd/>
              <a:tailEnd/>
            </a:ln>
            <a:effectLst/>
          </p:spPr>
          <p:txBody>
            <a:bodyPr wrap="none" lIns="90000" tIns="46800" rIns="90000" bIns="46800" anchor="ctr">
              <a:spAutoFit/>
            </a:bodyPr>
            <a:lstStyle/>
            <a:p>
              <a:pPr>
                <a:defRPr/>
              </a:pPr>
              <a:r>
                <a:rPr lang="zh-CN" altLang="en-US" sz="1600" b="1">
                  <a:solidFill>
                    <a:srgbClr val="FFFFFF"/>
                  </a:solidFill>
                  <a:effectLst>
                    <a:outerShdw blurRad="38100" dist="38100" dir="2700000" algn="tl">
                      <a:srgbClr val="000000"/>
                    </a:outerShdw>
                  </a:effectLst>
                </a:rPr>
                <a:t>工具</a:t>
              </a:r>
            </a:p>
          </p:txBody>
        </p:sp>
      </p:grpSp>
      <p:grpSp>
        <p:nvGrpSpPr>
          <p:cNvPr id="34823" name="Group 25"/>
          <p:cNvGrpSpPr>
            <a:grpSpLocks/>
          </p:cNvGrpSpPr>
          <p:nvPr/>
        </p:nvGrpSpPr>
        <p:grpSpPr bwMode="auto">
          <a:xfrm>
            <a:off x="4217988" y="2259013"/>
            <a:ext cx="3233737" cy="2992437"/>
            <a:chOff x="1296" y="1826"/>
            <a:chExt cx="1536" cy="1536"/>
          </a:xfrm>
        </p:grpSpPr>
        <p:sp>
          <p:nvSpPr>
            <p:cNvPr id="34831" name="Oval 26"/>
            <p:cNvSpPr>
              <a:spLocks noChangeArrowheads="1"/>
            </p:cNvSpPr>
            <p:nvPr/>
          </p:nvSpPr>
          <p:spPr bwMode="auto">
            <a:xfrm>
              <a:off x="1296" y="1826"/>
              <a:ext cx="1536" cy="1536"/>
            </a:xfrm>
            <a:prstGeom prst="ellipse">
              <a:avLst/>
            </a:prstGeom>
            <a:solidFill>
              <a:srgbClr val="00FFFF"/>
            </a:solidFill>
            <a:ln w="9525">
              <a:round/>
              <a:headEnd/>
              <a:tailEnd/>
            </a:ln>
            <a:scene3d>
              <a:camera prst="legacyObliqueRight"/>
              <a:lightRig rig="legacyFlat3" dir="b"/>
            </a:scene3d>
            <a:sp3d extrusionH="201600" prstMaterial="legacyMatte">
              <a:bevelT w="13500" h="13500" prst="angle"/>
              <a:bevelB w="13500" h="13500" prst="angle"/>
              <a:extrusionClr>
                <a:srgbClr val="00FFFF"/>
              </a:extrusionClr>
            </a:sp3d>
          </p:spPr>
          <p:txBody>
            <a:bodyPr wrap="none" lIns="90000" tIns="46800" rIns="90000" bIns="46800" anchor="ctr">
              <a:spAutoFit/>
              <a:flatTx/>
            </a:bodyPr>
            <a:lstStyle/>
            <a:p>
              <a:endParaRPr lang="zh-CN" altLang="en-US"/>
            </a:p>
          </p:txBody>
        </p:sp>
        <p:sp>
          <p:nvSpPr>
            <p:cNvPr id="514075" name="Text Box 27"/>
            <p:cNvSpPr txBox="1">
              <a:spLocks noChangeArrowheads="1"/>
            </p:cNvSpPr>
            <p:nvPr/>
          </p:nvSpPr>
          <p:spPr bwMode="auto">
            <a:xfrm>
              <a:off x="1837" y="3149"/>
              <a:ext cx="475" cy="173"/>
            </a:xfrm>
            <a:prstGeom prst="rect">
              <a:avLst/>
            </a:prstGeom>
            <a:noFill/>
            <a:ln w="9525">
              <a:noFill/>
              <a:miter lim="800000"/>
              <a:headEnd/>
              <a:tailEnd/>
            </a:ln>
            <a:effectLst/>
          </p:spPr>
          <p:txBody>
            <a:bodyPr wrap="none" lIns="90000" tIns="46800" rIns="90000" bIns="46800" anchor="ctr">
              <a:spAutoFit/>
            </a:bodyPr>
            <a:lstStyle/>
            <a:p>
              <a:pPr>
                <a:defRPr/>
              </a:pPr>
              <a:r>
                <a:rPr lang="zh-CN" altLang="en-US" sz="1600" b="1">
                  <a:solidFill>
                    <a:srgbClr val="FFFFFF"/>
                  </a:solidFill>
                  <a:effectLst>
                    <a:outerShdw blurRad="38100" dist="38100" dir="2700000" algn="tl">
                      <a:srgbClr val="000000"/>
                    </a:outerShdw>
                  </a:effectLst>
                </a:rPr>
                <a:t>高级语言</a:t>
              </a:r>
            </a:p>
          </p:txBody>
        </p:sp>
      </p:grpSp>
      <p:grpSp>
        <p:nvGrpSpPr>
          <p:cNvPr id="34824" name="Group 28"/>
          <p:cNvGrpSpPr>
            <a:grpSpLocks/>
          </p:cNvGrpSpPr>
          <p:nvPr/>
        </p:nvGrpSpPr>
        <p:grpSpPr bwMode="auto">
          <a:xfrm>
            <a:off x="4686300" y="2632075"/>
            <a:ext cx="2262188" cy="2151063"/>
            <a:chOff x="1536" y="2018"/>
            <a:chExt cx="1104" cy="1104"/>
          </a:xfrm>
        </p:grpSpPr>
        <p:sp>
          <p:nvSpPr>
            <p:cNvPr id="34829" name="Oval 29"/>
            <p:cNvSpPr>
              <a:spLocks noChangeArrowheads="1"/>
            </p:cNvSpPr>
            <p:nvPr/>
          </p:nvSpPr>
          <p:spPr bwMode="auto">
            <a:xfrm>
              <a:off x="1536" y="2018"/>
              <a:ext cx="1104" cy="1104"/>
            </a:xfrm>
            <a:prstGeom prst="ellipse">
              <a:avLst/>
            </a:prstGeom>
            <a:solidFill>
              <a:srgbClr val="00FF00"/>
            </a:solidFill>
            <a:ln w="9525">
              <a:round/>
              <a:headEnd/>
              <a:tailEnd/>
            </a:ln>
            <a:scene3d>
              <a:camera prst="legacyObliqueRight"/>
              <a:lightRig rig="legacyFlat3" dir="b"/>
            </a:scene3d>
            <a:sp3d extrusionH="201600" prstMaterial="legacyMatte">
              <a:bevelT w="13500" h="13500" prst="angle"/>
              <a:bevelB w="13500" h="13500" prst="angle"/>
              <a:extrusionClr>
                <a:srgbClr val="00FF00"/>
              </a:extrusionClr>
            </a:sp3d>
          </p:spPr>
          <p:txBody>
            <a:bodyPr wrap="none" lIns="90000" tIns="46800" rIns="90000" bIns="46800" anchor="ctr">
              <a:spAutoFit/>
              <a:flatTx/>
            </a:bodyPr>
            <a:lstStyle/>
            <a:p>
              <a:endParaRPr lang="zh-CN" altLang="en-US"/>
            </a:p>
          </p:txBody>
        </p:sp>
        <p:sp>
          <p:nvSpPr>
            <p:cNvPr id="514078" name="Text Box 30"/>
            <p:cNvSpPr txBox="1">
              <a:spLocks noChangeArrowheads="1"/>
            </p:cNvSpPr>
            <p:nvPr/>
          </p:nvSpPr>
          <p:spPr bwMode="auto">
            <a:xfrm>
              <a:off x="1831" y="2868"/>
              <a:ext cx="488" cy="174"/>
            </a:xfrm>
            <a:prstGeom prst="rect">
              <a:avLst/>
            </a:prstGeom>
            <a:noFill/>
            <a:ln w="9525">
              <a:noFill/>
              <a:miter lim="800000"/>
              <a:headEnd/>
              <a:tailEnd/>
            </a:ln>
            <a:effectLst/>
          </p:spPr>
          <p:txBody>
            <a:bodyPr wrap="none" lIns="90000" tIns="46800" rIns="90000" bIns="46800" anchor="ctr">
              <a:spAutoFit/>
            </a:bodyPr>
            <a:lstStyle/>
            <a:p>
              <a:pPr>
                <a:defRPr/>
              </a:pPr>
              <a:r>
                <a:rPr lang="zh-CN" altLang="en-US" sz="1600" b="1">
                  <a:solidFill>
                    <a:srgbClr val="FFFFFF"/>
                  </a:solidFill>
                  <a:effectLst>
                    <a:outerShdw blurRad="38100" dist="38100" dir="2700000" algn="tl">
                      <a:srgbClr val="000000"/>
                    </a:outerShdw>
                  </a:effectLst>
                </a:rPr>
                <a:t>低级语言</a:t>
              </a:r>
            </a:p>
          </p:txBody>
        </p:sp>
      </p:grpSp>
      <p:grpSp>
        <p:nvGrpSpPr>
          <p:cNvPr id="34825" name="Group 31"/>
          <p:cNvGrpSpPr>
            <a:grpSpLocks/>
          </p:cNvGrpSpPr>
          <p:nvPr/>
        </p:nvGrpSpPr>
        <p:grpSpPr bwMode="auto">
          <a:xfrm>
            <a:off x="5154613" y="3100388"/>
            <a:ext cx="1214437" cy="1216025"/>
            <a:chOff x="1776" y="2258"/>
            <a:chExt cx="624" cy="624"/>
          </a:xfrm>
        </p:grpSpPr>
        <p:sp>
          <p:nvSpPr>
            <p:cNvPr id="34827" name="Oval 32"/>
            <p:cNvSpPr>
              <a:spLocks noChangeArrowheads="1"/>
            </p:cNvSpPr>
            <p:nvPr/>
          </p:nvSpPr>
          <p:spPr bwMode="auto">
            <a:xfrm>
              <a:off x="1776" y="2258"/>
              <a:ext cx="624" cy="624"/>
            </a:xfrm>
            <a:prstGeom prst="ellipse">
              <a:avLst/>
            </a:prstGeom>
            <a:solidFill>
              <a:srgbClr val="FFCC66"/>
            </a:solidFill>
            <a:ln w="9525">
              <a:round/>
              <a:headEnd/>
              <a:tailEnd/>
            </a:ln>
            <a:scene3d>
              <a:camera prst="legacyObliqueRight"/>
              <a:lightRig rig="legacyFlat3" dir="b"/>
            </a:scene3d>
            <a:sp3d extrusionH="201600" prstMaterial="legacyMatte">
              <a:bevelT w="13500" h="13500" prst="angle"/>
              <a:bevelB w="13500" h="13500" prst="angle"/>
              <a:extrusionClr>
                <a:srgbClr val="FFCC66"/>
              </a:extrusionClr>
            </a:sp3d>
          </p:spPr>
          <p:txBody>
            <a:bodyPr wrap="none" lIns="90000" tIns="46800" rIns="90000" bIns="46800" anchor="ctr">
              <a:spAutoFit/>
              <a:flatTx/>
            </a:bodyPr>
            <a:lstStyle/>
            <a:p>
              <a:endParaRPr lang="zh-CN" altLang="en-US"/>
            </a:p>
          </p:txBody>
        </p:sp>
        <p:sp>
          <p:nvSpPr>
            <p:cNvPr id="514081" name="Text Box 33"/>
            <p:cNvSpPr txBox="1">
              <a:spLocks noChangeArrowheads="1"/>
            </p:cNvSpPr>
            <p:nvPr/>
          </p:nvSpPr>
          <p:spPr bwMode="auto">
            <a:xfrm>
              <a:off x="1824" y="2413"/>
              <a:ext cx="528" cy="298"/>
            </a:xfrm>
            <a:prstGeom prst="rect">
              <a:avLst/>
            </a:prstGeom>
            <a:noFill/>
            <a:ln w="9525">
              <a:noFill/>
              <a:miter lim="800000"/>
              <a:headEnd/>
              <a:tailEnd/>
            </a:ln>
            <a:effectLst/>
          </p:spPr>
          <p:txBody>
            <a:bodyPr lIns="90000" tIns="46800" rIns="90000" bIns="46800" anchor="ctr">
              <a:spAutoFit/>
            </a:bodyPr>
            <a:lstStyle/>
            <a:p>
              <a:pPr>
                <a:defRPr/>
              </a:pPr>
              <a:r>
                <a:rPr lang="zh-CN" altLang="en-US" sz="1600" b="1">
                  <a:solidFill>
                    <a:srgbClr val="FFFFFF"/>
                  </a:solidFill>
                  <a:effectLst>
                    <a:outerShdw blurRad="38100" dist="38100" dir="2700000" algn="tl">
                      <a:srgbClr val="000000"/>
                    </a:outerShdw>
                  </a:effectLst>
                </a:rPr>
                <a:t>线路</a:t>
              </a:r>
            </a:p>
            <a:p>
              <a:pPr>
                <a:defRPr/>
              </a:pPr>
              <a:r>
                <a:rPr lang="zh-CN" altLang="en-US" sz="1600" b="1">
                  <a:solidFill>
                    <a:srgbClr val="FFFFFF"/>
                  </a:solidFill>
                  <a:effectLst>
                    <a:outerShdw blurRad="38100" dist="38100" dir="2700000" algn="tl">
                      <a:srgbClr val="000000"/>
                    </a:outerShdw>
                  </a:effectLst>
                </a:rPr>
                <a:t>语言</a:t>
              </a:r>
            </a:p>
          </p:txBody>
        </p:sp>
      </p:grpSp>
      <p:sp>
        <p:nvSpPr>
          <p:cNvPr id="514063" name="AutoShape 15"/>
          <p:cNvSpPr>
            <a:spLocks noChangeArrowheads="1"/>
          </p:cNvSpPr>
          <p:nvPr/>
        </p:nvSpPr>
        <p:spPr bwMode="auto">
          <a:xfrm>
            <a:off x="2819400" y="3048000"/>
            <a:ext cx="1752600" cy="304800"/>
          </a:xfrm>
          <a:prstGeom prst="leftRightArrow">
            <a:avLst>
              <a:gd name="adj1" fmla="val 50000"/>
              <a:gd name="adj2" fmla="val 115000"/>
            </a:avLst>
          </a:prstGeom>
          <a:solidFill>
            <a:srgbClr val="FFCCCC"/>
          </a:solidFill>
          <a:ln w="9525">
            <a:solidFill>
              <a:schemeClr val="tx1"/>
            </a:solidFill>
            <a:miter lim="800000"/>
            <a:headEnd/>
            <a:tailEnd/>
          </a:ln>
          <a:effectLst>
            <a:outerShdw dist="74053" dir="1857825" algn="ctr" rotWithShape="0">
              <a:schemeClr val="bg2"/>
            </a:outerShdw>
          </a:effectLst>
        </p:spPr>
        <p:txBody>
          <a:bodyPr lIns="90000" tIns="46800" rIns="90000" bIns="46800" anchor="ctr">
            <a:spAutoFit/>
          </a:bodyPr>
          <a:lstStyle/>
          <a:p>
            <a:pPr>
              <a:defRPr/>
            </a:pPr>
            <a:endParaRPr lang="zh-CN" alt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514063"/>
                                        </p:tgtEl>
                                        <p:attrNameLst>
                                          <p:attrName>style.visibility</p:attrName>
                                        </p:attrNameLst>
                                      </p:cBhvr>
                                      <p:to>
                                        <p:strVal val="visible"/>
                                      </p:to>
                                    </p:set>
                                    <p:animEffect transition="in" filter="barn(outVertical)">
                                      <p:cBhvr>
                                        <p:cTn id="7" dur="500"/>
                                        <p:tgtEl>
                                          <p:spTgt spid="514063"/>
                                        </p:tgtEl>
                                      </p:cBhvr>
                                    </p:animEffect>
                                  </p:childTnLst>
                                  <p:subTnLst>
                                    <p:set>
                                      <p:cBhvr override="childStyle">
                                        <p:cTn dur="1" fill="hold" display="0" masterRel="nextClick" afterEffect="1"/>
                                        <p:tgtEl>
                                          <p:spTgt spid="51406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406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5086" name="Picture 14" descr="AMIDEA"/>
          <p:cNvPicPr>
            <a:picLocks noChangeAspect="1" noChangeArrowheads="1"/>
          </p:cNvPicPr>
          <p:nvPr/>
        </p:nvPicPr>
        <p:blipFill>
          <a:blip r:embed="rId2"/>
          <a:srcRect/>
          <a:stretch>
            <a:fillRect/>
          </a:stretch>
        </p:blipFill>
        <p:spPr bwMode="auto">
          <a:xfrm>
            <a:off x="1371600" y="1828800"/>
            <a:ext cx="1295400" cy="3935413"/>
          </a:xfrm>
          <a:prstGeom prst="rect">
            <a:avLst/>
          </a:prstGeom>
          <a:noFill/>
          <a:effectLst>
            <a:outerShdw dist="25400" dir="10800000" algn="ctr" rotWithShape="0">
              <a:srgbClr val="808080"/>
            </a:outerShdw>
          </a:effectLst>
        </p:spPr>
      </p:pic>
      <p:sp>
        <p:nvSpPr>
          <p:cNvPr id="515088" name="Text Box 16"/>
          <p:cNvSpPr txBox="1">
            <a:spLocks noChangeArrowheads="1"/>
          </p:cNvSpPr>
          <p:nvPr/>
        </p:nvSpPr>
        <p:spPr bwMode="auto">
          <a:xfrm>
            <a:off x="4343400" y="457200"/>
            <a:ext cx="4343400" cy="457200"/>
          </a:xfrm>
          <a:prstGeom prst="rect">
            <a:avLst/>
          </a:prstGeom>
          <a:noFill/>
          <a:ln w="9525">
            <a:noFill/>
            <a:miter lim="800000"/>
            <a:headEnd/>
            <a:tailEnd/>
          </a:ln>
          <a:effectLst/>
        </p:spPr>
        <p:txBody>
          <a:bodyPr>
            <a:spAutoFit/>
          </a:bodyPr>
          <a:lstStyle/>
          <a:p>
            <a:pPr algn="l">
              <a:spcBef>
                <a:spcPct val="50000"/>
              </a:spcBef>
              <a:defRPr/>
            </a:pPr>
            <a:r>
              <a:rPr lang="zh-CN" altLang="en-US" b="1">
                <a:solidFill>
                  <a:schemeClr val="tx2"/>
                </a:solidFill>
                <a:effectLst>
                  <a:outerShdw blurRad="38100" dist="38100" dir="2700000" algn="tl">
                    <a:srgbClr val="000000"/>
                  </a:outerShdw>
                </a:effectLst>
                <a:ea typeface="Arial Unicode MS" pitchFamily="34" charset="-122"/>
                <a:cs typeface="Arial Unicode MS" pitchFamily="34" charset="-122"/>
              </a:rPr>
              <a:t>计算机可以看作一个语言系统</a:t>
            </a:r>
          </a:p>
        </p:txBody>
      </p:sp>
      <p:sp>
        <p:nvSpPr>
          <p:cNvPr id="515089" name="Text Box 17"/>
          <p:cNvSpPr txBox="1">
            <a:spLocks noChangeArrowheads="1"/>
          </p:cNvSpPr>
          <p:nvPr/>
        </p:nvSpPr>
        <p:spPr bwMode="auto">
          <a:xfrm>
            <a:off x="633413" y="5899150"/>
            <a:ext cx="5667375" cy="457200"/>
          </a:xfrm>
          <a:prstGeom prst="rect">
            <a:avLst/>
          </a:prstGeom>
          <a:noFill/>
          <a:ln w="9525">
            <a:noFill/>
            <a:miter lim="800000"/>
            <a:headEnd/>
            <a:tailEnd/>
          </a:ln>
          <a:effectLst/>
        </p:spPr>
        <p:txBody>
          <a:bodyPr wrap="none" lIns="90000" tIns="46800" rIns="90000" bIns="46800" anchor="ctr">
            <a:spAutoFit/>
          </a:bodyPr>
          <a:lstStyle/>
          <a:p>
            <a:pPr algn="l">
              <a:defRPr/>
            </a:pPr>
            <a:r>
              <a:rPr lang="zh-CN" altLang="en-US" b="1">
                <a:solidFill>
                  <a:schemeClr val="tx2"/>
                </a:solidFill>
                <a:effectLst>
                  <a:outerShdw blurRad="38100" dist="38100" dir="2700000" algn="tl">
                    <a:srgbClr val="000000"/>
                  </a:outerShdw>
                </a:effectLst>
                <a:ea typeface="Arial Unicode MS" pitchFamily="34" charset="-122"/>
                <a:cs typeface="Arial Unicode MS" pitchFamily="34" charset="-122"/>
              </a:rPr>
              <a:t>人可以使用不同层次的语言与计算机交互</a:t>
            </a:r>
          </a:p>
        </p:txBody>
      </p:sp>
      <p:sp>
        <p:nvSpPr>
          <p:cNvPr id="35845" name="Rectangle 21"/>
          <p:cNvSpPr>
            <a:spLocks noGrp="1" noChangeArrowheads="1"/>
          </p:cNvSpPr>
          <p:nvPr>
            <p:ph type="title" idx="4294967295"/>
          </p:nvPr>
        </p:nvSpPr>
        <p:spPr>
          <a:xfrm>
            <a:off x="838200" y="533400"/>
            <a:ext cx="1143000" cy="457200"/>
          </a:xfrm>
          <a:prstGeom prst="rect">
            <a:avLst/>
          </a:prstGeom>
          <a:noFill/>
        </p:spPr>
        <p:txBody>
          <a:bodyPr/>
          <a:lstStyle/>
          <a:p>
            <a:pPr eaLnBrk="1" hangingPunct="1"/>
            <a:r>
              <a:rPr lang="zh-CN" altLang="en-US" sz="1000" b="1" smtClean="0">
                <a:solidFill>
                  <a:schemeClr val="bg1"/>
                </a:solidFill>
                <a:ea typeface="Arial Unicode MS" pitchFamily="34" charset="-122"/>
                <a:cs typeface="Arial Unicode MS" pitchFamily="34" charset="-122"/>
              </a:rPr>
              <a:t>程序设计语言分类</a:t>
            </a:r>
          </a:p>
        </p:txBody>
      </p:sp>
      <p:grpSp>
        <p:nvGrpSpPr>
          <p:cNvPr id="35846" name="Group 2"/>
          <p:cNvGrpSpPr>
            <a:grpSpLocks/>
          </p:cNvGrpSpPr>
          <p:nvPr/>
        </p:nvGrpSpPr>
        <p:grpSpPr bwMode="auto">
          <a:xfrm>
            <a:off x="3657600" y="1697038"/>
            <a:ext cx="4370388" cy="4017962"/>
            <a:chOff x="1008" y="1538"/>
            <a:chExt cx="2112" cy="2062"/>
          </a:xfrm>
        </p:grpSpPr>
        <p:sp>
          <p:nvSpPr>
            <p:cNvPr id="35857" name="Oval 3"/>
            <p:cNvSpPr>
              <a:spLocks noChangeArrowheads="1"/>
            </p:cNvSpPr>
            <p:nvPr/>
          </p:nvSpPr>
          <p:spPr bwMode="auto">
            <a:xfrm>
              <a:off x="1008" y="1538"/>
              <a:ext cx="2112" cy="2062"/>
            </a:xfrm>
            <a:prstGeom prst="ellipse">
              <a:avLst/>
            </a:prstGeom>
            <a:solidFill>
              <a:schemeClr val="accent1"/>
            </a:solidFill>
            <a:ln w="9525">
              <a:round/>
              <a:headEnd/>
              <a:tailEnd/>
            </a:ln>
            <a:scene3d>
              <a:camera prst="legacyObliqueRight"/>
              <a:lightRig rig="legacyFlat3" dir="b"/>
            </a:scene3d>
            <a:sp3d extrusionH="201600" prstMaterial="legacyMatte">
              <a:bevelT w="13500" h="13500" prst="angle"/>
              <a:bevelB w="13500" h="13500" prst="angle"/>
              <a:extrusionClr>
                <a:schemeClr val="accent1"/>
              </a:extrusionClr>
            </a:sp3d>
          </p:spPr>
          <p:txBody>
            <a:bodyPr lIns="90000" tIns="46800" rIns="90000" bIns="46800" anchor="ctr">
              <a:spAutoFit/>
              <a:flatTx/>
            </a:bodyPr>
            <a:lstStyle/>
            <a:p>
              <a:endParaRPr lang="zh-CN" altLang="en-US"/>
            </a:p>
          </p:txBody>
        </p:sp>
        <p:sp>
          <p:nvSpPr>
            <p:cNvPr id="956420" name="Text Box 4"/>
            <p:cNvSpPr txBox="1">
              <a:spLocks noChangeArrowheads="1"/>
            </p:cNvSpPr>
            <p:nvPr/>
          </p:nvSpPr>
          <p:spPr bwMode="auto">
            <a:xfrm>
              <a:off x="1915" y="3379"/>
              <a:ext cx="285" cy="173"/>
            </a:xfrm>
            <a:prstGeom prst="rect">
              <a:avLst/>
            </a:prstGeom>
            <a:noFill/>
            <a:ln w="9525">
              <a:noFill/>
              <a:miter lim="800000"/>
              <a:headEnd/>
              <a:tailEnd/>
            </a:ln>
            <a:effectLst/>
          </p:spPr>
          <p:txBody>
            <a:bodyPr wrap="none" lIns="90000" tIns="46800" rIns="90000" bIns="46800" anchor="ctr">
              <a:spAutoFit/>
            </a:bodyPr>
            <a:lstStyle/>
            <a:p>
              <a:pPr>
                <a:defRPr/>
              </a:pPr>
              <a:r>
                <a:rPr lang="zh-CN" altLang="en-US" sz="1600" b="1">
                  <a:solidFill>
                    <a:srgbClr val="FFFFFF"/>
                  </a:solidFill>
                  <a:effectLst>
                    <a:outerShdw blurRad="38100" dist="38100" dir="2700000" algn="tl">
                      <a:srgbClr val="000000"/>
                    </a:outerShdw>
                  </a:effectLst>
                </a:rPr>
                <a:t>工具</a:t>
              </a:r>
            </a:p>
          </p:txBody>
        </p:sp>
      </p:grpSp>
      <p:grpSp>
        <p:nvGrpSpPr>
          <p:cNvPr id="35847" name="Group 5"/>
          <p:cNvGrpSpPr>
            <a:grpSpLocks/>
          </p:cNvGrpSpPr>
          <p:nvPr/>
        </p:nvGrpSpPr>
        <p:grpSpPr bwMode="auto">
          <a:xfrm>
            <a:off x="4217988" y="2259013"/>
            <a:ext cx="3233737" cy="2992437"/>
            <a:chOff x="1296" y="1826"/>
            <a:chExt cx="1536" cy="1536"/>
          </a:xfrm>
        </p:grpSpPr>
        <p:sp>
          <p:nvSpPr>
            <p:cNvPr id="35855" name="Oval 6"/>
            <p:cNvSpPr>
              <a:spLocks noChangeArrowheads="1"/>
            </p:cNvSpPr>
            <p:nvPr/>
          </p:nvSpPr>
          <p:spPr bwMode="auto">
            <a:xfrm>
              <a:off x="1296" y="1826"/>
              <a:ext cx="1536" cy="1536"/>
            </a:xfrm>
            <a:prstGeom prst="ellipse">
              <a:avLst/>
            </a:prstGeom>
            <a:solidFill>
              <a:srgbClr val="00FFFF"/>
            </a:solidFill>
            <a:ln w="9525">
              <a:round/>
              <a:headEnd/>
              <a:tailEnd/>
            </a:ln>
            <a:scene3d>
              <a:camera prst="legacyObliqueRight"/>
              <a:lightRig rig="legacyFlat3" dir="b"/>
            </a:scene3d>
            <a:sp3d extrusionH="201600" prstMaterial="legacyMatte">
              <a:bevelT w="13500" h="13500" prst="angle"/>
              <a:bevelB w="13500" h="13500" prst="angle"/>
              <a:extrusionClr>
                <a:srgbClr val="00FFFF"/>
              </a:extrusionClr>
            </a:sp3d>
          </p:spPr>
          <p:txBody>
            <a:bodyPr wrap="none" lIns="90000" tIns="46800" rIns="90000" bIns="46800" anchor="ctr">
              <a:spAutoFit/>
              <a:flatTx/>
            </a:bodyPr>
            <a:lstStyle/>
            <a:p>
              <a:endParaRPr lang="zh-CN" altLang="en-US"/>
            </a:p>
          </p:txBody>
        </p:sp>
        <p:sp>
          <p:nvSpPr>
            <p:cNvPr id="956423" name="Text Box 7"/>
            <p:cNvSpPr txBox="1">
              <a:spLocks noChangeArrowheads="1"/>
            </p:cNvSpPr>
            <p:nvPr/>
          </p:nvSpPr>
          <p:spPr bwMode="auto">
            <a:xfrm>
              <a:off x="1837" y="3149"/>
              <a:ext cx="475" cy="173"/>
            </a:xfrm>
            <a:prstGeom prst="rect">
              <a:avLst/>
            </a:prstGeom>
            <a:noFill/>
            <a:ln w="9525">
              <a:noFill/>
              <a:miter lim="800000"/>
              <a:headEnd/>
              <a:tailEnd/>
            </a:ln>
            <a:effectLst/>
          </p:spPr>
          <p:txBody>
            <a:bodyPr wrap="none" lIns="90000" tIns="46800" rIns="90000" bIns="46800" anchor="ctr">
              <a:spAutoFit/>
            </a:bodyPr>
            <a:lstStyle/>
            <a:p>
              <a:pPr>
                <a:defRPr/>
              </a:pPr>
              <a:r>
                <a:rPr lang="zh-CN" altLang="en-US" sz="1600" b="1">
                  <a:solidFill>
                    <a:srgbClr val="FFFFFF"/>
                  </a:solidFill>
                  <a:effectLst>
                    <a:outerShdw blurRad="38100" dist="38100" dir="2700000" algn="tl">
                      <a:srgbClr val="000000"/>
                    </a:outerShdw>
                  </a:effectLst>
                </a:rPr>
                <a:t>高级语言</a:t>
              </a:r>
            </a:p>
          </p:txBody>
        </p:sp>
      </p:grpSp>
      <p:grpSp>
        <p:nvGrpSpPr>
          <p:cNvPr id="35848" name="Group 8"/>
          <p:cNvGrpSpPr>
            <a:grpSpLocks/>
          </p:cNvGrpSpPr>
          <p:nvPr/>
        </p:nvGrpSpPr>
        <p:grpSpPr bwMode="auto">
          <a:xfrm>
            <a:off x="4686300" y="2632075"/>
            <a:ext cx="2262188" cy="2151063"/>
            <a:chOff x="1536" y="2018"/>
            <a:chExt cx="1104" cy="1104"/>
          </a:xfrm>
        </p:grpSpPr>
        <p:sp>
          <p:nvSpPr>
            <p:cNvPr id="35853" name="Oval 9"/>
            <p:cNvSpPr>
              <a:spLocks noChangeArrowheads="1"/>
            </p:cNvSpPr>
            <p:nvPr/>
          </p:nvSpPr>
          <p:spPr bwMode="auto">
            <a:xfrm>
              <a:off x="1536" y="2018"/>
              <a:ext cx="1104" cy="1104"/>
            </a:xfrm>
            <a:prstGeom prst="ellipse">
              <a:avLst/>
            </a:prstGeom>
            <a:solidFill>
              <a:srgbClr val="00FF00"/>
            </a:solidFill>
            <a:ln w="9525">
              <a:round/>
              <a:headEnd/>
              <a:tailEnd/>
            </a:ln>
            <a:scene3d>
              <a:camera prst="legacyObliqueRight"/>
              <a:lightRig rig="legacyFlat3" dir="b"/>
            </a:scene3d>
            <a:sp3d extrusionH="201600" prstMaterial="legacyMatte">
              <a:bevelT w="13500" h="13500" prst="angle"/>
              <a:bevelB w="13500" h="13500" prst="angle"/>
              <a:extrusionClr>
                <a:srgbClr val="00FF00"/>
              </a:extrusionClr>
            </a:sp3d>
          </p:spPr>
          <p:txBody>
            <a:bodyPr wrap="none" lIns="90000" tIns="46800" rIns="90000" bIns="46800" anchor="ctr">
              <a:spAutoFit/>
              <a:flatTx/>
            </a:bodyPr>
            <a:lstStyle/>
            <a:p>
              <a:endParaRPr lang="zh-CN" altLang="en-US"/>
            </a:p>
          </p:txBody>
        </p:sp>
        <p:sp>
          <p:nvSpPr>
            <p:cNvPr id="956426" name="Text Box 10"/>
            <p:cNvSpPr txBox="1">
              <a:spLocks noChangeArrowheads="1"/>
            </p:cNvSpPr>
            <p:nvPr/>
          </p:nvSpPr>
          <p:spPr bwMode="auto">
            <a:xfrm>
              <a:off x="1831" y="2868"/>
              <a:ext cx="488" cy="174"/>
            </a:xfrm>
            <a:prstGeom prst="rect">
              <a:avLst/>
            </a:prstGeom>
            <a:noFill/>
            <a:ln w="9525">
              <a:noFill/>
              <a:miter lim="800000"/>
              <a:headEnd/>
              <a:tailEnd/>
            </a:ln>
            <a:effectLst/>
          </p:spPr>
          <p:txBody>
            <a:bodyPr wrap="none" lIns="90000" tIns="46800" rIns="90000" bIns="46800" anchor="ctr">
              <a:spAutoFit/>
            </a:bodyPr>
            <a:lstStyle/>
            <a:p>
              <a:pPr>
                <a:defRPr/>
              </a:pPr>
              <a:r>
                <a:rPr lang="zh-CN" altLang="en-US" sz="1600" b="1">
                  <a:solidFill>
                    <a:srgbClr val="FFFFFF"/>
                  </a:solidFill>
                  <a:effectLst>
                    <a:outerShdw blurRad="38100" dist="38100" dir="2700000" algn="tl">
                      <a:srgbClr val="000000"/>
                    </a:outerShdw>
                  </a:effectLst>
                </a:rPr>
                <a:t>低级语言</a:t>
              </a:r>
            </a:p>
          </p:txBody>
        </p:sp>
      </p:grpSp>
      <p:grpSp>
        <p:nvGrpSpPr>
          <p:cNvPr id="35849" name="Group 11"/>
          <p:cNvGrpSpPr>
            <a:grpSpLocks/>
          </p:cNvGrpSpPr>
          <p:nvPr/>
        </p:nvGrpSpPr>
        <p:grpSpPr bwMode="auto">
          <a:xfrm>
            <a:off x="5154613" y="3100388"/>
            <a:ext cx="1214437" cy="1216025"/>
            <a:chOff x="1776" y="2258"/>
            <a:chExt cx="624" cy="624"/>
          </a:xfrm>
        </p:grpSpPr>
        <p:sp>
          <p:nvSpPr>
            <p:cNvPr id="35851" name="Oval 12"/>
            <p:cNvSpPr>
              <a:spLocks noChangeArrowheads="1"/>
            </p:cNvSpPr>
            <p:nvPr/>
          </p:nvSpPr>
          <p:spPr bwMode="auto">
            <a:xfrm>
              <a:off x="1776" y="2258"/>
              <a:ext cx="624" cy="624"/>
            </a:xfrm>
            <a:prstGeom prst="ellipse">
              <a:avLst/>
            </a:prstGeom>
            <a:solidFill>
              <a:srgbClr val="FFCC66"/>
            </a:solidFill>
            <a:ln w="9525">
              <a:round/>
              <a:headEnd/>
              <a:tailEnd/>
            </a:ln>
            <a:scene3d>
              <a:camera prst="legacyObliqueRight"/>
              <a:lightRig rig="legacyFlat3" dir="b"/>
            </a:scene3d>
            <a:sp3d extrusionH="201600" prstMaterial="legacyMatte">
              <a:bevelT w="13500" h="13500" prst="angle"/>
              <a:bevelB w="13500" h="13500" prst="angle"/>
              <a:extrusionClr>
                <a:srgbClr val="FFCC66"/>
              </a:extrusionClr>
            </a:sp3d>
          </p:spPr>
          <p:txBody>
            <a:bodyPr wrap="none" lIns="90000" tIns="46800" rIns="90000" bIns="46800" anchor="ctr">
              <a:spAutoFit/>
              <a:flatTx/>
            </a:bodyPr>
            <a:lstStyle/>
            <a:p>
              <a:endParaRPr lang="zh-CN" altLang="en-US"/>
            </a:p>
          </p:txBody>
        </p:sp>
        <p:sp>
          <p:nvSpPr>
            <p:cNvPr id="956429" name="Text Box 13"/>
            <p:cNvSpPr txBox="1">
              <a:spLocks noChangeArrowheads="1"/>
            </p:cNvSpPr>
            <p:nvPr/>
          </p:nvSpPr>
          <p:spPr bwMode="auto">
            <a:xfrm>
              <a:off x="1824" y="2413"/>
              <a:ext cx="528" cy="298"/>
            </a:xfrm>
            <a:prstGeom prst="rect">
              <a:avLst/>
            </a:prstGeom>
            <a:noFill/>
            <a:ln w="9525">
              <a:noFill/>
              <a:miter lim="800000"/>
              <a:headEnd/>
              <a:tailEnd/>
            </a:ln>
            <a:effectLst/>
          </p:spPr>
          <p:txBody>
            <a:bodyPr lIns="90000" tIns="46800" rIns="90000" bIns="46800" anchor="ctr">
              <a:spAutoFit/>
            </a:bodyPr>
            <a:lstStyle/>
            <a:p>
              <a:pPr>
                <a:defRPr/>
              </a:pPr>
              <a:r>
                <a:rPr lang="zh-CN" altLang="en-US" sz="1600" b="1">
                  <a:solidFill>
                    <a:srgbClr val="FFFFFF"/>
                  </a:solidFill>
                  <a:effectLst>
                    <a:outerShdw blurRad="38100" dist="38100" dir="2700000" algn="tl">
                      <a:srgbClr val="000000"/>
                    </a:outerShdw>
                  </a:effectLst>
                </a:rPr>
                <a:t>线路</a:t>
              </a:r>
            </a:p>
            <a:p>
              <a:pPr>
                <a:defRPr/>
              </a:pPr>
              <a:r>
                <a:rPr lang="zh-CN" altLang="en-US" sz="1600" b="1">
                  <a:solidFill>
                    <a:srgbClr val="FFFFFF"/>
                  </a:solidFill>
                  <a:effectLst>
                    <a:outerShdw blurRad="38100" dist="38100" dir="2700000" algn="tl">
                      <a:srgbClr val="000000"/>
                    </a:outerShdw>
                  </a:effectLst>
                </a:rPr>
                <a:t>语言</a:t>
              </a:r>
            </a:p>
          </p:txBody>
        </p:sp>
      </p:grpSp>
      <p:sp>
        <p:nvSpPr>
          <p:cNvPr id="515087" name="AutoShape 15"/>
          <p:cNvSpPr>
            <a:spLocks noChangeArrowheads="1"/>
          </p:cNvSpPr>
          <p:nvPr/>
        </p:nvSpPr>
        <p:spPr bwMode="auto">
          <a:xfrm>
            <a:off x="2895600" y="3352800"/>
            <a:ext cx="2057400" cy="304800"/>
          </a:xfrm>
          <a:prstGeom prst="leftRightArrow">
            <a:avLst>
              <a:gd name="adj1" fmla="val 50000"/>
              <a:gd name="adj2" fmla="val 135000"/>
            </a:avLst>
          </a:prstGeom>
          <a:solidFill>
            <a:srgbClr val="FFCCCC"/>
          </a:solidFill>
          <a:ln w="9525">
            <a:solidFill>
              <a:schemeClr val="tx1"/>
            </a:solidFill>
            <a:miter lim="800000"/>
            <a:headEnd/>
            <a:tailEnd/>
          </a:ln>
          <a:effectLst>
            <a:outerShdw dist="74053" dir="1857825" algn="ctr" rotWithShape="0">
              <a:schemeClr val="bg2"/>
            </a:outerShdw>
          </a:effectLst>
        </p:spPr>
        <p:txBody>
          <a:bodyPr lIns="90000" tIns="46800" rIns="90000" bIns="46800" anchor="ctr">
            <a:spAutoFit/>
          </a:bodyPr>
          <a:lstStyle/>
          <a:p>
            <a:pPr>
              <a:defRPr/>
            </a:pPr>
            <a:endParaRPr lang="zh-CN" alt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515087"/>
                                        </p:tgtEl>
                                        <p:attrNameLst>
                                          <p:attrName>style.visibility</p:attrName>
                                        </p:attrNameLst>
                                      </p:cBhvr>
                                      <p:to>
                                        <p:strVal val="visible"/>
                                      </p:to>
                                    </p:set>
                                    <p:animEffect transition="in" filter="barn(outVertical)">
                                      <p:cBhvr>
                                        <p:cTn id="7" dur="500"/>
                                        <p:tgtEl>
                                          <p:spTgt spid="515087"/>
                                        </p:tgtEl>
                                      </p:cBhvr>
                                    </p:animEffect>
                                  </p:childTnLst>
                                  <p:subTnLst>
                                    <p:set>
                                      <p:cBhvr override="childStyle">
                                        <p:cTn dur="1" fill="hold" display="0" masterRel="nextClick" afterEffect="1"/>
                                        <p:tgtEl>
                                          <p:spTgt spid="51508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508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6110" name="Picture 14" descr="AMIDEA"/>
          <p:cNvPicPr>
            <a:picLocks noChangeAspect="1" noChangeArrowheads="1"/>
          </p:cNvPicPr>
          <p:nvPr/>
        </p:nvPicPr>
        <p:blipFill>
          <a:blip r:embed="rId2"/>
          <a:srcRect/>
          <a:stretch>
            <a:fillRect/>
          </a:stretch>
        </p:blipFill>
        <p:spPr bwMode="auto">
          <a:xfrm>
            <a:off x="1371600" y="1828800"/>
            <a:ext cx="1295400" cy="3935413"/>
          </a:xfrm>
          <a:prstGeom prst="rect">
            <a:avLst/>
          </a:prstGeom>
          <a:noFill/>
          <a:effectLst>
            <a:outerShdw dist="25400" dir="10800000" algn="ctr" rotWithShape="0">
              <a:srgbClr val="808080"/>
            </a:outerShdw>
          </a:effectLst>
        </p:spPr>
      </p:pic>
      <p:sp>
        <p:nvSpPr>
          <p:cNvPr id="36867" name="Text Box 16"/>
          <p:cNvSpPr txBox="1">
            <a:spLocks noChangeArrowheads="1"/>
          </p:cNvSpPr>
          <p:nvPr/>
        </p:nvSpPr>
        <p:spPr bwMode="auto">
          <a:xfrm>
            <a:off x="4343400" y="457200"/>
            <a:ext cx="4343400" cy="457200"/>
          </a:xfrm>
          <a:prstGeom prst="rect">
            <a:avLst/>
          </a:prstGeom>
          <a:noFill/>
          <a:ln w="9525">
            <a:noFill/>
            <a:miter lim="800000"/>
            <a:headEnd/>
            <a:tailEnd/>
          </a:ln>
        </p:spPr>
        <p:txBody>
          <a:bodyPr>
            <a:spAutoFit/>
          </a:bodyPr>
          <a:lstStyle/>
          <a:p>
            <a:pPr algn="l">
              <a:spcBef>
                <a:spcPct val="50000"/>
              </a:spcBef>
            </a:pPr>
            <a:r>
              <a:rPr lang="zh-CN" altLang="en-US" b="1">
                <a:solidFill>
                  <a:schemeClr val="tx2"/>
                </a:solidFill>
                <a:ea typeface="Arial Unicode MS" pitchFamily="34" charset="-122"/>
                <a:cs typeface="Arial Unicode MS" pitchFamily="34" charset="-122"/>
              </a:rPr>
              <a:t>计算机可以看作一个语言系统</a:t>
            </a:r>
          </a:p>
        </p:txBody>
      </p:sp>
      <p:sp>
        <p:nvSpPr>
          <p:cNvPr id="36868" name="Text Box 17"/>
          <p:cNvSpPr txBox="1">
            <a:spLocks noChangeArrowheads="1"/>
          </p:cNvSpPr>
          <p:nvPr/>
        </p:nvSpPr>
        <p:spPr bwMode="auto">
          <a:xfrm>
            <a:off x="633413" y="5899150"/>
            <a:ext cx="5667375" cy="457200"/>
          </a:xfrm>
          <a:prstGeom prst="rect">
            <a:avLst/>
          </a:prstGeom>
          <a:noFill/>
          <a:ln w="9525">
            <a:noFill/>
            <a:miter lim="800000"/>
            <a:headEnd/>
            <a:tailEnd/>
          </a:ln>
        </p:spPr>
        <p:txBody>
          <a:bodyPr wrap="none" lIns="90000" tIns="46800" rIns="90000" bIns="46800" anchor="ctr">
            <a:spAutoFit/>
          </a:bodyPr>
          <a:lstStyle/>
          <a:p>
            <a:pPr algn="l"/>
            <a:r>
              <a:rPr lang="zh-CN" altLang="en-US" b="1">
                <a:solidFill>
                  <a:schemeClr val="tx2"/>
                </a:solidFill>
                <a:ea typeface="Arial Unicode MS" pitchFamily="34" charset="-122"/>
                <a:cs typeface="Arial Unicode MS" pitchFamily="34" charset="-122"/>
              </a:rPr>
              <a:t>人可以使用不同层次的语言与计算机交互</a:t>
            </a:r>
          </a:p>
        </p:txBody>
      </p:sp>
      <p:sp>
        <p:nvSpPr>
          <p:cNvPr id="36869" name="Rectangle 21"/>
          <p:cNvSpPr>
            <a:spLocks noGrp="1" noChangeArrowheads="1"/>
          </p:cNvSpPr>
          <p:nvPr>
            <p:ph type="title" idx="4294967295"/>
          </p:nvPr>
        </p:nvSpPr>
        <p:spPr>
          <a:xfrm>
            <a:off x="838200" y="533400"/>
            <a:ext cx="1143000" cy="457200"/>
          </a:xfrm>
          <a:prstGeom prst="rect">
            <a:avLst/>
          </a:prstGeom>
          <a:noFill/>
        </p:spPr>
        <p:txBody>
          <a:bodyPr/>
          <a:lstStyle/>
          <a:p>
            <a:pPr eaLnBrk="1" hangingPunct="1"/>
            <a:r>
              <a:rPr lang="zh-CN" altLang="en-US" sz="1000" b="1" smtClean="0">
                <a:solidFill>
                  <a:schemeClr val="bg1"/>
                </a:solidFill>
                <a:ea typeface="Arial Unicode MS" pitchFamily="34" charset="-122"/>
                <a:cs typeface="Arial Unicode MS" pitchFamily="34" charset="-122"/>
              </a:rPr>
              <a:t>程序设计语言分类</a:t>
            </a:r>
          </a:p>
        </p:txBody>
      </p:sp>
      <p:grpSp>
        <p:nvGrpSpPr>
          <p:cNvPr id="36870" name="Group 23"/>
          <p:cNvGrpSpPr>
            <a:grpSpLocks/>
          </p:cNvGrpSpPr>
          <p:nvPr/>
        </p:nvGrpSpPr>
        <p:grpSpPr bwMode="auto">
          <a:xfrm>
            <a:off x="3657600" y="1697038"/>
            <a:ext cx="4370388" cy="4017962"/>
            <a:chOff x="1008" y="1538"/>
            <a:chExt cx="2112" cy="2062"/>
          </a:xfrm>
        </p:grpSpPr>
        <p:sp>
          <p:nvSpPr>
            <p:cNvPr id="36881" name="Oval 24"/>
            <p:cNvSpPr>
              <a:spLocks noChangeArrowheads="1"/>
            </p:cNvSpPr>
            <p:nvPr/>
          </p:nvSpPr>
          <p:spPr bwMode="auto">
            <a:xfrm>
              <a:off x="1008" y="1538"/>
              <a:ext cx="2112" cy="2062"/>
            </a:xfrm>
            <a:prstGeom prst="ellipse">
              <a:avLst/>
            </a:prstGeom>
            <a:solidFill>
              <a:schemeClr val="accent1"/>
            </a:solidFill>
            <a:ln w="9525">
              <a:round/>
              <a:headEnd/>
              <a:tailEnd/>
            </a:ln>
            <a:scene3d>
              <a:camera prst="legacyObliqueRight"/>
              <a:lightRig rig="legacyFlat3" dir="b"/>
            </a:scene3d>
            <a:sp3d extrusionH="201600" prstMaterial="legacyMatte">
              <a:bevelT w="13500" h="13500" prst="angle"/>
              <a:bevelB w="13500" h="13500" prst="angle"/>
              <a:extrusionClr>
                <a:schemeClr val="accent1"/>
              </a:extrusionClr>
            </a:sp3d>
          </p:spPr>
          <p:txBody>
            <a:bodyPr lIns="90000" tIns="46800" rIns="90000" bIns="46800" anchor="ctr">
              <a:spAutoFit/>
              <a:flatTx/>
            </a:bodyPr>
            <a:lstStyle/>
            <a:p>
              <a:endParaRPr lang="zh-CN" altLang="en-US"/>
            </a:p>
          </p:txBody>
        </p:sp>
        <p:sp>
          <p:nvSpPr>
            <p:cNvPr id="516121" name="Text Box 25"/>
            <p:cNvSpPr txBox="1">
              <a:spLocks noChangeArrowheads="1"/>
            </p:cNvSpPr>
            <p:nvPr/>
          </p:nvSpPr>
          <p:spPr bwMode="auto">
            <a:xfrm>
              <a:off x="1915" y="3379"/>
              <a:ext cx="285" cy="173"/>
            </a:xfrm>
            <a:prstGeom prst="rect">
              <a:avLst/>
            </a:prstGeom>
            <a:noFill/>
            <a:ln w="9525">
              <a:noFill/>
              <a:miter lim="800000"/>
              <a:headEnd/>
              <a:tailEnd/>
            </a:ln>
            <a:effectLst/>
          </p:spPr>
          <p:txBody>
            <a:bodyPr wrap="none" lIns="90000" tIns="46800" rIns="90000" bIns="46800" anchor="ctr">
              <a:spAutoFit/>
            </a:bodyPr>
            <a:lstStyle/>
            <a:p>
              <a:pPr>
                <a:defRPr/>
              </a:pPr>
              <a:r>
                <a:rPr lang="zh-CN" altLang="en-US" sz="1600" b="1">
                  <a:solidFill>
                    <a:srgbClr val="FFFFFF"/>
                  </a:solidFill>
                  <a:effectLst>
                    <a:outerShdw blurRad="38100" dist="38100" dir="2700000" algn="tl">
                      <a:srgbClr val="000000"/>
                    </a:outerShdw>
                  </a:effectLst>
                </a:rPr>
                <a:t>工具</a:t>
              </a:r>
            </a:p>
          </p:txBody>
        </p:sp>
      </p:grpSp>
      <p:grpSp>
        <p:nvGrpSpPr>
          <p:cNvPr id="36871" name="Group 26"/>
          <p:cNvGrpSpPr>
            <a:grpSpLocks/>
          </p:cNvGrpSpPr>
          <p:nvPr/>
        </p:nvGrpSpPr>
        <p:grpSpPr bwMode="auto">
          <a:xfrm>
            <a:off x="4217988" y="2259013"/>
            <a:ext cx="3233737" cy="2992437"/>
            <a:chOff x="1296" y="1826"/>
            <a:chExt cx="1536" cy="1536"/>
          </a:xfrm>
        </p:grpSpPr>
        <p:sp>
          <p:nvSpPr>
            <p:cNvPr id="36879" name="Oval 27"/>
            <p:cNvSpPr>
              <a:spLocks noChangeArrowheads="1"/>
            </p:cNvSpPr>
            <p:nvPr/>
          </p:nvSpPr>
          <p:spPr bwMode="auto">
            <a:xfrm>
              <a:off x="1296" y="1826"/>
              <a:ext cx="1536" cy="1536"/>
            </a:xfrm>
            <a:prstGeom prst="ellipse">
              <a:avLst/>
            </a:prstGeom>
            <a:solidFill>
              <a:srgbClr val="00FFFF"/>
            </a:solidFill>
            <a:ln w="9525">
              <a:round/>
              <a:headEnd/>
              <a:tailEnd/>
            </a:ln>
            <a:scene3d>
              <a:camera prst="legacyObliqueRight"/>
              <a:lightRig rig="legacyFlat3" dir="b"/>
            </a:scene3d>
            <a:sp3d extrusionH="201600" prstMaterial="legacyMatte">
              <a:bevelT w="13500" h="13500" prst="angle"/>
              <a:bevelB w="13500" h="13500" prst="angle"/>
              <a:extrusionClr>
                <a:srgbClr val="00FFFF"/>
              </a:extrusionClr>
            </a:sp3d>
          </p:spPr>
          <p:txBody>
            <a:bodyPr wrap="none" lIns="90000" tIns="46800" rIns="90000" bIns="46800" anchor="ctr">
              <a:spAutoFit/>
              <a:flatTx/>
            </a:bodyPr>
            <a:lstStyle/>
            <a:p>
              <a:endParaRPr lang="zh-CN" altLang="en-US"/>
            </a:p>
          </p:txBody>
        </p:sp>
        <p:sp>
          <p:nvSpPr>
            <p:cNvPr id="516124" name="Text Box 28"/>
            <p:cNvSpPr txBox="1">
              <a:spLocks noChangeArrowheads="1"/>
            </p:cNvSpPr>
            <p:nvPr/>
          </p:nvSpPr>
          <p:spPr bwMode="auto">
            <a:xfrm>
              <a:off x="1837" y="3149"/>
              <a:ext cx="475" cy="173"/>
            </a:xfrm>
            <a:prstGeom prst="rect">
              <a:avLst/>
            </a:prstGeom>
            <a:noFill/>
            <a:ln w="9525">
              <a:noFill/>
              <a:miter lim="800000"/>
              <a:headEnd/>
              <a:tailEnd/>
            </a:ln>
            <a:effectLst/>
          </p:spPr>
          <p:txBody>
            <a:bodyPr wrap="none" lIns="90000" tIns="46800" rIns="90000" bIns="46800" anchor="ctr">
              <a:spAutoFit/>
            </a:bodyPr>
            <a:lstStyle/>
            <a:p>
              <a:pPr>
                <a:defRPr/>
              </a:pPr>
              <a:r>
                <a:rPr lang="zh-CN" altLang="en-US" sz="1600" b="1">
                  <a:solidFill>
                    <a:srgbClr val="FFFFFF"/>
                  </a:solidFill>
                  <a:effectLst>
                    <a:outerShdw blurRad="38100" dist="38100" dir="2700000" algn="tl">
                      <a:srgbClr val="000000"/>
                    </a:outerShdw>
                  </a:effectLst>
                </a:rPr>
                <a:t>高级语言</a:t>
              </a:r>
            </a:p>
          </p:txBody>
        </p:sp>
      </p:grpSp>
      <p:grpSp>
        <p:nvGrpSpPr>
          <p:cNvPr id="36872" name="Group 29"/>
          <p:cNvGrpSpPr>
            <a:grpSpLocks/>
          </p:cNvGrpSpPr>
          <p:nvPr/>
        </p:nvGrpSpPr>
        <p:grpSpPr bwMode="auto">
          <a:xfrm>
            <a:off x="4686300" y="2632075"/>
            <a:ext cx="2262188" cy="2151063"/>
            <a:chOff x="1536" y="2018"/>
            <a:chExt cx="1104" cy="1104"/>
          </a:xfrm>
        </p:grpSpPr>
        <p:sp>
          <p:nvSpPr>
            <p:cNvPr id="36877" name="Oval 30"/>
            <p:cNvSpPr>
              <a:spLocks noChangeArrowheads="1"/>
            </p:cNvSpPr>
            <p:nvPr/>
          </p:nvSpPr>
          <p:spPr bwMode="auto">
            <a:xfrm>
              <a:off x="1536" y="2018"/>
              <a:ext cx="1104" cy="1104"/>
            </a:xfrm>
            <a:prstGeom prst="ellipse">
              <a:avLst/>
            </a:prstGeom>
            <a:solidFill>
              <a:srgbClr val="00FF00"/>
            </a:solidFill>
            <a:ln w="9525">
              <a:round/>
              <a:headEnd/>
              <a:tailEnd/>
            </a:ln>
            <a:scene3d>
              <a:camera prst="legacyObliqueRight"/>
              <a:lightRig rig="legacyFlat3" dir="b"/>
            </a:scene3d>
            <a:sp3d extrusionH="201600" prstMaterial="legacyMatte">
              <a:bevelT w="13500" h="13500" prst="angle"/>
              <a:bevelB w="13500" h="13500" prst="angle"/>
              <a:extrusionClr>
                <a:srgbClr val="00FF00"/>
              </a:extrusionClr>
            </a:sp3d>
          </p:spPr>
          <p:txBody>
            <a:bodyPr wrap="none" lIns="90000" tIns="46800" rIns="90000" bIns="46800" anchor="ctr">
              <a:spAutoFit/>
              <a:flatTx/>
            </a:bodyPr>
            <a:lstStyle/>
            <a:p>
              <a:endParaRPr lang="zh-CN" altLang="en-US"/>
            </a:p>
          </p:txBody>
        </p:sp>
        <p:sp>
          <p:nvSpPr>
            <p:cNvPr id="516127" name="Text Box 31"/>
            <p:cNvSpPr txBox="1">
              <a:spLocks noChangeArrowheads="1"/>
            </p:cNvSpPr>
            <p:nvPr/>
          </p:nvSpPr>
          <p:spPr bwMode="auto">
            <a:xfrm>
              <a:off x="1831" y="2868"/>
              <a:ext cx="488" cy="174"/>
            </a:xfrm>
            <a:prstGeom prst="rect">
              <a:avLst/>
            </a:prstGeom>
            <a:noFill/>
            <a:ln w="9525">
              <a:noFill/>
              <a:miter lim="800000"/>
              <a:headEnd/>
              <a:tailEnd/>
            </a:ln>
            <a:effectLst/>
          </p:spPr>
          <p:txBody>
            <a:bodyPr wrap="none" lIns="90000" tIns="46800" rIns="90000" bIns="46800" anchor="ctr">
              <a:spAutoFit/>
            </a:bodyPr>
            <a:lstStyle/>
            <a:p>
              <a:pPr>
                <a:defRPr/>
              </a:pPr>
              <a:r>
                <a:rPr lang="zh-CN" altLang="en-US" sz="1600" b="1">
                  <a:solidFill>
                    <a:srgbClr val="FFFFFF"/>
                  </a:solidFill>
                  <a:effectLst>
                    <a:outerShdw blurRad="38100" dist="38100" dir="2700000" algn="tl">
                      <a:srgbClr val="000000"/>
                    </a:outerShdw>
                  </a:effectLst>
                </a:rPr>
                <a:t>低级语言</a:t>
              </a:r>
            </a:p>
          </p:txBody>
        </p:sp>
      </p:grpSp>
      <p:grpSp>
        <p:nvGrpSpPr>
          <p:cNvPr id="36873" name="Group 32"/>
          <p:cNvGrpSpPr>
            <a:grpSpLocks/>
          </p:cNvGrpSpPr>
          <p:nvPr/>
        </p:nvGrpSpPr>
        <p:grpSpPr bwMode="auto">
          <a:xfrm>
            <a:off x="5154613" y="3100388"/>
            <a:ext cx="1214437" cy="1216025"/>
            <a:chOff x="1776" y="2258"/>
            <a:chExt cx="624" cy="624"/>
          </a:xfrm>
        </p:grpSpPr>
        <p:sp>
          <p:nvSpPr>
            <p:cNvPr id="36875" name="Oval 33"/>
            <p:cNvSpPr>
              <a:spLocks noChangeArrowheads="1"/>
            </p:cNvSpPr>
            <p:nvPr/>
          </p:nvSpPr>
          <p:spPr bwMode="auto">
            <a:xfrm>
              <a:off x="1776" y="2258"/>
              <a:ext cx="624" cy="624"/>
            </a:xfrm>
            <a:prstGeom prst="ellipse">
              <a:avLst/>
            </a:prstGeom>
            <a:solidFill>
              <a:srgbClr val="FFCC66"/>
            </a:solidFill>
            <a:ln w="9525">
              <a:round/>
              <a:headEnd/>
              <a:tailEnd/>
            </a:ln>
            <a:scene3d>
              <a:camera prst="legacyObliqueRight"/>
              <a:lightRig rig="legacyFlat3" dir="b"/>
            </a:scene3d>
            <a:sp3d extrusionH="201600" prstMaterial="legacyMatte">
              <a:bevelT w="13500" h="13500" prst="angle"/>
              <a:bevelB w="13500" h="13500" prst="angle"/>
              <a:extrusionClr>
                <a:srgbClr val="FFCC66"/>
              </a:extrusionClr>
            </a:sp3d>
          </p:spPr>
          <p:txBody>
            <a:bodyPr wrap="none" lIns="90000" tIns="46800" rIns="90000" bIns="46800" anchor="ctr">
              <a:spAutoFit/>
              <a:flatTx/>
            </a:bodyPr>
            <a:lstStyle/>
            <a:p>
              <a:endParaRPr lang="zh-CN" altLang="en-US"/>
            </a:p>
          </p:txBody>
        </p:sp>
        <p:sp>
          <p:nvSpPr>
            <p:cNvPr id="516130" name="Text Box 34"/>
            <p:cNvSpPr txBox="1">
              <a:spLocks noChangeArrowheads="1"/>
            </p:cNvSpPr>
            <p:nvPr/>
          </p:nvSpPr>
          <p:spPr bwMode="auto">
            <a:xfrm>
              <a:off x="1824" y="2413"/>
              <a:ext cx="528" cy="298"/>
            </a:xfrm>
            <a:prstGeom prst="rect">
              <a:avLst/>
            </a:prstGeom>
            <a:noFill/>
            <a:ln w="9525">
              <a:noFill/>
              <a:miter lim="800000"/>
              <a:headEnd/>
              <a:tailEnd/>
            </a:ln>
            <a:effectLst/>
          </p:spPr>
          <p:txBody>
            <a:bodyPr lIns="90000" tIns="46800" rIns="90000" bIns="46800" anchor="ctr">
              <a:spAutoFit/>
            </a:bodyPr>
            <a:lstStyle/>
            <a:p>
              <a:pPr>
                <a:defRPr/>
              </a:pPr>
              <a:r>
                <a:rPr lang="zh-CN" altLang="en-US" sz="1600" b="1">
                  <a:solidFill>
                    <a:srgbClr val="FFFFFF"/>
                  </a:solidFill>
                  <a:effectLst>
                    <a:outerShdw blurRad="38100" dist="38100" dir="2700000" algn="tl">
                      <a:srgbClr val="000000"/>
                    </a:outerShdw>
                  </a:effectLst>
                </a:rPr>
                <a:t>线路</a:t>
              </a:r>
            </a:p>
            <a:p>
              <a:pPr>
                <a:defRPr/>
              </a:pPr>
              <a:r>
                <a:rPr lang="zh-CN" altLang="en-US" sz="1600" b="1">
                  <a:solidFill>
                    <a:srgbClr val="FFFFFF"/>
                  </a:solidFill>
                  <a:effectLst>
                    <a:outerShdw blurRad="38100" dist="38100" dir="2700000" algn="tl">
                      <a:srgbClr val="000000"/>
                    </a:outerShdw>
                  </a:effectLst>
                </a:rPr>
                <a:t>语言</a:t>
              </a:r>
            </a:p>
          </p:txBody>
        </p:sp>
      </p:grpSp>
      <p:sp>
        <p:nvSpPr>
          <p:cNvPr id="516111" name="AutoShape 15"/>
          <p:cNvSpPr>
            <a:spLocks noChangeArrowheads="1"/>
          </p:cNvSpPr>
          <p:nvPr/>
        </p:nvSpPr>
        <p:spPr bwMode="auto">
          <a:xfrm>
            <a:off x="2895600" y="3581400"/>
            <a:ext cx="2435225" cy="304800"/>
          </a:xfrm>
          <a:prstGeom prst="leftRightArrow">
            <a:avLst>
              <a:gd name="adj1" fmla="val 50000"/>
              <a:gd name="adj2" fmla="val 159792"/>
            </a:avLst>
          </a:prstGeom>
          <a:solidFill>
            <a:srgbClr val="FFCCCC"/>
          </a:solidFill>
          <a:ln w="9525">
            <a:solidFill>
              <a:schemeClr val="tx1"/>
            </a:solidFill>
            <a:miter lim="800000"/>
            <a:headEnd/>
            <a:tailEnd/>
          </a:ln>
          <a:effectLst>
            <a:outerShdw dist="74053" dir="1857825" algn="ctr" rotWithShape="0">
              <a:schemeClr val="bg2"/>
            </a:outerShdw>
          </a:effectLst>
        </p:spPr>
        <p:txBody>
          <a:bodyPr lIns="90000" tIns="46800" rIns="90000" bIns="46800" anchor="ctr">
            <a:spAutoFit/>
          </a:bodyPr>
          <a:lstStyle/>
          <a:p>
            <a:pPr>
              <a:defRPr/>
            </a:pPr>
            <a:endParaRPr lang="zh-CN" alt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516111"/>
                                        </p:tgtEl>
                                        <p:attrNameLst>
                                          <p:attrName>style.visibility</p:attrName>
                                        </p:attrNameLst>
                                      </p:cBhvr>
                                      <p:to>
                                        <p:strVal val="visible"/>
                                      </p:to>
                                    </p:set>
                                    <p:animEffect transition="in" filter="barn(outVertical)">
                                      <p:cBhvr>
                                        <p:cTn id="7" dur="500"/>
                                        <p:tgtEl>
                                          <p:spTgt spid="516111"/>
                                        </p:tgtEl>
                                      </p:cBhvr>
                                    </p:animEffect>
                                  </p:childTnLst>
                                  <p:subTnLst>
                                    <p:set>
                                      <p:cBhvr override="childStyle">
                                        <p:cTn dur="1" fill="hold" display="0" masterRel="nextClick" afterEffect="1"/>
                                        <p:tgtEl>
                                          <p:spTgt spid="51611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6111"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0194" name="Text Box 2"/>
          <p:cNvSpPr txBox="1">
            <a:spLocks noChangeArrowheads="1"/>
          </p:cNvSpPr>
          <p:nvPr/>
        </p:nvSpPr>
        <p:spPr bwMode="auto">
          <a:xfrm>
            <a:off x="990600" y="1822450"/>
            <a:ext cx="7315200" cy="3816350"/>
          </a:xfrm>
          <a:prstGeom prst="rect">
            <a:avLst/>
          </a:prstGeom>
          <a:noFill/>
          <a:ln w="12700" cap="sq">
            <a:noFill/>
            <a:miter lim="800000"/>
            <a:headEnd type="none" w="sm" len="sm"/>
            <a:tailEnd type="none" w="sm" len="sm"/>
          </a:ln>
        </p:spPr>
        <p:txBody>
          <a:bodyPr>
            <a:spAutoFit/>
          </a:bodyPr>
          <a:lstStyle/>
          <a:p>
            <a:pPr algn="l">
              <a:lnSpc>
                <a:spcPct val="170000"/>
              </a:lnSpc>
            </a:pPr>
            <a:r>
              <a:rPr lang="en-US" altLang="zh-CN" b="1" dirty="0">
                <a:latin typeface="隶书" pitchFamily="49" charset="-122"/>
                <a:ea typeface="隶书" pitchFamily="49" charset="-122"/>
              </a:rPr>
              <a:t>    </a:t>
            </a:r>
            <a:r>
              <a:rPr lang="zh-CN" altLang="en-US" b="1" dirty="0">
                <a:latin typeface="隶书" pitchFamily="49" charset="-122"/>
                <a:ea typeface="隶书" pitchFamily="49" charset="-122"/>
              </a:rPr>
              <a:t>本课程根据高级语言程序设计的基本体系，学习结构化程序设计和面向对象程序设计的基本概念和方法，内容包括</a:t>
            </a:r>
            <a:r>
              <a:rPr lang="en-US" altLang="zh-CN" b="1" dirty="0">
                <a:latin typeface="隶书" pitchFamily="49" charset="-122"/>
                <a:ea typeface="隶书" pitchFamily="49" charset="-122"/>
              </a:rPr>
              <a:t>C++</a:t>
            </a:r>
            <a:r>
              <a:rPr lang="zh-CN" altLang="en-US" b="1" dirty="0">
                <a:latin typeface="隶书" pitchFamily="49" charset="-122"/>
                <a:ea typeface="隶书" pitchFamily="49" charset="-122"/>
              </a:rPr>
              <a:t>语言的基本语法；程序流程控制；数据的表示和应用；两种程序模块</a:t>
            </a:r>
            <a:r>
              <a:rPr lang="en-US" altLang="zh-CN" b="1" dirty="0">
                <a:ea typeface="隶书" pitchFamily="49" charset="-122"/>
              </a:rPr>
              <a:t>——</a:t>
            </a:r>
            <a:r>
              <a:rPr lang="zh-CN" altLang="en-US" b="1" dirty="0">
                <a:latin typeface="隶书" pitchFamily="49" charset="-122"/>
                <a:ea typeface="隶书" pitchFamily="49" charset="-122"/>
              </a:rPr>
              <a:t>函数和类；</a:t>
            </a:r>
            <a:r>
              <a:rPr lang="en-US" altLang="zh-CN" b="1" dirty="0">
                <a:latin typeface="隶书" pitchFamily="49" charset="-122"/>
                <a:ea typeface="隶书" pitchFamily="49" charset="-122"/>
              </a:rPr>
              <a:t>C++</a:t>
            </a:r>
            <a:r>
              <a:rPr lang="zh-CN" altLang="en-US" b="1" dirty="0">
                <a:latin typeface="隶书" pitchFamily="49" charset="-122"/>
                <a:ea typeface="隶书" pitchFamily="49" charset="-122"/>
              </a:rPr>
              <a:t>面向对象的重要特征，包括类、继承、多态和虚函数等。 </a:t>
            </a:r>
          </a:p>
        </p:txBody>
      </p:sp>
      <p:sp>
        <p:nvSpPr>
          <p:cNvPr id="520198" name="Rectangle 6"/>
          <p:cNvSpPr>
            <a:spLocks noGrp="1" noChangeArrowheads="1"/>
          </p:cNvSpPr>
          <p:nvPr>
            <p:ph type="title" idx="4294967295"/>
          </p:nvPr>
        </p:nvSpPr>
        <p:spPr>
          <a:xfrm>
            <a:off x="820688" y="685800"/>
            <a:ext cx="2743200" cy="726976"/>
          </a:xfrm>
          <a:prstGeom prst="rect">
            <a:avLst/>
          </a:prstGeom>
        </p:spPr>
        <p:txBody>
          <a:bodyPr/>
          <a:lstStyle/>
          <a:p>
            <a:pPr algn="l" eaLnBrk="1" hangingPunct="1">
              <a:defRPr/>
            </a:pPr>
            <a:r>
              <a:rPr lang="zh-CN" altLang="en-US" sz="3200" b="1" dirty="0" smtClean="0">
                <a:solidFill>
                  <a:srgbClr val="CC3300"/>
                </a:solidFill>
                <a:effectLst>
                  <a:outerShdw blurRad="38100" dist="38100" dir="2700000" algn="tl">
                    <a:srgbClr val="000000"/>
                  </a:outerShdw>
                </a:effectLst>
                <a:ea typeface="隶书" pitchFamily="49" charset="-122"/>
              </a:rPr>
              <a:t>课程内容提要</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20198"/>
                                        </p:tgtEl>
                                        <p:attrNameLst>
                                          <p:attrName>style.visibility</p:attrName>
                                        </p:attrNameLst>
                                      </p:cBhvr>
                                      <p:to>
                                        <p:strVal val="visible"/>
                                      </p:to>
                                    </p:set>
                                    <p:animEffect transition="in" filter="checkerboard(across)">
                                      <p:cBhvr>
                                        <p:cTn id="7" dur="500"/>
                                        <p:tgtEl>
                                          <p:spTgt spid="520198"/>
                                        </p:tgtEl>
                                      </p:cBhvr>
                                    </p:animEffect>
                                  </p:childTnLst>
                                </p:cTn>
                              </p:par>
                            </p:childTnLst>
                          </p:cTn>
                        </p:par>
                        <p:par>
                          <p:cTn id="8" fill="hold">
                            <p:stCondLst>
                              <p:cond delay="500"/>
                            </p:stCondLst>
                            <p:childTnLst>
                              <p:par>
                                <p:cTn id="9" presetID="5" presetClass="entr" presetSubtype="5" fill="hold" grpId="0" nodeType="afterEffect">
                                  <p:stCondLst>
                                    <p:cond delay="1000"/>
                                  </p:stCondLst>
                                  <p:childTnLst>
                                    <p:set>
                                      <p:cBhvr>
                                        <p:cTn id="10" dur="1" fill="hold">
                                          <p:stCondLst>
                                            <p:cond delay="0"/>
                                          </p:stCondLst>
                                        </p:cTn>
                                        <p:tgtEl>
                                          <p:spTgt spid="520194"/>
                                        </p:tgtEl>
                                        <p:attrNameLst>
                                          <p:attrName>style.visibility</p:attrName>
                                        </p:attrNameLst>
                                      </p:cBhvr>
                                      <p:to>
                                        <p:strVal val="visible"/>
                                      </p:to>
                                    </p:set>
                                    <p:animEffect transition="in" filter="checkerboard(down)">
                                      <p:cBhvr>
                                        <p:cTn id="11" dur="500"/>
                                        <p:tgtEl>
                                          <p:spTgt spid="520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0194" grpId="0" autoUpdateAnimBg="0"/>
      <p:bldP spid="520198"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4290" name="Rectangle 2"/>
          <p:cNvSpPr>
            <a:spLocks noGrp="1" noChangeArrowheads="1"/>
          </p:cNvSpPr>
          <p:nvPr>
            <p:ph type="title" idx="4294967295"/>
          </p:nvPr>
        </p:nvSpPr>
        <p:spPr>
          <a:xfrm>
            <a:off x="838200" y="304800"/>
            <a:ext cx="7596188" cy="557213"/>
          </a:xfrm>
          <a:prstGeom prst="rect">
            <a:avLst/>
          </a:prstGeom>
        </p:spPr>
        <p:txBody>
          <a:bodyPr/>
          <a:lstStyle/>
          <a:p>
            <a:pPr eaLnBrk="1" hangingPunct="1">
              <a:defRPr/>
            </a:pPr>
            <a:r>
              <a:rPr lang="zh-CN" altLang="en-US" sz="3200" b="1" smtClean="0">
                <a:solidFill>
                  <a:srgbClr val="9900CC"/>
                </a:solidFill>
                <a:effectLst>
                  <a:outerShdw blurRad="38100" dist="38100" dir="2700000" algn="tl">
                    <a:srgbClr val="000000"/>
                  </a:outerShdw>
                </a:effectLst>
              </a:rPr>
              <a:t>指令比较</a:t>
            </a:r>
            <a:endParaRPr lang="zh-CN" altLang="en-US" sz="3200" smtClean="0"/>
          </a:p>
        </p:txBody>
      </p:sp>
      <p:sp>
        <p:nvSpPr>
          <p:cNvPr id="524291" name="Text Box 3"/>
          <p:cNvSpPr txBox="1">
            <a:spLocks noChangeArrowheads="1"/>
          </p:cNvSpPr>
          <p:nvPr/>
        </p:nvSpPr>
        <p:spPr bwMode="auto">
          <a:xfrm>
            <a:off x="280982" y="1828800"/>
            <a:ext cx="4572000" cy="3255963"/>
          </a:xfrm>
          <a:prstGeom prst="rect">
            <a:avLst/>
          </a:prstGeom>
          <a:noFill/>
          <a:ln w="9525">
            <a:noFill/>
            <a:miter lim="800000"/>
            <a:headEnd/>
            <a:tailEnd/>
          </a:ln>
        </p:spPr>
        <p:txBody>
          <a:bodyPr>
            <a:spAutoFit/>
          </a:bodyPr>
          <a:lstStyle/>
          <a:p>
            <a:pPr algn="l">
              <a:spcBef>
                <a:spcPct val="50000"/>
              </a:spcBef>
            </a:pPr>
            <a:r>
              <a:rPr lang="zh-CN" altLang="en-US" sz="1800" b="1"/>
              <a:t>汇编语言描述 </a:t>
            </a:r>
          </a:p>
          <a:p>
            <a:pPr algn="l">
              <a:spcBef>
                <a:spcPct val="50000"/>
              </a:spcBef>
            </a:pPr>
            <a:r>
              <a:rPr lang="en-US" altLang="zh-CN" sz="1800" b="1"/>
              <a:t>mov eax , DWORD PTR a_$[ebp] </a:t>
            </a:r>
          </a:p>
          <a:p>
            <a:pPr algn="l">
              <a:spcBef>
                <a:spcPct val="50000"/>
              </a:spcBef>
            </a:pPr>
            <a:r>
              <a:rPr lang="en-US" altLang="zh-CN" sz="1800" b="1"/>
              <a:t>lea eax , DWORD PTR a_$[eax + eax *  2 ]</a:t>
            </a:r>
          </a:p>
          <a:p>
            <a:pPr algn="l">
              <a:spcBef>
                <a:spcPct val="50000"/>
              </a:spcBef>
            </a:pPr>
            <a:r>
              <a:rPr lang="en-US" altLang="zh-CN" sz="1800" b="1"/>
              <a:t>mov ecx , DWORD PTR b _$[ebp]</a:t>
            </a:r>
          </a:p>
          <a:p>
            <a:pPr algn="l">
              <a:spcBef>
                <a:spcPct val="50000"/>
              </a:spcBef>
            </a:pPr>
            <a:r>
              <a:rPr lang="en-US" altLang="zh-CN" sz="1800" b="1"/>
              <a:t>add ecx,  ecx</a:t>
            </a:r>
          </a:p>
          <a:p>
            <a:pPr algn="l">
              <a:spcBef>
                <a:spcPct val="50000"/>
              </a:spcBef>
            </a:pPr>
            <a:r>
              <a:rPr lang="en-US" altLang="zh-CN" sz="1800" b="1"/>
              <a:t>sub eax,  ecx</a:t>
            </a:r>
          </a:p>
          <a:p>
            <a:pPr algn="l">
              <a:spcBef>
                <a:spcPct val="50000"/>
              </a:spcBef>
            </a:pPr>
            <a:r>
              <a:rPr lang="en-US" altLang="zh-CN" sz="1800" b="1"/>
              <a:t>inc eax </a:t>
            </a:r>
          </a:p>
          <a:p>
            <a:pPr algn="l">
              <a:spcBef>
                <a:spcPct val="50000"/>
              </a:spcBef>
            </a:pPr>
            <a:r>
              <a:rPr lang="en-US" altLang="zh-CN" sz="1800" b="1"/>
              <a:t>mov DWORD PTR a_$[ebp], eax</a:t>
            </a:r>
          </a:p>
        </p:txBody>
      </p:sp>
      <p:sp>
        <p:nvSpPr>
          <p:cNvPr id="37892" name="Text Box 4"/>
          <p:cNvSpPr txBox="1">
            <a:spLocks noChangeArrowheads="1"/>
          </p:cNvSpPr>
          <p:nvPr/>
        </p:nvSpPr>
        <p:spPr bwMode="auto">
          <a:xfrm>
            <a:off x="2741607" y="1828800"/>
            <a:ext cx="184150" cy="457200"/>
          </a:xfrm>
          <a:prstGeom prst="rect">
            <a:avLst/>
          </a:prstGeom>
          <a:noFill/>
          <a:ln w="9525">
            <a:noFill/>
            <a:miter lim="800000"/>
            <a:headEnd/>
            <a:tailEnd/>
          </a:ln>
        </p:spPr>
        <p:txBody>
          <a:bodyPr>
            <a:spAutoFit/>
          </a:bodyPr>
          <a:lstStyle/>
          <a:p>
            <a:pPr algn="l">
              <a:spcBef>
                <a:spcPct val="50000"/>
              </a:spcBef>
            </a:pPr>
            <a:endParaRPr lang="zh-CN" altLang="zh-CN"/>
          </a:p>
        </p:txBody>
      </p:sp>
      <p:sp>
        <p:nvSpPr>
          <p:cNvPr id="524293" name="Rectangle 5"/>
          <p:cNvSpPr>
            <a:spLocks noChangeArrowheads="1"/>
          </p:cNvSpPr>
          <p:nvPr/>
        </p:nvSpPr>
        <p:spPr bwMode="auto">
          <a:xfrm>
            <a:off x="882650" y="1143000"/>
            <a:ext cx="7042150" cy="396875"/>
          </a:xfrm>
          <a:prstGeom prst="rect">
            <a:avLst/>
          </a:prstGeom>
          <a:noFill/>
          <a:ln w="9525">
            <a:noFill/>
            <a:miter lim="800000"/>
            <a:headEnd/>
            <a:tailEnd/>
          </a:ln>
        </p:spPr>
        <p:txBody>
          <a:bodyPr wrap="none" lIns="90000" tIns="46800" rIns="90000" bIns="46800" anchor="ctr">
            <a:spAutoFit/>
          </a:bodyPr>
          <a:lstStyle/>
          <a:p>
            <a:pPr algn="l"/>
            <a:r>
              <a:rPr lang="zh-CN" altLang="en-US" sz="2000" b="1" i="1"/>
              <a:t>以下指令实现把表达式 </a:t>
            </a:r>
            <a:r>
              <a:rPr lang="en-US" altLang="zh-CN" sz="2000" b="1" i="1"/>
              <a:t>3a - 2b + 1 </a:t>
            </a:r>
            <a:r>
              <a:rPr lang="zh-CN" altLang="en-US" sz="2000" b="1" i="1"/>
              <a:t>的计算结果放到变量 </a:t>
            </a:r>
            <a:r>
              <a:rPr lang="en-US" altLang="zh-CN" sz="2000" b="1" i="1"/>
              <a:t>a </a:t>
            </a:r>
            <a:r>
              <a:rPr lang="zh-CN" altLang="en-US" sz="2000" b="1" i="1"/>
              <a:t>中：</a:t>
            </a:r>
          </a:p>
        </p:txBody>
      </p:sp>
      <p:sp>
        <p:nvSpPr>
          <p:cNvPr id="524294" name="Rectangle 6"/>
          <p:cNvSpPr>
            <a:spLocks noChangeArrowheads="1"/>
          </p:cNvSpPr>
          <p:nvPr/>
        </p:nvSpPr>
        <p:spPr bwMode="auto">
          <a:xfrm>
            <a:off x="7500958" y="1714488"/>
            <a:ext cx="2278486" cy="1202510"/>
          </a:xfrm>
          <a:prstGeom prst="rect">
            <a:avLst/>
          </a:prstGeom>
          <a:noFill/>
          <a:ln w="9525">
            <a:noFill/>
            <a:miter lim="800000"/>
            <a:headEnd/>
            <a:tailEnd/>
          </a:ln>
          <a:effectLst/>
        </p:spPr>
        <p:txBody>
          <a:bodyPr wrap="none" lIns="90000" tIns="46800" rIns="90000" bIns="46800" anchor="ctr">
            <a:spAutoFit/>
          </a:bodyPr>
          <a:lstStyle/>
          <a:p>
            <a:pPr algn="l">
              <a:defRPr/>
            </a:pPr>
            <a:r>
              <a:rPr lang="en-US" altLang="zh-CN" b="1" i="1" dirty="0">
                <a:solidFill>
                  <a:schemeClr val="tx2"/>
                </a:solidFill>
                <a:effectLst>
                  <a:outerShdw blurRad="38100" dist="38100" dir="2700000" algn="tl">
                    <a:srgbClr val="000000"/>
                  </a:outerShdw>
                </a:effectLst>
              </a:rPr>
              <a:t>C++</a:t>
            </a:r>
            <a:r>
              <a:rPr lang="zh-CN" altLang="en-US" b="1" i="1" dirty="0">
                <a:solidFill>
                  <a:schemeClr val="tx2"/>
                </a:solidFill>
                <a:effectLst>
                  <a:outerShdw blurRad="38100" dist="38100" dir="2700000" algn="tl">
                    <a:srgbClr val="000000"/>
                  </a:outerShdw>
                </a:effectLst>
              </a:rPr>
              <a:t>描述</a:t>
            </a:r>
            <a:r>
              <a:rPr lang="zh-CN" altLang="en-US" b="1" dirty="0">
                <a:effectLst>
                  <a:outerShdw blurRad="38100" dist="38100" dir="2700000" algn="tl">
                    <a:srgbClr val="FFFFFF"/>
                  </a:outerShdw>
                </a:effectLst>
              </a:rPr>
              <a:t>            </a:t>
            </a:r>
            <a:endParaRPr lang="en-US" altLang="zh-CN" b="1" dirty="0" smtClean="0">
              <a:effectLst>
                <a:outerShdw blurRad="38100" dist="38100" dir="2700000" algn="tl">
                  <a:srgbClr val="FFFFFF"/>
                </a:outerShdw>
              </a:effectLst>
            </a:endParaRPr>
          </a:p>
          <a:p>
            <a:pPr algn="l">
              <a:defRPr/>
            </a:pPr>
            <a:r>
              <a:rPr lang="zh-CN" altLang="en-US" b="1" dirty="0" smtClean="0">
                <a:effectLst>
                  <a:outerShdw blurRad="38100" dist="38100" dir="2700000" algn="tl">
                    <a:srgbClr val="FFFFFF"/>
                  </a:outerShdw>
                </a:effectLst>
              </a:rPr>
              <a:t> </a:t>
            </a:r>
            <a:r>
              <a:rPr lang="en-US" altLang="zh-CN" b="1" dirty="0">
                <a:solidFill>
                  <a:srgbClr val="CC0000"/>
                </a:solidFill>
                <a:effectLst>
                  <a:outerShdw blurRad="38100" dist="38100" dir="2700000" algn="tl">
                    <a:srgbClr val="000000"/>
                  </a:outerShdw>
                </a:effectLst>
              </a:rPr>
              <a:t>a = 3 * a </a:t>
            </a:r>
            <a:r>
              <a:rPr lang="en-US" altLang="zh-CN" b="1" dirty="0" smtClean="0">
                <a:solidFill>
                  <a:srgbClr val="CC0000"/>
                </a:solidFill>
                <a:effectLst>
                  <a:outerShdw blurRad="38100" dist="38100" dir="2700000" algn="tl">
                    <a:srgbClr val="000000"/>
                  </a:outerShdw>
                </a:effectLst>
              </a:rPr>
              <a:t>– </a:t>
            </a:r>
          </a:p>
          <a:p>
            <a:pPr algn="l">
              <a:defRPr/>
            </a:pPr>
            <a:r>
              <a:rPr lang="en-US" altLang="zh-CN" b="1" dirty="0" smtClean="0">
                <a:solidFill>
                  <a:srgbClr val="CC0000"/>
                </a:solidFill>
                <a:effectLst>
                  <a:outerShdw blurRad="38100" dist="38100" dir="2700000" algn="tl">
                    <a:srgbClr val="000000"/>
                  </a:outerShdw>
                </a:effectLst>
              </a:rPr>
              <a:t>2 </a:t>
            </a:r>
            <a:r>
              <a:rPr lang="en-US" altLang="zh-CN" b="1" dirty="0">
                <a:solidFill>
                  <a:srgbClr val="CC0000"/>
                </a:solidFill>
                <a:effectLst>
                  <a:outerShdw blurRad="38100" dist="38100" dir="2700000" algn="tl">
                    <a:srgbClr val="000000"/>
                  </a:outerShdw>
                </a:effectLst>
              </a:rPr>
              <a:t>* b + 1 ;</a:t>
            </a:r>
          </a:p>
        </p:txBody>
      </p:sp>
      <p:sp>
        <p:nvSpPr>
          <p:cNvPr id="524295" name="Text Box 7"/>
          <p:cNvSpPr txBox="1">
            <a:spLocks noChangeArrowheads="1"/>
          </p:cNvSpPr>
          <p:nvPr/>
        </p:nvSpPr>
        <p:spPr bwMode="auto">
          <a:xfrm>
            <a:off x="4786314" y="1794254"/>
            <a:ext cx="2571768" cy="3277820"/>
          </a:xfrm>
          <a:prstGeom prst="rect">
            <a:avLst/>
          </a:prstGeom>
          <a:noFill/>
          <a:ln w="9525">
            <a:noFill/>
            <a:miter lim="800000"/>
            <a:headEnd/>
            <a:tailEnd/>
          </a:ln>
        </p:spPr>
        <p:txBody>
          <a:bodyPr wrap="square">
            <a:spAutoFit/>
          </a:bodyPr>
          <a:lstStyle/>
          <a:p>
            <a:pPr algn="l">
              <a:spcBef>
                <a:spcPct val="50000"/>
              </a:spcBef>
            </a:pPr>
            <a:r>
              <a:rPr lang="zh-CN" altLang="en-US" sz="1800" b="1" dirty="0">
                <a:solidFill>
                  <a:schemeClr val="accent1"/>
                </a:solidFill>
              </a:rPr>
              <a:t>机器语言</a:t>
            </a:r>
            <a:r>
              <a:rPr lang="zh-CN" altLang="en-US" sz="1800" b="1" dirty="0" smtClean="0">
                <a:solidFill>
                  <a:schemeClr val="accent1"/>
                </a:solidFill>
              </a:rPr>
              <a:t>描述（</a:t>
            </a:r>
            <a:r>
              <a:rPr lang="en-US" altLang="zh-CN" sz="1800" b="1" dirty="0" smtClean="0">
                <a:solidFill>
                  <a:schemeClr val="accent1"/>
                </a:solidFill>
              </a:rPr>
              <a:t>16</a:t>
            </a:r>
            <a:r>
              <a:rPr lang="zh-CN" altLang="en-US" sz="1800" b="1" dirty="0" smtClean="0">
                <a:solidFill>
                  <a:schemeClr val="accent1"/>
                </a:solidFill>
              </a:rPr>
              <a:t>进制）</a:t>
            </a:r>
            <a:endParaRPr lang="zh-CN" altLang="en-US" sz="1800" b="1" dirty="0">
              <a:solidFill>
                <a:schemeClr val="accent1"/>
              </a:solidFill>
            </a:endParaRPr>
          </a:p>
          <a:p>
            <a:pPr algn="l">
              <a:spcBef>
                <a:spcPct val="50000"/>
              </a:spcBef>
            </a:pPr>
            <a:r>
              <a:rPr lang="en-US" altLang="zh-CN" sz="1800" b="1" dirty="0">
                <a:solidFill>
                  <a:schemeClr val="accent1"/>
                </a:solidFill>
              </a:rPr>
              <a:t>8b  45  </a:t>
            </a:r>
            <a:r>
              <a:rPr lang="en-US" altLang="zh-CN" sz="1800" b="1" dirty="0" err="1">
                <a:solidFill>
                  <a:schemeClr val="accent1"/>
                </a:solidFill>
              </a:rPr>
              <a:t>fc</a:t>
            </a:r>
            <a:endParaRPr lang="en-US" altLang="zh-CN" sz="1800" b="1" dirty="0">
              <a:solidFill>
                <a:schemeClr val="accent1"/>
              </a:solidFill>
            </a:endParaRPr>
          </a:p>
          <a:p>
            <a:pPr algn="l">
              <a:spcBef>
                <a:spcPct val="50000"/>
              </a:spcBef>
            </a:pPr>
            <a:r>
              <a:rPr lang="en-US" altLang="zh-CN" sz="1800" b="1" dirty="0">
                <a:solidFill>
                  <a:schemeClr val="accent1"/>
                </a:solidFill>
              </a:rPr>
              <a:t>8d  04  40</a:t>
            </a:r>
          </a:p>
          <a:p>
            <a:pPr algn="l">
              <a:spcBef>
                <a:spcPct val="50000"/>
              </a:spcBef>
            </a:pPr>
            <a:r>
              <a:rPr lang="en-US" altLang="zh-CN" sz="1800" b="1" dirty="0">
                <a:solidFill>
                  <a:schemeClr val="accent1"/>
                </a:solidFill>
              </a:rPr>
              <a:t>8d  4d  f8</a:t>
            </a:r>
          </a:p>
          <a:p>
            <a:pPr algn="l">
              <a:spcBef>
                <a:spcPct val="50000"/>
              </a:spcBef>
            </a:pPr>
            <a:r>
              <a:rPr lang="en-US" altLang="zh-CN" sz="1800" b="1" dirty="0">
                <a:solidFill>
                  <a:schemeClr val="accent1"/>
                </a:solidFill>
              </a:rPr>
              <a:t>03  c9</a:t>
            </a:r>
          </a:p>
          <a:p>
            <a:pPr algn="l">
              <a:spcBef>
                <a:spcPct val="50000"/>
              </a:spcBef>
            </a:pPr>
            <a:r>
              <a:rPr lang="en-US" altLang="zh-CN" sz="1800" b="1" dirty="0">
                <a:solidFill>
                  <a:schemeClr val="accent1"/>
                </a:solidFill>
              </a:rPr>
              <a:t>2b  c1</a:t>
            </a:r>
          </a:p>
          <a:p>
            <a:pPr algn="l">
              <a:spcBef>
                <a:spcPct val="50000"/>
              </a:spcBef>
            </a:pPr>
            <a:r>
              <a:rPr lang="en-US" altLang="zh-CN" sz="1800" b="1" dirty="0">
                <a:solidFill>
                  <a:schemeClr val="accent1"/>
                </a:solidFill>
              </a:rPr>
              <a:t>40</a:t>
            </a:r>
          </a:p>
          <a:p>
            <a:pPr algn="l">
              <a:spcBef>
                <a:spcPct val="50000"/>
              </a:spcBef>
            </a:pPr>
            <a:r>
              <a:rPr lang="en-US" altLang="zh-CN" sz="1800" b="1" dirty="0">
                <a:solidFill>
                  <a:schemeClr val="accent1"/>
                </a:solidFill>
              </a:rPr>
              <a:t>89  45  </a:t>
            </a:r>
            <a:r>
              <a:rPr lang="en-US" altLang="zh-CN" sz="1800" b="1" dirty="0" err="1">
                <a:solidFill>
                  <a:schemeClr val="accent1"/>
                </a:solidFill>
              </a:rPr>
              <a:t>fc</a:t>
            </a:r>
            <a:endParaRPr lang="en-US" altLang="zh-CN" sz="1400" b="1" dirty="0">
              <a:solidFill>
                <a:schemeClr val="accent1"/>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1000"/>
                                  </p:stCondLst>
                                  <p:childTnLst>
                                    <p:set>
                                      <p:cBhvr>
                                        <p:cTn id="6" dur="1" fill="hold">
                                          <p:stCondLst>
                                            <p:cond delay="0"/>
                                          </p:stCondLst>
                                        </p:cTn>
                                        <p:tgtEl>
                                          <p:spTgt spid="524290"/>
                                        </p:tgtEl>
                                        <p:attrNameLst>
                                          <p:attrName>style.visibility</p:attrName>
                                        </p:attrNameLst>
                                      </p:cBhvr>
                                      <p:to>
                                        <p:strVal val="visible"/>
                                      </p:to>
                                    </p:set>
                                    <p:animEffect transition="in" filter="checkerboard(across)">
                                      <p:cBhvr>
                                        <p:cTn id="7" dur="500"/>
                                        <p:tgtEl>
                                          <p:spTgt spid="524290"/>
                                        </p:tgtEl>
                                      </p:cBhvr>
                                    </p:animEffect>
                                  </p:childTnLst>
                                </p:cTn>
                              </p:par>
                            </p:childTnLst>
                          </p:cTn>
                        </p:par>
                        <p:par>
                          <p:cTn id="8" fill="hold">
                            <p:stCondLst>
                              <p:cond delay="1500"/>
                            </p:stCondLst>
                            <p:childTnLst>
                              <p:par>
                                <p:cTn id="9" presetID="5" presetClass="entr" presetSubtype="10" fill="hold" grpId="0" nodeType="afterEffect">
                                  <p:stCondLst>
                                    <p:cond delay="1000"/>
                                  </p:stCondLst>
                                  <p:childTnLst>
                                    <p:set>
                                      <p:cBhvr>
                                        <p:cTn id="10" dur="1" fill="hold">
                                          <p:stCondLst>
                                            <p:cond delay="0"/>
                                          </p:stCondLst>
                                        </p:cTn>
                                        <p:tgtEl>
                                          <p:spTgt spid="524293"/>
                                        </p:tgtEl>
                                        <p:attrNameLst>
                                          <p:attrName>style.visibility</p:attrName>
                                        </p:attrNameLst>
                                      </p:cBhvr>
                                      <p:to>
                                        <p:strVal val="visible"/>
                                      </p:to>
                                    </p:set>
                                    <p:animEffect transition="in" filter="checkerboard(across)">
                                      <p:cBhvr>
                                        <p:cTn id="11" dur="500"/>
                                        <p:tgtEl>
                                          <p:spTgt spid="524293"/>
                                        </p:tgtEl>
                                      </p:cBhvr>
                                    </p:animEffect>
                                  </p:childTnLst>
                                </p:cTn>
                              </p:par>
                            </p:childTnLst>
                          </p:cTn>
                        </p:par>
                        <p:par>
                          <p:cTn id="12" fill="hold">
                            <p:stCondLst>
                              <p:cond delay="3000"/>
                            </p:stCondLst>
                            <p:childTnLst>
                              <p:par>
                                <p:cTn id="13" presetID="5" presetClass="entr" presetSubtype="10" fill="hold" grpId="0" nodeType="afterEffect">
                                  <p:stCondLst>
                                    <p:cond delay="1000"/>
                                  </p:stCondLst>
                                  <p:childTnLst>
                                    <p:set>
                                      <p:cBhvr>
                                        <p:cTn id="14" dur="1" fill="hold">
                                          <p:stCondLst>
                                            <p:cond delay="0"/>
                                          </p:stCondLst>
                                        </p:cTn>
                                        <p:tgtEl>
                                          <p:spTgt spid="524291"/>
                                        </p:tgtEl>
                                        <p:attrNameLst>
                                          <p:attrName>style.visibility</p:attrName>
                                        </p:attrNameLst>
                                      </p:cBhvr>
                                      <p:to>
                                        <p:strVal val="visible"/>
                                      </p:to>
                                    </p:set>
                                    <p:animEffect transition="in" filter="checkerboard(across)">
                                      <p:cBhvr>
                                        <p:cTn id="15" dur="500"/>
                                        <p:tgtEl>
                                          <p:spTgt spid="524291"/>
                                        </p:tgtEl>
                                      </p:cBhvr>
                                    </p:animEffect>
                                  </p:childTnLst>
                                </p:cTn>
                              </p:par>
                            </p:childTnLst>
                          </p:cTn>
                        </p:par>
                        <p:par>
                          <p:cTn id="16" fill="hold">
                            <p:stCondLst>
                              <p:cond delay="4500"/>
                            </p:stCondLst>
                            <p:childTnLst>
                              <p:par>
                                <p:cTn id="17" presetID="5" presetClass="entr" presetSubtype="10" fill="hold" grpId="0" nodeType="afterEffect">
                                  <p:stCondLst>
                                    <p:cond delay="1000"/>
                                  </p:stCondLst>
                                  <p:childTnLst>
                                    <p:set>
                                      <p:cBhvr>
                                        <p:cTn id="18" dur="1" fill="hold">
                                          <p:stCondLst>
                                            <p:cond delay="0"/>
                                          </p:stCondLst>
                                        </p:cTn>
                                        <p:tgtEl>
                                          <p:spTgt spid="524295"/>
                                        </p:tgtEl>
                                        <p:attrNameLst>
                                          <p:attrName>style.visibility</p:attrName>
                                        </p:attrNameLst>
                                      </p:cBhvr>
                                      <p:to>
                                        <p:strVal val="visible"/>
                                      </p:to>
                                    </p:set>
                                    <p:animEffect transition="in" filter="checkerboard(across)">
                                      <p:cBhvr>
                                        <p:cTn id="19" dur="500"/>
                                        <p:tgtEl>
                                          <p:spTgt spid="524295"/>
                                        </p:tgtEl>
                                      </p:cBhvr>
                                    </p:animEffect>
                                  </p:childTnLst>
                                </p:cTn>
                              </p:par>
                            </p:childTnLst>
                          </p:cTn>
                        </p:par>
                        <p:par>
                          <p:cTn id="20" fill="hold">
                            <p:stCondLst>
                              <p:cond delay="6000"/>
                            </p:stCondLst>
                            <p:childTnLst>
                              <p:par>
                                <p:cTn id="21" presetID="5" presetClass="entr" presetSubtype="10" fill="hold" grpId="0" nodeType="afterEffect">
                                  <p:stCondLst>
                                    <p:cond delay="1000"/>
                                  </p:stCondLst>
                                  <p:childTnLst>
                                    <p:set>
                                      <p:cBhvr>
                                        <p:cTn id="22" dur="1" fill="hold">
                                          <p:stCondLst>
                                            <p:cond delay="0"/>
                                          </p:stCondLst>
                                        </p:cTn>
                                        <p:tgtEl>
                                          <p:spTgt spid="524294"/>
                                        </p:tgtEl>
                                        <p:attrNameLst>
                                          <p:attrName>style.visibility</p:attrName>
                                        </p:attrNameLst>
                                      </p:cBhvr>
                                      <p:to>
                                        <p:strVal val="visible"/>
                                      </p:to>
                                    </p:set>
                                    <p:animEffect transition="in" filter="checkerboard(across)">
                                      <p:cBhvr>
                                        <p:cTn id="23" dur="500"/>
                                        <p:tgtEl>
                                          <p:spTgt spid="5242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4290" grpId="0" autoUpdateAnimBg="0"/>
      <p:bldP spid="524291" grpId="0" autoUpdateAnimBg="0"/>
      <p:bldP spid="524293" grpId="0" autoUpdateAnimBg="0"/>
      <p:bldP spid="524294" grpId="0" autoUpdateAnimBg="0"/>
      <p:bldP spid="524295"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8146" name="Rectangle 2"/>
          <p:cNvSpPr>
            <a:spLocks noGrp="1" noChangeArrowheads="1"/>
          </p:cNvSpPr>
          <p:nvPr>
            <p:ph type="title" idx="4294967295"/>
          </p:nvPr>
        </p:nvSpPr>
        <p:spPr>
          <a:xfrm>
            <a:off x="838200" y="228600"/>
            <a:ext cx="7627938" cy="914400"/>
          </a:xfrm>
          <a:prstGeom prst="rect">
            <a:avLst/>
          </a:prstGeom>
        </p:spPr>
        <p:txBody>
          <a:bodyPr/>
          <a:lstStyle/>
          <a:p>
            <a:pPr eaLnBrk="1" hangingPunct="1">
              <a:defRPr/>
            </a:pPr>
            <a:r>
              <a:rPr lang="en-US" altLang="zh-CN" sz="3200" b="1" smtClean="0">
                <a:effectLst>
                  <a:outerShdw blurRad="38100" dist="38100" dir="2700000" algn="tl">
                    <a:srgbClr val="000000"/>
                  </a:outerShdw>
                </a:effectLst>
                <a:latin typeface="宋体" pitchFamily="2" charset="-122"/>
              </a:rPr>
              <a:t>C </a:t>
            </a:r>
            <a:r>
              <a:rPr lang="zh-CN" altLang="en-US" sz="3200" b="1" smtClean="0">
                <a:effectLst>
                  <a:outerShdw blurRad="38100" dist="38100" dir="2700000" algn="tl">
                    <a:srgbClr val="000000"/>
                  </a:outerShdw>
                </a:effectLst>
                <a:latin typeface="宋体" pitchFamily="2" charset="-122"/>
              </a:rPr>
              <a:t>＋＋程序的开发过程</a:t>
            </a:r>
            <a:endParaRPr lang="zh-CN" altLang="en-US" sz="3200" smtClean="0">
              <a:latin typeface="宋体" pitchFamily="2" charset="-122"/>
            </a:endParaRPr>
          </a:p>
        </p:txBody>
      </p:sp>
      <p:grpSp>
        <p:nvGrpSpPr>
          <p:cNvPr id="2" name="Group 3"/>
          <p:cNvGrpSpPr>
            <a:grpSpLocks/>
          </p:cNvGrpSpPr>
          <p:nvPr/>
        </p:nvGrpSpPr>
        <p:grpSpPr bwMode="auto">
          <a:xfrm>
            <a:off x="500034" y="928670"/>
            <a:ext cx="2590800" cy="5181600"/>
            <a:chOff x="1920" y="912"/>
            <a:chExt cx="1632" cy="3264"/>
          </a:xfrm>
        </p:grpSpPr>
        <p:sp>
          <p:nvSpPr>
            <p:cNvPr id="38916" name="AutoShape 4"/>
            <p:cNvSpPr>
              <a:spLocks noChangeArrowheads="1"/>
            </p:cNvSpPr>
            <p:nvPr/>
          </p:nvSpPr>
          <p:spPr bwMode="auto">
            <a:xfrm>
              <a:off x="2448" y="1968"/>
              <a:ext cx="1104" cy="288"/>
            </a:xfrm>
            <a:prstGeom prst="flowChartDecision">
              <a:avLst/>
            </a:prstGeom>
            <a:solidFill>
              <a:srgbClr val="FFCCFF"/>
            </a:solidFill>
            <a:ln w="9525">
              <a:solidFill>
                <a:schemeClr val="tx1"/>
              </a:solidFill>
              <a:miter lim="800000"/>
              <a:headEnd/>
              <a:tailEnd/>
            </a:ln>
          </p:spPr>
          <p:txBody>
            <a:bodyPr wrap="none" anchor="ctr"/>
            <a:lstStyle/>
            <a:p>
              <a:r>
                <a:rPr lang="zh-CN" altLang="en-US" sz="2000"/>
                <a:t>编译错</a:t>
              </a:r>
              <a:endParaRPr lang="zh-CN" altLang="en-US"/>
            </a:p>
          </p:txBody>
        </p:sp>
        <p:sp>
          <p:nvSpPr>
            <p:cNvPr id="38917" name="Oval 5"/>
            <p:cNvSpPr>
              <a:spLocks noChangeArrowheads="1"/>
            </p:cNvSpPr>
            <p:nvPr/>
          </p:nvSpPr>
          <p:spPr bwMode="auto">
            <a:xfrm>
              <a:off x="2592" y="912"/>
              <a:ext cx="768" cy="240"/>
            </a:xfrm>
            <a:prstGeom prst="ellipse">
              <a:avLst/>
            </a:prstGeom>
            <a:solidFill>
              <a:srgbClr val="00FFFF"/>
            </a:solidFill>
            <a:ln w="9525">
              <a:solidFill>
                <a:schemeClr val="tx1"/>
              </a:solidFill>
              <a:round/>
              <a:headEnd/>
              <a:tailEnd/>
            </a:ln>
          </p:spPr>
          <p:txBody>
            <a:bodyPr wrap="none" anchor="ctr"/>
            <a:lstStyle/>
            <a:p>
              <a:r>
                <a:rPr lang="zh-CN" altLang="en-US" sz="2000"/>
                <a:t>开始</a:t>
              </a:r>
              <a:endParaRPr lang="zh-CN" altLang="en-US"/>
            </a:p>
          </p:txBody>
        </p:sp>
        <p:sp>
          <p:nvSpPr>
            <p:cNvPr id="38918" name="AutoShape 6"/>
            <p:cNvSpPr>
              <a:spLocks noChangeArrowheads="1"/>
            </p:cNvSpPr>
            <p:nvPr/>
          </p:nvSpPr>
          <p:spPr bwMode="auto">
            <a:xfrm>
              <a:off x="2592" y="1632"/>
              <a:ext cx="816" cy="192"/>
            </a:xfrm>
            <a:prstGeom prst="flowChartProcess">
              <a:avLst/>
            </a:prstGeom>
            <a:solidFill>
              <a:srgbClr val="FFFF99"/>
            </a:solidFill>
            <a:ln w="9525">
              <a:solidFill>
                <a:schemeClr val="tx1"/>
              </a:solidFill>
              <a:miter lim="800000"/>
              <a:headEnd/>
              <a:tailEnd/>
            </a:ln>
          </p:spPr>
          <p:txBody>
            <a:bodyPr wrap="none" anchor="ctr"/>
            <a:lstStyle/>
            <a:p>
              <a:r>
                <a:rPr lang="en-US" altLang="zh-CN"/>
                <a:t>  </a:t>
              </a:r>
              <a:r>
                <a:rPr lang="zh-CN" altLang="en-US" sz="2000"/>
                <a:t>编译</a:t>
              </a:r>
              <a:endParaRPr lang="zh-CN" altLang="en-US"/>
            </a:p>
          </p:txBody>
        </p:sp>
        <p:sp>
          <p:nvSpPr>
            <p:cNvPr id="38919" name="AutoShape 7"/>
            <p:cNvSpPr>
              <a:spLocks noChangeArrowheads="1"/>
            </p:cNvSpPr>
            <p:nvPr/>
          </p:nvSpPr>
          <p:spPr bwMode="auto">
            <a:xfrm>
              <a:off x="2448" y="2736"/>
              <a:ext cx="1104" cy="288"/>
            </a:xfrm>
            <a:prstGeom prst="flowChartDecision">
              <a:avLst/>
            </a:prstGeom>
            <a:solidFill>
              <a:srgbClr val="FFCCFF"/>
            </a:solidFill>
            <a:ln w="9525">
              <a:solidFill>
                <a:schemeClr val="tx1"/>
              </a:solidFill>
              <a:miter lim="800000"/>
              <a:headEnd/>
              <a:tailEnd/>
            </a:ln>
          </p:spPr>
          <p:txBody>
            <a:bodyPr wrap="none" anchor="ctr"/>
            <a:lstStyle/>
            <a:p>
              <a:r>
                <a:rPr lang="zh-CN" altLang="en-US" sz="2000"/>
                <a:t>连接错</a:t>
              </a:r>
              <a:endParaRPr lang="zh-CN" altLang="en-US"/>
            </a:p>
          </p:txBody>
        </p:sp>
        <p:sp>
          <p:nvSpPr>
            <p:cNvPr id="38920" name="AutoShape 8"/>
            <p:cNvSpPr>
              <a:spLocks noChangeArrowheads="1"/>
            </p:cNvSpPr>
            <p:nvPr/>
          </p:nvSpPr>
          <p:spPr bwMode="auto">
            <a:xfrm>
              <a:off x="2592" y="2400"/>
              <a:ext cx="816" cy="192"/>
            </a:xfrm>
            <a:prstGeom prst="flowChartProcess">
              <a:avLst/>
            </a:prstGeom>
            <a:solidFill>
              <a:srgbClr val="FFFF99"/>
            </a:solidFill>
            <a:ln w="9525">
              <a:solidFill>
                <a:schemeClr val="tx1"/>
              </a:solidFill>
              <a:miter lim="800000"/>
              <a:headEnd/>
              <a:tailEnd/>
            </a:ln>
          </p:spPr>
          <p:txBody>
            <a:bodyPr wrap="none" anchor="ctr"/>
            <a:lstStyle/>
            <a:p>
              <a:r>
                <a:rPr lang="zh-CN" altLang="en-US" sz="2000"/>
                <a:t>连接</a:t>
              </a:r>
              <a:endParaRPr lang="zh-CN" altLang="en-US"/>
            </a:p>
          </p:txBody>
        </p:sp>
        <p:sp>
          <p:nvSpPr>
            <p:cNvPr id="38921" name="AutoShape 9"/>
            <p:cNvSpPr>
              <a:spLocks noChangeArrowheads="1"/>
            </p:cNvSpPr>
            <p:nvPr/>
          </p:nvSpPr>
          <p:spPr bwMode="auto">
            <a:xfrm>
              <a:off x="2592" y="3168"/>
              <a:ext cx="816" cy="192"/>
            </a:xfrm>
            <a:prstGeom prst="flowChartProcess">
              <a:avLst/>
            </a:prstGeom>
            <a:solidFill>
              <a:srgbClr val="FFFF99"/>
            </a:solidFill>
            <a:ln w="9525">
              <a:solidFill>
                <a:schemeClr val="tx1"/>
              </a:solidFill>
              <a:miter lim="800000"/>
              <a:headEnd/>
              <a:tailEnd/>
            </a:ln>
          </p:spPr>
          <p:txBody>
            <a:bodyPr wrap="none" anchor="ctr"/>
            <a:lstStyle/>
            <a:p>
              <a:r>
                <a:rPr lang="zh-CN" altLang="en-US" sz="2000"/>
                <a:t>运行</a:t>
              </a:r>
              <a:endParaRPr lang="zh-CN" altLang="en-US"/>
            </a:p>
          </p:txBody>
        </p:sp>
        <p:sp>
          <p:nvSpPr>
            <p:cNvPr id="38922" name="AutoShape 10"/>
            <p:cNvSpPr>
              <a:spLocks noChangeArrowheads="1"/>
            </p:cNvSpPr>
            <p:nvPr/>
          </p:nvSpPr>
          <p:spPr bwMode="auto">
            <a:xfrm>
              <a:off x="2448" y="3504"/>
              <a:ext cx="1104" cy="288"/>
            </a:xfrm>
            <a:prstGeom prst="flowChartDecision">
              <a:avLst/>
            </a:prstGeom>
            <a:solidFill>
              <a:srgbClr val="FFCCFF"/>
            </a:solidFill>
            <a:ln w="9525">
              <a:solidFill>
                <a:schemeClr val="tx1"/>
              </a:solidFill>
              <a:miter lim="800000"/>
              <a:headEnd/>
              <a:tailEnd/>
            </a:ln>
          </p:spPr>
          <p:txBody>
            <a:bodyPr wrap="none" anchor="ctr"/>
            <a:lstStyle/>
            <a:p>
              <a:r>
                <a:rPr lang="zh-CN" altLang="en-US" sz="2000"/>
                <a:t>运行错</a:t>
              </a:r>
              <a:endParaRPr lang="zh-CN" altLang="en-US"/>
            </a:p>
          </p:txBody>
        </p:sp>
        <p:sp>
          <p:nvSpPr>
            <p:cNvPr id="38923" name="Oval 11"/>
            <p:cNvSpPr>
              <a:spLocks noChangeArrowheads="1"/>
            </p:cNvSpPr>
            <p:nvPr/>
          </p:nvSpPr>
          <p:spPr bwMode="auto">
            <a:xfrm>
              <a:off x="2592" y="3936"/>
              <a:ext cx="816" cy="240"/>
            </a:xfrm>
            <a:prstGeom prst="ellipse">
              <a:avLst/>
            </a:prstGeom>
            <a:solidFill>
              <a:srgbClr val="00FFFF"/>
            </a:solidFill>
            <a:ln w="9525">
              <a:solidFill>
                <a:schemeClr val="tx1"/>
              </a:solidFill>
              <a:round/>
              <a:headEnd/>
              <a:tailEnd/>
            </a:ln>
          </p:spPr>
          <p:txBody>
            <a:bodyPr wrap="none" anchor="ctr"/>
            <a:lstStyle/>
            <a:p>
              <a:r>
                <a:rPr lang="zh-CN" altLang="en-US" sz="2000"/>
                <a:t>结束</a:t>
              </a:r>
              <a:endParaRPr lang="zh-CN" altLang="en-US"/>
            </a:p>
          </p:txBody>
        </p:sp>
        <p:sp>
          <p:nvSpPr>
            <p:cNvPr id="38924" name="AutoShape 12"/>
            <p:cNvSpPr>
              <a:spLocks noChangeArrowheads="1"/>
            </p:cNvSpPr>
            <p:nvPr/>
          </p:nvSpPr>
          <p:spPr bwMode="auto">
            <a:xfrm>
              <a:off x="2928" y="1510"/>
              <a:ext cx="144" cy="122"/>
            </a:xfrm>
            <a:prstGeom prst="downArrow">
              <a:avLst>
                <a:gd name="adj1" fmla="val 50000"/>
                <a:gd name="adj2" fmla="val 25000"/>
              </a:avLst>
            </a:prstGeom>
            <a:solidFill>
              <a:schemeClr val="accent1"/>
            </a:solidFill>
            <a:ln w="9525">
              <a:solidFill>
                <a:schemeClr val="tx1"/>
              </a:solidFill>
              <a:miter lim="800000"/>
              <a:headEnd/>
              <a:tailEnd/>
            </a:ln>
          </p:spPr>
          <p:txBody>
            <a:bodyPr vert="eaVert" wrap="none" anchor="ctr"/>
            <a:lstStyle/>
            <a:p>
              <a:endParaRPr lang="zh-CN" altLang="en-US"/>
            </a:p>
          </p:txBody>
        </p:sp>
        <p:sp>
          <p:nvSpPr>
            <p:cNvPr id="38925" name="AutoShape 13"/>
            <p:cNvSpPr>
              <a:spLocks noChangeArrowheads="1"/>
            </p:cNvSpPr>
            <p:nvPr/>
          </p:nvSpPr>
          <p:spPr bwMode="auto">
            <a:xfrm>
              <a:off x="2928" y="1846"/>
              <a:ext cx="144" cy="122"/>
            </a:xfrm>
            <a:prstGeom prst="downArrow">
              <a:avLst>
                <a:gd name="adj1" fmla="val 50000"/>
                <a:gd name="adj2" fmla="val 25000"/>
              </a:avLst>
            </a:prstGeom>
            <a:solidFill>
              <a:schemeClr val="accent1"/>
            </a:solidFill>
            <a:ln w="9525">
              <a:solidFill>
                <a:schemeClr val="tx1"/>
              </a:solidFill>
              <a:miter lim="800000"/>
              <a:headEnd/>
              <a:tailEnd/>
            </a:ln>
          </p:spPr>
          <p:txBody>
            <a:bodyPr vert="eaVert" wrap="none" anchor="ctr"/>
            <a:lstStyle/>
            <a:p>
              <a:endParaRPr lang="zh-CN" altLang="en-US"/>
            </a:p>
          </p:txBody>
        </p:sp>
        <p:sp>
          <p:nvSpPr>
            <p:cNvPr id="38926" name="AutoShape 14"/>
            <p:cNvSpPr>
              <a:spLocks noChangeArrowheads="1"/>
            </p:cNvSpPr>
            <p:nvPr/>
          </p:nvSpPr>
          <p:spPr bwMode="auto">
            <a:xfrm>
              <a:off x="2928" y="2278"/>
              <a:ext cx="144" cy="122"/>
            </a:xfrm>
            <a:prstGeom prst="downArrow">
              <a:avLst>
                <a:gd name="adj1" fmla="val 50000"/>
                <a:gd name="adj2" fmla="val 25000"/>
              </a:avLst>
            </a:prstGeom>
            <a:solidFill>
              <a:schemeClr val="accent1"/>
            </a:solidFill>
            <a:ln w="9525">
              <a:solidFill>
                <a:schemeClr val="tx1"/>
              </a:solidFill>
              <a:miter lim="800000"/>
              <a:headEnd/>
              <a:tailEnd/>
            </a:ln>
          </p:spPr>
          <p:txBody>
            <a:bodyPr vert="eaVert" wrap="none" anchor="ctr"/>
            <a:lstStyle/>
            <a:p>
              <a:endParaRPr lang="zh-CN" altLang="en-US"/>
            </a:p>
          </p:txBody>
        </p:sp>
        <p:sp>
          <p:nvSpPr>
            <p:cNvPr id="38927" name="AutoShape 15"/>
            <p:cNvSpPr>
              <a:spLocks noChangeArrowheads="1"/>
            </p:cNvSpPr>
            <p:nvPr/>
          </p:nvSpPr>
          <p:spPr bwMode="auto">
            <a:xfrm>
              <a:off x="2928" y="2614"/>
              <a:ext cx="144" cy="122"/>
            </a:xfrm>
            <a:prstGeom prst="downArrow">
              <a:avLst>
                <a:gd name="adj1" fmla="val 50000"/>
                <a:gd name="adj2" fmla="val 25000"/>
              </a:avLst>
            </a:prstGeom>
            <a:solidFill>
              <a:schemeClr val="accent1"/>
            </a:solidFill>
            <a:ln w="9525">
              <a:solidFill>
                <a:schemeClr val="tx1"/>
              </a:solidFill>
              <a:miter lim="800000"/>
              <a:headEnd/>
              <a:tailEnd/>
            </a:ln>
          </p:spPr>
          <p:txBody>
            <a:bodyPr vert="eaVert" wrap="none" anchor="ctr"/>
            <a:lstStyle/>
            <a:p>
              <a:endParaRPr lang="zh-CN" altLang="en-US"/>
            </a:p>
          </p:txBody>
        </p:sp>
        <p:sp>
          <p:nvSpPr>
            <p:cNvPr id="38928" name="AutoShape 16"/>
            <p:cNvSpPr>
              <a:spLocks noChangeArrowheads="1"/>
            </p:cNvSpPr>
            <p:nvPr/>
          </p:nvSpPr>
          <p:spPr bwMode="auto">
            <a:xfrm>
              <a:off x="2928" y="3046"/>
              <a:ext cx="144" cy="122"/>
            </a:xfrm>
            <a:prstGeom prst="downArrow">
              <a:avLst>
                <a:gd name="adj1" fmla="val 50000"/>
                <a:gd name="adj2" fmla="val 25000"/>
              </a:avLst>
            </a:prstGeom>
            <a:solidFill>
              <a:schemeClr val="accent1"/>
            </a:solidFill>
            <a:ln w="9525">
              <a:solidFill>
                <a:schemeClr val="tx1"/>
              </a:solidFill>
              <a:miter lim="800000"/>
              <a:headEnd/>
              <a:tailEnd/>
            </a:ln>
          </p:spPr>
          <p:txBody>
            <a:bodyPr vert="eaVert" wrap="none" anchor="ctr"/>
            <a:lstStyle/>
            <a:p>
              <a:endParaRPr lang="zh-CN" altLang="en-US"/>
            </a:p>
          </p:txBody>
        </p:sp>
        <p:sp>
          <p:nvSpPr>
            <p:cNvPr id="38929" name="AutoShape 17"/>
            <p:cNvSpPr>
              <a:spLocks noChangeArrowheads="1"/>
            </p:cNvSpPr>
            <p:nvPr/>
          </p:nvSpPr>
          <p:spPr bwMode="auto">
            <a:xfrm>
              <a:off x="2928" y="3382"/>
              <a:ext cx="144" cy="122"/>
            </a:xfrm>
            <a:prstGeom prst="downArrow">
              <a:avLst>
                <a:gd name="adj1" fmla="val 50000"/>
                <a:gd name="adj2" fmla="val 25000"/>
              </a:avLst>
            </a:prstGeom>
            <a:solidFill>
              <a:schemeClr val="accent1"/>
            </a:solidFill>
            <a:ln w="9525">
              <a:solidFill>
                <a:schemeClr val="tx1"/>
              </a:solidFill>
              <a:miter lim="800000"/>
              <a:headEnd/>
              <a:tailEnd/>
            </a:ln>
          </p:spPr>
          <p:txBody>
            <a:bodyPr vert="eaVert" wrap="none" anchor="ctr"/>
            <a:lstStyle/>
            <a:p>
              <a:endParaRPr lang="zh-CN" altLang="en-US"/>
            </a:p>
          </p:txBody>
        </p:sp>
        <p:sp>
          <p:nvSpPr>
            <p:cNvPr id="38930" name="AutoShape 18"/>
            <p:cNvSpPr>
              <a:spLocks noChangeArrowheads="1"/>
            </p:cNvSpPr>
            <p:nvPr/>
          </p:nvSpPr>
          <p:spPr bwMode="auto">
            <a:xfrm>
              <a:off x="2928" y="3814"/>
              <a:ext cx="144" cy="122"/>
            </a:xfrm>
            <a:prstGeom prst="downArrow">
              <a:avLst>
                <a:gd name="adj1" fmla="val 50000"/>
                <a:gd name="adj2" fmla="val 25000"/>
              </a:avLst>
            </a:prstGeom>
            <a:solidFill>
              <a:schemeClr val="accent1"/>
            </a:solidFill>
            <a:ln w="9525">
              <a:solidFill>
                <a:schemeClr val="tx1"/>
              </a:solidFill>
              <a:miter lim="800000"/>
              <a:headEnd/>
              <a:tailEnd/>
            </a:ln>
          </p:spPr>
          <p:txBody>
            <a:bodyPr vert="eaVert" wrap="none" anchor="ctr"/>
            <a:lstStyle/>
            <a:p>
              <a:endParaRPr lang="zh-CN" altLang="en-US"/>
            </a:p>
          </p:txBody>
        </p:sp>
        <p:cxnSp>
          <p:nvCxnSpPr>
            <p:cNvPr id="38931" name="AutoShape 19"/>
            <p:cNvCxnSpPr>
              <a:cxnSpLocks noChangeShapeType="1"/>
              <a:stCxn id="38922" idx="1"/>
              <a:endCxn id="38934" idx="1"/>
            </p:cNvCxnSpPr>
            <p:nvPr/>
          </p:nvCxnSpPr>
          <p:spPr bwMode="auto">
            <a:xfrm rot="10800000" flipH="1">
              <a:off x="2448" y="1392"/>
              <a:ext cx="48" cy="2256"/>
            </a:xfrm>
            <a:prstGeom prst="bentConnector3">
              <a:avLst>
                <a:gd name="adj1" fmla="val -1110421"/>
              </a:avLst>
            </a:prstGeom>
            <a:noFill/>
            <a:ln w="9525">
              <a:solidFill>
                <a:schemeClr val="tx1"/>
              </a:solidFill>
              <a:miter lim="800000"/>
              <a:headEnd/>
              <a:tailEnd type="triangle" w="med" len="med"/>
            </a:ln>
          </p:spPr>
        </p:cxnSp>
        <p:sp>
          <p:nvSpPr>
            <p:cNvPr id="38932" name="Line 20"/>
            <p:cNvSpPr>
              <a:spLocks noChangeShapeType="1"/>
            </p:cNvSpPr>
            <p:nvPr/>
          </p:nvSpPr>
          <p:spPr bwMode="auto">
            <a:xfrm flipH="1">
              <a:off x="1920" y="2112"/>
              <a:ext cx="528"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38933" name="Line 21"/>
            <p:cNvSpPr>
              <a:spLocks noChangeShapeType="1"/>
            </p:cNvSpPr>
            <p:nvPr/>
          </p:nvSpPr>
          <p:spPr bwMode="auto">
            <a:xfrm flipH="1">
              <a:off x="1920" y="2880"/>
              <a:ext cx="528"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38934" name="AutoShape 22"/>
            <p:cNvSpPr>
              <a:spLocks noChangeArrowheads="1"/>
            </p:cNvSpPr>
            <p:nvPr/>
          </p:nvSpPr>
          <p:spPr bwMode="auto">
            <a:xfrm>
              <a:off x="2496" y="1296"/>
              <a:ext cx="1008" cy="192"/>
            </a:xfrm>
            <a:prstGeom prst="flowChartProcess">
              <a:avLst/>
            </a:prstGeom>
            <a:solidFill>
              <a:srgbClr val="FFFF99"/>
            </a:solidFill>
            <a:ln w="9525">
              <a:solidFill>
                <a:schemeClr val="tx1"/>
              </a:solidFill>
              <a:miter lim="800000"/>
              <a:headEnd/>
              <a:tailEnd/>
            </a:ln>
          </p:spPr>
          <p:txBody>
            <a:bodyPr wrap="none" anchor="ctr"/>
            <a:lstStyle/>
            <a:p>
              <a:r>
                <a:rPr lang="zh-CN" altLang="en-US" sz="2000"/>
                <a:t>编辑源程序</a:t>
              </a:r>
              <a:endParaRPr lang="zh-CN" altLang="en-US"/>
            </a:p>
          </p:txBody>
        </p:sp>
        <p:sp>
          <p:nvSpPr>
            <p:cNvPr id="38935" name="AutoShape 23"/>
            <p:cNvSpPr>
              <a:spLocks noChangeArrowheads="1"/>
            </p:cNvSpPr>
            <p:nvPr/>
          </p:nvSpPr>
          <p:spPr bwMode="auto">
            <a:xfrm>
              <a:off x="2928" y="1174"/>
              <a:ext cx="144" cy="122"/>
            </a:xfrm>
            <a:prstGeom prst="downArrow">
              <a:avLst>
                <a:gd name="adj1" fmla="val 50000"/>
                <a:gd name="adj2" fmla="val 25000"/>
              </a:avLst>
            </a:prstGeom>
            <a:solidFill>
              <a:schemeClr val="accent1"/>
            </a:solidFill>
            <a:ln w="9525">
              <a:solidFill>
                <a:schemeClr val="tx1"/>
              </a:solidFill>
              <a:miter lim="800000"/>
              <a:headEnd/>
              <a:tailEnd/>
            </a:ln>
          </p:spPr>
          <p:txBody>
            <a:bodyPr vert="eaVert" wrap="none" anchor="ctr"/>
            <a:lstStyle/>
            <a:p>
              <a:endParaRPr lang="zh-CN" altLang="en-US"/>
            </a:p>
          </p:txBody>
        </p:sp>
        <p:sp>
          <p:nvSpPr>
            <p:cNvPr id="38936" name="Text Box 24"/>
            <p:cNvSpPr txBox="1">
              <a:spLocks noChangeArrowheads="1"/>
            </p:cNvSpPr>
            <p:nvPr/>
          </p:nvSpPr>
          <p:spPr bwMode="auto">
            <a:xfrm>
              <a:off x="2112" y="1872"/>
              <a:ext cx="288" cy="250"/>
            </a:xfrm>
            <a:prstGeom prst="rect">
              <a:avLst/>
            </a:prstGeom>
            <a:noFill/>
            <a:ln w="9525">
              <a:noFill/>
              <a:miter lim="800000"/>
              <a:headEnd/>
              <a:tailEnd/>
            </a:ln>
          </p:spPr>
          <p:txBody>
            <a:bodyPr>
              <a:spAutoFit/>
            </a:bodyPr>
            <a:lstStyle/>
            <a:p>
              <a:pPr algn="l">
                <a:spcBef>
                  <a:spcPct val="50000"/>
                </a:spcBef>
              </a:pPr>
              <a:r>
                <a:rPr lang="zh-CN" altLang="en-US" sz="2000"/>
                <a:t>是</a:t>
              </a:r>
            </a:p>
          </p:txBody>
        </p:sp>
        <p:sp>
          <p:nvSpPr>
            <p:cNvPr id="38937" name="Text Box 25"/>
            <p:cNvSpPr txBox="1">
              <a:spLocks noChangeArrowheads="1"/>
            </p:cNvSpPr>
            <p:nvPr/>
          </p:nvSpPr>
          <p:spPr bwMode="auto">
            <a:xfrm>
              <a:off x="2112" y="2592"/>
              <a:ext cx="288" cy="250"/>
            </a:xfrm>
            <a:prstGeom prst="rect">
              <a:avLst/>
            </a:prstGeom>
            <a:noFill/>
            <a:ln w="9525">
              <a:noFill/>
              <a:miter lim="800000"/>
              <a:headEnd/>
              <a:tailEnd/>
            </a:ln>
          </p:spPr>
          <p:txBody>
            <a:bodyPr>
              <a:spAutoFit/>
            </a:bodyPr>
            <a:lstStyle/>
            <a:p>
              <a:pPr algn="l">
                <a:spcBef>
                  <a:spcPct val="50000"/>
                </a:spcBef>
              </a:pPr>
              <a:r>
                <a:rPr lang="zh-CN" altLang="en-US" sz="2000"/>
                <a:t>是</a:t>
              </a:r>
            </a:p>
          </p:txBody>
        </p:sp>
        <p:sp>
          <p:nvSpPr>
            <p:cNvPr id="38938" name="Text Box 26"/>
            <p:cNvSpPr txBox="1">
              <a:spLocks noChangeArrowheads="1"/>
            </p:cNvSpPr>
            <p:nvPr/>
          </p:nvSpPr>
          <p:spPr bwMode="auto">
            <a:xfrm>
              <a:off x="2112" y="3398"/>
              <a:ext cx="288" cy="250"/>
            </a:xfrm>
            <a:prstGeom prst="rect">
              <a:avLst/>
            </a:prstGeom>
            <a:noFill/>
            <a:ln w="9525">
              <a:noFill/>
              <a:miter lim="800000"/>
              <a:headEnd/>
              <a:tailEnd/>
            </a:ln>
          </p:spPr>
          <p:txBody>
            <a:bodyPr>
              <a:spAutoFit/>
            </a:bodyPr>
            <a:lstStyle/>
            <a:p>
              <a:pPr algn="l">
                <a:spcBef>
                  <a:spcPct val="50000"/>
                </a:spcBef>
              </a:pPr>
              <a:r>
                <a:rPr lang="zh-CN" altLang="en-US" sz="2000"/>
                <a:t>是</a:t>
              </a:r>
            </a:p>
          </p:txBody>
        </p:sp>
        <p:sp>
          <p:nvSpPr>
            <p:cNvPr id="38939" name="Text Box 27"/>
            <p:cNvSpPr txBox="1">
              <a:spLocks noChangeArrowheads="1"/>
            </p:cNvSpPr>
            <p:nvPr/>
          </p:nvSpPr>
          <p:spPr bwMode="auto">
            <a:xfrm>
              <a:off x="3072" y="2186"/>
              <a:ext cx="288" cy="250"/>
            </a:xfrm>
            <a:prstGeom prst="rect">
              <a:avLst/>
            </a:prstGeom>
            <a:noFill/>
            <a:ln w="9525">
              <a:noFill/>
              <a:miter lim="800000"/>
              <a:headEnd/>
              <a:tailEnd/>
            </a:ln>
          </p:spPr>
          <p:txBody>
            <a:bodyPr>
              <a:spAutoFit/>
            </a:bodyPr>
            <a:lstStyle/>
            <a:p>
              <a:pPr algn="l">
                <a:spcBef>
                  <a:spcPct val="50000"/>
                </a:spcBef>
              </a:pPr>
              <a:r>
                <a:rPr lang="zh-CN" altLang="en-US" sz="2000"/>
                <a:t>否</a:t>
              </a:r>
            </a:p>
          </p:txBody>
        </p:sp>
        <p:sp>
          <p:nvSpPr>
            <p:cNvPr id="38940" name="Text Box 28"/>
            <p:cNvSpPr txBox="1">
              <a:spLocks noChangeArrowheads="1"/>
            </p:cNvSpPr>
            <p:nvPr/>
          </p:nvSpPr>
          <p:spPr bwMode="auto">
            <a:xfrm>
              <a:off x="3072" y="2942"/>
              <a:ext cx="288" cy="250"/>
            </a:xfrm>
            <a:prstGeom prst="rect">
              <a:avLst/>
            </a:prstGeom>
            <a:noFill/>
            <a:ln w="9525">
              <a:noFill/>
              <a:miter lim="800000"/>
              <a:headEnd/>
              <a:tailEnd/>
            </a:ln>
          </p:spPr>
          <p:txBody>
            <a:bodyPr>
              <a:spAutoFit/>
            </a:bodyPr>
            <a:lstStyle/>
            <a:p>
              <a:pPr algn="l">
                <a:spcBef>
                  <a:spcPct val="50000"/>
                </a:spcBef>
              </a:pPr>
              <a:r>
                <a:rPr lang="zh-CN" altLang="en-US" sz="2000"/>
                <a:t>否</a:t>
              </a:r>
            </a:p>
          </p:txBody>
        </p:sp>
        <p:sp>
          <p:nvSpPr>
            <p:cNvPr id="38941" name="Text Box 29"/>
            <p:cNvSpPr txBox="1">
              <a:spLocks noChangeArrowheads="1"/>
            </p:cNvSpPr>
            <p:nvPr/>
          </p:nvSpPr>
          <p:spPr bwMode="auto">
            <a:xfrm>
              <a:off x="3072" y="3710"/>
              <a:ext cx="288" cy="250"/>
            </a:xfrm>
            <a:prstGeom prst="rect">
              <a:avLst/>
            </a:prstGeom>
            <a:noFill/>
            <a:ln w="9525">
              <a:noFill/>
              <a:miter lim="800000"/>
              <a:headEnd/>
              <a:tailEnd/>
            </a:ln>
          </p:spPr>
          <p:txBody>
            <a:bodyPr>
              <a:spAutoFit/>
            </a:bodyPr>
            <a:lstStyle/>
            <a:p>
              <a:pPr algn="l">
                <a:spcBef>
                  <a:spcPct val="50000"/>
                </a:spcBef>
              </a:pPr>
              <a:r>
                <a:rPr lang="zh-CN" altLang="en-US" sz="2000"/>
                <a:t>否</a:t>
              </a:r>
            </a:p>
          </p:txBody>
        </p:sp>
      </p:grpSp>
      <p:sp>
        <p:nvSpPr>
          <p:cNvPr id="30" name="矩形 29"/>
          <p:cNvSpPr/>
          <p:nvPr/>
        </p:nvSpPr>
        <p:spPr>
          <a:xfrm>
            <a:off x="3857620" y="1142984"/>
            <a:ext cx="4572000" cy="3785652"/>
          </a:xfrm>
          <a:prstGeom prst="rect">
            <a:avLst/>
          </a:prstGeom>
        </p:spPr>
        <p:txBody>
          <a:bodyPr>
            <a:spAutoFit/>
          </a:bodyPr>
          <a:lstStyle/>
          <a:p>
            <a:pPr algn="l"/>
            <a:r>
              <a:rPr lang="zh-CN" altLang="en-US" dirty="0" smtClean="0"/>
              <a:t>编译器的主要工作流程：</a:t>
            </a:r>
            <a:endParaRPr lang="en-US" altLang="zh-CN" dirty="0" smtClean="0"/>
          </a:p>
          <a:p>
            <a:pPr algn="l"/>
            <a:r>
              <a:rPr lang="zh-CN" altLang="en-US" dirty="0" smtClean="0"/>
              <a:t>源代码 </a:t>
            </a:r>
            <a:r>
              <a:rPr lang="en-US" altLang="zh-CN" dirty="0" smtClean="0"/>
              <a:t>(</a:t>
            </a:r>
            <a:r>
              <a:rPr lang="en-US" dirty="0" smtClean="0"/>
              <a:t>source code) → </a:t>
            </a:r>
          </a:p>
          <a:p>
            <a:pPr algn="l"/>
            <a:r>
              <a:rPr lang="zh-CN" altLang="en-US" dirty="0" smtClean="0"/>
              <a:t>预处理之前的翻译处理→</a:t>
            </a:r>
            <a:endParaRPr lang="en-US" altLang="zh-CN" dirty="0" smtClean="0"/>
          </a:p>
          <a:p>
            <a:pPr algn="l"/>
            <a:r>
              <a:rPr lang="zh-CN" altLang="en-US" dirty="0" smtClean="0"/>
              <a:t>预处理器 </a:t>
            </a:r>
            <a:r>
              <a:rPr lang="en-US" altLang="zh-CN" dirty="0" smtClean="0"/>
              <a:t>(</a:t>
            </a:r>
            <a:r>
              <a:rPr lang="en-US" dirty="0" smtClean="0"/>
              <a:t>preprocessor) →</a:t>
            </a:r>
          </a:p>
          <a:p>
            <a:pPr algn="l"/>
            <a:r>
              <a:rPr lang="zh-CN" altLang="en-US" dirty="0" smtClean="0"/>
              <a:t>汇编器（</a:t>
            </a:r>
            <a:r>
              <a:rPr lang="en-US" altLang="zh-CN" dirty="0" smtClean="0"/>
              <a:t>compiler</a:t>
            </a:r>
            <a:r>
              <a:rPr lang="zh-CN" altLang="en-US" dirty="0" smtClean="0"/>
              <a:t>）→</a:t>
            </a:r>
            <a:endParaRPr lang="en-US" altLang="zh-CN" dirty="0" smtClean="0"/>
          </a:p>
          <a:p>
            <a:pPr algn="l"/>
            <a:r>
              <a:rPr lang="zh-CN" altLang="en-US" dirty="0" smtClean="0"/>
              <a:t>汇编代码（</a:t>
            </a:r>
            <a:r>
              <a:rPr lang="en-US" altLang="zh-CN" dirty="0" smtClean="0"/>
              <a:t>compiled code</a:t>
            </a:r>
            <a:r>
              <a:rPr lang="zh-CN" altLang="en-US" dirty="0" smtClean="0"/>
              <a:t>）→</a:t>
            </a:r>
            <a:r>
              <a:rPr lang="en-US" dirty="0" smtClean="0"/>
              <a:t> </a:t>
            </a:r>
          </a:p>
          <a:p>
            <a:pPr algn="l"/>
            <a:r>
              <a:rPr lang="zh-CN" altLang="en-US" dirty="0" smtClean="0"/>
              <a:t>编译器 </a:t>
            </a:r>
            <a:r>
              <a:rPr lang="en-US" altLang="zh-CN" dirty="0" smtClean="0"/>
              <a:t>(</a:t>
            </a:r>
            <a:r>
              <a:rPr lang="en-US" dirty="0" smtClean="0"/>
              <a:t>compiler) → </a:t>
            </a:r>
          </a:p>
          <a:p>
            <a:pPr algn="l"/>
            <a:r>
              <a:rPr lang="zh-CN" altLang="en-US" dirty="0" smtClean="0"/>
              <a:t>目标代码 </a:t>
            </a:r>
            <a:r>
              <a:rPr lang="en-US" altLang="zh-CN" dirty="0" smtClean="0"/>
              <a:t>(</a:t>
            </a:r>
            <a:r>
              <a:rPr lang="en-US" dirty="0" smtClean="0"/>
              <a:t>object code) → </a:t>
            </a:r>
          </a:p>
          <a:p>
            <a:pPr algn="l"/>
            <a:r>
              <a:rPr lang="zh-CN" altLang="en-US" dirty="0" smtClean="0"/>
              <a:t>连接器 </a:t>
            </a:r>
            <a:r>
              <a:rPr lang="en-US" altLang="zh-CN" dirty="0" smtClean="0"/>
              <a:t>(</a:t>
            </a:r>
            <a:r>
              <a:rPr lang="en-US" dirty="0" smtClean="0"/>
              <a:t>Linker) → </a:t>
            </a:r>
          </a:p>
          <a:p>
            <a:pPr algn="l"/>
            <a:r>
              <a:rPr lang="zh-CN" altLang="en-US" dirty="0" smtClean="0"/>
              <a:t>可执行程序 </a:t>
            </a:r>
            <a:r>
              <a:rPr lang="en-US" altLang="zh-CN" dirty="0" smtClean="0"/>
              <a:t>(</a:t>
            </a:r>
            <a:r>
              <a:rPr lang="en-US" dirty="0" smtClean="0"/>
              <a:t>executables)</a:t>
            </a:r>
            <a:endParaRPr lang="zh-CN" altLang="en-US" dirty="0"/>
          </a:p>
        </p:txBody>
      </p:sp>
      <p:sp>
        <p:nvSpPr>
          <p:cNvPr id="31" name="矩形 30"/>
          <p:cNvSpPr/>
          <p:nvPr/>
        </p:nvSpPr>
        <p:spPr>
          <a:xfrm>
            <a:off x="3714744" y="5357826"/>
            <a:ext cx="4515980" cy="461665"/>
          </a:xfrm>
          <a:prstGeom prst="rect">
            <a:avLst/>
          </a:prstGeom>
        </p:spPr>
        <p:txBody>
          <a:bodyPr wrap="none">
            <a:spAutoFit/>
          </a:bodyPr>
          <a:lstStyle/>
          <a:p>
            <a:r>
              <a:rPr lang="zh-CN" altLang="en-US" b="1" dirty="0" smtClean="0">
                <a:hlinkClick r:id="rId2"/>
              </a:rPr>
              <a:t>一个现代编译器的主要工作流程</a:t>
            </a:r>
            <a:endParaRPr lang="zh-CN" altLang="en-US" b="1"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grpId="0" nodeType="afterEffect">
                                  <p:stCondLst>
                                    <p:cond delay="0"/>
                                  </p:stCondLst>
                                  <p:childTnLst>
                                    <p:set>
                                      <p:cBhvr>
                                        <p:cTn id="6" dur="1" fill="hold">
                                          <p:stCondLst>
                                            <p:cond delay="0"/>
                                          </p:stCondLst>
                                        </p:cTn>
                                        <p:tgtEl>
                                          <p:spTgt spid="518146"/>
                                        </p:tgtEl>
                                        <p:attrNameLst>
                                          <p:attrName>style.visibility</p:attrName>
                                        </p:attrNameLst>
                                      </p:cBhvr>
                                      <p:to>
                                        <p:strVal val="visible"/>
                                      </p:to>
                                    </p:set>
                                    <p:animEffect transition="in" filter="blinds(vertical)">
                                      <p:cBhvr>
                                        <p:cTn id="7" dur="500"/>
                                        <p:tgtEl>
                                          <p:spTgt spid="51814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8146"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500042"/>
            <a:ext cx="7643866" cy="5909310"/>
          </a:xfrm>
          <a:prstGeom prst="rect">
            <a:avLst/>
          </a:prstGeom>
          <a:noFill/>
        </p:spPr>
        <p:txBody>
          <a:bodyPr wrap="square" rtlCol="0">
            <a:spAutoFit/>
          </a:bodyPr>
          <a:lstStyle/>
          <a:p>
            <a:pPr algn="l"/>
            <a:r>
              <a:rPr lang="zh-CN" altLang="en-US" sz="1800" b="1" dirty="0" smtClean="0"/>
              <a:t>预处理之前的翻译处理</a:t>
            </a:r>
          </a:p>
          <a:p>
            <a:pPr algn="l"/>
            <a:r>
              <a:rPr lang="zh-CN" altLang="en-US" sz="1800" dirty="0" smtClean="0"/>
              <a:t>在预处理之前，编译器必须对该程序进行一些翻译处理。</a:t>
            </a:r>
          </a:p>
          <a:p>
            <a:pPr algn="l"/>
            <a:r>
              <a:rPr lang="en-US" altLang="zh-CN" sz="1800" dirty="0" smtClean="0"/>
              <a:t>1 </a:t>
            </a:r>
            <a:r>
              <a:rPr lang="zh-CN" altLang="en-US" sz="1800" dirty="0" smtClean="0"/>
              <a:t>编译器把源代码中出现的多字节字符映射到源字符集。</a:t>
            </a:r>
          </a:p>
          <a:p>
            <a:pPr algn="l"/>
            <a:r>
              <a:rPr lang="zh-CN" altLang="en-US" sz="1800" dirty="0" smtClean="0"/>
              <a:t>该过程处理多字节字符和三字符序列</a:t>
            </a:r>
            <a:r>
              <a:rPr lang="en-US" altLang="zh-CN" sz="1800" dirty="0" smtClean="0"/>
              <a:t>--</a:t>
            </a:r>
            <a:r>
              <a:rPr lang="zh-CN" altLang="en-US" sz="1800" dirty="0" smtClean="0"/>
              <a:t>字符扩展，让</a:t>
            </a:r>
            <a:r>
              <a:rPr lang="en-US" altLang="zh-CN" sz="1800" dirty="0" smtClean="0"/>
              <a:t>C</a:t>
            </a:r>
            <a:r>
              <a:rPr lang="zh-CN" altLang="en-US" sz="1800" dirty="0" smtClean="0"/>
              <a:t>更加国际化。</a:t>
            </a:r>
          </a:p>
          <a:p>
            <a:pPr algn="l"/>
            <a:r>
              <a:rPr lang="zh-CN" altLang="en-US" sz="1800" dirty="0" smtClean="0"/>
              <a:t>如</a:t>
            </a:r>
            <a:r>
              <a:rPr lang="en-US" altLang="zh-CN" sz="1800" dirty="0" smtClean="0"/>
              <a:t>??:</a:t>
            </a:r>
            <a:r>
              <a:rPr lang="zh-CN" altLang="en-US" sz="1800" dirty="0" smtClean="0"/>
              <a:t>表示</a:t>
            </a:r>
            <a:r>
              <a:rPr lang="en-US" altLang="zh-CN" sz="1800" dirty="0" smtClean="0"/>
              <a:t>#</a:t>
            </a:r>
            <a:r>
              <a:rPr lang="zh-CN" altLang="en-US" sz="1800" dirty="0" smtClean="0"/>
              <a:t>（</a:t>
            </a:r>
            <a:r>
              <a:rPr lang="en-US" altLang="zh-CN" sz="1800" dirty="0" smtClean="0"/>
              <a:t>C99</a:t>
            </a:r>
            <a:r>
              <a:rPr lang="zh-CN" altLang="en-US" sz="1800" dirty="0" smtClean="0"/>
              <a:t>可以用</a:t>
            </a:r>
            <a:r>
              <a:rPr lang="en-US" altLang="zh-CN" sz="1800" dirty="0" smtClean="0"/>
              <a:t>%:</a:t>
            </a:r>
            <a:r>
              <a:rPr lang="zh-CN" altLang="en-US" sz="1800" dirty="0" smtClean="0"/>
              <a:t>表示</a:t>
            </a:r>
            <a:r>
              <a:rPr lang="en-US" altLang="zh-CN" sz="1800" dirty="0" smtClean="0"/>
              <a:t>#</a:t>
            </a:r>
            <a:r>
              <a:rPr lang="zh-CN" altLang="en-US" sz="1800" dirty="0" smtClean="0"/>
              <a:t>），</a:t>
            </a:r>
            <a:r>
              <a:rPr lang="en-US" altLang="zh-CN" sz="1800" dirty="0" smtClean="0"/>
              <a:t>??&lt;</a:t>
            </a:r>
            <a:r>
              <a:rPr lang="zh-CN" altLang="en-US" sz="1800" dirty="0" smtClean="0"/>
              <a:t>表示</a:t>
            </a:r>
            <a:r>
              <a:rPr lang="en-US" altLang="zh-CN" sz="1800" dirty="0" smtClean="0"/>
              <a:t>{</a:t>
            </a:r>
            <a:r>
              <a:rPr lang="zh-CN" altLang="en-US" sz="1800" dirty="0" smtClean="0"/>
              <a:t>（</a:t>
            </a:r>
            <a:r>
              <a:rPr lang="en-US" altLang="zh-CN" sz="1800" dirty="0" smtClean="0"/>
              <a:t>C99</a:t>
            </a:r>
            <a:r>
              <a:rPr lang="zh-CN" altLang="en-US" sz="1800" dirty="0" smtClean="0"/>
              <a:t>可以用</a:t>
            </a:r>
            <a:r>
              <a:rPr lang="en-US" altLang="zh-CN" sz="1800" dirty="0" smtClean="0"/>
              <a:t>&lt;%</a:t>
            </a:r>
            <a:r>
              <a:rPr lang="zh-CN" altLang="en-US" sz="1800" dirty="0" smtClean="0"/>
              <a:t>表示</a:t>
            </a:r>
            <a:r>
              <a:rPr lang="en-US" altLang="zh-CN" sz="1800" dirty="0" smtClean="0"/>
              <a:t>&gt;</a:t>
            </a:r>
            <a:r>
              <a:rPr lang="zh-CN" altLang="en-US" sz="1800" dirty="0" smtClean="0"/>
              <a:t>）。</a:t>
            </a:r>
          </a:p>
          <a:p>
            <a:pPr algn="l"/>
            <a:r>
              <a:rPr lang="en-US" altLang="zh-CN" sz="1800" dirty="0" smtClean="0"/>
              <a:t>2 </a:t>
            </a:r>
            <a:r>
              <a:rPr lang="zh-CN" altLang="en-US" sz="1800" dirty="0" smtClean="0"/>
              <a:t>将物理换行转换成逻辑行</a:t>
            </a:r>
          </a:p>
          <a:p>
            <a:pPr algn="l"/>
            <a:r>
              <a:rPr lang="zh-CN" altLang="en-US" sz="1800" dirty="0" smtClean="0"/>
              <a:t>编译器定位每个反斜杠后面跟着换行符的实例， 并删除它们。也就是说， 把下面两个物理行</a:t>
            </a:r>
            <a:r>
              <a:rPr lang="en-US" altLang="zh-CN" sz="1800" dirty="0" smtClean="0"/>
              <a:t>(physical line):</a:t>
            </a:r>
          </a:p>
          <a:p>
            <a:pPr algn="l"/>
            <a:r>
              <a:rPr lang="en-US" altLang="zh-CN" sz="1800" dirty="0" err="1" smtClean="0"/>
              <a:t>printf</a:t>
            </a:r>
            <a:r>
              <a:rPr lang="en-US" altLang="zh-CN" sz="1800" dirty="0" smtClean="0"/>
              <a:t>("That's </a:t>
            </a:r>
            <a:r>
              <a:rPr lang="en-US" altLang="zh-CN" sz="1800" dirty="0" err="1" smtClean="0"/>
              <a:t>wond</a:t>
            </a:r>
            <a:r>
              <a:rPr lang="en-US" altLang="zh-CN" sz="1800" dirty="0" smtClean="0"/>
              <a:t>\ </a:t>
            </a:r>
          </a:p>
          <a:p>
            <a:pPr algn="l"/>
            <a:r>
              <a:rPr lang="en-US" altLang="zh-CN" sz="1800" dirty="0" err="1" smtClean="0"/>
              <a:t>erful</a:t>
            </a:r>
            <a:r>
              <a:rPr lang="en-US" altLang="zh-CN" sz="1800" dirty="0" smtClean="0"/>
              <a:t>!\n");</a:t>
            </a:r>
            <a:r>
              <a:rPr lang="zh-CN" altLang="en-US" sz="1800" dirty="0" smtClean="0"/>
              <a:t>转换成一个逻辑行</a:t>
            </a:r>
            <a:r>
              <a:rPr lang="en-US" altLang="zh-CN" sz="1800" dirty="0" smtClean="0"/>
              <a:t>(logical line):</a:t>
            </a:r>
          </a:p>
          <a:p>
            <a:pPr algn="l"/>
            <a:r>
              <a:rPr lang="en-US" altLang="zh-CN" sz="1800" dirty="0" err="1" smtClean="0"/>
              <a:t>printf</a:t>
            </a:r>
            <a:r>
              <a:rPr lang="en-US" altLang="zh-CN" sz="1800" dirty="0" smtClean="0"/>
              <a:t>("That's wonderful!\n");</a:t>
            </a:r>
            <a:r>
              <a:rPr lang="zh-CN" altLang="en-US" sz="1800" dirty="0" smtClean="0"/>
              <a:t>注意，在这种场合中，“换行符”的意思是通过按下</a:t>
            </a:r>
            <a:r>
              <a:rPr lang="en-US" altLang="zh-CN" sz="1800" dirty="0" smtClean="0"/>
              <a:t>Enter</a:t>
            </a:r>
            <a:r>
              <a:rPr lang="zh-CN" altLang="en-US" sz="1800" dirty="0" smtClean="0"/>
              <a:t>键在源代码文件中换行所生成的字符， 而不是指符号表征</a:t>
            </a:r>
            <a:r>
              <a:rPr lang="en-US" altLang="zh-CN" sz="1800" dirty="0" smtClean="0"/>
              <a:t>\n</a:t>
            </a:r>
            <a:r>
              <a:rPr lang="zh-CN" altLang="en-US" sz="1800" dirty="0" smtClean="0"/>
              <a:t>。</a:t>
            </a:r>
          </a:p>
          <a:p>
            <a:pPr algn="l"/>
            <a:r>
              <a:rPr lang="zh-CN" altLang="en-US" sz="1800" dirty="0" smtClean="0"/>
              <a:t>由于预处理表达式的长度必须是一个逻辑行， 所以这一步为预处理器做好了准备工作。一个逻辑行可以是多个物理行。</a:t>
            </a:r>
          </a:p>
          <a:p>
            <a:pPr algn="l"/>
            <a:r>
              <a:rPr lang="en-US" altLang="zh-CN" sz="1800" dirty="0" smtClean="0"/>
              <a:t>3 </a:t>
            </a:r>
            <a:r>
              <a:rPr lang="zh-CN" altLang="en-US" sz="1800" dirty="0" smtClean="0"/>
              <a:t>特殊文本序列的处理</a:t>
            </a:r>
          </a:p>
          <a:p>
            <a:pPr algn="l"/>
            <a:r>
              <a:rPr lang="zh-CN" altLang="en-US" sz="1800" dirty="0" smtClean="0"/>
              <a:t>编译器把文本划分成预处理记号序列、空白序列和注释序列（记号是由空格、制表符或换行符分隔的项</a:t>
            </a:r>
            <a:r>
              <a:rPr lang="en-US" altLang="zh-CN" sz="1800" dirty="0" smtClean="0"/>
              <a:t>)</a:t>
            </a:r>
            <a:r>
              <a:rPr lang="zh-CN" altLang="en-US" sz="1800" dirty="0" smtClean="0"/>
              <a:t>。这里要注意的是， 编译器将用一个空格字符替换每一条注释。因此，下面的代码：</a:t>
            </a:r>
          </a:p>
          <a:p>
            <a:pPr algn="l"/>
            <a:r>
              <a:rPr lang="en-US" altLang="zh-CN" sz="1800" dirty="0" err="1" smtClean="0"/>
              <a:t>int</a:t>
            </a:r>
            <a:r>
              <a:rPr lang="en-US" altLang="zh-CN" sz="1800" dirty="0" smtClean="0"/>
              <a:t>/*</a:t>
            </a:r>
            <a:r>
              <a:rPr lang="zh-CN" altLang="en-US" sz="1800" dirty="0" smtClean="0"/>
              <a:t>这看起来并不像一个空格*</a:t>
            </a:r>
            <a:r>
              <a:rPr lang="en-US" altLang="zh-CN" sz="1800" dirty="0" smtClean="0"/>
              <a:t>/fox;</a:t>
            </a:r>
            <a:r>
              <a:rPr lang="zh-CN" altLang="en-US" sz="1800" dirty="0" smtClean="0"/>
              <a:t>将变成：</a:t>
            </a:r>
          </a:p>
          <a:p>
            <a:pPr algn="l"/>
            <a:r>
              <a:rPr lang="en-US" altLang="zh-CN" sz="1800" dirty="0" err="1" smtClean="0"/>
              <a:t>int</a:t>
            </a:r>
            <a:r>
              <a:rPr lang="zh-CN" altLang="en-US" sz="1800" dirty="0" smtClean="0"/>
              <a:t> </a:t>
            </a:r>
            <a:r>
              <a:rPr lang="en-US" altLang="zh-CN" sz="1800" dirty="0" smtClean="0"/>
              <a:t>fox;</a:t>
            </a:r>
            <a:r>
              <a:rPr lang="zh-CN" altLang="en-US" sz="1800" dirty="0" smtClean="0"/>
              <a:t>而且，实现可以用一个空格替换所有的空白字符序列（不包括换行符）。</a:t>
            </a:r>
            <a:endParaRPr lang="zh-CN" altLang="en-US" sz="18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9170" name="Rectangle 2"/>
          <p:cNvSpPr>
            <a:spLocks noGrp="1" noChangeArrowheads="1"/>
          </p:cNvSpPr>
          <p:nvPr>
            <p:ph type="title" idx="4294967295"/>
          </p:nvPr>
        </p:nvSpPr>
        <p:spPr>
          <a:xfrm>
            <a:off x="838200" y="533400"/>
            <a:ext cx="7543800" cy="838200"/>
          </a:xfrm>
          <a:prstGeom prst="rect">
            <a:avLst/>
          </a:prstGeom>
        </p:spPr>
        <p:txBody>
          <a:bodyPr/>
          <a:lstStyle/>
          <a:p>
            <a:pPr eaLnBrk="1" hangingPunct="1">
              <a:defRPr/>
            </a:pPr>
            <a:r>
              <a:rPr lang="zh-CN" altLang="en-US" sz="3200" b="1" smtClean="0">
                <a:effectLst>
                  <a:outerShdw blurRad="38100" dist="38100" dir="2700000" algn="tl">
                    <a:srgbClr val="000000"/>
                  </a:outerShdw>
                </a:effectLst>
              </a:rPr>
              <a:t>编写程序的要求</a:t>
            </a:r>
          </a:p>
        </p:txBody>
      </p:sp>
      <p:sp>
        <p:nvSpPr>
          <p:cNvPr id="519171" name="Rectangle 3"/>
          <p:cNvSpPr>
            <a:spLocks noGrp="1" noChangeArrowheads="1"/>
          </p:cNvSpPr>
          <p:nvPr>
            <p:ph type="body" idx="4294967295"/>
          </p:nvPr>
        </p:nvSpPr>
        <p:spPr bwMode="auto">
          <a:xfrm>
            <a:off x="1143000" y="1905000"/>
            <a:ext cx="2667000" cy="1295400"/>
          </a:xfrm>
          <a:prstGeom prst="rect">
            <a:avLst/>
          </a:prstGeom>
          <a:solidFill>
            <a:srgbClr val="FFFFFF"/>
          </a:solidFill>
          <a:ln>
            <a:miter lim="800000"/>
            <a:headEnd/>
            <a:tailEnd/>
          </a:ln>
          <a:effectLst>
            <a:prstShdw prst="shdw17" dist="71842" dir="2700000">
              <a:srgbClr val="999999"/>
            </a:prstShdw>
          </a:effectLst>
        </p:spPr>
        <p:txBody>
          <a:bodyPr vert="horz" wrap="square" lIns="91440" tIns="45720" rIns="91440" bIns="45720" numCol="1" anchor="t" anchorCtr="0" compatLnSpc="1">
            <a:prstTxWarp prst="textNoShape">
              <a:avLst/>
            </a:prstTxWarp>
          </a:bodyPr>
          <a:lstStyle/>
          <a:p>
            <a:pPr eaLnBrk="1" hangingPunct="1">
              <a:lnSpc>
                <a:spcPct val="90000"/>
              </a:lnSpc>
            </a:pPr>
            <a:r>
              <a:rPr lang="zh-CN" altLang="en-US" sz="2000" b="1" smtClean="0">
                <a:ea typeface="Arial Unicode MS" pitchFamily="34" charset="-122"/>
                <a:cs typeface="Arial Unicode MS" pitchFamily="34" charset="-122"/>
              </a:rPr>
              <a:t>正确性</a:t>
            </a:r>
          </a:p>
          <a:p>
            <a:pPr eaLnBrk="1" hangingPunct="1">
              <a:lnSpc>
                <a:spcPct val="50000"/>
              </a:lnSpc>
            </a:pPr>
            <a:endParaRPr lang="zh-CN" altLang="en-US" sz="2000" b="1" smtClean="0">
              <a:ea typeface="Arial Unicode MS" pitchFamily="34" charset="-122"/>
              <a:cs typeface="Arial Unicode MS" pitchFamily="34" charset="-122"/>
            </a:endParaRPr>
          </a:p>
          <a:p>
            <a:pPr eaLnBrk="1" hangingPunct="1">
              <a:lnSpc>
                <a:spcPct val="50000"/>
              </a:lnSpc>
            </a:pPr>
            <a:r>
              <a:rPr lang="zh-CN" altLang="en-US" sz="2000" b="1" smtClean="0">
                <a:ea typeface="Arial Unicode MS" pitchFamily="34" charset="-122"/>
                <a:cs typeface="Arial Unicode MS" pitchFamily="34" charset="-122"/>
              </a:rPr>
              <a:t>可读性</a:t>
            </a:r>
          </a:p>
          <a:p>
            <a:pPr eaLnBrk="1" hangingPunct="1">
              <a:lnSpc>
                <a:spcPct val="50000"/>
              </a:lnSpc>
            </a:pPr>
            <a:endParaRPr lang="zh-CN" altLang="en-US" sz="2000" b="1" smtClean="0">
              <a:ea typeface="Arial Unicode MS" pitchFamily="34" charset="-122"/>
              <a:cs typeface="Arial Unicode MS" pitchFamily="34" charset="-122"/>
            </a:endParaRPr>
          </a:p>
          <a:p>
            <a:pPr eaLnBrk="1" hangingPunct="1">
              <a:lnSpc>
                <a:spcPct val="50000"/>
              </a:lnSpc>
            </a:pPr>
            <a:r>
              <a:rPr lang="zh-CN" altLang="en-US" sz="2000" b="1" smtClean="0">
                <a:ea typeface="Arial Unicode MS" pitchFamily="34" charset="-122"/>
                <a:cs typeface="Arial Unicode MS" pitchFamily="34" charset="-122"/>
              </a:rPr>
              <a:t>高效率</a:t>
            </a:r>
          </a:p>
        </p:txBody>
      </p:sp>
      <p:sp>
        <p:nvSpPr>
          <p:cNvPr id="519172" name="Rectangle 4"/>
          <p:cNvSpPr>
            <a:spLocks noChangeArrowheads="1"/>
          </p:cNvSpPr>
          <p:nvPr/>
        </p:nvSpPr>
        <p:spPr bwMode="auto">
          <a:xfrm>
            <a:off x="4572000" y="3657600"/>
            <a:ext cx="3886200" cy="1905000"/>
          </a:xfrm>
          <a:prstGeom prst="rect">
            <a:avLst/>
          </a:prstGeom>
          <a:solidFill>
            <a:srgbClr val="FFFFFF"/>
          </a:solidFill>
          <a:ln w="9525">
            <a:noFill/>
            <a:miter lim="800000"/>
            <a:headEnd/>
            <a:tailEnd/>
          </a:ln>
          <a:effectLst>
            <a:outerShdw dist="89803" dir="2700000" algn="ctr" rotWithShape="0">
              <a:srgbClr val="808080"/>
            </a:outerShdw>
          </a:effectLst>
        </p:spPr>
        <p:txBody>
          <a:bodyPr/>
          <a:lstStyle/>
          <a:p>
            <a:pPr marL="342900" indent="-342900" algn="l">
              <a:lnSpc>
                <a:spcPct val="130000"/>
              </a:lnSpc>
              <a:spcBef>
                <a:spcPct val="20000"/>
              </a:spcBef>
              <a:buClr>
                <a:schemeClr val="tx2"/>
              </a:buClr>
              <a:buFont typeface="Wingdings" pitchFamily="2" charset="2"/>
              <a:buChar char="w"/>
              <a:defRPr/>
            </a:pPr>
            <a:r>
              <a:rPr lang="zh-CN" altLang="en-US" sz="2000" b="1">
                <a:ea typeface="Arial Unicode MS" pitchFamily="34" charset="-122"/>
                <a:cs typeface="Arial Unicode MS" pitchFamily="34" charset="-122"/>
              </a:rPr>
              <a:t>用简洁明了的方式编写程序</a:t>
            </a:r>
          </a:p>
          <a:p>
            <a:pPr marL="342900" indent="-342900" algn="l">
              <a:lnSpc>
                <a:spcPct val="130000"/>
              </a:lnSpc>
              <a:spcBef>
                <a:spcPct val="20000"/>
              </a:spcBef>
              <a:buClr>
                <a:schemeClr val="tx2"/>
              </a:buClr>
              <a:buFont typeface="Wingdings" pitchFamily="2" charset="2"/>
              <a:buChar char="w"/>
              <a:defRPr/>
            </a:pPr>
            <a:r>
              <a:rPr lang="zh-CN" altLang="en-US" sz="2000" b="1">
                <a:ea typeface="Arial Unicode MS" pitchFamily="34" charset="-122"/>
                <a:cs typeface="Arial Unicode MS" pitchFamily="34" charset="-122"/>
              </a:rPr>
              <a:t>计算机和编译器是很好的教员</a:t>
            </a:r>
          </a:p>
          <a:p>
            <a:pPr marL="342900" indent="-342900" algn="l">
              <a:lnSpc>
                <a:spcPct val="130000"/>
              </a:lnSpc>
              <a:spcBef>
                <a:spcPct val="20000"/>
              </a:spcBef>
              <a:buClr>
                <a:schemeClr val="tx2"/>
              </a:buClr>
              <a:buFont typeface="Wingdings" pitchFamily="2" charset="2"/>
              <a:buChar char="w"/>
              <a:defRPr/>
            </a:pPr>
            <a:r>
              <a:rPr lang="zh-CN" altLang="en-US" sz="2000" b="1">
                <a:ea typeface="Arial Unicode MS" pitchFamily="34" charset="-122"/>
                <a:cs typeface="Arial Unicode MS" pitchFamily="34" charset="-122"/>
              </a:rPr>
              <a:t>阅读所用的语言版本手册</a:t>
            </a:r>
          </a:p>
          <a:p>
            <a:pPr marL="342900" indent="-342900" algn="l">
              <a:lnSpc>
                <a:spcPct val="130000"/>
              </a:lnSpc>
              <a:spcBef>
                <a:spcPct val="20000"/>
              </a:spcBef>
              <a:buClr>
                <a:schemeClr val="tx2"/>
              </a:buClr>
              <a:buFont typeface="Wingdings" pitchFamily="2" charset="2"/>
              <a:buChar char="w"/>
              <a:defRPr/>
            </a:pPr>
            <a:r>
              <a:rPr lang="zh-CN" altLang="en-US" sz="2000" b="1">
                <a:ea typeface="Arial Unicode MS" pitchFamily="34" charset="-122"/>
                <a:cs typeface="Arial Unicode MS" pitchFamily="34" charset="-122"/>
              </a:rPr>
              <a:t>用标准类库</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19170"/>
                                        </p:tgtEl>
                                        <p:attrNameLst>
                                          <p:attrName>style.visibility</p:attrName>
                                        </p:attrNameLst>
                                      </p:cBhvr>
                                      <p:to>
                                        <p:strVal val="visible"/>
                                      </p:to>
                                    </p:set>
                                    <p:animEffect transition="in" filter="checkerboard(across)">
                                      <p:cBhvr>
                                        <p:cTn id="7" dur="500"/>
                                        <p:tgtEl>
                                          <p:spTgt spid="51917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519171"/>
                                        </p:tgtEl>
                                        <p:attrNameLst>
                                          <p:attrName>style.visibility</p:attrName>
                                        </p:attrNameLst>
                                      </p:cBhvr>
                                      <p:to>
                                        <p:strVal val="visible"/>
                                      </p:to>
                                    </p:set>
                                    <p:animEffect transition="in" filter="box(out)">
                                      <p:cBhvr>
                                        <p:cTn id="12" dur="500"/>
                                        <p:tgtEl>
                                          <p:spTgt spid="519171"/>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519172"/>
                                        </p:tgtEl>
                                        <p:attrNameLst>
                                          <p:attrName>style.visibility</p:attrName>
                                        </p:attrNameLst>
                                      </p:cBhvr>
                                      <p:to>
                                        <p:strVal val="visible"/>
                                      </p:to>
                                    </p:set>
                                    <p:animEffect transition="in" filter="box(out)">
                                      <p:cBhvr>
                                        <p:cTn id="17" dur="500"/>
                                        <p:tgtEl>
                                          <p:spTgt spid="519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9170" grpId="0" autoUpdateAnimBg="0"/>
      <p:bldP spid="519171" grpId="0" animBg="1" autoUpdateAnimBg="0"/>
      <p:bldP spid="519172"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5602" name="Picture 6"/>
          <p:cNvPicPr>
            <a:picLocks noChangeAspect="1" noChangeArrowheads="1"/>
          </p:cNvPicPr>
          <p:nvPr/>
        </p:nvPicPr>
        <p:blipFill>
          <a:blip r:embed="rId2"/>
          <a:srcRect/>
          <a:stretch>
            <a:fillRect/>
          </a:stretch>
        </p:blipFill>
        <p:spPr bwMode="auto">
          <a:xfrm>
            <a:off x="0" y="0"/>
            <a:ext cx="9144000" cy="6884988"/>
          </a:xfrm>
          <a:prstGeom prst="rect">
            <a:avLst/>
          </a:prstGeom>
          <a:noFill/>
          <a:ln w="9525">
            <a:noFill/>
            <a:miter lim="800000"/>
            <a:headEnd/>
            <a:tailEnd/>
          </a:ln>
        </p:spPr>
      </p:pic>
      <p:sp>
        <p:nvSpPr>
          <p:cNvPr id="523267" name="Rectangle 3"/>
          <p:cNvSpPr>
            <a:spLocks noGrp="1" noChangeArrowheads="1"/>
          </p:cNvSpPr>
          <p:nvPr>
            <p:ph type="ctrTitle" idx="4294967295"/>
          </p:nvPr>
        </p:nvSpPr>
        <p:spPr>
          <a:xfrm>
            <a:off x="1042988" y="692150"/>
            <a:ext cx="7162800" cy="1219200"/>
          </a:xfrm>
          <a:prstGeom prst="rect">
            <a:avLst/>
          </a:prstGeom>
        </p:spPr>
        <p:txBody>
          <a:bodyPr/>
          <a:lstStyle/>
          <a:p>
            <a:pPr eaLnBrk="1" hangingPunct="1">
              <a:defRPr/>
            </a:pPr>
            <a:r>
              <a:rPr lang="zh-CN" altLang="en-US" sz="6000" b="1" smtClean="0">
                <a:solidFill>
                  <a:schemeClr val="accent2"/>
                </a:solidFill>
                <a:ea typeface="华文隶书" pitchFamily="2" charset="-122"/>
              </a:rPr>
              <a:t>预备知识</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2000"/>
                                  </p:stCondLst>
                                  <p:childTnLst>
                                    <p:set>
                                      <p:cBhvr>
                                        <p:cTn id="6" dur="1" fill="hold">
                                          <p:stCondLst>
                                            <p:cond delay="0"/>
                                          </p:stCondLst>
                                        </p:cTn>
                                        <p:tgtEl>
                                          <p:spTgt spid="523267"/>
                                        </p:tgtEl>
                                        <p:attrNameLst>
                                          <p:attrName>style.visibility</p:attrName>
                                        </p:attrNameLst>
                                      </p:cBhvr>
                                      <p:to>
                                        <p:strVal val="visible"/>
                                      </p:to>
                                    </p:set>
                                    <p:animEffect transition="in" filter="checkerboard(across)">
                                      <p:cBhvr>
                                        <p:cTn id="7" dur="500"/>
                                        <p:tgtEl>
                                          <p:spTgt spid="5232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3267"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3570" name="Rectangle 2"/>
          <p:cNvSpPr>
            <a:spLocks noGrp="1" noChangeArrowheads="1"/>
          </p:cNvSpPr>
          <p:nvPr>
            <p:ph type="title" idx="4294967295"/>
          </p:nvPr>
        </p:nvSpPr>
        <p:spPr>
          <a:xfrm>
            <a:off x="838200" y="533400"/>
            <a:ext cx="7696200" cy="1143000"/>
          </a:xfrm>
          <a:prstGeom prst="rect">
            <a:avLst/>
          </a:prstGeom>
        </p:spPr>
        <p:txBody>
          <a:bodyPr/>
          <a:lstStyle/>
          <a:p>
            <a:pPr eaLnBrk="1" hangingPunct="1">
              <a:defRPr/>
            </a:pPr>
            <a:r>
              <a:rPr lang="en-US" altLang="zh-CN" sz="3200" b="1" dirty="0" smtClean="0"/>
              <a:t>  </a:t>
            </a:r>
            <a:r>
              <a:rPr lang="zh-CN" altLang="en-US" sz="3200" b="1" dirty="0" smtClean="0">
                <a:effectLst>
                  <a:outerShdw blurRad="38100" dist="38100" dir="2700000" algn="tl">
                    <a:srgbClr val="000000"/>
                  </a:outerShdw>
                </a:effectLst>
                <a:ea typeface="Arial Unicode MS" pitchFamily="34" charset="-122"/>
                <a:cs typeface="Arial Unicode MS" pitchFamily="34" charset="-122"/>
              </a:rPr>
              <a:t>第一台电子计算机</a:t>
            </a:r>
            <a:r>
              <a:rPr lang="zh-CN" altLang="en-US" sz="3200" b="1" dirty="0" smtClean="0"/>
              <a:t/>
            </a:r>
            <a:br>
              <a:rPr lang="zh-CN" altLang="en-US" sz="3200" b="1" dirty="0" smtClean="0"/>
            </a:br>
            <a:r>
              <a:rPr lang="zh-CN" altLang="en-US" sz="2400" dirty="0" smtClean="0">
                <a:solidFill>
                  <a:schemeClr val="tx1"/>
                </a:solidFill>
              </a:rPr>
              <a:t>（</a:t>
            </a:r>
            <a:r>
              <a:rPr lang="en-US" altLang="zh-CN" sz="2400" dirty="0" smtClean="0">
                <a:solidFill>
                  <a:schemeClr val="tx1"/>
                </a:solidFill>
              </a:rPr>
              <a:t>ENIAC, Electronic Numerical Integrator And Calculator </a:t>
            </a:r>
            <a:r>
              <a:rPr lang="zh-CN" altLang="en-US" sz="2400" dirty="0" smtClean="0">
                <a:solidFill>
                  <a:schemeClr val="tx1"/>
                </a:solidFill>
              </a:rPr>
              <a:t>）</a:t>
            </a:r>
          </a:p>
        </p:txBody>
      </p:sp>
      <p:pic>
        <p:nvPicPr>
          <p:cNvPr id="493571" name="Picture 3" descr="2-1"/>
          <p:cNvPicPr>
            <a:picLocks noChangeAspect="1" noChangeArrowheads="1"/>
          </p:cNvPicPr>
          <p:nvPr/>
        </p:nvPicPr>
        <p:blipFill>
          <a:blip r:embed="rId4"/>
          <a:srcRect/>
          <a:stretch>
            <a:fillRect/>
          </a:stretch>
        </p:blipFill>
        <p:spPr bwMode="auto">
          <a:xfrm>
            <a:off x="609600" y="2209800"/>
            <a:ext cx="3984625" cy="4191000"/>
          </a:xfrm>
          <a:prstGeom prst="rect">
            <a:avLst/>
          </a:prstGeom>
          <a:noFill/>
          <a:ln w="9525">
            <a:noFill/>
            <a:miter lim="800000"/>
            <a:headEnd/>
            <a:tailEnd/>
          </a:ln>
        </p:spPr>
      </p:pic>
      <p:grpSp>
        <p:nvGrpSpPr>
          <p:cNvPr id="2" name="Group 4"/>
          <p:cNvGrpSpPr>
            <a:grpSpLocks/>
          </p:cNvGrpSpPr>
          <p:nvPr/>
        </p:nvGrpSpPr>
        <p:grpSpPr bwMode="auto">
          <a:xfrm>
            <a:off x="5334000" y="2667000"/>
            <a:ext cx="3581400" cy="3195638"/>
            <a:chOff x="672" y="1635"/>
            <a:chExt cx="2592" cy="2013"/>
          </a:xfrm>
        </p:grpSpPr>
        <p:sp>
          <p:nvSpPr>
            <p:cNvPr id="1035" name="Text Box 5"/>
            <p:cNvSpPr txBox="1">
              <a:spLocks noChangeArrowheads="1"/>
            </p:cNvSpPr>
            <p:nvPr/>
          </p:nvSpPr>
          <p:spPr bwMode="auto">
            <a:xfrm>
              <a:off x="1008" y="1635"/>
              <a:ext cx="2256" cy="2013"/>
            </a:xfrm>
            <a:prstGeom prst="rect">
              <a:avLst/>
            </a:prstGeom>
            <a:noFill/>
            <a:ln w="12700">
              <a:noFill/>
              <a:miter lim="800000"/>
              <a:headEnd/>
              <a:tailEnd/>
            </a:ln>
          </p:spPr>
          <p:txBody>
            <a:bodyPr>
              <a:spAutoFit/>
            </a:bodyPr>
            <a:lstStyle/>
            <a:p>
              <a:pPr algn="l">
                <a:spcBef>
                  <a:spcPct val="50000"/>
                </a:spcBef>
              </a:pPr>
              <a:r>
                <a:rPr kumimoji="0" lang="en-US" altLang="zh-CN" b="1">
                  <a:latin typeface="Arial" charset="0"/>
                  <a:ea typeface="幼圆" pitchFamily="49" charset="-122"/>
                </a:rPr>
                <a:t>5000</a:t>
              </a:r>
              <a:r>
                <a:rPr kumimoji="0" lang="zh-CN" altLang="en-US" b="1">
                  <a:latin typeface="Arial" charset="0"/>
                  <a:ea typeface="幼圆" pitchFamily="49" charset="-122"/>
                </a:rPr>
                <a:t>次加法</a:t>
              </a:r>
              <a:r>
                <a:rPr kumimoji="0" lang="en-US" altLang="zh-CN" b="1">
                  <a:latin typeface="Arial" charset="0"/>
                  <a:ea typeface="幼圆" pitchFamily="49" charset="-122"/>
                </a:rPr>
                <a:t>/</a:t>
              </a:r>
              <a:r>
                <a:rPr kumimoji="0" lang="zh-CN" altLang="en-US" b="1">
                  <a:latin typeface="Arial" charset="0"/>
                  <a:ea typeface="幼圆" pitchFamily="49" charset="-122"/>
                </a:rPr>
                <a:t>秒</a:t>
              </a:r>
            </a:p>
            <a:p>
              <a:pPr algn="l">
                <a:spcBef>
                  <a:spcPct val="50000"/>
                </a:spcBef>
              </a:pPr>
              <a:r>
                <a:rPr kumimoji="0" lang="zh-CN" altLang="en-US" b="1">
                  <a:latin typeface="Arial" charset="0"/>
                  <a:ea typeface="幼圆" pitchFamily="49" charset="-122"/>
                </a:rPr>
                <a:t>重量</a:t>
              </a:r>
              <a:r>
                <a:rPr kumimoji="0" lang="en-US" altLang="zh-CN" b="1">
                  <a:latin typeface="Arial" charset="0"/>
                  <a:ea typeface="幼圆" pitchFamily="49" charset="-122"/>
                </a:rPr>
                <a:t>28</a:t>
              </a:r>
              <a:r>
                <a:rPr kumimoji="0" lang="zh-CN" altLang="en-US" b="1">
                  <a:latin typeface="Arial" charset="0"/>
                  <a:ea typeface="幼圆" pitchFamily="49" charset="-122"/>
                </a:rPr>
                <a:t>吨</a:t>
              </a:r>
            </a:p>
            <a:p>
              <a:pPr algn="l">
                <a:spcBef>
                  <a:spcPct val="50000"/>
                </a:spcBef>
              </a:pPr>
              <a:r>
                <a:rPr kumimoji="0" lang="zh-CN" altLang="en-US" b="1">
                  <a:latin typeface="Arial" charset="0"/>
                  <a:ea typeface="幼圆" pitchFamily="49" charset="-122"/>
                </a:rPr>
                <a:t>占地</a:t>
              </a:r>
              <a:r>
                <a:rPr kumimoji="0" lang="en-US" altLang="zh-CN" b="1">
                  <a:latin typeface="Arial" charset="0"/>
                  <a:ea typeface="幼圆" pitchFamily="49" charset="-122"/>
                </a:rPr>
                <a:t>170m</a:t>
              </a:r>
              <a:r>
                <a:rPr kumimoji="0" lang="en-US" altLang="zh-CN" b="1" baseline="30000">
                  <a:latin typeface="Arial" charset="0"/>
                  <a:ea typeface="幼圆" pitchFamily="49" charset="-122"/>
                </a:rPr>
                <a:t>2</a:t>
              </a:r>
            </a:p>
            <a:p>
              <a:pPr algn="l">
                <a:spcBef>
                  <a:spcPct val="50000"/>
                </a:spcBef>
              </a:pPr>
              <a:r>
                <a:rPr kumimoji="0" lang="en-US" altLang="zh-CN" b="1">
                  <a:latin typeface="Arial" charset="0"/>
                  <a:ea typeface="幼圆" pitchFamily="49" charset="-122"/>
                </a:rPr>
                <a:t>18800</a:t>
              </a:r>
              <a:r>
                <a:rPr kumimoji="0" lang="zh-CN" altLang="en-US" b="1">
                  <a:latin typeface="Arial" charset="0"/>
                  <a:ea typeface="幼圆" pitchFamily="49" charset="-122"/>
                </a:rPr>
                <a:t>只电子管</a:t>
              </a:r>
            </a:p>
            <a:p>
              <a:pPr algn="l">
                <a:spcBef>
                  <a:spcPct val="50000"/>
                </a:spcBef>
              </a:pPr>
              <a:r>
                <a:rPr kumimoji="0" lang="en-US" altLang="zh-CN" b="1">
                  <a:latin typeface="Arial" charset="0"/>
                  <a:ea typeface="幼圆" pitchFamily="49" charset="-122"/>
                </a:rPr>
                <a:t>1500</a:t>
              </a:r>
              <a:r>
                <a:rPr kumimoji="0" lang="zh-CN" altLang="en-US" b="1">
                  <a:latin typeface="Arial" charset="0"/>
                  <a:ea typeface="幼圆" pitchFamily="49" charset="-122"/>
                </a:rPr>
                <a:t>个继电器</a:t>
              </a:r>
            </a:p>
            <a:p>
              <a:pPr algn="l">
                <a:spcBef>
                  <a:spcPct val="50000"/>
                </a:spcBef>
              </a:pPr>
              <a:r>
                <a:rPr kumimoji="0" lang="zh-CN" altLang="en-US" b="1">
                  <a:latin typeface="Arial" charset="0"/>
                  <a:ea typeface="幼圆" pitchFamily="49" charset="-122"/>
                </a:rPr>
                <a:t>功率</a:t>
              </a:r>
              <a:r>
                <a:rPr kumimoji="0" lang="en-US" altLang="zh-CN" b="1">
                  <a:latin typeface="Arial" charset="0"/>
                  <a:ea typeface="幼圆" pitchFamily="49" charset="-122"/>
                </a:rPr>
                <a:t>150KW</a:t>
              </a:r>
            </a:p>
          </p:txBody>
        </p:sp>
        <p:graphicFrame>
          <p:nvGraphicFramePr>
            <p:cNvPr id="1026" name="Object 1024"/>
            <p:cNvGraphicFramePr>
              <a:graphicFrameLocks noChangeAspect="1"/>
            </p:cNvGraphicFramePr>
            <p:nvPr/>
          </p:nvGraphicFramePr>
          <p:xfrm>
            <a:off x="672" y="1680"/>
            <a:ext cx="218" cy="215"/>
          </p:xfrm>
          <a:graphic>
            <a:graphicData uri="http://schemas.openxmlformats.org/presentationml/2006/ole">
              <p:oleObj spid="_x0000_s1026" name="BMP 图象" r:id="rId5" imgW="685714" imgH="676369" progId="PBrush">
                <p:embed/>
              </p:oleObj>
            </a:graphicData>
          </a:graphic>
        </p:graphicFrame>
        <p:graphicFrame>
          <p:nvGraphicFramePr>
            <p:cNvPr id="1027" name="Object 1025"/>
            <p:cNvGraphicFramePr>
              <a:graphicFrameLocks noChangeAspect="1"/>
            </p:cNvGraphicFramePr>
            <p:nvPr/>
          </p:nvGraphicFramePr>
          <p:xfrm>
            <a:off x="672" y="2020"/>
            <a:ext cx="218" cy="215"/>
          </p:xfrm>
          <a:graphic>
            <a:graphicData uri="http://schemas.openxmlformats.org/presentationml/2006/ole">
              <p:oleObj spid="_x0000_s1027" name="BMP 图象" r:id="rId6" imgW="685714" imgH="676369" progId="PBrush">
                <p:embed/>
              </p:oleObj>
            </a:graphicData>
          </a:graphic>
        </p:graphicFrame>
        <p:graphicFrame>
          <p:nvGraphicFramePr>
            <p:cNvPr id="1028" name="Object 1026"/>
            <p:cNvGraphicFramePr>
              <a:graphicFrameLocks noChangeAspect="1"/>
            </p:cNvGraphicFramePr>
            <p:nvPr/>
          </p:nvGraphicFramePr>
          <p:xfrm>
            <a:off x="672" y="2361"/>
            <a:ext cx="218" cy="215"/>
          </p:xfrm>
          <a:graphic>
            <a:graphicData uri="http://schemas.openxmlformats.org/presentationml/2006/ole">
              <p:oleObj spid="_x0000_s1028" name="BMP 图象" r:id="rId7" imgW="685714" imgH="676369" progId="PBrush">
                <p:embed/>
              </p:oleObj>
            </a:graphicData>
          </a:graphic>
        </p:graphicFrame>
        <p:graphicFrame>
          <p:nvGraphicFramePr>
            <p:cNvPr id="1029" name="Object 1027"/>
            <p:cNvGraphicFramePr>
              <a:graphicFrameLocks noChangeAspect="1"/>
            </p:cNvGraphicFramePr>
            <p:nvPr/>
          </p:nvGraphicFramePr>
          <p:xfrm>
            <a:off x="672" y="2701"/>
            <a:ext cx="218" cy="215"/>
          </p:xfrm>
          <a:graphic>
            <a:graphicData uri="http://schemas.openxmlformats.org/presentationml/2006/ole">
              <p:oleObj spid="_x0000_s1029" name="BMP 图象" r:id="rId8" imgW="685714" imgH="676369" progId="PBrush">
                <p:embed/>
              </p:oleObj>
            </a:graphicData>
          </a:graphic>
        </p:graphicFrame>
        <p:graphicFrame>
          <p:nvGraphicFramePr>
            <p:cNvPr id="1030" name="Object 1028"/>
            <p:cNvGraphicFramePr>
              <a:graphicFrameLocks noChangeAspect="1"/>
            </p:cNvGraphicFramePr>
            <p:nvPr/>
          </p:nvGraphicFramePr>
          <p:xfrm>
            <a:off x="672" y="3042"/>
            <a:ext cx="218" cy="215"/>
          </p:xfrm>
          <a:graphic>
            <a:graphicData uri="http://schemas.openxmlformats.org/presentationml/2006/ole">
              <p:oleObj spid="_x0000_s1030" name="BMP 图象" r:id="rId9" imgW="685714" imgH="676369" progId="PBrush">
                <p:embed/>
              </p:oleObj>
            </a:graphicData>
          </a:graphic>
        </p:graphicFrame>
        <p:graphicFrame>
          <p:nvGraphicFramePr>
            <p:cNvPr id="1031" name="Object 1029"/>
            <p:cNvGraphicFramePr>
              <a:graphicFrameLocks noChangeAspect="1"/>
            </p:cNvGraphicFramePr>
            <p:nvPr/>
          </p:nvGraphicFramePr>
          <p:xfrm>
            <a:off x="672" y="3383"/>
            <a:ext cx="218" cy="215"/>
          </p:xfrm>
          <a:graphic>
            <a:graphicData uri="http://schemas.openxmlformats.org/presentationml/2006/ole">
              <p:oleObj spid="_x0000_s1031" name="BMP 图象" r:id="rId10" imgW="685714" imgH="676369" progId="PBrush">
                <p:embed/>
              </p:oleObj>
            </a:graphicData>
          </a:graphic>
        </p:graphicFrame>
      </p:grpSp>
      <p:sp>
        <p:nvSpPr>
          <p:cNvPr id="12" name="TextBox 11"/>
          <p:cNvSpPr txBox="1"/>
          <p:nvPr/>
        </p:nvSpPr>
        <p:spPr>
          <a:xfrm>
            <a:off x="1357290" y="1500174"/>
            <a:ext cx="5786478" cy="646331"/>
          </a:xfrm>
          <a:prstGeom prst="rect">
            <a:avLst/>
          </a:prstGeom>
          <a:noFill/>
        </p:spPr>
        <p:txBody>
          <a:bodyPr wrap="square" rtlCol="0">
            <a:spAutoFit/>
          </a:bodyPr>
          <a:lstStyle/>
          <a:p>
            <a:r>
              <a:rPr lang="zh-CN" altLang="en-US" sz="1800" dirty="0" smtClean="0">
                <a:solidFill>
                  <a:schemeClr val="accent1"/>
                </a:solidFill>
              </a:rPr>
              <a:t>不是存储程序方式的计算机，程序不是存储到内存，由控制器读取译码产生控制信号。而是外插式组合模块。</a:t>
            </a:r>
            <a:endParaRPr lang="zh-CN" altLang="en-US" sz="1800" dirty="0">
              <a:solidFill>
                <a:schemeClr val="accent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93570"/>
                                        </p:tgtEl>
                                        <p:attrNameLst>
                                          <p:attrName>style.visibility</p:attrName>
                                        </p:attrNameLst>
                                      </p:cBhvr>
                                      <p:to>
                                        <p:strVal val="visible"/>
                                      </p:to>
                                    </p:set>
                                    <p:animEffect transition="in" filter="checkerboard(across)">
                                      <p:cBhvr>
                                        <p:cTn id="7" dur="500"/>
                                        <p:tgtEl>
                                          <p:spTgt spid="49357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493571"/>
                                        </p:tgtEl>
                                        <p:attrNameLst>
                                          <p:attrName>style.visibility</p:attrName>
                                        </p:attrNameLst>
                                      </p:cBhvr>
                                      <p:to>
                                        <p:strVal val="visible"/>
                                      </p:to>
                                    </p:set>
                                    <p:animEffect transition="in" filter="box(out)">
                                      <p:cBhvr>
                                        <p:cTn id="12" dur="500"/>
                                        <p:tgtEl>
                                          <p:spTgt spid="493571"/>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5"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checkerboard(down)">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3570"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265113" y="1633538"/>
            <a:ext cx="3925887" cy="1795462"/>
            <a:chOff x="22" y="1252"/>
            <a:chExt cx="2473" cy="1131"/>
          </a:xfrm>
        </p:grpSpPr>
        <p:graphicFrame>
          <p:nvGraphicFramePr>
            <p:cNvPr id="2053" name="Object 3"/>
            <p:cNvGraphicFramePr>
              <a:graphicFrameLocks/>
            </p:cNvGraphicFramePr>
            <p:nvPr/>
          </p:nvGraphicFramePr>
          <p:xfrm>
            <a:off x="1717" y="1252"/>
            <a:ext cx="778" cy="1131"/>
          </p:xfrm>
          <a:graphic>
            <a:graphicData uri="http://schemas.openxmlformats.org/presentationml/2006/ole">
              <p:oleObj spid="_x0000_s2053" name="Image" r:id="rId4" imgW="1244444" imgH="1804448" progId="">
                <p:embed/>
              </p:oleObj>
            </a:graphicData>
          </a:graphic>
        </p:graphicFrame>
        <p:sp>
          <p:nvSpPr>
            <p:cNvPr id="2063" name="Rectangle 4"/>
            <p:cNvSpPr>
              <a:spLocks noChangeArrowheads="1"/>
            </p:cNvSpPr>
            <p:nvPr/>
          </p:nvSpPr>
          <p:spPr bwMode="auto">
            <a:xfrm>
              <a:off x="22" y="1382"/>
              <a:ext cx="1647" cy="978"/>
            </a:xfrm>
            <a:prstGeom prst="rect">
              <a:avLst/>
            </a:prstGeom>
            <a:noFill/>
            <a:ln w="9525">
              <a:noFill/>
              <a:miter lim="800000"/>
              <a:headEnd/>
              <a:tailEnd/>
            </a:ln>
          </p:spPr>
          <p:txBody>
            <a:bodyPr wrap="none" lIns="92075" tIns="46038" rIns="92075" bIns="46038">
              <a:spAutoFit/>
            </a:bodyPr>
            <a:lstStyle/>
            <a:p>
              <a:pPr defTabSz="762000" eaLnBrk="0" hangingPunct="0"/>
              <a:r>
                <a:rPr lang="zh-CN" altLang="en-US" b="1">
                  <a:latin typeface="Arial" charset="0"/>
                  <a:ea typeface="幼圆" pitchFamily="49" charset="-122"/>
                </a:rPr>
                <a:t>第一代</a:t>
              </a:r>
            </a:p>
            <a:p>
              <a:pPr defTabSz="762000" eaLnBrk="0" hangingPunct="0"/>
              <a:r>
                <a:rPr lang="zh-CN" altLang="en-US" b="1">
                  <a:latin typeface="Arial" charset="0"/>
                  <a:ea typeface="幼圆" pitchFamily="49" charset="-122"/>
                </a:rPr>
                <a:t>（</a:t>
              </a:r>
              <a:r>
                <a:rPr lang="en-US" altLang="zh-CN" b="1">
                  <a:latin typeface="Arial" charset="0"/>
                  <a:ea typeface="幼圆" pitchFamily="49" charset="-122"/>
                </a:rPr>
                <a:t>1946~1956</a:t>
              </a:r>
              <a:r>
                <a:rPr lang="zh-CN" altLang="en-US" b="1">
                  <a:latin typeface="Arial" charset="0"/>
                  <a:ea typeface="幼圆" pitchFamily="49" charset="-122"/>
                </a:rPr>
                <a:t>）</a:t>
              </a:r>
            </a:p>
            <a:p>
              <a:pPr defTabSz="762000" eaLnBrk="0" hangingPunct="0"/>
              <a:r>
                <a:rPr lang="zh-CN" altLang="en-US" b="1">
                  <a:latin typeface="Arial" charset="0"/>
                  <a:ea typeface="幼圆" pitchFamily="49" charset="-122"/>
                </a:rPr>
                <a:t>电子管</a:t>
              </a:r>
            </a:p>
            <a:p>
              <a:pPr defTabSz="762000" eaLnBrk="0" hangingPunct="0"/>
              <a:r>
                <a:rPr lang="en-US" altLang="zh-CN" b="1">
                  <a:latin typeface="Arial" charset="0"/>
                  <a:ea typeface="幼圆" pitchFamily="49" charset="-122"/>
                </a:rPr>
                <a:t>5</a:t>
              </a:r>
              <a:r>
                <a:rPr lang="zh-CN" altLang="en-US" b="1">
                  <a:latin typeface="Arial" charset="0"/>
                  <a:ea typeface="幼圆" pitchFamily="49" charset="-122"/>
                </a:rPr>
                <a:t>千</a:t>
              </a:r>
              <a:r>
                <a:rPr lang="en-US" altLang="zh-CN" b="1">
                  <a:latin typeface="Arial" charset="0"/>
                  <a:ea typeface="幼圆" pitchFamily="49" charset="-122"/>
                </a:rPr>
                <a:t>~4</a:t>
              </a:r>
              <a:r>
                <a:rPr lang="zh-CN" altLang="en-US" b="1">
                  <a:latin typeface="Arial" charset="0"/>
                  <a:ea typeface="幼圆" pitchFamily="49" charset="-122"/>
                </a:rPr>
                <a:t>万（次</a:t>
              </a:r>
              <a:r>
                <a:rPr lang="en-US" altLang="zh-CN" b="1">
                  <a:latin typeface="Arial" charset="0"/>
                  <a:ea typeface="幼圆" pitchFamily="49" charset="-122"/>
                </a:rPr>
                <a:t>/</a:t>
              </a:r>
              <a:r>
                <a:rPr lang="zh-CN" altLang="en-US" b="1">
                  <a:latin typeface="Arial" charset="0"/>
                  <a:ea typeface="幼圆" pitchFamily="49" charset="-122"/>
                </a:rPr>
                <a:t>秒）</a:t>
              </a:r>
            </a:p>
          </p:txBody>
        </p:sp>
      </p:grpSp>
      <p:grpSp>
        <p:nvGrpSpPr>
          <p:cNvPr id="3" name="Group 5"/>
          <p:cNvGrpSpPr>
            <a:grpSpLocks/>
          </p:cNvGrpSpPr>
          <p:nvPr/>
        </p:nvGrpSpPr>
        <p:grpSpPr bwMode="auto">
          <a:xfrm>
            <a:off x="4475163" y="1752600"/>
            <a:ext cx="4471987" cy="1636713"/>
            <a:chOff x="2770" y="1377"/>
            <a:chExt cx="2817" cy="1031"/>
          </a:xfrm>
        </p:grpSpPr>
        <p:sp>
          <p:nvSpPr>
            <p:cNvPr id="2062" name="Rectangle 6"/>
            <p:cNvSpPr>
              <a:spLocks noChangeArrowheads="1"/>
            </p:cNvSpPr>
            <p:nvPr/>
          </p:nvSpPr>
          <p:spPr bwMode="auto">
            <a:xfrm>
              <a:off x="2770" y="1430"/>
              <a:ext cx="2009" cy="978"/>
            </a:xfrm>
            <a:prstGeom prst="rect">
              <a:avLst/>
            </a:prstGeom>
            <a:noFill/>
            <a:ln w="9525">
              <a:noFill/>
              <a:miter lim="800000"/>
              <a:headEnd/>
              <a:tailEnd/>
            </a:ln>
          </p:spPr>
          <p:txBody>
            <a:bodyPr wrap="none" lIns="92075" tIns="46038" rIns="92075" bIns="46038">
              <a:spAutoFit/>
            </a:bodyPr>
            <a:lstStyle/>
            <a:p>
              <a:pPr defTabSz="762000" eaLnBrk="0" hangingPunct="0"/>
              <a:r>
                <a:rPr lang="zh-CN" altLang="en-US" b="1">
                  <a:latin typeface="Arial" charset="0"/>
                  <a:ea typeface="幼圆" pitchFamily="49" charset="-122"/>
                </a:rPr>
                <a:t>第二代</a:t>
              </a:r>
            </a:p>
            <a:p>
              <a:pPr defTabSz="762000" eaLnBrk="0" hangingPunct="0"/>
              <a:r>
                <a:rPr lang="zh-CN" altLang="en-US" b="1">
                  <a:latin typeface="Arial" charset="0"/>
                  <a:ea typeface="幼圆" pitchFamily="49" charset="-122"/>
                </a:rPr>
                <a:t>（</a:t>
              </a:r>
              <a:r>
                <a:rPr lang="en-US" altLang="zh-CN" b="1">
                  <a:latin typeface="Arial" charset="0"/>
                  <a:ea typeface="幼圆" pitchFamily="49" charset="-122"/>
                </a:rPr>
                <a:t>1957~1964</a:t>
              </a:r>
              <a:r>
                <a:rPr lang="zh-CN" altLang="en-US" b="1">
                  <a:latin typeface="Arial" charset="0"/>
                  <a:ea typeface="幼圆" pitchFamily="49" charset="-122"/>
                </a:rPr>
                <a:t>）</a:t>
              </a:r>
            </a:p>
            <a:p>
              <a:pPr defTabSz="762000" eaLnBrk="0" hangingPunct="0"/>
              <a:r>
                <a:rPr lang="zh-CN" altLang="en-US" b="1">
                  <a:latin typeface="Arial" charset="0"/>
                  <a:ea typeface="幼圆" pitchFamily="49" charset="-122"/>
                </a:rPr>
                <a:t>晶体管</a:t>
              </a:r>
            </a:p>
            <a:p>
              <a:pPr defTabSz="762000" eaLnBrk="0" hangingPunct="0"/>
              <a:r>
                <a:rPr lang="zh-CN" altLang="en-US" b="1">
                  <a:latin typeface="Arial" charset="0"/>
                  <a:ea typeface="幼圆" pitchFamily="49" charset="-122"/>
                </a:rPr>
                <a:t>几十万</a:t>
              </a:r>
              <a:r>
                <a:rPr lang="en-US" altLang="zh-CN" b="1">
                  <a:latin typeface="Arial" charset="0"/>
                  <a:ea typeface="幼圆" pitchFamily="49" charset="-122"/>
                </a:rPr>
                <a:t>~</a:t>
              </a:r>
              <a:r>
                <a:rPr lang="zh-CN" altLang="en-US" b="1">
                  <a:latin typeface="Arial" charset="0"/>
                  <a:ea typeface="幼圆" pitchFamily="49" charset="-122"/>
                </a:rPr>
                <a:t>百万（次</a:t>
              </a:r>
              <a:r>
                <a:rPr lang="en-US" altLang="zh-CN" b="1">
                  <a:latin typeface="Arial" charset="0"/>
                  <a:ea typeface="幼圆" pitchFamily="49" charset="-122"/>
                </a:rPr>
                <a:t>/</a:t>
              </a:r>
              <a:r>
                <a:rPr lang="zh-CN" altLang="en-US" b="1">
                  <a:latin typeface="Arial" charset="0"/>
                  <a:ea typeface="幼圆" pitchFamily="49" charset="-122"/>
                </a:rPr>
                <a:t>秒）</a:t>
              </a:r>
            </a:p>
          </p:txBody>
        </p:sp>
        <p:graphicFrame>
          <p:nvGraphicFramePr>
            <p:cNvPr id="2052" name="Object 7"/>
            <p:cNvGraphicFramePr>
              <a:graphicFrameLocks/>
            </p:cNvGraphicFramePr>
            <p:nvPr/>
          </p:nvGraphicFramePr>
          <p:xfrm>
            <a:off x="4865" y="1377"/>
            <a:ext cx="722" cy="978"/>
          </p:xfrm>
          <a:graphic>
            <a:graphicData uri="http://schemas.openxmlformats.org/presentationml/2006/ole">
              <p:oleObj spid="_x0000_s2052" name="Image" r:id="rId5" imgW="1155556" imgH="1561905" progId="">
                <p:embed/>
              </p:oleObj>
            </a:graphicData>
          </a:graphic>
        </p:graphicFrame>
      </p:grpSp>
      <p:grpSp>
        <p:nvGrpSpPr>
          <p:cNvPr id="4" name="Group 8"/>
          <p:cNvGrpSpPr>
            <a:grpSpLocks/>
          </p:cNvGrpSpPr>
          <p:nvPr/>
        </p:nvGrpSpPr>
        <p:grpSpPr bwMode="auto">
          <a:xfrm>
            <a:off x="90488" y="3929066"/>
            <a:ext cx="4357687" cy="1552575"/>
            <a:chOff x="2914" y="3110"/>
            <a:chExt cx="2745" cy="978"/>
          </a:xfrm>
        </p:grpSpPr>
        <p:graphicFrame>
          <p:nvGraphicFramePr>
            <p:cNvPr id="2051" name="Object 9"/>
            <p:cNvGraphicFramePr>
              <a:graphicFrameLocks/>
            </p:cNvGraphicFramePr>
            <p:nvPr/>
          </p:nvGraphicFramePr>
          <p:xfrm>
            <a:off x="4793" y="3281"/>
            <a:ext cx="866" cy="722"/>
          </p:xfrm>
          <a:graphic>
            <a:graphicData uri="http://schemas.openxmlformats.org/presentationml/2006/ole">
              <p:oleObj spid="_x0000_s2051" name="Image" r:id="rId6" imgW="1384127" imgH="1155556" progId="">
                <p:embed/>
              </p:oleObj>
            </a:graphicData>
          </a:graphic>
        </p:graphicFrame>
        <p:sp>
          <p:nvSpPr>
            <p:cNvPr id="2061" name="Rectangle 10"/>
            <p:cNvSpPr>
              <a:spLocks noChangeArrowheads="1"/>
            </p:cNvSpPr>
            <p:nvPr/>
          </p:nvSpPr>
          <p:spPr bwMode="auto">
            <a:xfrm>
              <a:off x="2914" y="3110"/>
              <a:ext cx="2009" cy="978"/>
            </a:xfrm>
            <a:prstGeom prst="rect">
              <a:avLst/>
            </a:prstGeom>
            <a:noFill/>
            <a:ln w="9525">
              <a:noFill/>
              <a:miter lim="800000"/>
              <a:headEnd/>
              <a:tailEnd/>
            </a:ln>
          </p:spPr>
          <p:txBody>
            <a:bodyPr wrap="none" lIns="92075" tIns="46038" rIns="92075" bIns="46038">
              <a:spAutoFit/>
            </a:bodyPr>
            <a:lstStyle/>
            <a:p>
              <a:pPr defTabSz="762000" eaLnBrk="0" hangingPunct="0"/>
              <a:r>
                <a:rPr lang="zh-CN" altLang="en-US" b="1">
                  <a:latin typeface="Arial" charset="0"/>
                  <a:ea typeface="幼圆" pitchFamily="49" charset="-122"/>
                </a:rPr>
                <a:t>第三代</a:t>
              </a:r>
            </a:p>
            <a:p>
              <a:pPr defTabSz="762000" eaLnBrk="0" hangingPunct="0"/>
              <a:r>
                <a:rPr lang="zh-CN" altLang="en-US" b="1">
                  <a:latin typeface="Arial" charset="0"/>
                  <a:ea typeface="幼圆" pitchFamily="49" charset="-122"/>
                </a:rPr>
                <a:t>（</a:t>
              </a:r>
              <a:r>
                <a:rPr lang="en-US" altLang="zh-CN" b="1">
                  <a:latin typeface="Arial" charset="0"/>
                  <a:ea typeface="幼圆" pitchFamily="49" charset="-122"/>
                </a:rPr>
                <a:t>1965~1970</a:t>
              </a:r>
              <a:r>
                <a:rPr lang="zh-CN" altLang="en-US" b="1">
                  <a:latin typeface="Arial" charset="0"/>
                  <a:ea typeface="幼圆" pitchFamily="49" charset="-122"/>
                </a:rPr>
                <a:t>）</a:t>
              </a:r>
            </a:p>
            <a:p>
              <a:pPr defTabSz="762000" eaLnBrk="0" hangingPunct="0"/>
              <a:r>
                <a:rPr lang="zh-CN" altLang="en-US" b="1">
                  <a:latin typeface="Arial" charset="0"/>
                  <a:ea typeface="幼圆" pitchFamily="49" charset="-122"/>
                </a:rPr>
                <a:t>集成电路</a:t>
              </a:r>
            </a:p>
            <a:p>
              <a:pPr defTabSz="762000" eaLnBrk="0" hangingPunct="0"/>
              <a:r>
                <a:rPr lang="zh-CN" altLang="en-US" b="1">
                  <a:latin typeface="Arial" charset="0"/>
                  <a:ea typeface="幼圆" pitchFamily="49" charset="-122"/>
                </a:rPr>
                <a:t>百万</a:t>
              </a:r>
              <a:r>
                <a:rPr lang="en-US" altLang="zh-CN" b="1">
                  <a:latin typeface="Arial" charset="0"/>
                  <a:ea typeface="幼圆" pitchFamily="49" charset="-122"/>
                </a:rPr>
                <a:t>~</a:t>
              </a:r>
              <a:r>
                <a:rPr lang="zh-CN" altLang="en-US" b="1">
                  <a:latin typeface="Arial" charset="0"/>
                  <a:ea typeface="幼圆" pitchFamily="49" charset="-122"/>
                </a:rPr>
                <a:t>几百万（次</a:t>
              </a:r>
              <a:r>
                <a:rPr lang="en-US" altLang="zh-CN" b="1">
                  <a:latin typeface="Arial" charset="0"/>
                  <a:ea typeface="幼圆" pitchFamily="49" charset="-122"/>
                </a:rPr>
                <a:t>/</a:t>
              </a:r>
              <a:r>
                <a:rPr lang="zh-CN" altLang="en-US" b="1">
                  <a:latin typeface="Arial" charset="0"/>
                  <a:ea typeface="幼圆" pitchFamily="49" charset="-122"/>
                </a:rPr>
                <a:t>秒）</a:t>
              </a:r>
            </a:p>
          </p:txBody>
        </p:sp>
      </p:grpSp>
      <p:grpSp>
        <p:nvGrpSpPr>
          <p:cNvPr id="5" name="Group 11"/>
          <p:cNvGrpSpPr>
            <a:grpSpLocks/>
          </p:cNvGrpSpPr>
          <p:nvPr/>
        </p:nvGrpSpPr>
        <p:grpSpPr bwMode="auto">
          <a:xfrm>
            <a:off x="4519613" y="3929066"/>
            <a:ext cx="4471987" cy="1552575"/>
            <a:chOff x="-54" y="3158"/>
            <a:chExt cx="2817" cy="978"/>
          </a:xfrm>
        </p:grpSpPr>
        <p:graphicFrame>
          <p:nvGraphicFramePr>
            <p:cNvPr id="2050" name="Object 12"/>
            <p:cNvGraphicFramePr>
              <a:graphicFrameLocks/>
            </p:cNvGraphicFramePr>
            <p:nvPr/>
          </p:nvGraphicFramePr>
          <p:xfrm>
            <a:off x="1833" y="3265"/>
            <a:ext cx="930" cy="850"/>
          </p:xfrm>
          <a:graphic>
            <a:graphicData uri="http://schemas.openxmlformats.org/presentationml/2006/ole">
              <p:oleObj spid="_x0000_s2050" name="Image" r:id="rId7" imgW="1485714" imgH="1358730" progId="">
                <p:embed/>
              </p:oleObj>
            </a:graphicData>
          </a:graphic>
        </p:graphicFrame>
        <p:sp>
          <p:nvSpPr>
            <p:cNvPr id="2060" name="Rectangle 13"/>
            <p:cNvSpPr>
              <a:spLocks noChangeArrowheads="1"/>
            </p:cNvSpPr>
            <p:nvPr/>
          </p:nvSpPr>
          <p:spPr bwMode="auto">
            <a:xfrm>
              <a:off x="-54" y="3158"/>
              <a:ext cx="2009" cy="978"/>
            </a:xfrm>
            <a:prstGeom prst="rect">
              <a:avLst/>
            </a:prstGeom>
            <a:noFill/>
            <a:ln w="9525">
              <a:noFill/>
              <a:miter lim="800000"/>
              <a:headEnd/>
              <a:tailEnd/>
            </a:ln>
          </p:spPr>
          <p:txBody>
            <a:bodyPr wrap="none" lIns="92075" tIns="46038" rIns="92075" bIns="46038">
              <a:spAutoFit/>
            </a:bodyPr>
            <a:lstStyle/>
            <a:p>
              <a:pPr defTabSz="762000" eaLnBrk="0" hangingPunct="0"/>
              <a:r>
                <a:rPr lang="zh-CN" altLang="en-US" b="1">
                  <a:latin typeface="Arial" charset="0"/>
                  <a:ea typeface="幼圆" pitchFamily="49" charset="-122"/>
                </a:rPr>
                <a:t>第四代</a:t>
              </a:r>
            </a:p>
            <a:p>
              <a:pPr defTabSz="762000" eaLnBrk="0" hangingPunct="0"/>
              <a:r>
                <a:rPr lang="zh-CN" altLang="en-US" b="1">
                  <a:latin typeface="Arial" charset="0"/>
                  <a:ea typeface="幼圆" pitchFamily="49" charset="-122"/>
                </a:rPr>
                <a:t>（</a:t>
              </a:r>
              <a:r>
                <a:rPr lang="en-US" altLang="zh-CN" b="1">
                  <a:latin typeface="Arial" charset="0"/>
                  <a:ea typeface="幼圆" pitchFamily="49" charset="-122"/>
                </a:rPr>
                <a:t>1971~90</a:t>
              </a:r>
              <a:r>
                <a:rPr lang="zh-CN" altLang="en-US" b="1">
                  <a:latin typeface="Arial" charset="0"/>
                  <a:ea typeface="幼圆" pitchFamily="49" charset="-122"/>
                </a:rPr>
                <a:t>年代）</a:t>
              </a:r>
            </a:p>
            <a:p>
              <a:pPr defTabSz="762000" eaLnBrk="0" hangingPunct="0"/>
              <a:r>
                <a:rPr lang="zh-CN" altLang="en-US" b="1">
                  <a:latin typeface="Arial" charset="0"/>
                  <a:ea typeface="幼圆" pitchFamily="49" charset="-122"/>
                </a:rPr>
                <a:t>集成电路</a:t>
              </a:r>
            </a:p>
            <a:p>
              <a:pPr defTabSz="762000" eaLnBrk="0" hangingPunct="0"/>
              <a:r>
                <a:rPr lang="zh-CN" altLang="en-US" b="1">
                  <a:latin typeface="Arial" charset="0"/>
                  <a:ea typeface="幼圆" pitchFamily="49" charset="-122"/>
                </a:rPr>
                <a:t>几百万</a:t>
              </a:r>
              <a:r>
                <a:rPr lang="en-US" altLang="zh-CN" b="1">
                  <a:latin typeface="Arial" charset="0"/>
                  <a:ea typeface="幼圆" pitchFamily="49" charset="-122"/>
                </a:rPr>
                <a:t>~</a:t>
              </a:r>
              <a:r>
                <a:rPr lang="zh-CN" altLang="en-US" b="1">
                  <a:latin typeface="Arial" charset="0"/>
                  <a:ea typeface="幼圆" pitchFamily="49" charset="-122"/>
                </a:rPr>
                <a:t>几亿（次</a:t>
              </a:r>
              <a:r>
                <a:rPr lang="en-US" altLang="zh-CN" b="1">
                  <a:latin typeface="Arial" charset="0"/>
                  <a:ea typeface="幼圆" pitchFamily="49" charset="-122"/>
                </a:rPr>
                <a:t>/</a:t>
              </a:r>
              <a:r>
                <a:rPr lang="zh-CN" altLang="en-US" b="1">
                  <a:latin typeface="Arial" charset="0"/>
                  <a:ea typeface="幼圆" pitchFamily="49" charset="-122"/>
                </a:rPr>
                <a:t>秒）</a:t>
              </a:r>
            </a:p>
          </p:txBody>
        </p:sp>
      </p:grpSp>
      <p:sp>
        <p:nvSpPr>
          <p:cNvPr id="496654" name="Rectangle 14"/>
          <p:cNvSpPr>
            <a:spLocks noGrp="1" noChangeArrowheads="1"/>
          </p:cNvSpPr>
          <p:nvPr>
            <p:ph type="title" idx="4294967295"/>
          </p:nvPr>
        </p:nvSpPr>
        <p:spPr>
          <a:xfrm>
            <a:off x="685800" y="228600"/>
            <a:ext cx="7772400" cy="771508"/>
          </a:xfrm>
          <a:prstGeom prst="rect">
            <a:avLst/>
          </a:prstGeom>
        </p:spPr>
        <p:txBody>
          <a:bodyPr/>
          <a:lstStyle/>
          <a:p>
            <a:pPr eaLnBrk="1" hangingPunct="1">
              <a:defRPr/>
            </a:pPr>
            <a:r>
              <a:rPr lang="en-US" altLang="zh-CN" sz="3200" b="1" smtClean="0">
                <a:effectLst>
                  <a:outerShdw blurRad="38100" dist="38100" dir="2700000" algn="tl">
                    <a:srgbClr val="000000"/>
                  </a:outerShdw>
                </a:effectLst>
                <a:ea typeface="Arial Unicode MS" pitchFamily="34" charset="-122"/>
                <a:cs typeface="Arial Unicode MS" pitchFamily="34" charset="-122"/>
              </a:rPr>
              <a:t>  </a:t>
            </a:r>
            <a:r>
              <a:rPr lang="zh-CN" altLang="en-US" sz="3200" b="1" smtClean="0">
                <a:effectLst>
                  <a:outerShdw blurRad="38100" dist="38100" dir="2700000" algn="tl">
                    <a:srgbClr val="000000"/>
                  </a:outerShdw>
                </a:effectLst>
                <a:ea typeface="Arial Unicode MS" pitchFamily="34" charset="-122"/>
                <a:cs typeface="Arial Unicode MS" pitchFamily="34" charset="-122"/>
              </a:rPr>
              <a:t>计算机发展的几个阶段</a:t>
            </a:r>
          </a:p>
        </p:txBody>
      </p:sp>
      <p:sp>
        <p:nvSpPr>
          <p:cNvPr id="496655" name="Text Box 15"/>
          <p:cNvSpPr txBox="1">
            <a:spLocks noChangeArrowheads="1"/>
          </p:cNvSpPr>
          <p:nvPr/>
        </p:nvSpPr>
        <p:spPr bwMode="auto">
          <a:xfrm>
            <a:off x="115883" y="5715016"/>
            <a:ext cx="8170893" cy="1040285"/>
          </a:xfrm>
          <a:prstGeom prst="rect">
            <a:avLst/>
          </a:prstGeom>
          <a:gradFill rotWithShape="0">
            <a:gsLst>
              <a:gs pos="0">
                <a:srgbClr val="FFFFFF"/>
              </a:gs>
              <a:gs pos="100000">
                <a:srgbClr val="CCFFFF"/>
              </a:gs>
            </a:gsLst>
            <a:path path="shape">
              <a:fillToRect l="50000" t="50000" r="50000" b="50000"/>
            </a:path>
          </a:gradFill>
          <a:ln w="9525">
            <a:noFill/>
            <a:miter lim="800000"/>
            <a:headEnd/>
            <a:tailEnd/>
          </a:ln>
          <a:effectLst>
            <a:outerShdw dist="107763" dir="18900000" algn="ctr" rotWithShape="0">
              <a:schemeClr val="bg2"/>
            </a:outerShdw>
          </a:effectLst>
        </p:spPr>
        <p:txBody>
          <a:bodyPr wrap="square">
            <a:spAutoFit/>
          </a:bodyPr>
          <a:lstStyle/>
          <a:p>
            <a:pPr>
              <a:lnSpc>
                <a:spcPct val="140000"/>
              </a:lnSpc>
              <a:defRPr/>
            </a:pPr>
            <a:r>
              <a:rPr lang="zh-CN" altLang="en-US" b="1">
                <a:solidFill>
                  <a:schemeClr val="accent2"/>
                </a:solidFill>
                <a:effectLst>
                  <a:outerShdw blurRad="38100" dist="38100" dir="2700000" algn="tl">
                    <a:srgbClr val="000000"/>
                  </a:outerShdw>
                </a:effectLst>
                <a:latin typeface="Arial" charset="0"/>
                <a:ea typeface="幼圆" pitchFamily="49" charset="-122"/>
              </a:rPr>
              <a:t>新一代的计算机</a:t>
            </a:r>
          </a:p>
          <a:p>
            <a:pPr algn="l">
              <a:lnSpc>
                <a:spcPct val="140000"/>
              </a:lnSpc>
              <a:defRPr/>
            </a:pPr>
            <a:r>
              <a:rPr lang="zh-CN" altLang="en-US" sz="2000" b="1">
                <a:solidFill>
                  <a:schemeClr val="accent2"/>
                </a:solidFill>
                <a:latin typeface="Arial" charset="0"/>
                <a:ea typeface="幼圆" pitchFamily="49" charset="-122"/>
              </a:rPr>
              <a:t>把信息采集、存储处理、通信和人工智能结合在一起的计算机系统。</a:t>
            </a:r>
          </a:p>
        </p:txBody>
      </p:sp>
      <p:sp>
        <p:nvSpPr>
          <p:cNvPr id="16" name="TextBox 15"/>
          <p:cNvSpPr txBox="1"/>
          <p:nvPr/>
        </p:nvSpPr>
        <p:spPr>
          <a:xfrm>
            <a:off x="1785918" y="785794"/>
            <a:ext cx="5786478" cy="646331"/>
          </a:xfrm>
          <a:prstGeom prst="rect">
            <a:avLst/>
          </a:prstGeom>
          <a:noFill/>
        </p:spPr>
        <p:txBody>
          <a:bodyPr wrap="square" rtlCol="0">
            <a:spAutoFit/>
          </a:bodyPr>
          <a:lstStyle/>
          <a:p>
            <a:r>
              <a:rPr lang="zh-CN" altLang="en-US" sz="1800" dirty="0" smtClean="0">
                <a:solidFill>
                  <a:schemeClr val="accent1"/>
                </a:solidFill>
              </a:rPr>
              <a:t>按使用的逻辑部件做为标志</a:t>
            </a:r>
            <a:endParaRPr lang="en-US" altLang="zh-CN" sz="1800" dirty="0" smtClean="0">
              <a:solidFill>
                <a:schemeClr val="accent1"/>
              </a:solidFill>
            </a:endParaRPr>
          </a:p>
          <a:p>
            <a:r>
              <a:rPr lang="zh-CN" altLang="en-US" sz="1800" dirty="0" smtClean="0">
                <a:solidFill>
                  <a:schemeClr val="accent1"/>
                </a:solidFill>
              </a:rPr>
              <a:t>（在电子管之前还有齿轮、继电器）</a:t>
            </a:r>
            <a:endParaRPr lang="zh-CN" altLang="en-US" sz="1800" dirty="0">
              <a:solidFill>
                <a:schemeClr val="accent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96654"/>
                                        </p:tgtEl>
                                        <p:attrNameLst>
                                          <p:attrName>style.visibility</p:attrName>
                                        </p:attrNameLst>
                                      </p:cBhvr>
                                      <p:to>
                                        <p:strVal val="visible"/>
                                      </p:to>
                                    </p:set>
                                    <p:animEffect transition="in" filter="checkerboard(across)">
                                      <p:cBhvr>
                                        <p:cTn id="7" dur="500"/>
                                        <p:tgtEl>
                                          <p:spTgt spid="49665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vertic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ox(ou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checkerboard(across)">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5"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randombar(vertical)">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42" fill="hold" grpId="0" nodeType="clickEffect">
                                  <p:stCondLst>
                                    <p:cond delay="0"/>
                                  </p:stCondLst>
                                  <p:childTnLst>
                                    <p:set>
                                      <p:cBhvr>
                                        <p:cTn id="31" dur="1" fill="hold">
                                          <p:stCondLst>
                                            <p:cond delay="0"/>
                                          </p:stCondLst>
                                        </p:cTn>
                                        <p:tgtEl>
                                          <p:spTgt spid="496655"/>
                                        </p:tgtEl>
                                        <p:attrNameLst>
                                          <p:attrName>style.visibility</p:attrName>
                                        </p:attrNameLst>
                                      </p:cBhvr>
                                      <p:to>
                                        <p:strVal val="visible"/>
                                      </p:to>
                                    </p:set>
                                    <p:animEffect transition="in" filter="barn(outHorizontal)">
                                      <p:cBhvr>
                                        <p:cTn id="32" dur="500"/>
                                        <p:tgtEl>
                                          <p:spTgt spid="4966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654" grpId="0" autoUpdateAnimBg="0"/>
      <p:bldP spid="496655"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8690" name="Rectangle 2050"/>
          <p:cNvSpPr>
            <a:spLocks noGrp="1" noChangeArrowheads="1"/>
          </p:cNvSpPr>
          <p:nvPr>
            <p:ph type="title" idx="4294967295"/>
          </p:nvPr>
        </p:nvSpPr>
        <p:spPr>
          <a:xfrm>
            <a:off x="838200" y="44450"/>
            <a:ext cx="7296150" cy="1143000"/>
          </a:xfrm>
          <a:prstGeom prst="rect">
            <a:avLst/>
          </a:prstGeom>
        </p:spPr>
        <p:txBody>
          <a:bodyPr/>
          <a:lstStyle/>
          <a:p>
            <a:pPr eaLnBrk="1" hangingPunct="1">
              <a:defRPr/>
            </a:pPr>
            <a:r>
              <a:rPr lang="zh-CN" altLang="en-US" sz="3200" b="1" smtClean="0">
                <a:effectLst>
                  <a:outerShdw blurRad="38100" dist="38100" dir="2700000" algn="tl">
                    <a:srgbClr val="000000"/>
                  </a:outerShdw>
                </a:effectLst>
                <a:ea typeface="Arial Unicode MS" pitchFamily="34" charset="-122"/>
                <a:cs typeface="Arial Unicode MS" pitchFamily="34" charset="-122"/>
              </a:rPr>
              <a:t>计算机硬件基本组成</a:t>
            </a:r>
          </a:p>
        </p:txBody>
      </p:sp>
      <p:grpSp>
        <p:nvGrpSpPr>
          <p:cNvPr id="2" name="Group 2051"/>
          <p:cNvGrpSpPr>
            <a:grpSpLocks/>
          </p:cNvGrpSpPr>
          <p:nvPr/>
        </p:nvGrpSpPr>
        <p:grpSpPr bwMode="auto">
          <a:xfrm>
            <a:off x="323850" y="5257800"/>
            <a:ext cx="1819275" cy="1235075"/>
            <a:chOff x="4464" y="2976"/>
            <a:chExt cx="1146" cy="778"/>
          </a:xfrm>
        </p:grpSpPr>
        <p:sp>
          <p:nvSpPr>
            <p:cNvPr id="26647" name="Rectangle 2052"/>
            <p:cNvSpPr>
              <a:spLocks noChangeArrowheads="1"/>
            </p:cNvSpPr>
            <p:nvPr/>
          </p:nvSpPr>
          <p:spPr bwMode="auto">
            <a:xfrm>
              <a:off x="5014" y="2976"/>
              <a:ext cx="596" cy="778"/>
            </a:xfrm>
            <a:prstGeom prst="rect">
              <a:avLst/>
            </a:prstGeom>
            <a:noFill/>
            <a:ln w="9525">
              <a:noFill/>
              <a:miter lim="800000"/>
              <a:headEnd/>
              <a:tailEnd/>
            </a:ln>
          </p:spPr>
          <p:txBody>
            <a:bodyPr wrap="none" lIns="92075" tIns="46038" rIns="92075" bIns="46038">
              <a:spAutoFit/>
            </a:bodyPr>
            <a:lstStyle/>
            <a:p>
              <a:pPr algn="l" defTabSz="762000" eaLnBrk="0" hangingPunct="0">
                <a:lnSpc>
                  <a:spcPct val="125000"/>
                </a:lnSpc>
              </a:pPr>
              <a:r>
                <a:rPr lang="zh-CN" altLang="en-US" sz="2000" b="1">
                  <a:solidFill>
                    <a:schemeClr val="accent1"/>
                  </a:solidFill>
                  <a:latin typeface="幼圆" pitchFamily="49" charset="-122"/>
                  <a:ea typeface="幼圆" pitchFamily="49" charset="-122"/>
                </a:rPr>
                <a:t>数据流</a:t>
              </a:r>
              <a:endParaRPr lang="zh-CN" altLang="en-US" sz="2000" b="1">
                <a:solidFill>
                  <a:srgbClr val="00FF00"/>
                </a:solidFill>
                <a:latin typeface="幼圆" pitchFamily="49" charset="-122"/>
                <a:ea typeface="幼圆" pitchFamily="49" charset="-122"/>
              </a:endParaRPr>
            </a:p>
            <a:p>
              <a:pPr algn="l" defTabSz="762000" eaLnBrk="0" hangingPunct="0">
                <a:lnSpc>
                  <a:spcPct val="125000"/>
                </a:lnSpc>
              </a:pPr>
              <a:r>
                <a:rPr lang="zh-CN" altLang="en-US" sz="2000" b="1">
                  <a:solidFill>
                    <a:srgbClr val="FF0000"/>
                  </a:solidFill>
                  <a:latin typeface="幼圆" pitchFamily="49" charset="-122"/>
                  <a:ea typeface="幼圆" pitchFamily="49" charset="-122"/>
                </a:rPr>
                <a:t>地  址</a:t>
              </a:r>
              <a:endParaRPr lang="zh-CN" altLang="en-US" sz="2000" b="1">
                <a:latin typeface="幼圆" pitchFamily="49" charset="-122"/>
                <a:ea typeface="幼圆" pitchFamily="49" charset="-122"/>
              </a:endParaRPr>
            </a:p>
            <a:p>
              <a:pPr algn="l" defTabSz="762000" eaLnBrk="0" hangingPunct="0">
                <a:lnSpc>
                  <a:spcPct val="125000"/>
                </a:lnSpc>
              </a:pPr>
              <a:r>
                <a:rPr lang="zh-CN" altLang="en-US" sz="2000" b="1">
                  <a:latin typeface="幼圆" pitchFamily="49" charset="-122"/>
                  <a:ea typeface="幼圆" pitchFamily="49" charset="-122"/>
                </a:rPr>
                <a:t>控制流</a:t>
              </a:r>
              <a:endParaRPr lang="zh-CN" altLang="en-US" sz="1600" b="1">
                <a:latin typeface="幼圆" pitchFamily="49" charset="-122"/>
                <a:ea typeface="幼圆" pitchFamily="49" charset="-122"/>
              </a:endParaRPr>
            </a:p>
          </p:txBody>
        </p:sp>
        <p:sp>
          <p:nvSpPr>
            <p:cNvPr id="26648" name="AutoShape 2053" descr="深色横线"/>
            <p:cNvSpPr>
              <a:spLocks noChangeArrowheads="1"/>
            </p:cNvSpPr>
            <p:nvPr/>
          </p:nvSpPr>
          <p:spPr bwMode="auto">
            <a:xfrm rot="16200000" flipH="1">
              <a:off x="4619" y="2885"/>
              <a:ext cx="182" cy="480"/>
            </a:xfrm>
            <a:prstGeom prst="downArrow">
              <a:avLst>
                <a:gd name="adj1" fmla="val 50000"/>
                <a:gd name="adj2" fmla="val 108059"/>
              </a:avLst>
            </a:prstGeom>
            <a:pattFill prst="dkHorz">
              <a:fgClr>
                <a:schemeClr val="accent1"/>
              </a:fgClr>
              <a:bgClr>
                <a:srgbClr val="4D4D4D"/>
              </a:bgClr>
            </a:pattFill>
            <a:ln w="9525">
              <a:solidFill>
                <a:schemeClr val="accent1"/>
              </a:solidFill>
              <a:miter lim="800000"/>
              <a:headEnd/>
              <a:tailEnd/>
            </a:ln>
          </p:spPr>
          <p:txBody>
            <a:bodyPr vert="eaVert" wrap="none" anchor="ctr"/>
            <a:lstStyle/>
            <a:p>
              <a:endParaRPr lang="zh-CN" altLang="en-US"/>
            </a:p>
          </p:txBody>
        </p:sp>
        <p:sp>
          <p:nvSpPr>
            <p:cNvPr id="26649" name="AutoShape 2054" descr="深色横线"/>
            <p:cNvSpPr>
              <a:spLocks noChangeArrowheads="1"/>
            </p:cNvSpPr>
            <p:nvPr/>
          </p:nvSpPr>
          <p:spPr bwMode="auto">
            <a:xfrm rot="16200000" flipH="1">
              <a:off x="4614" y="3178"/>
              <a:ext cx="192" cy="480"/>
            </a:xfrm>
            <a:prstGeom prst="downArrow">
              <a:avLst>
                <a:gd name="adj1" fmla="val 50000"/>
                <a:gd name="adj2" fmla="val 102431"/>
              </a:avLst>
            </a:prstGeom>
            <a:pattFill prst="dkHorz">
              <a:fgClr>
                <a:srgbClr val="FF0000"/>
              </a:fgClr>
              <a:bgClr>
                <a:schemeClr val="bg1"/>
              </a:bgClr>
            </a:pattFill>
            <a:ln w="9525">
              <a:solidFill>
                <a:srgbClr val="FF0000"/>
              </a:solidFill>
              <a:miter lim="800000"/>
              <a:headEnd/>
              <a:tailEnd/>
            </a:ln>
          </p:spPr>
          <p:txBody>
            <a:bodyPr vert="eaVert" wrap="none" anchor="ctr"/>
            <a:lstStyle/>
            <a:p>
              <a:endParaRPr lang="zh-CN" altLang="en-US"/>
            </a:p>
          </p:txBody>
        </p:sp>
        <p:sp>
          <p:nvSpPr>
            <p:cNvPr id="26650" name="Line 2055"/>
            <p:cNvSpPr>
              <a:spLocks noChangeShapeType="1"/>
            </p:cNvSpPr>
            <p:nvPr/>
          </p:nvSpPr>
          <p:spPr bwMode="auto">
            <a:xfrm>
              <a:off x="4464" y="3658"/>
              <a:ext cx="384" cy="0"/>
            </a:xfrm>
            <a:prstGeom prst="line">
              <a:avLst/>
            </a:prstGeom>
            <a:noFill/>
            <a:ln w="57150">
              <a:solidFill>
                <a:srgbClr val="000000"/>
              </a:solidFill>
              <a:round/>
              <a:headEnd/>
              <a:tailEnd type="triangle" w="med" len="med"/>
            </a:ln>
          </p:spPr>
          <p:txBody>
            <a:bodyPr wrap="none" anchor="ctr"/>
            <a:lstStyle/>
            <a:p>
              <a:endParaRPr lang="zh-CN" altLang="en-US"/>
            </a:p>
          </p:txBody>
        </p:sp>
      </p:grpSp>
      <p:grpSp>
        <p:nvGrpSpPr>
          <p:cNvPr id="3" name="Group 2056"/>
          <p:cNvGrpSpPr>
            <a:grpSpLocks/>
          </p:cNvGrpSpPr>
          <p:nvPr/>
        </p:nvGrpSpPr>
        <p:grpSpPr bwMode="auto">
          <a:xfrm>
            <a:off x="1143000" y="1412875"/>
            <a:ext cx="6946900" cy="4246563"/>
            <a:chOff x="624" y="1013"/>
            <a:chExt cx="4376" cy="2675"/>
          </a:xfrm>
        </p:grpSpPr>
        <p:sp>
          <p:nvSpPr>
            <p:cNvPr id="498697" name="AutoShape 2057">
              <a:hlinkClick r:id="rId3" action="ppaction://hlinksldjump"/>
            </p:cNvPr>
            <p:cNvSpPr>
              <a:spLocks noChangeArrowheads="1"/>
            </p:cNvSpPr>
            <p:nvPr/>
          </p:nvSpPr>
          <p:spPr bwMode="auto">
            <a:xfrm>
              <a:off x="1968" y="1013"/>
              <a:ext cx="1776" cy="475"/>
            </a:xfrm>
            <a:prstGeom prst="can">
              <a:avLst>
                <a:gd name="adj" fmla="val 50000"/>
              </a:avLst>
            </a:prstGeom>
            <a:solidFill>
              <a:srgbClr val="B2B2B2"/>
            </a:solidFill>
            <a:ln w="9525">
              <a:solidFill>
                <a:schemeClr val="tx1"/>
              </a:solidFill>
              <a:round/>
              <a:headEnd/>
              <a:tailEnd/>
            </a:ln>
            <a:effectLst/>
          </p:spPr>
          <p:txBody>
            <a:bodyPr wrap="none" anchor="ctr"/>
            <a:lstStyle/>
            <a:p>
              <a:pPr>
                <a:defRPr/>
              </a:pPr>
              <a:r>
                <a:rPr lang="zh-CN" altLang="en-US" sz="2000" b="1">
                  <a:solidFill>
                    <a:srgbClr val="FFFFFF"/>
                  </a:solidFill>
                  <a:effectLst>
                    <a:outerShdw blurRad="38100" dist="38100" dir="2700000" algn="tl">
                      <a:srgbClr val="000000"/>
                    </a:outerShdw>
                  </a:effectLst>
                  <a:latin typeface="幼圆" pitchFamily="49" charset="-122"/>
                  <a:ea typeface="幼圆" pitchFamily="49" charset="-122"/>
                </a:rPr>
                <a:t>（外）存储器</a:t>
              </a:r>
              <a:endParaRPr lang="zh-CN" altLang="en-US" sz="1600">
                <a:solidFill>
                  <a:srgbClr val="FFFFFF"/>
                </a:solidFill>
                <a:effectLst>
                  <a:outerShdw blurRad="38100" dist="38100" dir="2700000" algn="tl">
                    <a:srgbClr val="000000"/>
                  </a:outerShdw>
                </a:effectLst>
                <a:latin typeface="幼圆" pitchFamily="49" charset="-122"/>
                <a:ea typeface="幼圆" pitchFamily="49" charset="-122"/>
              </a:endParaRPr>
            </a:p>
          </p:txBody>
        </p:sp>
        <p:sp>
          <p:nvSpPr>
            <p:cNvPr id="498698" name="AutoShape 2058">
              <a:hlinkClick r:id="rId3" action="ppaction://hlinksldjump"/>
            </p:cNvPr>
            <p:cNvSpPr>
              <a:spLocks noChangeArrowheads="1"/>
            </p:cNvSpPr>
            <p:nvPr/>
          </p:nvSpPr>
          <p:spPr bwMode="auto">
            <a:xfrm>
              <a:off x="1920" y="1724"/>
              <a:ext cx="1776" cy="475"/>
            </a:xfrm>
            <a:prstGeom prst="can">
              <a:avLst>
                <a:gd name="adj" fmla="val 50000"/>
              </a:avLst>
            </a:prstGeom>
            <a:solidFill>
              <a:srgbClr val="FF9999"/>
            </a:solidFill>
            <a:ln w="9525">
              <a:solidFill>
                <a:schemeClr val="tx1"/>
              </a:solidFill>
              <a:round/>
              <a:headEnd/>
              <a:tailEnd/>
            </a:ln>
            <a:effectLst/>
          </p:spPr>
          <p:txBody>
            <a:bodyPr wrap="none" anchor="ctr"/>
            <a:lstStyle/>
            <a:p>
              <a:pPr>
                <a:defRPr/>
              </a:pPr>
              <a:r>
                <a:rPr lang="zh-CN" altLang="en-US" sz="2000" b="1">
                  <a:latin typeface="幼圆" pitchFamily="49" charset="-122"/>
                  <a:ea typeface="幼圆" pitchFamily="49" charset="-122"/>
                </a:rPr>
                <a:t>（</a:t>
              </a:r>
              <a:r>
                <a:rPr lang="zh-CN" altLang="en-US" sz="2000" b="1">
                  <a:effectLst>
                    <a:outerShdw blurRad="38100" dist="38100" dir="2700000" algn="tl">
                      <a:srgbClr val="FFFFFF"/>
                    </a:outerShdw>
                  </a:effectLst>
                  <a:latin typeface="幼圆" pitchFamily="49" charset="-122"/>
                  <a:ea typeface="幼圆" pitchFamily="49" charset="-122"/>
                </a:rPr>
                <a:t>内）存储器</a:t>
              </a:r>
              <a:endParaRPr lang="zh-CN" altLang="en-US" sz="2000">
                <a:latin typeface="幼圆" pitchFamily="49" charset="-122"/>
                <a:ea typeface="幼圆" pitchFamily="49" charset="-122"/>
              </a:endParaRPr>
            </a:p>
          </p:txBody>
        </p:sp>
        <p:sp>
          <p:nvSpPr>
            <p:cNvPr id="498699" name="AutoShape 2059">
              <a:hlinkClick r:id="rId4" action="ppaction://hlinksldjump"/>
            </p:cNvPr>
            <p:cNvSpPr>
              <a:spLocks noChangeArrowheads="1"/>
            </p:cNvSpPr>
            <p:nvPr/>
          </p:nvSpPr>
          <p:spPr bwMode="auto">
            <a:xfrm>
              <a:off x="1640" y="2448"/>
              <a:ext cx="2440" cy="1240"/>
            </a:xfrm>
            <a:prstGeom prst="roundRect">
              <a:avLst>
                <a:gd name="adj" fmla="val 16667"/>
              </a:avLst>
            </a:prstGeom>
            <a:gradFill rotWithShape="0">
              <a:gsLst>
                <a:gs pos="0">
                  <a:srgbClr val="CCCCFF"/>
                </a:gs>
                <a:gs pos="50000">
                  <a:srgbClr val="FFFFFF"/>
                </a:gs>
                <a:gs pos="100000">
                  <a:srgbClr val="CCCCFF"/>
                </a:gs>
              </a:gsLst>
              <a:lin ang="5400000" scaled="1"/>
            </a:gradFill>
            <a:ln w="38100">
              <a:round/>
              <a:headEnd/>
              <a:tailEnd/>
            </a:ln>
            <a:effectLst/>
            <a:scene3d>
              <a:camera prst="legacyPerspectiveBottomLeft"/>
              <a:lightRig rig="legacyFlat3" dir="t"/>
            </a:scene3d>
            <a:sp3d extrusionH="887400" prstMaterial="legacyMatte">
              <a:bevelT w="13500" h="13500" prst="angle"/>
              <a:bevelB w="13500" h="13500" prst="angle"/>
              <a:extrusionClr>
                <a:srgbClr val="CCCCFF"/>
              </a:extrusionClr>
            </a:sp3d>
          </p:spPr>
          <p:txBody>
            <a:bodyPr wrap="none" anchor="b" anchorCtr="1">
              <a:flatTx/>
            </a:bodyPr>
            <a:lstStyle/>
            <a:p>
              <a:pPr>
                <a:defRPr/>
              </a:pPr>
              <a:r>
                <a:rPr lang="zh-CN" altLang="en-US" sz="1800" b="1">
                  <a:solidFill>
                    <a:srgbClr val="FF0000"/>
                  </a:solidFill>
                  <a:effectLst>
                    <a:outerShdw blurRad="38100" dist="38100" dir="2700000" algn="tl">
                      <a:srgbClr val="000000"/>
                    </a:outerShdw>
                  </a:effectLst>
                  <a:latin typeface="幼圆" pitchFamily="49" charset="-122"/>
                  <a:ea typeface="幼圆" pitchFamily="49" charset="-122"/>
                </a:rPr>
                <a:t>中央处理器（</a:t>
              </a:r>
              <a:r>
                <a:rPr lang="en-US" altLang="zh-CN" sz="1800" b="1">
                  <a:solidFill>
                    <a:srgbClr val="FF0000"/>
                  </a:solidFill>
                  <a:effectLst>
                    <a:outerShdw blurRad="38100" dist="38100" dir="2700000" algn="tl">
                      <a:srgbClr val="000000"/>
                    </a:outerShdw>
                  </a:effectLst>
                  <a:latin typeface="幼圆" pitchFamily="49" charset="-122"/>
                  <a:ea typeface="幼圆" pitchFamily="49" charset="-122"/>
                </a:rPr>
                <a:t>CPU</a:t>
              </a:r>
              <a:r>
                <a:rPr lang="zh-CN" altLang="en-US" sz="1800" b="1">
                  <a:solidFill>
                    <a:srgbClr val="FF0000"/>
                  </a:solidFill>
                  <a:effectLst>
                    <a:outerShdw blurRad="38100" dist="38100" dir="2700000" algn="tl">
                      <a:srgbClr val="000000"/>
                    </a:outerShdw>
                  </a:effectLst>
                  <a:latin typeface="幼圆" pitchFamily="49" charset="-122"/>
                  <a:ea typeface="幼圆" pitchFamily="49" charset="-122"/>
                </a:rPr>
                <a:t>）</a:t>
              </a:r>
              <a:endParaRPr lang="zh-CN" altLang="en-US" sz="1400">
                <a:solidFill>
                  <a:srgbClr val="CC0000"/>
                </a:solidFill>
                <a:latin typeface="幼圆" pitchFamily="49" charset="-122"/>
                <a:ea typeface="幼圆" pitchFamily="49" charset="-122"/>
              </a:endParaRPr>
            </a:p>
          </p:txBody>
        </p:sp>
        <p:sp>
          <p:nvSpPr>
            <p:cNvPr id="26632" name="AutoShape 2060">
              <a:hlinkClick r:id="rId5" action="ppaction://hlinksldjump"/>
            </p:cNvPr>
            <p:cNvSpPr>
              <a:spLocks noChangeArrowheads="1"/>
            </p:cNvSpPr>
            <p:nvPr/>
          </p:nvSpPr>
          <p:spPr bwMode="auto">
            <a:xfrm>
              <a:off x="2789" y="2816"/>
              <a:ext cx="653" cy="307"/>
            </a:xfrm>
            <a:prstGeom prst="roundRect">
              <a:avLst>
                <a:gd name="adj" fmla="val 16667"/>
              </a:avLst>
            </a:prstGeom>
            <a:noFill/>
            <a:ln w="57150">
              <a:solidFill>
                <a:srgbClr val="FFCC00"/>
              </a:solidFill>
              <a:round/>
              <a:headEnd/>
              <a:tailEnd/>
            </a:ln>
          </p:spPr>
          <p:txBody>
            <a:bodyPr wrap="none" lIns="92075" tIns="46038" rIns="92075" bIns="46038">
              <a:spAutoFit/>
            </a:bodyPr>
            <a:lstStyle/>
            <a:p>
              <a:pPr algn="l" defTabSz="762000" eaLnBrk="0" hangingPunct="0"/>
              <a:r>
                <a:rPr lang="zh-CN" altLang="en-US" sz="2000" b="1" u="sng">
                  <a:latin typeface="幼圆" pitchFamily="49" charset="-122"/>
                  <a:ea typeface="幼圆" pitchFamily="49" charset="-122"/>
                </a:rPr>
                <a:t>控制器</a:t>
              </a:r>
              <a:endParaRPr lang="zh-CN" altLang="en-US" sz="2000">
                <a:latin typeface="幼圆" pitchFamily="49" charset="-122"/>
                <a:ea typeface="幼圆" pitchFamily="49" charset="-122"/>
              </a:endParaRPr>
            </a:p>
          </p:txBody>
        </p:sp>
        <p:sp>
          <p:nvSpPr>
            <p:cNvPr id="26633" name="Rectangle 2061"/>
            <p:cNvSpPr>
              <a:spLocks noChangeArrowheads="1"/>
            </p:cNvSpPr>
            <p:nvPr/>
          </p:nvSpPr>
          <p:spPr bwMode="auto">
            <a:xfrm>
              <a:off x="680" y="1488"/>
              <a:ext cx="760" cy="816"/>
            </a:xfrm>
            <a:prstGeom prst="rect">
              <a:avLst/>
            </a:prstGeom>
            <a:gradFill rotWithShape="0">
              <a:gsLst>
                <a:gs pos="0">
                  <a:srgbClr val="CCFFFF"/>
                </a:gs>
                <a:gs pos="50000">
                  <a:srgbClr val="FFFFFF"/>
                </a:gs>
                <a:gs pos="100000">
                  <a:srgbClr val="CCFFFF"/>
                </a:gs>
              </a:gsLst>
              <a:lin ang="5400000" scaled="1"/>
            </a:gradFill>
            <a:ln w="9525">
              <a:miter lim="800000"/>
              <a:headEnd/>
              <a:tailEnd/>
            </a:ln>
            <a:scene3d>
              <a:camera prst="legacyObliqueBottomLeft"/>
              <a:lightRig rig="legacyFlat3" dir="t"/>
            </a:scene3d>
            <a:sp3d extrusionH="430200" prstMaterial="legacyMatte">
              <a:bevelT w="13500" h="13500" prst="angle"/>
              <a:bevelB w="13500" h="13500" prst="angle"/>
              <a:extrusionClr>
                <a:srgbClr val="CCFFFF"/>
              </a:extrusionClr>
            </a:sp3d>
          </p:spPr>
          <p:txBody>
            <a:bodyPr wrap="none" anchor="ctr">
              <a:flatTx/>
            </a:bodyPr>
            <a:lstStyle/>
            <a:p>
              <a:pPr eaLnBrk="0" hangingPunct="0"/>
              <a:r>
                <a:rPr lang="zh-CN" altLang="en-US" sz="2000" b="1">
                  <a:latin typeface="幼圆" pitchFamily="49" charset="-122"/>
                  <a:ea typeface="幼圆" pitchFamily="49" charset="-122"/>
                </a:rPr>
                <a:t>输入</a:t>
              </a:r>
            </a:p>
            <a:p>
              <a:pPr eaLnBrk="0" hangingPunct="0"/>
              <a:r>
                <a:rPr lang="zh-CN" altLang="en-US" sz="2000" b="1">
                  <a:latin typeface="幼圆" pitchFamily="49" charset="-122"/>
                  <a:ea typeface="幼圆" pitchFamily="49" charset="-122"/>
                </a:rPr>
                <a:t>设备</a:t>
              </a:r>
              <a:endParaRPr lang="zh-CN" altLang="en-US" sz="2000">
                <a:latin typeface="幼圆" pitchFamily="49" charset="-122"/>
                <a:ea typeface="幼圆" pitchFamily="49" charset="-122"/>
              </a:endParaRPr>
            </a:p>
          </p:txBody>
        </p:sp>
        <p:sp>
          <p:nvSpPr>
            <p:cNvPr id="26634" name="Rectangle 2062"/>
            <p:cNvSpPr>
              <a:spLocks noChangeArrowheads="1"/>
            </p:cNvSpPr>
            <p:nvPr/>
          </p:nvSpPr>
          <p:spPr bwMode="auto">
            <a:xfrm>
              <a:off x="4176" y="1632"/>
              <a:ext cx="824" cy="700"/>
            </a:xfrm>
            <a:prstGeom prst="rect">
              <a:avLst/>
            </a:prstGeom>
            <a:gradFill rotWithShape="0">
              <a:gsLst>
                <a:gs pos="0">
                  <a:srgbClr val="CCFFFF"/>
                </a:gs>
                <a:gs pos="50000">
                  <a:srgbClr val="FFFFFF"/>
                </a:gs>
                <a:gs pos="100000">
                  <a:srgbClr val="CCFFFF"/>
                </a:gs>
              </a:gsLst>
              <a:lin ang="5400000" scaled="1"/>
            </a:gradFill>
            <a:ln w="9525">
              <a:miter lim="800000"/>
              <a:headEnd/>
              <a:tailEnd/>
            </a:ln>
            <a:scene3d>
              <a:camera prst="legacyObliqueTopRight"/>
              <a:lightRig rig="legacyFlat3" dir="b"/>
            </a:scene3d>
            <a:sp3d extrusionH="430200" prstMaterial="legacyMatte">
              <a:bevelT w="13500" h="13500" prst="angle"/>
              <a:bevelB w="13500" h="13500" prst="angle"/>
              <a:extrusionClr>
                <a:srgbClr val="CCFFFF"/>
              </a:extrusionClr>
            </a:sp3d>
          </p:spPr>
          <p:txBody>
            <a:bodyPr wrap="none" anchor="ctr">
              <a:flatTx/>
            </a:bodyPr>
            <a:lstStyle/>
            <a:p>
              <a:pPr eaLnBrk="0" hangingPunct="0"/>
              <a:r>
                <a:rPr lang="zh-CN" altLang="en-US" sz="2000" b="1">
                  <a:latin typeface="幼圆" pitchFamily="49" charset="-122"/>
                  <a:ea typeface="幼圆" pitchFamily="49" charset="-122"/>
                </a:rPr>
                <a:t>输出</a:t>
              </a:r>
            </a:p>
            <a:p>
              <a:pPr eaLnBrk="0" hangingPunct="0"/>
              <a:r>
                <a:rPr lang="zh-CN" altLang="en-US" sz="2000" b="1">
                  <a:latin typeface="幼圆" pitchFamily="49" charset="-122"/>
                  <a:ea typeface="幼圆" pitchFamily="49" charset="-122"/>
                </a:rPr>
                <a:t>设备</a:t>
              </a:r>
              <a:endParaRPr lang="zh-CN" altLang="en-US" sz="1600">
                <a:latin typeface="幼圆" pitchFamily="49" charset="-122"/>
                <a:ea typeface="幼圆" pitchFamily="49" charset="-122"/>
              </a:endParaRPr>
            </a:p>
          </p:txBody>
        </p:sp>
        <p:sp>
          <p:nvSpPr>
            <p:cNvPr id="26635" name="AutoShape 2063" descr="深色横线"/>
            <p:cNvSpPr>
              <a:spLocks noChangeArrowheads="1"/>
            </p:cNvSpPr>
            <p:nvPr/>
          </p:nvSpPr>
          <p:spPr bwMode="auto">
            <a:xfrm rot="16200000" flipH="1">
              <a:off x="3838" y="1726"/>
              <a:ext cx="196" cy="480"/>
            </a:xfrm>
            <a:prstGeom prst="downArrow">
              <a:avLst>
                <a:gd name="adj1" fmla="val 50000"/>
                <a:gd name="adj2" fmla="val 100340"/>
              </a:avLst>
            </a:prstGeom>
            <a:pattFill prst="dkHorz">
              <a:fgClr>
                <a:schemeClr val="accent1"/>
              </a:fgClr>
              <a:bgClr>
                <a:srgbClr val="4D4D4D"/>
              </a:bgClr>
            </a:pattFill>
            <a:ln w="9525">
              <a:solidFill>
                <a:schemeClr val="accent1"/>
              </a:solidFill>
              <a:miter lim="800000"/>
              <a:headEnd/>
              <a:tailEnd/>
            </a:ln>
          </p:spPr>
          <p:txBody>
            <a:bodyPr vert="eaVert" wrap="none" anchor="ctr"/>
            <a:lstStyle/>
            <a:p>
              <a:endParaRPr lang="zh-CN" altLang="en-US"/>
            </a:p>
          </p:txBody>
        </p:sp>
        <p:sp>
          <p:nvSpPr>
            <p:cNvPr id="26636" name="AutoShape 2064" descr="深色横线"/>
            <p:cNvSpPr>
              <a:spLocks noChangeArrowheads="1"/>
            </p:cNvSpPr>
            <p:nvPr/>
          </p:nvSpPr>
          <p:spPr bwMode="auto">
            <a:xfrm rot="16200000" flipH="1">
              <a:off x="1560" y="1752"/>
              <a:ext cx="240" cy="480"/>
            </a:xfrm>
            <a:prstGeom prst="downArrow">
              <a:avLst>
                <a:gd name="adj1" fmla="val 50000"/>
                <a:gd name="adj2" fmla="val 81944"/>
              </a:avLst>
            </a:prstGeom>
            <a:pattFill prst="dkHorz">
              <a:fgClr>
                <a:schemeClr val="accent1"/>
              </a:fgClr>
              <a:bgClr>
                <a:srgbClr val="4D4D4D"/>
              </a:bgClr>
            </a:pattFill>
            <a:ln w="9525">
              <a:solidFill>
                <a:schemeClr val="accent1"/>
              </a:solidFill>
              <a:miter lim="800000"/>
              <a:headEnd/>
              <a:tailEnd/>
            </a:ln>
          </p:spPr>
          <p:txBody>
            <a:bodyPr vert="eaVert" wrap="none" anchor="ctr"/>
            <a:lstStyle/>
            <a:p>
              <a:endParaRPr lang="zh-CN" altLang="en-US"/>
            </a:p>
          </p:txBody>
        </p:sp>
        <p:sp>
          <p:nvSpPr>
            <p:cNvPr id="26637" name="AutoShape 2065" descr="深色竖线"/>
            <p:cNvSpPr>
              <a:spLocks noChangeArrowheads="1"/>
            </p:cNvSpPr>
            <p:nvPr/>
          </p:nvSpPr>
          <p:spPr bwMode="auto">
            <a:xfrm>
              <a:off x="2304" y="1484"/>
              <a:ext cx="280" cy="288"/>
            </a:xfrm>
            <a:prstGeom prst="downArrow">
              <a:avLst>
                <a:gd name="adj1" fmla="val 50000"/>
                <a:gd name="adj2" fmla="val 42143"/>
              </a:avLst>
            </a:prstGeom>
            <a:pattFill prst="dkVert">
              <a:fgClr>
                <a:schemeClr val="accent1"/>
              </a:fgClr>
              <a:bgClr>
                <a:srgbClr val="4D4D4D"/>
              </a:bgClr>
            </a:pattFill>
            <a:ln w="9525">
              <a:solidFill>
                <a:schemeClr val="accent1"/>
              </a:solidFill>
              <a:miter lim="800000"/>
              <a:headEnd/>
              <a:tailEnd/>
            </a:ln>
          </p:spPr>
          <p:txBody>
            <a:bodyPr vert="eaVert" wrap="none" anchor="ctr"/>
            <a:lstStyle/>
            <a:p>
              <a:endParaRPr lang="zh-CN" altLang="en-US"/>
            </a:p>
          </p:txBody>
        </p:sp>
        <p:sp>
          <p:nvSpPr>
            <p:cNvPr id="26638" name="AutoShape 2066" descr="深色竖线"/>
            <p:cNvSpPr>
              <a:spLocks noChangeArrowheads="1"/>
            </p:cNvSpPr>
            <p:nvPr/>
          </p:nvSpPr>
          <p:spPr bwMode="auto">
            <a:xfrm flipV="1">
              <a:off x="3120" y="1436"/>
              <a:ext cx="240" cy="288"/>
            </a:xfrm>
            <a:prstGeom prst="downArrow">
              <a:avLst>
                <a:gd name="adj1" fmla="val 50000"/>
                <a:gd name="adj2" fmla="val 49167"/>
              </a:avLst>
            </a:prstGeom>
            <a:pattFill prst="dkVert">
              <a:fgClr>
                <a:schemeClr val="accent1"/>
              </a:fgClr>
              <a:bgClr>
                <a:srgbClr val="4D4D4D"/>
              </a:bgClr>
            </a:pattFill>
            <a:ln w="9525">
              <a:solidFill>
                <a:schemeClr val="accent1"/>
              </a:solidFill>
              <a:miter lim="800000"/>
              <a:headEnd/>
              <a:tailEnd/>
            </a:ln>
          </p:spPr>
          <p:txBody>
            <a:bodyPr vert="eaVert" wrap="none" anchor="ctr"/>
            <a:lstStyle/>
            <a:p>
              <a:endParaRPr lang="zh-CN" altLang="en-US"/>
            </a:p>
          </p:txBody>
        </p:sp>
        <p:cxnSp>
          <p:nvCxnSpPr>
            <p:cNvPr id="26639" name="AutoShape 2067"/>
            <p:cNvCxnSpPr>
              <a:cxnSpLocks noChangeShapeType="1"/>
              <a:stCxn id="26632" idx="2"/>
            </p:cNvCxnSpPr>
            <p:nvPr/>
          </p:nvCxnSpPr>
          <p:spPr bwMode="auto">
            <a:xfrm rot="16200000" flipV="1">
              <a:off x="1237" y="1259"/>
              <a:ext cx="1270" cy="2495"/>
            </a:xfrm>
            <a:prstGeom prst="bentConnector4">
              <a:avLst>
                <a:gd name="adj1" fmla="val -16616"/>
                <a:gd name="adj2" fmla="val 111139"/>
              </a:avLst>
            </a:prstGeom>
            <a:noFill/>
            <a:ln w="57150">
              <a:solidFill>
                <a:srgbClr val="000000"/>
              </a:solidFill>
              <a:miter lim="800000"/>
              <a:headEnd/>
              <a:tailEnd type="triangle" w="med" len="med"/>
            </a:ln>
          </p:spPr>
        </p:cxnSp>
        <p:cxnSp>
          <p:nvCxnSpPr>
            <p:cNvPr id="26640" name="AutoShape 2068"/>
            <p:cNvCxnSpPr>
              <a:cxnSpLocks noChangeShapeType="1"/>
              <a:endCxn id="26634" idx="2"/>
            </p:cNvCxnSpPr>
            <p:nvPr/>
          </p:nvCxnSpPr>
          <p:spPr bwMode="auto">
            <a:xfrm flipV="1">
              <a:off x="3456" y="2332"/>
              <a:ext cx="1132" cy="686"/>
            </a:xfrm>
            <a:prstGeom prst="bentConnector2">
              <a:avLst/>
            </a:prstGeom>
            <a:noFill/>
            <a:ln w="57150">
              <a:solidFill>
                <a:srgbClr val="000000"/>
              </a:solidFill>
              <a:miter lim="800000"/>
              <a:headEnd/>
              <a:tailEnd type="triangle" w="med" len="med"/>
            </a:ln>
          </p:spPr>
        </p:cxnSp>
        <p:cxnSp>
          <p:nvCxnSpPr>
            <p:cNvPr id="26641" name="AutoShape 2069"/>
            <p:cNvCxnSpPr>
              <a:cxnSpLocks noChangeShapeType="1"/>
            </p:cNvCxnSpPr>
            <p:nvPr/>
          </p:nvCxnSpPr>
          <p:spPr bwMode="auto">
            <a:xfrm flipV="1">
              <a:off x="3456" y="1156"/>
              <a:ext cx="278" cy="1719"/>
            </a:xfrm>
            <a:prstGeom prst="bentConnector3">
              <a:avLst>
                <a:gd name="adj1" fmla="val 190644"/>
              </a:avLst>
            </a:prstGeom>
            <a:noFill/>
            <a:ln w="57150">
              <a:solidFill>
                <a:srgbClr val="000000"/>
              </a:solidFill>
              <a:miter lim="800000"/>
              <a:headEnd/>
              <a:tailEnd type="triangle" w="med" len="med"/>
            </a:ln>
          </p:spPr>
        </p:cxnSp>
        <p:sp>
          <p:nvSpPr>
            <p:cNvPr id="26642" name="Line 2070"/>
            <p:cNvSpPr>
              <a:spLocks noChangeShapeType="1"/>
            </p:cNvSpPr>
            <p:nvPr/>
          </p:nvSpPr>
          <p:spPr bwMode="auto">
            <a:xfrm flipV="1">
              <a:off x="3360" y="2156"/>
              <a:ext cx="0" cy="672"/>
            </a:xfrm>
            <a:prstGeom prst="line">
              <a:avLst/>
            </a:prstGeom>
            <a:noFill/>
            <a:ln w="57150">
              <a:solidFill>
                <a:srgbClr val="000000"/>
              </a:solidFill>
              <a:round/>
              <a:headEnd/>
              <a:tailEnd type="triangle" w="med" len="med"/>
            </a:ln>
          </p:spPr>
          <p:txBody>
            <a:bodyPr wrap="none" anchor="ctr"/>
            <a:lstStyle/>
            <a:p>
              <a:endParaRPr lang="zh-CN" altLang="en-US"/>
            </a:p>
          </p:txBody>
        </p:sp>
        <p:sp>
          <p:nvSpPr>
            <p:cNvPr id="26643" name="AutoShape 2071">
              <a:hlinkClick r:id="rId6" action="ppaction://hlinksldjump"/>
            </p:cNvPr>
            <p:cNvSpPr>
              <a:spLocks noChangeArrowheads="1"/>
            </p:cNvSpPr>
            <p:nvPr/>
          </p:nvSpPr>
          <p:spPr bwMode="auto">
            <a:xfrm>
              <a:off x="1885" y="2816"/>
              <a:ext cx="653" cy="307"/>
            </a:xfrm>
            <a:prstGeom prst="roundRect">
              <a:avLst>
                <a:gd name="adj" fmla="val 16667"/>
              </a:avLst>
            </a:prstGeom>
            <a:noFill/>
            <a:ln w="57150">
              <a:solidFill>
                <a:srgbClr val="FFCC00"/>
              </a:solidFill>
              <a:round/>
              <a:headEnd/>
              <a:tailEnd/>
            </a:ln>
          </p:spPr>
          <p:txBody>
            <a:bodyPr wrap="none" lIns="92075" tIns="46038" rIns="92075" bIns="46038">
              <a:spAutoFit/>
            </a:bodyPr>
            <a:lstStyle/>
            <a:p>
              <a:pPr algn="l" defTabSz="762000" eaLnBrk="0" hangingPunct="0"/>
              <a:r>
                <a:rPr lang="zh-CN" altLang="en-US" sz="2000" b="1" u="sng">
                  <a:latin typeface="幼圆" pitchFamily="49" charset="-122"/>
                  <a:ea typeface="幼圆" pitchFamily="49" charset="-122"/>
                </a:rPr>
                <a:t>运算器</a:t>
              </a:r>
              <a:endParaRPr lang="zh-CN" altLang="en-US" sz="2000">
                <a:latin typeface="幼圆" pitchFamily="49" charset="-122"/>
                <a:ea typeface="幼圆" pitchFamily="49" charset="-122"/>
              </a:endParaRPr>
            </a:p>
          </p:txBody>
        </p:sp>
        <p:sp>
          <p:nvSpPr>
            <p:cNvPr id="26644" name="AutoShape 2072" descr="深色竖线"/>
            <p:cNvSpPr>
              <a:spLocks noChangeArrowheads="1"/>
            </p:cNvSpPr>
            <p:nvPr/>
          </p:nvSpPr>
          <p:spPr bwMode="auto">
            <a:xfrm>
              <a:off x="2256" y="2204"/>
              <a:ext cx="240" cy="580"/>
            </a:xfrm>
            <a:prstGeom prst="upDownArrow">
              <a:avLst>
                <a:gd name="adj1" fmla="val 50000"/>
                <a:gd name="adj2" fmla="val 63359"/>
              </a:avLst>
            </a:prstGeom>
            <a:pattFill prst="dkVert">
              <a:fgClr>
                <a:schemeClr val="accent1"/>
              </a:fgClr>
              <a:bgClr>
                <a:srgbClr val="4D4D4D"/>
              </a:bgClr>
            </a:pattFill>
            <a:ln w="9525">
              <a:solidFill>
                <a:schemeClr val="accent1"/>
              </a:solidFill>
              <a:miter lim="800000"/>
              <a:headEnd/>
              <a:tailEnd/>
            </a:ln>
          </p:spPr>
          <p:txBody>
            <a:bodyPr vert="eaVert" wrap="none" anchor="ctr"/>
            <a:lstStyle/>
            <a:p>
              <a:endParaRPr lang="zh-CN" altLang="en-US"/>
            </a:p>
          </p:txBody>
        </p:sp>
        <p:sp>
          <p:nvSpPr>
            <p:cNvPr id="26645" name="AutoShape 2073" descr="深色竖线"/>
            <p:cNvSpPr>
              <a:spLocks noChangeArrowheads="1"/>
            </p:cNvSpPr>
            <p:nvPr/>
          </p:nvSpPr>
          <p:spPr bwMode="auto">
            <a:xfrm flipH="1" flipV="1">
              <a:off x="2928" y="2204"/>
              <a:ext cx="240" cy="576"/>
            </a:xfrm>
            <a:prstGeom prst="downArrow">
              <a:avLst>
                <a:gd name="adj1" fmla="val 50000"/>
                <a:gd name="adj2" fmla="val 60000"/>
              </a:avLst>
            </a:prstGeom>
            <a:pattFill prst="dkVert">
              <a:fgClr>
                <a:srgbClr val="FF0000"/>
              </a:fgClr>
              <a:bgClr>
                <a:schemeClr val="bg1"/>
              </a:bgClr>
            </a:pattFill>
            <a:ln w="9525">
              <a:solidFill>
                <a:srgbClr val="FF0000"/>
              </a:solidFill>
              <a:miter lim="800000"/>
              <a:headEnd/>
              <a:tailEnd/>
            </a:ln>
          </p:spPr>
          <p:txBody>
            <a:bodyPr vert="eaVert" wrap="none" anchor="ctr"/>
            <a:lstStyle/>
            <a:p>
              <a:endParaRPr lang="zh-CN" altLang="en-US"/>
            </a:p>
          </p:txBody>
        </p:sp>
        <p:sp>
          <p:nvSpPr>
            <p:cNvPr id="26646" name="Line 2074"/>
            <p:cNvSpPr>
              <a:spLocks noChangeShapeType="1"/>
            </p:cNvSpPr>
            <p:nvPr/>
          </p:nvSpPr>
          <p:spPr bwMode="auto">
            <a:xfrm rot="16113582" flipV="1">
              <a:off x="2663" y="2856"/>
              <a:ext cx="1" cy="240"/>
            </a:xfrm>
            <a:prstGeom prst="line">
              <a:avLst/>
            </a:prstGeom>
            <a:noFill/>
            <a:ln w="38100">
              <a:solidFill>
                <a:schemeClr val="tx1"/>
              </a:solidFill>
              <a:round/>
              <a:headEnd/>
              <a:tailEnd type="triangle" w="med" len="med"/>
            </a:ln>
          </p:spPr>
          <p:txBody>
            <a:bodyPr wrap="none" anchor="ctr"/>
            <a:lstStyle/>
            <a:p>
              <a:endParaRPr lang="zh-CN" altLang="en-US"/>
            </a:p>
          </p:txBody>
        </p:sp>
      </p:grpSp>
      <p:sp>
        <p:nvSpPr>
          <p:cNvPr id="27" name="TextBox 26"/>
          <p:cNvSpPr txBox="1"/>
          <p:nvPr/>
        </p:nvSpPr>
        <p:spPr>
          <a:xfrm>
            <a:off x="857224" y="714356"/>
            <a:ext cx="7572428" cy="646331"/>
          </a:xfrm>
          <a:prstGeom prst="rect">
            <a:avLst/>
          </a:prstGeom>
          <a:noFill/>
        </p:spPr>
        <p:txBody>
          <a:bodyPr wrap="square" rtlCol="0">
            <a:spAutoFit/>
          </a:bodyPr>
          <a:lstStyle/>
          <a:p>
            <a:r>
              <a:rPr lang="zh-CN" altLang="en-US" sz="1800" dirty="0" smtClean="0">
                <a:solidFill>
                  <a:schemeClr val="accent1"/>
                </a:solidFill>
              </a:rPr>
              <a:t>下图是典型的存储程序控制方式的计算机，也称为冯诺依曼计算机。程序存储到了内存，控制器可以随机访问，解析程序指令并产生电子控制信号。</a:t>
            </a:r>
            <a:endParaRPr lang="zh-CN" altLang="en-US" sz="1800" dirty="0">
              <a:solidFill>
                <a:schemeClr val="accent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1000"/>
                                  </p:stCondLst>
                                  <p:childTnLst>
                                    <p:set>
                                      <p:cBhvr>
                                        <p:cTn id="6" dur="1" fill="hold">
                                          <p:stCondLst>
                                            <p:cond delay="0"/>
                                          </p:stCondLst>
                                        </p:cTn>
                                        <p:tgtEl>
                                          <p:spTgt spid="498690"/>
                                        </p:tgtEl>
                                        <p:attrNameLst>
                                          <p:attrName>style.visibility</p:attrName>
                                        </p:attrNameLst>
                                      </p:cBhvr>
                                      <p:to>
                                        <p:strVal val="visible"/>
                                      </p:to>
                                    </p:set>
                                    <p:animEffect transition="in" filter="checkerboard(across)">
                                      <p:cBhvr>
                                        <p:cTn id="7" dur="500"/>
                                        <p:tgtEl>
                                          <p:spTgt spid="498690"/>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heckerboard(across)">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checkerboard(across)">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8690"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Text Box 2"/>
          <p:cNvSpPr txBox="1">
            <a:spLocks noChangeArrowheads="1"/>
          </p:cNvSpPr>
          <p:nvPr/>
        </p:nvSpPr>
        <p:spPr bwMode="auto">
          <a:xfrm>
            <a:off x="2552700" y="487363"/>
            <a:ext cx="4191000" cy="579437"/>
          </a:xfrm>
          <a:prstGeom prst="rect">
            <a:avLst/>
          </a:prstGeom>
          <a:noFill/>
          <a:ln w="9525">
            <a:noFill/>
            <a:miter lim="800000"/>
            <a:headEnd/>
            <a:tailEnd/>
          </a:ln>
          <a:effectLst/>
        </p:spPr>
        <p:txBody>
          <a:bodyPr>
            <a:spAutoFit/>
          </a:bodyPr>
          <a:lstStyle/>
          <a:p>
            <a:pPr>
              <a:spcBef>
                <a:spcPct val="50000"/>
              </a:spcBef>
              <a:defRPr/>
            </a:pPr>
            <a:r>
              <a:rPr lang="zh-CN" altLang="en-US" sz="3200" b="1">
                <a:solidFill>
                  <a:schemeClr val="tx2"/>
                </a:solidFill>
                <a:effectLst>
                  <a:outerShdw blurRad="38100" dist="38100" dir="2700000" algn="tl">
                    <a:srgbClr val="000000"/>
                  </a:outerShdw>
                </a:effectLst>
                <a:ea typeface="Arial Unicode MS" pitchFamily="34" charset="-122"/>
                <a:cs typeface="Arial Unicode MS" pitchFamily="34" charset="-122"/>
              </a:rPr>
              <a:t>微机硬件的基本配置</a:t>
            </a:r>
          </a:p>
        </p:txBody>
      </p:sp>
      <p:graphicFrame>
        <p:nvGraphicFramePr>
          <p:cNvPr id="500739" name="Object 3"/>
          <p:cNvGraphicFramePr>
            <a:graphicFrameLocks noChangeAspect="1"/>
          </p:cNvGraphicFramePr>
          <p:nvPr/>
        </p:nvGraphicFramePr>
        <p:xfrm>
          <a:off x="1712913" y="1866900"/>
          <a:ext cx="5754687" cy="3848100"/>
        </p:xfrm>
        <a:graphic>
          <a:graphicData uri="http://schemas.openxmlformats.org/presentationml/2006/ole">
            <p:oleObj spid="_x0000_s3074" name="位图图像" r:id="rId3" imgW="5753903" imgH="3847619" progId="PBrush">
              <p:embed/>
            </p:oleObj>
          </a:graphicData>
        </a:graphic>
      </p:graphicFrame>
      <p:sp>
        <p:nvSpPr>
          <p:cNvPr id="500740" name="AutoShape 4"/>
          <p:cNvSpPr>
            <a:spLocks/>
          </p:cNvSpPr>
          <p:nvPr/>
        </p:nvSpPr>
        <p:spPr bwMode="auto">
          <a:xfrm>
            <a:off x="304800" y="3200400"/>
            <a:ext cx="990600" cy="457200"/>
          </a:xfrm>
          <a:prstGeom prst="borderCallout2">
            <a:avLst>
              <a:gd name="adj1" fmla="val 25000"/>
              <a:gd name="adj2" fmla="val 107694"/>
              <a:gd name="adj3" fmla="val 25000"/>
              <a:gd name="adj4" fmla="val 130611"/>
              <a:gd name="adj5" fmla="val 184722"/>
              <a:gd name="adj6" fmla="val 204167"/>
            </a:avLst>
          </a:prstGeom>
          <a:solidFill>
            <a:srgbClr val="F5F6FD"/>
          </a:solidFill>
          <a:ln w="19050" cap="sq">
            <a:solidFill>
              <a:srgbClr val="FF3300"/>
            </a:solidFill>
            <a:miter lim="800000"/>
            <a:headEnd type="none" w="sm" len="sm"/>
            <a:tailEnd type="none" w="sm" len="sm"/>
          </a:ln>
        </p:spPr>
        <p:txBody>
          <a:bodyPr/>
          <a:lstStyle/>
          <a:p>
            <a:pPr eaLnBrk="0" hangingPunct="0">
              <a:lnSpc>
                <a:spcPct val="120000"/>
              </a:lnSpc>
              <a:spcBef>
                <a:spcPct val="50000"/>
              </a:spcBef>
            </a:pPr>
            <a:r>
              <a:rPr lang="zh-CN" altLang="en-US" sz="1800" b="1"/>
              <a:t>主机箱</a:t>
            </a:r>
          </a:p>
        </p:txBody>
      </p:sp>
      <p:sp>
        <p:nvSpPr>
          <p:cNvPr id="500741" name="AutoShape 5"/>
          <p:cNvSpPr>
            <a:spLocks/>
          </p:cNvSpPr>
          <p:nvPr/>
        </p:nvSpPr>
        <p:spPr bwMode="auto">
          <a:xfrm>
            <a:off x="457200" y="2133600"/>
            <a:ext cx="990600" cy="457200"/>
          </a:xfrm>
          <a:prstGeom prst="borderCallout2">
            <a:avLst>
              <a:gd name="adj1" fmla="val 25000"/>
              <a:gd name="adj2" fmla="val 107694"/>
              <a:gd name="adj3" fmla="val 25000"/>
              <a:gd name="adj4" fmla="val 150162"/>
              <a:gd name="adj5" fmla="val 206944"/>
              <a:gd name="adj6" fmla="val 286218"/>
            </a:avLst>
          </a:prstGeom>
          <a:solidFill>
            <a:srgbClr val="F5F6FD"/>
          </a:solidFill>
          <a:ln w="19050" cap="sq">
            <a:solidFill>
              <a:srgbClr val="FF3300"/>
            </a:solidFill>
            <a:miter lim="800000"/>
            <a:headEnd type="none" w="sm" len="sm"/>
            <a:tailEnd type="none" w="sm" len="sm"/>
          </a:ln>
        </p:spPr>
        <p:txBody>
          <a:bodyPr/>
          <a:lstStyle/>
          <a:p>
            <a:pPr eaLnBrk="0" hangingPunct="0">
              <a:lnSpc>
                <a:spcPct val="120000"/>
              </a:lnSpc>
              <a:spcBef>
                <a:spcPct val="50000"/>
              </a:spcBef>
            </a:pPr>
            <a:r>
              <a:rPr lang="zh-CN" altLang="en-US" sz="1800" b="1"/>
              <a:t>显示器</a:t>
            </a:r>
          </a:p>
        </p:txBody>
      </p:sp>
      <p:sp>
        <p:nvSpPr>
          <p:cNvPr id="500742" name="AutoShape 6"/>
          <p:cNvSpPr>
            <a:spLocks/>
          </p:cNvSpPr>
          <p:nvPr/>
        </p:nvSpPr>
        <p:spPr bwMode="auto">
          <a:xfrm>
            <a:off x="5943600" y="1752600"/>
            <a:ext cx="1447800" cy="457200"/>
          </a:xfrm>
          <a:prstGeom prst="borderCallout2">
            <a:avLst>
              <a:gd name="adj1" fmla="val 25000"/>
              <a:gd name="adj2" fmla="val -5264"/>
              <a:gd name="adj3" fmla="val 25000"/>
              <a:gd name="adj4" fmla="val -23574"/>
              <a:gd name="adj5" fmla="val 447222"/>
              <a:gd name="adj6" fmla="val -82347"/>
            </a:avLst>
          </a:prstGeom>
          <a:solidFill>
            <a:srgbClr val="F5F6FD"/>
          </a:solidFill>
          <a:ln w="19050" cap="sq">
            <a:solidFill>
              <a:srgbClr val="FF3300"/>
            </a:solidFill>
            <a:miter lim="800000"/>
            <a:headEnd type="none" w="sm" len="sm"/>
            <a:tailEnd type="none" w="sm" len="sm"/>
          </a:ln>
        </p:spPr>
        <p:txBody>
          <a:bodyPr/>
          <a:lstStyle/>
          <a:p>
            <a:pPr eaLnBrk="0" hangingPunct="0">
              <a:lnSpc>
                <a:spcPct val="120000"/>
              </a:lnSpc>
              <a:spcBef>
                <a:spcPct val="50000"/>
              </a:spcBef>
            </a:pPr>
            <a:r>
              <a:rPr lang="zh-CN" altLang="en-US" sz="1800" b="1"/>
              <a:t>软盘驱动器</a:t>
            </a:r>
          </a:p>
        </p:txBody>
      </p:sp>
      <p:sp>
        <p:nvSpPr>
          <p:cNvPr id="500743" name="AutoShape 7"/>
          <p:cNvSpPr>
            <a:spLocks/>
          </p:cNvSpPr>
          <p:nvPr/>
        </p:nvSpPr>
        <p:spPr bwMode="auto">
          <a:xfrm>
            <a:off x="6934200" y="2514600"/>
            <a:ext cx="1447800" cy="457200"/>
          </a:xfrm>
          <a:prstGeom prst="borderCallout2">
            <a:avLst>
              <a:gd name="adj1" fmla="val 25000"/>
              <a:gd name="adj2" fmla="val -5264"/>
              <a:gd name="adj3" fmla="val 25000"/>
              <a:gd name="adj4" fmla="val -38269"/>
              <a:gd name="adj5" fmla="val 324306"/>
              <a:gd name="adj6" fmla="val -144736"/>
            </a:avLst>
          </a:prstGeom>
          <a:solidFill>
            <a:srgbClr val="F5F6FD"/>
          </a:solidFill>
          <a:ln w="19050" cap="sq">
            <a:solidFill>
              <a:srgbClr val="FF3300"/>
            </a:solidFill>
            <a:miter lim="800000"/>
            <a:headEnd type="none" w="sm" len="sm"/>
            <a:tailEnd type="none" w="sm" len="sm"/>
          </a:ln>
        </p:spPr>
        <p:txBody>
          <a:bodyPr/>
          <a:lstStyle/>
          <a:p>
            <a:pPr eaLnBrk="0" hangingPunct="0">
              <a:lnSpc>
                <a:spcPct val="120000"/>
              </a:lnSpc>
              <a:spcBef>
                <a:spcPct val="50000"/>
              </a:spcBef>
            </a:pPr>
            <a:r>
              <a:rPr lang="zh-CN" altLang="en-US" sz="1800" b="1"/>
              <a:t>光盘驱动器</a:t>
            </a:r>
          </a:p>
        </p:txBody>
      </p:sp>
      <p:sp>
        <p:nvSpPr>
          <p:cNvPr id="500744" name="AutoShape 8"/>
          <p:cNvSpPr>
            <a:spLocks/>
          </p:cNvSpPr>
          <p:nvPr/>
        </p:nvSpPr>
        <p:spPr bwMode="auto">
          <a:xfrm>
            <a:off x="914400" y="4495800"/>
            <a:ext cx="990600" cy="457200"/>
          </a:xfrm>
          <a:prstGeom prst="borderCallout2">
            <a:avLst>
              <a:gd name="adj1" fmla="val 25000"/>
              <a:gd name="adj2" fmla="val 107694"/>
              <a:gd name="adj3" fmla="val 25000"/>
              <a:gd name="adj4" fmla="val 149681"/>
              <a:gd name="adj5" fmla="val 123611"/>
              <a:gd name="adj6" fmla="val 284616"/>
            </a:avLst>
          </a:prstGeom>
          <a:solidFill>
            <a:srgbClr val="F5F6FD"/>
          </a:solidFill>
          <a:ln w="19050" cap="sq">
            <a:solidFill>
              <a:srgbClr val="FF3300"/>
            </a:solidFill>
            <a:miter lim="800000"/>
            <a:headEnd type="none" w="sm" len="sm"/>
            <a:tailEnd type="none" w="sm" len="sm"/>
          </a:ln>
        </p:spPr>
        <p:txBody>
          <a:bodyPr/>
          <a:lstStyle/>
          <a:p>
            <a:pPr eaLnBrk="0" hangingPunct="0">
              <a:lnSpc>
                <a:spcPct val="120000"/>
              </a:lnSpc>
              <a:spcBef>
                <a:spcPct val="50000"/>
              </a:spcBef>
            </a:pPr>
            <a:r>
              <a:rPr lang="zh-CN" altLang="en-US" sz="1800" b="1"/>
              <a:t>键盘</a:t>
            </a:r>
          </a:p>
        </p:txBody>
      </p:sp>
      <p:sp>
        <p:nvSpPr>
          <p:cNvPr id="500745" name="AutoShape 9"/>
          <p:cNvSpPr>
            <a:spLocks/>
          </p:cNvSpPr>
          <p:nvPr/>
        </p:nvSpPr>
        <p:spPr bwMode="auto">
          <a:xfrm>
            <a:off x="7391400" y="3733800"/>
            <a:ext cx="914400" cy="457200"/>
          </a:xfrm>
          <a:prstGeom prst="borderCallout2">
            <a:avLst>
              <a:gd name="adj1" fmla="val 25000"/>
              <a:gd name="adj2" fmla="val -8333"/>
              <a:gd name="adj3" fmla="val 25000"/>
              <a:gd name="adj4" fmla="val -30903"/>
              <a:gd name="adj5" fmla="val 279861"/>
              <a:gd name="adj6" fmla="val -103819"/>
            </a:avLst>
          </a:prstGeom>
          <a:solidFill>
            <a:srgbClr val="F5F6FD"/>
          </a:solidFill>
          <a:ln w="19050" cap="sq">
            <a:solidFill>
              <a:srgbClr val="FF3300"/>
            </a:solidFill>
            <a:miter lim="800000"/>
            <a:headEnd type="none" w="sm" len="sm"/>
            <a:tailEnd type="none" w="sm" len="sm"/>
          </a:ln>
        </p:spPr>
        <p:txBody>
          <a:bodyPr/>
          <a:lstStyle/>
          <a:p>
            <a:pPr eaLnBrk="0" hangingPunct="0">
              <a:lnSpc>
                <a:spcPct val="120000"/>
              </a:lnSpc>
              <a:spcBef>
                <a:spcPct val="50000"/>
              </a:spcBef>
            </a:pPr>
            <a:r>
              <a:rPr lang="zh-CN" altLang="en-US" sz="1800" b="1"/>
              <a:t>鼠标</a:t>
            </a:r>
          </a:p>
        </p:txBody>
      </p:sp>
      <p:sp>
        <p:nvSpPr>
          <p:cNvPr id="500746" name="AutoShape 10"/>
          <p:cNvSpPr>
            <a:spLocks/>
          </p:cNvSpPr>
          <p:nvPr/>
        </p:nvSpPr>
        <p:spPr bwMode="auto">
          <a:xfrm>
            <a:off x="7391400" y="1676400"/>
            <a:ext cx="990600" cy="457200"/>
          </a:xfrm>
          <a:prstGeom prst="borderCallout2">
            <a:avLst>
              <a:gd name="adj1" fmla="val 25000"/>
              <a:gd name="adj2" fmla="val -7694"/>
              <a:gd name="adj3" fmla="val 25000"/>
              <a:gd name="adj4" fmla="val -37819"/>
              <a:gd name="adj5" fmla="val 297222"/>
              <a:gd name="adj6" fmla="val -134134"/>
            </a:avLst>
          </a:prstGeom>
          <a:solidFill>
            <a:srgbClr val="F5F6FD"/>
          </a:solidFill>
          <a:ln w="19050" cap="sq">
            <a:solidFill>
              <a:srgbClr val="FF3300"/>
            </a:solidFill>
            <a:miter lim="800000"/>
            <a:headEnd type="none" w="sm" len="sm"/>
            <a:tailEnd type="none" w="sm" len="sm"/>
          </a:ln>
        </p:spPr>
        <p:txBody>
          <a:bodyPr/>
          <a:lstStyle/>
          <a:p>
            <a:pPr eaLnBrk="0" hangingPunct="0">
              <a:lnSpc>
                <a:spcPct val="120000"/>
              </a:lnSpc>
              <a:spcBef>
                <a:spcPct val="50000"/>
              </a:spcBef>
            </a:pPr>
            <a:r>
              <a:rPr lang="zh-CN" altLang="en-US" sz="1800" b="1"/>
              <a:t>打印机</a:t>
            </a:r>
          </a:p>
        </p:txBody>
      </p:sp>
      <p:sp>
        <p:nvSpPr>
          <p:cNvPr id="500750" name="Rectangle 14"/>
          <p:cNvSpPr>
            <a:spLocks noChangeArrowheads="1"/>
          </p:cNvSpPr>
          <p:nvPr/>
        </p:nvSpPr>
        <p:spPr bwMode="auto">
          <a:xfrm>
            <a:off x="7315200" y="152400"/>
            <a:ext cx="1600200" cy="381000"/>
          </a:xfrm>
          <a:prstGeom prst="rect">
            <a:avLst/>
          </a:prstGeom>
          <a:noFill/>
          <a:ln w="9525">
            <a:noFill/>
            <a:miter lim="800000"/>
            <a:headEnd/>
            <a:tailEnd/>
          </a:ln>
        </p:spPr>
        <p:txBody>
          <a:bodyPr lIns="92075" tIns="46038" rIns="92075" bIns="46038" anchor="ctr"/>
          <a:lstStyle/>
          <a:p>
            <a:r>
              <a:rPr lang="en-US" altLang="zh-CN" sz="1000">
                <a:solidFill>
                  <a:schemeClr val="bg1"/>
                </a:solidFill>
                <a:ea typeface="Arial Unicode MS" pitchFamily="34" charset="-122"/>
                <a:cs typeface="Arial Unicode MS" pitchFamily="34" charset="-122"/>
              </a:rPr>
              <a:t>  </a:t>
            </a:r>
            <a:r>
              <a:rPr lang="zh-CN" altLang="en-US" sz="1000">
                <a:solidFill>
                  <a:schemeClr val="bg1"/>
                </a:solidFill>
                <a:ea typeface="Arial Unicode MS" pitchFamily="34" charset="-122"/>
                <a:cs typeface="Arial Unicode MS" pitchFamily="34" charset="-122"/>
              </a:rPr>
              <a:t>计算机硬件基本组成</a:t>
            </a:r>
          </a:p>
        </p:txBody>
      </p:sp>
      <p:sp>
        <p:nvSpPr>
          <p:cNvPr id="12" name="TextBox 11"/>
          <p:cNvSpPr txBox="1"/>
          <p:nvPr/>
        </p:nvSpPr>
        <p:spPr>
          <a:xfrm>
            <a:off x="1071538" y="5643578"/>
            <a:ext cx="5786478" cy="646331"/>
          </a:xfrm>
          <a:prstGeom prst="rect">
            <a:avLst/>
          </a:prstGeom>
          <a:noFill/>
        </p:spPr>
        <p:txBody>
          <a:bodyPr wrap="square" rtlCol="0">
            <a:spAutoFit/>
          </a:bodyPr>
          <a:lstStyle/>
          <a:p>
            <a:pPr algn="l"/>
            <a:r>
              <a:rPr lang="zh-CN" altLang="en-US" sz="1800" dirty="0" smtClean="0">
                <a:solidFill>
                  <a:schemeClr val="accent1"/>
                </a:solidFill>
              </a:rPr>
              <a:t>主机箱内装有主板，</a:t>
            </a:r>
            <a:r>
              <a:rPr lang="en-US" altLang="zh-CN" sz="1800" dirty="0" smtClean="0">
                <a:solidFill>
                  <a:schemeClr val="accent1"/>
                </a:solidFill>
              </a:rPr>
              <a:t>CPU</a:t>
            </a:r>
            <a:r>
              <a:rPr lang="zh-CN" altLang="en-US" sz="1800" dirty="0" smtClean="0">
                <a:solidFill>
                  <a:schemeClr val="accent1"/>
                </a:solidFill>
              </a:rPr>
              <a:t>、内存、电源、显卡等通过特定接口与主板相连。</a:t>
            </a:r>
            <a:endParaRPr lang="zh-CN" altLang="en-US" sz="1800" dirty="0">
              <a:solidFill>
                <a:schemeClr val="accent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1000"/>
                                  </p:stCondLst>
                                  <p:childTnLst>
                                    <p:set>
                                      <p:cBhvr>
                                        <p:cTn id="6" dur="1" fill="hold">
                                          <p:stCondLst>
                                            <p:cond delay="0"/>
                                          </p:stCondLst>
                                        </p:cTn>
                                        <p:tgtEl>
                                          <p:spTgt spid="500738"/>
                                        </p:tgtEl>
                                        <p:attrNameLst>
                                          <p:attrName>style.visibility</p:attrName>
                                        </p:attrNameLst>
                                      </p:cBhvr>
                                      <p:to>
                                        <p:strVal val="visible"/>
                                      </p:to>
                                    </p:set>
                                    <p:animEffect transition="in" filter="checkerboard(across)">
                                      <p:cBhvr>
                                        <p:cTn id="7" dur="500"/>
                                        <p:tgtEl>
                                          <p:spTgt spid="500738"/>
                                        </p:tgtEl>
                                      </p:cBhvr>
                                    </p:animEffect>
                                  </p:childTnLst>
                                </p:cTn>
                              </p:par>
                            </p:childTnLst>
                          </p:cTn>
                        </p:par>
                        <p:par>
                          <p:cTn id="8" fill="hold">
                            <p:stCondLst>
                              <p:cond delay="1500"/>
                            </p:stCondLst>
                            <p:childTnLst>
                              <p:par>
                                <p:cTn id="9" presetID="5" presetClass="entr" presetSubtype="10" fill="hold" grpId="0" nodeType="afterEffect">
                                  <p:stCondLst>
                                    <p:cond delay="1000"/>
                                  </p:stCondLst>
                                  <p:childTnLst>
                                    <p:set>
                                      <p:cBhvr>
                                        <p:cTn id="10" dur="1" fill="hold">
                                          <p:stCondLst>
                                            <p:cond delay="0"/>
                                          </p:stCondLst>
                                        </p:cTn>
                                        <p:tgtEl>
                                          <p:spTgt spid="500750"/>
                                        </p:tgtEl>
                                        <p:attrNameLst>
                                          <p:attrName>style.visibility</p:attrName>
                                        </p:attrNameLst>
                                      </p:cBhvr>
                                      <p:to>
                                        <p:strVal val="visible"/>
                                      </p:to>
                                    </p:set>
                                    <p:animEffect transition="in" filter="checkerboard(across)">
                                      <p:cBhvr>
                                        <p:cTn id="11" dur="500"/>
                                        <p:tgtEl>
                                          <p:spTgt spid="500750"/>
                                        </p:tgtEl>
                                      </p:cBhvr>
                                    </p:animEffect>
                                  </p:childTnLst>
                                </p:cTn>
                              </p:par>
                            </p:childTnLst>
                          </p:cTn>
                        </p:par>
                      </p:childTnLst>
                    </p:cTn>
                  </p:par>
                  <p:par>
                    <p:cTn id="12" fill="hold">
                      <p:stCondLst>
                        <p:cond delay="indefinite"/>
                      </p:stCondLst>
                      <p:childTnLst>
                        <p:par>
                          <p:cTn id="13" fill="hold">
                            <p:stCondLst>
                              <p:cond delay="0"/>
                            </p:stCondLst>
                            <p:childTnLst>
                              <p:par>
                                <p:cTn id="14" presetID="23" presetClass="entr" presetSubtype="16" fill="hold" nodeType="clickEffect">
                                  <p:stCondLst>
                                    <p:cond delay="0"/>
                                  </p:stCondLst>
                                  <p:childTnLst>
                                    <p:set>
                                      <p:cBhvr>
                                        <p:cTn id="15" dur="1" fill="hold">
                                          <p:stCondLst>
                                            <p:cond delay="0"/>
                                          </p:stCondLst>
                                        </p:cTn>
                                        <p:tgtEl>
                                          <p:spTgt spid="500739"/>
                                        </p:tgtEl>
                                        <p:attrNameLst>
                                          <p:attrName>style.visibility</p:attrName>
                                        </p:attrNameLst>
                                      </p:cBhvr>
                                      <p:to>
                                        <p:strVal val="visible"/>
                                      </p:to>
                                    </p:set>
                                    <p:anim calcmode="lin" valueType="num">
                                      <p:cBhvr>
                                        <p:cTn id="16" dur="500" fill="hold"/>
                                        <p:tgtEl>
                                          <p:spTgt spid="500739"/>
                                        </p:tgtEl>
                                        <p:attrNameLst>
                                          <p:attrName>ppt_w</p:attrName>
                                        </p:attrNameLst>
                                      </p:cBhvr>
                                      <p:tavLst>
                                        <p:tav tm="0">
                                          <p:val>
                                            <p:fltVal val="0"/>
                                          </p:val>
                                        </p:tav>
                                        <p:tav tm="100000">
                                          <p:val>
                                            <p:strVal val="#ppt_w"/>
                                          </p:val>
                                        </p:tav>
                                      </p:tavLst>
                                    </p:anim>
                                    <p:anim calcmode="lin" valueType="num">
                                      <p:cBhvr>
                                        <p:cTn id="17" dur="500" fill="hold"/>
                                        <p:tgtEl>
                                          <p:spTgt spid="500739"/>
                                        </p:tgtEl>
                                        <p:attrNameLst>
                                          <p:attrName>ppt_h</p:attrName>
                                        </p:attrNameLst>
                                      </p:cBhvr>
                                      <p:tavLst>
                                        <p:tav tm="0">
                                          <p:val>
                                            <p:fltVal val="0"/>
                                          </p:val>
                                        </p:tav>
                                        <p:tav tm="100000">
                                          <p:val>
                                            <p:strVal val="#ppt_h"/>
                                          </p:val>
                                        </p:tav>
                                      </p:tavLst>
                                    </p:anim>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500741"/>
                                        </p:tgtEl>
                                        <p:attrNameLst>
                                          <p:attrName>style.visibility</p:attrName>
                                        </p:attrNameLst>
                                      </p:cBhvr>
                                      <p:to>
                                        <p:strVal val="visible"/>
                                      </p:to>
                                    </p:set>
                                    <p:animEffect transition="in" filter="box(in)">
                                      <p:cBhvr>
                                        <p:cTn id="22" dur="500"/>
                                        <p:tgtEl>
                                          <p:spTgt spid="500741"/>
                                        </p:tgtEl>
                                      </p:cBhvr>
                                    </p:animEffect>
                                  </p:childTnLst>
                                  <p:subTnLst>
                                    <p:set>
                                      <p:cBhvr override="childStyle">
                                        <p:cTn dur="1" fill="hold" display="0" masterRel="nextClick" afterEffect="1"/>
                                        <p:tgtEl>
                                          <p:spTgt spid="500741"/>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500740"/>
                                        </p:tgtEl>
                                        <p:attrNameLst>
                                          <p:attrName>style.visibility</p:attrName>
                                        </p:attrNameLst>
                                      </p:cBhvr>
                                      <p:to>
                                        <p:strVal val="visible"/>
                                      </p:to>
                                    </p:set>
                                    <p:animEffect transition="in" filter="box(in)">
                                      <p:cBhvr>
                                        <p:cTn id="27" dur="500"/>
                                        <p:tgtEl>
                                          <p:spTgt spid="500740"/>
                                        </p:tgtEl>
                                      </p:cBhvr>
                                    </p:animEffect>
                                  </p:childTnLst>
                                  <p:subTnLst>
                                    <p:set>
                                      <p:cBhvr override="childStyle">
                                        <p:cTn dur="1" fill="hold" display="0" masterRel="nextClick" afterEffect="1"/>
                                        <p:tgtEl>
                                          <p:spTgt spid="500740"/>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500742"/>
                                        </p:tgtEl>
                                        <p:attrNameLst>
                                          <p:attrName>style.visibility</p:attrName>
                                        </p:attrNameLst>
                                      </p:cBhvr>
                                      <p:to>
                                        <p:strVal val="visible"/>
                                      </p:to>
                                    </p:set>
                                    <p:animEffect transition="in" filter="box(in)">
                                      <p:cBhvr>
                                        <p:cTn id="32" dur="500"/>
                                        <p:tgtEl>
                                          <p:spTgt spid="500742"/>
                                        </p:tgtEl>
                                      </p:cBhvr>
                                    </p:animEffect>
                                  </p:childTnLst>
                                  <p:subTnLst>
                                    <p:set>
                                      <p:cBhvr override="childStyle">
                                        <p:cTn dur="1" fill="hold" display="0" masterRel="nextClick" afterEffect="1"/>
                                        <p:tgtEl>
                                          <p:spTgt spid="500742"/>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500743"/>
                                        </p:tgtEl>
                                        <p:attrNameLst>
                                          <p:attrName>style.visibility</p:attrName>
                                        </p:attrNameLst>
                                      </p:cBhvr>
                                      <p:to>
                                        <p:strVal val="visible"/>
                                      </p:to>
                                    </p:set>
                                    <p:animEffect transition="in" filter="box(in)">
                                      <p:cBhvr>
                                        <p:cTn id="37" dur="500"/>
                                        <p:tgtEl>
                                          <p:spTgt spid="500743"/>
                                        </p:tgtEl>
                                      </p:cBhvr>
                                    </p:animEffect>
                                  </p:childTnLst>
                                  <p:subTnLst>
                                    <p:set>
                                      <p:cBhvr override="childStyle">
                                        <p:cTn dur="1" fill="hold" display="0" masterRel="nextClick" afterEffect="1"/>
                                        <p:tgtEl>
                                          <p:spTgt spid="500743"/>
                                        </p:tgtEl>
                                        <p:attrNameLst>
                                          <p:attrName>style.visibility</p:attrName>
                                        </p:attrNameLst>
                                      </p:cBhvr>
                                      <p:to>
                                        <p:strVal val="hidden"/>
                                      </p:to>
                                    </p:set>
                                  </p:sub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500744"/>
                                        </p:tgtEl>
                                        <p:attrNameLst>
                                          <p:attrName>style.visibility</p:attrName>
                                        </p:attrNameLst>
                                      </p:cBhvr>
                                      <p:to>
                                        <p:strVal val="visible"/>
                                      </p:to>
                                    </p:set>
                                    <p:animEffect transition="in" filter="box(in)">
                                      <p:cBhvr>
                                        <p:cTn id="42" dur="500"/>
                                        <p:tgtEl>
                                          <p:spTgt spid="500744"/>
                                        </p:tgtEl>
                                      </p:cBhvr>
                                    </p:animEffect>
                                  </p:childTnLst>
                                  <p:subTnLst>
                                    <p:set>
                                      <p:cBhvr override="childStyle">
                                        <p:cTn dur="1" fill="hold" display="0" masterRel="nextClick" afterEffect="1"/>
                                        <p:tgtEl>
                                          <p:spTgt spid="500744"/>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500745"/>
                                        </p:tgtEl>
                                        <p:attrNameLst>
                                          <p:attrName>style.visibility</p:attrName>
                                        </p:attrNameLst>
                                      </p:cBhvr>
                                      <p:to>
                                        <p:strVal val="visible"/>
                                      </p:to>
                                    </p:set>
                                    <p:animEffect transition="in" filter="box(in)">
                                      <p:cBhvr>
                                        <p:cTn id="47" dur="500"/>
                                        <p:tgtEl>
                                          <p:spTgt spid="500745"/>
                                        </p:tgtEl>
                                      </p:cBhvr>
                                    </p:animEffect>
                                  </p:childTnLst>
                                  <p:subTnLst>
                                    <p:set>
                                      <p:cBhvr override="childStyle">
                                        <p:cTn dur="1" fill="hold" display="0" masterRel="nextClick" afterEffect="1"/>
                                        <p:tgtEl>
                                          <p:spTgt spid="500745"/>
                                        </p:tgtEl>
                                        <p:attrNameLst>
                                          <p:attrName>style.visibility</p:attrName>
                                        </p:attrNameLst>
                                      </p:cBhvr>
                                      <p:to>
                                        <p:strVal val="hidden"/>
                                      </p:to>
                                    </p:set>
                                  </p:subTnLst>
                                </p:cTn>
                              </p:par>
                            </p:childTnLst>
                          </p:cTn>
                        </p:par>
                      </p:childTnLst>
                    </p:cTn>
                  </p:par>
                  <p:par>
                    <p:cTn id="48" fill="hold">
                      <p:stCondLst>
                        <p:cond delay="indefinite"/>
                      </p:stCondLst>
                      <p:childTnLst>
                        <p:par>
                          <p:cTn id="49" fill="hold">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500746"/>
                                        </p:tgtEl>
                                        <p:attrNameLst>
                                          <p:attrName>style.visibility</p:attrName>
                                        </p:attrNameLst>
                                      </p:cBhvr>
                                      <p:to>
                                        <p:strVal val="visible"/>
                                      </p:to>
                                    </p:set>
                                    <p:animEffect transition="in" filter="box(in)">
                                      <p:cBhvr>
                                        <p:cTn id="52" dur="500"/>
                                        <p:tgtEl>
                                          <p:spTgt spid="500746"/>
                                        </p:tgtEl>
                                      </p:cBhvr>
                                    </p:animEffect>
                                  </p:childTnLst>
                                  <p:subTnLst>
                                    <p:set>
                                      <p:cBhvr override="childStyle">
                                        <p:cTn dur="1" fill="hold" display="0" masterRel="nextClick" afterEffect="1"/>
                                        <p:tgtEl>
                                          <p:spTgt spid="50074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0738" grpId="0" autoUpdateAnimBg="0"/>
      <p:bldP spid="500740" grpId="0" animBg="1" autoUpdateAnimBg="0"/>
      <p:bldP spid="500741" grpId="0" animBg="1" autoUpdateAnimBg="0"/>
      <p:bldP spid="500742" grpId="0" animBg="1" autoUpdateAnimBg="0"/>
      <p:bldP spid="500743" grpId="0" animBg="1" autoUpdateAnimBg="0"/>
      <p:bldP spid="500744" grpId="0" animBg="1" autoUpdateAnimBg="0"/>
      <p:bldP spid="500745" grpId="0" animBg="1" autoUpdateAnimBg="0"/>
      <p:bldP spid="500746" grpId="0" animBg="1" autoUpdateAnimBg="0"/>
      <p:bldP spid="500750"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Text Box 2"/>
          <p:cNvSpPr txBox="1">
            <a:spLocks noChangeArrowheads="1"/>
          </p:cNvSpPr>
          <p:nvPr/>
        </p:nvSpPr>
        <p:spPr bwMode="auto">
          <a:xfrm>
            <a:off x="685800" y="1447800"/>
            <a:ext cx="609600" cy="3508375"/>
          </a:xfrm>
          <a:prstGeom prst="rect">
            <a:avLst/>
          </a:prstGeom>
          <a:noFill/>
          <a:ln w="9525">
            <a:noFill/>
            <a:miter lim="800000"/>
            <a:headEnd/>
            <a:tailEnd/>
          </a:ln>
          <a:effectLst/>
        </p:spPr>
        <p:txBody>
          <a:bodyPr>
            <a:spAutoFit/>
          </a:bodyPr>
          <a:lstStyle/>
          <a:p>
            <a:pPr algn="l">
              <a:spcBef>
                <a:spcPct val="50000"/>
              </a:spcBef>
              <a:defRPr/>
            </a:pPr>
            <a:r>
              <a:rPr lang="zh-CN" altLang="en-US" sz="2800" b="1">
                <a:solidFill>
                  <a:srgbClr val="CC0099"/>
                </a:solidFill>
                <a:effectLst>
                  <a:outerShdw blurRad="38100" dist="38100" dir="2700000" algn="tl">
                    <a:srgbClr val="000000"/>
                  </a:outerShdw>
                </a:effectLst>
                <a:ea typeface="Arial Unicode MS" pitchFamily="34" charset="-122"/>
                <a:cs typeface="Arial Unicode MS" pitchFamily="34" charset="-122"/>
              </a:rPr>
              <a:t>计算机系统的组成</a:t>
            </a:r>
          </a:p>
        </p:txBody>
      </p:sp>
      <p:grpSp>
        <p:nvGrpSpPr>
          <p:cNvPr id="2" name="Group 3"/>
          <p:cNvGrpSpPr>
            <a:grpSpLocks/>
          </p:cNvGrpSpPr>
          <p:nvPr/>
        </p:nvGrpSpPr>
        <p:grpSpPr bwMode="auto">
          <a:xfrm>
            <a:off x="1524000" y="1295400"/>
            <a:ext cx="1676400" cy="3657600"/>
            <a:chOff x="960" y="816"/>
            <a:chExt cx="1056" cy="2304"/>
          </a:xfrm>
        </p:grpSpPr>
        <p:sp>
          <p:nvSpPr>
            <p:cNvPr id="27704" name="Text Box 4"/>
            <p:cNvSpPr txBox="1">
              <a:spLocks noChangeArrowheads="1"/>
            </p:cNvSpPr>
            <p:nvPr/>
          </p:nvSpPr>
          <p:spPr bwMode="auto">
            <a:xfrm>
              <a:off x="1344" y="816"/>
              <a:ext cx="672" cy="212"/>
            </a:xfrm>
            <a:prstGeom prst="rect">
              <a:avLst/>
            </a:prstGeom>
            <a:solidFill>
              <a:srgbClr val="993300"/>
            </a:solidFill>
            <a:ln w="9525">
              <a:miter lim="800000"/>
              <a:headEnd/>
              <a:tailEnd/>
            </a:ln>
            <a:scene3d>
              <a:camera prst="legacyPerspectiveTopRight"/>
              <a:lightRig rig="legacyFlat3" dir="b"/>
            </a:scene3d>
            <a:sp3d extrusionH="430200" prstMaterial="legacyMatte">
              <a:bevelT w="13500" h="13500" prst="angle"/>
              <a:bevelB w="13500" h="13500" prst="angle"/>
              <a:extrusionClr>
                <a:srgbClr val="993300"/>
              </a:extrusionClr>
            </a:sp3d>
          </p:spPr>
          <p:txBody>
            <a:bodyPr>
              <a:spAutoFit/>
              <a:flatTx/>
            </a:bodyPr>
            <a:lstStyle/>
            <a:p>
              <a:pPr>
                <a:spcBef>
                  <a:spcPct val="50000"/>
                </a:spcBef>
              </a:pPr>
              <a:r>
                <a:rPr lang="zh-CN" altLang="en-US" sz="1600" b="1">
                  <a:solidFill>
                    <a:srgbClr val="FFFFFF"/>
                  </a:solidFill>
                </a:rPr>
                <a:t>硬件系统</a:t>
              </a:r>
            </a:p>
          </p:txBody>
        </p:sp>
        <p:sp>
          <p:nvSpPr>
            <p:cNvPr id="27705" name="Text Box 5"/>
            <p:cNvSpPr txBox="1">
              <a:spLocks noChangeArrowheads="1"/>
            </p:cNvSpPr>
            <p:nvPr/>
          </p:nvSpPr>
          <p:spPr bwMode="auto">
            <a:xfrm>
              <a:off x="1344" y="2908"/>
              <a:ext cx="672" cy="212"/>
            </a:xfrm>
            <a:prstGeom prst="rect">
              <a:avLst/>
            </a:prstGeom>
            <a:solidFill>
              <a:srgbClr val="000066"/>
            </a:solidFill>
            <a:ln w="9525">
              <a:miter lim="800000"/>
              <a:headEnd/>
              <a:tailEnd/>
            </a:ln>
            <a:scene3d>
              <a:camera prst="legacyPerspectiveTopRight"/>
              <a:lightRig rig="legacyFlat3" dir="b"/>
            </a:scene3d>
            <a:sp3d extrusionH="430200" prstMaterial="legacyMatte">
              <a:bevelT w="13500" h="13500" prst="angle"/>
              <a:bevelB w="13500" h="13500" prst="angle"/>
              <a:extrusionClr>
                <a:srgbClr val="000066"/>
              </a:extrusionClr>
            </a:sp3d>
          </p:spPr>
          <p:txBody>
            <a:bodyPr>
              <a:spAutoFit/>
              <a:flatTx/>
            </a:bodyPr>
            <a:lstStyle/>
            <a:p>
              <a:pPr>
                <a:spcBef>
                  <a:spcPct val="50000"/>
                </a:spcBef>
              </a:pPr>
              <a:r>
                <a:rPr lang="zh-CN" altLang="en-US" sz="1600" b="1">
                  <a:solidFill>
                    <a:srgbClr val="FFFFFF"/>
                  </a:solidFill>
                </a:rPr>
                <a:t>软件系统</a:t>
              </a:r>
            </a:p>
          </p:txBody>
        </p:sp>
        <p:sp>
          <p:nvSpPr>
            <p:cNvPr id="27706" name="Line 6"/>
            <p:cNvSpPr>
              <a:spLocks noChangeShapeType="1"/>
            </p:cNvSpPr>
            <p:nvPr/>
          </p:nvSpPr>
          <p:spPr bwMode="auto">
            <a:xfrm flipH="1">
              <a:off x="960" y="912"/>
              <a:ext cx="384" cy="1104"/>
            </a:xfrm>
            <a:prstGeom prst="line">
              <a:avLst/>
            </a:prstGeom>
            <a:noFill/>
            <a:ln w="9525">
              <a:solidFill>
                <a:schemeClr val="tx1"/>
              </a:solidFill>
              <a:round/>
              <a:headEnd/>
              <a:tailEnd/>
            </a:ln>
          </p:spPr>
          <p:txBody>
            <a:bodyPr wrap="none" anchor="ctr"/>
            <a:lstStyle/>
            <a:p>
              <a:endParaRPr lang="zh-CN" altLang="en-US"/>
            </a:p>
          </p:txBody>
        </p:sp>
        <p:sp>
          <p:nvSpPr>
            <p:cNvPr id="27707" name="Line 7"/>
            <p:cNvSpPr>
              <a:spLocks noChangeShapeType="1"/>
            </p:cNvSpPr>
            <p:nvPr/>
          </p:nvSpPr>
          <p:spPr bwMode="auto">
            <a:xfrm>
              <a:off x="960" y="2016"/>
              <a:ext cx="384" cy="960"/>
            </a:xfrm>
            <a:prstGeom prst="line">
              <a:avLst/>
            </a:prstGeom>
            <a:noFill/>
            <a:ln w="9525">
              <a:solidFill>
                <a:schemeClr val="tx1"/>
              </a:solidFill>
              <a:round/>
              <a:headEnd/>
              <a:tailEnd/>
            </a:ln>
          </p:spPr>
          <p:txBody>
            <a:bodyPr wrap="none" anchor="ctr"/>
            <a:lstStyle/>
            <a:p>
              <a:endParaRPr lang="zh-CN" altLang="en-US"/>
            </a:p>
          </p:txBody>
        </p:sp>
      </p:grpSp>
      <p:grpSp>
        <p:nvGrpSpPr>
          <p:cNvPr id="3" name="Group 8"/>
          <p:cNvGrpSpPr>
            <a:grpSpLocks/>
          </p:cNvGrpSpPr>
          <p:nvPr/>
        </p:nvGrpSpPr>
        <p:grpSpPr bwMode="auto">
          <a:xfrm>
            <a:off x="3276600" y="685800"/>
            <a:ext cx="1524000" cy="1676400"/>
            <a:chOff x="2064" y="432"/>
            <a:chExt cx="960" cy="1056"/>
          </a:xfrm>
        </p:grpSpPr>
        <p:sp>
          <p:nvSpPr>
            <p:cNvPr id="27700" name="Text Box 9"/>
            <p:cNvSpPr txBox="1">
              <a:spLocks noChangeArrowheads="1"/>
            </p:cNvSpPr>
            <p:nvPr/>
          </p:nvSpPr>
          <p:spPr bwMode="auto">
            <a:xfrm>
              <a:off x="2352" y="432"/>
              <a:ext cx="672" cy="212"/>
            </a:xfrm>
            <a:prstGeom prst="rect">
              <a:avLst/>
            </a:prstGeom>
            <a:solidFill>
              <a:srgbClr val="CC3300"/>
            </a:solidFill>
            <a:ln w="9525">
              <a:miter lim="800000"/>
              <a:headEnd/>
              <a:tailEnd/>
            </a:ln>
            <a:scene3d>
              <a:camera prst="legacyPerspectiveTopRight"/>
              <a:lightRig rig="legacyFlat3" dir="b"/>
            </a:scene3d>
            <a:sp3d extrusionH="430200" prstMaterial="legacyMatte">
              <a:bevelT w="13500" h="13500" prst="angle"/>
              <a:bevelB w="13500" h="13500" prst="angle"/>
              <a:extrusionClr>
                <a:srgbClr val="CC3300"/>
              </a:extrusionClr>
            </a:sp3d>
          </p:spPr>
          <p:txBody>
            <a:bodyPr>
              <a:spAutoFit/>
              <a:flatTx/>
            </a:bodyPr>
            <a:lstStyle/>
            <a:p>
              <a:pPr>
                <a:spcBef>
                  <a:spcPct val="50000"/>
                </a:spcBef>
              </a:pPr>
              <a:r>
                <a:rPr lang="zh-CN" altLang="en-US" sz="1600" b="1">
                  <a:solidFill>
                    <a:srgbClr val="FFFFFF"/>
                  </a:solidFill>
                </a:rPr>
                <a:t>主机</a:t>
              </a:r>
            </a:p>
          </p:txBody>
        </p:sp>
        <p:sp>
          <p:nvSpPr>
            <p:cNvPr id="27701" name="Text Box 10"/>
            <p:cNvSpPr txBox="1">
              <a:spLocks noChangeArrowheads="1"/>
            </p:cNvSpPr>
            <p:nvPr/>
          </p:nvSpPr>
          <p:spPr bwMode="auto">
            <a:xfrm>
              <a:off x="2352" y="1276"/>
              <a:ext cx="672" cy="212"/>
            </a:xfrm>
            <a:prstGeom prst="rect">
              <a:avLst/>
            </a:prstGeom>
            <a:solidFill>
              <a:srgbClr val="CC3300"/>
            </a:solidFill>
            <a:ln w="9525">
              <a:miter lim="800000"/>
              <a:headEnd/>
              <a:tailEnd/>
            </a:ln>
            <a:scene3d>
              <a:camera prst="legacyPerspectiveTopRight"/>
              <a:lightRig rig="legacyFlat3" dir="b"/>
            </a:scene3d>
            <a:sp3d extrusionH="430200" prstMaterial="legacyMatte">
              <a:bevelT w="13500" h="13500" prst="angle"/>
              <a:bevelB w="13500" h="13500" prst="angle"/>
              <a:extrusionClr>
                <a:srgbClr val="CC3300"/>
              </a:extrusionClr>
            </a:sp3d>
          </p:spPr>
          <p:txBody>
            <a:bodyPr>
              <a:spAutoFit/>
              <a:flatTx/>
            </a:bodyPr>
            <a:lstStyle/>
            <a:p>
              <a:pPr>
                <a:spcBef>
                  <a:spcPct val="50000"/>
                </a:spcBef>
              </a:pPr>
              <a:r>
                <a:rPr lang="zh-CN" altLang="en-US" sz="1600" b="1">
                  <a:solidFill>
                    <a:srgbClr val="FFFFFF"/>
                  </a:solidFill>
                </a:rPr>
                <a:t>外部设备</a:t>
              </a:r>
            </a:p>
          </p:txBody>
        </p:sp>
        <p:sp>
          <p:nvSpPr>
            <p:cNvPr id="27702" name="Line 11"/>
            <p:cNvSpPr>
              <a:spLocks noChangeShapeType="1"/>
            </p:cNvSpPr>
            <p:nvPr/>
          </p:nvSpPr>
          <p:spPr bwMode="auto">
            <a:xfrm flipH="1">
              <a:off x="2064" y="576"/>
              <a:ext cx="288" cy="288"/>
            </a:xfrm>
            <a:prstGeom prst="line">
              <a:avLst/>
            </a:prstGeom>
            <a:noFill/>
            <a:ln w="9525">
              <a:solidFill>
                <a:schemeClr val="tx1"/>
              </a:solidFill>
              <a:round/>
              <a:headEnd/>
              <a:tailEnd/>
            </a:ln>
          </p:spPr>
          <p:txBody>
            <a:bodyPr wrap="none" anchor="ctr"/>
            <a:lstStyle/>
            <a:p>
              <a:endParaRPr lang="zh-CN" altLang="en-US"/>
            </a:p>
          </p:txBody>
        </p:sp>
        <p:sp>
          <p:nvSpPr>
            <p:cNvPr id="27703" name="Line 12"/>
            <p:cNvSpPr>
              <a:spLocks noChangeShapeType="1"/>
            </p:cNvSpPr>
            <p:nvPr/>
          </p:nvSpPr>
          <p:spPr bwMode="auto">
            <a:xfrm>
              <a:off x="2064" y="864"/>
              <a:ext cx="288" cy="432"/>
            </a:xfrm>
            <a:prstGeom prst="line">
              <a:avLst/>
            </a:prstGeom>
            <a:noFill/>
            <a:ln w="9525">
              <a:solidFill>
                <a:schemeClr val="tx1"/>
              </a:solidFill>
              <a:round/>
              <a:headEnd/>
              <a:tailEnd/>
            </a:ln>
          </p:spPr>
          <p:txBody>
            <a:bodyPr wrap="none" anchor="ctr"/>
            <a:lstStyle/>
            <a:p>
              <a:endParaRPr lang="zh-CN" altLang="en-US"/>
            </a:p>
          </p:txBody>
        </p:sp>
      </p:grpSp>
      <p:grpSp>
        <p:nvGrpSpPr>
          <p:cNvPr id="4" name="Group 13"/>
          <p:cNvGrpSpPr>
            <a:grpSpLocks/>
          </p:cNvGrpSpPr>
          <p:nvPr/>
        </p:nvGrpSpPr>
        <p:grpSpPr bwMode="auto">
          <a:xfrm>
            <a:off x="3200400" y="3854450"/>
            <a:ext cx="1600200" cy="2089150"/>
            <a:chOff x="2016" y="2428"/>
            <a:chExt cx="1008" cy="1316"/>
          </a:xfrm>
        </p:grpSpPr>
        <p:sp>
          <p:nvSpPr>
            <p:cNvPr id="27696" name="Text Box 14"/>
            <p:cNvSpPr txBox="1">
              <a:spLocks noChangeArrowheads="1"/>
            </p:cNvSpPr>
            <p:nvPr/>
          </p:nvSpPr>
          <p:spPr bwMode="auto">
            <a:xfrm>
              <a:off x="2352" y="2428"/>
              <a:ext cx="672" cy="212"/>
            </a:xfrm>
            <a:prstGeom prst="rect">
              <a:avLst/>
            </a:prstGeom>
            <a:solidFill>
              <a:srgbClr val="0000FF"/>
            </a:solidFill>
            <a:ln w="9525">
              <a:miter lim="800000"/>
              <a:headEnd/>
              <a:tailEnd/>
            </a:ln>
            <a:scene3d>
              <a:camera prst="legacyPerspectiveTopRight"/>
              <a:lightRig rig="legacyFlat3" dir="b"/>
            </a:scene3d>
            <a:sp3d extrusionH="430200" prstMaterial="legacyMatte">
              <a:bevelT w="13500" h="13500" prst="angle"/>
              <a:bevelB w="13500" h="13500" prst="angle"/>
              <a:extrusionClr>
                <a:srgbClr val="0000FF"/>
              </a:extrusionClr>
            </a:sp3d>
          </p:spPr>
          <p:txBody>
            <a:bodyPr>
              <a:spAutoFit/>
              <a:flatTx/>
            </a:bodyPr>
            <a:lstStyle/>
            <a:p>
              <a:pPr>
                <a:spcBef>
                  <a:spcPct val="50000"/>
                </a:spcBef>
              </a:pPr>
              <a:r>
                <a:rPr lang="zh-CN" altLang="en-US" sz="1600" b="1">
                  <a:solidFill>
                    <a:srgbClr val="FFFFFF"/>
                  </a:solidFill>
                </a:rPr>
                <a:t>系统软件</a:t>
              </a:r>
            </a:p>
          </p:txBody>
        </p:sp>
        <p:sp>
          <p:nvSpPr>
            <p:cNvPr id="27697" name="Text Box 15"/>
            <p:cNvSpPr txBox="1">
              <a:spLocks noChangeArrowheads="1"/>
            </p:cNvSpPr>
            <p:nvPr/>
          </p:nvSpPr>
          <p:spPr bwMode="auto">
            <a:xfrm>
              <a:off x="2352" y="3532"/>
              <a:ext cx="672" cy="212"/>
            </a:xfrm>
            <a:prstGeom prst="rect">
              <a:avLst/>
            </a:prstGeom>
            <a:solidFill>
              <a:srgbClr val="0000FF"/>
            </a:solidFill>
            <a:ln w="9525">
              <a:miter lim="800000"/>
              <a:headEnd/>
              <a:tailEnd/>
            </a:ln>
            <a:scene3d>
              <a:camera prst="legacyPerspectiveTopRight"/>
              <a:lightRig rig="legacyFlat3" dir="b"/>
            </a:scene3d>
            <a:sp3d extrusionH="430200" prstMaterial="legacyMatte">
              <a:bevelT w="13500" h="13500" prst="angle"/>
              <a:bevelB w="13500" h="13500" prst="angle"/>
              <a:extrusionClr>
                <a:srgbClr val="0000FF"/>
              </a:extrusionClr>
            </a:sp3d>
          </p:spPr>
          <p:txBody>
            <a:bodyPr>
              <a:spAutoFit/>
              <a:flatTx/>
            </a:bodyPr>
            <a:lstStyle/>
            <a:p>
              <a:pPr>
                <a:spcBef>
                  <a:spcPct val="50000"/>
                </a:spcBef>
              </a:pPr>
              <a:r>
                <a:rPr lang="zh-CN" altLang="en-US" sz="1600" b="1">
                  <a:solidFill>
                    <a:srgbClr val="FFFFFF"/>
                  </a:solidFill>
                </a:rPr>
                <a:t>应用软件</a:t>
              </a:r>
            </a:p>
          </p:txBody>
        </p:sp>
        <p:sp>
          <p:nvSpPr>
            <p:cNvPr id="27698" name="Line 16"/>
            <p:cNvSpPr>
              <a:spLocks noChangeShapeType="1"/>
            </p:cNvSpPr>
            <p:nvPr/>
          </p:nvSpPr>
          <p:spPr bwMode="auto">
            <a:xfrm flipH="1">
              <a:off x="2016" y="2448"/>
              <a:ext cx="336" cy="576"/>
            </a:xfrm>
            <a:prstGeom prst="line">
              <a:avLst/>
            </a:prstGeom>
            <a:noFill/>
            <a:ln w="9525">
              <a:solidFill>
                <a:schemeClr val="tx1"/>
              </a:solidFill>
              <a:round/>
              <a:headEnd/>
              <a:tailEnd/>
            </a:ln>
          </p:spPr>
          <p:txBody>
            <a:bodyPr wrap="none" anchor="ctr"/>
            <a:lstStyle/>
            <a:p>
              <a:endParaRPr lang="zh-CN" altLang="en-US"/>
            </a:p>
          </p:txBody>
        </p:sp>
        <p:sp>
          <p:nvSpPr>
            <p:cNvPr id="27699" name="Line 17"/>
            <p:cNvSpPr>
              <a:spLocks noChangeShapeType="1"/>
            </p:cNvSpPr>
            <p:nvPr/>
          </p:nvSpPr>
          <p:spPr bwMode="auto">
            <a:xfrm>
              <a:off x="2016" y="3024"/>
              <a:ext cx="336" cy="528"/>
            </a:xfrm>
            <a:prstGeom prst="line">
              <a:avLst/>
            </a:prstGeom>
            <a:noFill/>
            <a:ln w="9525">
              <a:solidFill>
                <a:schemeClr val="tx1"/>
              </a:solidFill>
              <a:round/>
              <a:headEnd/>
              <a:tailEnd/>
            </a:ln>
          </p:spPr>
          <p:txBody>
            <a:bodyPr wrap="none" anchor="ctr"/>
            <a:lstStyle/>
            <a:p>
              <a:endParaRPr lang="zh-CN" altLang="en-US"/>
            </a:p>
          </p:txBody>
        </p:sp>
      </p:grpSp>
      <p:grpSp>
        <p:nvGrpSpPr>
          <p:cNvPr id="5" name="Group 18"/>
          <p:cNvGrpSpPr>
            <a:grpSpLocks/>
          </p:cNvGrpSpPr>
          <p:nvPr/>
        </p:nvGrpSpPr>
        <p:grpSpPr bwMode="auto">
          <a:xfrm>
            <a:off x="4876800" y="457200"/>
            <a:ext cx="1752600" cy="914400"/>
            <a:chOff x="3072" y="288"/>
            <a:chExt cx="1104" cy="576"/>
          </a:xfrm>
        </p:grpSpPr>
        <p:sp>
          <p:nvSpPr>
            <p:cNvPr id="27692" name="Text Box 19"/>
            <p:cNvSpPr txBox="1">
              <a:spLocks noChangeArrowheads="1"/>
            </p:cNvSpPr>
            <p:nvPr/>
          </p:nvSpPr>
          <p:spPr bwMode="auto">
            <a:xfrm>
              <a:off x="3408" y="288"/>
              <a:ext cx="768" cy="192"/>
            </a:xfrm>
            <a:prstGeom prst="rect">
              <a:avLst/>
            </a:prstGeom>
            <a:solidFill>
              <a:srgbClr val="FF3300"/>
            </a:solidFill>
            <a:ln w="9525">
              <a:miter lim="800000"/>
              <a:headEnd/>
              <a:tailEnd/>
            </a:ln>
            <a:scene3d>
              <a:camera prst="legacyPerspectiveTopRight"/>
              <a:lightRig rig="legacyFlat3" dir="b"/>
            </a:scene3d>
            <a:sp3d extrusionH="430200" prstMaterial="legacyMatte">
              <a:bevelT w="13500" h="13500" prst="angle"/>
              <a:bevelB w="13500" h="13500" prst="angle"/>
              <a:extrusionClr>
                <a:srgbClr val="FF3300"/>
              </a:extrusionClr>
            </a:sp3d>
          </p:spPr>
          <p:txBody>
            <a:bodyPr>
              <a:spAutoFit/>
              <a:flatTx/>
            </a:bodyPr>
            <a:lstStyle/>
            <a:p>
              <a:pPr>
                <a:spcBef>
                  <a:spcPct val="50000"/>
                </a:spcBef>
              </a:pPr>
              <a:r>
                <a:rPr lang="zh-CN" altLang="en-US" sz="1400" b="1">
                  <a:solidFill>
                    <a:srgbClr val="FFFFFF"/>
                  </a:solidFill>
                </a:rPr>
                <a:t>中央处理器</a:t>
              </a:r>
            </a:p>
          </p:txBody>
        </p:sp>
        <p:sp>
          <p:nvSpPr>
            <p:cNvPr id="27693" name="Text Box 20"/>
            <p:cNvSpPr txBox="1">
              <a:spLocks noChangeArrowheads="1"/>
            </p:cNvSpPr>
            <p:nvPr/>
          </p:nvSpPr>
          <p:spPr bwMode="auto">
            <a:xfrm>
              <a:off x="3408" y="672"/>
              <a:ext cx="768" cy="192"/>
            </a:xfrm>
            <a:prstGeom prst="rect">
              <a:avLst/>
            </a:prstGeom>
            <a:solidFill>
              <a:srgbClr val="FF3300"/>
            </a:solidFill>
            <a:ln w="9525">
              <a:miter lim="800000"/>
              <a:headEnd/>
              <a:tailEnd/>
            </a:ln>
            <a:scene3d>
              <a:camera prst="legacyPerspectiveTopRight"/>
              <a:lightRig rig="legacyFlat3" dir="b"/>
            </a:scene3d>
            <a:sp3d extrusionH="430200" prstMaterial="legacyMatte">
              <a:bevelT w="13500" h="13500" prst="angle"/>
              <a:bevelB w="13500" h="13500" prst="angle"/>
              <a:extrusionClr>
                <a:srgbClr val="FF3300"/>
              </a:extrusionClr>
            </a:sp3d>
          </p:spPr>
          <p:txBody>
            <a:bodyPr>
              <a:spAutoFit/>
              <a:flatTx/>
            </a:bodyPr>
            <a:lstStyle/>
            <a:p>
              <a:pPr>
                <a:spcBef>
                  <a:spcPct val="50000"/>
                </a:spcBef>
              </a:pPr>
              <a:r>
                <a:rPr lang="zh-CN" altLang="en-US" sz="1400" b="1">
                  <a:solidFill>
                    <a:srgbClr val="FFFFFF"/>
                  </a:solidFill>
                </a:rPr>
                <a:t>内存储器</a:t>
              </a:r>
            </a:p>
          </p:txBody>
        </p:sp>
        <p:sp>
          <p:nvSpPr>
            <p:cNvPr id="27694" name="Line 21"/>
            <p:cNvSpPr>
              <a:spLocks noChangeShapeType="1"/>
            </p:cNvSpPr>
            <p:nvPr/>
          </p:nvSpPr>
          <p:spPr bwMode="auto">
            <a:xfrm flipV="1">
              <a:off x="3072" y="336"/>
              <a:ext cx="336" cy="144"/>
            </a:xfrm>
            <a:prstGeom prst="line">
              <a:avLst/>
            </a:prstGeom>
            <a:noFill/>
            <a:ln w="9525">
              <a:solidFill>
                <a:schemeClr val="tx1"/>
              </a:solidFill>
              <a:round/>
              <a:headEnd/>
              <a:tailEnd/>
            </a:ln>
          </p:spPr>
          <p:txBody>
            <a:bodyPr wrap="none" anchor="ctr"/>
            <a:lstStyle/>
            <a:p>
              <a:endParaRPr lang="zh-CN" altLang="en-US"/>
            </a:p>
          </p:txBody>
        </p:sp>
        <p:sp>
          <p:nvSpPr>
            <p:cNvPr id="27695" name="Line 22"/>
            <p:cNvSpPr>
              <a:spLocks noChangeShapeType="1"/>
            </p:cNvSpPr>
            <p:nvPr/>
          </p:nvSpPr>
          <p:spPr bwMode="auto">
            <a:xfrm>
              <a:off x="3072" y="480"/>
              <a:ext cx="336" cy="240"/>
            </a:xfrm>
            <a:prstGeom prst="line">
              <a:avLst/>
            </a:prstGeom>
            <a:noFill/>
            <a:ln w="9525">
              <a:solidFill>
                <a:schemeClr val="tx1"/>
              </a:solidFill>
              <a:round/>
              <a:headEnd/>
              <a:tailEnd/>
            </a:ln>
          </p:spPr>
          <p:txBody>
            <a:bodyPr wrap="none" anchor="ctr"/>
            <a:lstStyle/>
            <a:p>
              <a:endParaRPr lang="zh-CN" altLang="en-US"/>
            </a:p>
          </p:txBody>
        </p:sp>
      </p:grpSp>
      <p:grpSp>
        <p:nvGrpSpPr>
          <p:cNvPr id="6" name="Group 23"/>
          <p:cNvGrpSpPr>
            <a:grpSpLocks/>
          </p:cNvGrpSpPr>
          <p:nvPr/>
        </p:nvGrpSpPr>
        <p:grpSpPr bwMode="auto">
          <a:xfrm>
            <a:off x="4876800" y="1676400"/>
            <a:ext cx="1752600" cy="1203325"/>
            <a:chOff x="3072" y="1056"/>
            <a:chExt cx="1104" cy="758"/>
          </a:xfrm>
        </p:grpSpPr>
        <p:sp>
          <p:nvSpPr>
            <p:cNvPr id="27686" name="Text Box 24"/>
            <p:cNvSpPr txBox="1">
              <a:spLocks noChangeArrowheads="1"/>
            </p:cNvSpPr>
            <p:nvPr/>
          </p:nvSpPr>
          <p:spPr bwMode="auto">
            <a:xfrm>
              <a:off x="3408" y="1056"/>
              <a:ext cx="768" cy="192"/>
            </a:xfrm>
            <a:prstGeom prst="rect">
              <a:avLst/>
            </a:prstGeom>
            <a:solidFill>
              <a:srgbClr val="FF3300"/>
            </a:solidFill>
            <a:ln w="9525">
              <a:miter lim="800000"/>
              <a:headEnd/>
              <a:tailEnd/>
            </a:ln>
            <a:scene3d>
              <a:camera prst="legacyPerspectiveTopRight"/>
              <a:lightRig rig="legacyFlat3" dir="b"/>
            </a:scene3d>
            <a:sp3d extrusionH="430200" prstMaterial="legacyMatte">
              <a:bevelT w="13500" h="13500" prst="angle"/>
              <a:bevelB w="13500" h="13500" prst="angle"/>
              <a:extrusionClr>
                <a:srgbClr val="FF3300"/>
              </a:extrusionClr>
            </a:sp3d>
          </p:spPr>
          <p:txBody>
            <a:bodyPr>
              <a:spAutoFit/>
              <a:flatTx/>
            </a:bodyPr>
            <a:lstStyle/>
            <a:p>
              <a:pPr>
                <a:spcBef>
                  <a:spcPct val="50000"/>
                </a:spcBef>
              </a:pPr>
              <a:r>
                <a:rPr lang="zh-CN" altLang="en-US" sz="1400" b="1">
                  <a:solidFill>
                    <a:srgbClr val="FFFFFF"/>
                  </a:solidFill>
                </a:rPr>
                <a:t>输入设备</a:t>
              </a:r>
            </a:p>
          </p:txBody>
        </p:sp>
        <p:sp>
          <p:nvSpPr>
            <p:cNvPr id="27687" name="Text Box 25"/>
            <p:cNvSpPr txBox="1">
              <a:spLocks noChangeArrowheads="1"/>
            </p:cNvSpPr>
            <p:nvPr/>
          </p:nvSpPr>
          <p:spPr bwMode="auto">
            <a:xfrm>
              <a:off x="3408" y="1339"/>
              <a:ext cx="768" cy="192"/>
            </a:xfrm>
            <a:prstGeom prst="rect">
              <a:avLst/>
            </a:prstGeom>
            <a:solidFill>
              <a:srgbClr val="FF3300"/>
            </a:solidFill>
            <a:ln w="9525">
              <a:miter lim="800000"/>
              <a:headEnd/>
              <a:tailEnd/>
            </a:ln>
            <a:scene3d>
              <a:camera prst="legacyPerspectiveTopRight"/>
              <a:lightRig rig="legacyFlat3" dir="b"/>
            </a:scene3d>
            <a:sp3d extrusionH="430200" prstMaterial="legacyMatte">
              <a:bevelT w="13500" h="13500" prst="angle"/>
              <a:bevelB w="13500" h="13500" prst="angle"/>
              <a:extrusionClr>
                <a:srgbClr val="FF3300"/>
              </a:extrusionClr>
            </a:sp3d>
          </p:spPr>
          <p:txBody>
            <a:bodyPr>
              <a:spAutoFit/>
              <a:flatTx/>
            </a:bodyPr>
            <a:lstStyle/>
            <a:p>
              <a:pPr>
                <a:spcBef>
                  <a:spcPct val="50000"/>
                </a:spcBef>
              </a:pPr>
              <a:r>
                <a:rPr lang="zh-CN" altLang="en-US" sz="1400" b="1">
                  <a:solidFill>
                    <a:srgbClr val="FFFFFF"/>
                  </a:solidFill>
                </a:rPr>
                <a:t>输出设备</a:t>
              </a:r>
            </a:p>
          </p:txBody>
        </p:sp>
        <p:sp>
          <p:nvSpPr>
            <p:cNvPr id="27688" name="Text Box 26"/>
            <p:cNvSpPr txBox="1">
              <a:spLocks noChangeArrowheads="1"/>
            </p:cNvSpPr>
            <p:nvPr/>
          </p:nvSpPr>
          <p:spPr bwMode="auto">
            <a:xfrm>
              <a:off x="3408" y="1622"/>
              <a:ext cx="768" cy="192"/>
            </a:xfrm>
            <a:prstGeom prst="rect">
              <a:avLst/>
            </a:prstGeom>
            <a:solidFill>
              <a:srgbClr val="FF3300"/>
            </a:solidFill>
            <a:ln w="9525">
              <a:miter lim="800000"/>
              <a:headEnd/>
              <a:tailEnd/>
            </a:ln>
            <a:scene3d>
              <a:camera prst="legacyPerspectiveTopRight"/>
              <a:lightRig rig="legacyFlat3" dir="b"/>
            </a:scene3d>
            <a:sp3d extrusionH="430200" prstMaterial="legacyMatte">
              <a:bevelT w="13500" h="13500" prst="angle"/>
              <a:bevelB w="13500" h="13500" prst="angle"/>
              <a:extrusionClr>
                <a:srgbClr val="FF3300"/>
              </a:extrusionClr>
            </a:sp3d>
          </p:spPr>
          <p:txBody>
            <a:bodyPr>
              <a:spAutoFit/>
              <a:flatTx/>
            </a:bodyPr>
            <a:lstStyle/>
            <a:p>
              <a:pPr>
                <a:spcBef>
                  <a:spcPct val="50000"/>
                </a:spcBef>
              </a:pPr>
              <a:r>
                <a:rPr lang="zh-CN" altLang="en-US" sz="1400" b="1">
                  <a:solidFill>
                    <a:srgbClr val="FFFFFF"/>
                  </a:solidFill>
                </a:rPr>
                <a:t>外存储器</a:t>
              </a:r>
            </a:p>
          </p:txBody>
        </p:sp>
        <p:sp>
          <p:nvSpPr>
            <p:cNvPr id="27689" name="Line 27"/>
            <p:cNvSpPr>
              <a:spLocks noChangeShapeType="1"/>
            </p:cNvSpPr>
            <p:nvPr/>
          </p:nvSpPr>
          <p:spPr bwMode="auto">
            <a:xfrm flipV="1">
              <a:off x="3072" y="1104"/>
              <a:ext cx="336" cy="240"/>
            </a:xfrm>
            <a:prstGeom prst="line">
              <a:avLst/>
            </a:prstGeom>
            <a:noFill/>
            <a:ln w="9525">
              <a:solidFill>
                <a:schemeClr val="tx1"/>
              </a:solidFill>
              <a:round/>
              <a:headEnd/>
              <a:tailEnd/>
            </a:ln>
          </p:spPr>
          <p:txBody>
            <a:bodyPr wrap="none" anchor="ctr"/>
            <a:lstStyle/>
            <a:p>
              <a:endParaRPr lang="zh-CN" altLang="en-US"/>
            </a:p>
          </p:txBody>
        </p:sp>
        <p:sp>
          <p:nvSpPr>
            <p:cNvPr id="27690" name="Line 28"/>
            <p:cNvSpPr>
              <a:spLocks noChangeShapeType="1"/>
            </p:cNvSpPr>
            <p:nvPr/>
          </p:nvSpPr>
          <p:spPr bwMode="auto">
            <a:xfrm>
              <a:off x="3072" y="1344"/>
              <a:ext cx="336" cy="48"/>
            </a:xfrm>
            <a:prstGeom prst="line">
              <a:avLst/>
            </a:prstGeom>
            <a:noFill/>
            <a:ln w="9525">
              <a:solidFill>
                <a:schemeClr val="tx1"/>
              </a:solidFill>
              <a:round/>
              <a:headEnd/>
              <a:tailEnd/>
            </a:ln>
          </p:spPr>
          <p:txBody>
            <a:bodyPr wrap="none" anchor="ctr"/>
            <a:lstStyle/>
            <a:p>
              <a:endParaRPr lang="zh-CN" altLang="en-US"/>
            </a:p>
          </p:txBody>
        </p:sp>
        <p:sp>
          <p:nvSpPr>
            <p:cNvPr id="27691" name="Line 29"/>
            <p:cNvSpPr>
              <a:spLocks noChangeShapeType="1"/>
            </p:cNvSpPr>
            <p:nvPr/>
          </p:nvSpPr>
          <p:spPr bwMode="auto">
            <a:xfrm>
              <a:off x="3072" y="1344"/>
              <a:ext cx="336" cy="336"/>
            </a:xfrm>
            <a:prstGeom prst="line">
              <a:avLst/>
            </a:prstGeom>
            <a:noFill/>
            <a:ln w="9525">
              <a:solidFill>
                <a:schemeClr val="tx1"/>
              </a:solidFill>
              <a:round/>
              <a:headEnd/>
              <a:tailEnd/>
            </a:ln>
          </p:spPr>
          <p:txBody>
            <a:bodyPr wrap="none" anchor="ctr"/>
            <a:lstStyle/>
            <a:p>
              <a:endParaRPr lang="zh-CN" altLang="en-US"/>
            </a:p>
          </p:txBody>
        </p:sp>
      </p:grpSp>
      <p:grpSp>
        <p:nvGrpSpPr>
          <p:cNvPr id="7" name="Group 30"/>
          <p:cNvGrpSpPr>
            <a:grpSpLocks/>
          </p:cNvGrpSpPr>
          <p:nvPr/>
        </p:nvGrpSpPr>
        <p:grpSpPr bwMode="auto">
          <a:xfrm>
            <a:off x="4800600" y="3176588"/>
            <a:ext cx="2057400" cy="1654175"/>
            <a:chOff x="3024" y="2001"/>
            <a:chExt cx="1296" cy="1042"/>
          </a:xfrm>
        </p:grpSpPr>
        <p:sp>
          <p:nvSpPr>
            <p:cNvPr id="27678" name="Text Box 31"/>
            <p:cNvSpPr txBox="1">
              <a:spLocks noChangeArrowheads="1"/>
            </p:cNvSpPr>
            <p:nvPr/>
          </p:nvSpPr>
          <p:spPr bwMode="auto">
            <a:xfrm>
              <a:off x="3408" y="2001"/>
              <a:ext cx="912" cy="192"/>
            </a:xfrm>
            <a:prstGeom prst="rect">
              <a:avLst/>
            </a:prstGeom>
            <a:solidFill>
              <a:srgbClr val="0066FF"/>
            </a:solidFill>
            <a:ln w="9525">
              <a:miter lim="800000"/>
              <a:headEnd/>
              <a:tailEnd/>
            </a:ln>
            <a:scene3d>
              <a:camera prst="legacyPerspectiveTopRight"/>
              <a:lightRig rig="legacyFlat3" dir="b"/>
            </a:scene3d>
            <a:sp3d extrusionH="430200" prstMaterial="legacyMatte">
              <a:bevelT w="13500" h="13500" prst="angle"/>
              <a:bevelB w="13500" h="13500" prst="angle"/>
              <a:extrusionClr>
                <a:srgbClr val="0066FF"/>
              </a:extrusionClr>
            </a:sp3d>
          </p:spPr>
          <p:txBody>
            <a:bodyPr>
              <a:spAutoFit/>
              <a:flatTx/>
            </a:bodyPr>
            <a:lstStyle/>
            <a:p>
              <a:pPr>
                <a:spcBef>
                  <a:spcPct val="50000"/>
                </a:spcBef>
              </a:pPr>
              <a:r>
                <a:rPr lang="zh-CN" altLang="en-US" sz="1400" b="1">
                  <a:solidFill>
                    <a:srgbClr val="FFFFFF"/>
                  </a:solidFill>
                </a:rPr>
                <a:t>操作系统</a:t>
              </a:r>
            </a:p>
          </p:txBody>
        </p:sp>
        <p:sp>
          <p:nvSpPr>
            <p:cNvPr id="27679" name="Text Box 32"/>
            <p:cNvSpPr txBox="1">
              <a:spLocks noChangeArrowheads="1"/>
            </p:cNvSpPr>
            <p:nvPr/>
          </p:nvSpPr>
          <p:spPr bwMode="auto">
            <a:xfrm>
              <a:off x="3408" y="2284"/>
              <a:ext cx="912" cy="192"/>
            </a:xfrm>
            <a:prstGeom prst="rect">
              <a:avLst/>
            </a:prstGeom>
            <a:solidFill>
              <a:srgbClr val="0066FF"/>
            </a:solidFill>
            <a:ln w="9525">
              <a:miter lim="800000"/>
              <a:headEnd/>
              <a:tailEnd/>
            </a:ln>
            <a:scene3d>
              <a:camera prst="legacyPerspectiveTopRight"/>
              <a:lightRig rig="legacyFlat3" dir="b"/>
            </a:scene3d>
            <a:sp3d extrusionH="430200" prstMaterial="legacyMatte">
              <a:bevelT w="13500" h="13500" prst="angle"/>
              <a:bevelB w="13500" h="13500" prst="angle"/>
              <a:extrusionClr>
                <a:srgbClr val="0066FF"/>
              </a:extrusionClr>
            </a:sp3d>
          </p:spPr>
          <p:txBody>
            <a:bodyPr>
              <a:spAutoFit/>
              <a:flatTx/>
            </a:bodyPr>
            <a:lstStyle/>
            <a:p>
              <a:pPr>
                <a:spcBef>
                  <a:spcPct val="50000"/>
                </a:spcBef>
              </a:pPr>
              <a:r>
                <a:rPr lang="zh-CN" altLang="en-US" sz="1400" b="1">
                  <a:solidFill>
                    <a:srgbClr val="FFFFFF"/>
                  </a:solidFill>
                </a:rPr>
                <a:t>语言处理系统</a:t>
              </a:r>
            </a:p>
          </p:txBody>
        </p:sp>
        <p:sp>
          <p:nvSpPr>
            <p:cNvPr id="27680" name="Text Box 33"/>
            <p:cNvSpPr txBox="1">
              <a:spLocks noChangeArrowheads="1"/>
            </p:cNvSpPr>
            <p:nvPr/>
          </p:nvSpPr>
          <p:spPr bwMode="auto">
            <a:xfrm>
              <a:off x="3408" y="2568"/>
              <a:ext cx="912" cy="192"/>
            </a:xfrm>
            <a:prstGeom prst="rect">
              <a:avLst/>
            </a:prstGeom>
            <a:solidFill>
              <a:srgbClr val="0066FF"/>
            </a:solidFill>
            <a:ln w="9525">
              <a:miter lim="800000"/>
              <a:headEnd/>
              <a:tailEnd/>
            </a:ln>
            <a:scene3d>
              <a:camera prst="legacyPerspectiveTopRight"/>
              <a:lightRig rig="legacyFlat3" dir="b"/>
            </a:scene3d>
            <a:sp3d extrusionH="430200" prstMaterial="legacyMatte">
              <a:bevelT w="13500" h="13500" prst="angle"/>
              <a:bevelB w="13500" h="13500" prst="angle"/>
              <a:extrusionClr>
                <a:srgbClr val="0066FF"/>
              </a:extrusionClr>
            </a:sp3d>
          </p:spPr>
          <p:txBody>
            <a:bodyPr>
              <a:spAutoFit/>
              <a:flatTx/>
            </a:bodyPr>
            <a:lstStyle/>
            <a:p>
              <a:pPr>
                <a:spcBef>
                  <a:spcPct val="50000"/>
                </a:spcBef>
              </a:pPr>
              <a:r>
                <a:rPr lang="zh-CN" altLang="en-US" sz="1400" b="1">
                  <a:solidFill>
                    <a:srgbClr val="FFFFFF"/>
                  </a:solidFill>
                </a:rPr>
                <a:t>系统服务程序</a:t>
              </a:r>
            </a:p>
          </p:txBody>
        </p:sp>
        <p:sp>
          <p:nvSpPr>
            <p:cNvPr id="27681" name="Text Box 34"/>
            <p:cNvSpPr txBox="1">
              <a:spLocks noChangeArrowheads="1"/>
            </p:cNvSpPr>
            <p:nvPr/>
          </p:nvSpPr>
          <p:spPr bwMode="auto">
            <a:xfrm>
              <a:off x="3408" y="2851"/>
              <a:ext cx="912" cy="192"/>
            </a:xfrm>
            <a:prstGeom prst="rect">
              <a:avLst/>
            </a:prstGeom>
            <a:solidFill>
              <a:srgbClr val="0066FF"/>
            </a:solidFill>
            <a:ln w="9525">
              <a:miter lim="800000"/>
              <a:headEnd/>
              <a:tailEnd/>
            </a:ln>
            <a:scene3d>
              <a:camera prst="legacyPerspectiveTopRight"/>
              <a:lightRig rig="legacyFlat3" dir="b"/>
            </a:scene3d>
            <a:sp3d extrusionH="430200" prstMaterial="legacyMatte">
              <a:bevelT w="13500" h="13500" prst="angle"/>
              <a:bevelB w="13500" h="13500" prst="angle"/>
              <a:extrusionClr>
                <a:srgbClr val="0066FF"/>
              </a:extrusionClr>
            </a:sp3d>
          </p:spPr>
          <p:txBody>
            <a:bodyPr>
              <a:spAutoFit/>
              <a:flatTx/>
            </a:bodyPr>
            <a:lstStyle/>
            <a:p>
              <a:pPr>
                <a:spcBef>
                  <a:spcPct val="50000"/>
                </a:spcBef>
              </a:pPr>
              <a:r>
                <a:rPr lang="zh-CN" altLang="en-US" sz="1400" b="1">
                  <a:solidFill>
                    <a:srgbClr val="FFFFFF"/>
                  </a:solidFill>
                </a:rPr>
                <a:t>数据库管理系统</a:t>
              </a:r>
            </a:p>
          </p:txBody>
        </p:sp>
        <p:sp>
          <p:nvSpPr>
            <p:cNvPr id="27682" name="Line 35"/>
            <p:cNvSpPr>
              <a:spLocks noChangeShapeType="1"/>
            </p:cNvSpPr>
            <p:nvPr/>
          </p:nvSpPr>
          <p:spPr bwMode="auto">
            <a:xfrm flipH="1">
              <a:off x="3024" y="2016"/>
              <a:ext cx="384" cy="480"/>
            </a:xfrm>
            <a:prstGeom prst="line">
              <a:avLst/>
            </a:prstGeom>
            <a:noFill/>
            <a:ln w="9525">
              <a:solidFill>
                <a:schemeClr val="tx1"/>
              </a:solidFill>
              <a:round/>
              <a:headEnd/>
              <a:tailEnd/>
            </a:ln>
          </p:spPr>
          <p:txBody>
            <a:bodyPr wrap="none" anchor="ctr"/>
            <a:lstStyle/>
            <a:p>
              <a:endParaRPr lang="zh-CN" altLang="en-US"/>
            </a:p>
          </p:txBody>
        </p:sp>
        <p:sp>
          <p:nvSpPr>
            <p:cNvPr id="27683" name="Line 36"/>
            <p:cNvSpPr>
              <a:spLocks noChangeShapeType="1"/>
            </p:cNvSpPr>
            <p:nvPr/>
          </p:nvSpPr>
          <p:spPr bwMode="auto">
            <a:xfrm flipH="1">
              <a:off x="3024" y="2400"/>
              <a:ext cx="384" cy="96"/>
            </a:xfrm>
            <a:prstGeom prst="line">
              <a:avLst/>
            </a:prstGeom>
            <a:noFill/>
            <a:ln w="9525">
              <a:solidFill>
                <a:schemeClr val="tx1"/>
              </a:solidFill>
              <a:round/>
              <a:headEnd/>
              <a:tailEnd/>
            </a:ln>
          </p:spPr>
          <p:txBody>
            <a:bodyPr wrap="none" anchor="ctr"/>
            <a:lstStyle/>
            <a:p>
              <a:endParaRPr lang="zh-CN" altLang="en-US"/>
            </a:p>
          </p:txBody>
        </p:sp>
        <p:sp>
          <p:nvSpPr>
            <p:cNvPr id="27684" name="Line 37"/>
            <p:cNvSpPr>
              <a:spLocks noChangeShapeType="1"/>
            </p:cNvSpPr>
            <p:nvPr/>
          </p:nvSpPr>
          <p:spPr bwMode="auto">
            <a:xfrm flipH="1" flipV="1">
              <a:off x="3024" y="2496"/>
              <a:ext cx="384" cy="192"/>
            </a:xfrm>
            <a:prstGeom prst="line">
              <a:avLst/>
            </a:prstGeom>
            <a:noFill/>
            <a:ln w="9525">
              <a:solidFill>
                <a:schemeClr val="tx1"/>
              </a:solidFill>
              <a:round/>
              <a:headEnd/>
              <a:tailEnd/>
            </a:ln>
          </p:spPr>
          <p:txBody>
            <a:bodyPr wrap="none" anchor="ctr"/>
            <a:lstStyle/>
            <a:p>
              <a:endParaRPr lang="zh-CN" altLang="en-US"/>
            </a:p>
          </p:txBody>
        </p:sp>
        <p:sp>
          <p:nvSpPr>
            <p:cNvPr id="27685" name="Line 38"/>
            <p:cNvSpPr>
              <a:spLocks noChangeShapeType="1"/>
            </p:cNvSpPr>
            <p:nvPr/>
          </p:nvSpPr>
          <p:spPr bwMode="auto">
            <a:xfrm flipH="1" flipV="1">
              <a:off x="3024" y="2496"/>
              <a:ext cx="384" cy="480"/>
            </a:xfrm>
            <a:prstGeom prst="line">
              <a:avLst/>
            </a:prstGeom>
            <a:noFill/>
            <a:ln w="9525">
              <a:solidFill>
                <a:schemeClr val="tx1"/>
              </a:solidFill>
              <a:round/>
              <a:headEnd/>
              <a:tailEnd/>
            </a:ln>
          </p:spPr>
          <p:txBody>
            <a:bodyPr wrap="none" anchor="ctr"/>
            <a:lstStyle/>
            <a:p>
              <a:endParaRPr lang="zh-CN" altLang="en-US"/>
            </a:p>
          </p:txBody>
        </p:sp>
      </p:grpSp>
      <p:grpSp>
        <p:nvGrpSpPr>
          <p:cNvPr id="8" name="Group 39"/>
          <p:cNvGrpSpPr>
            <a:grpSpLocks/>
          </p:cNvGrpSpPr>
          <p:nvPr/>
        </p:nvGrpSpPr>
        <p:grpSpPr bwMode="auto">
          <a:xfrm>
            <a:off x="4800600" y="4975225"/>
            <a:ext cx="2057400" cy="1654175"/>
            <a:chOff x="3024" y="3134"/>
            <a:chExt cx="1296" cy="1042"/>
          </a:xfrm>
        </p:grpSpPr>
        <p:sp>
          <p:nvSpPr>
            <p:cNvPr id="27670" name="Text Box 40"/>
            <p:cNvSpPr txBox="1">
              <a:spLocks noChangeArrowheads="1"/>
            </p:cNvSpPr>
            <p:nvPr/>
          </p:nvSpPr>
          <p:spPr bwMode="auto">
            <a:xfrm>
              <a:off x="3408" y="3134"/>
              <a:ext cx="912" cy="192"/>
            </a:xfrm>
            <a:prstGeom prst="rect">
              <a:avLst/>
            </a:prstGeom>
            <a:solidFill>
              <a:srgbClr val="0066FF"/>
            </a:solidFill>
            <a:ln w="9525">
              <a:miter lim="800000"/>
              <a:headEnd/>
              <a:tailEnd/>
            </a:ln>
            <a:scene3d>
              <a:camera prst="legacyPerspectiveTopRight"/>
              <a:lightRig rig="legacyFlat3" dir="b"/>
            </a:scene3d>
            <a:sp3d extrusionH="430200" prstMaterial="legacyMatte">
              <a:bevelT w="13500" h="13500" prst="angle"/>
              <a:bevelB w="13500" h="13500" prst="angle"/>
              <a:extrusionClr>
                <a:srgbClr val="0066FF"/>
              </a:extrusionClr>
            </a:sp3d>
          </p:spPr>
          <p:txBody>
            <a:bodyPr>
              <a:spAutoFit/>
              <a:flatTx/>
            </a:bodyPr>
            <a:lstStyle/>
            <a:p>
              <a:pPr>
                <a:spcBef>
                  <a:spcPct val="50000"/>
                </a:spcBef>
              </a:pPr>
              <a:r>
                <a:rPr lang="zh-CN" altLang="en-US" sz="1400" b="1">
                  <a:solidFill>
                    <a:srgbClr val="FFFFFF"/>
                  </a:solidFill>
                </a:rPr>
                <a:t>文字处理软件</a:t>
              </a:r>
            </a:p>
          </p:txBody>
        </p:sp>
        <p:sp>
          <p:nvSpPr>
            <p:cNvPr id="27671" name="Text Box 41"/>
            <p:cNvSpPr txBox="1">
              <a:spLocks noChangeArrowheads="1"/>
            </p:cNvSpPr>
            <p:nvPr/>
          </p:nvSpPr>
          <p:spPr bwMode="auto">
            <a:xfrm>
              <a:off x="3408" y="3417"/>
              <a:ext cx="912" cy="192"/>
            </a:xfrm>
            <a:prstGeom prst="rect">
              <a:avLst/>
            </a:prstGeom>
            <a:solidFill>
              <a:srgbClr val="0066FF"/>
            </a:solidFill>
            <a:ln w="9525">
              <a:miter lim="800000"/>
              <a:headEnd/>
              <a:tailEnd/>
            </a:ln>
            <a:scene3d>
              <a:camera prst="legacyPerspectiveTopRight"/>
              <a:lightRig rig="legacyFlat3" dir="b"/>
            </a:scene3d>
            <a:sp3d extrusionH="430200" prstMaterial="legacyMatte">
              <a:bevelT w="13500" h="13500" prst="angle"/>
              <a:bevelB w="13500" h="13500" prst="angle"/>
              <a:extrusionClr>
                <a:srgbClr val="0066FF"/>
              </a:extrusionClr>
            </a:sp3d>
          </p:spPr>
          <p:txBody>
            <a:bodyPr>
              <a:spAutoFit/>
              <a:flatTx/>
            </a:bodyPr>
            <a:lstStyle/>
            <a:p>
              <a:pPr>
                <a:spcBef>
                  <a:spcPct val="50000"/>
                </a:spcBef>
              </a:pPr>
              <a:r>
                <a:rPr lang="zh-CN" altLang="en-US" sz="1400" b="1">
                  <a:solidFill>
                    <a:srgbClr val="FFFFFF"/>
                  </a:solidFill>
                </a:rPr>
                <a:t>表格处理软件</a:t>
              </a:r>
            </a:p>
          </p:txBody>
        </p:sp>
        <p:sp>
          <p:nvSpPr>
            <p:cNvPr id="27672" name="Text Box 42"/>
            <p:cNvSpPr txBox="1">
              <a:spLocks noChangeArrowheads="1"/>
            </p:cNvSpPr>
            <p:nvPr/>
          </p:nvSpPr>
          <p:spPr bwMode="auto">
            <a:xfrm>
              <a:off x="3408" y="3700"/>
              <a:ext cx="912" cy="192"/>
            </a:xfrm>
            <a:prstGeom prst="rect">
              <a:avLst/>
            </a:prstGeom>
            <a:solidFill>
              <a:srgbClr val="0066FF"/>
            </a:solidFill>
            <a:ln w="9525">
              <a:miter lim="800000"/>
              <a:headEnd/>
              <a:tailEnd/>
            </a:ln>
            <a:scene3d>
              <a:camera prst="legacyPerspectiveTopRight"/>
              <a:lightRig rig="legacyFlat3" dir="b"/>
            </a:scene3d>
            <a:sp3d extrusionH="430200" prstMaterial="legacyMatte">
              <a:bevelT w="13500" h="13500" prst="angle"/>
              <a:bevelB w="13500" h="13500" prst="angle"/>
              <a:extrusionClr>
                <a:srgbClr val="0066FF"/>
              </a:extrusionClr>
            </a:sp3d>
          </p:spPr>
          <p:txBody>
            <a:bodyPr>
              <a:spAutoFit/>
              <a:flatTx/>
            </a:bodyPr>
            <a:lstStyle/>
            <a:p>
              <a:pPr>
                <a:spcBef>
                  <a:spcPct val="50000"/>
                </a:spcBef>
              </a:pPr>
              <a:r>
                <a:rPr lang="zh-CN" altLang="en-US" sz="1400" b="1">
                  <a:solidFill>
                    <a:srgbClr val="FFFFFF"/>
                  </a:solidFill>
                </a:rPr>
                <a:t>辅助设计软件</a:t>
              </a:r>
            </a:p>
          </p:txBody>
        </p:sp>
        <p:sp>
          <p:nvSpPr>
            <p:cNvPr id="27673" name="Text Box 43"/>
            <p:cNvSpPr txBox="1">
              <a:spLocks noChangeArrowheads="1"/>
            </p:cNvSpPr>
            <p:nvPr/>
          </p:nvSpPr>
          <p:spPr bwMode="auto">
            <a:xfrm>
              <a:off x="3408" y="3984"/>
              <a:ext cx="912" cy="192"/>
            </a:xfrm>
            <a:prstGeom prst="rect">
              <a:avLst/>
            </a:prstGeom>
            <a:solidFill>
              <a:srgbClr val="0066FF"/>
            </a:solidFill>
            <a:ln w="9525">
              <a:miter lim="800000"/>
              <a:headEnd/>
              <a:tailEnd/>
            </a:ln>
            <a:scene3d>
              <a:camera prst="legacyPerspectiveTopRight"/>
              <a:lightRig rig="legacyFlat3" dir="b"/>
            </a:scene3d>
            <a:sp3d extrusionH="430200" prstMaterial="legacyMatte">
              <a:bevelT w="13500" h="13500" prst="angle"/>
              <a:bevelB w="13500" h="13500" prst="angle"/>
              <a:extrusionClr>
                <a:srgbClr val="0066FF"/>
              </a:extrusionClr>
            </a:sp3d>
          </p:spPr>
          <p:txBody>
            <a:bodyPr>
              <a:spAutoFit/>
              <a:flatTx/>
            </a:bodyPr>
            <a:lstStyle/>
            <a:p>
              <a:pPr>
                <a:spcBef>
                  <a:spcPct val="50000"/>
                </a:spcBef>
              </a:pPr>
              <a:r>
                <a:rPr lang="zh-CN" altLang="en-US" sz="1400" b="1">
                  <a:solidFill>
                    <a:srgbClr val="FFFFFF"/>
                  </a:solidFill>
                </a:rPr>
                <a:t>实时控制软件</a:t>
              </a:r>
            </a:p>
          </p:txBody>
        </p:sp>
        <p:sp>
          <p:nvSpPr>
            <p:cNvPr id="27674" name="Line 44"/>
            <p:cNvSpPr>
              <a:spLocks noChangeShapeType="1"/>
            </p:cNvSpPr>
            <p:nvPr/>
          </p:nvSpPr>
          <p:spPr bwMode="auto">
            <a:xfrm flipH="1">
              <a:off x="3024" y="3216"/>
              <a:ext cx="384" cy="384"/>
            </a:xfrm>
            <a:prstGeom prst="line">
              <a:avLst/>
            </a:prstGeom>
            <a:noFill/>
            <a:ln w="9525">
              <a:solidFill>
                <a:schemeClr val="tx1"/>
              </a:solidFill>
              <a:round/>
              <a:headEnd/>
              <a:tailEnd/>
            </a:ln>
          </p:spPr>
          <p:txBody>
            <a:bodyPr wrap="none" anchor="ctr"/>
            <a:lstStyle/>
            <a:p>
              <a:endParaRPr lang="zh-CN" altLang="en-US"/>
            </a:p>
          </p:txBody>
        </p:sp>
        <p:sp>
          <p:nvSpPr>
            <p:cNvPr id="27675" name="Line 45"/>
            <p:cNvSpPr>
              <a:spLocks noChangeShapeType="1"/>
            </p:cNvSpPr>
            <p:nvPr/>
          </p:nvSpPr>
          <p:spPr bwMode="auto">
            <a:xfrm flipH="1">
              <a:off x="3024" y="3552"/>
              <a:ext cx="384" cy="48"/>
            </a:xfrm>
            <a:prstGeom prst="line">
              <a:avLst/>
            </a:prstGeom>
            <a:noFill/>
            <a:ln w="9525">
              <a:solidFill>
                <a:schemeClr val="tx1"/>
              </a:solidFill>
              <a:round/>
              <a:headEnd/>
              <a:tailEnd/>
            </a:ln>
          </p:spPr>
          <p:txBody>
            <a:bodyPr wrap="none" anchor="ctr"/>
            <a:lstStyle/>
            <a:p>
              <a:endParaRPr lang="zh-CN" altLang="en-US"/>
            </a:p>
          </p:txBody>
        </p:sp>
        <p:sp>
          <p:nvSpPr>
            <p:cNvPr id="27676" name="Line 46"/>
            <p:cNvSpPr>
              <a:spLocks noChangeShapeType="1"/>
            </p:cNvSpPr>
            <p:nvPr/>
          </p:nvSpPr>
          <p:spPr bwMode="auto">
            <a:xfrm>
              <a:off x="3024" y="3600"/>
              <a:ext cx="384" cy="192"/>
            </a:xfrm>
            <a:prstGeom prst="line">
              <a:avLst/>
            </a:prstGeom>
            <a:noFill/>
            <a:ln w="9525">
              <a:solidFill>
                <a:schemeClr val="tx1"/>
              </a:solidFill>
              <a:round/>
              <a:headEnd/>
              <a:tailEnd/>
            </a:ln>
          </p:spPr>
          <p:txBody>
            <a:bodyPr wrap="none" anchor="ctr"/>
            <a:lstStyle/>
            <a:p>
              <a:endParaRPr lang="zh-CN" altLang="en-US"/>
            </a:p>
          </p:txBody>
        </p:sp>
        <p:sp>
          <p:nvSpPr>
            <p:cNvPr id="27677" name="Line 47"/>
            <p:cNvSpPr>
              <a:spLocks noChangeShapeType="1"/>
            </p:cNvSpPr>
            <p:nvPr/>
          </p:nvSpPr>
          <p:spPr bwMode="auto">
            <a:xfrm>
              <a:off x="3024" y="3600"/>
              <a:ext cx="384" cy="480"/>
            </a:xfrm>
            <a:prstGeom prst="line">
              <a:avLst/>
            </a:prstGeom>
            <a:noFill/>
            <a:ln w="9525">
              <a:solidFill>
                <a:schemeClr val="tx1"/>
              </a:solidFill>
              <a:round/>
              <a:headEnd/>
              <a:tailEnd/>
            </a:ln>
          </p:spPr>
          <p:txBody>
            <a:bodyPr wrap="none" anchor="ctr"/>
            <a:lstStyle/>
            <a:p>
              <a:endParaRPr lang="zh-CN" altLang="en-US"/>
            </a:p>
          </p:txBody>
        </p:sp>
      </p:grpSp>
      <p:grpSp>
        <p:nvGrpSpPr>
          <p:cNvPr id="9" name="Group 48"/>
          <p:cNvGrpSpPr>
            <a:grpSpLocks/>
          </p:cNvGrpSpPr>
          <p:nvPr/>
        </p:nvGrpSpPr>
        <p:grpSpPr bwMode="auto">
          <a:xfrm>
            <a:off x="6629400" y="304800"/>
            <a:ext cx="1752600" cy="609600"/>
            <a:chOff x="4176" y="192"/>
            <a:chExt cx="1104" cy="384"/>
          </a:xfrm>
        </p:grpSpPr>
        <p:sp>
          <p:nvSpPr>
            <p:cNvPr id="27665" name="Text Box 49"/>
            <p:cNvSpPr txBox="1">
              <a:spLocks noChangeArrowheads="1"/>
            </p:cNvSpPr>
            <p:nvPr/>
          </p:nvSpPr>
          <p:spPr bwMode="auto">
            <a:xfrm>
              <a:off x="4512" y="192"/>
              <a:ext cx="768" cy="192"/>
            </a:xfrm>
            <a:prstGeom prst="rect">
              <a:avLst/>
            </a:prstGeom>
            <a:solidFill>
              <a:srgbClr val="FF9999"/>
            </a:solidFill>
            <a:ln w="9525">
              <a:miter lim="800000"/>
              <a:headEnd/>
              <a:tailEnd/>
            </a:ln>
            <a:scene3d>
              <a:camera prst="legacyPerspectiveTopRight"/>
              <a:lightRig rig="legacyFlat3" dir="b"/>
            </a:scene3d>
            <a:sp3d extrusionH="430200" prstMaterial="legacyMatte">
              <a:bevelT w="13500" h="13500" prst="angle"/>
              <a:bevelB w="13500" h="13500" prst="angle"/>
              <a:extrusionClr>
                <a:srgbClr val="FF9999"/>
              </a:extrusionClr>
            </a:sp3d>
          </p:spPr>
          <p:txBody>
            <a:bodyPr>
              <a:spAutoFit/>
              <a:flatTx/>
            </a:bodyPr>
            <a:lstStyle/>
            <a:p>
              <a:pPr>
                <a:spcBef>
                  <a:spcPct val="50000"/>
                </a:spcBef>
              </a:pPr>
              <a:r>
                <a:rPr lang="zh-CN" altLang="en-US" sz="1400" b="1">
                  <a:solidFill>
                    <a:srgbClr val="FFFFFF"/>
                  </a:solidFill>
                </a:rPr>
                <a:t>运算器</a:t>
              </a:r>
            </a:p>
          </p:txBody>
        </p:sp>
        <p:sp>
          <p:nvSpPr>
            <p:cNvPr id="27666" name="Text Box 50"/>
            <p:cNvSpPr txBox="1">
              <a:spLocks noChangeArrowheads="1"/>
            </p:cNvSpPr>
            <p:nvPr/>
          </p:nvSpPr>
          <p:spPr bwMode="auto">
            <a:xfrm>
              <a:off x="4512" y="384"/>
              <a:ext cx="768" cy="192"/>
            </a:xfrm>
            <a:prstGeom prst="rect">
              <a:avLst/>
            </a:prstGeom>
            <a:solidFill>
              <a:srgbClr val="FF9999"/>
            </a:solidFill>
            <a:ln w="9525">
              <a:miter lim="800000"/>
              <a:headEnd/>
              <a:tailEnd/>
            </a:ln>
            <a:scene3d>
              <a:camera prst="legacyPerspectiveTopRight"/>
              <a:lightRig rig="legacyFlat3" dir="b"/>
            </a:scene3d>
            <a:sp3d extrusionH="430200" prstMaterial="legacyMatte">
              <a:bevelT w="13500" h="13500" prst="angle"/>
              <a:bevelB w="13500" h="13500" prst="angle"/>
              <a:extrusionClr>
                <a:srgbClr val="FF9999"/>
              </a:extrusionClr>
            </a:sp3d>
          </p:spPr>
          <p:txBody>
            <a:bodyPr>
              <a:spAutoFit/>
              <a:flatTx/>
            </a:bodyPr>
            <a:lstStyle/>
            <a:p>
              <a:pPr>
                <a:spcBef>
                  <a:spcPct val="50000"/>
                </a:spcBef>
              </a:pPr>
              <a:r>
                <a:rPr lang="zh-CN" altLang="en-US" sz="1400" b="1">
                  <a:solidFill>
                    <a:srgbClr val="FFFFFF"/>
                  </a:solidFill>
                </a:rPr>
                <a:t>控制器</a:t>
              </a:r>
            </a:p>
          </p:txBody>
        </p:sp>
        <p:grpSp>
          <p:nvGrpSpPr>
            <p:cNvPr id="27667" name="Group 51"/>
            <p:cNvGrpSpPr>
              <a:grpSpLocks/>
            </p:cNvGrpSpPr>
            <p:nvPr/>
          </p:nvGrpSpPr>
          <p:grpSpPr bwMode="auto">
            <a:xfrm>
              <a:off x="4176" y="240"/>
              <a:ext cx="336" cy="240"/>
              <a:chOff x="4176" y="240"/>
              <a:chExt cx="336" cy="240"/>
            </a:xfrm>
          </p:grpSpPr>
          <p:sp>
            <p:nvSpPr>
              <p:cNvPr id="27668" name="Line 52"/>
              <p:cNvSpPr>
                <a:spLocks noChangeShapeType="1"/>
              </p:cNvSpPr>
              <p:nvPr/>
            </p:nvSpPr>
            <p:spPr bwMode="auto">
              <a:xfrm flipV="1">
                <a:off x="4176" y="240"/>
                <a:ext cx="336" cy="96"/>
              </a:xfrm>
              <a:prstGeom prst="line">
                <a:avLst/>
              </a:prstGeom>
              <a:noFill/>
              <a:ln w="9525">
                <a:solidFill>
                  <a:schemeClr val="tx1"/>
                </a:solidFill>
                <a:round/>
                <a:headEnd/>
                <a:tailEnd/>
              </a:ln>
            </p:spPr>
            <p:txBody>
              <a:bodyPr wrap="none" anchor="ctr"/>
              <a:lstStyle/>
              <a:p>
                <a:endParaRPr lang="zh-CN" altLang="en-US"/>
              </a:p>
            </p:txBody>
          </p:sp>
          <p:sp>
            <p:nvSpPr>
              <p:cNvPr id="27669" name="Line 53"/>
              <p:cNvSpPr>
                <a:spLocks noChangeShapeType="1"/>
              </p:cNvSpPr>
              <p:nvPr/>
            </p:nvSpPr>
            <p:spPr bwMode="auto">
              <a:xfrm>
                <a:off x="4176" y="336"/>
                <a:ext cx="336" cy="144"/>
              </a:xfrm>
              <a:prstGeom prst="line">
                <a:avLst/>
              </a:prstGeom>
              <a:noFill/>
              <a:ln w="9525">
                <a:solidFill>
                  <a:schemeClr val="tx1"/>
                </a:solidFill>
                <a:round/>
                <a:headEnd/>
                <a:tailEnd/>
              </a:ln>
            </p:spPr>
            <p:txBody>
              <a:bodyPr wrap="none" anchor="ctr"/>
              <a:lstStyle/>
              <a:p>
                <a:endParaRPr lang="zh-CN" altLang="en-US"/>
              </a:p>
            </p:txBody>
          </p:sp>
        </p:grpSp>
      </p:grpSp>
      <p:grpSp>
        <p:nvGrpSpPr>
          <p:cNvPr id="11" name="Group 54"/>
          <p:cNvGrpSpPr>
            <a:grpSpLocks/>
          </p:cNvGrpSpPr>
          <p:nvPr/>
        </p:nvGrpSpPr>
        <p:grpSpPr bwMode="auto">
          <a:xfrm>
            <a:off x="6629400" y="990600"/>
            <a:ext cx="1752600" cy="609600"/>
            <a:chOff x="4176" y="624"/>
            <a:chExt cx="1104" cy="384"/>
          </a:xfrm>
        </p:grpSpPr>
        <p:sp>
          <p:nvSpPr>
            <p:cNvPr id="27661" name="Text Box 55"/>
            <p:cNvSpPr txBox="1">
              <a:spLocks noChangeArrowheads="1"/>
            </p:cNvSpPr>
            <p:nvPr/>
          </p:nvSpPr>
          <p:spPr bwMode="auto">
            <a:xfrm>
              <a:off x="4512" y="624"/>
              <a:ext cx="768" cy="192"/>
            </a:xfrm>
            <a:prstGeom prst="rect">
              <a:avLst/>
            </a:prstGeom>
            <a:solidFill>
              <a:srgbClr val="FF9999"/>
            </a:solidFill>
            <a:ln w="9525">
              <a:miter lim="800000"/>
              <a:headEnd/>
              <a:tailEnd/>
            </a:ln>
            <a:scene3d>
              <a:camera prst="legacyPerspectiveTopRight"/>
              <a:lightRig rig="legacyFlat3" dir="b"/>
            </a:scene3d>
            <a:sp3d extrusionH="430200" prstMaterial="legacyMatte">
              <a:bevelT w="13500" h="13500" prst="angle"/>
              <a:bevelB w="13500" h="13500" prst="angle"/>
              <a:extrusionClr>
                <a:srgbClr val="FF9999"/>
              </a:extrusionClr>
            </a:sp3d>
          </p:spPr>
          <p:txBody>
            <a:bodyPr>
              <a:spAutoFit/>
              <a:flatTx/>
            </a:bodyPr>
            <a:lstStyle/>
            <a:p>
              <a:pPr>
                <a:spcBef>
                  <a:spcPct val="50000"/>
                </a:spcBef>
              </a:pPr>
              <a:r>
                <a:rPr lang="zh-CN" altLang="en-US" sz="1400" b="1">
                  <a:solidFill>
                    <a:srgbClr val="FFFFFF"/>
                  </a:solidFill>
                </a:rPr>
                <a:t>只读存储器</a:t>
              </a:r>
            </a:p>
          </p:txBody>
        </p:sp>
        <p:sp>
          <p:nvSpPr>
            <p:cNvPr id="27662" name="Text Box 56"/>
            <p:cNvSpPr txBox="1">
              <a:spLocks noChangeArrowheads="1"/>
            </p:cNvSpPr>
            <p:nvPr/>
          </p:nvSpPr>
          <p:spPr bwMode="auto">
            <a:xfrm>
              <a:off x="4512" y="816"/>
              <a:ext cx="768" cy="192"/>
            </a:xfrm>
            <a:prstGeom prst="rect">
              <a:avLst/>
            </a:prstGeom>
            <a:solidFill>
              <a:srgbClr val="FF9999"/>
            </a:solidFill>
            <a:ln w="9525">
              <a:miter lim="800000"/>
              <a:headEnd/>
              <a:tailEnd/>
            </a:ln>
            <a:scene3d>
              <a:camera prst="legacyPerspectiveTopRight"/>
              <a:lightRig rig="legacyFlat3" dir="b"/>
            </a:scene3d>
            <a:sp3d extrusionH="430200" prstMaterial="legacyMatte">
              <a:bevelT w="13500" h="13500" prst="angle"/>
              <a:bevelB w="13500" h="13500" prst="angle"/>
              <a:extrusionClr>
                <a:srgbClr val="FF9999"/>
              </a:extrusionClr>
            </a:sp3d>
          </p:spPr>
          <p:txBody>
            <a:bodyPr>
              <a:spAutoFit/>
              <a:flatTx/>
            </a:bodyPr>
            <a:lstStyle/>
            <a:p>
              <a:pPr>
                <a:spcBef>
                  <a:spcPct val="50000"/>
                </a:spcBef>
              </a:pPr>
              <a:r>
                <a:rPr lang="zh-CN" altLang="en-US" sz="1400" b="1">
                  <a:solidFill>
                    <a:srgbClr val="FFFFFF"/>
                  </a:solidFill>
                </a:rPr>
                <a:t>随机存储器</a:t>
              </a:r>
            </a:p>
          </p:txBody>
        </p:sp>
        <p:sp>
          <p:nvSpPr>
            <p:cNvPr id="27663" name="Line 57"/>
            <p:cNvSpPr>
              <a:spLocks noChangeShapeType="1"/>
            </p:cNvSpPr>
            <p:nvPr/>
          </p:nvSpPr>
          <p:spPr bwMode="auto">
            <a:xfrm flipV="1">
              <a:off x="4176" y="672"/>
              <a:ext cx="336" cy="48"/>
            </a:xfrm>
            <a:prstGeom prst="line">
              <a:avLst/>
            </a:prstGeom>
            <a:noFill/>
            <a:ln w="9525">
              <a:solidFill>
                <a:schemeClr val="tx1"/>
              </a:solidFill>
              <a:round/>
              <a:headEnd/>
              <a:tailEnd/>
            </a:ln>
          </p:spPr>
          <p:txBody>
            <a:bodyPr wrap="none" anchor="ctr"/>
            <a:lstStyle/>
            <a:p>
              <a:endParaRPr lang="zh-CN" altLang="en-US"/>
            </a:p>
          </p:txBody>
        </p:sp>
        <p:sp>
          <p:nvSpPr>
            <p:cNvPr id="27664" name="Line 58"/>
            <p:cNvSpPr>
              <a:spLocks noChangeShapeType="1"/>
            </p:cNvSpPr>
            <p:nvPr/>
          </p:nvSpPr>
          <p:spPr bwMode="auto">
            <a:xfrm>
              <a:off x="4176" y="720"/>
              <a:ext cx="336" cy="192"/>
            </a:xfrm>
            <a:prstGeom prst="line">
              <a:avLst/>
            </a:prstGeom>
            <a:noFill/>
            <a:ln w="9525">
              <a:solidFill>
                <a:schemeClr val="tx1"/>
              </a:solidFill>
              <a:round/>
              <a:headEnd/>
              <a:tailEnd/>
            </a:ln>
          </p:spPr>
          <p:txBody>
            <a:bodyPr wrap="none" anchor="ctr"/>
            <a:lstStyle/>
            <a:p>
              <a:endParaRPr lang="zh-CN" altLang="en-US"/>
            </a:p>
          </p:txBody>
        </p:sp>
      </p:grpSp>
      <p:sp>
        <p:nvSpPr>
          <p:cNvPr id="27660" name="Rectangle 61"/>
          <p:cNvSpPr>
            <a:spLocks noGrp="1" noChangeArrowheads="1"/>
          </p:cNvSpPr>
          <p:nvPr>
            <p:ph type="title" idx="4294967295"/>
          </p:nvPr>
        </p:nvSpPr>
        <p:spPr>
          <a:xfrm>
            <a:off x="381000" y="228600"/>
            <a:ext cx="1676400" cy="457200"/>
          </a:xfrm>
          <a:prstGeom prst="rect">
            <a:avLst/>
          </a:prstGeom>
        </p:spPr>
        <p:txBody>
          <a:bodyPr/>
          <a:lstStyle/>
          <a:p>
            <a:pPr eaLnBrk="1" hangingPunct="1"/>
            <a:r>
              <a:rPr lang="zh-CN" altLang="en-US" sz="1000" smtClean="0">
                <a:solidFill>
                  <a:schemeClr val="bg1"/>
                </a:solidFill>
                <a:ea typeface="Arial Unicode MS" pitchFamily="34" charset="-122"/>
                <a:cs typeface="Arial Unicode MS" pitchFamily="34" charset="-122"/>
              </a:rPr>
              <a:t>计算机硬件基本组成</a:t>
            </a:r>
            <a:br>
              <a:rPr lang="zh-CN" altLang="en-US" sz="1000" smtClean="0">
                <a:solidFill>
                  <a:schemeClr val="bg1"/>
                </a:solidFill>
                <a:ea typeface="Arial Unicode MS" pitchFamily="34" charset="-122"/>
                <a:cs typeface="Arial Unicode MS" pitchFamily="34" charset="-122"/>
              </a:rPr>
            </a:br>
            <a:endParaRPr lang="zh-CN" altLang="en-US" sz="1000" smtClean="0">
              <a:solidFill>
                <a:schemeClr val="bg1"/>
              </a:solidFill>
              <a:ea typeface="Arial Unicode MS" pitchFamily="34" charset="-122"/>
              <a:cs typeface="Arial Unicode MS"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1000"/>
                                  </p:stCondLst>
                                  <p:childTnLst>
                                    <p:set>
                                      <p:cBhvr>
                                        <p:cTn id="6" dur="1" fill="hold">
                                          <p:stCondLst>
                                            <p:cond delay="0"/>
                                          </p:stCondLst>
                                        </p:cTn>
                                        <p:tgtEl>
                                          <p:spTgt spid="501762"/>
                                        </p:tgtEl>
                                        <p:attrNameLst>
                                          <p:attrName>style.visibility</p:attrName>
                                        </p:attrNameLst>
                                      </p:cBhvr>
                                      <p:to>
                                        <p:strVal val="visible"/>
                                      </p:to>
                                    </p:set>
                                    <p:animEffect transition="in" filter="blinds(horizontal)">
                                      <p:cBhvr>
                                        <p:cTn id="7" dur="500"/>
                                        <p:tgtEl>
                                          <p:spTgt spid="501762"/>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ppt_x</p:attrName>
                                        </p:attrNameLst>
                                      </p:cBhvr>
                                      <p:tavLst>
                                        <p:tav tm="0">
                                          <p:val>
                                            <p:strVal val="#ppt_x-#ppt_w/2"/>
                                          </p:val>
                                        </p:tav>
                                        <p:tav tm="100000">
                                          <p:val>
                                            <p:strVal val="#ppt_x"/>
                                          </p:val>
                                        </p:tav>
                                      </p:tavLst>
                                    </p:anim>
                                    <p:anim calcmode="lin" valueType="num">
                                      <p:cBhvr>
                                        <p:cTn id="13" dur="500" fill="hold"/>
                                        <p:tgtEl>
                                          <p:spTgt spid="2"/>
                                        </p:tgtEl>
                                        <p:attrNameLst>
                                          <p:attrName>ppt_y</p:attrName>
                                        </p:attrNameLst>
                                      </p:cBhvr>
                                      <p:tavLst>
                                        <p:tav tm="0">
                                          <p:val>
                                            <p:strVal val="#ppt_y"/>
                                          </p:val>
                                        </p:tav>
                                        <p:tav tm="100000">
                                          <p:val>
                                            <p:strVal val="#ppt_y"/>
                                          </p:val>
                                        </p:tav>
                                      </p:tavLst>
                                    </p:anim>
                                    <p:anim calcmode="lin" valueType="num">
                                      <p:cBhvr>
                                        <p:cTn id="14" dur="500" fill="hold"/>
                                        <p:tgtEl>
                                          <p:spTgt spid="2"/>
                                        </p:tgtEl>
                                        <p:attrNameLst>
                                          <p:attrName>ppt_w</p:attrName>
                                        </p:attrNameLst>
                                      </p:cBhvr>
                                      <p:tavLst>
                                        <p:tav tm="0">
                                          <p:val>
                                            <p:fltVal val="0"/>
                                          </p:val>
                                        </p:tav>
                                        <p:tav tm="100000">
                                          <p:val>
                                            <p:strVal val="#ppt_w"/>
                                          </p:val>
                                        </p:tav>
                                      </p:tavLst>
                                    </p:anim>
                                    <p:anim calcmode="lin" valueType="num">
                                      <p:cBhvr>
                                        <p:cTn id="15"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17" presetClass="entr" presetSubtype="8"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p:cTn id="20" dur="500" fill="hold"/>
                                        <p:tgtEl>
                                          <p:spTgt spid="3"/>
                                        </p:tgtEl>
                                        <p:attrNameLst>
                                          <p:attrName>ppt_x</p:attrName>
                                        </p:attrNameLst>
                                      </p:cBhvr>
                                      <p:tavLst>
                                        <p:tav tm="0">
                                          <p:val>
                                            <p:strVal val="#ppt_x-#ppt_w/2"/>
                                          </p:val>
                                        </p:tav>
                                        <p:tav tm="100000">
                                          <p:val>
                                            <p:strVal val="#ppt_x"/>
                                          </p:val>
                                        </p:tav>
                                      </p:tavLst>
                                    </p:anim>
                                    <p:anim calcmode="lin" valueType="num">
                                      <p:cBhvr>
                                        <p:cTn id="21" dur="500" fill="hold"/>
                                        <p:tgtEl>
                                          <p:spTgt spid="3"/>
                                        </p:tgtEl>
                                        <p:attrNameLst>
                                          <p:attrName>ppt_y</p:attrName>
                                        </p:attrNameLst>
                                      </p:cBhvr>
                                      <p:tavLst>
                                        <p:tav tm="0">
                                          <p:val>
                                            <p:strVal val="#ppt_y"/>
                                          </p:val>
                                        </p:tav>
                                        <p:tav tm="100000">
                                          <p:val>
                                            <p:strVal val="#ppt_y"/>
                                          </p:val>
                                        </p:tav>
                                      </p:tavLst>
                                    </p:anim>
                                    <p:anim calcmode="lin" valueType="num">
                                      <p:cBhvr>
                                        <p:cTn id="22" dur="500" fill="hold"/>
                                        <p:tgtEl>
                                          <p:spTgt spid="3"/>
                                        </p:tgtEl>
                                        <p:attrNameLst>
                                          <p:attrName>ppt_w</p:attrName>
                                        </p:attrNameLst>
                                      </p:cBhvr>
                                      <p:tavLst>
                                        <p:tav tm="0">
                                          <p:val>
                                            <p:fltVal val="0"/>
                                          </p:val>
                                        </p:tav>
                                        <p:tav tm="100000">
                                          <p:val>
                                            <p:strVal val="#ppt_w"/>
                                          </p:val>
                                        </p:tav>
                                      </p:tavLst>
                                    </p:anim>
                                    <p:anim calcmode="lin" valueType="num">
                                      <p:cBhvr>
                                        <p:cTn id="23" dur="5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17" presetClass="entr" presetSubtype="8"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p:cTn id="28" dur="500" fill="hold"/>
                                        <p:tgtEl>
                                          <p:spTgt spid="4"/>
                                        </p:tgtEl>
                                        <p:attrNameLst>
                                          <p:attrName>ppt_x</p:attrName>
                                        </p:attrNameLst>
                                      </p:cBhvr>
                                      <p:tavLst>
                                        <p:tav tm="0">
                                          <p:val>
                                            <p:strVal val="#ppt_x-#ppt_w/2"/>
                                          </p:val>
                                        </p:tav>
                                        <p:tav tm="100000">
                                          <p:val>
                                            <p:strVal val="#ppt_x"/>
                                          </p:val>
                                        </p:tav>
                                      </p:tavLst>
                                    </p:anim>
                                    <p:anim calcmode="lin" valueType="num">
                                      <p:cBhvr>
                                        <p:cTn id="29" dur="500" fill="hold"/>
                                        <p:tgtEl>
                                          <p:spTgt spid="4"/>
                                        </p:tgtEl>
                                        <p:attrNameLst>
                                          <p:attrName>ppt_y</p:attrName>
                                        </p:attrNameLst>
                                      </p:cBhvr>
                                      <p:tavLst>
                                        <p:tav tm="0">
                                          <p:val>
                                            <p:strVal val="#ppt_y"/>
                                          </p:val>
                                        </p:tav>
                                        <p:tav tm="100000">
                                          <p:val>
                                            <p:strVal val="#ppt_y"/>
                                          </p:val>
                                        </p:tav>
                                      </p:tavLst>
                                    </p:anim>
                                    <p:anim calcmode="lin" valueType="num">
                                      <p:cBhvr>
                                        <p:cTn id="30" dur="500" fill="hold"/>
                                        <p:tgtEl>
                                          <p:spTgt spid="4"/>
                                        </p:tgtEl>
                                        <p:attrNameLst>
                                          <p:attrName>ppt_w</p:attrName>
                                        </p:attrNameLst>
                                      </p:cBhvr>
                                      <p:tavLst>
                                        <p:tav tm="0">
                                          <p:val>
                                            <p:fltVal val="0"/>
                                          </p:val>
                                        </p:tav>
                                        <p:tav tm="100000">
                                          <p:val>
                                            <p:strVal val="#ppt_w"/>
                                          </p:val>
                                        </p:tav>
                                      </p:tavLst>
                                    </p:anim>
                                    <p:anim calcmode="lin" valueType="num">
                                      <p:cBhvr>
                                        <p:cTn id="31" dur="5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17" presetClass="entr" presetSubtype="8" fill="hold" nodeType="clickEffect">
                                  <p:stCondLst>
                                    <p:cond delay="0"/>
                                  </p:stCondLst>
                                  <p:childTnLst>
                                    <p:set>
                                      <p:cBhvr>
                                        <p:cTn id="35" dur="1" fill="hold">
                                          <p:stCondLst>
                                            <p:cond delay="0"/>
                                          </p:stCondLst>
                                        </p:cTn>
                                        <p:tgtEl>
                                          <p:spTgt spid="5"/>
                                        </p:tgtEl>
                                        <p:attrNameLst>
                                          <p:attrName>style.visibility</p:attrName>
                                        </p:attrNameLst>
                                      </p:cBhvr>
                                      <p:to>
                                        <p:strVal val="visible"/>
                                      </p:to>
                                    </p:set>
                                    <p:anim calcmode="lin" valueType="num">
                                      <p:cBhvr>
                                        <p:cTn id="36" dur="500" fill="hold"/>
                                        <p:tgtEl>
                                          <p:spTgt spid="5"/>
                                        </p:tgtEl>
                                        <p:attrNameLst>
                                          <p:attrName>ppt_x</p:attrName>
                                        </p:attrNameLst>
                                      </p:cBhvr>
                                      <p:tavLst>
                                        <p:tav tm="0">
                                          <p:val>
                                            <p:strVal val="#ppt_x-#ppt_w/2"/>
                                          </p:val>
                                        </p:tav>
                                        <p:tav tm="100000">
                                          <p:val>
                                            <p:strVal val="#ppt_x"/>
                                          </p:val>
                                        </p:tav>
                                      </p:tavLst>
                                    </p:anim>
                                    <p:anim calcmode="lin" valueType="num">
                                      <p:cBhvr>
                                        <p:cTn id="37" dur="500" fill="hold"/>
                                        <p:tgtEl>
                                          <p:spTgt spid="5"/>
                                        </p:tgtEl>
                                        <p:attrNameLst>
                                          <p:attrName>ppt_y</p:attrName>
                                        </p:attrNameLst>
                                      </p:cBhvr>
                                      <p:tavLst>
                                        <p:tav tm="0">
                                          <p:val>
                                            <p:strVal val="#ppt_y"/>
                                          </p:val>
                                        </p:tav>
                                        <p:tav tm="100000">
                                          <p:val>
                                            <p:strVal val="#ppt_y"/>
                                          </p:val>
                                        </p:tav>
                                      </p:tavLst>
                                    </p:anim>
                                    <p:anim calcmode="lin" valueType="num">
                                      <p:cBhvr>
                                        <p:cTn id="38" dur="500" fill="hold"/>
                                        <p:tgtEl>
                                          <p:spTgt spid="5"/>
                                        </p:tgtEl>
                                        <p:attrNameLst>
                                          <p:attrName>ppt_w</p:attrName>
                                        </p:attrNameLst>
                                      </p:cBhvr>
                                      <p:tavLst>
                                        <p:tav tm="0">
                                          <p:val>
                                            <p:fltVal val="0"/>
                                          </p:val>
                                        </p:tav>
                                        <p:tav tm="100000">
                                          <p:val>
                                            <p:strVal val="#ppt_w"/>
                                          </p:val>
                                        </p:tav>
                                      </p:tavLst>
                                    </p:anim>
                                    <p:anim calcmode="lin" valueType="num">
                                      <p:cBhvr>
                                        <p:cTn id="39" dur="5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40" fill="hold">
                      <p:stCondLst>
                        <p:cond delay="indefinite"/>
                      </p:stCondLst>
                      <p:childTnLst>
                        <p:par>
                          <p:cTn id="41" fill="hold">
                            <p:stCondLst>
                              <p:cond delay="0"/>
                            </p:stCondLst>
                            <p:childTnLst>
                              <p:par>
                                <p:cTn id="42" presetID="17" presetClass="entr" presetSubtype="8" fill="hold" nodeType="clickEffect">
                                  <p:stCondLst>
                                    <p:cond delay="0"/>
                                  </p:stCondLst>
                                  <p:childTnLst>
                                    <p:set>
                                      <p:cBhvr>
                                        <p:cTn id="43" dur="1" fill="hold">
                                          <p:stCondLst>
                                            <p:cond delay="0"/>
                                          </p:stCondLst>
                                        </p:cTn>
                                        <p:tgtEl>
                                          <p:spTgt spid="9"/>
                                        </p:tgtEl>
                                        <p:attrNameLst>
                                          <p:attrName>style.visibility</p:attrName>
                                        </p:attrNameLst>
                                      </p:cBhvr>
                                      <p:to>
                                        <p:strVal val="visible"/>
                                      </p:to>
                                    </p:set>
                                    <p:anim calcmode="lin" valueType="num">
                                      <p:cBhvr>
                                        <p:cTn id="44" dur="500" fill="hold"/>
                                        <p:tgtEl>
                                          <p:spTgt spid="9"/>
                                        </p:tgtEl>
                                        <p:attrNameLst>
                                          <p:attrName>ppt_x</p:attrName>
                                        </p:attrNameLst>
                                      </p:cBhvr>
                                      <p:tavLst>
                                        <p:tav tm="0">
                                          <p:val>
                                            <p:strVal val="#ppt_x-#ppt_w/2"/>
                                          </p:val>
                                        </p:tav>
                                        <p:tav tm="100000">
                                          <p:val>
                                            <p:strVal val="#ppt_x"/>
                                          </p:val>
                                        </p:tav>
                                      </p:tavLst>
                                    </p:anim>
                                    <p:anim calcmode="lin" valueType="num">
                                      <p:cBhvr>
                                        <p:cTn id="45" dur="500" fill="hold"/>
                                        <p:tgtEl>
                                          <p:spTgt spid="9"/>
                                        </p:tgtEl>
                                        <p:attrNameLst>
                                          <p:attrName>ppt_y</p:attrName>
                                        </p:attrNameLst>
                                      </p:cBhvr>
                                      <p:tavLst>
                                        <p:tav tm="0">
                                          <p:val>
                                            <p:strVal val="#ppt_y"/>
                                          </p:val>
                                        </p:tav>
                                        <p:tav tm="100000">
                                          <p:val>
                                            <p:strVal val="#ppt_y"/>
                                          </p:val>
                                        </p:tav>
                                      </p:tavLst>
                                    </p:anim>
                                    <p:anim calcmode="lin" valueType="num">
                                      <p:cBhvr>
                                        <p:cTn id="46" dur="500" fill="hold"/>
                                        <p:tgtEl>
                                          <p:spTgt spid="9"/>
                                        </p:tgtEl>
                                        <p:attrNameLst>
                                          <p:attrName>ppt_w</p:attrName>
                                        </p:attrNameLst>
                                      </p:cBhvr>
                                      <p:tavLst>
                                        <p:tav tm="0">
                                          <p:val>
                                            <p:fltVal val="0"/>
                                          </p:val>
                                        </p:tav>
                                        <p:tav tm="100000">
                                          <p:val>
                                            <p:strVal val="#ppt_w"/>
                                          </p:val>
                                        </p:tav>
                                      </p:tavLst>
                                    </p:anim>
                                    <p:anim calcmode="lin" valueType="num">
                                      <p:cBhvr>
                                        <p:cTn id="47" dur="500" fill="hold"/>
                                        <p:tgtEl>
                                          <p:spTgt spid="9"/>
                                        </p:tgtEl>
                                        <p:attrNameLst>
                                          <p:attrName>ppt_h</p:attrName>
                                        </p:attrNameLst>
                                      </p:cBhvr>
                                      <p:tavLst>
                                        <p:tav tm="0">
                                          <p:val>
                                            <p:strVal val="#ppt_h"/>
                                          </p:val>
                                        </p:tav>
                                        <p:tav tm="100000">
                                          <p:val>
                                            <p:strVal val="#ppt_h"/>
                                          </p:val>
                                        </p:tav>
                                      </p:tavLst>
                                    </p:anim>
                                  </p:childTnLst>
                                </p:cTn>
                              </p:par>
                            </p:childTnLst>
                          </p:cTn>
                        </p:par>
                      </p:childTnLst>
                    </p:cTn>
                  </p:par>
                  <p:par>
                    <p:cTn id="48" fill="hold">
                      <p:stCondLst>
                        <p:cond delay="indefinite"/>
                      </p:stCondLst>
                      <p:childTnLst>
                        <p:par>
                          <p:cTn id="49" fill="hold">
                            <p:stCondLst>
                              <p:cond delay="0"/>
                            </p:stCondLst>
                            <p:childTnLst>
                              <p:par>
                                <p:cTn id="50" presetID="17" presetClass="entr" presetSubtype="8" fill="hold" nodeType="clickEffect">
                                  <p:stCondLst>
                                    <p:cond delay="0"/>
                                  </p:stCondLst>
                                  <p:childTnLst>
                                    <p:set>
                                      <p:cBhvr>
                                        <p:cTn id="51" dur="1" fill="hold">
                                          <p:stCondLst>
                                            <p:cond delay="0"/>
                                          </p:stCondLst>
                                        </p:cTn>
                                        <p:tgtEl>
                                          <p:spTgt spid="11"/>
                                        </p:tgtEl>
                                        <p:attrNameLst>
                                          <p:attrName>style.visibility</p:attrName>
                                        </p:attrNameLst>
                                      </p:cBhvr>
                                      <p:to>
                                        <p:strVal val="visible"/>
                                      </p:to>
                                    </p:set>
                                    <p:anim calcmode="lin" valueType="num">
                                      <p:cBhvr>
                                        <p:cTn id="52" dur="500" fill="hold"/>
                                        <p:tgtEl>
                                          <p:spTgt spid="11"/>
                                        </p:tgtEl>
                                        <p:attrNameLst>
                                          <p:attrName>ppt_x</p:attrName>
                                        </p:attrNameLst>
                                      </p:cBhvr>
                                      <p:tavLst>
                                        <p:tav tm="0">
                                          <p:val>
                                            <p:strVal val="#ppt_x-#ppt_w/2"/>
                                          </p:val>
                                        </p:tav>
                                        <p:tav tm="100000">
                                          <p:val>
                                            <p:strVal val="#ppt_x"/>
                                          </p:val>
                                        </p:tav>
                                      </p:tavLst>
                                    </p:anim>
                                    <p:anim calcmode="lin" valueType="num">
                                      <p:cBhvr>
                                        <p:cTn id="53" dur="500" fill="hold"/>
                                        <p:tgtEl>
                                          <p:spTgt spid="11"/>
                                        </p:tgtEl>
                                        <p:attrNameLst>
                                          <p:attrName>ppt_y</p:attrName>
                                        </p:attrNameLst>
                                      </p:cBhvr>
                                      <p:tavLst>
                                        <p:tav tm="0">
                                          <p:val>
                                            <p:strVal val="#ppt_y"/>
                                          </p:val>
                                        </p:tav>
                                        <p:tav tm="100000">
                                          <p:val>
                                            <p:strVal val="#ppt_y"/>
                                          </p:val>
                                        </p:tav>
                                      </p:tavLst>
                                    </p:anim>
                                    <p:anim calcmode="lin" valueType="num">
                                      <p:cBhvr>
                                        <p:cTn id="54" dur="500" fill="hold"/>
                                        <p:tgtEl>
                                          <p:spTgt spid="11"/>
                                        </p:tgtEl>
                                        <p:attrNameLst>
                                          <p:attrName>ppt_w</p:attrName>
                                        </p:attrNameLst>
                                      </p:cBhvr>
                                      <p:tavLst>
                                        <p:tav tm="0">
                                          <p:val>
                                            <p:fltVal val="0"/>
                                          </p:val>
                                        </p:tav>
                                        <p:tav tm="100000">
                                          <p:val>
                                            <p:strVal val="#ppt_w"/>
                                          </p:val>
                                        </p:tav>
                                      </p:tavLst>
                                    </p:anim>
                                    <p:anim calcmode="lin" valueType="num">
                                      <p:cBhvr>
                                        <p:cTn id="55" dur="500" fill="hold"/>
                                        <p:tgtEl>
                                          <p:spTgt spid="11"/>
                                        </p:tgtEl>
                                        <p:attrNameLst>
                                          <p:attrName>ppt_h</p:attrName>
                                        </p:attrNameLst>
                                      </p:cBhvr>
                                      <p:tavLst>
                                        <p:tav tm="0">
                                          <p:val>
                                            <p:strVal val="#ppt_h"/>
                                          </p:val>
                                        </p:tav>
                                        <p:tav tm="100000">
                                          <p:val>
                                            <p:strVal val="#ppt_h"/>
                                          </p:val>
                                        </p:tav>
                                      </p:tavLst>
                                    </p:anim>
                                  </p:childTnLst>
                                </p:cTn>
                              </p:par>
                            </p:childTnLst>
                          </p:cTn>
                        </p:par>
                      </p:childTnLst>
                    </p:cTn>
                  </p:par>
                  <p:par>
                    <p:cTn id="56" fill="hold">
                      <p:stCondLst>
                        <p:cond delay="indefinite"/>
                      </p:stCondLst>
                      <p:childTnLst>
                        <p:par>
                          <p:cTn id="57" fill="hold">
                            <p:stCondLst>
                              <p:cond delay="0"/>
                            </p:stCondLst>
                            <p:childTnLst>
                              <p:par>
                                <p:cTn id="58" presetID="17" presetClass="entr" presetSubtype="8" fill="hold" nodeType="clickEffect">
                                  <p:stCondLst>
                                    <p:cond delay="0"/>
                                  </p:stCondLst>
                                  <p:childTnLst>
                                    <p:set>
                                      <p:cBhvr>
                                        <p:cTn id="59" dur="1" fill="hold">
                                          <p:stCondLst>
                                            <p:cond delay="0"/>
                                          </p:stCondLst>
                                        </p:cTn>
                                        <p:tgtEl>
                                          <p:spTgt spid="6"/>
                                        </p:tgtEl>
                                        <p:attrNameLst>
                                          <p:attrName>style.visibility</p:attrName>
                                        </p:attrNameLst>
                                      </p:cBhvr>
                                      <p:to>
                                        <p:strVal val="visible"/>
                                      </p:to>
                                    </p:set>
                                    <p:anim calcmode="lin" valueType="num">
                                      <p:cBhvr>
                                        <p:cTn id="60" dur="500" fill="hold"/>
                                        <p:tgtEl>
                                          <p:spTgt spid="6"/>
                                        </p:tgtEl>
                                        <p:attrNameLst>
                                          <p:attrName>ppt_x</p:attrName>
                                        </p:attrNameLst>
                                      </p:cBhvr>
                                      <p:tavLst>
                                        <p:tav tm="0">
                                          <p:val>
                                            <p:strVal val="#ppt_x-#ppt_w/2"/>
                                          </p:val>
                                        </p:tav>
                                        <p:tav tm="100000">
                                          <p:val>
                                            <p:strVal val="#ppt_x"/>
                                          </p:val>
                                        </p:tav>
                                      </p:tavLst>
                                    </p:anim>
                                    <p:anim calcmode="lin" valueType="num">
                                      <p:cBhvr>
                                        <p:cTn id="61" dur="500" fill="hold"/>
                                        <p:tgtEl>
                                          <p:spTgt spid="6"/>
                                        </p:tgtEl>
                                        <p:attrNameLst>
                                          <p:attrName>ppt_y</p:attrName>
                                        </p:attrNameLst>
                                      </p:cBhvr>
                                      <p:tavLst>
                                        <p:tav tm="0">
                                          <p:val>
                                            <p:strVal val="#ppt_y"/>
                                          </p:val>
                                        </p:tav>
                                        <p:tav tm="100000">
                                          <p:val>
                                            <p:strVal val="#ppt_y"/>
                                          </p:val>
                                        </p:tav>
                                      </p:tavLst>
                                    </p:anim>
                                    <p:anim calcmode="lin" valueType="num">
                                      <p:cBhvr>
                                        <p:cTn id="62" dur="500" fill="hold"/>
                                        <p:tgtEl>
                                          <p:spTgt spid="6"/>
                                        </p:tgtEl>
                                        <p:attrNameLst>
                                          <p:attrName>ppt_w</p:attrName>
                                        </p:attrNameLst>
                                      </p:cBhvr>
                                      <p:tavLst>
                                        <p:tav tm="0">
                                          <p:val>
                                            <p:fltVal val="0"/>
                                          </p:val>
                                        </p:tav>
                                        <p:tav tm="100000">
                                          <p:val>
                                            <p:strVal val="#ppt_w"/>
                                          </p:val>
                                        </p:tav>
                                      </p:tavLst>
                                    </p:anim>
                                    <p:anim calcmode="lin" valueType="num">
                                      <p:cBhvr>
                                        <p:cTn id="63" dur="5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64" fill="hold">
                      <p:stCondLst>
                        <p:cond delay="indefinite"/>
                      </p:stCondLst>
                      <p:childTnLst>
                        <p:par>
                          <p:cTn id="65" fill="hold">
                            <p:stCondLst>
                              <p:cond delay="0"/>
                            </p:stCondLst>
                            <p:childTnLst>
                              <p:par>
                                <p:cTn id="66" presetID="17" presetClass="entr" presetSubtype="8" fill="hold" nodeType="clickEffect">
                                  <p:stCondLst>
                                    <p:cond delay="0"/>
                                  </p:stCondLst>
                                  <p:childTnLst>
                                    <p:set>
                                      <p:cBhvr>
                                        <p:cTn id="67" dur="1" fill="hold">
                                          <p:stCondLst>
                                            <p:cond delay="0"/>
                                          </p:stCondLst>
                                        </p:cTn>
                                        <p:tgtEl>
                                          <p:spTgt spid="7"/>
                                        </p:tgtEl>
                                        <p:attrNameLst>
                                          <p:attrName>style.visibility</p:attrName>
                                        </p:attrNameLst>
                                      </p:cBhvr>
                                      <p:to>
                                        <p:strVal val="visible"/>
                                      </p:to>
                                    </p:set>
                                    <p:anim calcmode="lin" valueType="num">
                                      <p:cBhvr>
                                        <p:cTn id="68" dur="500" fill="hold"/>
                                        <p:tgtEl>
                                          <p:spTgt spid="7"/>
                                        </p:tgtEl>
                                        <p:attrNameLst>
                                          <p:attrName>ppt_x</p:attrName>
                                        </p:attrNameLst>
                                      </p:cBhvr>
                                      <p:tavLst>
                                        <p:tav tm="0">
                                          <p:val>
                                            <p:strVal val="#ppt_x-#ppt_w/2"/>
                                          </p:val>
                                        </p:tav>
                                        <p:tav tm="100000">
                                          <p:val>
                                            <p:strVal val="#ppt_x"/>
                                          </p:val>
                                        </p:tav>
                                      </p:tavLst>
                                    </p:anim>
                                    <p:anim calcmode="lin" valueType="num">
                                      <p:cBhvr>
                                        <p:cTn id="69" dur="500" fill="hold"/>
                                        <p:tgtEl>
                                          <p:spTgt spid="7"/>
                                        </p:tgtEl>
                                        <p:attrNameLst>
                                          <p:attrName>ppt_y</p:attrName>
                                        </p:attrNameLst>
                                      </p:cBhvr>
                                      <p:tavLst>
                                        <p:tav tm="0">
                                          <p:val>
                                            <p:strVal val="#ppt_y"/>
                                          </p:val>
                                        </p:tav>
                                        <p:tav tm="100000">
                                          <p:val>
                                            <p:strVal val="#ppt_y"/>
                                          </p:val>
                                        </p:tav>
                                      </p:tavLst>
                                    </p:anim>
                                    <p:anim calcmode="lin" valueType="num">
                                      <p:cBhvr>
                                        <p:cTn id="70" dur="500" fill="hold"/>
                                        <p:tgtEl>
                                          <p:spTgt spid="7"/>
                                        </p:tgtEl>
                                        <p:attrNameLst>
                                          <p:attrName>ppt_w</p:attrName>
                                        </p:attrNameLst>
                                      </p:cBhvr>
                                      <p:tavLst>
                                        <p:tav tm="0">
                                          <p:val>
                                            <p:fltVal val="0"/>
                                          </p:val>
                                        </p:tav>
                                        <p:tav tm="100000">
                                          <p:val>
                                            <p:strVal val="#ppt_w"/>
                                          </p:val>
                                        </p:tav>
                                      </p:tavLst>
                                    </p:anim>
                                    <p:anim calcmode="lin" valueType="num">
                                      <p:cBhvr>
                                        <p:cTn id="71" dur="500" fill="hold"/>
                                        <p:tgtEl>
                                          <p:spTgt spid="7"/>
                                        </p:tgtEl>
                                        <p:attrNameLst>
                                          <p:attrName>ppt_h</p:attrName>
                                        </p:attrNameLst>
                                      </p:cBhvr>
                                      <p:tavLst>
                                        <p:tav tm="0">
                                          <p:val>
                                            <p:strVal val="#ppt_h"/>
                                          </p:val>
                                        </p:tav>
                                        <p:tav tm="100000">
                                          <p:val>
                                            <p:strVal val="#ppt_h"/>
                                          </p:val>
                                        </p:tav>
                                      </p:tavLst>
                                    </p:anim>
                                  </p:childTnLst>
                                </p:cTn>
                              </p:par>
                            </p:childTnLst>
                          </p:cTn>
                        </p:par>
                      </p:childTnLst>
                    </p:cTn>
                  </p:par>
                  <p:par>
                    <p:cTn id="72" fill="hold">
                      <p:stCondLst>
                        <p:cond delay="indefinite"/>
                      </p:stCondLst>
                      <p:childTnLst>
                        <p:par>
                          <p:cTn id="73" fill="hold">
                            <p:stCondLst>
                              <p:cond delay="0"/>
                            </p:stCondLst>
                            <p:childTnLst>
                              <p:par>
                                <p:cTn id="74" presetID="17" presetClass="entr" presetSubtype="8" fill="hold" nodeType="clickEffect">
                                  <p:stCondLst>
                                    <p:cond delay="0"/>
                                  </p:stCondLst>
                                  <p:childTnLst>
                                    <p:set>
                                      <p:cBhvr>
                                        <p:cTn id="75" dur="1" fill="hold">
                                          <p:stCondLst>
                                            <p:cond delay="0"/>
                                          </p:stCondLst>
                                        </p:cTn>
                                        <p:tgtEl>
                                          <p:spTgt spid="8"/>
                                        </p:tgtEl>
                                        <p:attrNameLst>
                                          <p:attrName>style.visibility</p:attrName>
                                        </p:attrNameLst>
                                      </p:cBhvr>
                                      <p:to>
                                        <p:strVal val="visible"/>
                                      </p:to>
                                    </p:set>
                                    <p:anim calcmode="lin" valueType="num">
                                      <p:cBhvr>
                                        <p:cTn id="76" dur="500" fill="hold"/>
                                        <p:tgtEl>
                                          <p:spTgt spid="8"/>
                                        </p:tgtEl>
                                        <p:attrNameLst>
                                          <p:attrName>ppt_x</p:attrName>
                                        </p:attrNameLst>
                                      </p:cBhvr>
                                      <p:tavLst>
                                        <p:tav tm="0">
                                          <p:val>
                                            <p:strVal val="#ppt_x-#ppt_w/2"/>
                                          </p:val>
                                        </p:tav>
                                        <p:tav tm="100000">
                                          <p:val>
                                            <p:strVal val="#ppt_x"/>
                                          </p:val>
                                        </p:tav>
                                      </p:tavLst>
                                    </p:anim>
                                    <p:anim calcmode="lin" valueType="num">
                                      <p:cBhvr>
                                        <p:cTn id="77" dur="500" fill="hold"/>
                                        <p:tgtEl>
                                          <p:spTgt spid="8"/>
                                        </p:tgtEl>
                                        <p:attrNameLst>
                                          <p:attrName>ppt_y</p:attrName>
                                        </p:attrNameLst>
                                      </p:cBhvr>
                                      <p:tavLst>
                                        <p:tav tm="0">
                                          <p:val>
                                            <p:strVal val="#ppt_y"/>
                                          </p:val>
                                        </p:tav>
                                        <p:tav tm="100000">
                                          <p:val>
                                            <p:strVal val="#ppt_y"/>
                                          </p:val>
                                        </p:tav>
                                      </p:tavLst>
                                    </p:anim>
                                    <p:anim calcmode="lin" valueType="num">
                                      <p:cBhvr>
                                        <p:cTn id="78" dur="500" fill="hold"/>
                                        <p:tgtEl>
                                          <p:spTgt spid="8"/>
                                        </p:tgtEl>
                                        <p:attrNameLst>
                                          <p:attrName>ppt_w</p:attrName>
                                        </p:attrNameLst>
                                      </p:cBhvr>
                                      <p:tavLst>
                                        <p:tav tm="0">
                                          <p:val>
                                            <p:fltVal val="0"/>
                                          </p:val>
                                        </p:tav>
                                        <p:tav tm="100000">
                                          <p:val>
                                            <p:strVal val="#ppt_w"/>
                                          </p:val>
                                        </p:tav>
                                      </p:tavLst>
                                    </p:anim>
                                    <p:anim calcmode="lin" valueType="num">
                                      <p:cBhvr>
                                        <p:cTn id="79" dur="500" fill="hold"/>
                                        <p:tgtEl>
                                          <p:spTgt spid="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62"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7" name="Picture 3"/>
          <p:cNvPicPr>
            <a:picLocks noChangeAspect="1" noChangeArrowheads="1"/>
          </p:cNvPicPr>
          <p:nvPr/>
        </p:nvPicPr>
        <p:blipFill>
          <a:blip r:embed="rId2"/>
          <a:srcRect/>
          <a:stretch>
            <a:fillRect/>
          </a:stretch>
        </p:blipFill>
        <p:spPr bwMode="auto">
          <a:xfrm>
            <a:off x="1000100" y="3395686"/>
            <a:ext cx="7258050" cy="3390900"/>
          </a:xfrm>
          <a:prstGeom prst="rect">
            <a:avLst/>
          </a:prstGeom>
          <a:noFill/>
          <a:ln w="9525">
            <a:noFill/>
            <a:miter lim="800000"/>
            <a:headEnd/>
            <a:tailEnd/>
          </a:ln>
          <a:effectLst/>
        </p:spPr>
      </p:pic>
      <p:pic>
        <p:nvPicPr>
          <p:cNvPr id="21508" name="Picture 4"/>
          <p:cNvPicPr>
            <a:picLocks noChangeAspect="1" noChangeArrowheads="1"/>
          </p:cNvPicPr>
          <p:nvPr/>
        </p:nvPicPr>
        <p:blipFill>
          <a:blip r:embed="rId3"/>
          <a:srcRect/>
          <a:stretch>
            <a:fillRect/>
          </a:stretch>
        </p:blipFill>
        <p:spPr bwMode="auto">
          <a:xfrm>
            <a:off x="1000100" y="71436"/>
            <a:ext cx="6953250" cy="3143250"/>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Strategic">
  <a:themeElements>
    <a:clrScheme name="Strategic 7">
      <a:dk1>
        <a:srgbClr val="000000"/>
      </a:dk1>
      <a:lt1>
        <a:srgbClr val="E9E2B6"/>
      </a:lt1>
      <a:dk2>
        <a:srgbClr val="996600"/>
      </a:dk2>
      <a:lt2>
        <a:srgbClr val="786950"/>
      </a:lt2>
      <a:accent1>
        <a:srgbClr val="727DE0"/>
      </a:accent1>
      <a:accent2>
        <a:srgbClr val="D54F41"/>
      </a:accent2>
      <a:accent3>
        <a:srgbClr val="F2EED7"/>
      </a:accent3>
      <a:accent4>
        <a:srgbClr val="000000"/>
      </a:accent4>
      <a:accent5>
        <a:srgbClr val="BCBFED"/>
      </a:accent5>
      <a:accent6>
        <a:srgbClr val="C1473A"/>
      </a:accent6>
      <a:hlink>
        <a:srgbClr val="FFFFFF"/>
      </a:hlink>
      <a:folHlink>
        <a:srgbClr val="FFFFCC"/>
      </a:folHlink>
    </a:clrScheme>
    <a:fontScheme name="Strategic">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FF"/>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rgbClr val="FFFFFF"/>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Strategic 1">
        <a:dk1>
          <a:srgbClr val="000000"/>
        </a:dk1>
        <a:lt1>
          <a:srgbClr val="EAEAEA"/>
        </a:lt1>
        <a:dk2>
          <a:srgbClr val="819E81"/>
        </a:dk2>
        <a:lt2>
          <a:srgbClr val="FFCC66"/>
        </a:lt2>
        <a:accent1>
          <a:srgbClr val="727DE0"/>
        </a:accent1>
        <a:accent2>
          <a:srgbClr val="D54F41"/>
        </a:accent2>
        <a:accent3>
          <a:srgbClr val="C1CCC1"/>
        </a:accent3>
        <a:accent4>
          <a:srgbClr val="C8C8C8"/>
        </a:accent4>
        <a:accent5>
          <a:srgbClr val="BCBFED"/>
        </a:accent5>
        <a:accent6>
          <a:srgbClr val="C1473A"/>
        </a:accent6>
        <a:hlink>
          <a:srgbClr val="003300"/>
        </a:hlink>
        <a:folHlink>
          <a:srgbClr val="663300"/>
        </a:folHlink>
      </a:clrScheme>
      <a:clrMap bg1="dk2" tx1="lt1" bg2="dk1" tx2="lt2" accent1="accent1" accent2="accent2" accent3="accent3" accent4="accent4" accent5="accent5" accent6="accent6" hlink="hlink" folHlink="folHlink"/>
    </a:extraClrScheme>
    <a:extraClrScheme>
      <a:clrScheme name="Strategic 2">
        <a:dk1>
          <a:srgbClr val="000000"/>
        </a:dk1>
        <a:lt1>
          <a:srgbClr val="E9E2B6"/>
        </a:lt1>
        <a:dk2>
          <a:srgbClr val="996600"/>
        </a:dk2>
        <a:lt2>
          <a:srgbClr val="786950"/>
        </a:lt2>
        <a:accent1>
          <a:srgbClr val="727DE0"/>
        </a:accent1>
        <a:accent2>
          <a:srgbClr val="D54F41"/>
        </a:accent2>
        <a:accent3>
          <a:srgbClr val="F2EED7"/>
        </a:accent3>
        <a:accent4>
          <a:srgbClr val="000000"/>
        </a:accent4>
        <a:accent5>
          <a:srgbClr val="BCBFED"/>
        </a:accent5>
        <a:accent6>
          <a:srgbClr val="C1473A"/>
        </a:accent6>
        <a:hlink>
          <a:srgbClr val="003300"/>
        </a:hlink>
        <a:folHlink>
          <a:srgbClr val="339933"/>
        </a:folHlink>
      </a:clrScheme>
      <a:clrMap bg1="lt1" tx1="dk1" bg2="lt2" tx2="dk2" accent1="accent1" accent2="accent2" accent3="accent3" accent4="accent4" accent5="accent5" accent6="accent6" hlink="hlink" folHlink="folHlink"/>
    </a:extraClrScheme>
    <a:extraClrScheme>
      <a:clrScheme name="Strategic 3">
        <a:dk1>
          <a:srgbClr val="000000"/>
        </a:dk1>
        <a:lt1>
          <a:srgbClr val="FFFFFF"/>
        </a:lt1>
        <a:dk2>
          <a:srgbClr val="000000"/>
        </a:dk2>
        <a:lt2>
          <a:srgbClr val="5F5F5F"/>
        </a:lt2>
        <a:accent1>
          <a:srgbClr val="CBCBCB"/>
        </a:accent1>
        <a:accent2>
          <a:srgbClr val="808080"/>
        </a:accent2>
        <a:accent3>
          <a:srgbClr val="FFFFFF"/>
        </a:accent3>
        <a:accent4>
          <a:srgbClr val="000000"/>
        </a:accent4>
        <a:accent5>
          <a:srgbClr val="E2E2E2"/>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trategic 4">
        <a:dk1>
          <a:srgbClr val="000000"/>
        </a:dk1>
        <a:lt1>
          <a:srgbClr val="EAEAEA"/>
        </a:lt1>
        <a:dk2>
          <a:srgbClr val="BC6262"/>
        </a:dk2>
        <a:lt2>
          <a:srgbClr val="FFCC66"/>
        </a:lt2>
        <a:accent1>
          <a:srgbClr val="727DE0"/>
        </a:accent1>
        <a:accent2>
          <a:srgbClr val="D54F41"/>
        </a:accent2>
        <a:accent3>
          <a:srgbClr val="DAB7B7"/>
        </a:accent3>
        <a:accent4>
          <a:srgbClr val="C8C8C8"/>
        </a:accent4>
        <a:accent5>
          <a:srgbClr val="BCBFED"/>
        </a:accent5>
        <a:accent6>
          <a:srgbClr val="C1473A"/>
        </a:accent6>
        <a:hlink>
          <a:srgbClr val="000066"/>
        </a:hlink>
        <a:folHlink>
          <a:srgbClr val="FFFF99"/>
        </a:folHlink>
      </a:clrScheme>
      <a:clrMap bg1="dk2" tx1="lt1" bg2="dk1" tx2="lt2" accent1="accent1" accent2="accent2" accent3="accent3" accent4="accent4" accent5="accent5" accent6="accent6" hlink="hlink" folHlink="folHlink"/>
    </a:extraClrScheme>
    <a:extraClrScheme>
      <a:clrScheme name="Strategic 5">
        <a:dk1>
          <a:srgbClr val="000000"/>
        </a:dk1>
        <a:lt1>
          <a:srgbClr val="EAEAEA"/>
        </a:lt1>
        <a:dk2>
          <a:srgbClr val="5C74A4"/>
        </a:dk2>
        <a:lt2>
          <a:srgbClr val="FFCC99"/>
        </a:lt2>
        <a:accent1>
          <a:srgbClr val="727DE0"/>
        </a:accent1>
        <a:accent2>
          <a:srgbClr val="D54F41"/>
        </a:accent2>
        <a:accent3>
          <a:srgbClr val="B5BCCF"/>
        </a:accent3>
        <a:accent4>
          <a:srgbClr val="C8C8C8"/>
        </a:accent4>
        <a:accent5>
          <a:srgbClr val="BCBFED"/>
        </a:accent5>
        <a:accent6>
          <a:srgbClr val="C1473A"/>
        </a:accent6>
        <a:hlink>
          <a:srgbClr val="FFFFCC"/>
        </a:hlink>
        <a:folHlink>
          <a:srgbClr val="CC9900"/>
        </a:folHlink>
      </a:clrScheme>
      <a:clrMap bg1="dk2" tx1="lt1" bg2="dk1" tx2="lt2" accent1="accent1" accent2="accent2" accent3="accent3" accent4="accent4" accent5="accent5" accent6="accent6" hlink="hlink" folHlink="folHlink"/>
    </a:extraClrScheme>
    <a:extraClrScheme>
      <a:clrScheme name="Strategic 6">
        <a:dk1>
          <a:srgbClr val="000000"/>
        </a:dk1>
        <a:lt1>
          <a:srgbClr val="EAEAEA"/>
        </a:lt1>
        <a:dk2>
          <a:srgbClr val="996600"/>
        </a:dk2>
        <a:lt2>
          <a:srgbClr val="FFCC99"/>
        </a:lt2>
        <a:accent1>
          <a:srgbClr val="727DE0"/>
        </a:accent1>
        <a:accent2>
          <a:srgbClr val="D54F41"/>
        </a:accent2>
        <a:accent3>
          <a:srgbClr val="CAB8AA"/>
        </a:accent3>
        <a:accent4>
          <a:srgbClr val="C8C8C8"/>
        </a:accent4>
        <a:accent5>
          <a:srgbClr val="BCBFED"/>
        </a:accent5>
        <a:accent6>
          <a:srgbClr val="C1473A"/>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trategic 7">
        <a:dk1>
          <a:srgbClr val="000000"/>
        </a:dk1>
        <a:lt1>
          <a:srgbClr val="E9E2B6"/>
        </a:lt1>
        <a:dk2>
          <a:srgbClr val="996600"/>
        </a:dk2>
        <a:lt2>
          <a:srgbClr val="786950"/>
        </a:lt2>
        <a:accent1>
          <a:srgbClr val="727DE0"/>
        </a:accent1>
        <a:accent2>
          <a:srgbClr val="D54F41"/>
        </a:accent2>
        <a:accent3>
          <a:srgbClr val="F2EED7"/>
        </a:accent3>
        <a:accent4>
          <a:srgbClr val="000000"/>
        </a:accent4>
        <a:accent5>
          <a:srgbClr val="BCBFED"/>
        </a:accent5>
        <a:accent6>
          <a:srgbClr val="C1473A"/>
        </a:accent6>
        <a:hlink>
          <a:srgbClr val="FFFFFF"/>
        </a:hlink>
        <a:folHlink>
          <a:srgbClr val="FFFF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Designs\Strategic.pot</Template>
  <TotalTime>5883</TotalTime>
  <Words>2397</Words>
  <Application>Microsoft Office PowerPoint</Application>
  <PresentationFormat>全屏显示(4:3)</PresentationFormat>
  <Paragraphs>300</Paragraphs>
  <Slides>23</Slides>
  <Notes>7</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23</vt:i4>
      </vt:variant>
    </vt:vector>
  </HeadingPairs>
  <TitlesOfParts>
    <vt:vector size="27" baseType="lpstr">
      <vt:lpstr>Strategic</vt:lpstr>
      <vt:lpstr>BMP 图象</vt:lpstr>
      <vt:lpstr>Image</vt:lpstr>
      <vt:lpstr>位图图像</vt:lpstr>
      <vt:lpstr>C++程序设计基础</vt:lpstr>
      <vt:lpstr>课程内容提要</vt:lpstr>
      <vt:lpstr>预备知识</vt:lpstr>
      <vt:lpstr>  第一台电子计算机 （ENIAC, Electronic Numerical Integrator And Calculator ）</vt:lpstr>
      <vt:lpstr>  计算机发展的几个阶段</vt:lpstr>
      <vt:lpstr>计算机硬件基本组成</vt:lpstr>
      <vt:lpstr>幻灯片 7</vt:lpstr>
      <vt:lpstr>计算机硬件基本组成 </vt:lpstr>
      <vt:lpstr>幻灯片 9</vt:lpstr>
      <vt:lpstr>R进制的概念</vt:lpstr>
      <vt:lpstr>  二进制概念</vt:lpstr>
      <vt:lpstr>程序和指令</vt:lpstr>
      <vt:lpstr>  信息的存储单位</vt:lpstr>
      <vt:lpstr>计算机语言介绍</vt:lpstr>
      <vt:lpstr>程序设计语言分类</vt:lpstr>
      <vt:lpstr>程序设计语言分类</vt:lpstr>
      <vt:lpstr>程序设计语言分类</vt:lpstr>
      <vt:lpstr>程序设计语言分类</vt:lpstr>
      <vt:lpstr>程序设计语言分类</vt:lpstr>
      <vt:lpstr>指令比较</vt:lpstr>
      <vt:lpstr>C ＋＋程序的开发过程</vt:lpstr>
      <vt:lpstr>幻灯片 22</vt:lpstr>
      <vt:lpstr>编写程序的要求</vt:lpstr>
    </vt:vector>
  </TitlesOfParts>
  <Company>zhou</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zhouairu</dc:creator>
  <cp:lastModifiedBy>wwuhnwu01</cp:lastModifiedBy>
  <cp:revision>186</cp:revision>
  <dcterms:created xsi:type="dcterms:W3CDTF">2002-08-30T17:00:15Z</dcterms:created>
  <dcterms:modified xsi:type="dcterms:W3CDTF">2020-10-31T04:31:13Z</dcterms:modified>
</cp:coreProperties>
</file>