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slides/slide276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slides/slide290.xml" ContentType="application/vnd.openxmlformats-officedocument.presentationml.sl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slides/slide284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s/slide262.xml" ContentType="application/vnd.openxmlformats-officedocument.presentationml.slide+xml"/>
  <Override PartName="/ppt/slides/slide273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78.xml" ContentType="application/vnd.openxmlformats-officedocument.presentationml.slide+xml"/>
  <Override PartName="/ppt/slides/slide289.xml" ContentType="application/vnd.openxmlformats-officedocument.presentationml.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67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Override PartName="/ppt/slides/slide281.xml" ContentType="application/vnd.openxmlformats-officedocument.presentationml.slide+xml"/>
  <Default Extension="wmf" ContentType="image/x-wmf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slides/slide2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239.xml" ContentType="application/vnd.openxmlformats-officedocument.presentationml.slide+xml"/>
  <Override PartName="/ppt/slides/slide257.xml" ContentType="application/vnd.openxmlformats-officedocument.presentationml.slide+xml"/>
  <Override PartName="/ppt/slides/slide268.xml" ContentType="application/vnd.openxmlformats-officedocument.presentationml.slide+xml"/>
  <Override PartName="/ppt/slides/slide28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46.xml" ContentType="application/vnd.openxmlformats-officedocument.presentationml.slide+xml"/>
  <Override PartName="/ppt/slides/slide264.xml" ContentType="application/vnd.openxmlformats-officedocument.presentationml.slide+xml"/>
  <Override PartName="/ppt/slides/slide275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Override PartName="/ppt/slides/slide253.xml" ContentType="application/vnd.openxmlformats-officedocument.presentationml.slide+xml"/>
  <Override PartName="/ppt/slides/slide2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42.xml" ContentType="application/vnd.openxmlformats-officedocument.presentationml.slide+xml"/>
  <Override PartName="/ppt/slides/slide260.xml" ContentType="application/vnd.openxmlformats-officedocument.presentationml.slide+xml"/>
  <Override PartName="/ppt/slides/slide27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69.xml" ContentType="application/vnd.openxmlformats-officedocument.presentationml.slide+xml"/>
  <Override PartName="/ppt/slides/slide2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s/slide283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slides/slide272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slides/slide288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slides/slide26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s/slide291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s/slide2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slides/slide2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369" r:id="rId2"/>
    <p:sldId id="3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51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52" r:id="rId77"/>
    <p:sldId id="353" r:id="rId78"/>
    <p:sldId id="354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66" r:id="rId90"/>
    <p:sldId id="367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540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46" r:id="rId189"/>
    <p:sldId id="447" r:id="rId190"/>
    <p:sldId id="448" r:id="rId191"/>
    <p:sldId id="450" r:id="rId192"/>
    <p:sldId id="451" r:id="rId193"/>
    <p:sldId id="452" r:id="rId194"/>
    <p:sldId id="453" r:id="rId195"/>
    <p:sldId id="454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7" r:id="rId209"/>
    <p:sldId id="546" r:id="rId210"/>
    <p:sldId id="547" r:id="rId211"/>
    <p:sldId id="548" r:id="rId212"/>
    <p:sldId id="550" r:id="rId213"/>
    <p:sldId id="549" r:id="rId214"/>
    <p:sldId id="552" r:id="rId215"/>
    <p:sldId id="551" r:id="rId216"/>
    <p:sldId id="473" r:id="rId217"/>
    <p:sldId id="474" r:id="rId218"/>
    <p:sldId id="475" r:id="rId219"/>
    <p:sldId id="476" r:id="rId220"/>
    <p:sldId id="477" r:id="rId221"/>
    <p:sldId id="478" r:id="rId222"/>
    <p:sldId id="479" r:id="rId223"/>
    <p:sldId id="480" r:id="rId224"/>
    <p:sldId id="481" r:id="rId225"/>
    <p:sldId id="482" r:id="rId226"/>
    <p:sldId id="483" r:id="rId227"/>
    <p:sldId id="484" r:id="rId228"/>
    <p:sldId id="485" r:id="rId229"/>
    <p:sldId id="486" r:id="rId230"/>
    <p:sldId id="487" r:id="rId231"/>
    <p:sldId id="488" r:id="rId232"/>
    <p:sldId id="489" r:id="rId233"/>
    <p:sldId id="490" r:id="rId234"/>
    <p:sldId id="491" r:id="rId235"/>
    <p:sldId id="492" r:id="rId236"/>
    <p:sldId id="493" r:id="rId237"/>
    <p:sldId id="494" r:id="rId238"/>
    <p:sldId id="495" r:id="rId239"/>
    <p:sldId id="496" r:id="rId240"/>
    <p:sldId id="497" r:id="rId241"/>
    <p:sldId id="498" r:id="rId242"/>
    <p:sldId id="499" r:id="rId243"/>
    <p:sldId id="500" r:id="rId244"/>
    <p:sldId id="501" r:id="rId245"/>
    <p:sldId id="502" r:id="rId246"/>
    <p:sldId id="503" r:id="rId247"/>
    <p:sldId id="504" r:id="rId248"/>
    <p:sldId id="505" r:id="rId249"/>
    <p:sldId id="506" r:id="rId250"/>
    <p:sldId id="507" r:id="rId251"/>
    <p:sldId id="508" r:id="rId252"/>
    <p:sldId id="509" r:id="rId253"/>
    <p:sldId id="510" r:id="rId254"/>
    <p:sldId id="511" r:id="rId255"/>
    <p:sldId id="512" r:id="rId256"/>
    <p:sldId id="513" r:id="rId257"/>
    <p:sldId id="514" r:id="rId258"/>
    <p:sldId id="515" r:id="rId259"/>
    <p:sldId id="516" r:id="rId260"/>
    <p:sldId id="517" r:id="rId261"/>
    <p:sldId id="518" r:id="rId262"/>
    <p:sldId id="519" r:id="rId263"/>
    <p:sldId id="520" r:id="rId264"/>
    <p:sldId id="521" r:id="rId265"/>
    <p:sldId id="553" r:id="rId266"/>
    <p:sldId id="554" r:id="rId267"/>
    <p:sldId id="555" r:id="rId268"/>
    <p:sldId id="556" r:id="rId269"/>
    <p:sldId id="557" r:id="rId270"/>
    <p:sldId id="558" r:id="rId271"/>
    <p:sldId id="559" r:id="rId272"/>
    <p:sldId id="541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42" r:id="rId286"/>
    <p:sldId id="536" r:id="rId287"/>
    <p:sldId id="537" r:id="rId288"/>
    <p:sldId id="538" r:id="rId289"/>
    <p:sldId id="543" r:id="rId290"/>
    <p:sldId id="539" r:id="rId291"/>
    <p:sldId id="545" r:id="rId29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CE6C0"/>
    <a:srgbClr val="FF9900"/>
    <a:srgbClr val="FF0000"/>
    <a:srgbClr val="0099FF"/>
    <a:srgbClr val="FF99FF"/>
    <a:srgbClr val="0080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40" autoAdjust="0"/>
    <p:restoredTop sz="94585" autoAdjust="0"/>
  </p:normalViewPr>
  <p:slideViewPr>
    <p:cSldViewPr>
      <p:cViewPr>
        <p:scale>
          <a:sx n="60" d="100"/>
          <a:sy n="60" d="100"/>
        </p:scale>
        <p:origin x="-80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5999163"/>
            <a:ext cx="71596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2428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t" hangingPunct="1">
              <a:lnSpc>
                <a:spcPct val="140000"/>
              </a:lnSpc>
              <a:buClr>
                <a:schemeClr val="bg1"/>
              </a:buClr>
              <a:defRPr/>
            </a:pPr>
            <a:r>
              <a:rPr kumimoji="1"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kumimoji="1"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kumimoji="1"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129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6019800"/>
            <a:ext cx="715963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2149" name="Rectangle 5"/>
          <p:cNvSpPr>
            <a:spLocks noChangeArrowheads="1"/>
          </p:cNvSpPr>
          <p:nvPr userDrawn="1"/>
        </p:nvSpPr>
        <p:spPr bwMode="auto">
          <a:xfrm>
            <a:off x="0" y="647700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t" hangingPunct="1">
              <a:lnSpc>
                <a:spcPct val="140000"/>
              </a:lnSpc>
              <a:buClr>
                <a:schemeClr val="bg1"/>
              </a:buClr>
              <a:defRPr/>
            </a:pPr>
            <a:r>
              <a:rPr kumimoji="1"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kumimoji="1"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kumimoji="1"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slide" Target="slide286.xml"/><Relationship Id="rId18" Type="http://schemas.openxmlformats.org/officeDocument/2006/relationships/hyperlink" Target="0-&#39044;&#22791;&#30693;&#35782;.ppt" TargetMode="External"/><Relationship Id="rId3" Type="http://schemas.openxmlformats.org/officeDocument/2006/relationships/image" Target="../media/image3.jpeg"/><Relationship Id="rId7" Type="http://schemas.openxmlformats.org/officeDocument/2006/relationships/slide" Target="slide113.xml"/><Relationship Id="rId12" Type="http://schemas.openxmlformats.org/officeDocument/2006/relationships/hyperlink" Target="../C++&#31243;&#24207;&#35774;&#35745;&#22522;&#30784;&#35838;&#20214;2&#29256;(&#20363;&#39064;&#32534;&#21495;)/2-&#31243;&#24207;&#25511;&#21046;&#32467;&#26500;(2.4).ppt" TargetMode="External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290.xml"/><Relationship Id="rId1" Type="http://schemas.openxmlformats.org/officeDocument/2006/relationships/vmlDrawing" Target="../drawings/vmlDrawing1.vml"/><Relationship Id="rId6" Type="http://schemas.openxmlformats.org/officeDocument/2006/relationships/hyperlink" Target="../C++&#31243;&#24207;&#35774;&#35745;&#22522;&#30784;&#35838;&#20214;2&#29256;(&#20363;&#39064;&#32534;&#21495;)/2-&#31243;&#24207;&#25511;&#21046;&#32467;&#26500;(2.2).ppt" TargetMode="External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hyperlink" Target="../C++&#31243;&#24207;&#35774;&#35745;&#22522;&#30784;&#35838;&#20214;2&#29256;(&#20363;&#39064;&#32534;&#21495;)/2-&#31243;&#24207;&#25511;&#21046;&#32467;&#26500;(&#23567;&#32467;).ppt" TargetMode="External"/><Relationship Id="rId10" Type="http://schemas.openxmlformats.org/officeDocument/2006/relationships/slide" Target="slide273.xml"/><Relationship Id="rId19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hyperlink" Target="../C++&#31243;&#24207;&#35774;&#35745;&#22522;&#30784;&#35838;&#20214;2&#29256;(&#20363;&#39064;&#32534;&#21495;)/2-&#31243;&#24207;&#25511;&#21046;&#32467;&#26500;(2.3).ppt" TargetMode="External"/><Relationship Id="rId1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60.bin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1" descr="face2"/>
          <p:cNvPicPr>
            <a:picLocks noChangeAspect="1" noChangeArrowheads="1"/>
          </p:cNvPicPr>
          <p:nvPr/>
        </p:nvPicPr>
        <p:blipFill>
          <a:blip r:embed="rId3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8266" name="Rectangle 10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685800"/>
            <a:ext cx="5561012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</a:t>
            </a:r>
            <a:r>
              <a:rPr lang="zh-CN" altLang="en-US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程序控制结构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31913" y="2319338"/>
            <a:ext cx="6705600" cy="468312"/>
            <a:chOff x="816" y="1824"/>
            <a:chExt cx="4224" cy="295"/>
          </a:xfrm>
        </p:grpSpPr>
        <p:sp>
          <p:nvSpPr>
            <p:cNvPr id="1043" name="Rectangle 6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82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4" action="ppaction://hlinksldjump"/>
                </a:rPr>
                <a:t>2.1  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4" action="ppaction://hlinksldjump"/>
                </a:rPr>
                <a:t>选择控制</a:t>
              </a:r>
              <a:endPara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0" name="Object 21"/>
            <p:cNvGraphicFramePr>
              <a:graphicFrameLocks noChangeAspect="1"/>
            </p:cNvGraphicFramePr>
            <p:nvPr/>
          </p:nvGraphicFramePr>
          <p:xfrm>
            <a:off x="1536" y="1857"/>
            <a:ext cx="227" cy="229"/>
          </p:xfrm>
          <a:graphic>
            <a:graphicData uri="http://schemas.openxmlformats.org/presentationml/2006/ole">
              <p:oleObj spid="_x0000_s1030" name="BMP 图象" r:id="rId5" imgW="1276190" imgH="1286055" progId="PBrush">
                <p:embed/>
              </p:oleObj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331913" y="2852738"/>
            <a:ext cx="6705600" cy="468312"/>
            <a:chOff x="816" y="2160"/>
            <a:chExt cx="4224" cy="295"/>
          </a:xfrm>
        </p:grpSpPr>
        <p:sp>
          <p:nvSpPr>
            <p:cNvPr id="1042" name="Rectangle 7">
              <a:hlinkClick r:id="rId6" action="ppaction://hlinkpres?slideindex=1&amp;slidetitle=2.2  循环控制 "/>
            </p:cNvPr>
            <p:cNvSpPr>
              <a:spLocks noChangeArrowheads="1"/>
            </p:cNvSpPr>
            <p:nvPr/>
          </p:nvSpPr>
          <p:spPr bwMode="auto">
            <a:xfrm>
              <a:off x="816" y="2160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7" action="ppaction://hlinksldjump"/>
                </a:rPr>
                <a:t>2.2  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7" action="ppaction://hlinksldjump"/>
                </a:rPr>
                <a:t>循环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7" action="ppaction://hlinksldjump"/>
                </a:rPr>
                <a:t>控制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                                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7" action="ppaction://hlinksldjump"/>
                </a:rPr>
                <a:t> </a:t>
              </a:r>
              <a:r>
                <a:rPr kumimoji="1" lang="en-US" altLang="zh-CN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7" action="ppaction://hlinksldjump"/>
                </a:rPr>
                <a:t>113</a:t>
              </a:r>
              <a:endPara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9" name="Object 22"/>
            <p:cNvGraphicFramePr>
              <a:graphicFrameLocks noChangeAspect="1"/>
            </p:cNvGraphicFramePr>
            <p:nvPr/>
          </p:nvGraphicFramePr>
          <p:xfrm>
            <a:off x="1536" y="2193"/>
            <a:ext cx="227" cy="229"/>
          </p:xfrm>
          <a:graphic>
            <a:graphicData uri="http://schemas.openxmlformats.org/presentationml/2006/ole">
              <p:oleObj spid="_x0000_s1029" name="BMP 图象" r:id="rId8" imgW="1276190" imgH="1286055" progId="PBrush">
                <p:embed/>
              </p:oleObj>
            </a:graphicData>
          </a:graphic>
        </p:graphicFrame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331913" y="3386138"/>
            <a:ext cx="6705600" cy="468312"/>
            <a:chOff x="816" y="2496"/>
            <a:chExt cx="4224" cy="295"/>
          </a:xfrm>
        </p:grpSpPr>
        <p:sp>
          <p:nvSpPr>
            <p:cNvPr id="1041" name="Rectangle 8">
              <a:hlinkClick r:id="rId9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496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0" action="ppaction://hlinksldjump"/>
                </a:rPr>
                <a:t>2.3  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0" action="ppaction://hlinksldjump"/>
                </a:rPr>
                <a:t>判断表达式的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0" action="ppaction://hlinksldjump"/>
                </a:rPr>
                <a:t>使用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                  </a:t>
              </a:r>
              <a:r>
                <a:rPr kumimoji="1" lang="en-US" altLang="zh-CN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273</a:t>
              </a:r>
              <a:endPara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8" name="Object 23"/>
            <p:cNvGraphicFramePr>
              <a:graphicFrameLocks noChangeAspect="1"/>
            </p:cNvGraphicFramePr>
            <p:nvPr/>
          </p:nvGraphicFramePr>
          <p:xfrm>
            <a:off x="1536" y="2529"/>
            <a:ext cx="227" cy="229"/>
          </p:xfrm>
          <a:graphic>
            <a:graphicData uri="http://schemas.openxmlformats.org/presentationml/2006/ole">
              <p:oleObj spid="_x0000_s1028" name="BMP 图象" r:id="rId11" imgW="1276190" imgH="1286055" progId="PBrush">
                <p:embed/>
              </p:oleObj>
            </a:graphicData>
          </a:graphic>
        </p:graphicFrame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31913" y="3919538"/>
            <a:ext cx="6705600" cy="468312"/>
            <a:chOff x="816" y="2832"/>
            <a:chExt cx="4224" cy="295"/>
          </a:xfrm>
        </p:grpSpPr>
        <p:sp>
          <p:nvSpPr>
            <p:cNvPr id="1040" name="Rectangle 9">
              <a:hlinkClick r:id="rId12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832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3" action="ppaction://hlinksldjump"/>
                </a:rPr>
                <a:t>2.4  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3" action="ppaction://hlinksldjump"/>
                </a:rPr>
                <a:t>转向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3" action="ppaction://hlinksldjump"/>
                </a:rPr>
                <a:t>语句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                                  </a:t>
              </a:r>
              <a:r>
                <a:rPr kumimoji="1" lang="en-US" altLang="zh-CN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286</a:t>
              </a:r>
              <a:endPara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7" name="Object 24"/>
            <p:cNvGraphicFramePr>
              <a:graphicFrameLocks noChangeAspect="1"/>
            </p:cNvGraphicFramePr>
            <p:nvPr/>
          </p:nvGraphicFramePr>
          <p:xfrm>
            <a:off x="1536" y="2865"/>
            <a:ext cx="227" cy="229"/>
          </p:xfrm>
          <a:graphic>
            <a:graphicData uri="http://schemas.openxmlformats.org/presentationml/2006/ole">
              <p:oleObj spid="_x0000_s1027" name="BMP 图象" r:id="rId14" imgW="1276190" imgH="1286055" progId="PBrush">
                <p:embed/>
              </p:oleObj>
            </a:graphicData>
          </a:graphic>
        </p:graphicFrame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31913" y="4452938"/>
            <a:ext cx="6705600" cy="468312"/>
            <a:chOff x="816" y="3168"/>
            <a:chExt cx="4224" cy="295"/>
          </a:xfrm>
        </p:grpSpPr>
        <p:sp>
          <p:nvSpPr>
            <p:cNvPr id="1039" name="Rectangle 12">
              <a:hlinkClick r:id="rId15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316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6" action="ppaction://hlinksldjump"/>
                </a:rPr>
                <a:t>小结</a:t>
              </a:r>
              <a:endPara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6" name="Object 25"/>
            <p:cNvGraphicFramePr>
              <a:graphicFrameLocks noChangeAspect="1"/>
            </p:cNvGraphicFramePr>
            <p:nvPr/>
          </p:nvGraphicFramePr>
          <p:xfrm>
            <a:off x="1536" y="3201"/>
            <a:ext cx="227" cy="229"/>
          </p:xfrm>
          <a:graphic>
            <a:graphicData uri="http://schemas.openxmlformats.org/presentationml/2006/ole">
              <p:oleObj spid="_x0000_s1026" name="BMP 图象" r:id="rId17" imgW="1276190" imgH="1286055" progId="PBrush">
                <p:embed/>
              </p:oleObj>
            </a:graphicData>
          </a:graphic>
        </p:graphicFrame>
      </p:grpSp>
      <p:pic>
        <p:nvPicPr>
          <p:cNvPr id="1038" name="Picture 34" descr="129">
            <a:hlinkClick r:id="rId18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812088" y="574198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33400" y="36306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4516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0744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0745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0746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0747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0748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0749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00750" name="Line 14"/>
          <p:cNvSpPr>
            <a:spLocks noChangeShapeType="1"/>
          </p:cNvSpPr>
          <p:nvPr/>
        </p:nvSpPr>
        <p:spPr bwMode="auto">
          <a:xfrm rot="6529336">
            <a:off x="70485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18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4519" name="Rectangle 16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4520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>
              <a:defRPr/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switch (</a:t>
            </a:r>
            <a:r>
              <a:rPr kumimoji="1" lang="en-US" altLang="zh-CN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Month</a:t>
            </a:r>
            <a:r>
              <a:rPr kumimoji="1" lang="en-US" altLang="zh-CN">
                <a:latin typeface="Times New Roman" pitchFamily="18" charset="0"/>
              </a:rPr>
              <a:t>)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{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January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March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May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July</a:t>
            </a:r>
            <a:r>
              <a:rPr kumimoji="1" lang="en-US" altLang="zh-CN">
                <a:latin typeface="Times New Roman" pitchFamily="18" charset="0"/>
              </a:rPr>
              <a:t>: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 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August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October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December</a:t>
            </a:r>
            <a:r>
              <a:rPr kumimoji="1" lang="en-US" altLang="zh-CN">
                <a:latin typeface="Times New Roman" pitchFamily="18" charset="0"/>
              </a:rPr>
              <a:t>: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 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April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June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September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November</a:t>
            </a:r>
            <a:r>
              <a:rPr kumimoji="1" lang="en-US" altLang="zh-CN">
                <a:latin typeface="Times New Roman" pitchFamily="18" charset="0"/>
              </a:rPr>
              <a:t>: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	DaysInMonth = 30;	break;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 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February</a:t>
            </a:r>
            <a:r>
              <a:rPr kumimoji="1" lang="en-US" altLang="zh-CN">
                <a:latin typeface="Times New Roman" pitchFamily="18" charset="0"/>
              </a:rPr>
              <a:t>: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>
              <a:defRPr/>
            </a:pP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>
              <a:defRPr/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>
              <a:defRPr/>
            </a:pP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>
              <a:defRPr/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77542" name="AutoShape 6"/>
          <p:cNvSpPr>
            <a:spLocks/>
          </p:cNvSpPr>
          <p:nvPr/>
        </p:nvSpPr>
        <p:spPr bwMode="auto">
          <a:xfrm>
            <a:off x="6096000" y="2820988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18296"/>
              <a:gd name="adj5" fmla="val -100639"/>
              <a:gd name="adj6" fmla="val -6607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枚举常量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用序值参与运算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360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2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{ case January: case March: case May: case July: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case April: case June: case September: case November: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DaysInMonth = 30;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78566" name="AutoShape 6"/>
          <p:cNvSpPr>
            <a:spLocks/>
          </p:cNvSpPr>
          <p:nvPr/>
        </p:nvSpPr>
        <p:spPr bwMode="auto">
          <a:xfrm>
            <a:off x="5638800" y="3011488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37046"/>
              <a:gd name="adj5" fmla="val -178847"/>
              <a:gd name="adj6" fmla="val -143685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switch </a:t>
            </a:r>
            <a:r>
              <a:rPr kumimoji="1" lang="zh-CN" altLang="en-US" b="1">
                <a:latin typeface="Times New Roman" pitchFamily="18" charset="0"/>
              </a:rPr>
              <a:t>语句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  决定各月的天数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462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6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case January: case March: case May: case July:</a:t>
            </a:r>
          </a:p>
          <a:p>
            <a:pPr eaLnBrk="1" hangingPunct="1"/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    case August: case October: case December: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latin typeface="Times New Roman" pitchFamily="18" charset="0"/>
              </a:rPr>
              <a:t>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30;	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79590" name="AutoShape 6"/>
          <p:cNvSpPr>
            <a:spLocks/>
          </p:cNvSpPr>
          <p:nvPr/>
        </p:nvSpPr>
        <p:spPr bwMode="auto">
          <a:xfrm>
            <a:off x="6248400" y="2325688"/>
            <a:ext cx="2438400" cy="609600"/>
          </a:xfrm>
          <a:prstGeom prst="borderCallout2">
            <a:avLst>
              <a:gd name="adj1" fmla="val 18750"/>
              <a:gd name="adj2" fmla="val -3125"/>
              <a:gd name="adj3" fmla="val 18750"/>
              <a:gd name="adj4" fmla="val -14259"/>
              <a:gd name="adj5" fmla="val -128125"/>
              <a:gd name="adj6" fmla="val -49412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这些月份都是</a:t>
            </a:r>
            <a:r>
              <a:rPr kumimoji="1" lang="en-US" altLang="zh-CN" b="1">
                <a:latin typeface="Times New Roman" pitchFamily="18" charset="0"/>
              </a:rPr>
              <a:t>31</a:t>
            </a:r>
            <a:r>
              <a:rPr kumimoji="1" lang="zh-CN" altLang="en-US" b="1">
                <a:latin typeface="Times New Roman" pitchFamily="18" charset="0"/>
              </a:rPr>
              <a:t>天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5652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case January: case March: case May: case July: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DaysInMonth = 30;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0614" name="AutoShape 6"/>
          <p:cNvSpPr>
            <a:spLocks/>
          </p:cNvSpPr>
          <p:nvPr/>
        </p:nvSpPr>
        <p:spPr bwMode="auto">
          <a:xfrm>
            <a:off x="6248400" y="3138488"/>
            <a:ext cx="2438400" cy="609600"/>
          </a:xfrm>
          <a:prstGeom prst="borderCallout2">
            <a:avLst>
              <a:gd name="adj1" fmla="val 18750"/>
              <a:gd name="adj2" fmla="val -3125"/>
              <a:gd name="adj3" fmla="val 18750"/>
              <a:gd name="adj4" fmla="val -14259"/>
              <a:gd name="adj5" fmla="val -128125"/>
              <a:gd name="adj6" fmla="val -49412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这些月份都是</a:t>
            </a:r>
            <a:r>
              <a:rPr kumimoji="1" lang="en-US" altLang="zh-CN" b="1">
                <a:latin typeface="Times New Roman" pitchFamily="18" charset="0"/>
              </a:rPr>
              <a:t>30</a:t>
            </a:r>
            <a:r>
              <a:rPr kumimoji="1" lang="zh-CN" altLang="en-US" b="1">
                <a:latin typeface="Times New Roman" pitchFamily="18" charset="0"/>
              </a:rPr>
              <a:t>天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6676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case January: case March: case May: case July: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latin typeface="Times New Roman" pitchFamily="18" charset="0"/>
              </a:rPr>
              <a:t>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30;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1638" name="AutoShape 6"/>
          <p:cNvSpPr>
            <a:spLocks/>
          </p:cNvSpPr>
          <p:nvPr/>
        </p:nvSpPr>
        <p:spPr bwMode="auto">
          <a:xfrm>
            <a:off x="6172200" y="1792288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9583"/>
              <a:gd name="adj5" fmla="val 144792"/>
              <a:gd name="adj6" fmla="val -15191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2</a:t>
            </a:r>
            <a:r>
              <a:rPr kumimoji="1" lang="zh-CN" altLang="en-US" b="1">
                <a:latin typeface="Times New Roman" pitchFamily="18" charset="0"/>
              </a:rPr>
              <a:t>月份的天数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7700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8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 i="1">
                <a:solidFill>
                  <a:srgbClr val="3333FF"/>
                </a:solidFill>
                <a:latin typeface="Times New Roman" pitchFamily="18" charset="0"/>
              </a:rPr>
              <a:t>/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case January: case March: case May: case July: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latin typeface="Times New Roman" pitchFamily="18" charset="0"/>
              </a:rPr>
              <a:t>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30;	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rgbClr val="FF3300"/>
                </a:solidFill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2662" name="AutoShape 6"/>
          <p:cNvSpPr>
            <a:spLocks/>
          </p:cNvSpPr>
          <p:nvPr/>
        </p:nvSpPr>
        <p:spPr bwMode="auto">
          <a:xfrm>
            <a:off x="5638800" y="2173288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46250"/>
              <a:gd name="adj5" fmla="val 184375"/>
              <a:gd name="adj6" fmla="val -17991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输入月份无效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872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case January: case March: case May: case July: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latin typeface="Times New Roman" pitchFamily="18" charset="0"/>
              </a:rPr>
              <a:t>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30;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FF3300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  <a:latin typeface="Times New Roman" pitchFamily="18" charset="0"/>
              </a:rPr>
              <a:t>((Day &lt; 1) || (Day &gt; DaysInMonth))</a:t>
            </a:r>
            <a:endParaRPr kumimoji="1" lang="en-US" altLang="zh-CN">
              <a:latin typeface="Times New Roman" pitchFamily="18" charset="0"/>
            </a:endParaRP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cout &lt;&lt; "Invalid day of month: " &lt;&lt; Day &lt;&lt; endl;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3686" name="AutoShape 6"/>
          <p:cNvSpPr>
            <a:spLocks/>
          </p:cNvSpPr>
          <p:nvPr/>
        </p:nvSpPr>
        <p:spPr bwMode="auto">
          <a:xfrm>
            <a:off x="5715000" y="2935288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3667"/>
              <a:gd name="adj5" fmla="val 251042"/>
              <a:gd name="adj6" fmla="val -12725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输入日无效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974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{ case January: case March: case May: case July: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30;	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4710" name="Text Box 6"/>
          <p:cNvSpPr txBox="1">
            <a:spLocks noChangeArrowheads="1"/>
          </p:cNvSpPr>
          <p:nvPr/>
        </p:nvSpPr>
        <p:spPr bwMode="auto">
          <a:xfrm>
            <a:off x="4343400" y="3294063"/>
            <a:ext cx="4610100" cy="8604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Please supply a date (mm dd yyyy): 10 1 2003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10/1/2003 is a valid date</a:t>
            </a:r>
          </a:p>
        </p:txBody>
      </p:sp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4343400" y="4383088"/>
            <a:ext cx="46101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Please supply a date (mm dd yyyy): 2 30 1998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Invalid day of month: 30</a:t>
            </a:r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7664450" y="2728913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运行显示</a:t>
            </a:r>
          </a:p>
        </p:txBody>
      </p:sp>
      <p:sp>
        <p:nvSpPr>
          <p:cNvPr id="16077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8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8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0" grpId="0" animBg="1" autoUpdateAnimBg="0"/>
      <p:bldP spid="584711" grpId="0" animBg="1" autoUpdateAnimBg="0"/>
      <p:bldP spid="584712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4953000" y="1654175"/>
            <a:ext cx="3276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switch (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{  case 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 :  ......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case 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</a:rPr>
              <a:t>  : 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   switch (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j 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    {  case 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 :  ......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        case 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2 </a:t>
            </a:r>
            <a:r>
              <a:rPr kumimoji="1" lang="en-US" altLang="zh-CN" sz="2000" b="1">
                <a:latin typeface="Times New Roman" pitchFamily="18" charset="0"/>
              </a:rPr>
              <a:t> :  ......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          ......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     } 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case 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  :  ......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571472" y="1428736"/>
            <a:ext cx="4114800" cy="10178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</a:rPr>
              <a:t>switch </a:t>
            </a:r>
            <a:r>
              <a:rPr kumimoji="1" lang="zh-CN" altLang="en-US" sz="2000" b="1">
                <a:solidFill>
                  <a:srgbClr val="009900"/>
                </a:solidFill>
                <a:latin typeface="Times New Roman" pitchFamily="18" charset="0"/>
              </a:rPr>
              <a:t>结构嵌套</a:t>
            </a:r>
          </a:p>
          <a:p>
            <a:pPr eaLnBrk="1" hangingPunct="1">
              <a:defRPr/>
            </a:pPr>
            <a:endParaRPr kumimoji="1" lang="zh-CN" altLang="en-US" sz="2000" b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000" b="1">
                <a:latin typeface="Times New Roman" pitchFamily="18" charset="0"/>
              </a:rPr>
              <a:t>嵌套结构的 </a:t>
            </a:r>
            <a:r>
              <a:rPr kumimoji="1" lang="en-US" altLang="zh-CN" sz="2000" b="1">
                <a:latin typeface="Times New Roman" pitchFamily="18" charset="0"/>
              </a:rPr>
              <a:t>case </a:t>
            </a:r>
            <a:r>
              <a:rPr kumimoji="1" lang="zh-CN" altLang="en-US" sz="2000" b="1">
                <a:latin typeface="Times New Roman" pitchFamily="18" charset="0"/>
              </a:rPr>
              <a:t>标号与外层无关</a:t>
            </a:r>
            <a:endParaRPr kumimoji="1" lang="zh-CN" altLang="en-US" sz="20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6179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5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85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8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85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85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85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85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85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85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85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85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85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4" grpId="0" build="p" autoUpdateAnimBg="0" advAuto="1000"/>
      <p:bldP spid="585735" grpId="0" build="p" autoUpdateAnimBg="0" advAuto="100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5105400" y="2889250"/>
            <a:ext cx="3276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switch ( int (</a:t>
            </a:r>
            <a:r>
              <a:rPr kumimoji="1" lang="en-US" altLang="zh-CN" sz="2000" b="1" i="1">
                <a:latin typeface="Times New Roman" pitchFamily="18" charset="0"/>
              </a:rPr>
              <a:t>E1</a:t>
            </a:r>
            <a:r>
              <a:rPr kumimoji="1" lang="en-US" altLang="zh-CN" sz="2000" b="1">
                <a:latin typeface="Times New Roman" pitchFamily="18" charset="0"/>
              </a:rPr>
              <a:t>) )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{  case  </a:t>
            </a:r>
            <a:r>
              <a:rPr kumimoji="1" lang="en-US" altLang="zh-CN" sz="2000" b="1" i="1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 :  S1 ;  break ;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case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 :  S2 ;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762000" y="1563688"/>
            <a:ext cx="3810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if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与 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switch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语句互换</a:t>
            </a:r>
            <a:endParaRPr kumimoji="1" lang="zh-CN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86760" name="Text Box 8"/>
          <p:cNvSpPr txBox="1">
            <a:spLocks noChangeArrowheads="1"/>
          </p:cNvSpPr>
          <p:nvPr/>
        </p:nvSpPr>
        <p:spPr bwMode="auto">
          <a:xfrm>
            <a:off x="1524000" y="3009900"/>
            <a:ext cx="11842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if  ( </a:t>
            </a:r>
            <a:r>
              <a:rPr kumimoji="1" lang="en-US" altLang="zh-CN" sz="2000" b="1" i="1">
                <a:latin typeface="Times New Roman" pitchFamily="18" charset="0"/>
              </a:rPr>
              <a:t>E1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S1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else  S2 ; </a:t>
            </a:r>
          </a:p>
        </p:txBody>
      </p:sp>
      <p:sp>
        <p:nvSpPr>
          <p:cNvPr id="586761" name="AutoShape 9"/>
          <p:cNvSpPr>
            <a:spLocks noChangeArrowheads="1"/>
          </p:cNvSpPr>
          <p:nvPr/>
        </p:nvSpPr>
        <p:spPr bwMode="auto">
          <a:xfrm>
            <a:off x="3276600" y="3544888"/>
            <a:ext cx="1371600" cy="2286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29200" y="1563688"/>
            <a:ext cx="3430588" cy="1320800"/>
            <a:chOff x="3024" y="1056"/>
            <a:chExt cx="2160" cy="912"/>
          </a:xfrm>
        </p:grpSpPr>
        <p:sp>
          <p:nvSpPr>
            <p:cNvPr id="162825" name="AutoShape 11"/>
            <p:cNvSpPr>
              <a:spLocks/>
            </p:cNvSpPr>
            <p:nvPr/>
          </p:nvSpPr>
          <p:spPr bwMode="auto">
            <a:xfrm>
              <a:off x="3840" y="1056"/>
              <a:ext cx="1344" cy="528"/>
            </a:xfrm>
            <a:prstGeom prst="borderCallout2">
              <a:avLst>
                <a:gd name="adj1" fmla="val 13634"/>
                <a:gd name="adj2" fmla="val -3569"/>
                <a:gd name="adj3" fmla="val 13634"/>
                <a:gd name="adj4" fmla="val -60787"/>
                <a:gd name="adj5" fmla="val 190907"/>
                <a:gd name="adj6" fmla="val -182144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 type="oval" w="lg" len="lg"/>
            </a:ln>
          </p:spPr>
          <p:txBody>
            <a:bodyPr anchor="ctr"/>
            <a:lstStyle/>
            <a:p>
              <a:pPr algn="ctr" eaLnBrk="1" hangingPunct="1">
                <a:lnSpc>
                  <a:spcPct val="130000"/>
                </a:lnSpc>
              </a:pPr>
              <a:r>
                <a:rPr kumimoji="1" lang="zh-CN" altLang="en-US" b="1">
                  <a:latin typeface="Times New Roman" pitchFamily="18" charset="0"/>
                </a:rPr>
                <a:t>逻辑表达式</a:t>
              </a:r>
            </a:p>
          </p:txBody>
        </p:sp>
        <p:sp>
          <p:nvSpPr>
            <p:cNvPr id="162826" name="Line 12"/>
            <p:cNvSpPr>
              <a:spLocks noChangeShapeType="1"/>
            </p:cNvSpPr>
            <p:nvPr/>
          </p:nvSpPr>
          <p:spPr bwMode="auto">
            <a:xfrm>
              <a:off x="3024" y="1152"/>
              <a:ext cx="912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oval" w="lg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2824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8" grpId="0" autoUpdateAnimBg="0"/>
      <p:bldP spid="586759" grpId="0" autoUpdateAnimBg="0"/>
      <p:bldP spid="586760" grpId="0" autoUpdateAnimBg="0"/>
      <p:bldP spid="5867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33400" y="36306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5540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1768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1769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1770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1771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1772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1773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01774" name="Line 14"/>
          <p:cNvSpPr>
            <a:spLocks noChangeShapeType="1"/>
          </p:cNvSpPr>
          <p:nvPr/>
        </p:nvSpPr>
        <p:spPr bwMode="auto">
          <a:xfrm rot="6529336">
            <a:off x="70485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2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5543" name="Rectangle 16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5544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762000" y="1563688"/>
            <a:ext cx="3810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if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与 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switch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语句互换</a:t>
            </a:r>
            <a:endParaRPr kumimoji="1" lang="zh-CN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4800600" y="2889250"/>
            <a:ext cx="3581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switch ( int (a &gt; b) )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{  case  </a:t>
            </a:r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 :  max = a ;  break ;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case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 :  max = b ;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587784" name="Text Box 8"/>
          <p:cNvSpPr txBox="1">
            <a:spLocks noChangeArrowheads="1"/>
          </p:cNvSpPr>
          <p:nvPr/>
        </p:nvSpPr>
        <p:spPr bwMode="auto">
          <a:xfrm>
            <a:off x="1066800" y="3009900"/>
            <a:ext cx="17938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if  ( a &gt; b)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max = a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else  max = b ; </a:t>
            </a:r>
          </a:p>
        </p:txBody>
      </p:sp>
      <p:sp>
        <p:nvSpPr>
          <p:cNvPr id="587785" name="AutoShape 9"/>
          <p:cNvSpPr>
            <a:spLocks noChangeArrowheads="1"/>
          </p:cNvSpPr>
          <p:nvPr/>
        </p:nvSpPr>
        <p:spPr bwMode="auto">
          <a:xfrm>
            <a:off x="3048000" y="3544888"/>
            <a:ext cx="1371600" cy="2286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847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7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7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8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87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87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87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3" grpId="0" build="p" autoUpdateAnimBg="0" advAuto="1000"/>
      <p:bldP spid="587784" grpId="0" build="p" autoUpdateAnimBg="0" advAuto="1000"/>
      <p:bldP spid="58778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685800" y="2249488"/>
            <a:ext cx="81534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8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宋体" pitchFamily="2" charset="-122"/>
              </a:rPr>
              <a:t>	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if</a:t>
            </a:r>
            <a:r>
              <a:rPr kumimoji="1" lang="en-US" altLang="zh-CN" sz="2000" b="1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kumimoji="1" lang="zh-CN" altLang="en-US" sz="2000" b="1">
                <a:solidFill>
                  <a:srgbClr val="0033CC"/>
                </a:solidFill>
                <a:latin typeface="宋体" pitchFamily="2" charset="-122"/>
              </a:rPr>
              <a:t>语句	</a:t>
            </a:r>
            <a:r>
              <a:rPr kumimoji="1" lang="zh-CN" altLang="en-US" sz="2000" b="1">
                <a:solidFill>
                  <a:schemeClr val="folHlink"/>
                </a:solidFill>
                <a:latin typeface="宋体" pitchFamily="2" charset="-122"/>
              </a:rPr>
              <a:t>		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switch</a:t>
            </a:r>
            <a:r>
              <a:rPr kumimoji="1" lang="en-US" altLang="zh-CN" sz="2000" b="1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kumimoji="1" lang="zh-CN" altLang="en-US" sz="2000" b="1">
                <a:solidFill>
                  <a:srgbClr val="0033CC"/>
                </a:solidFill>
                <a:latin typeface="宋体" pitchFamily="2" charset="-122"/>
              </a:rPr>
              <a:t>语句</a:t>
            </a:r>
          </a:p>
          <a:p>
            <a:pPr eaLnBrk="1" hangingPunct="1">
              <a:lnSpc>
                <a:spcPct val="18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·</a:t>
            </a:r>
            <a:r>
              <a:rPr kumimoji="1" lang="en-US" altLang="zh-CN" sz="2000" b="1">
                <a:latin typeface="宋体" pitchFamily="2" charset="-122"/>
              </a:rPr>
              <a:t> </a:t>
            </a:r>
            <a:r>
              <a:rPr kumimoji="1" lang="zh-CN" altLang="en-US" sz="2000" b="1">
                <a:latin typeface="宋体" pitchFamily="2" charset="-122"/>
              </a:rPr>
              <a:t>形成分支控制流程	   </a:t>
            </a:r>
            <a:r>
              <a:rPr kumimoji="1" lang="en-US" altLang="zh-CN" sz="2000" b="1">
                <a:latin typeface="Times New Roman" pitchFamily="18" charset="0"/>
              </a:rPr>
              <a:t>·</a:t>
            </a:r>
            <a:r>
              <a:rPr kumimoji="1" lang="en-US" altLang="zh-CN" sz="2000" b="1">
                <a:latin typeface="宋体" pitchFamily="2" charset="-122"/>
              </a:rPr>
              <a:t> </a:t>
            </a:r>
            <a:r>
              <a:rPr kumimoji="1" lang="zh-CN" altLang="en-US" sz="2000" b="1">
                <a:latin typeface="宋体" pitchFamily="2" charset="-122"/>
              </a:rPr>
              <a:t>不形成程序控制流程</a:t>
            </a:r>
          </a:p>
          <a:p>
            <a:pPr eaLnBrk="1" hangingPunct="1">
              <a:lnSpc>
                <a:spcPct val="18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·</a:t>
            </a:r>
            <a:r>
              <a:rPr kumimoji="1" lang="en-US" altLang="zh-CN" sz="2000" b="1">
                <a:latin typeface="宋体" pitchFamily="2" charset="-122"/>
              </a:rPr>
              <a:t> </a:t>
            </a:r>
            <a:r>
              <a:rPr kumimoji="1" lang="zh-CN" altLang="en-US" sz="2000" b="1">
                <a:latin typeface="宋体" pitchFamily="2" charset="-122"/>
              </a:rPr>
              <a:t>用于复杂条件判断	   </a:t>
            </a:r>
            <a:r>
              <a:rPr kumimoji="1" lang="en-US" altLang="zh-CN" sz="2000" b="1">
                <a:latin typeface="Times New Roman" pitchFamily="18" charset="0"/>
              </a:rPr>
              <a:t>·</a:t>
            </a:r>
            <a:r>
              <a:rPr kumimoji="1" lang="en-US" altLang="zh-CN" sz="2000" b="1">
                <a:latin typeface="宋体" pitchFamily="2" charset="-122"/>
              </a:rPr>
              <a:t> </a:t>
            </a:r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表达式的值为数值集合时作多分支控制，                   			     可读性较好</a:t>
            </a:r>
            <a:r>
              <a:rPr kumimoji="1" lang="zh-CN" altLang="en-US" sz="2000" b="1">
                <a:latin typeface="宋体" pitchFamily="2" charset="-122"/>
              </a:rPr>
              <a:t> </a:t>
            </a:r>
          </a:p>
        </p:txBody>
      </p:sp>
      <p:sp>
        <p:nvSpPr>
          <p:cNvPr id="588807" name="Rectangle 7"/>
          <p:cNvSpPr>
            <a:spLocks noChangeArrowheads="1"/>
          </p:cNvSpPr>
          <p:nvPr/>
        </p:nvSpPr>
        <p:spPr bwMode="auto">
          <a:xfrm>
            <a:off x="755650" y="1411288"/>
            <a:ext cx="24669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zh-CN" altLang="en-US" sz="2400" b="1" i="1">
                <a:solidFill>
                  <a:srgbClr val="006600"/>
                </a:solidFill>
                <a:latin typeface="宋体" pitchFamily="2" charset="-122"/>
              </a:rPr>
              <a:t>与 </a:t>
            </a:r>
            <a:r>
              <a:rPr kumimoji="1" lang="en-US" altLang="zh-CN" sz="2400" b="1" i="1">
                <a:solidFill>
                  <a:srgbClr val="006600"/>
                </a:solidFill>
                <a:latin typeface="宋体" pitchFamily="2" charset="-122"/>
              </a:rPr>
              <a:t>if </a:t>
            </a:r>
            <a:r>
              <a:rPr kumimoji="1" lang="zh-CN" altLang="en-US" sz="2400" b="1" i="1">
                <a:solidFill>
                  <a:srgbClr val="006600"/>
                </a:solidFill>
                <a:latin typeface="宋体" pitchFamily="2" charset="-122"/>
              </a:rPr>
              <a:t>语句比较</a:t>
            </a:r>
            <a:r>
              <a:rPr kumimoji="1" lang="en-US" altLang="zh-CN" sz="2400" b="1" i="1">
                <a:solidFill>
                  <a:srgbClr val="006600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164869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6248" y="528638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常用于菜单选择和消息循环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8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88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8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6" grpId="0" build="p" autoUpdateAnimBg="0" advAuto="2000"/>
      <p:bldP spid="588807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19875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719876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719877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5122" name="公式" r:id="rId3" imgW="1485720" imgH="11430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5140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19880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935788" y="3817938"/>
            <a:ext cx="1065212" cy="927100"/>
            <a:chOff x="2929" y="2536"/>
            <a:chExt cx="800" cy="584"/>
          </a:xfrm>
        </p:grpSpPr>
        <p:sp>
          <p:nvSpPr>
            <p:cNvPr id="719882" name="AutoShape 10"/>
            <p:cNvSpPr>
              <a:spLocks noChangeArrowheads="1"/>
            </p:cNvSpPr>
            <p:nvPr/>
          </p:nvSpPr>
          <p:spPr bwMode="auto">
            <a:xfrm>
              <a:off x="2929" y="2536"/>
              <a:ext cx="800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5139" name="Text Box 11"/>
            <p:cNvSpPr txBox="1">
              <a:spLocks noChangeArrowheads="1"/>
            </p:cNvSpPr>
            <p:nvPr/>
          </p:nvSpPr>
          <p:spPr bwMode="auto">
            <a:xfrm>
              <a:off x="3183" y="2793"/>
              <a:ext cx="327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19884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85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86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87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88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89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90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91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92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19896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4" grpId="0" build="p" autoUpdateAnimBg="0" advAuto="2000"/>
      <p:bldP spid="719875" grpId="0" autoUpdateAnimBg="0"/>
      <p:bldP spid="719876" grpId="0" autoUpdateAnimBg="0"/>
      <p:bldP spid="719885" grpId="0" animBg="1"/>
      <p:bldP spid="719887" grpId="0" animBg="1"/>
      <p:bldP spid="719888" grpId="0" animBg="1"/>
      <p:bldP spid="719889" grpId="0" animBg="1"/>
      <p:bldP spid="719890" grpId="0" animBg="1"/>
      <p:bldP spid="719892" grpId="0" autoUpdateAnimBg="0"/>
      <p:bldP spid="719896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0899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6146" name="公式" r:id="rId3" imgW="1485720" imgH="1143000" progId="Equation.3">
              <p:embed/>
            </p:oleObj>
          </a:graphicData>
        </a:graphic>
      </p:graphicFrame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6164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0904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grpSp>
        <p:nvGrpSpPr>
          <p:cNvPr id="6151" name="Group 9"/>
          <p:cNvGrpSpPr>
            <a:grpSpLocks/>
          </p:cNvGrpSpPr>
          <p:nvPr/>
        </p:nvGrpSpPr>
        <p:grpSpPr bwMode="auto">
          <a:xfrm>
            <a:off x="6934200" y="3817938"/>
            <a:ext cx="1066800" cy="927100"/>
            <a:chOff x="2928" y="2536"/>
            <a:chExt cx="801" cy="584"/>
          </a:xfrm>
        </p:grpSpPr>
        <p:sp>
          <p:nvSpPr>
            <p:cNvPr id="720906" name="AutoShape 10"/>
            <p:cNvSpPr>
              <a:spLocks noChangeArrowheads="1"/>
            </p:cNvSpPr>
            <p:nvPr/>
          </p:nvSpPr>
          <p:spPr bwMode="auto">
            <a:xfrm>
              <a:off x="2928" y="2536"/>
              <a:ext cx="801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6163" name="Text Box 11"/>
            <p:cNvSpPr txBox="1">
              <a:spLocks noChangeArrowheads="1"/>
            </p:cNvSpPr>
            <p:nvPr/>
          </p:nvSpPr>
          <p:spPr bwMode="auto">
            <a:xfrm>
              <a:off x="3183" y="2794"/>
              <a:ext cx="327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20908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09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0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1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2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3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4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5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6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20917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7170" name="公式" r:id="rId3" imgW="1485720" imgH="1143000" progId="Equation.3">
              <p:embed/>
            </p:oleObj>
          </a:graphicData>
        </a:graphic>
      </p:graphicFrame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7188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1928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6934200" y="3817938"/>
            <a:ext cx="1066800" cy="927100"/>
            <a:chOff x="2928" y="2536"/>
            <a:chExt cx="801" cy="584"/>
          </a:xfrm>
        </p:grpSpPr>
        <p:sp>
          <p:nvSpPr>
            <p:cNvPr id="721930" name="AutoShape 10"/>
            <p:cNvSpPr>
              <a:spLocks noChangeArrowheads="1"/>
            </p:cNvSpPr>
            <p:nvPr/>
          </p:nvSpPr>
          <p:spPr bwMode="auto">
            <a:xfrm>
              <a:off x="2928" y="2536"/>
              <a:ext cx="801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7187" name="Text Box 11"/>
            <p:cNvSpPr txBox="1">
              <a:spLocks noChangeArrowheads="1"/>
            </p:cNvSpPr>
            <p:nvPr/>
          </p:nvSpPr>
          <p:spPr bwMode="auto">
            <a:xfrm>
              <a:off x="3183" y="2794"/>
              <a:ext cx="327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21932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3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4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5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6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7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8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9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40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21941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3" grpId="0" animBg="1"/>
      <p:bldP spid="721935" grpId="0" animBg="1"/>
      <p:bldP spid="721936" grpId="0" animBg="1"/>
      <p:bldP spid="721937" grpId="0" animBg="1"/>
      <p:bldP spid="721938" grpId="0" animBg="1"/>
      <p:bldP spid="721940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2947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8194" name="公式" r:id="rId3" imgW="1485720" imgH="1143000" progId="Equation.3">
              <p:embed/>
            </p:oleObj>
          </a:graphicData>
        </a:graphic>
      </p:graphicFrame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8212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2952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6934200" y="3817938"/>
            <a:ext cx="1066800" cy="927100"/>
            <a:chOff x="2928" y="2536"/>
            <a:chExt cx="801" cy="584"/>
          </a:xfrm>
        </p:grpSpPr>
        <p:sp>
          <p:nvSpPr>
            <p:cNvPr id="722954" name="AutoShape 10"/>
            <p:cNvSpPr>
              <a:spLocks noChangeArrowheads="1"/>
            </p:cNvSpPr>
            <p:nvPr/>
          </p:nvSpPr>
          <p:spPr bwMode="auto">
            <a:xfrm>
              <a:off x="2928" y="2536"/>
              <a:ext cx="801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8211" name="Text Box 11"/>
            <p:cNvSpPr txBox="1">
              <a:spLocks noChangeArrowheads="1"/>
            </p:cNvSpPr>
            <p:nvPr/>
          </p:nvSpPr>
          <p:spPr bwMode="auto">
            <a:xfrm>
              <a:off x="3183" y="2794"/>
              <a:ext cx="328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22956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57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58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59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60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61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62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63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22965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3971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9218" name="公式" r:id="rId3" imgW="1485720" imgH="1143000" progId="Equation.3">
              <p:embed/>
            </p:oleObj>
          </a:graphicData>
        </a:graphic>
      </p:graphicFrame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9236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3976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grpSp>
        <p:nvGrpSpPr>
          <p:cNvPr id="9223" name="Group 9"/>
          <p:cNvGrpSpPr>
            <a:grpSpLocks/>
          </p:cNvGrpSpPr>
          <p:nvPr/>
        </p:nvGrpSpPr>
        <p:grpSpPr bwMode="auto">
          <a:xfrm>
            <a:off x="6934200" y="3817938"/>
            <a:ext cx="1066800" cy="927100"/>
            <a:chOff x="2928" y="2536"/>
            <a:chExt cx="801" cy="584"/>
          </a:xfrm>
        </p:grpSpPr>
        <p:sp>
          <p:nvSpPr>
            <p:cNvPr id="723978" name="AutoShape 10"/>
            <p:cNvSpPr>
              <a:spLocks noChangeArrowheads="1"/>
            </p:cNvSpPr>
            <p:nvPr/>
          </p:nvSpPr>
          <p:spPr bwMode="auto">
            <a:xfrm>
              <a:off x="2928" y="2536"/>
              <a:ext cx="801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9235" name="Text Box 11"/>
            <p:cNvSpPr txBox="1">
              <a:spLocks noChangeArrowheads="1"/>
            </p:cNvSpPr>
            <p:nvPr/>
          </p:nvSpPr>
          <p:spPr bwMode="auto">
            <a:xfrm>
              <a:off x="3183" y="2794"/>
              <a:ext cx="328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23980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1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2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3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4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5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6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7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23989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1" grpId="0" animBg="1"/>
      <p:bldP spid="723983" grpId="0" animBg="1"/>
      <p:bldP spid="723984" grpId="0" animBg="1"/>
      <p:bldP spid="723985" grpId="0" animBg="1"/>
      <p:bldP spid="723986" grpId="0" animBg="1"/>
      <p:bldP spid="723988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10242" name="公式" r:id="rId3" imgW="1485720" imgH="1143000" progId="Equation.3">
              <p:embed/>
            </p:oleObj>
          </a:graphicData>
        </a:graphic>
      </p:graphicFrame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10260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5000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grpSp>
        <p:nvGrpSpPr>
          <p:cNvPr id="10247" name="Group 9"/>
          <p:cNvGrpSpPr>
            <a:grpSpLocks/>
          </p:cNvGrpSpPr>
          <p:nvPr/>
        </p:nvGrpSpPr>
        <p:grpSpPr bwMode="auto">
          <a:xfrm>
            <a:off x="6934200" y="3817938"/>
            <a:ext cx="1066800" cy="927100"/>
            <a:chOff x="2928" y="2536"/>
            <a:chExt cx="801" cy="584"/>
          </a:xfrm>
        </p:grpSpPr>
        <p:sp>
          <p:nvSpPr>
            <p:cNvPr id="725002" name="AutoShape 10"/>
            <p:cNvSpPr>
              <a:spLocks noChangeArrowheads="1"/>
            </p:cNvSpPr>
            <p:nvPr/>
          </p:nvSpPr>
          <p:spPr bwMode="auto">
            <a:xfrm>
              <a:off x="2928" y="2536"/>
              <a:ext cx="801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10259" name="Text Box 11"/>
            <p:cNvSpPr txBox="1">
              <a:spLocks noChangeArrowheads="1"/>
            </p:cNvSpPr>
            <p:nvPr/>
          </p:nvSpPr>
          <p:spPr bwMode="auto">
            <a:xfrm>
              <a:off x="3183" y="2794"/>
              <a:ext cx="328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25004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05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06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07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08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09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10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11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12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25013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11266" name="公式" r:id="rId3" imgW="1485720" imgH="11430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10200" y="2590800"/>
            <a:ext cx="2057400" cy="3962400"/>
            <a:chOff x="3744" y="1632"/>
            <a:chExt cx="1296" cy="2496"/>
          </a:xfrm>
        </p:grpSpPr>
        <p:grpSp>
          <p:nvGrpSpPr>
            <p:cNvPr id="11273" name="Group 7"/>
            <p:cNvGrpSpPr>
              <a:grpSpLocks/>
            </p:cNvGrpSpPr>
            <p:nvPr/>
          </p:nvGrpSpPr>
          <p:grpSpPr bwMode="auto">
            <a:xfrm>
              <a:off x="3935" y="1875"/>
              <a:ext cx="928" cy="1731"/>
              <a:chOff x="3935" y="1875"/>
              <a:chExt cx="928" cy="1731"/>
            </a:xfrm>
          </p:grpSpPr>
          <p:sp>
            <p:nvSpPr>
              <p:cNvPr id="11287" name="AutoShape 8"/>
              <p:cNvSpPr>
                <a:spLocks noChangeArrowheads="1"/>
              </p:cNvSpPr>
              <p:nvPr/>
            </p:nvSpPr>
            <p:spPr bwMode="auto">
              <a:xfrm>
                <a:off x="4032" y="1875"/>
                <a:ext cx="796" cy="243"/>
              </a:xfrm>
              <a:prstGeom prst="flowChartProcess">
                <a:avLst/>
              </a:prstGeom>
              <a:solidFill>
                <a:srgbClr val="FFFF99"/>
              </a:solidFill>
              <a:ln w="1905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>
                    <a:latin typeface="Times New Roman" pitchFamily="18" charset="0"/>
                  </a:rPr>
                  <a:t>  k=1, s=1   </a:t>
                </a:r>
              </a:p>
            </p:txBody>
          </p:sp>
          <p:sp>
            <p:nvSpPr>
              <p:cNvPr id="11288" name="AutoShape 9"/>
              <p:cNvSpPr>
                <a:spLocks noChangeArrowheads="1"/>
              </p:cNvSpPr>
              <p:nvPr/>
            </p:nvSpPr>
            <p:spPr bwMode="auto">
              <a:xfrm>
                <a:off x="3935" y="2307"/>
                <a:ext cx="928" cy="416"/>
              </a:xfrm>
              <a:prstGeom prst="flowChartDecision">
                <a:avLst/>
              </a:prstGeom>
              <a:solidFill>
                <a:srgbClr val="FFFF99"/>
              </a:solidFill>
              <a:ln w="1905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>
                    <a:latin typeface="Times New Roman" pitchFamily="18" charset="0"/>
                  </a:rPr>
                  <a:t>k ≤ n ?</a:t>
                </a:r>
              </a:p>
            </p:txBody>
          </p:sp>
          <p:sp>
            <p:nvSpPr>
              <p:cNvPr id="11289" name="AutoShape 10"/>
              <p:cNvSpPr>
                <a:spLocks noChangeArrowheads="1"/>
              </p:cNvSpPr>
              <p:nvPr/>
            </p:nvSpPr>
            <p:spPr bwMode="auto">
              <a:xfrm>
                <a:off x="4004" y="2922"/>
                <a:ext cx="796" cy="243"/>
              </a:xfrm>
              <a:prstGeom prst="flowChartProcess">
                <a:avLst/>
              </a:prstGeom>
              <a:solidFill>
                <a:srgbClr val="FFFF99"/>
              </a:solidFill>
              <a:ln w="1905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>
                    <a:latin typeface="Times New Roman" pitchFamily="18" charset="0"/>
                  </a:rPr>
                  <a:t>  s =  s * 2   </a:t>
                </a:r>
              </a:p>
            </p:txBody>
          </p:sp>
          <p:sp>
            <p:nvSpPr>
              <p:cNvPr id="11290" name="AutoShape 11"/>
              <p:cNvSpPr>
                <a:spLocks noChangeArrowheads="1"/>
              </p:cNvSpPr>
              <p:nvPr/>
            </p:nvSpPr>
            <p:spPr bwMode="auto">
              <a:xfrm>
                <a:off x="4004" y="3363"/>
                <a:ext cx="796" cy="243"/>
              </a:xfrm>
              <a:prstGeom prst="flowChartProcess">
                <a:avLst/>
              </a:prstGeom>
              <a:solidFill>
                <a:srgbClr val="FFFF99"/>
              </a:solidFill>
              <a:ln w="1905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>
                    <a:latin typeface="Times New Roman" pitchFamily="18" charset="0"/>
                  </a:rPr>
                  <a:t>  k = k + 1   </a:t>
                </a:r>
              </a:p>
            </p:txBody>
          </p:sp>
        </p:grpSp>
        <p:grpSp>
          <p:nvGrpSpPr>
            <p:cNvPr id="11274" name="Group 12"/>
            <p:cNvGrpSpPr>
              <a:grpSpLocks/>
            </p:cNvGrpSpPr>
            <p:nvPr/>
          </p:nvGrpSpPr>
          <p:grpSpPr bwMode="auto">
            <a:xfrm>
              <a:off x="3744" y="1632"/>
              <a:ext cx="1296" cy="2496"/>
              <a:chOff x="3744" y="1632"/>
              <a:chExt cx="1296" cy="2496"/>
            </a:xfrm>
          </p:grpSpPr>
          <p:sp>
            <p:nvSpPr>
              <p:cNvPr id="11275" name="Line 13"/>
              <p:cNvSpPr>
                <a:spLocks noChangeShapeType="1"/>
              </p:cNvSpPr>
              <p:nvPr/>
            </p:nvSpPr>
            <p:spPr bwMode="auto">
              <a:xfrm>
                <a:off x="4416" y="163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6" name="Line 1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7" name="Line 15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8" name="Line 16"/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9" name="Line 17"/>
              <p:cNvSpPr>
                <a:spLocks noChangeShapeType="1"/>
              </p:cNvSpPr>
              <p:nvPr/>
            </p:nvSpPr>
            <p:spPr bwMode="auto">
              <a:xfrm>
                <a:off x="4416" y="360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0" name="Line 18"/>
              <p:cNvSpPr>
                <a:spLocks noChangeShapeType="1"/>
              </p:cNvSpPr>
              <p:nvPr/>
            </p:nvSpPr>
            <p:spPr bwMode="auto">
              <a:xfrm flipH="1">
                <a:off x="3744" y="3744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1" name="Line 19"/>
              <p:cNvSpPr>
                <a:spLocks noChangeShapeType="1"/>
              </p:cNvSpPr>
              <p:nvPr/>
            </p:nvSpPr>
            <p:spPr bwMode="auto">
              <a:xfrm>
                <a:off x="3744" y="2518"/>
                <a:ext cx="0" cy="1248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2" name="Line 20"/>
              <p:cNvSpPr>
                <a:spLocks noChangeShapeType="1"/>
              </p:cNvSpPr>
              <p:nvPr/>
            </p:nvSpPr>
            <p:spPr bwMode="auto">
              <a:xfrm>
                <a:off x="3744" y="251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3" name="Line 21"/>
              <p:cNvSpPr>
                <a:spLocks noChangeShapeType="1"/>
              </p:cNvSpPr>
              <p:nvPr/>
            </p:nvSpPr>
            <p:spPr bwMode="auto">
              <a:xfrm>
                <a:off x="4848" y="2520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4" name="Line 22"/>
              <p:cNvSpPr>
                <a:spLocks noChangeShapeType="1"/>
              </p:cNvSpPr>
              <p:nvPr/>
            </p:nvSpPr>
            <p:spPr bwMode="auto">
              <a:xfrm>
                <a:off x="5040" y="2520"/>
                <a:ext cx="0" cy="1392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5" name="Line 23"/>
              <p:cNvSpPr>
                <a:spLocks noChangeShapeType="1"/>
              </p:cNvSpPr>
              <p:nvPr/>
            </p:nvSpPr>
            <p:spPr bwMode="auto">
              <a:xfrm flipH="1">
                <a:off x="4416" y="3888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6" name="Line 24"/>
              <p:cNvSpPr>
                <a:spLocks noChangeShapeType="1"/>
              </p:cNvSpPr>
              <p:nvPr/>
            </p:nvSpPr>
            <p:spPr bwMode="auto">
              <a:xfrm>
                <a:off x="4416" y="388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26041" name="Line 25"/>
          <p:cNvSpPr>
            <a:spLocks noChangeShapeType="1"/>
          </p:cNvSpPr>
          <p:nvPr/>
        </p:nvSpPr>
        <p:spPr bwMode="auto">
          <a:xfrm>
            <a:off x="3962400" y="4419600"/>
            <a:ext cx="10668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stealth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6042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33400" y="40878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6564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2793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2794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2795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2796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2797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66565" name="Text Box 14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5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29200" y="4454525"/>
            <a:ext cx="3733800" cy="623888"/>
            <a:chOff x="3120" y="2967"/>
            <a:chExt cx="2352" cy="393"/>
          </a:xfrm>
        </p:grpSpPr>
        <p:sp>
          <p:nvSpPr>
            <p:cNvPr id="66569" name="Rectangle 16"/>
            <p:cNvSpPr>
              <a:spLocks noChangeArrowheads="1"/>
            </p:cNvSpPr>
            <p:nvPr/>
          </p:nvSpPr>
          <p:spPr bwMode="auto">
            <a:xfrm>
              <a:off x="3600" y="2976"/>
              <a:ext cx="187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max = 5</a:t>
              </a:r>
            </a:p>
          </p:txBody>
        </p:sp>
        <p:sp>
          <p:nvSpPr>
            <p:cNvPr id="66570" name="Text Box 17"/>
            <p:cNvSpPr txBox="1">
              <a:spLocks noChangeArrowheads="1"/>
            </p:cNvSpPr>
            <p:nvPr/>
          </p:nvSpPr>
          <p:spPr bwMode="auto">
            <a:xfrm>
              <a:off x="3120" y="296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sz="2000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66567" name="Rectangle 18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rgbClr val="0099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6568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ChangeArrowheads="1"/>
          </p:cNvSpPr>
          <p:nvPr/>
        </p:nvSpPr>
        <p:spPr bwMode="auto">
          <a:xfrm>
            <a:off x="3375025" y="990600"/>
            <a:ext cx="24161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两种典型循环结构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2438400" y="4970463"/>
            <a:ext cx="4362450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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循环体的算法是什么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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循环的条件、循环结束条件是什么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?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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如何修改循环条件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600200"/>
            <a:ext cx="3670300" cy="3308350"/>
            <a:chOff x="384" y="1296"/>
            <a:chExt cx="2312" cy="2084"/>
          </a:xfrm>
        </p:grpSpPr>
        <p:grpSp>
          <p:nvGrpSpPr>
            <p:cNvPr id="165914" name="Group 5"/>
            <p:cNvGrpSpPr>
              <a:grpSpLocks/>
            </p:cNvGrpSpPr>
            <p:nvPr/>
          </p:nvGrpSpPr>
          <p:grpSpPr bwMode="auto">
            <a:xfrm>
              <a:off x="816" y="1296"/>
              <a:ext cx="1880" cy="1920"/>
              <a:chOff x="816" y="1296"/>
              <a:chExt cx="1880" cy="1920"/>
            </a:xfrm>
          </p:grpSpPr>
          <p:grpSp>
            <p:nvGrpSpPr>
              <p:cNvPr id="165916" name="Group 6"/>
              <p:cNvGrpSpPr>
                <a:grpSpLocks/>
              </p:cNvGrpSpPr>
              <p:nvPr/>
            </p:nvGrpSpPr>
            <p:grpSpPr bwMode="auto">
              <a:xfrm>
                <a:off x="816" y="1296"/>
                <a:ext cx="1680" cy="1920"/>
                <a:chOff x="720" y="1440"/>
                <a:chExt cx="1680" cy="1920"/>
              </a:xfrm>
            </p:grpSpPr>
            <p:sp>
              <p:nvSpPr>
                <p:cNvPr id="165919" name="Line 7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65920" name="Group 8"/>
                <p:cNvGrpSpPr>
                  <a:grpSpLocks/>
                </p:cNvGrpSpPr>
                <p:nvPr/>
              </p:nvGrpSpPr>
              <p:grpSpPr bwMode="auto">
                <a:xfrm>
                  <a:off x="720" y="1440"/>
                  <a:ext cx="1680" cy="1920"/>
                  <a:chOff x="720" y="1440"/>
                  <a:chExt cx="1680" cy="1920"/>
                </a:xfrm>
              </p:grpSpPr>
              <p:sp>
                <p:nvSpPr>
                  <p:cNvPr id="165921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747"/>
                    <a:ext cx="1344" cy="384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zh-CN" altLang="en-US" sz="1600">
                        <a:latin typeface="Times New Roman" pitchFamily="18" charset="0"/>
                      </a:rPr>
                      <a:t>循环条件</a:t>
                    </a:r>
                  </a:p>
                </p:txBody>
              </p:sp>
              <p:sp>
                <p:nvSpPr>
                  <p:cNvPr id="16592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409"/>
                    <a:ext cx="988" cy="230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 </a:t>
                    </a:r>
                    <a:r>
                      <a:rPr kumimoji="1" lang="zh-CN" altLang="en-US" sz="1600">
                        <a:latin typeface="Times New Roman" pitchFamily="18" charset="0"/>
                      </a:rPr>
                      <a:t>循环体 </a:t>
                    </a:r>
                  </a:p>
                </p:txBody>
              </p:sp>
              <p:sp>
                <p:nvSpPr>
                  <p:cNvPr id="16592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160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5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" y="2880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6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" y="1584"/>
                    <a:ext cx="0" cy="1296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1584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96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1968"/>
                    <a:ext cx="0" cy="1104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072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072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5917" name="Text Box 20"/>
              <p:cNvSpPr txBox="1">
                <a:spLocks noChangeArrowheads="1"/>
              </p:cNvSpPr>
              <p:nvPr/>
            </p:nvSpPr>
            <p:spPr bwMode="auto">
              <a:xfrm>
                <a:off x="1648" y="1968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65918" name="Text Box 21"/>
              <p:cNvSpPr txBox="1">
                <a:spLocks noChangeArrowheads="1"/>
              </p:cNvSpPr>
              <p:nvPr/>
            </p:nvSpPr>
            <p:spPr bwMode="auto">
              <a:xfrm>
                <a:off x="2302" y="1593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 i="1">
                    <a:latin typeface="Times New Roman" pitchFamily="18" charset="0"/>
                  </a:rPr>
                  <a:t>false</a:t>
                </a:r>
              </a:p>
            </p:txBody>
          </p:sp>
        </p:grpSp>
        <p:sp>
          <p:nvSpPr>
            <p:cNvPr id="165915" name="Text Box 22"/>
            <p:cNvSpPr txBox="1">
              <a:spLocks noChangeArrowheads="1"/>
            </p:cNvSpPr>
            <p:nvPr/>
          </p:nvSpPr>
          <p:spPr bwMode="auto">
            <a:xfrm>
              <a:off x="384" y="3149"/>
              <a:ext cx="69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当型循环</a:t>
              </a:r>
              <a:endParaRPr kumimoji="1" lang="zh-CN" altLang="en-US" sz="16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181600" y="1600200"/>
            <a:ext cx="3352800" cy="3276600"/>
            <a:chOff x="3264" y="1296"/>
            <a:chExt cx="2112" cy="2064"/>
          </a:xfrm>
        </p:grpSpPr>
        <p:grpSp>
          <p:nvGrpSpPr>
            <p:cNvPr id="165895" name="Group 24"/>
            <p:cNvGrpSpPr>
              <a:grpSpLocks/>
            </p:cNvGrpSpPr>
            <p:nvPr/>
          </p:nvGrpSpPr>
          <p:grpSpPr bwMode="auto">
            <a:xfrm>
              <a:off x="3264" y="1296"/>
              <a:ext cx="1880" cy="1920"/>
              <a:chOff x="3264" y="1296"/>
              <a:chExt cx="1880" cy="1920"/>
            </a:xfrm>
          </p:grpSpPr>
          <p:grpSp>
            <p:nvGrpSpPr>
              <p:cNvPr id="165897" name="Group 25"/>
              <p:cNvGrpSpPr>
                <a:grpSpLocks/>
              </p:cNvGrpSpPr>
              <p:nvPr/>
            </p:nvGrpSpPr>
            <p:grpSpPr bwMode="auto">
              <a:xfrm>
                <a:off x="3264" y="1296"/>
                <a:ext cx="1680" cy="1920"/>
                <a:chOff x="3264" y="1440"/>
                <a:chExt cx="1680" cy="1920"/>
              </a:xfrm>
            </p:grpSpPr>
            <p:grpSp>
              <p:nvGrpSpPr>
                <p:cNvPr id="165900" name="Group 26"/>
                <p:cNvGrpSpPr>
                  <a:grpSpLocks/>
                </p:cNvGrpSpPr>
                <p:nvPr/>
              </p:nvGrpSpPr>
              <p:grpSpPr bwMode="auto">
                <a:xfrm>
                  <a:off x="3264" y="1440"/>
                  <a:ext cx="1680" cy="1920"/>
                  <a:chOff x="3264" y="1440"/>
                  <a:chExt cx="1680" cy="1920"/>
                </a:xfrm>
              </p:grpSpPr>
              <p:grpSp>
                <p:nvGrpSpPr>
                  <p:cNvPr id="165902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264" y="1440"/>
                    <a:ext cx="1680" cy="1920"/>
                    <a:chOff x="3264" y="1440"/>
                    <a:chExt cx="1680" cy="1920"/>
                  </a:xfrm>
                </p:grpSpPr>
                <p:sp>
                  <p:nvSpPr>
                    <p:cNvPr id="165904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227"/>
                      <a:ext cx="1344" cy="384"/>
                    </a:xfrm>
                    <a:prstGeom prst="flowChartDecision">
                      <a:avLst/>
                    </a:prstGeom>
                    <a:solidFill>
                      <a:srgbClr val="FFFF99"/>
                    </a:solidFill>
                    <a:ln w="28575">
                      <a:solidFill>
                        <a:srgbClr val="4D4D4D"/>
                      </a:solidFill>
                      <a:miter lim="800000"/>
                      <a:headEnd/>
                      <a:tailEnd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pPr algn="ctr" eaLnBrk="1" hangingPunct="1"/>
                      <a:r>
                        <a:rPr kumimoji="1" lang="zh-CN" altLang="en-US" sz="1600">
                          <a:latin typeface="Times New Roman" pitchFamily="18" charset="0"/>
                        </a:rPr>
                        <a:t>循环条件</a:t>
                      </a:r>
                    </a:p>
                  </p:txBody>
                </p:sp>
                <p:sp>
                  <p:nvSpPr>
                    <p:cNvPr id="165905" name="AutoShap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1737"/>
                      <a:ext cx="988" cy="230"/>
                    </a:xfrm>
                    <a:prstGeom prst="flowChartProcess">
                      <a:avLst/>
                    </a:prstGeom>
                    <a:solidFill>
                      <a:srgbClr val="FFFF99"/>
                    </a:solidFill>
                    <a:ln w="28575">
                      <a:solidFill>
                        <a:srgbClr val="4D4D4D"/>
                      </a:solidFill>
                      <a:miter lim="800000"/>
                      <a:headEnd/>
                      <a:tailEnd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pPr algn="ctr" eaLnBrk="1" hangingPunct="1"/>
                      <a:r>
                        <a:rPr kumimoji="1" lang="en-US" altLang="zh-CN" sz="1600">
                          <a:latin typeface="Times New Roman" pitchFamily="18" charset="0"/>
                        </a:rPr>
                        <a:t>  </a:t>
                      </a:r>
                      <a:r>
                        <a:rPr kumimoji="1" lang="zh-CN" altLang="en-US" sz="1600">
                          <a:latin typeface="Times New Roman" pitchFamily="18" charset="0"/>
                        </a:rPr>
                        <a:t>循环体 </a:t>
                      </a:r>
                    </a:p>
                  </p:txBody>
                </p:sp>
                <p:sp>
                  <p:nvSpPr>
                    <p:cNvPr id="165906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1440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07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1968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08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64" y="2880"/>
                      <a:ext cx="81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09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64" y="1584"/>
                      <a:ext cx="0" cy="12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10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4" y="1584"/>
                      <a:ext cx="81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11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44" y="2423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12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3072"/>
                      <a:ext cx="86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13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3072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590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2640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5901" name="Line 39"/>
                <p:cNvSpPr>
                  <a:spLocks noChangeShapeType="1"/>
                </p:cNvSpPr>
                <p:nvPr/>
              </p:nvSpPr>
              <p:spPr bwMode="auto">
                <a:xfrm>
                  <a:off x="4752" y="2425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5898" name="Text Box 40"/>
              <p:cNvSpPr txBox="1">
                <a:spLocks noChangeArrowheads="1"/>
              </p:cNvSpPr>
              <p:nvPr/>
            </p:nvSpPr>
            <p:spPr bwMode="auto">
              <a:xfrm>
                <a:off x="3712" y="2448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65899" name="Text Box 41"/>
              <p:cNvSpPr txBox="1">
                <a:spLocks noChangeArrowheads="1"/>
              </p:cNvSpPr>
              <p:nvPr/>
            </p:nvSpPr>
            <p:spPr bwMode="auto">
              <a:xfrm>
                <a:off x="4750" y="2073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 i="1">
                    <a:latin typeface="Times New Roman" pitchFamily="18" charset="0"/>
                  </a:rPr>
                  <a:t>false</a:t>
                </a:r>
              </a:p>
            </p:txBody>
          </p:sp>
        </p:grpSp>
        <p:sp>
          <p:nvSpPr>
            <p:cNvPr id="165896" name="Text Box 42"/>
            <p:cNvSpPr txBox="1">
              <a:spLocks noChangeArrowheads="1"/>
            </p:cNvSpPr>
            <p:nvPr/>
          </p:nvSpPr>
          <p:spPr bwMode="auto">
            <a:xfrm>
              <a:off x="4542" y="3129"/>
              <a:ext cx="83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直到型循环</a:t>
              </a:r>
            </a:p>
          </p:txBody>
        </p:sp>
      </p:grpSp>
      <p:sp>
        <p:nvSpPr>
          <p:cNvPr id="727083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2" grpId="0" autoUpdateAnimBg="0"/>
      <p:bldP spid="727043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6" grpId="0" autoUpdateAnimBg="0"/>
      <p:bldP spid="728067" grpId="0" autoUpdateAnimBg="0"/>
      <p:bldP spid="728072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729092" name="AutoShape 4"/>
          <p:cNvSpPr>
            <a:spLocks/>
          </p:cNvSpPr>
          <p:nvPr/>
        </p:nvSpPr>
        <p:spPr bwMode="auto">
          <a:xfrm>
            <a:off x="4572000" y="2514600"/>
            <a:ext cx="1295400" cy="457200"/>
          </a:xfrm>
          <a:prstGeom prst="borderCallout2">
            <a:avLst>
              <a:gd name="adj1" fmla="val 25000"/>
              <a:gd name="adj2" fmla="val -5884"/>
              <a:gd name="adj3" fmla="val 25000"/>
              <a:gd name="adj4" fmla="val -39704"/>
              <a:gd name="adj5" fmla="val -125347"/>
              <a:gd name="adj6" fmla="val -73653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b="1">
                <a:latin typeface="Times New Roman" pitchFamily="18" charset="0"/>
              </a:rPr>
              <a:t>关键字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730116" name="AutoShape 4"/>
          <p:cNvSpPr>
            <a:spLocks/>
          </p:cNvSpPr>
          <p:nvPr/>
        </p:nvSpPr>
        <p:spPr bwMode="auto">
          <a:xfrm>
            <a:off x="5410200" y="2590800"/>
            <a:ext cx="2362200" cy="990600"/>
          </a:xfrm>
          <a:prstGeom prst="borderCallout2">
            <a:avLst>
              <a:gd name="adj1" fmla="val 11537"/>
              <a:gd name="adj2" fmla="val -3227"/>
              <a:gd name="adj3" fmla="val 11537"/>
              <a:gd name="adj4" fmla="val -19894"/>
              <a:gd name="adj5" fmla="val -78366"/>
              <a:gd name="adj6" fmla="val -36625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逻辑表达式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  <a:sym typeface="Wingdings" pitchFamily="2" charset="2"/>
              </a:rPr>
              <a:t>决定是否执行循环体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0" y="428625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 or flase</a:t>
            </a:r>
          </a:p>
          <a:p>
            <a:r>
              <a:rPr lang="en-US" altLang="zh-CN" smtClean="0"/>
              <a:t>Yes or no</a:t>
            </a:r>
          </a:p>
          <a:p>
            <a:r>
              <a:rPr lang="en-US" altLang="zh-CN" smtClean="0"/>
              <a:t>Not 0</a:t>
            </a:r>
            <a:r>
              <a:rPr lang="zh-CN" altLang="en-US" smtClean="0"/>
              <a:t> </a:t>
            </a:r>
            <a:r>
              <a:rPr lang="en-US" altLang="zh-CN" smtClean="0"/>
              <a:t>or 0</a:t>
            </a:r>
          </a:p>
          <a:p>
            <a:r>
              <a:rPr lang="en-US" altLang="zh-CN" smtClean="0"/>
              <a:t>not null or Null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 bwMode="auto">
          <a:xfrm rot="16200000" flipV="1">
            <a:off x="3428992" y="2857496"/>
            <a:ext cx="2071702" cy="357190"/>
          </a:xfrm>
          <a:prstGeom prst="straightConnector1">
            <a:avLst/>
          </a:prstGeom>
          <a:solidFill>
            <a:srgbClr val="F5F6FD"/>
          </a:solidFill>
          <a:ln w="19050" cap="flat" cmpd="sng" algn="ctr">
            <a:solidFill>
              <a:srgbClr val="FF3300"/>
            </a:solidFill>
            <a:prstDash val="solid"/>
            <a:round/>
            <a:headEnd type="oval" w="lg" len="lg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169988" name="AutoShape 4"/>
          <p:cNvSpPr>
            <a:spLocks/>
          </p:cNvSpPr>
          <p:nvPr/>
        </p:nvSpPr>
        <p:spPr bwMode="auto">
          <a:xfrm>
            <a:off x="5410200" y="2590800"/>
            <a:ext cx="2514600" cy="1219200"/>
          </a:xfrm>
          <a:prstGeom prst="borderCallout2">
            <a:avLst>
              <a:gd name="adj1" fmla="val 9375"/>
              <a:gd name="adj2" fmla="val -3032"/>
              <a:gd name="adj3" fmla="val 9375"/>
              <a:gd name="adj4" fmla="val -18685"/>
              <a:gd name="adj5" fmla="val -63671"/>
              <a:gd name="adj6" fmla="val -3440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逻辑表达式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  <a:sym typeface="Wingdings" pitchFamily="2" charset="2"/>
              </a:rPr>
              <a:t>不管表达式形式如何，结果都作为逻辑值</a:t>
            </a:r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732164" name="AutoShape 4"/>
          <p:cNvSpPr>
            <a:spLocks/>
          </p:cNvSpPr>
          <p:nvPr/>
        </p:nvSpPr>
        <p:spPr bwMode="auto">
          <a:xfrm>
            <a:off x="1676400" y="2590800"/>
            <a:ext cx="2895600" cy="1066800"/>
          </a:xfrm>
          <a:prstGeom prst="borderCallout2">
            <a:avLst>
              <a:gd name="adj1" fmla="val 10713"/>
              <a:gd name="adj2" fmla="val 102630"/>
              <a:gd name="adj3" fmla="val 10713"/>
              <a:gd name="adj4" fmla="val 121000"/>
              <a:gd name="adj5" fmla="val -72769"/>
              <a:gd name="adj6" fmla="val 13941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  <a:sym typeface="Wingdings" pitchFamily="2" charset="2"/>
              </a:rPr>
              <a:t>重复执行的操作</a:t>
            </a:r>
          </a:p>
          <a:p>
            <a:pPr algn="ctr" eaLnBrk="1" hangingPunct="1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  <a:sym typeface="Wingdings" pitchFamily="2" charset="2"/>
              </a:rPr>
              <a:t>直至</a:t>
            </a:r>
            <a:r>
              <a:rPr kumimoji="1" lang="zh-CN" altLang="en-US" b="1" i="1">
                <a:latin typeface="Times New Roman" pitchFamily="18" charset="0"/>
                <a:sym typeface="Wingdings" pitchFamily="2" charset="2"/>
              </a:rPr>
              <a:t>表达式</a:t>
            </a:r>
            <a:r>
              <a:rPr kumimoji="1" lang="zh-CN" altLang="en-US" b="1">
                <a:latin typeface="Times New Roman" pitchFamily="18" charset="0"/>
                <a:sym typeface="Wingdings" pitchFamily="2" charset="2"/>
              </a:rPr>
              <a:t>的值为</a:t>
            </a:r>
            <a:r>
              <a:rPr kumimoji="1" lang="en-US" altLang="zh-CN" b="1">
                <a:latin typeface="Times New Roman" pitchFamily="18" charset="0"/>
                <a:sym typeface="Wingdings" pitchFamily="2" charset="2"/>
              </a:rPr>
              <a:t>false ( 0 )</a:t>
            </a:r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4" grpId="0" animBg="1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3048000"/>
            <a:ext cx="3868738" cy="2895600"/>
            <a:chOff x="2112" y="1776"/>
            <a:chExt cx="2437" cy="1824"/>
          </a:xfrm>
        </p:grpSpPr>
        <p:sp>
          <p:nvSpPr>
            <p:cNvPr id="172039" name="AutoShape 5"/>
            <p:cNvSpPr>
              <a:spLocks noChangeArrowheads="1"/>
            </p:cNvSpPr>
            <p:nvPr/>
          </p:nvSpPr>
          <p:spPr bwMode="auto">
            <a:xfrm>
              <a:off x="2544" y="2064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172040" name="AutoShape 6"/>
            <p:cNvSpPr>
              <a:spLocks noChangeArrowheads="1"/>
            </p:cNvSpPr>
            <p:nvPr/>
          </p:nvSpPr>
          <p:spPr bwMode="auto">
            <a:xfrm>
              <a:off x="2544" y="2736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循环体</a:t>
              </a:r>
            </a:p>
          </p:txBody>
        </p:sp>
        <p:sp>
          <p:nvSpPr>
            <p:cNvPr id="172041" name="Line 7"/>
            <p:cNvSpPr>
              <a:spLocks noChangeShapeType="1"/>
            </p:cNvSpPr>
            <p:nvPr/>
          </p:nvSpPr>
          <p:spPr bwMode="auto">
            <a:xfrm>
              <a:off x="3168" y="177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42" name="Line 8"/>
            <p:cNvSpPr>
              <a:spLocks noChangeShapeType="1"/>
            </p:cNvSpPr>
            <p:nvPr/>
          </p:nvSpPr>
          <p:spPr bwMode="auto">
            <a:xfrm>
              <a:off x="3168" y="244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43" name="Line 9"/>
            <p:cNvSpPr>
              <a:spLocks noChangeShapeType="1"/>
            </p:cNvSpPr>
            <p:nvPr/>
          </p:nvSpPr>
          <p:spPr bwMode="auto">
            <a:xfrm>
              <a:off x="3168" y="336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44" name="Line 10"/>
            <p:cNvSpPr>
              <a:spLocks noChangeShapeType="1"/>
            </p:cNvSpPr>
            <p:nvPr/>
          </p:nvSpPr>
          <p:spPr bwMode="auto">
            <a:xfrm>
              <a:off x="3792" y="225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45" name="Line 11"/>
            <p:cNvSpPr>
              <a:spLocks noChangeShapeType="1"/>
            </p:cNvSpPr>
            <p:nvPr/>
          </p:nvSpPr>
          <p:spPr bwMode="auto">
            <a:xfrm>
              <a:off x="4128" y="2256"/>
              <a:ext cx="0" cy="11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3196" name="Text Box 12"/>
            <p:cNvSpPr txBox="1">
              <a:spLocks noChangeArrowheads="1"/>
            </p:cNvSpPr>
            <p:nvPr/>
          </p:nvSpPr>
          <p:spPr bwMode="auto">
            <a:xfrm>
              <a:off x="3216" y="2448"/>
              <a:ext cx="3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733197" name="Text Box 13"/>
            <p:cNvSpPr txBox="1">
              <a:spLocks noChangeArrowheads="1"/>
            </p:cNvSpPr>
            <p:nvPr/>
          </p:nvSpPr>
          <p:spPr bwMode="auto">
            <a:xfrm>
              <a:off x="4155" y="2557"/>
              <a:ext cx="39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72048" name="Line 14"/>
            <p:cNvSpPr>
              <a:spLocks noChangeShapeType="1"/>
            </p:cNvSpPr>
            <p:nvPr/>
          </p:nvSpPr>
          <p:spPr bwMode="auto">
            <a:xfrm>
              <a:off x="3168" y="302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49" name="Line 15"/>
            <p:cNvSpPr>
              <a:spLocks noChangeShapeType="1"/>
            </p:cNvSpPr>
            <p:nvPr/>
          </p:nvSpPr>
          <p:spPr bwMode="auto">
            <a:xfrm flipH="1">
              <a:off x="2112" y="3216"/>
              <a:ext cx="10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50" name="Line 16"/>
            <p:cNvSpPr>
              <a:spLocks noChangeShapeType="1"/>
            </p:cNvSpPr>
            <p:nvPr/>
          </p:nvSpPr>
          <p:spPr bwMode="auto">
            <a:xfrm flipV="1">
              <a:off x="2112" y="1920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51" name="Line 17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52" name="Line 18"/>
            <p:cNvSpPr>
              <a:spLocks noChangeShapeType="1"/>
            </p:cNvSpPr>
            <p:nvPr/>
          </p:nvSpPr>
          <p:spPr bwMode="auto">
            <a:xfrm>
              <a:off x="3168" y="3360"/>
              <a:ext cx="9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733203" name="Text Box 19"/>
          <p:cNvSpPr txBox="1">
            <a:spLocks noChangeArrowheads="1"/>
          </p:cNvSpPr>
          <p:nvPr/>
        </p:nvSpPr>
        <p:spPr bwMode="auto">
          <a:xfrm>
            <a:off x="1219200" y="24987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执行流程 </a:t>
            </a:r>
          </a:p>
        </p:txBody>
      </p:sp>
      <p:sp>
        <p:nvSpPr>
          <p:cNvPr id="172038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203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100 )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0" y="1981200"/>
            <a:ext cx="2933700" cy="3962400"/>
            <a:chOff x="3360" y="1248"/>
            <a:chExt cx="1848" cy="2496"/>
          </a:xfrm>
        </p:grpSpPr>
        <p:grpSp>
          <p:nvGrpSpPr>
            <p:cNvPr id="12297" name="Group 4"/>
            <p:cNvGrpSpPr>
              <a:grpSpLocks/>
            </p:cNvGrpSpPr>
            <p:nvPr/>
          </p:nvGrpSpPr>
          <p:grpSpPr bwMode="auto">
            <a:xfrm>
              <a:off x="3360" y="1248"/>
              <a:ext cx="1848" cy="2496"/>
              <a:chOff x="3360" y="1248"/>
              <a:chExt cx="1848" cy="2496"/>
            </a:xfrm>
          </p:grpSpPr>
          <p:grpSp>
            <p:nvGrpSpPr>
              <p:cNvPr id="12300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2303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304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734216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2016"/>
                    <a:ext cx="1344" cy="423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defRPr/>
                    </a:pPr>
                    <a:r>
                      <a:rPr kumimoji="1" lang="en-US" altLang="zh-CN">
                        <a:latin typeface="Times New Roman" pitchFamily="18" charset="0"/>
                      </a:rPr>
                      <a:t>i &lt;= 100</a:t>
                    </a:r>
                  </a:p>
                </p:txBody>
              </p:sp>
              <p:sp>
                <p:nvSpPr>
                  <p:cNvPr id="734217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4" cy="422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defRPr/>
                    </a:pPr>
                    <a:r>
                      <a:rPr kumimoji="1" lang="en-US" altLang="zh-CN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>
                      <a:defRPr/>
                    </a:pPr>
                    <a:r>
                      <a:rPr kumimoji="1" lang="en-US" altLang="zh-CN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230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301" name="Text Box 19"/>
              <p:cNvSpPr txBox="1">
                <a:spLocks noChangeArrowheads="1"/>
              </p:cNvSpPr>
              <p:nvPr/>
            </p:nvSpPr>
            <p:spPr bwMode="auto">
              <a:xfrm>
                <a:off x="4176" y="2400"/>
                <a:ext cx="25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>
                    <a:latin typeface="宋体" pitchFamily="2" charset="-122"/>
                  </a:rPr>
                  <a:t> </a:t>
                </a:r>
                <a:r>
                  <a:rPr kumimoji="1" lang="en-US" altLang="zh-CN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2302" name="Text Box 20"/>
              <p:cNvSpPr txBox="1">
                <a:spLocks noChangeArrowheads="1"/>
              </p:cNvSpPr>
              <p:nvPr/>
            </p:nvSpPr>
            <p:spPr bwMode="auto">
              <a:xfrm>
                <a:off x="4878" y="2025"/>
                <a:ext cx="33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>
                    <a:latin typeface="宋体" pitchFamily="2" charset="-122"/>
                  </a:rPr>
                  <a:t>  </a:t>
                </a:r>
                <a:endParaRPr kumimoji="1" lang="en-US" altLang="zh-CN" b="1">
                  <a:latin typeface="宋体" pitchFamily="2" charset="-122"/>
                </a:endParaRPr>
              </a:p>
            </p:txBody>
          </p:sp>
        </p:grpSp>
        <p:sp>
          <p:nvSpPr>
            <p:cNvPr id="734229" name="AutoShape 21"/>
            <p:cNvSpPr>
              <a:spLocks noChangeArrowheads="1"/>
            </p:cNvSpPr>
            <p:nvPr/>
          </p:nvSpPr>
          <p:spPr bwMode="auto">
            <a:xfrm>
              <a:off x="3648" y="1527"/>
              <a:ext cx="1104" cy="249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2299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4231" name="AutoShape 23"/>
          <p:cNvSpPr>
            <a:spLocks noChangeArrowheads="1"/>
          </p:cNvSpPr>
          <p:nvPr/>
        </p:nvSpPr>
        <p:spPr bwMode="auto">
          <a:xfrm>
            <a:off x="4267200" y="1447800"/>
            <a:ext cx="4391025" cy="2462213"/>
          </a:xfrm>
          <a:prstGeom prst="cloudCallout">
            <a:avLst>
              <a:gd name="adj1" fmla="val -49241"/>
              <a:gd name="adj2" fmla="val 83657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  <a:effectLst>
            <a:outerShdw dist="81320" dir="19280412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140000"/>
              </a:lnSpc>
              <a:defRPr/>
            </a:pPr>
            <a:r>
              <a:rPr kumimoji="1" lang="zh-CN" altLang="en-US" b="1" i="1">
                <a:solidFill>
                  <a:srgbClr val="CC0000"/>
                </a:solidFill>
                <a:latin typeface="Times New Roman" pitchFamily="18" charset="0"/>
              </a:rPr>
              <a:t>想一想：</a:t>
            </a:r>
            <a:endParaRPr kumimoji="1" lang="zh-CN" altLang="en-US" b="1">
              <a:latin typeface="Times New Roman" pitchFamily="18" charset="0"/>
            </a:endParaRPr>
          </a:p>
          <a:p>
            <a:pPr algn="ctr" eaLnBrk="1" hangingPunct="1">
              <a:lnSpc>
                <a:spcPct val="14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循环条件是什么？</a:t>
            </a:r>
          </a:p>
          <a:p>
            <a:pPr algn="ctr" eaLnBrk="1" hangingPunct="1">
              <a:lnSpc>
                <a:spcPct val="14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循环结束条件是什么？</a:t>
            </a:r>
          </a:p>
          <a:p>
            <a:pPr algn="ctr" eaLnBrk="1" hangingPunct="1">
              <a:lnSpc>
                <a:spcPct val="14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哪一个语句修改循环条件？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2296" name="Rectangle 25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2290" name="Object 26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229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2295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73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73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73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87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73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92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73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9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73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725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73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25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"/>
                                        <p:tgtEl>
                                          <p:spTgt spid="73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1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"/>
                                        <p:tgtEl>
                                          <p:spTgt spid="73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9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75"/>
                                        <p:tgtEl>
                                          <p:spTgt spid="73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 build="p" autoUpdateAnimBg="0" advAuto="1000"/>
      <p:bldP spid="734231" grpId="0" animBg="1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100 )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35235" name="Line 3"/>
          <p:cNvSpPr>
            <a:spLocks noChangeShapeType="1"/>
          </p:cNvSpPr>
          <p:nvPr/>
        </p:nvSpPr>
        <p:spPr bwMode="auto">
          <a:xfrm flipH="1">
            <a:off x="3657600" y="3429000"/>
            <a:ext cx="1981200" cy="990600"/>
          </a:xfrm>
          <a:prstGeom prst="line">
            <a:avLst/>
          </a:prstGeom>
          <a:noFill/>
          <a:ln w="28575">
            <a:solidFill>
              <a:srgbClr val="FFFFCC"/>
            </a:solidFill>
            <a:round/>
            <a:headEnd w="lg" len="lg"/>
            <a:tailEnd type="oval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5236" name="AutoShape 4"/>
          <p:cNvSpPr>
            <a:spLocks noChangeArrowheads="1"/>
          </p:cNvSpPr>
          <p:nvPr/>
        </p:nvSpPr>
        <p:spPr bwMode="auto">
          <a:xfrm>
            <a:off x="5410200" y="1752600"/>
            <a:ext cx="3200400" cy="4191000"/>
          </a:xfrm>
          <a:prstGeom prst="verticalScroll">
            <a:avLst>
              <a:gd name="adj" fmla="val 6329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74053" dir="19742175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可以写成：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      </a:t>
            </a: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sum + = i ;  i + +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或：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      </a:t>
            </a: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sum + = i + + ;</a:t>
            </a:r>
          </a:p>
          <a:p>
            <a:pPr eaLnBrk="1" hangingPunct="1">
              <a:lnSpc>
                <a:spcPct val="120000"/>
              </a:lnSpc>
              <a:defRPr/>
            </a:pPr>
            <a:endParaRPr kumimoji="1" lang="en-US" altLang="zh-CN" b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kumimoji="1" lang="en-US" altLang="zh-CN" b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kumimoji="1" lang="en-US" altLang="zh-CN" b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kumimoji="1" lang="en-US" altLang="zh-CN" b="1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	</a:t>
            </a:r>
            <a:endParaRPr kumimoji="1" lang="en-US" altLang="zh-CN" b="1">
              <a:latin typeface="Times New Roman" pitchFamily="18" charset="0"/>
            </a:endParaRPr>
          </a:p>
        </p:txBody>
      </p:sp>
      <p:sp>
        <p:nvSpPr>
          <p:cNvPr id="735237" name="AutoShape 5"/>
          <p:cNvSpPr>
            <a:spLocks noChangeArrowheads="1"/>
          </p:cNvSpPr>
          <p:nvPr/>
        </p:nvSpPr>
        <p:spPr bwMode="auto">
          <a:xfrm>
            <a:off x="7467600" y="3657600"/>
            <a:ext cx="1371600" cy="914400"/>
          </a:xfrm>
          <a:prstGeom prst="irregularSeal1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想一想</a:t>
            </a:r>
          </a:p>
        </p:txBody>
      </p:sp>
      <p:sp>
        <p:nvSpPr>
          <p:cNvPr id="735238" name="Rectangle 6"/>
          <p:cNvSpPr>
            <a:spLocks noChangeArrowheads="1"/>
          </p:cNvSpPr>
          <p:nvPr/>
        </p:nvSpPr>
        <p:spPr bwMode="auto">
          <a:xfrm>
            <a:off x="5791200" y="4179888"/>
            <a:ext cx="215265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zh-CN" altLang="en-US" b="1" i="1">
                <a:latin typeface="Times New Roman" pitchFamily="18" charset="0"/>
              </a:rPr>
              <a:t>如果写成：</a:t>
            </a:r>
            <a:endParaRPr kumimoji="1" lang="zh-CN" altLang="en-US" b="1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</a:rPr>
              <a:t>         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sum + = + + i ;</a:t>
            </a:r>
            <a:endParaRPr kumimoji="1" lang="en-US" altLang="zh-CN" b="1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会有什么问题？</a:t>
            </a:r>
            <a:endParaRPr kumimoji="1" lang="zh-CN" alt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3320" name="Group 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3314" name="Object 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331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3321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35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 build="p" animBg="1" autoUpdateAnimBg="0" advAuto="2000"/>
      <p:bldP spid="735237" grpId="0" animBg="1" autoUpdateAnimBg="0"/>
      <p:bldP spid="735238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4338" name="Object 6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4338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434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7587" name="Group 6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3815" name="Rectangle 7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3816" name="Rectangle 8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3817" name="Text Box 9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3818" name="Text Box 10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3819" name="Rectangle 11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3820" name="Text Box 12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67588" name="Rectangle 13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758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ChangeArrowheads="1"/>
          </p:cNvSpPr>
          <p:nvPr/>
        </p:nvSpPr>
        <p:spPr bwMode="auto">
          <a:xfrm>
            <a:off x="762000" y="3408363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3 )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15377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15380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5383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5384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15385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15386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538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9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0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381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5382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15378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5379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37306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37307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5374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5375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37310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37311" name="Rectangle 31"/>
          <p:cNvSpPr>
            <a:spLocks noChangeArrowheads="1"/>
          </p:cNvSpPr>
          <p:nvPr/>
        </p:nvSpPr>
        <p:spPr bwMode="auto">
          <a:xfrm>
            <a:off x="5678488" y="838200"/>
            <a:ext cx="1712912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i = 1;  sum = 0;</a:t>
            </a:r>
          </a:p>
        </p:txBody>
      </p:sp>
      <p:grpSp>
        <p:nvGrpSpPr>
          <p:cNvPr id="15369" name="Group 32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5371" name="Rectangle 33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5362" name="Object 34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5362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5370" name="Rectangle 3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1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ChangeArrowheads="1"/>
          </p:cNvSpPr>
          <p:nvPr/>
        </p:nvSpPr>
        <p:spPr bwMode="auto">
          <a:xfrm>
            <a:off x="762000" y="37687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while ( i &lt;= 3 )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16402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16405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6408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6409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16410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16411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641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4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406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solidFill>
                      <a:srgbClr val="009900"/>
                    </a:solidFill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6407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16403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6404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38330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38331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6399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6400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38334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38335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393" name="AutoShape 32"/>
          <p:cNvSpPr>
            <a:spLocks noChangeArrowheads="1"/>
          </p:cNvSpPr>
          <p:nvPr/>
        </p:nvSpPr>
        <p:spPr bwMode="auto">
          <a:xfrm>
            <a:off x="5486400" y="1557338"/>
            <a:ext cx="1981200" cy="609600"/>
          </a:xfrm>
          <a:prstGeom prst="flowChartDecision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i &lt;= 3</a:t>
            </a:r>
          </a:p>
        </p:txBody>
      </p:sp>
      <p:grpSp>
        <p:nvGrpSpPr>
          <p:cNvPr id="16394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6396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6386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6386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6395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35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762000" y="41275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17430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17433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7436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7437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1743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17439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744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2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7434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7435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17431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15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39354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39355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7427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7428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39358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7416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7417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39361" name="AutoShape 33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 + 0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39363" name="Line 35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9364" name="Line 36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420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7422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7410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741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7421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61" grpId="0" animBg="1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ChangeArrowheads="1"/>
          </p:cNvSpPr>
          <p:nvPr/>
        </p:nvSpPr>
        <p:spPr bwMode="auto">
          <a:xfrm>
            <a:off x="762000" y="42005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18438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18454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18457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8460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8461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1846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18463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846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6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458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8459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18455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439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0378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0379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8452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0382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8440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41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40385" name="AutoShape 33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 + 0</a:t>
            </a:r>
          </a:p>
        </p:txBody>
      </p:sp>
      <p:grpSp>
        <p:nvGrpSpPr>
          <p:cNvPr id="18443" name="Group 34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40387" name="Line 35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0388" name="Line 36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444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8446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8434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843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8445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100 )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19462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19474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19477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9480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9481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1948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19483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948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6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478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9479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19475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9476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3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1402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1403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9471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9472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1406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9464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465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19466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9468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9458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9458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9467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100 )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0486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0498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0501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0504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0505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050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050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050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0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0502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503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0499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0500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487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2426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2427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0495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0496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2430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0488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9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0490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0492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0482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0482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049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762000" y="37687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while ( i &lt;= </a:t>
            </a:r>
            <a:r>
              <a:rPr kumimoji="1" lang="en-US" altLang="zh-CN" b="1" i="1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1522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1525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1528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1529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1530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21531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153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4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526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1527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1523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1524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11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3450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3451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1519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1520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3454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13" name="AutoShape 32"/>
          <p:cNvSpPr>
            <a:spLocks noChangeArrowheads="1"/>
          </p:cNvSpPr>
          <p:nvPr/>
        </p:nvSpPr>
        <p:spPr bwMode="auto">
          <a:xfrm>
            <a:off x="5486400" y="1557338"/>
            <a:ext cx="1981200" cy="609600"/>
          </a:xfrm>
          <a:prstGeom prst="flowChartDecision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i &lt;= 3</a:t>
            </a:r>
          </a:p>
        </p:txBody>
      </p:sp>
      <p:grpSp>
        <p:nvGrpSpPr>
          <p:cNvPr id="21514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1516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1506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1506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1515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55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762000" y="42005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2534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2550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2553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2556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2557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255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2559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256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2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554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2555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2551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535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4474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4475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2547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2548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4478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2536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7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44481" name="AutoShape 33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2 + 1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44483" name="Line 35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4484" name="Line 36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2540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2542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2530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253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2541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81" grpId="0" animBg="1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3574" name="Group 4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3577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3580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3581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3582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3583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358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6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3578" name="Text Box 19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3579" name="Text Box 20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3575" name="AutoShape 21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3576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57" name="Group 23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5496" name="Rectangle 24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5497" name="Rectangle 25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3571" name="Text Box 26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3572" name="Text Box 27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5500" name="Text Box 28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3558" name="Text Box 29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559" name="Rectangle 30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45503" name="AutoShape 31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2 + 1</a:t>
            </a:r>
          </a:p>
        </p:txBody>
      </p:sp>
      <p:grpSp>
        <p:nvGrpSpPr>
          <p:cNvPr id="23561" name="Group 32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45505" name="Line 33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5506" name="Line 34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5507" name="Rectangle 35"/>
          <p:cNvSpPr>
            <a:spLocks noChangeArrowheads="1"/>
          </p:cNvSpPr>
          <p:nvPr/>
        </p:nvSpPr>
        <p:spPr bwMode="auto">
          <a:xfrm>
            <a:off x="762000" y="42005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3563" name="Text Box 36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3564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3566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3554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355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3565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4594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4597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4600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4601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460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4603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460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6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4598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4599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4595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4596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583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6522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6523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4591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4592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6526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4584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585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586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4588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4578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4578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4587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533400" y="27162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8612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4840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4841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4842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4843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4844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4845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04846" name="Line 14"/>
          <p:cNvSpPr>
            <a:spLocks noChangeShapeType="1"/>
          </p:cNvSpPr>
          <p:nvPr/>
        </p:nvSpPr>
        <p:spPr bwMode="auto">
          <a:xfrm>
            <a:off x="58674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4847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8615" name="Rectangle 16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8616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7" grpId="0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5618" name="Group 4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5621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5624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5625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5626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5627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562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0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1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622" name="Text Box 19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5623" name="Text Box 20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5619" name="AutoShape 21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5620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05" name="Group 23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7544" name="Rectangle 24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7545" name="Rectangle 25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5615" name="Text Box 26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5616" name="Text Box 27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7548" name="Text Box 28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5606" name="Text Box 29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607" name="Rectangle 30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47551" name="Rectangle 31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609" name="Text Box 32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5610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5612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602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5602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561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ChangeArrowheads="1"/>
          </p:cNvSpPr>
          <p:nvPr/>
        </p:nvSpPr>
        <p:spPr bwMode="auto">
          <a:xfrm>
            <a:off x="762000" y="37687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6642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6645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6648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6649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6650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26651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665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4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6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6646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6647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6643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6644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31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8570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8571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6639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6640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8574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48575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633" name="AutoShape 32"/>
          <p:cNvSpPr>
            <a:spLocks noChangeArrowheads="1"/>
          </p:cNvSpPr>
          <p:nvPr/>
        </p:nvSpPr>
        <p:spPr bwMode="auto">
          <a:xfrm>
            <a:off x="5486400" y="1557338"/>
            <a:ext cx="1981200" cy="609600"/>
          </a:xfrm>
          <a:prstGeom prst="flowChartDecision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i &lt;= 3</a:t>
            </a:r>
          </a:p>
        </p:txBody>
      </p:sp>
      <p:grpSp>
        <p:nvGrpSpPr>
          <p:cNvPr id="26634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6636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6626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6626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6635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75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ChangeArrowheads="1"/>
          </p:cNvSpPr>
          <p:nvPr/>
        </p:nvSpPr>
        <p:spPr bwMode="auto">
          <a:xfrm>
            <a:off x="762000" y="42005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7654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7670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7673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7676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7677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767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7679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768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2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7674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7675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7671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55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9594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9595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7667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7668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9598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7656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7657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49601" name="AutoShape 33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3 + 3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49603" name="Line 35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9604" name="Line 36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660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7662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7650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765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7661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01" grpId="0" animBg="1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8694" name="Group 4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8697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8700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8701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8702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8703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870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6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8698" name="Text Box 19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699" name="Text Box 20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8695" name="AutoShape 21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677" name="Group 23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50616" name="Rectangle 24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0617" name="Rectangle 25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8691" name="Text Box 26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8692" name="Text Box 27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0620" name="Text Box 28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8678" name="Text Box 29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8679" name="Rectangle 30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50623" name="AutoShape 31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3 + 3</a:t>
            </a:r>
          </a:p>
        </p:txBody>
      </p:sp>
      <p:grpSp>
        <p:nvGrpSpPr>
          <p:cNvPr id="28681" name="Group 32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50625" name="Line 33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0626" name="Line 34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50627" name="Rectangle 35"/>
          <p:cNvSpPr>
            <a:spLocks noChangeArrowheads="1"/>
          </p:cNvSpPr>
          <p:nvPr/>
        </p:nvSpPr>
        <p:spPr bwMode="auto">
          <a:xfrm>
            <a:off x="762000" y="42005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8683" name="Text Box 36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8684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8686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8674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867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8685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9714" name="Group 4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9717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9720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9721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9722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9723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972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6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3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3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3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9718" name="Text Box 19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9719" name="Text Box 20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9715" name="AutoShape 21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9716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701" name="Group 23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51640" name="Rectangle 24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1641" name="Rectangle 25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9711" name="Text Box 26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9712" name="Text Box 27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1644" name="Text Box 28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9702" name="Text Box 29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9703" name="Rectangle 30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51647" name="Rectangle 31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705" name="Text Box 32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9706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9708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9698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9698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9707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752643" name="Rectangle 3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30738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30741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30744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0745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3074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3074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3074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4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0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0742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30743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30739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30740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727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52666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2667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0735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0736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2670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30728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0729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30730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30732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30722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30722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3073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31762" name="Group 4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31765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31768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1769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31770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31771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3177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4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1766" name="Text Box 19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31767" name="Text Box 20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31763" name="AutoShape 21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31764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49" name="Group 23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53688" name="Rectangle 24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3689" name="Rectangle 25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3692" name="Text Box 28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31750" name="AutoShape 29"/>
          <p:cNvSpPr>
            <a:spLocks noChangeArrowheads="1"/>
          </p:cNvSpPr>
          <p:nvPr/>
        </p:nvSpPr>
        <p:spPr bwMode="auto">
          <a:xfrm>
            <a:off x="5486400" y="1557338"/>
            <a:ext cx="1981200" cy="609600"/>
          </a:xfrm>
          <a:prstGeom prst="flowChartDecision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i &lt;= 3</a:t>
            </a:r>
          </a:p>
        </p:txBody>
      </p:sp>
      <p:sp>
        <p:nvSpPr>
          <p:cNvPr id="753694" name="AutoShape 30"/>
          <p:cNvSpPr>
            <a:spLocks noChangeArrowheads="1"/>
          </p:cNvSpPr>
          <p:nvPr/>
        </p:nvSpPr>
        <p:spPr bwMode="auto">
          <a:xfrm>
            <a:off x="7924800" y="4419600"/>
            <a:ext cx="762000" cy="609600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753695" name="Rectangle 31"/>
          <p:cNvSpPr>
            <a:spLocks noChangeArrowheads="1"/>
          </p:cNvSpPr>
          <p:nvPr/>
        </p:nvSpPr>
        <p:spPr bwMode="auto">
          <a:xfrm>
            <a:off x="762000" y="37687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1753" name="Text Box 32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31754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31756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31746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31746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31755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94" grpId="0" animBg="1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ChangeArrowheads="1"/>
          </p:cNvSpPr>
          <p:nvPr/>
        </p:nvSpPr>
        <p:spPr bwMode="auto">
          <a:xfrm>
            <a:off x="762000" y="5353050"/>
            <a:ext cx="3810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32774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32788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32791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32794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2795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3279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3279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3279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0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2792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32793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32789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32790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775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54714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4715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2785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786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4718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105400" y="5486400"/>
            <a:ext cx="2819400" cy="533400"/>
            <a:chOff x="3168" y="3408"/>
            <a:chExt cx="1776" cy="336"/>
          </a:xfrm>
        </p:grpSpPr>
        <p:sp>
          <p:nvSpPr>
            <p:cNvPr id="32781" name="Text Box 32"/>
            <p:cNvSpPr txBox="1">
              <a:spLocks noChangeArrowheads="1"/>
            </p:cNvSpPr>
            <p:nvPr/>
          </p:nvSpPr>
          <p:spPr bwMode="auto">
            <a:xfrm>
              <a:off x="3168" y="3465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32782" name="Rectangle 33"/>
            <p:cNvSpPr>
              <a:spLocks noChangeArrowheads="1"/>
            </p:cNvSpPr>
            <p:nvPr/>
          </p:nvSpPr>
          <p:spPr bwMode="auto">
            <a:xfrm>
              <a:off x="3696" y="3408"/>
              <a:ext cx="1248" cy="3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sum = 6</a:t>
              </a:r>
            </a:p>
          </p:txBody>
        </p:sp>
      </p:grpSp>
      <p:sp>
        <p:nvSpPr>
          <p:cNvPr id="754722" name="AutoShape 34"/>
          <p:cNvSpPr>
            <a:spLocks noChangeArrowheads="1"/>
          </p:cNvSpPr>
          <p:nvPr/>
        </p:nvSpPr>
        <p:spPr bwMode="auto">
          <a:xfrm>
            <a:off x="7924800" y="4419600"/>
            <a:ext cx="762000" cy="609600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grpSp>
        <p:nvGrpSpPr>
          <p:cNvPr id="32778" name="Group 35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32780" name="Rectangle 36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32770" name="Object 37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3277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32779" name="Rectangle 4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33810" name="Group 5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33813" name="Group 6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33816" name="Line 7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3817" name="Group 8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33818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33819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3382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2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3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3814" name="Text Box 20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33815" name="Text Box 21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33811" name="AutoShape 22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33812" name="Line 23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8" name="Group 24"/>
          <p:cNvGrpSpPr>
            <a:grpSpLocks/>
          </p:cNvGrpSpPr>
          <p:nvPr/>
        </p:nvGrpSpPr>
        <p:grpSpPr bwMode="auto">
          <a:xfrm>
            <a:off x="4724400" y="4100513"/>
            <a:ext cx="3657600" cy="852487"/>
            <a:chOff x="2928" y="2871"/>
            <a:chExt cx="2304" cy="537"/>
          </a:xfrm>
        </p:grpSpPr>
        <p:sp>
          <p:nvSpPr>
            <p:cNvPr id="755737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5738" name="Rectangle 26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3807" name="Text Box 27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3808" name="Text Box 28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5741" name="Text Box 29"/>
            <p:cNvSpPr txBox="1">
              <a:spLocks noChangeArrowheads="1"/>
            </p:cNvSpPr>
            <p:nvPr/>
          </p:nvSpPr>
          <p:spPr bwMode="auto">
            <a:xfrm>
              <a:off x="5116" y="2871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3799" name="Group 30"/>
          <p:cNvGrpSpPr>
            <a:grpSpLocks/>
          </p:cNvGrpSpPr>
          <p:nvPr/>
        </p:nvGrpSpPr>
        <p:grpSpPr bwMode="auto">
          <a:xfrm>
            <a:off x="5105400" y="5486400"/>
            <a:ext cx="2819400" cy="533400"/>
            <a:chOff x="3168" y="3408"/>
            <a:chExt cx="1776" cy="336"/>
          </a:xfrm>
        </p:grpSpPr>
        <p:sp>
          <p:nvSpPr>
            <p:cNvPr id="33803" name="Text Box 31"/>
            <p:cNvSpPr txBox="1">
              <a:spLocks noChangeArrowheads="1"/>
            </p:cNvSpPr>
            <p:nvPr/>
          </p:nvSpPr>
          <p:spPr bwMode="auto">
            <a:xfrm>
              <a:off x="3168" y="3465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33804" name="Rectangle 32"/>
            <p:cNvSpPr>
              <a:spLocks noChangeArrowheads="1"/>
            </p:cNvSpPr>
            <p:nvPr/>
          </p:nvSpPr>
          <p:spPr bwMode="auto">
            <a:xfrm>
              <a:off x="3696" y="3408"/>
              <a:ext cx="1248" cy="3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sum = 6</a:t>
              </a:r>
            </a:p>
          </p:txBody>
        </p:sp>
      </p:grpSp>
      <p:grpSp>
        <p:nvGrpSpPr>
          <p:cNvPr id="33800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33802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33794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3379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3380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while (ValuesProcessed &lt; ListSize)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>
                <a:latin typeface="Times New Roman" pitchFamily="18" charset="0"/>
              </a:rPr>
              <a:t>{ double Value;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cin &gt;&gt; Value;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ValueSum += Value;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++ValuesProcessed;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5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5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5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5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5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5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5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5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75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56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56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756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7567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7567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7567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7567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7567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7567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533400" y="31734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9636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5864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5865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5866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5867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5868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5869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69637" name="Text Box 14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9638" name="Rectangle 15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9639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while (ValuesProcessed &lt; ListSize)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>
                <a:latin typeface="Times New Roman" pitchFamily="18" charset="0"/>
              </a:rPr>
              <a:t>{ </a:t>
            </a:r>
            <a:r>
              <a:rPr kumimoji="1" lang="en-US" altLang="zh-CN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double Value</a:t>
            </a:r>
            <a:r>
              <a:rPr kumimoji="1" lang="en-US" altLang="zh-CN" b="1">
                <a:latin typeface="Times New Roman" pitchFamily="18" charset="0"/>
              </a:rPr>
              <a:t>;	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cin &gt;&gt; Value;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ValueSum += Value;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++ValuesProcessed;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58787" name="AutoShape 3"/>
          <p:cNvSpPr>
            <a:spLocks/>
          </p:cNvSpPr>
          <p:nvPr/>
        </p:nvSpPr>
        <p:spPr bwMode="auto">
          <a:xfrm>
            <a:off x="3505200" y="1792288"/>
            <a:ext cx="1371600" cy="457200"/>
          </a:xfrm>
          <a:prstGeom prst="borderCallout2">
            <a:avLst>
              <a:gd name="adj1" fmla="val 25000"/>
              <a:gd name="adj2" fmla="val -5556"/>
              <a:gd name="adj3" fmla="val 25000"/>
              <a:gd name="adj4" fmla="val -30787"/>
              <a:gd name="adj5" fmla="val 321875"/>
              <a:gd name="adj6" fmla="val -9838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b="1">
                <a:latin typeface="Times New Roman" pitchFamily="18" charset="0"/>
              </a:rPr>
              <a:t>说明局部量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5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animBg="1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while (ValuesProcessed &lt; ListSize)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{ double Value;</a:t>
            </a:r>
            <a:r>
              <a:rPr kumimoji="1" lang="en-US" altLang="zh-CN" b="1" i="1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  cin &gt;&gt; Value;</a:t>
            </a:r>
            <a:r>
              <a:rPr kumimoji="1" lang="en-US" altLang="zh-CN" b="1" i="1">
                <a:latin typeface="Times New Roman" pitchFamily="18" charset="0"/>
              </a:rPr>
              <a:t>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i="1"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ValueSum += Value;</a:t>
            </a:r>
            <a:r>
              <a:rPr kumimoji="1" lang="en-US" altLang="zh-CN" b="1" i="1">
                <a:latin typeface="Times New Roman" pitchFamily="18" charset="0"/>
              </a:rPr>
              <a:t>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i="1"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++ValuesProcessed;</a:t>
            </a:r>
            <a:r>
              <a:rPr kumimoji="1" lang="en-US" altLang="zh-CN" b="1" i="1">
                <a:latin typeface="Times New Roman" pitchFamily="18" charset="0"/>
              </a:rPr>
              <a:t>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59811" name="AutoShape 3"/>
          <p:cNvSpPr>
            <a:spLocks/>
          </p:cNvSpPr>
          <p:nvPr/>
        </p:nvSpPr>
        <p:spPr bwMode="auto">
          <a:xfrm>
            <a:off x="4876800" y="2249488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63634"/>
              <a:gd name="adj5" fmla="val 262796"/>
              <a:gd name="adj6" fmla="val -12272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循环体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animBg="1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while (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ValuesProcessed &lt; ListSize</a:t>
            </a:r>
            <a:r>
              <a:rPr kumimoji="1" lang="en-US" altLang="zh-CN" b="1">
                <a:latin typeface="Times New Roman" pitchFamily="18" charset="0"/>
              </a:rPr>
              <a:t>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>
                <a:latin typeface="Times New Roman" pitchFamily="18" charset="0"/>
              </a:rPr>
              <a:t>{ double Value;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cin &gt;&gt; Value;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ValueSum += Value;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++ValuesProcessed;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60835" name="AutoShape 3"/>
          <p:cNvSpPr>
            <a:spLocks/>
          </p:cNvSpPr>
          <p:nvPr/>
        </p:nvSpPr>
        <p:spPr bwMode="auto">
          <a:xfrm>
            <a:off x="4953000" y="1527175"/>
            <a:ext cx="1600200" cy="533400"/>
          </a:xfrm>
          <a:prstGeom prst="borderCallout2">
            <a:avLst>
              <a:gd name="adj1" fmla="val 21431"/>
              <a:gd name="adj2" fmla="val -4764"/>
              <a:gd name="adj3" fmla="val 21431"/>
              <a:gd name="adj4" fmla="val -66667"/>
              <a:gd name="adj5" fmla="val 262796"/>
              <a:gd name="adj6" fmla="val -12856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b="1">
                <a:latin typeface="Times New Roman" pitchFamily="18" charset="0"/>
              </a:rPr>
              <a:t>循环条件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animBg="1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while (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ValuesProcessed &lt; ListSize</a:t>
            </a:r>
            <a:r>
              <a:rPr kumimoji="1" lang="en-US" altLang="zh-CN" b="1">
                <a:latin typeface="Times New Roman" pitchFamily="18" charset="0"/>
              </a:rPr>
              <a:t>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>
                <a:latin typeface="Times New Roman" pitchFamily="18" charset="0"/>
              </a:rPr>
              <a:t>{ double Value;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cin &gt;&gt; Value;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ValueSum += Value;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++ValuesProcessed;</a:t>
            </a:r>
            <a:r>
              <a:rPr kumimoji="1" lang="en-US" altLang="zh-CN" b="1">
                <a:latin typeface="Times New Roman" pitchFamily="18" charset="0"/>
              </a:rPr>
              <a:t>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61859" name="AutoShape 3"/>
          <p:cNvSpPr>
            <a:spLocks/>
          </p:cNvSpPr>
          <p:nvPr/>
        </p:nvSpPr>
        <p:spPr bwMode="auto">
          <a:xfrm>
            <a:off x="5257800" y="2882900"/>
            <a:ext cx="1828800" cy="762000"/>
          </a:xfrm>
          <a:prstGeom prst="borderCallout2">
            <a:avLst>
              <a:gd name="adj1" fmla="val 15000"/>
              <a:gd name="adj2" fmla="val -4167"/>
              <a:gd name="adj3" fmla="val 15000"/>
              <a:gd name="adj4" fmla="val -84028"/>
              <a:gd name="adj5" fmla="val 177292"/>
              <a:gd name="adj6" fmla="val -16388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lg" len="lg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修改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循环条件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animBg="1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while (ValuesProcessed &lt; ListSize)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>
                <a:latin typeface="Times New Roman" pitchFamily="18" charset="0"/>
              </a:rPr>
              <a:t>{ double Value;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cin &gt;&gt; Value;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ValueSum += Value;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++ValuesProcessed;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762883" name="Object 3"/>
          <p:cNvGraphicFramePr>
            <a:graphicFrameLocks noChangeAspect="1"/>
          </p:cNvGraphicFramePr>
          <p:nvPr/>
        </p:nvGraphicFramePr>
        <p:xfrm>
          <a:off x="4953000" y="3544888"/>
          <a:ext cx="3600450" cy="2009775"/>
        </p:xfrm>
        <a:graphic>
          <a:graphicData uri="http://schemas.openxmlformats.org/presentationml/2006/ole">
            <p:oleObj spid="_x0000_s34818" name="位图图像" r:id="rId3" imgW="3600000" imgH="2010056" progId="PBrush">
              <p:embed/>
            </p:oleObj>
          </a:graphicData>
        </a:graphic>
      </p:graphicFrame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4763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685800" y="238125"/>
            <a:ext cx="76962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cout &lt;&lt; "Please enter list of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int ValuesProcessed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ValueSum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while (cin &gt;&gt; Value)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ValueSum +=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++ValuesProcessed;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if (ValuesProcessed &gt; 0)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else  cout &lt;&lt; "No list to average"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6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76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76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76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76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76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76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76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 autoUpdateAnimBg="0" advAuto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4763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764931" name="Text Box 3"/>
          <p:cNvSpPr txBox="1">
            <a:spLocks noChangeArrowheads="1"/>
          </p:cNvSpPr>
          <p:nvPr/>
        </p:nvSpPr>
        <p:spPr bwMode="auto">
          <a:xfrm>
            <a:off x="685800" y="238125"/>
            <a:ext cx="76962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cout &lt;&lt; "Please enter list of numbers"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int ValuesProcessed = 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double ValueSum = 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double Value;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while (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cin &gt;&gt; Value</a:t>
            </a:r>
            <a:r>
              <a:rPr kumimoji="1" lang="en-US" altLang="zh-CN" b="1"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{ ValueSum += Value;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++ValuesProcessed;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if (ValuesProcessed &gt; 0)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{ double Average = ValueSum / ValuesProcessed;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cout &lt;&lt; "\nAverage: " &lt;&lt; Average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else  cout &lt;&lt; "No list to average"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64932" name="AutoShape 4"/>
          <p:cNvSpPr>
            <a:spLocks/>
          </p:cNvSpPr>
          <p:nvPr/>
        </p:nvSpPr>
        <p:spPr bwMode="auto">
          <a:xfrm>
            <a:off x="4724400" y="1501775"/>
            <a:ext cx="2209800" cy="990600"/>
          </a:xfrm>
          <a:prstGeom prst="borderCallout2">
            <a:avLst>
              <a:gd name="adj1" fmla="val 11537"/>
              <a:gd name="adj2" fmla="val -3449"/>
              <a:gd name="adj3" fmla="val 11537"/>
              <a:gd name="adj4" fmla="val -48278"/>
              <a:gd name="adj5" fmla="val 149199"/>
              <a:gd name="adj6" fmla="val -93102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循环条件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输入任意合法数据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2" grpId="0" animBg="1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4763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765955" name="Text Box 3"/>
          <p:cNvSpPr txBox="1">
            <a:spLocks noChangeArrowheads="1"/>
          </p:cNvSpPr>
          <p:nvPr/>
        </p:nvSpPr>
        <p:spPr bwMode="auto">
          <a:xfrm>
            <a:off x="685800" y="238125"/>
            <a:ext cx="76962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cout &lt;&lt; "Please enter list of numbers"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int ValuesProcessed = 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double ValueSum = 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double Value;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while (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cin &gt;&gt; Value</a:t>
            </a:r>
            <a:r>
              <a:rPr kumimoji="1" lang="en-US" altLang="zh-CN" b="1"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{ ValueSum += Value;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++ValuesProcessed;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if (ValuesProcessed &gt; 0)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{ double Average = ValueSum / ValuesProcessed;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cout &lt;&lt; "\nAverage: " &lt;&lt; Average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else  cout &lt;&lt; "No list to average"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65956" name="AutoShape 4"/>
          <p:cNvSpPr>
            <a:spLocks/>
          </p:cNvSpPr>
          <p:nvPr/>
        </p:nvSpPr>
        <p:spPr bwMode="auto">
          <a:xfrm>
            <a:off x="4800600" y="1790700"/>
            <a:ext cx="2209800" cy="990600"/>
          </a:xfrm>
          <a:prstGeom prst="borderCallout2">
            <a:avLst>
              <a:gd name="adj1" fmla="val 11537"/>
              <a:gd name="adj2" fmla="val -3449"/>
              <a:gd name="adj3" fmla="val 11537"/>
              <a:gd name="adj4" fmla="val -52875"/>
              <a:gd name="adj5" fmla="val 114583"/>
              <a:gd name="adj6" fmla="val -102301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修改循环条件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键入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Ctrl-Z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4763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85800" y="238125"/>
            <a:ext cx="76962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cout &lt;&lt; "Please enter list of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int ValuesProcessed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ValueSum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while (cin &gt;&gt; Value)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ValueSum +=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++ValuesProcessed;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if (ValuesProcessed &gt; 0)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else  cout &lt;&lt; "No list to average"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4763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238125"/>
            <a:ext cx="76962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cout &lt;&lt; "Please enter list of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int ValuesProcessed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ValueSum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while (cin &gt;&gt; Value)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ValueSum +=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++ValuesProcessed;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if (ValuesProcessed &gt; 0)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else  cout &lt;&lt; "No list to average"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838200" y="2982913"/>
            <a:ext cx="4886325" cy="1382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while (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</a:rPr>
              <a:t> 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    { if (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! (cin &gt;&gt; Value)</a:t>
            </a:r>
            <a:r>
              <a:rPr kumimoji="1" lang="en-US" altLang="zh-CN" b="1">
                <a:latin typeface="Times New Roman" pitchFamily="18" charset="0"/>
              </a:rPr>
              <a:t> )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break </a:t>
            </a:r>
            <a:r>
              <a:rPr kumimoji="1" lang="en-US" altLang="zh-CN" b="1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       ValueSum += Value;   ++ValuesProcessed;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</p:txBody>
      </p:sp>
      <p:sp>
        <p:nvSpPr>
          <p:cNvPr id="768005" name="Rectangle 5"/>
          <p:cNvSpPr>
            <a:spLocks noChangeArrowheads="1"/>
          </p:cNvSpPr>
          <p:nvPr/>
        </p:nvSpPr>
        <p:spPr bwMode="auto">
          <a:xfrm>
            <a:off x="685800" y="207963"/>
            <a:ext cx="7315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</a:p>
        </p:txBody>
      </p:sp>
      <p:sp>
        <p:nvSpPr>
          <p:cNvPr id="768006" name="AutoShape 6"/>
          <p:cNvSpPr>
            <a:spLocks/>
          </p:cNvSpPr>
          <p:nvPr/>
        </p:nvSpPr>
        <p:spPr bwMode="auto">
          <a:xfrm>
            <a:off x="5410200" y="2174875"/>
            <a:ext cx="2438400" cy="533400"/>
          </a:xfrm>
          <a:prstGeom prst="borderCallout2">
            <a:avLst>
              <a:gd name="adj1" fmla="val 21431"/>
              <a:gd name="adj2" fmla="val -3125"/>
              <a:gd name="adj3" fmla="val 21431"/>
              <a:gd name="adj4" fmla="val -18880"/>
              <a:gd name="adj5" fmla="val 215181"/>
              <a:gd name="adj6" fmla="val -7115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break </a:t>
            </a:r>
            <a:r>
              <a:rPr kumimoji="1" lang="zh-CN" altLang="en-US" b="1">
                <a:latin typeface="Times New Roman" pitchFamily="18" charset="0"/>
              </a:rPr>
              <a:t>语句终止循环</a:t>
            </a:r>
          </a:p>
        </p:txBody>
      </p:sp>
      <p:sp>
        <p:nvSpPr>
          <p:cNvPr id="768007" name="AutoShape 7"/>
          <p:cNvSpPr>
            <a:spLocks/>
          </p:cNvSpPr>
          <p:nvPr/>
        </p:nvSpPr>
        <p:spPr bwMode="auto">
          <a:xfrm>
            <a:off x="3505200" y="1816100"/>
            <a:ext cx="1828800" cy="533400"/>
          </a:xfrm>
          <a:prstGeom prst="borderCallout2">
            <a:avLst>
              <a:gd name="adj1" fmla="val 21431"/>
              <a:gd name="adj2" fmla="val -4167"/>
              <a:gd name="adj3" fmla="val 21431"/>
              <a:gd name="adj4" fmla="val -25176"/>
              <a:gd name="adj5" fmla="val 215181"/>
              <a:gd name="adj6" fmla="val -9488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b="1">
                <a:latin typeface="Times New Roman" pitchFamily="18" charset="0"/>
              </a:rPr>
              <a:t>循环条件永真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68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nimBg="1" autoUpdateAnimBg="0"/>
      <p:bldP spid="768005" grpId="0" animBg="1" autoUpdateAnimBg="0"/>
      <p:bldP spid="768006" grpId="0" animBg="1" autoUpdateAnimBg="0"/>
      <p:bldP spid="76800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33400" y="40878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70660" name="Group 7"/>
          <p:cNvGrpSpPr>
            <a:grpSpLocks/>
          </p:cNvGrpSpPr>
          <p:nvPr/>
        </p:nvGrpSpPr>
        <p:grpSpPr bwMode="auto">
          <a:xfrm>
            <a:off x="4946650" y="2320925"/>
            <a:ext cx="3505200" cy="1387475"/>
            <a:chOff x="3024" y="1863"/>
            <a:chExt cx="2208" cy="874"/>
          </a:xfrm>
        </p:grpSpPr>
        <p:sp>
          <p:nvSpPr>
            <p:cNvPr id="506888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6889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6893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0661" name="Text Box 14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29200" y="4454525"/>
            <a:ext cx="3733800" cy="623888"/>
            <a:chOff x="3120" y="2967"/>
            <a:chExt cx="2352" cy="393"/>
          </a:xfrm>
        </p:grpSpPr>
        <p:sp>
          <p:nvSpPr>
            <p:cNvPr id="70665" name="Rectangle 16"/>
            <p:cNvSpPr>
              <a:spLocks noChangeArrowheads="1"/>
            </p:cNvSpPr>
            <p:nvPr/>
          </p:nvSpPr>
          <p:spPr bwMode="auto">
            <a:xfrm>
              <a:off x="3600" y="2976"/>
              <a:ext cx="187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max = 7</a:t>
              </a:r>
            </a:p>
          </p:txBody>
        </p:sp>
        <p:sp>
          <p:nvSpPr>
            <p:cNvPr id="70666" name="Text Box 17"/>
            <p:cNvSpPr txBox="1">
              <a:spLocks noChangeArrowheads="1"/>
            </p:cNvSpPr>
            <p:nvPr/>
          </p:nvSpPr>
          <p:spPr bwMode="auto">
            <a:xfrm>
              <a:off x="3120" y="296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sz="2000" b="1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70663" name="Rectangle 18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70664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769027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914400" y="2786063"/>
            <a:ext cx="7696200" cy="3113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60000"/>
              </a:lnSpc>
              <a:defRPr/>
            </a:pPr>
            <a:r>
              <a:rPr kumimoji="1" lang="zh-CN" altLang="en-US" sz="2000" b="1" i="1">
                <a:latin typeface="Times New Roman" pitchFamily="18" charset="0"/>
              </a:rPr>
              <a:t>例如：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m = 24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n = 9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24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( 24 % 9 ) = </a:t>
            </a:r>
            <a:r>
              <a:rPr kumimoji="1"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</a:t>
            </a:r>
            <a:r>
              <a: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( 9 % 6 ) = 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en-US" altLang="zh-CN" sz="20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( 6 % 3 ) =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zh-CN" altLang="en-US" sz="2000" b="1">
                <a:latin typeface="Times New Roman" pitchFamily="18" charset="0"/>
              </a:rPr>
              <a:t>所以， </a:t>
            </a:r>
            <a:r>
              <a:rPr kumimoji="1" lang="en-US" altLang="zh-CN" sz="2000" b="1">
                <a:latin typeface="Times New Roman" pitchFamily="18" charset="0"/>
              </a:rPr>
              <a:t>24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9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6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69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6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 autoUpdateAnimBg="0"/>
      <p:bldP spid="769029" grpId="0" build="p" autoUpdateAnimBg="0"/>
      <p:bldP spid="769031" grpId="0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770051" name="Text Box 3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184328" name="Rectangle 7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84329" name="Rectangle 8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4330" name="Rectangle 9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4331" name="Text Box 10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332" name="Text Box 11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333" name="Text Box 12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0061" name="Text Box 13"/>
          <p:cNvSpPr txBox="1">
            <a:spLocks noChangeArrowheads="1"/>
          </p:cNvSpPr>
          <p:nvPr/>
        </p:nvSpPr>
        <p:spPr bwMode="auto">
          <a:xfrm>
            <a:off x="7585075" y="3354388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24 %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7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autoUpdateAnimBg="0"/>
      <p:bldP spid="770061" grpId="0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85349" name="Group 5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771078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771079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71080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1081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1082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1083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1084" name="Freeform 12"/>
          <p:cNvSpPr>
            <a:spLocks/>
          </p:cNvSpPr>
          <p:nvPr/>
        </p:nvSpPr>
        <p:spPr bwMode="auto">
          <a:xfrm>
            <a:off x="5181600" y="45354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51" name="Text Box 13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8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86373" name="Group 5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772102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72103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72104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2105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2106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2107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2108" name="Freeform 12"/>
          <p:cNvSpPr>
            <a:spLocks/>
          </p:cNvSpPr>
          <p:nvPr/>
        </p:nvSpPr>
        <p:spPr bwMode="auto">
          <a:xfrm>
            <a:off x="6629400" y="45354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5" name="Text Box 13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87397" name="Group 5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773126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73127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3128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3129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3130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3131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187398" name="Text Box 12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773133" name="Text Box 13"/>
          <p:cNvSpPr txBox="1">
            <a:spLocks noChangeArrowheads="1"/>
          </p:cNvSpPr>
          <p:nvPr/>
        </p:nvSpPr>
        <p:spPr bwMode="auto">
          <a:xfrm>
            <a:off x="7642225" y="33543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9 %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33" grpId="0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88421" name="Group 5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774150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74151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4152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4153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4154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4155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4156" name="Freeform 12"/>
          <p:cNvSpPr>
            <a:spLocks/>
          </p:cNvSpPr>
          <p:nvPr/>
        </p:nvSpPr>
        <p:spPr bwMode="auto">
          <a:xfrm>
            <a:off x="5181600" y="45354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23" name="Text Box 13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89445" name="Group 5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775174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5175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5177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5178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5179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5180" name="Freeform 12"/>
          <p:cNvSpPr>
            <a:spLocks/>
          </p:cNvSpPr>
          <p:nvPr/>
        </p:nvSpPr>
        <p:spPr bwMode="auto">
          <a:xfrm>
            <a:off x="6629400" y="45354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7" name="Text Box 13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8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914400" y="10747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90469" name="Group 5"/>
          <p:cNvGrpSpPr>
            <a:grpSpLocks/>
          </p:cNvGrpSpPr>
          <p:nvPr/>
        </p:nvGrpSpPr>
        <p:grpSpPr bwMode="auto">
          <a:xfrm>
            <a:off x="4648200" y="3806825"/>
            <a:ext cx="3886200" cy="752475"/>
            <a:chOff x="2928" y="2557"/>
            <a:chExt cx="2448" cy="474"/>
          </a:xfrm>
        </p:grpSpPr>
        <p:sp>
          <p:nvSpPr>
            <p:cNvPr id="776198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6199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6200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6201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6202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6203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190470" name="Text Box 12"/>
          <p:cNvSpPr txBox="1">
            <a:spLocks noChangeArrowheads="1"/>
          </p:cNvSpPr>
          <p:nvPr/>
        </p:nvSpPr>
        <p:spPr bwMode="auto">
          <a:xfrm>
            <a:off x="914400" y="27193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776205" name="Text Box 13"/>
          <p:cNvSpPr txBox="1">
            <a:spLocks noChangeArrowheads="1"/>
          </p:cNvSpPr>
          <p:nvPr/>
        </p:nvSpPr>
        <p:spPr bwMode="auto">
          <a:xfrm>
            <a:off x="7642225" y="33670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6 %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5" grpId="0" autoUpdateAnimBg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914400" y="10747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91492" name="Group 4"/>
          <p:cNvGrpSpPr>
            <a:grpSpLocks/>
          </p:cNvGrpSpPr>
          <p:nvPr/>
        </p:nvGrpSpPr>
        <p:grpSpPr bwMode="auto">
          <a:xfrm>
            <a:off x="4648200" y="3806825"/>
            <a:ext cx="3886200" cy="752475"/>
            <a:chOff x="2928" y="2557"/>
            <a:chExt cx="2448" cy="474"/>
          </a:xfrm>
        </p:grpSpPr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7222" name="Rectangle 6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7223" name="Rectangle 7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7224" name="Text Box 8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7225" name="Text Box 9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7226" name="Text Box 10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7227" name="Freeform 11"/>
          <p:cNvSpPr>
            <a:spLocks/>
          </p:cNvSpPr>
          <p:nvPr/>
        </p:nvSpPr>
        <p:spPr bwMode="auto">
          <a:xfrm>
            <a:off x="5181600" y="45481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494" name="Text Box 12"/>
          <p:cNvSpPr txBox="1">
            <a:spLocks noChangeArrowheads="1"/>
          </p:cNvSpPr>
          <p:nvPr/>
        </p:nvSpPr>
        <p:spPr bwMode="auto">
          <a:xfrm>
            <a:off x="914400" y="27193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191495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914400" y="10747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92516" name="Group 4"/>
          <p:cNvGrpSpPr>
            <a:grpSpLocks/>
          </p:cNvGrpSpPr>
          <p:nvPr/>
        </p:nvGrpSpPr>
        <p:grpSpPr bwMode="auto">
          <a:xfrm>
            <a:off x="4648200" y="3806825"/>
            <a:ext cx="3886200" cy="752475"/>
            <a:chOff x="2928" y="2557"/>
            <a:chExt cx="2448" cy="474"/>
          </a:xfrm>
        </p:grpSpPr>
        <p:sp>
          <p:nvSpPr>
            <p:cNvPr id="778245" name="Rectangle 5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8246" name="Rectangle 6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8247" name="Rectangle 7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8248" name="Text Box 8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8249" name="Text Box 9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8250" name="Text Box 10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8251" name="Freeform 11"/>
          <p:cNvSpPr>
            <a:spLocks/>
          </p:cNvSpPr>
          <p:nvPr/>
        </p:nvSpPr>
        <p:spPr bwMode="auto">
          <a:xfrm>
            <a:off x="6629400" y="45481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8" name="Text Box 12"/>
          <p:cNvSpPr txBox="1">
            <a:spLocks noChangeArrowheads="1"/>
          </p:cNvSpPr>
          <p:nvPr/>
        </p:nvSpPr>
        <p:spPr bwMode="auto">
          <a:xfrm>
            <a:off x="914400" y="27193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192519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507911" name="Rectangle 7"/>
          <p:cNvSpPr>
            <a:spLocks noChangeArrowheads="1"/>
          </p:cNvSpPr>
          <p:nvPr/>
        </p:nvSpPr>
        <p:spPr bwMode="auto">
          <a:xfrm>
            <a:off x="762000" y="1862138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609600" y="2487613"/>
            <a:ext cx="3200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9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marL="457200" indent="-457200" algn="just" eaLnBrk="1" hangingPunct="1">
              <a:lnSpc>
                <a:spcPct val="190000"/>
              </a:lnSpc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 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 </a:t>
            </a:r>
          </a:p>
        </p:txBody>
      </p:sp>
      <p:sp>
        <p:nvSpPr>
          <p:cNvPr id="507913" name="Text Box 9"/>
          <p:cNvSpPr txBox="1">
            <a:spLocks noChangeArrowheads="1"/>
          </p:cNvSpPr>
          <p:nvPr/>
        </p:nvSpPr>
        <p:spPr bwMode="auto">
          <a:xfrm>
            <a:off x="5334000" y="14954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38600" y="2487613"/>
            <a:ext cx="4495800" cy="2819400"/>
            <a:chOff x="1488" y="1776"/>
            <a:chExt cx="2832" cy="1776"/>
          </a:xfrm>
        </p:grpSpPr>
        <p:sp>
          <p:nvSpPr>
            <p:cNvPr id="507915" name="Text Box 11"/>
            <p:cNvSpPr txBox="1">
              <a:spLocks noChangeArrowheads="1"/>
            </p:cNvSpPr>
            <p:nvPr/>
          </p:nvSpPr>
          <p:spPr bwMode="auto">
            <a:xfrm>
              <a:off x="3468" y="206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507916" name="Text Box 12"/>
            <p:cNvSpPr txBox="1">
              <a:spLocks noChangeArrowheads="1"/>
            </p:cNvSpPr>
            <p:nvPr/>
          </p:nvSpPr>
          <p:spPr bwMode="auto">
            <a:xfrm>
              <a:off x="1635" y="2055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1691" name="AutoShape 13"/>
            <p:cNvSpPr>
              <a:spLocks noChangeArrowheads="1"/>
            </p:cNvSpPr>
            <p:nvPr/>
          </p:nvSpPr>
          <p:spPr bwMode="auto">
            <a:xfrm>
              <a:off x="2144" y="2081"/>
              <a:ext cx="1480" cy="44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i="1">
                  <a:latin typeface="Times New Roman" pitchFamily="18" charset="0"/>
                </a:rPr>
                <a:t>   </a:t>
              </a:r>
              <a:r>
                <a:rPr kumimoji="1" lang="zh-CN" altLang="en-US" sz="2000" b="1" i="1">
                  <a:latin typeface="Times New Roman" pitchFamily="18" charset="0"/>
                </a:rPr>
                <a:t>表达式</a:t>
              </a: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endParaRPr kumimoji="1" lang="zh-CN" altLang="en-US" sz="2000">
                <a:latin typeface="Times New Roman" pitchFamily="18" charset="0"/>
              </a:endParaRPr>
            </a:p>
          </p:txBody>
        </p:sp>
        <p:sp>
          <p:nvSpPr>
            <p:cNvPr id="71692" name="AutoShape 14"/>
            <p:cNvSpPr>
              <a:spLocks noChangeArrowheads="1"/>
            </p:cNvSpPr>
            <p:nvPr/>
          </p:nvSpPr>
          <p:spPr bwMode="auto">
            <a:xfrm>
              <a:off x="1488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1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1693" name="Line 15"/>
            <p:cNvSpPr>
              <a:spLocks noChangeShapeType="1"/>
            </p:cNvSpPr>
            <p:nvPr/>
          </p:nvSpPr>
          <p:spPr bwMode="auto">
            <a:xfrm>
              <a:off x="2883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4" name="AutoShape 16"/>
            <p:cNvSpPr>
              <a:spLocks noChangeArrowheads="1"/>
            </p:cNvSpPr>
            <p:nvPr/>
          </p:nvSpPr>
          <p:spPr bwMode="auto">
            <a:xfrm>
              <a:off x="3363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2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1695" name="Line 17"/>
            <p:cNvSpPr>
              <a:spLocks noChangeShapeType="1"/>
            </p:cNvSpPr>
            <p:nvPr/>
          </p:nvSpPr>
          <p:spPr bwMode="auto">
            <a:xfrm>
              <a:off x="3552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6" name="Line 18"/>
            <p:cNvSpPr>
              <a:spLocks noChangeShapeType="1"/>
            </p:cNvSpPr>
            <p:nvPr/>
          </p:nvSpPr>
          <p:spPr bwMode="auto">
            <a:xfrm>
              <a:off x="3840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7" name="Line 19"/>
            <p:cNvSpPr>
              <a:spLocks noChangeShapeType="1"/>
            </p:cNvSpPr>
            <p:nvPr/>
          </p:nvSpPr>
          <p:spPr bwMode="auto">
            <a:xfrm>
              <a:off x="1968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8" name="Line 20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9" name="Line 21"/>
            <p:cNvSpPr>
              <a:spLocks noChangeShapeType="1"/>
            </p:cNvSpPr>
            <p:nvPr/>
          </p:nvSpPr>
          <p:spPr bwMode="auto">
            <a:xfrm>
              <a:off x="1968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0" name="Line 22"/>
            <p:cNvSpPr>
              <a:spLocks noChangeShapeType="1"/>
            </p:cNvSpPr>
            <p:nvPr/>
          </p:nvSpPr>
          <p:spPr bwMode="auto">
            <a:xfrm>
              <a:off x="3840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1" name="Line 23"/>
            <p:cNvSpPr>
              <a:spLocks noChangeShapeType="1"/>
            </p:cNvSpPr>
            <p:nvPr/>
          </p:nvSpPr>
          <p:spPr bwMode="auto">
            <a:xfrm>
              <a:off x="1968" y="3216"/>
              <a:ext cx="187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2" name="Line 24"/>
            <p:cNvSpPr>
              <a:spLocks noChangeShapeType="1"/>
            </p:cNvSpPr>
            <p:nvPr/>
          </p:nvSpPr>
          <p:spPr bwMode="auto">
            <a:xfrm>
              <a:off x="2880" y="321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688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1" grpId="0" autoUpdateAnimBg="0"/>
      <p:bldP spid="507912" grpId="0" autoUpdateAnimBg="0"/>
      <p:bldP spid="507913" grpId="0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914400" y="10747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93540" name="Group 4"/>
          <p:cNvGrpSpPr>
            <a:grpSpLocks/>
          </p:cNvGrpSpPr>
          <p:nvPr/>
        </p:nvGrpSpPr>
        <p:grpSpPr bwMode="auto">
          <a:xfrm>
            <a:off x="4648200" y="3806825"/>
            <a:ext cx="3886200" cy="752475"/>
            <a:chOff x="2928" y="2557"/>
            <a:chExt cx="2448" cy="474"/>
          </a:xfrm>
        </p:grpSpPr>
        <p:sp>
          <p:nvSpPr>
            <p:cNvPr id="779269" name="Rectangle 5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9270" name="Rectangle 6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9271" name="Rectangle 7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3547" name="Text Box 8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3548" name="Text Box 9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3549" name="Text Box 10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193541" name="Text Box 11"/>
          <p:cNvSpPr txBox="1">
            <a:spLocks noChangeArrowheads="1"/>
          </p:cNvSpPr>
          <p:nvPr/>
        </p:nvSpPr>
        <p:spPr bwMode="auto">
          <a:xfrm>
            <a:off x="914400" y="27193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779276" name="Text Box 12"/>
          <p:cNvSpPr txBox="1">
            <a:spLocks noChangeArrowheads="1"/>
          </p:cNvSpPr>
          <p:nvPr/>
        </p:nvSpPr>
        <p:spPr bwMode="auto">
          <a:xfrm>
            <a:off x="4632325" y="5151438"/>
            <a:ext cx="3521075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3 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是 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24 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9 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的最大公约数</a:t>
            </a:r>
            <a:endParaRPr kumimoji="1" lang="zh-CN" altLang="en-US" sz="2000" b="1">
              <a:solidFill>
                <a:schemeClr val="hlink"/>
              </a:solidFill>
              <a:effectLst>
                <a:outerShdw blurRad="38100" dist="38100" dir="2700000" algn="tl">
                  <a:srgbClr val="78695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3543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15200" y="-100013"/>
            <a:ext cx="18288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7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6" grpId="0" animBg="1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int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"input two integers :\n"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m &gt; n) { a = m ; b = n ; }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r = b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{ r = a % b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a = b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m &lt;&lt; " and " &lt;&lt; n &lt;&lt; " maximal common divisor is : " &lt;&lt; a &lt;&lt; endl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autoUpdateAnimBg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int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rgbClr val="0000FF"/>
                </a:solidFill>
                <a:latin typeface="Times New Roman" pitchFamily="18" charset="0"/>
              </a:rPr>
              <a:t>cout &lt;&lt; "input two integers :\n" ;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	</a:t>
            </a:r>
            <a:endParaRPr kumimoji="1" lang="en-US" altLang="zh-CN" b="1" i="1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cout &lt;&lt; "? " ;  cin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cout &lt;&lt; "? " ;  cin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m &gt; n) { a = m ; b = n ; } 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r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{ r = a % b 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a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m &lt;&lt; " and " &lt;&lt; n &lt;&lt; " maximal common divisor is : " &lt;&lt; a &lt;&lt; endl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4584700" y="2133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9248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6" grpId="0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"input two integers :\n" ;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"? " ;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"? " ;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if ( m &gt; n) { a = m ; b = n ; }		</a:t>
            </a:r>
            <a:endParaRPr kumimoji="1" lang="en-US" altLang="zh-CN" b="1" i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r = b ;	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{ r = a % b ;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a = b ;	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m &lt;&lt; " and " &lt;&lt; n &lt;&lt; " maximal common divisor is : " &lt;&lt; a &lt;&lt; 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} 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4584700" y="2133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  <p:sp>
        <p:nvSpPr>
          <p:cNvPr id="782341" name="Rectangle 5"/>
          <p:cNvSpPr>
            <a:spLocks noChangeArrowheads="1"/>
          </p:cNvSpPr>
          <p:nvPr/>
        </p:nvSpPr>
        <p:spPr bwMode="auto">
          <a:xfrm>
            <a:off x="4584700" y="3090863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把大值放在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中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1" grpId="0" autoUpdateAnimBg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"input two integers :\n" ;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"? " ;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"? " ;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if ( m &gt; n) { a = m ; b = n ; }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r = b ;</a:t>
            </a:r>
            <a:r>
              <a:rPr kumimoji="1" lang="en-US" altLang="zh-CN" b="1" dirty="0">
                <a:latin typeface="Times New Roman" pitchFamily="18" charset="0"/>
              </a:rPr>
              <a:t>	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{ r = a % b ;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a = b ;	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m &lt;&lt; " and " &lt;&lt; n &lt;&lt; " maximal common divisor is : " &lt;&lt; a &lt;&lt; 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} 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4584700" y="30924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把大值放在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中</a:t>
            </a:r>
          </a:p>
        </p:txBody>
      </p:sp>
      <p:sp>
        <p:nvSpPr>
          <p:cNvPr id="783366" name="Rectangle 6"/>
          <p:cNvSpPr>
            <a:spLocks noChangeArrowheads="1"/>
          </p:cNvSpPr>
          <p:nvPr/>
        </p:nvSpPr>
        <p:spPr bwMode="auto">
          <a:xfrm>
            <a:off x="4584700" y="3758400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余数初值</a:t>
            </a:r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84700" y="2133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6" grpId="0" autoUpdateAnimBg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int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"input two integers :\n"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m &gt; n) { a = m ; b = n ; }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r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{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r = a % b ;</a:t>
            </a:r>
            <a:r>
              <a:rPr kumimoji="1" lang="en-US" altLang="zh-CN" b="1">
                <a:latin typeface="Times New Roman" pitchFamily="18" charset="0"/>
              </a:rPr>
              <a:t>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a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m &lt;&lt; " and " &lt;&lt; n &lt;&lt; " maximal common divisor is : " &lt;&lt; a &lt;&lt; endl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4584700" y="3759200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余数初值</a:t>
            </a:r>
          </a:p>
        </p:txBody>
      </p:sp>
      <p:sp>
        <p:nvSpPr>
          <p:cNvPr id="784391" name="Rectangle 7"/>
          <p:cNvSpPr>
            <a:spLocks noChangeArrowheads="1"/>
          </p:cNvSpPr>
          <p:nvPr/>
        </p:nvSpPr>
        <p:spPr bwMode="auto">
          <a:xfrm>
            <a:off x="4584700" y="4286256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求新的余数</a:t>
            </a:r>
          </a:p>
        </p:txBody>
      </p:sp>
      <p:sp>
        <p:nvSpPr>
          <p:cNvPr id="198664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84700" y="2133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84700" y="30924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把大值放在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91" grpId="0" autoUpdateAnimBg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int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"input two integers :\n"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m &gt; n) { a = m ; b = n ; }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r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{ r = a % b 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a = b ;			</a:t>
            </a:r>
            <a:endParaRPr kumimoji="1" lang="en-US" altLang="zh-CN" b="1" i="1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m &lt;&lt; " and " &lt;&lt; n &lt;&lt; " maximal common divisor is : " &lt;&lt; a &lt;&lt; endl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4584700" y="3758400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余数初值</a:t>
            </a: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4584700" y="42876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求新的余数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4584700" y="479107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变量值迭代</a:t>
            </a:r>
          </a:p>
        </p:txBody>
      </p:sp>
      <p:sp>
        <p:nvSpPr>
          <p:cNvPr id="19968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84700" y="2133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84700" y="30924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把大值放在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6" grpId="0" autoUpdateAnimBg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int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"input two integers :\n"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m &gt; n) { a = m ; b = n ; }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r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{ r = a % b 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a = b ;			</a:t>
            </a:r>
            <a:endParaRPr kumimoji="1" lang="en-US" altLang="zh-CN" b="1" i="1"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m &lt;&lt; " and " &lt;&lt; n &lt;&lt; " maximal common divisor is : " &lt;&lt; a &lt;&lt; endl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584700" y="2124075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4584700" y="42876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求新的余数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4584700" y="479107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变量值迭代</a:t>
            </a:r>
          </a:p>
        </p:txBody>
      </p:sp>
      <p:sp>
        <p:nvSpPr>
          <p:cNvPr id="200713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84700" y="30924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把大值放在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中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84700" y="3758400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余数初值</a:t>
            </a:r>
          </a:p>
        </p:txBody>
      </p:sp>
      <p:pic>
        <p:nvPicPr>
          <p:cNvPr id="78644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814780"/>
            <a:ext cx="544512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2.2.2  do_while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787460" name="Text Box 4"/>
          <p:cNvSpPr txBox="1">
            <a:spLocks noChangeArrowheads="1"/>
          </p:cNvSpPr>
          <p:nvPr/>
        </p:nvSpPr>
        <p:spPr bwMode="auto">
          <a:xfrm>
            <a:off x="2930525" y="1447800"/>
            <a:ext cx="423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do 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）；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11525" y="2895600"/>
            <a:ext cx="2708275" cy="2819400"/>
            <a:chOff x="2759" y="840"/>
            <a:chExt cx="1706" cy="1776"/>
          </a:xfrm>
        </p:grpSpPr>
        <p:sp>
          <p:nvSpPr>
            <p:cNvPr id="201736" name="AutoShape 6"/>
            <p:cNvSpPr>
              <a:spLocks noChangeArrowheads="1"/>
            </p:cNvSpPr>
            <p:nvPr/>
          </p:nvSpPr>
          <p:spPr bwMode="auto">
            <a:xfrm>
              <a:off x="3187" y="1824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01737" name="AutoShape 7"/>
            <p:cNvSpPr>
              <a:spLocks noChangeArrowheads="1"/>
            </p:cNvSpPr>
            <p:nvPr/>
          </p:nvSpPr>
          <p:spPr bwMode="auto">
            <a:xfrm>
              <a:off x="3168" y="1248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循环体</a:t>
              </a:r>
            </a:p>
          </p:txBody>
        </p:sp>
        <p:sp>
          <p:nvSpPr>
            <p:cNvPr id="201738" name="Line 8"/>
            <p:cNvSpPr>
              <a:spLocks noChangeShapeType="1"/>
            </p:cNvSpPr>
            <p:nvPr/>
          </p:nvSpPr>
          <p:spPr bwMode="auto">
            <a:xfrm>
              <a:off x="3811" y="153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1739" name="Line 9"/>
            <p:cNvSpPr>
              <a:spLocks noChangeShapeType="1"/>
            </p:cNvSpPr>
            <p:nvPr/>
          </p:nvSpPr>
          <p:spPr bwMode="auto">
            <a:xfrm>
              <a:off x="3811" y="840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7466" name="Text Box 10"/>
            <p:cNvSpPr txBox="1">
              <a:spLocks noChangeArrowheads="1"/>
            </p:cNvSpPr>
            <p:nvPr/>
          </p:nvSpPr>
          <p:spPr bwMode="auto">
            <a:xfrm>
              <a:off x="2759" y="1776"/>
              <a:ext cx="3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787467" name="Text Box 11"/>
            <p:cNvSpPr txBox="1">
              <a:spLocks noChangeArrowheads="1"/>
            </p:cNvSpPr>
            <p:nvPr/>
          </p:nvSpPr>
          <p:spPr bwMode="auto">
            <a:xfrm>
              <a:off x="3888" y="2256"/>
              <a:ext cx="39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201742" name="Line 12"/>
            <p:cNvSpPr>
              <a:spLocks noChangeShapeType="1"/>
            </p:cNvSpPr>
            <p:nvPr/>
          </p:nvSpPr>
          <p:spPr bwMode="auto">
            <a:xfrm>
              <a:off x="2784" y="1056"/>
              <a:ext cx="10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1743" name="Line 13"/>
            <p:cNvSpPr>
              <a:spLocks noChangeShapeType="1"/>
            </p:cNvSpPr>
            <p:nvPr/>
          </p:nvSpPr>
          <p:spPr bwMode="auto">
            <a:xfrm>
              <a:off x="3815" y="2208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1744" name="Line 14"/>
            <p:cNvSpPr>
              <a:spLocks noChangeShapeType="1"/>
            </p:cNvSpPr>
            <p:nvPr/>
          </p:nvSpPr>
          <p:spPr bwMode="auto">
            <a:xfrm flipH="1">
              <a:off x="2784" y="2016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1745" name="Line 15"/>
            <p:cNvSpPr>
              <a:spLocks noChangeShapeType="1"/>
            </p:cNvSpPr>
            <p:nvPr/>
          </p:nvSpPr>
          <p:spPr bwMode="auto">
            <a:xfrm flipV="1">
              <a:off x="2784" y="1056"/>
              <a:ext cx="0" cy="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1219200" y="24987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执行流程 </a:t>
            </a:r>
          </a:p>
        </p:txBody>
      </p:sp>
      <p:sp>
        <p:nvSpPr>
          <p:cNvPr id="201735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8" grpId="0" autoUpdateAnimBg="0"/>
      <p:bldP spid="787459" grpId="0" autoUpdateAnimBg="0"/>
      <p:bldP spid="787460" grpId="0" autoUpdateAnimBg="0"/>
      <p:bldP spid="787472" grpId="0" autoUpdateAnimBg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2.2.2  do_while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8488" y="1214438"/>
            <a:ext cx="5346700" cy="690562"/>
            <a:chOff x="377" y="765"/>
            <a:chExt cx="3368" cy="435"/>
          </a:xfrm>
        </p:grpSpPr>
        <p:sp>
          <p:nvSpPr>
            <p:cNvPr id="35848" name="Text Box 5"/>
            <p:cNvSpPr txBox="1">
              <a:spLocks noChangeArrowheads="1"/>
            </p:cNvSpPr>
            <p:nvPr/>
          </p:nvSpPr>
          <p:spPr bwMode="auto">
            <a:xfrm>
              <a:off x="377" y="877"/>
              <a:ext cx="3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8000"/>
                  </a:solidFill>
                  <a:latin typeface="Times New Roman" pitchFamily="18" charset="0"/>
                </a:rPr>
                <a:t>例如，</a:t>
              </a:r>
              <a:r>
                <a:rPr kumimoji="1" lang="zh-CN" altLang="en-US" b="1">
                  <a:latin typeface="Times New Roman" pitchFamily="18" charset="0"/>
                </a:rPr>
                <a:t>用</a:t>
              </a:r>
              <a:r>
                <a:rPr kumimoji="1" lang="en-US" altLang="zh-CN" b="1">
                  <a:latin typeface="Times New Roman" pitchFamily="18" charset="0"/>
                </a:rPr>
                <a:t>do_while</a:t>
              </a:r>
              <a:r>
                <a:rPr kumimoji="1" lang="zh-CN" altLang="en-US" b="1">
                  <a:latin typeface="Times New Roman" pitchFamily="18" charset="0"/>
                </a:rPr>
                <a:t>语句的求和式                       的程序</a:t>
              </a:r>
            </a:p>
          </p:txBody>
        </p:sp>
        <p:graphicFrame>
          <p:nvGraphicFramePr>
            <p:cNvPr id="35842" name="Object 6"/>
            <p:cNvGraphicFramePr>
              <a:graphicFrameLocks noChangeAspect="1"/>
            </p:cNvGraphicFramePr>
            <p:nvPr/>
          </p:nvGraphicFramePr>
          <p:xfrm>
            <a:off x="2443" y="765"/>
            <a:ext cx="773" cy="435"/>
          </p:xfrm>
          <a:graphic>
            <a:graphicData uri="http://schemas.openxmlformats.org/presentationml/2006/ole">
              <p:oleObj spid="_x0000_s35842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966788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do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{ sum +=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while</a:t>
            </a:r>
            <a:r>
              <a:rPr kumimoji="1" lang="en-US" altLang="zh-CN" b="1">
                <a:latin typeface="Times New Roman" pitchFamily="18" charset="0"/>
              </a:rPr>
              <a:t> ( i &lt;= 100 ) ;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3584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78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788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78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87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78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92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78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75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78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675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788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975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"/>
                                        <p:tgtEl>
                                          <p:spTgt spid="78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1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"/>
                                        <p:tgtEl>
                                          <p:spTgt spid="788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9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75"/>
                                        <p:tgtEl>
                                          <p:spTgt spid="788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7" grpId="0" build="p" autoUpdateAnimBg="0" advAuto="100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762000" y="1862138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72709" name="Text Box 8"/>
          <p:cNvSpPr txBox="1">
            <a:spLocks noChangeArrowheads="1"/>
          </p:cNvSpPr>
          <p:nvPr/>
        </p:nvSpPr>
        <p:spPr bwMode="auto">
          <a:xfrm>
            <a:off x="609600" y="2487613"/>
            <a:ext cx="3200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9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marL="457200" indent="-457200" algn="just" eaLnBrk="1" hangingPunct="1">
              <a:lnSpc>
                <a:spcPct val="190000"/>
              </a:lnSpc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 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 </a:t>
            </a:r>
          </a:p>
        </p:txBody>
      </p:sp>
      <p:sp>
        <p:nvSpPr>
          <p:cNvPr id="72710" name="Text Box 9"/>
          <p:cNvSpPr txBox="1">
            <a:spLocks noChangeArrowheads="1"/>
          </p:cNvSpPr>
          <p:nvPr/>
        </p:nvSpPr>
        <p:spPr bwMode="auto">
          <a:xfrm>
            <a:off x="5334000" y="14954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grpSp>
        <p:nvGrpSpPr>
          <p:cNvPr id="72711" name="Group 10"/>
          <p:cNvGrpSpPr>
            <a:grpSpLocks/>
          </p:cNvGrpSpPr>
          <p:nvPr/>
        </p:nvGrpSpPr>
        <p:grpSpPr bwMode="auto">
          <a:xfrm>
            <a:off x="4038600" y="2487613"/>
            <a:ext cx="4495800" cy="2819400"/>
            <a:chOff x="1488" y="1776"/>
            <a:chExt cx="2832" cy="1776"/>
          </a:xfrm>
        </p:grpSpPr>
        <p:sp>
          <p:nvSpPr>
            <p:cNvPr id="508939" name="Text Box 11"/>
            <p:cNvSpPr txBox="1">
              <a:spLocks noChangeArrowheads="1"/>
            </p:cNvSpPr>
            <p:nvPr/>
          </p:nvSpPr>
          <p:spPr bwMode="auto">
            <a:xfrm>
              <a:off x="3468" y="206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508940" name="Text Box 12"/>
            <p:cNvSpPr txBox="1">
              <a:spLocks noChangeArrowheads="1"/>
            </p:cNvSpPr>
            <p:nvPr/>
          </p:nvSpPr>
          <p:spPr bwMode="auto">
            <a:xfrm>
              <a:off x="1635" y="2055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2726" name="AutoShape 13"/>
            <p:cNvSpPr>
              <a:spLocks noChangeArrowheads="1"/>
            </p:cNvSpPr>
            <p:nvPr/>
          </p:nvSpPr>
          <p:spPr bwMode="auto">
            <a:xfrm>
              <a:off x="2144" y="2081"/>
              <a:ext cx="1480" cy="44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i="1">
                  <a:latin typeface="Times New Roman" pitchFamily="18" charset="0"/>
                </a:rPr>
                <a:t>   </a:t>
              </a:r>
              <a:r>
                <a:rPr kumimoji="1" lang="zh-CN" altLang="en-US" sz="2000" b="1" i="1">
                  <a:latin typeface="Times New Roman" pitchFamily="18" charset="0"/>
                </a:rPr>
                <a:t>表达式</a:t>
              </a: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endParaRPr kumimoji="1" lang="zh-CN" altLang="en-US" sz="2000">
                <a:latin typeface="Times New Roman" pitchFamily="18" charset="0"/>
              </a:endParaRPr>
            </a:p>
          </p:txBody>
        </p:sp>
        <p:sp>
          <p:nvSpPr>
            <p:cNvPr id="72727" name="AutoShape 14"/>
            <p:cNvSpPr>
              <a:spLocks noChangeArrowheads="1"/>
            </p:cNvSpPr>
            <p:nvPr/>
          </p:nvSpPr>
          <p:spPr bwMode="auto">
            <a:xfrm>
              <a:off x="1488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1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2728" name="Line 15"/>
            <p:cNvSpPr>
              <a:spLocks noChangeShapeType="1"/>
            </p:cNvSpPr>
            <p:nvPr/>
          </p:nvSpPr>
          <p:spPr bwMode="auto">
            <a:xfrm>
              <a:off x="2883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29" name="AutoShape 16"/>
            <p:cNvSpPr>
              <a:spLocks noChangeArrowheads="1"/>
            </p:cNvSpPr>
            <p:nvPr/>
          </p:nvSpPr>
          <p:spPr bwMode="auto">
            <a:xfrm>
              <a:off x="3363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2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2730" name="Line 17"/>
            <p:cNvSpPr>
              <a:spLocks noChangeShapeType="1"/>
            </p:cNvSpPr>
            <p:nvPr/>
          </p:nvSpPr>
          <p:spPr bwMode="auto">
            <a:xfrm>
              <a:off x="3552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1" name="Line 18"/>
            <p:cNvSpPr>
              <a:spLocks noChangeShapeType="1"/>
            </p:cNvSpPr>
            <p:nvPr/>
          </p:nvSpPr>
          <p:spPr bwMode="auto">
            <a:xfrm>
              <a:off x="3840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2" name="Line 19"/>
            <p:cNvSpPr>
              <a:spLocks noChangeShapeType="1"/>
            </p:cNvSpPr>
            <p:nvPr/>
          </p:nvSpPr>
          <p:spPr bwMode="auto">
            <a:xfrm>
              <a:off x="1968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3" name="Line 20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4" name="Line 21"/>
            <p:cNvSpPr>
              <a:spLocks noChangeShapeType="1"/>
            </p:cNvSpPr>
            <p:nvPr/>
          </p:nvSpPr>
          <p:spPr bwMode="auto">
            <a:xfrm>
              <a:off x="1968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5" name="Line 22"/>
            <p:cNvSpPr>
              <a:spLocks noChangeShapeType="1"/>
            </p:cNvSpPr>
            <p:nvPr/>
          </p:nvSpPr>
          <p:spPr bwMode="auto">
            <a:xfrm>
              <a:off x="3840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6" name="Line 23"/>
            <p:cNvSpPr>
              <a:spLocks noChangeShapeType="1"/>
            </p:cNvSpPr>
            <p:nvPr/>
          </p:nvSpPr>
          <p:spPr bwMode="auto">
            <a:xfrm>
              <a:off x="1968" y="3216"/>
              <a:ext cx="187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7" name="Line 24"/>
            <p:cNvSpPr>
              <a:spLocks noChangeShapeType="1"/>
            </p:cNvSpPr>
            <p:nvPr/>
          </p:nvSpPr>
          <p:spPr bwMode="auto">
            <a:xfrm>
              <a:off x="2880" y="321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8953" name="Line 25"/>
          <p:cNvSpPr>
            <a:spLocks noChangeShapeType="1"/>
          </p:cNvSpPr>
          <p:nvPr/>
        </p:nvSpPr>
        <p:spPr bwMode="auto">
          <a:xfrm>
            <a:off x="6205538" y="2487613"/>
            <a:ext cx="0" cy="533400"/>
          </a:xfrm>
          <a:prstGeom prst="line">
            <a:avLst/>
          </a:prstGeom>
          <a:noFill/>
          <a:ln w="57150">
            <a:solidFill>
              <a:srgbClr val="99CCFF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757738" y="3325813"/>
            <a:ext cx="457200" cy="685800"/>
            <a:chOff x="1968" y="2448"/>
            <a:chExt cx="288" cy="432"/>
          </a:xfrm>
        </p:grpSpPr>
        <p:sp>
          <p:nvSpPr>
            <p:cNvPr id="508955" name="Line 27"/>
            <p:cNvSpPr>
              <a:spLocks noChangeShapeType="1"/>
            </p:cNvSpPr>
            <p:nvPr/>
          </p:nvSpPr>
          <p:spPr bwMode="auto">
            <a:xfrm>
              <a:off x="1968" y="2448"/>
              <a:ext cx="288" cy="0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8956" name="Line 28"/>
            <p:cNvSpPr>
              <a:spLocks noChangeShapeType="1"/>
            </p:cNvSpPr>
            <p:nvPr/>
          </p:nvSpPr>
          <p:spPr bwMode="auto">
            <a:xfrm>
              <a:off x="1968" y="2448"/>
              <a:ext cx="0" cy="432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757738" y="4392613"/>
            <a:ext cx="1447800" cy="914400"/>
            <a:chOff x="1968" y="3120"/>
            <a:chExt cx="912" cy="576"/>
          </a:xfrm>
        </p:grpSpPr>
        <p:sp>
          <p:nvSpPr>
            <p:cNvPr id="508958" name="Line 30"/>
            <p:cNvSpPr>
              <a:spLocks noChangeShapeType="1"/>
            </p:cNvSpPr>
            <p:nvPr/>
          </p:nvSpPr>
          <p:spPr bwMode="auto">
            <a:xfrm>
              <a:off x="1968" y="3120"/>
              <a:ext cx="0" cy="240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8959" name="Line 31"/>
            <p:cNvSpPr>
              <a:spLocks noChangeShapeType="1"/>
            </p:cNvSpPr>
            <p:nvPr/>
          </p:nvSpPr>
          <p:spPr bwMode="auto">
            <a:xfrm>
              <a:off x="1968" y="3360"/>
              <a:ext cx="912" cy="0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8960" name="Line 32"/>
            <p:cNvSpPr>
              <a:spLocks noChangeShapeType="1"/>
            </p:cNvSpPr>
            <p:nvPr/>
          </p:nvSpPr>
          <p:spPr bwMode="auto">
            <a:xfrm>
              <a:off x="2880" y="3360"/>
              <a:ext cx="0" cy="336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 type="stealth" w="med" len="med"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8961" name="Text Box 33"/>
          <p:cNvSpPr txBox="1">
            <a:spLocks noChangeArrowheads="1"/>
          </p:cNvSpPr>
          <p:nvPr/>
        </p:nvSpPr>
        <p:spPr bwMode="auto">
          <a:xfrm>
            <a:off x="4267200" y="2930525"/>
            <a:ext cx="118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true (</a:t>
            </a:r>
            <a:r>
              <a:rPr kumimoji="1" lang="zh-CN" altLang="en-US" sz="2000">
                <a:solidFill>
                  <a:srgbClr val="FF0000"/>
                </a:solidFill>
                <a:latin typeface="Times New Roman" pitchFamily="18" charset="0"/>
              </a:rPr>
              <a:t>非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en-US" sz="200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508962" name="AutoShape 34"/>
          <p:cNvSpPr>
            <a:spLocks noChangeArrowheads="1"/>
          </p:cNvSpPr>
          <p:nvPr/>
        </p:nvSpPr>
        <p:spPr bwMode="auto">
          <a:xfrm>
            <a:off x="5035550" y="2949575"/>
            <a:ext cx="2349500" cy="7112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i="1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kumimoji="1" lang="zh-CN" altLang="en-US" sz="2000" b="1" i="1">
                <a:latin typeface="Times New Roman" pitchFamily="18" charset="0"/>
              </a:rPr>
              <a:t>表达式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  </a:t>
            </a:r>
            <a:endParaRPr kumimoji="1" lang="zh-CN" alt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08963" name="AutoShape 35"/>
          <p:cNvSpPr>
            <a:spLocks noChangeArrowheads="1"/>
          </p:cNvSpPr>
          <p:nvPr/>
        </p:nvSpPr>
        <p:spPr bwMode="auto">
          <a:xfrm>
            <a:off x="4038600" y="3997325"/>
            <a:ext cx="1519238" cy="406400"/>
          </a:xfrm>
          <a:prstGeom prst="flowChartProcess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000" b="1" i="1">
                <a:latin typeface="Times New Roman" pitchFamily="18" charset="0"/>
              </a:rPr>
              <a:t>语 句  </a:t>
            </a:r>
            <a:r>
              <a:rPr kumimoji="1" lang="en-US" altLang="zh-CN" sz="2000" b="1" i="1">
                <a:latin typeface="Times New Roman" pitchFamily="18" charset="0"/>
              </a:rPr>
              <a:t>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72718" name="Rectangle 3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61" grpId="0" autoUpdateAnimBg="0"/>
      <p:bldP spid="508962" grpId="0" animBg="1" autoUpdateAnimBg="0"/>
      <p:bldP spid="508963" grpId="0" animBg="1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066800" y="3744913"/>
            <a:ext cx="2895600" cy="1600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2.2.2  do_while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966788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do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{ sum +=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while</a:t>
            </a:r>
            <a:r>
              <a:rPr kumimoji="1" lang="en-US" altLang="zh-CN" b="1">
                <a:latin typeface="Times New Roman" pitchFamily="18" charset="0"/>
              </a:rPr>
              <a:t> ( i &lt;= 100 ) ;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5668963" y="3744913"/>
            <a:ext cx="2865437" cy="1628775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while</a:t>
            </a:r>
            <a:r>
              <a:rPr kumimoji="1" lang="en-US" altLang="zh-CN" b="1">
                <a:latin typeface="Times New Roman" pitchFamily="18" charset="0"/>
              </a:rPr>
              <a:t> ( i &lt;= 100 )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 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91000" y="3986213"/>
            <a:ext cx="1219200" cy="595312"/>
            <a:chOff x="2640" y="2457"/>
            <a:chExt cx="768" cy="375"/>
          </a:xfrm>
        </p:grpSpPr>
        <p:sp>
          <p:nvSpPr>
            <p:cNvPr id="36876" name="AutoShape 8"/>
            <p:cNvSpPr>
              <a:spLocks noChangeArrowheads="1"/>
            </p:cNvSpPr>
            <p:nvPr/>
          </p:nvSpPr>
          <p:spPr bwMode="auto">
            <a:xfrm>
              <a:off x="2640" y="2688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rgbClr val="FF5050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7" name="Text Box 9"/>
            <p:cNvSpPr txBox="1">
              <a:spLocks noChangeArrowheads="1"/>
            </p:cNvSpPr>
            <p:nvPr/>
          </p:nvSpPr>
          <p:spPr bwMode="auto">
            <a:xfrm>
              <a:off x="2822" y="245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i="1">
                  <a:latin typeface="Times New Roman" pitchFamily="18" charset="0"/>
                </a:rPr>
                <a:t>比较</a:t>
              </a:r>
            </a:p>
          </p:txBody>
        </p:sp>
      </p:grpSp>
      <p:grpSp>
        <p:nvGrpSpPr>
          <p:cNvPr id="36873" name="Group 10"/>
          <p:cNvGrpSpPr>
            <a:grpSpLocks/>
          </p:cNvGrpSpPr>
          <p:nvPr/>
        </p:nvGrpSpPr>
        <p:grpSpPr bwMode="auto">
          <a:xfrm>
            <a:off x="598488" y="1214438"/>
            <a:ext cx="5346700" cy="690562"/>
            <a:chOff x="377" y="765"/>
            <a:chExt cx="3368" cy="435"/>
          </a:xfrm>
        </p:grpSpPr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377" y="877"/>
              <a:ext cx="3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8000"/>
                  </a:solidFill>
                  <a:latin typeface="Times New Roman" pitchFamily="18" charset="0"/>
                </a:rPr>
                <a:t>例如，</a:t>
              </a:r>
              <a:r>
                <a:rPr kumimoji="1" lang="zh-CN" altLang="en-US" b="1">
                  <a:latin typeface="Times New Roman" pitchFamily="18" charset="0"/>
                </a:rPr>
                <a:t>用</a:t>
              </a:r>
              <a:r>
                <a:rPr kumimoji="1" lang="en-US" altLang="zh-CN" b="1">
                  <a:latin typeface="Times New Roman" pitchFamily="18" charset="0"/>
                </a:rPr>
                <a:t>do_while</a:t>
              </a:r>
              <a:r>
                <a:rPr kumimoji="1" lang="zh-CN" altLang="en-US" b="1">
                  <a:latin typeface="Times New Roman" pitchFamily="18" charset="0"/>
                </a:rPr>
                <a:t>语句的求和式                       的程序</a:t>
              </a:r>
            </a:p>
          </p:txBody>
        </p:sp>
        <p:graphicFrame>
          <p:nvGraphicFramePr>
            <p:cNvPr id="36866" name="Object 12"/>
            <p:cNvGraphicFramePr>
              <a:graphicFrameLocks noChangeAspect="1"/>
            </p:cNvGraphicFramePr>
            <p:nvPr/>
          </p:nvGraphicFramePr>
          <p:xfrm>
            <a:off x="2443" y="765"/>
            <a:ext cx="773" cy="435"/>
          </p:xfrm>
          <a:graphic>
            <a:graphicData uri="http://schemas.openxmlformats.org/presentationml/2006/ole">
              <p:oleObj spid="_x0000_s36866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36874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7895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7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78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789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75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789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75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789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 animBg="1"/>
      <p:bldP spid="789510" grpId="0" build="p" animBg="1" autoUpdateAnimBg="0" advAuto="100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053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graphicFrame>
        <p:nvGraphicFramePr>
          <p:cNvPr id="790532" name="Object 4"/>
          <p:cNvGraphicFramePr>
            <a:graphicFrameLocks noChangeAspect="1"/>
          </p:cNvGraphicFramePr>
          <p:nvPr/>
        </p:nvGraphicFramePr>
        <p:xfrm>
          <a:off x="2873375" y="1508125"/>
          <a:ext cx="3527425" cy="549275"/>
        </p:xfrm>
        <a:graphic>
          <a:graphicData uri="http://schemas.openxmlformats.org/presentationml/2006/ole">
            <p:oleObj spid="_x0000_s37890" name="公式" r:id="rId3" imgW="2400120" imgH="393480" progId="Equation.3">
              <p:embed/>
            </p:oleObj>
          </a:graphicData>
        </a:graphic>
      </p:graphicFrame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533400" y="2133600"/>
            <a:ext cx="8229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分析一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	用循环对各项值迭加，直至被加项 </a:t>
            </a:r>
            <a:r>
              <a:rPr kumimoji="1" lang="en-US" altLang="zh-CN" sz="2000" b="1">
                <a:latin typeface="Times New Roman" pitchFamily="18" charset="0"/>
              </a:rPr>
              <a:t>&lt;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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设第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t 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项	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 b="1" baseline="-25000"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 = 1/k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	则第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t + 1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项	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 b="1" baseline="-25000">
                <a:latin typeface="Times New Roman" pitchFamily="18" charset="0"/>
                <a:sym typeface="Symbol" pitchFamily="18" charset="2"/>
              </a:rPr>
              <a:t>t+1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= (-1)× 1 / ( k + 2 )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 	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循环条件： 	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| x | &gt;  10</a:t>
            </a:r>
            <a:r>
              <a:rPr kumimoji="1" lang="en-US" altLang="zh-CN" sz="2000" b="1" baseline="46000">
                <a:latin typeface="Times New Roman" pitchFamily="18" charset="0"/>
                <a:sym typeface="Symbol" pitchFamily="18" charset="2"/>
              </a:rPr>
              <a:t>-8</a:t>
            </a:r>
            <a:endParaRPr kumimoji="1" lang="en-US" altLang="zh-CN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循环终止条件：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| x |   10</a:t>
            </a:r>
            <a:r>
              <a:rPr kumimoji="1" lang="en-US" altLang="zh-CN" sz="2000" b="1" baseline="46000">
                <a:latin typeface="Times New Roman" pitchFamily="18" charset="0"/>
                <a:sym typeface="Symbol" pitchFamily="18" charset="2"/>
              </a:rPr>
              <a:t>-8</a:t>
            </a:r>
            <a:endParaRPr kumimoji="1" lang="en-US" altLang="zh-CN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循环体算法：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	      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{  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累加当前项；   变号；  求下一项分母；   求下一项值；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9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9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9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9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9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9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9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 autoUpdateAnimBg="0"/>
      <p:bldP spid="790533" grpId="0" build="p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791556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38914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38914" name="公式" r:id="rId3" imgW="2400120" imgH="393480" progId="Equation.3">
              <p:embed/>
            </p:oleObj>
          </a:graphicData>
        </a:graphic>
      </p:graphicFrame>
      <p:sp>
        <p:nvSpPr>
          <p:cNvPr id="3891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9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9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9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9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9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9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9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9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9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9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91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791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6" grpId="0" build="p" autoUpdateAnimBg="0" advAuto="100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 += x ;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39938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39938" name="公式" r:id="rId3" imgW="2400120" imgH="393480" progId="Equation.3">
              <p:embed/>
            </p:oleObj>
          </a:graphicData>
        </a:graphic>
      </p:graphicFrame>
      <p:sp>
        <p:nvSpPr>
          <p:cNvPr id="792582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2" grpId="0" autoUpdateAnimBg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k += 2 ;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0962" name="公式" r:id="rId3" imgW="2400120" imgH="393480" progId="Equation.3">
              <p:embed/>
            </p:oleObj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793607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7" grpId="0" autoUpdateAnimBg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sign = -sign ;	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1986" name="公式" r:id="rId3" imgW="2400120" imgH="393480" progId="Equation.3">
              <p:embed/>
            </p:oleObj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auto">
          <a:xfrm>
            <a:off x="4660900" y="417195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变号</a:t>
            </a: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32" grpId="0" autoUpdateAnimBg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x = sign / double(k);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3010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3010" name="公式" r:id="rId3" imgW="2400120" imgH="393480" progId="Equation.3">
              <p:embed/>
            </p:oleObj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660900" y="417195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变号</a:t>
            </a:r>
          </a:p>
        </p:txBody>
      </p:sp>
      <p:sp>
        <p:nvSpPr>
          <p:cNvPr id="795657" name="Rectangle 9"/>
          <p:cNvSpPr>
            <a:spLocks noChangeArrowheads="1"/>
          </p:cNvSpPr>
          <p:nvPr/>
        </p:nvSpPr>
        <p:spPr bwMode="auto">
          <a:xfrm>
            <a:off x="4660900" y="4506913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求后项</a:t>
            </a: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795660" name="AutoShape 12"/>
          <p:cNvSpPr>
            <a:spLocks/>
          </p:cNvSpPr>
          <p:nvPr/>
        </p:nvSpPr>
        <p:spPr bwMode="auto">
          <a:xfrm>
            <a:off x="5638800" y="2459038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3167"/>
              <a:gd name="adj5" fmla="val 330208"/>
              <a:gd name="adj6" fmla="val -12525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注意类型转换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95661" name="Oval 13"/>
          <p:cNvSpPr>
            <a:spLocks noChangeArrowheads="1"/>
          </p:cNvSpPr>
          <p:nvPr/>
        </p:nvSpPr>
        <p:spPr bwMode="auto">
          <a:xfrm>
            <a:off x="2514600" y="4560888"/>
            <a:ext cx="1066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7" grpId="0" autoUpdateAnimBg="0"/>
      <p:bldP spid="795660" grpId="0" animBg="1" autoUpdateAnimBg="0"/>
      <p:bldP spid="795661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while ( fabs (x) &gt;1e-8 )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4034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4034" name="公式" r:id="rId3" imgW="2400120" imgH="393480" progId="Equation.3">
              <p:embed/>
            </p:oleObj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660900" y="417195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变号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660900" y="4506913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求后项</a:t>
            </a:r>
          </a:p>
        </p:txBody>
      </p:sp>
      <p:sp>
        <p:nvSpPr>
          <p:cNvPr id="796682" name="Rectangle 10"/>
          <p:cNvSpPr>
            <a:spLocks noChangeArrowheads="1"/>
          </p:cNvSpPr>
          <p:nvPr/>
        </p:nvSpPr>
        <p:spPr bwMode="auto">
          <a:xfrm>
            <a:off x="4660900" y="4841875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精度判断</a:t>
            </a:r>
          </a:p>
        </p:txBody>
      </p:sp>
      <p:sp>
        <p:nvSpPr>
          <p:cNvPr id="44043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82" grpId="0" autoUpdateAnimBg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pi = s * 4 ;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5058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5058" name="公式" r:id="rId3" imgW="2400120" imgH="393480" progId="Equation.3">
              <p:embed/>
            </p:oleObj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660900" y="417195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变号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660900" y="4506913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求后项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660900" y="4841875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精度判断</a:t>
            </a:r>
          </a:p>
        </p:txBody>
      </p:sp>
      <p:sp>
        <p:nvSpPr>
          <p:cNvPr id="797707" name="Rectangle 11"/>
          <p:cNvSpPr>
            <a:spLocks noChangeArrowheads="1"/>
          </p:cNvSpPr>
          <p:nvPr/>
        </p:nvSpPr>
        <p:spPr bwMode="auto">
          <a:xfrm>
            <a:off x="4660900" y="5176838"/>
            <a:ext cx="779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 </a:t>
            </a:r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7" grpId="0" autoUpdateAnimBg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6082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6082" name="公式" r:id="rId3" imgW="2400120" imgH="393480" progId="Equation.3">
              <p:embed/>
            </p:oleObj>
          </a:graphicData>
        </a:graphic>
      </p:graphicFrame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4660900" y="4171951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变号</a:t>
            </a:r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4660900" y="4506913"/>
            <a:ext cx="1054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求后项</a:t>
            </a: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4660900" y="4841876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精度判断</a:t>
            </a:r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4660900" y="5176838"/>
            <a:ext cx="779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 </a:t>
            </a:r>
          </a:p>
        </p:txBody>
      </p:sp>
      <p:sp>
        <p:nvSpPr>
          <p:cNvPr id="46091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pic>
        <p:nvPicPr>
          <p:cNvPr id="79873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4298967"/>
            <a:ext cx="39624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762000" y="1862138"/>
            <a:ext cx="2154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73733" name="Text Box 8"/>
          <p:cNvSpPr txBox="1">
            <a:spLocks noChangeArrowheads="1"/>
          </p:cNvSpPr>
          <p:nvPr/>
        </p:nvSpPr>
        <p:spPr bwMode="auto">
          <a:xfrm>
            <a:off x="609600" y="2487613"/>
            <a:ext cx="3200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9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marL="457200" indent="-457200" algn="just" eaLnBrk="1" hangingPunct="1">
              <a:lnSpc>
                <a:spcPct val="190000"/>
              </a:lnSpc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 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 </a:t>
            </a:r>
          </a:p>
        </p:txBody>
      </p: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5334000" y="14954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grpSp>
        <p:nvGrpSpPr>
          <p:cNvPr id="73735" name="Group 10"/>
          <p:cNvGrpSpPr>
            <a:grpSpLocks/>
          </p:cNvGrpSpPr>
          <p:nvPr/>
        </p:nvGrpSpPr>
        <p:grpSpPr bwMode="auto">
          <a:xfrm>
            <a:off x="4038600" y="2487613"/>
            <a:ext cx="4495800" cy="2819400"/>
            <a:chOff x="1488" y="1776"/>
            <a:chExt cx="2832" cy="1776"/>
          </a:xfrm>
        </p:grpSpPr>
        <p:sp>
          <p:nvSpPr>
            <p:cNvPr id="509963" name="Text Box 11"/>
            <p:cNvSpPr txBox="1">
              <a:spLocks noChangeArrowheads="1"/>
            </p:cNvSpPr>
            <p:nvPr/>
          </p:nvSpPr>
          <p:spPr bwMode="auto">
            <a:xfrm>
              <a:off x="3468" y="206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509964" name="Text Box 12"/>
            <p:cNvSpPr txBox="1">
              <a:spLocks noChangeArrowheads="1"/>
            </p:cNvSpPr>
            <p:nvPr/>
          </p:nvSpPr>
          <p:spPr bwMode="auto">
            <a:xfrm>
              <a:off x="1635" y="2055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3750" name="AutoShape 13"/>
            <p:cNvSpPr>
              <a:spLocks noChangeArrowheads="1"/>
            </p:cNvSpPr>
            <p:nvPr/>
          </p:nvSpPr>
          <p:spPr bwMode="auto">
            <a:xfrm>
              <a:off x="2144" y="2081"/>
              <a:ext cx="1480" cy="44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i="1">
                  <a:latin typeface="Times New Roman" pitchFamily="18" charset="0"/>
                </a:rPr>
                <a:t>   </a:t>
              </a:r>
              <a:r>
                <a:rPr kumimoji="1" lang="zh-CN" altLang="en-US" sz="2000" b="1" i="1">
                  <a:latin typeface="Times New Roman" pitchFamily="18" charset="0"/>
                </a:rPr>
                <a:t>表达式</a:t>
              </a: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endParaRPr kumimoji="1" lang="zh-CN" altLang="en-US" sz="2000">
                <a:latin typeface="Times New Roman" pitchFamily="18" charset="0"/>
              </a:endParaRPr>
            </a:p>
          </p:txBody>
        </p:sp>
        <p:sp>
          <p:nvSpPr>
            <p:cNvPr id="73751" name="AutoShape 14"/>
            <p:cNvSpPr>
              <a:spLocks noChangeArrowheads="1"/>
            </p:cNvSpPr>
            <p:nvPr/>
          </p:nvSpPr>
          <p:spPr bwMode="auto">
            <a:xfrm>
              <a:off x="1488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1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3752" name="Line 15"/>
            <p:cNvSpPr>
              <a:spLocks noChangeShapeType="1"/>
            </p:cNvSpPr>
            <p:nvPr/>
          </p:nvSpPr>
          <p:spPr bwMode="auto">
            <a:xfrm>
              <a:off x="2883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3" name="AutoShape 16"/>
            <p:cNvSpPr>
              <a:spLocks noChangeArrowheads="1"/>
            </p:cNvSpPr>
            <p:nvPr/>
          </p:nvSpPr>
          <p:spPr bwMode="auto">
            <a:xfrm>
              <a:off x="3363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2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3754" name="Line 17"/>
            <p:cNvSpPr>
              <a:spLocks noChangeShapeType="1"/>
            </p:cNvSpPr>
            <p:nvPr/>
          </p:nvSpPr>
          <p:spPr bwMode="auto">
            <a:xfrm>
              <a:off x="3552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5" name="Line 18"/>
            <p:cNvSpPr>
              <a:spLocks noChangeShapeType="1"/>
            </p:cNvSpPr>
            <p:nvPr/>
          </p:nvSpPr>
          <p:spPr bwMode="auto">
            <a:xfrm>
              <a:off x="3840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6" name="Line 19"/>
            <p:cNvSpPr>
              <a:spLocks noChangeShapeType="1"/>
            </p:cNvSpPr>
            <p:nvPr/>
          </p:nvSpPr>
          <p:spPr bwMode="auto">
            <a:xfrm>
              <a:off x="1968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7" name="Line 20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8" name="Line 21"/>
            <p:cNvSpPr>
              <a:spLocks noChangeShapeType="1"/>
            </p:cNvSpPr>
            <p:nvPr/>
          </p:nvSpPr>
          <p:spPr bwMode="auto">
            <a:xfrm>
              <a:off x="1968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9" name="Line 22"/>
            <p:cNvSpPr>
              <a:spLocks noChangeShapeType="1"/>
            </p:cNvSpPr>
            <p:nvPr/>
          </p:nvSpPr>
          <p:spPr bwMode="auto">
            <a:xfrm>
              <a:off x="3840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0" name="Line 23"/>
            <p:cNvSpPr>
              <a:spLocks noChangeShapeType="1"/>
            </p:cNvSpPr>
            <p:nvPr/>
          </p:nvSpPr>
          <p:spPr bwMode="auto">
            <a:xfrm>
              <a:off x="1968" y="3216"/>
              <a:ext cx="187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1" name="Line 24"/>
            <p:cNvSpPr>
              <a:spLocks noChangeShapeType="1"/>
            </p:cNvSpPr>
            <p:nvPr/>
          </p:nvSpPr>
          <p:spPr bwMode="auto">
            <a:xfrm>
              <a:off x="2880" y="321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9977" name="Line 25"/>
          <p:cNvSpPr>
            <a:spLocks noChangeShapeType="1"/>
          </p:cNvSpPr>
          <p:nvPr/>
        </p:nvSpPr>
        <p:spPr bwMode="auto">
          <a:xfrm>
            <a:off x="6248400" y="2487613"/>
            <a:ext cx="0" cy="5334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315200" y="3325813"/>
            <a:ext cx="457200" cy="685800"/>
            <a:chOff x="3552" y="2448"/>
            <a:chExt cx="288" cy="432"/>
          </a:xfrm>
        </p:grpSpPr>
        <p:sp>
          <p:nvSpPr>
            <p:cNvPr id="509979" name="Line 27"/>
            <p:cNvSpPr>
              <a:spLocks noChangeShapeType="1"/>
            </p:cNvSpPr>
            <p:nvPr/>
          </p:nvSpPr>
          <p:spPr bwMode="auto">
            <a:xfrm>
              <a:off x="3552" y="2448"/>
              <a:ext cx="28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9980" name="Line 28"/>
            <p:cNvSpPr>
              <a:spLocks noChangeShapeType="1"/>
            </p:cNvSpPr>
            <p:nvPr/>
          </p:nvSpPr>
          <p:spPr bwMode="auto">
            <a:xfrm>
              <a:off x="3840" y="2448"/>
              <a:ext cx="0" cy="432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48400" y="4392613"/>
            <a:ext cx="1524000" cy="914400"/>
            <a:chOff x="2880" y="3120"/>
            <a:chExt cx="960" cy="576"/>
          </a:xfrm>
        </p:grpSpPr>
        <p:sp>
          <p:nvSpPr>
            <p:cNvPr id="509982" name="Line 30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9983" name="Line 31"/>
            <p:cNvSpPr>
              <a:spLocks noChangeShapeType="1"/>
            </p:cNvSpPr>
            <p:nvPr/>
          </p:nvSpPr>
          <p:spPr bwMode="auto">
            <a:xfrm>
              <a:off x="2880" y="3360"/>
              <a:ext cx="960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9984" name="Line 32"/>
            <p:cNvSpPr>
              <a:spLocks noChangeShapeType="1"/>
            </p:cNvSpPr>
            <p:nvPr/>
          </p:nvSpPr>
          <p:spPr bwMode="auto">
            <a:xfrm>
              <a:off x="2880" y="3360"/>
              <a:ext cx="0" cy="336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stealth" w="med" len="med"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9985" name="Text Box 33"/>
          <p:cNvSpPr txBox="1">
            <a:spLocks noChangeArrowheads="1"/>
          </p:cNvSpPr>
          <p:nvPr/>
        </p:nvSpPr>
        <p:spPr bwMode="auto">
          <a:xfrm>
            <a:off x="7162800" y="2944813"/>
            <a:ext cx="101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false (0)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509986" name="AutoShape 34"/>
          <p:cNvSpPr>
            <a:spLocks noChangeArrowheads="1"/>
          </p:cNvSpPr>
          <p:nvPr/>
        </p:nvSpPr>
        <p:spPr bwMode="auto">
          <a:xfrm>
            <a:off x="5080000" y="2949575"/>
            <a:ext cx="2349500" cy="711200"/>
          </a:xfrm>
          <a:prstGeom prst="flowChartDecision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kumimoji="1" lang="zh-CN" altLang="en-US" sz="2000" b="1" i="1">
                <a:latin typeface="Times New Roman" pitchFamily="18" charset="0"/>
              </a:rPr>
              <a:t>表达式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zh-CN" alt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09987" name="AutoShape 35"/>
          <p:cNvSpPr>
            <a:spLocks noChangeArrowheads="1"/>
          </p:cNvSpPr>
          <p:nvPr/>
        </p:nvSpPr>
        <p:spPr bwMode="auto">
          <a:xfrm>
            <a:off x="7015163" y="3997325"/>
            <a:ext cx="1519237" cy="406400"/>
          </a:xfrm>
          <a:prstGeom prst="flowChartProcess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000" b="1" i="1">
                <a:latin typeface="Times New Roman" pitchFamily="18" charset="0"/>
              </a:rPr>
              <a:t>语 句  </a:t>
            </a:r>
            <a:r>
              <a:rPr kumimoji="1" lang="en-US" altLang="zh-CN" sz="2000" b="1" i="1">
                <a:latin typeface="Times New Roman" pitchFamily="18" charset="0"/>
              </a:rPr>
              <a:t>2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73742" name="Rectangle 3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85" grpId="0" autoUpdateAnimBg="0"/>
      <p:bldP spid="509986" grpId="0" animBg="1" autoUpdateAnimBg="0"/>
      <p:bldP spid="509987" grpId="0" animBg="1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ChangeArrowheads="1"/>
          </p:cNvSpPr>
          <p:nvPr/>
        </p:nvSpPr>
        <p:spPr bwMode="auto">
          <a:xfrm>
            <a:off x="1255713" y="3646488"/>
            <a:ext cx="2362200" cy="12954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graphicFrame>
        <p:nvGraphicFramePr>
          <p:cNvPr id="47106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7106" name="公式" r:id="rId3" imgW="2400120" imgH="393480" progId="Equation.3">
              <p:embed/>
            </p:oleObj>
          </a:graphicData>
        </a:graphic>
      </p:graphicFrame>
      <p:sp>
        <p:nvSpPr>
          <p:cNvPr id="799750" name="Text Box 6"/>
          <p:cNvSpPr txBox="1">
            <a:spLocks noChangeArrowheads="1"/>
          </p:cNvSpPr>
          <p:nvPr/>
        </p:nvSpPr>
        <p:spPr bwMode="auto">
          <a:xfrm>
            <a:off x="609600" y="1046163"/>
            <a:ext cx="7315200" cy="55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分析二	   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直接用通项描述迭加</a:t>
            </a:r>
          </a:p>
        </p:txBody>
      </p:sp>
      <p:sp>
        <p:nvSpPr>
          <p:cNvPr id="799751" name="Rectangle 7"/>
          <p:cNvSpPr>
            <a:spLocks noChangeArrowheads="1"/>
          </p:cNvSpPr>
          <p:nvPr/>
        </p:nvSpPr>
        <p:spPr bwMode="auto">
          <a:xfrm>
            <a:off x="4456113" y="3667125"/>
            <a:ext cx="3429000" cy="127476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s += x 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k ++ 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sign = -sign 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x = double( sign ) / ( 2 * k-1 ) 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60713" y="4041775"/>
            <a:ext cx="1219200" cy="595313"/>
            <a:chOff x="2640" y="2457"/>
            <a:chExt cx="768" cy="375"/>
          </a:xfrm>
        </p:grpSpPr>
        <p:sp>
          <p:nvSpPr>
            <p:cNvPr id="47114" name="AutoShape 9"/>
            <p:cNvSpPr>
              <a:spLocks noChangeArrowheads="1"/>
            </p:cNvSpPr>
            <p:nvPr/>
          </p:nvSpPr>
          <p:spPr bwMode="auto">
            <a:xfrm>
              <a:off x="2640" y="2688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rgbClr val="FF5050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2822" y="245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b="1" i="1">
                  <a:solidFill>
                    <a:srgbClr val="008000"/>
                  </a:solidFill>
                  <a:latin typeface="Times New Roman" pitchFamily="18" charset="0"/>
                </a:rPr>
                <a:t>修改</a:t>
              </a:r>
            </a:p>
          </p:txBody>
        </p:sp>
      </p:grpSp>
      <p:sp>
        <p:nvSpPr>
          <p:cNvPr id="47113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9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6" grpId="0" animBg="1"/>
      <p:bldP spid="799750" grpId="0" autoUpdateAnimBg="0"/>
      <p:bldP spid="799751" grpId="0" animBg="1" autoUpdateAnimBg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  <a:endParaRPr kumimoji="1" lang="zh-CN" alt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62484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65214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1799" name="Text Box 7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1800" name="Text Box 8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1803" name="Text Box 11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1804" name="Text Box 12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1805" name="Text Box 13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2771" name="Group 15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2773" name="Rectangle 16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4" name="Line 17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5" name="Line 18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6" name="Line 19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7" name="Line 20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8" name="Line 2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9" name="Line 22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80" name="Line 23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2772" name="Text Box 24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2769" name="Text Box 26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1819" name="Rectangle 27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02768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0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0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80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8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80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80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80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80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80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 autoUpdateAnimBg="0"/>
      <p:bldP spid="801795" grpId="0" autoUpdateAnimBg="0"/>
      <p:bldP spid="801796" grpId="0" autoUpdateAnimBg="0"/>
      <p:bldP spid="801797" grpId="0" animBg="1" autoUpdateAnimBg="0"/>
      <p:bldP spid="801798" grpId="0" animBg="1" autoUpdateAnimBg="0"/>
      <p:bldP spid="801799" grpId="0" animBg="1" autoUpdateAnimBg="0"/>
      <p:bldP spid="801800" grpId="0" animBg="1" autoUpdateAnimBg="0"/>
      <p:bldP spid="801801" grpId="0" animBg="1" autoUpdateAnimBg="0"/>
      <p:bldP spid="801802" grpId="0" animBg="1" autoUpdateAnimBg="0"/>
      <p:bldP spid="801803" grpId="0" animBg="1" autoUpdateAnimBg="0"/>
      <p:bldP spid="801804" grpId="0" animBg="1" autoUpdateAnimBg="0"/>
      <p:bldP spid="801805" grpId="0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62484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65214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3790" name="Group 14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3800" name="Group 15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3802" name="Rectangle 16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3" name="Line 17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4" name="Line 18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5" name="Line 19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6" name="Line 20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7" name="Line 2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8" name="Line 22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9" name="Line 23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3801" name="Text Box 24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3791" name="Group 25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3798" name="Text Box 26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2843" name="Rectangle 27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02844" name="Line 28"/>
          <p:cNvSpPr>
            <a:spLocks noChangeShapeType="1"/>
          </p:cNvSpPr>
          <p:nvPr/>
        </p:nvSpPr>
        <p:spPr bwMode="auto">
          <a:xfrm flipH="1">
            <a:off x="4648200" y="4267200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2845" name="Text Box 29"/>
          <p:cNvSpPr txBox="1">
            <a:spLocks noChangeArrowheads="1"/>
          </p:cNvSpPr>
          <p:nvPr/>
        </p:nvSpPr>
        <p:spPr bwMode="auto">
          <a:xfrm>
            <a:off x="3190875" y="5105400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+=0</a:t>
            </a:r>
          </a:p>
        </p:txBody>
      </p:sp>
      <p:sp>
        <p:nvSpPr>
          <p:cNvPr id="802846" name="Text Box 30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2847" name="AutoShape 31"/>
          <p:cNvSpPr>
            <a:spLocks noChangeArrowheads="1"/>
          </p:cNvSpPr>
          <p:nvPr/>
        </p:nvSpPr>
        <p:spPr bwMode="auto">
          <a:xfrm rot="5400000">
            <a:off x="2514600" y="4838700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02848" name="Text Box 32"/>
          <p:cNvSpPr txBox="1">
            <a:spLocks noChangeArrowheads="1"/>
          </p:cNvSpPr>
          <p:nvPr/>
        </p:nvSpPr>
        <p:spPr bwMode="auto">
          <a:xfrm>
            <a:off x="2784475" y="5446713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3797" name="Rectangle 3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0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44" grpId="0" animBg="1"/>
      <p:bldP spid="802845" grpId="0" autoUpdateAnimBg="0"/>
      <p:bldP spid="802846" grpId="0" animBg="1" autoUpdateAnimBg="0"/>
      <p:bldP spid="802847" grpId="0" animBg="1"/>
      <p:bldP spid="802848" grpId="0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65214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4813" name="Group 13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4824" name="Group 14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4826" name="Rectangle 15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27" name="Line 16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28" name="Line 17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29" name="Line 18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30" name="Line 19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31" name="Line 20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32" name="Line 21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33" name="Line 22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4825" name="Text Box 23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4814" name="Group 24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4822" name="Text Box 25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3866" name="Rectangle 26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396875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204816" name="Text Box 28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3869" name="Text Box 29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3870" name="Text Box 30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03871" name="Text Box 31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03872" name="Text Box 32"/>
          <p:cNvSpPr txBox="1">
            <a:spLocks noChangeArrowheads="1"/>
          </p:cNvSpPr>
          <p:nvPr/>
        </p:nvSpPr>
        <p:spPr bwMode="auto">
          <a:xfrm>
            <a:off x="2784475" y="5446713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4821" name="Rectangle 3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0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0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80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67" grpId="0" autoUpdateAnimBg="0"/>
      <p:bldP spid="803869" grpId="0" animBg="1" autoUpdateAnimBg="0"/>
      <p:bldP spid="803870" grpId="0" animBg="1" autoUpdateAnimBg="0"/>
      <p:bldP spid="803871" grpId="0" autoUpdateAnimBg="0"/>
      <p:bldP spid="803872" grpId="0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65214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5837" name="Group 13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5849" name="Group 14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5851" name="Rectangle 15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2" name="Line 16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3" name="Line 17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4" name="Line 18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5" name="Line 19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6" name="Line 20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7" name="Line 21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8" name="Line 22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850" name="Text Box 23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5838" name="Group 24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5847" name="Text Box 25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4890" name="Rectangle 26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05839" name="Text Box 27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>
            <a:off x="4648200" y="426720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4893" name="Text Box 29"/>
          <p:cNvSpPr txBox="1">
            <a:spLocks noChangeArrowheads="1"/>
          </p:cNvSpPr>
          <p:nvPr/>
        </p:nvSpPr>
        <p:spPr bwMode="auto">
          <a:xfrm>
            <a:off x="3190875" y="5105400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+=1</a:t>
            </a:r>
          </a:p>
        </p:txBody>
      </p:sp>
      <p:sp>
        <p:nvSpPr>
          <p:cNvPr id="804894" name="AutoShape 30"/>
          <p:cNvSpPr>
            <a:spLocks noChangeArrowheads="1"/>
          </p:cNvSpPr>
          <p:nvPr/>
        </p:nvSpPr>
        <p:spPr bwMode="auto">
          <a:xfrm rot="5400000">
            <a:off x="2514600" y="4838700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05843" name="Text Box 31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04896" name="Text Box 32"/>
          <p:cNvSpPr txBox="1">
            <a:spLocks noChangeArrowheads="1"/>
          </p:cNvSpPr>
          <p:nvPr/>
        </p:nvSpPr>
        <p:spPr bwMode="auto">
          <a:xfrm>
            <a:off x="2784475" y="5446713"/>
            <a:ext cx="2984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4897" name="Text Box 33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846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0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92" grpId="0" animBg="1"/>
      <p:bldP spid="804893" grpId="0" autoUpdateAnimBg="0"/>
      <p:bldP spid="804894" grpId="0" animBg="1"/>
      <p:bldP spid="804896" grpId="0" animBg="1" autoUpdateAnimBg="0"/>
      <p:bldP spid="804897" grpId="0" animBg="1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6860" name="Group 12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6873" name="Group 13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6875" name="Rectangle 14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76" name="Line 15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77" name="Line 16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78" name="Line 17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79" name="Line 18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80" name="Line 19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81" name="Line 20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82" name="Line 21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874" name="Text Box 22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6861" name="Group 23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6871" name="Text Box 24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5913" name="Rectangle 25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06862" name="Text Box 26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6863" name="Text Box 27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05916" name="Text Box 28"/>
          <p:cNvSpPr txBox="1">
            <a:spLocks noChangeArrowheads="1"/>
          </p:cNvSpPr>
          <p:nvPr/>
        </p:nvSpPr>
        <p:spPr bwMode="auto">
          <a:xfrm>
            <a:off x="428783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05917" name="Text Box 29"/>
          <p:cNvSpPr txBox="1">
            <a:spLocks noChangeArrowheads="1"/>
          </p:cNvSpPr>
          <p:nvPr/>
        </p:nvSpPr>
        <p:spPr bwMode="auto">
          <a:xfrm>
            <a:off x="34290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5918" name="Text Box 30"/>
          <p:cNvSpPr txBox="1">
            <a:spLocks noChangeArrowheads="1"/>
          </p:cNvSpPr>
          <p:nvPr/>
        </p:nvSpPr>
        <p:spPr bwMode="auto">
          <a:xfrm>
            <a:off x="3857625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05919" name="Text Box 31"/>
          <p:cNvSpPr txBox="1">
            <a:spLocks noChangeArrowheads="1"/>
          </p:cNvSpPr>
          <p:nvPr/>
        </p:nvSpPr>
        <p:spPr bwMode="auto">
          <a:xfrm>
            <a:off x="3733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05920" name="Text Box 32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05921" name="Text Box 33"/>
          <p:cNvSpPr txBox="1">
            <a:spLocks noChangeArrowheads="1"/>
          </p:cNvSpPr>
          <p:nvPr/>
        </p:nvSpPr>
        <p:spPr bwMode="auto">
          <a:xfrm>
            <a:off x="2784475" y="5446713"/>
            <a:ext cx="2984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6870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0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0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0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0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80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16" grpId="0" animBg="1" autoUpdateAnimBg="0"/>
      <p:bldP spid="805917" grpId="0" animBg="1" autoUpdateAnimBg="0"/>
      <p:bldP spid="805918" grpId="0" animBg="1" autoUpdateAnimBg="0"/>
      <p:bldP spid="805919" grpId="0" autoUpdateAnimBg="0"/>
      <p:bldP spid="805920" grpId="0" autoUpdateAnimBg="0"/>
      <p:bldP spid="805921" grpId="0" animBg="1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7884" name="Group 12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7897" name="Group 13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7899" name="Rectangle 14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0" name="Line 15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1" name="Line 16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2" name="Line 17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3" name="Line 18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4" name="Line 19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5" name="Line 20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6" name="Line 21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7898" name="Text Box 22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7885" name="Group 23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7895" name="Text Box 24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6937" name="Rectangle 25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07886" name="Text Box 26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207887" name="Text Box 27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7888" name="Text Box 28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06941" name="Line 29"/>
          <p:cNvSpPr>
            <a:spLocks noChangeShapeType="1"/>
          </p:cNvSpPr>
          <p:nvPr/>
        </p:nvSpPr>
        <p:spPr bwMode="auto">
          <a:xfrm flipH="1" flipV="1">
            <a:off x="4648200" y="4264025"/>
            <a:ext cx="2133600" cy="317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6942" name="Text Box 30"/>
          <p:cNvSpPr txBox="1">
            <a:spLocks noChangeArrowheads="1"/>
          </p:cNvSpPr>
          <p:nvPr/>
        </p:nvSpPr>
        <p:spPr bwMode="auto">
          <a:xfrm>
            <a:off x="3190875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+=0</a:t>
            </a:r>
          </a:p>
        </p:txBody>
      </p:sp>
      <p:sp>
        <p:nvSpPr>
          <p:cNvPr id="806943" name="AutoShape 31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06944" name="Text Box 32"/>
          <p:cNvSpPr txBox="1">
            <a:spLocks noChangeArrowheads="1"/>
          </p:cNvSpPr>
          <p:nvPr/>
        </p:nvSpPr>
        <p:spPr bwMode="auto">
          <a:xfrm>
            <a:off x="2784475" y="5443538"/>
            <a:ext cx="2984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6945" name="Text Box 33"/>
          <p:cNvSpPr txBox="1">
            <a:spLocks noChangeArrowheads="1"/>
          </p:cNvSpPr>
          <p:nvPr/>
        </p:nvSpPr>
        <p:spPr bwMode="auto">
          <a:xfrm>
            <a:off x="4294188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7894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0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41" grpId="0" animBg="1"/>
      <p:bldP spid="806942" grpId="0" autoUpdateAnimBg="0"/>
      <p:bldP spid="806943" grpId="0" animBg="1"/>
      <p:bldP spid="806944" grpId="0" animBg="1" autoUpdateAnimBg="0"/>
      <p:bldP spid="806945" grpId="0" animBg="1" autoUpdateAnimBg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8907" name="Group 11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8922" name="Group 12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8924" name="Rectangle 13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25" name="Line 14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26" name="Line 15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27" name="Line 16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28" name="Line 17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29" name="Line 18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30" name="Line 19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31" name="Line 20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8923" name="Text Box 21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8908" name="Group 22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8920" name="Text Box 23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7960" name="Rectangle 24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08909" name="Text Box 25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8910" name="Text Box 26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8911" name="Text Box 27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07964" name="Text Box 28"/>
          <p:cNvSpPr txBox="1">
            <a:spLocks noChangeArrowheads="1"/>
          </p:cNvSpPr>
          <p:nvPr/>
        </p:nvSpPr>
        <p:spPr bwMode="auto">
          <a:xfrm>
            <a:off x="4294188" y="4052888"/>
            <a:ext cx="298450" cy="36671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07965" name="Text Box 29"/>
          <p:cNvSpPr txBox="1">
            <a:spLocks noChangeArrowheads="1"/>
          </p:cNvSpPr>
          <p:nvPr/>
        </p:nvSpPr>
        <p:spPr bwMode="auto">
          <a:xfrm>
            <a:off x="3005138" y="4052888"/>
            <a:ext cx="298450" cy="36671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7966" name="Text Box 30"/>
          <p:cNvSpPr txBox="1">
            <a:spLocks noChangeArrowheads="1"/>
          </p:cNvSpPr>
          <p:nvPr/>
        </p:nvSpPr>
        <p:spPr bwMode="auto">
          <a:xfrm>
            <a:off x="3435350" y="4052888"/>
            <a:ext cx="298450" cy="36671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07967" name="Text Box 31"/>
          <p:cNvSpPr txBox="1">
            <a:spLocks noChangeArrowheads="1"/>
          </p:cNvSpPr>
          <p:nvPr/>
        </p:nvSpPr>
        <p:spPr bwMode="auto">
          <a:xfrm>
            <a:off x="3863975" y="4052888"/>
            <a:ext cx="298450" cy="36671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7968" name="Text Box 32"/>
          <p:cNvSpPr txBox="1">
            <a:spLocks noChangeArrowheads="1"/>
          </p:cNvSpPr>
          <p:nvPr/>
        </p:nvSpPr>
        <p:spPr bwMode="auto">
          <a:xfrm>
            <a:off x="3733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07969" name="Text Box 33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07970" name="Text Box 34"/>
          <p:cNvSpPr txBox="1">
            <a:spLocks noChangeArrowheads="1"/>
          </p:cNvSpPr>
          <p:nvPr/>
        </p:nvSpPr>
        <p:spPr bwMode="auto">
          <a:xfrm>
            <a:off x="2784475" y="5446713"/>
            <a:ext cx="2984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8919" name="Rectangle 3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0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0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0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0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80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64" grpId="0" animBg="1" autoUpdateAnimBg="0"/>
      <p:bldP spid="807965" grpId="0" animBg="1" autoUpdateAnimBg="0"/>
      <p:bldP spid="807966" grpId="0" animBg="1" autoUpdateAnimBg="0"/>
      <p:bldP spid="807967" grpId="0" animBg="1" autoUpdateAnimBg="0"/>
      <p:bldP spid="807968" grpId="0" autoUpdateAnimBg="0"/>
      <p:bldP spid="807969" grpId="0" autoUpdateAnimBg="0"/>
      <p:bldP spid="807970" grpId="0" animBg="1" autoUpdateAnimBg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9931" name="Group 11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9945" name="Group 12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9947" name="Rectangle 13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48" name="Line 14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49" name="Line 15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0" name="Line 16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1" name="Line 17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2" name="Line 18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3" name="Line 19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4" name="Line 20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9946" name="Text Box 21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9932" name="Group 22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9943" name="Text Box 23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8984" name="Rectangle 24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09933" name="Text Box 25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209934" name="Text Box 26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9935" name="Text Box 27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09936" name="Text Box 28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8989" name="Line 29"/>
          <p:cNvSpPr>
            <a:spLocks noChangeShapeType="1"/>
          </p:cNvSpPr>
          <p:nvPr/>
        </p:nvSpPr>
        <p:spPr bwMode="auto">
          <a:xfrm flipH="1" flipV="1">
            <a:off x="4648200" y="4267200"/>
            <a:ext cx="23622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8990" name="Text Box 30"/>
          <p:cNvSpPr txBox="1">
            <a:spLocks noChangeArrowheads="1"/>
          </p:cNvSpPr>
          <p:nvPr/>
        </p:nvSpPr>
        <p:spPr bwMode="auto">
          <a:xfrm>
            <a:off x="3200400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+=1</a:t>
            </a:r>
          </a:p>
        </p:txBody>
      </p:sp>
      <p:sp>
        <p:nvSpPr>
          <p:cNvPr id="808991" name="AutoShape 31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08992" name="Text Box 32"/>
          <p:cNvSpPr txBox="1">
            <a:spLocks noChangeArrowheads="1"/>
          </p:cNvSpPr>
          <p:nvPr/>
        </p:nvSpPr>
        <p:spPr bwMode="auto">
          <a:xfrm>
            <a:off x="2784475" y="5443538"/>
            <a:ext cx="2984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08993" name="Text Box 33"/>
          <p:cNvSpPr txBox="1">
            <a:spLocks noChangeArrowheads="1"/>
          </p:cNvSpPr>
          <p:nvPr/>
        </p:nvSpPr>
        <p:spPr bwMode="auto">
          <a:xfrm>
            <a:off x="4294188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9942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0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9" grpId="0" animBg="1"/>
      <p:bldP spid="808990" grpId="0" autoUpdateAnimBg="0"/>
      <p:bldP spid="808991" grpId="0" animBg="1"/>
      <p:bldP spid="808992" grpId="0" animBg="1" autoUpdateAnimBg="0"/>
      <p:bldP spid="808993" grpId="0" animBg="1" autoUpdateAnimBg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0954" name="Group 10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0972" name="Group 11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0974" name="Rectangle 12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75" name="Line 13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76" name="Line 14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77" name="Line 15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78" name="Line 16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79" name="Line 17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80" name="Line 18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81" name="Line 19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0973" name="Text Box 20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0955" name="Group 21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0970" name="Text Box 22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0007" name="Rectangle 23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10956" name="Text Box 24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0957" name="Text Box 25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0958" name="Text Box 26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0959" name="Text Box 27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0012" name="Text Box 28"/>
          <p:cNvSpPr txBox="1">
            <a:spLocks noChangeArrowheads="1"/>
          </p:cNvSpPr>
          <p:nvPr/>
        </p:nvSpPr>
        <p:spPr bwMode="auto">
          <a:xfrm>
            <a:off x="3863975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0013" name="Text Box 29"/>
          <p:cNvSpPr txBox="1">
            <a:spLocks noChangeArrowheads="1"/>
          </p:cNvSpPr>
          <p:nvPr/>
        </p:nvSpPr>
        <p:spPr bwMode="auto">
          <a:xfrm>
            <a:off x="300355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0014" name="Text Box 30"/>
          <p:cNvSpPr txBox="1">
            <a:spLocks noChangeArrowheads="1"/>
          </p:cNvSpPr>
          <p:nvPr/>
        </p:nvSpPr>
        <p:spPr bwMode="auto">
          <a:xfrm>
            <a:off x="343376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0015" name="Text Box 31"/>
          <p:cNvSpPr txBox="1">
            <a:spLocks noChangeArrowheads="1"/>
          </p:cNvSpPr>
          <p:nvPr/>
        </p:nvSpPr>
        <p:spPr bwMode="auto">
          <a:xfrm>
            <a:off x="42941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10016" name="Text Box 32"/>
          <p:cNvSpPr txBox="1">
            <a:spLocks noChangeArrowheads="1"/>
          </p:cNvSpPr>
          <p:nvPr/>
        </p:nvSpPr>
        <p:spPr bwMode="auto">
          <a:xfrm>
            <a:off x="257651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0017" name="Text Box 33"/>
          <p:cNvSpPr txBox="1">
            <a:spLocks noChangeArrowheads="1"/>
          </p:cNvSpPr>
          <p:nvPr/>
        </p:nvSpPr>
        <p:spPr bwMode="auto">
          <a:xfrm>
            <a:off x="3352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10018" name="Text Box 34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10019" name="Text Box 35"/>
          <p:cNvSpPr txBox="1">
            <a:spLocks noChangeArrowheads="1"/>
          </p:cNvSpPr>
          <p:nvPr/>
        </p:nvSpPr>
        <p:spPr bwMode="auto">
          <a:xfrm>
            <a:off x="2727325" y="5446713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10020" name="AutoShape 36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10969" name="Rectangle 3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1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1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81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12" grpId="0" animBg="1" autoUpdateAnimBg="0"/>
      <p:bldP spid="810013" grpId="0" animBg="1" autoUpdateAnimBg="0"/>
      <p:bldP spid="810014" grpId="0" animBg="1" autoUpdateAnimBg="0"/>
      <p:bldP spid="810015" grpId="0" animBg="1" autoUpdateAnimBg="0"/>
      <p:bldP spid="810016" grpId="0" animBg="1" autoUpdateAnimBg="0"/>
      <p:bldP spid="810017" grpId="0" autoUpdateAnimBg="0"/>
      <p:bldP spid="810018" grpId="0" autoUpdateAnimBg="0"/>
      <p:bldP spid="810019" grpId="0" animBg="1" autoUpdateAnimBg="0"/>
      <p:bldP spid="8100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8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457200" y="1898650"/>
            <a:ext cx="86868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210000"/>
              </a:lnSpc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语句是程序的基本语法成分。程序设计语言的语句按功能可以分成三类：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声明语句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 指示编译器分配内存，或者提供程序连接信息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操作语句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 描述对数据的处理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控制语句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 用于控制程序的执行流程。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kumimoji="1" lang="zh-CN" altLang="en-US" sz="2000" b="1" smtClean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            所有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程序都只能包含三种控制结构：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       </a:t>
            </a:r>
            <a:r>
              <a:rPr kumimoji="1" lang="zh-CN" altLang="en-US" sz="2000" b="1" smtClean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顺序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结构、选择结构和循环结构</a:t>
            </a:r>
            <a:endParaRPr kumimoji="1" lang="zh-CN" altLang="en-US" sz="20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07239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685800"/>
            <a:ext cx="5561012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</a:t>
            </a:r>
            <a:r>
              <a:rPr lang="zh-CN" altLang="en-US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程序控制结构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  <a:r>
              <a:rPr kumimoji="1" lang="en-US" altLang="zh-CN" sz="2000" b="1" smtClean="0">
                <a:latin typeface="Times New Roman" pitchFamily="18" charset="0"/>
              </a:rPr>
              <a:t> </a:t>
            </a: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</a:rPr>
              <a:t>// yes or no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0984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0985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0986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0987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0988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0989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4757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"/>
                                        <p:tgtEl>
                                          <p:spTgt spid="510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75"/>
                                        <p:tgtEl>
                                          <p:spTgt spid="510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25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75"/>
                                        <p:tgtEl>
                                          <p:spTgt spid="510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25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75"/>
                                        <p:tgtEl>
                                          <p:spTgt spid="510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875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75"/>
                                        <p:tgtEl>
                                          <p:spTgt spid="510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625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75"/>
                                        <p:tgtEl>
                                          <p:spTgt spid="510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425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75"/>
                                        <p:tgtEl>
                                          <p:spTgt spid="510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build="p" autoUpdateAnimBg="0" advAuto="100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1978" name="Group 10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1993" name="Group 11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1995" name="Rectangle 12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1996" name="Line 13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1997" name="Line 14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1998" name="Line 15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1999" name="Line 16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2000" name="Line 17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2001" name="Line 18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2002" name="Line 19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994" name="Text Box 20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1979" name="Group 21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1991" name="Text Box 22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1031" name="Rectangle 23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sp>
        <p:nvSpPr>
          <p:cNvPr id="211980" name="Text Box 24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211981" name="Text Box 25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1982" name="Text Box 26"/>
          <p:cNvSpPr txBox="1">
            <a:spLocks noChangeArrowheads="1"/>
          </p:cNvSpPr>
          <p:nvPr/>
        </p:nvSpPr>
        <p:spPr bwMode="auto">
          <a:xfrm>
            <a:off x="2576513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1983" name="Text Box 27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1984" name="Text Box 28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1037" name="Line 29"/>
          <p:cNvSpPr>
            <a:spLocks noChangeShapeType="1"/>
          </p:cNvSpPr>
          <p:nvPr/>
        </p:nvSpPr>
        <p:spPr bwMode="auto">
          <a:xfrm flipH="1" flipV="1">
            <a:off x="4610100" y="4267200"/>
            <a:ext cx="27051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1038" name="Text Box 30"/>
          <p:cNvSpPr txBox="1">
            <a:spLocks noChangeArrowheads="1"/>
          </p:cNvSpPr>
          <p:nvPr/>
        </p:nvSpPr>
        <p:spPr bwMode="auto">
          <a:xfrm>
            <a:off x="3162300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+=1</a:t>
            </a:r>
          </a:p>
        </p:txBody>
      </p:sp>
      <p:sp>
        <p:nvSpPr>
          <p:cNvPr id="811039" name="AutoShape 31"/>
          <p:cNvSpPr>
            <a:spLocks noChangeArrowheads="1"/>
          </p:cNvSpPr>
          <p:nvPr/>
        </p:nvSpPr>
        <p:spPr bwMode="auto">
          <a:xfrm rot="5400000">
            <a:off x="24765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11040" name="Text Box 32"/>
          <p:cNvSpPr txBox="1">
            <a:spLocks noChangeArrowheads="1"/>
          </p:cNvSpPr>
          <p:nvPr/>
        </p:nvSpPr>
        <p:spPr bwMode="auto">
          <a:xfrm>
            <a:off x="2689225" y="5443538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811041" name="Text Box 33"/>
          <p:cNvSpPr txBox="1">
            <a:spLocks noChangeArrowheads="1"/>
          </p:cNvSpPr>
          <p:nvPr/>
        </p:nvSpPr>
        <p:spPr bwMode="auto">
          <a:xfrm>
            <a:off x="4286250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1990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37" grpId="0" animBg="1"/>
      <p:bldP spid="811038" grpId="0" autoUpdateAnimBg="0"/>
      <p:bldP spid="811039" grpId="0" animBg="1"/>
      <p:bldP spid="811040" grpId="0" animBg="1" autoUpdateAnimBg="0"/>
      <p:bldP spid="811041" grpId="0" animBg="1" autoUpdateAnimBg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3001" name="Group 9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3022" name="Group 10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3024" name="Rectangle 11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25" name="Line 12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26" name="Line 13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27" name="Line 14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28" name="Line 15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29" name="Line 1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30" name="Line 17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31" name="Line 18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3023" name="Text Box 19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3002" name="Group 20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3020" name="Text Box 21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2054" name="Rectangle 22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213003" name="Group 23"/>
          <p:cNvGrpSpPr>
            <a:grpSpLocks/>
          </p:cNvGrpSpPr>
          <p:nvPr/>
        </p:nvGrpSpPr>
        <p:grpSpPr bwMode="auto">
          <a:xfrm>
            <a:off x="2576513" y="4041775"/>
            <a:ext cx="2016125" cy="366713"/>
            <a:chOff x="1623" y="2546"/>
            <a:chExt cx="1270" cy="231"/>
          </a:xfrm>
        </p:grpSpPr>
        <p:sp>
          <p:nvSpPr>
            <p:cNvPr id="213015" name="Text Box 24"/>
            <p:cNvSpPr txBox="1">
              <a:spLocks noChangeArrowheads="1"/>
            </p:cNvSpPr>
            <p:nvPr/>
          </p:nvSpPr>
          <p:spPr bwMode="auto">
            <a:xfrm>
              <a:off x="2705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3016" name="Text Box 25"/>
            <p:cNvSpPr txBox="1">
              <a:spLocks noChangeArrowheads="1"/>
            </p:cNvSpPr>
            <p:nvPr/>
          </p:nvSpPr>
          <p:spPr bwMode="auto">
            <a:xfrm>
              <a:off x="189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3017" name="Text Box 26"/>
            <p:cNvSpPr txBox="1">
              <a:spLocks noChangeArrowheads="1"/>
            </p:cNvSpPr>
            <p:nvPr/>
          </p:nvSpPr>
          <p:spPr bwMode="auto">
            <a:xfrm>
              <a:off x="162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3018" name="Text Box 27"/>
            <p:cNvSpPr txBox="1">
              <a:spLocks noChangeArrowheads="1"/>
            </p:cNvSpPr>
            <p:nvPr/>
          </p:nvSpPr>
          <p:spPr bwMode="auto">
            <a:xfrm>
              <a:off x="216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3019" name="Text Box 28"/>
            <p:cNvSpPr txBox="1">
              <a:spLocks noChangeArrowheads="1"/>
            </p:cNvSpPr>
            <p:nvPr/>
          </p:nvSpPr>
          <p:spPr bwMode="auto">
            <a:xfrm>
              <a:off x="243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12061" name="Text Box 29"/>
          <p:cNvSpPr txBox="1">
            <a:spLocks noChangeArrowheads="1"/>
          </p:cNvSpPr>
          <p:nvPr/>
        </p:nvSpPr>
        <p:spPr bwMode="auto">
          <a:xfrm>
            <a:off x="38608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2062" name="Text Box 30"/>
          <p:cNvSpPr txBox="1">
            <a:spLocks noChangeArrowheads="1"/>
          </p:cNvSpPr>
          <p:nvPr/>
        </p:nvSpPr>
        <p:spPr bwMode="auto">
          <a:xfrm>
            <a:off x="25654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2063" name="Text Box 31"/>
          <p:cNvSpPr txBox="1">
            <a:spLocks noChangeArrowheads="1"/>
          </p:cNvSpPr>
          <p:nvPr/>
        </p:nvSpPr>
        <p:spPr bwMode="auto">
          <a:xfrm>
            <a:off x="21336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2064" name="Text Box 32"/>
          <p:cNvSpPr txBox="1">
            <a:spLocks noChangeArrowheads="1"/>
          </p:cNvSpPr>
          <p:nvPr/>
        </p:nvSpPr>
        <p:spPr bwMode="auto">
          <a:xfrm>
            <a:off x="29972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2065" name="Text Box 33"/>
          <p:cNvSpPr txBox="1">
            <a:spLocks noChangeArrowheads="1"/>
          </p:cNvSpPr>
          <p:nvPr/>
        </p:nvSpPr>
        <p:spPr bwMode="auto">
          <a:xfrm>
            <a:off x="34290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2066" name="Text Box 34"/>
          <p:cNvSpPr txBox="1">
            <a:spLocks noChangeArrowheads="1"/>
          </p:cNvSpPr>
          <p:nvPr/>
        </p:nvSpPr>
        <p:spPr bwMode="auto">
          <a:xfrm>
            <a:off x="42941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12067" name="Text Box 35"/>
          <p:cNvSpPr txBox="1">
            <a:spLocks noChangeArrowheads="1"/>
          </p:cNvSpPr>
          <p:nvPr/>
        </p:nvSpPr>
        <p:spPr bwMode="auto">
          <a:xfrm>
            <a:off x="3352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12068" name="Text Box 36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12069" name="Text Box 37"/>
          <p:cNvSpPr txBox="1">
            <a:spLocks noChangeArrowheads="1"/>
          </p:cNvSpPr>
          <p:nvPr/>
        </p:nvSpPr>
        <p:spPr bwMode="auto">
          <a:xfrm>
            <a:off x="2727325" y="5446713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812070" name="AutoShape 38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13014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1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1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81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1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81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61" grpId="0" animBg="1" autoUpdateAnimBg="0"/>
      <p:bldP spid="812062" grpId="0" animBg="1" autoUpdateAnimBg="0"/>
      <p:bldP spid="812063" grpId="0" animBg="1" autoUpdateAnimBg="0"/>
      <p:bldP spid="812064" grpId="0" animBg="1" autoUpdateAnimBg="0"/>
      <p:bldP spid="812065" grpId="0" animBg="1" autoUpdateAnimBg="0"/>
      <p:bldP spid="812066" grpId="0" animBg="1" autoUpdateAnimBg="0"/>
      <p:bldP spid="812067" grpId="0" autoUpdateAnimBg="0"/>
      <p:bldP spid="812068" grpId="0" autoUpdateAnimBg="0"/>
      <p:bldP spid="812069" grpId="0" animBg="1" autoUpdateAnimBg="0"/>
      <p:bldP spid="81207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4025" name="Group 9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4041" name="Group 10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4043" name="Rectangle 11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4" name="Line 12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5" name="Line 13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6" name="Line 14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7" name="Line 15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8" name="Line 1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9" name="Line 17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50" name="Line 18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4042" name="Text Box 19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4026" name="Group 20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4039" name="Text Box 21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3078" name="Rectangle 22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22</a:t>
              </a:r>
            </a:p>
          </p:txBody>
        </p:sp>
      </p:grpSp>
      <p:sp>
        <p:nvSpPr>
          <p:cNvPr id="214027" name="Text Box 23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214028" name="Text Box 24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4029" name="Text Box 25"/>
          <p:cNvSpPr txBox="1">
            <a:spLocks noChangeArrowheads="1"/>
          </p:cNvSpPr>
          <p:nvPr/>
        </p:nvSpPr>
        <p:spPr bwMode="auto">
          <a:xfrm>
            <a:off x="2576513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4030" name="Text Box 26"/>
          <p:cNvSpPr txBox="1">
            <a:spLocks noChangeArrowheads="1"/>
          </p:cNvSpPr>
          <p:nvPr/>
        </p:nvSpPr>
        <p:spPr bwMode="auto">
          <a:xfrm>
            <a:off x="214630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4031" name="Text Box 27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4032" name="Text Box 28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3085" name="Line 29"/>
          <p:cNvSpPr>
            <a:spLocks noChangeShapeType="1"/>
          </p:cNvSpPr>
          <p:nvPr/>
        </p:nvSpPr>
        <p:spPr bwMode="auto">
          <a:xfrm flipH="1" flipV="1">
            <a:off x="4610100" y="4267200"/>
            <a:ext cx="30099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3086" name="Text Box 30"/>
          <p:cNvSpPr txBox="1">
            <a:spLocks noChangeArrowheads="1"/>
          </p:cNvSpPr>
          <p:nvPr/>
        </p:nvSpPr>
        <p:spPr bwMode="auto">
          <a:xfrm>
            <a:off x="3162300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+=0</a:t>
            </a:r>
          </a:p>
        </p:txBody>
      </p:sp>
      <p:sp>
        <p:nvSpPr>
          <p:cNvPr id="813087" name="AutoShape 31"/>
          <p:cNvSpPr>
            <a:spLocks noChangeArrowheads="1"/>
          </p:cNvSpPr>
          <p:nvPr/>
        </p:nvSpPr>
        <p:spPr bwMode="auto">
          <a:xfrm rot="5400000">
            <a:off x="24765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13088" name="Text Box 32"/>
          <p:cNvSpPr txBox="1">
            <a:spLocks noChangeArrowheads="1"/>
          </p:cNvSpPr>
          <p:nvPr/>
        </p:nvSpPr>
        <p:spPr bwMode="auto">
          <a:xfrm>
            <a:off x="2689225" y="5443538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813089" name="Text Box 33"/>
          <p:cNvSpPr txBox="1">
            <a:spLocks noChangeArrowheads="1"/>
          </p:cNvSpPr>
          <p:nvPr/>
        </p:nvSpPr>
        <p:spPr bwMode="auto">
          <a:xfrm>
            <a:off x="4286250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4038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85" grpId="0" animBg="1"/>
      <p:bldP spid="813086" grpId="0" autoUpdateAnimBg="0"/>
      <p:bldP spid="813087" grpId="0" animBg="1"/>
      <p:bldP spid="813088" grpId="0" animBg="1" autoUpdateAnimBg="0"/>
      <p:bldP spid="813089" grpId="0" animBg="1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5048" name="Group 8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5071" name="Group 9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5073" name="Rectangle 10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4" name="Line 11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5" name="Line 12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6" name="Line 13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7" name="Line 14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8" name="Line 15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9" name="Line 16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80" name="Line 17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072" name="Text Box 18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5049" name="Group 19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5069" name="Text Box 20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4101" name="Rectangle 21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22</a:t>
              </a:r>
            </a:p>
          </p:txBody>
        </p:sp>
      </p:grpSp>
      <p:grpSp>
        <p:nvGrpSpPr>
          <p:cNvPr id="215050" name="Group 22"/>
          <p:cNvGrpSpPr>
            <a:grpSpLocks/>
          </p:cNvGrpSpPr>
          <p:nvPr/>
        </p:nvGrpSpPr>
        <p:grpSpPr bwMode="auto">
          <a:xfrm>
            <a:off x="2146300" y="4041775"/>
            <a:ext cx="2446338" cy="366713"/>
            <a:chOff x="1352" y="2546"/>
            <a:chExt cx="1541" cy="231"/>
          </a:xfrm>
        </p:grpSpPr>
        <p:sp>
          <p:nvSpPr>
            <p:cNvPr id="215063" name="Text Box 23"/>
            <p:cNvSpPr txBox="1">
              <a:spLocks noChangeArrowheads="1"/>
            </p:cNvSpPr>
            <p:nvPr/>
          </p:nvSpPr>
          <p:spPr bwMode="auto">
            <a:xfrm>
              <a:off x="2705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064" name="Text Box 24"/>
            <p:cNvSpPr txBox="1">
              <a:spLocks noChangeArrowheads="1"/>
            </p:cNvSpPr>
            <p:nvPr/>
          </p:nvSpPr>
          <p:spPr bwMode="auto">
            <a:xfrm>
              <a:off x="189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065" name="Text Box 25"/>
            <p:cNvSpPr txBox="1">
              <a:spLocks noChangeArrowheads="1"/>
            </p:cNvSpPr>
            <p:nvPr/>
          </p:nvSpPr>
          <p:spPr bwMode="auto">
            <a:xfrm>
              <a:off x="162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066" name="Text Box 26"/>
            <p:cNvSpPr txBox="1">
              <a:spLocks noChangeArrowheads="1"/>
            </p:cNvSpPr>
            <p:nvPr/>
          </p:nvSpPr>
          <p:spPr bwMode="auto">
            <a:xfrm>
              <a:off x="1352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067" name="Text Box 27"/>
            <p:cNvSpPr txBox="1">
              <a:spLocks noChangeArrowheads="1"/>
            </p:cNvSpPr>
            <p:nvPr/>
          </p:nvSpPr>
          <p:spPr bwMode="auto">
            <a:xfrm>
              <a:off x="216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068" name="Text Box 28"/>
            <p:cNvSpPr txBox="1">
              <a:spLocks noChangeArrowheads="1"/>
            </p:cNvSpPr>
            <p:nvPr/>
          </p:nvSpPr>
          <p:spPr bwMode="auto">
            <a:xfrm>
              <a:off x="243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14109" name="Text Box 29"/>
          <p:cNvSpPr txBox="1">
            <a:spLocks noChangeArrowheads="1"/>
          </p:cNvSpPr>
          <p:nvPr/>
        </p:nvSpPr>
        <p:spPr bwMode="auto">
          <a:xfrm>
            <a:off x="38623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4110" name="Text Box 30"/>
          <p:cNvSpPr txBox="1">
            <a:spLocks noChangeArrowheads="1"/>
          </p:cNvSpPr>
          <p:nvPr/>
        </p:nvSpPr>
        <p:spPr bwMode="auto">
          <a:xfrm>
            <a:off x="2574925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4111" name="Text Box 31"/>
          <p:cNvSpPr txBox="1">
            <a:spLocks noChangeArrowheads="1"/>
          </p:cNvSpPr>
          <p:nvPr/>
        </p:nvSpPr>
        <p:spPr bwMode="auto">
          <a:xfrm>
            <a:off x="214471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4112" name="Text Box 32"/>
          <p:cNvSpPr txBox="1">
            <a:spLocks noChangeArrowheads="1"/>
          </p:cNvSpPr>
          <p:nvPr/>
        </p:nvSpPr>
        <p:spPr bwMode="auto">
          <a:xfrm>
            <a:off x="17160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4113" name="Text Box 33"/>
          <p:cNvSpPr txBox="1">
            <a:spLocks noChangeArrowheads="1"/>
          </p:cNvSpPr>
          <p:nvPr/>
        </p:nvSpPr>
        <p:spPr bwMode="auto">
          <a:xfrm>
            <a:off x="300355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4114" name="Text Box 34"/>
          <p:cNvSpPr txBox="1">
            <a:spLocks noChangeArrowheads="1"/>
          </p:cNvSpPr>
          <p:nvPr/>
        </p:nvSpPr>
        <p:spPr bwMode="auto">
          <a:xfrm>
            <a:off x="343376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4115" name="Text Box 35"/>
          <p:cNvSpPr txBox="1">
            <a:spLocks noChangeArrowheads="1"/>
          </p:cNvSpPr>
          <p:nvPr/>
        </p:nvSpPr>
        <p:spPr bwMode="auto">
          <a:xfrm>
            <a:off x="42926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14116" name="Text Box 36"/>
          <p:cNvSpPr txBox="1">
            <a:spLocks noChangeArrowheads="1"/>
          </p:cNvSpPr>
          <p:nvPr/>
        </p:nvSpPr>
        <p:spPr bwMode="auto">
          <a:xfrm>
            <a:off x="3352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14117" name="Text Box 37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2727325" y="5446713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814119" name="AutoShape 39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15062" name="Rectangle 4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1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1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1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8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1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81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1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81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09" grpId="0" animBg="1" autoUpdateAnimBg="0"/>
      <p:bldP spid="814110" grpId="0" animBg="1" autoUpdateAnimBg="0"/>
      <p:bldP spid="814111" grpId="0" animBg="1" autoUpdateAnimBg="0"/>
      <p:bldP spid="814112" grpId="0" animBg="1" autoUpdateAnimBg="0"/>
      <p:bldP spid="814113" grpId="0" animBg="1" autoUpdateAnimBg="0"/>
      <p:bldP spid="814114" grpId="0" animBg="1" autoUpdateAnimBg="0"/>
      <p:bldP spid="814115" grpId="0" animBg="1" autoUpdateAnimBg="0"/>
      <p:bldP spid="814116" grpId="0" autoUpdateAnimBg="0"/>
      <p:bldP spid="814117" grpId="0" autoUpdateAnimBg="0"/>
      <p:bldP spid="814118" grpId="0" animBg="1" autoUpdateAnimBg="0"/>
      <p:bldP spid="814119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6072" name="Group 8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6089" name="Group 9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6091" name="Rectangle 10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2" name="Line 11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3" name="Line 12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4" name="Line 13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5" name="Line 14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6" name="Line 15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7" name="Line 16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8" name="Line 17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6090" name="Text Box 18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6073" name="Group 19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6087" name="Text Box 20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5125" name="Rectangle 21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44</a:t>
              </a:r>
            </a:p>
          </p:txBody>
        </p:sp>
      </p:grpSp>
      <p:sp>
        <p:nvSpPr>
          <p:cNvPr id="216074" name="Text Box 22"/>
          <p:cNvSpPr txBox="1">
            <a:spLocks noChangeArrowheads="1"/>
          </p:cNvSpPr>
          <p:nvPr/>
        </p:nvSpPr>
        <p:spPr bwMode="auto">
          <a:xfrm>
            <a:off x="17176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6075" name="Text Box 23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6076" name="Text Box 24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6077" name="Text Box 25"/>
          <p:cNvSpPr txBox="1">
            <a:spLocks noChangeArrowheads="1"/>
          </p:cNvSpPr>
          <p:nvPr/>
        </p:nvSpPr>
        <p:spPr bwMode="auto">
          <a:xfrm>
            <a:off x="2576513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6078" name="Text Box 26"/>
          <p:cNvSpPr txBox="1">
            <a:spLocks noChangeArrowheads="1"/>
          </p:cNvSpPr>
          <p:nvPr/>
        </p:nvSpPr>
        <p:spPr bwMode="auto">
          <a:xfrm>
            <a:off x="214630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6079" name="Text Box 27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6080" name="Text Box 28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5133" name="Line 29"/>
          <p:cNvSpPr>
            <a:spLocks noChangeShapeType="1"/>
          </p:cNvSpPr>
          <p:nvPr/>
        </p:nvSpPr>
        <p:spPr bwMode="auto">
          <a:xfrm flipH="1" flipV="1">
            <a:off x="4610100" y="4267200"/>
            <a:ext cx="32385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5134" name="Text Box 30"/>
          <p:cNvSpPr txBox="1">
            <a:spLocks noChangeArrowheads="1"/>
          </p:cNvSpPr>
          <p:nvPr/>
        </p:nvSpPr>
        <p:spPr bwMode="auto">
          <a:xfrm>
            <a:off x="3162300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+=0</a:t>
            </a:r>
          </a:p>
        </p:txBody>
      </p:sp>
      <p:sp>
        <p:nvSpPr>
          <p:cNvPr id="815135" name="AutoShape 31"/>
          <p:cNvSpPr>
            <a:spLocks noChangeArrowheads="1"/>
          </p:cNvSpPr>
          <p:nvPr/>
        </p:nvSpPr>
        <p:spPr bwMode="auto">
          <a:xfrm rot="5400000">
            <a:off x="24765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15136" name="Text Box 32"/>
          <p:cNvSpPr txBox="1">
            <a:spLocks noChangeArrowheads="1"/>
          </p:cNvSpPr>
          <p:nvPr/>
        </p:nvSpPr>
        <p:spPr bwMode="auto">
          <a:xfrm>
            <a:off x="2689225" y="5443538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815137" name="Text Box 33"/>
          <p:cNvSpPr txBox="1">
            <a:spLocks noChangeArrowheads="1"/>
          </p:cNvSpPr>
          <p:nvPr/>
        </p:nvSpPr>
        <p:spPr bwMode="auto">
          <a:xfrm>
            <a:off x="4286250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6086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33" grpId="0" animBg="1"/>
      <p:bldP spid="815134" grpId="0" autoUpdateAnimBg="0"/>
      <p:bldP spid="815135" grpId="0" animBg="1"/>
      <p:bldP spid="815136" grpId="0" animBg="1" autoUpdateAnimBg="0"/>
      <p:bldP spid="815137" grpId="0" animBg="1" autoUpdateAnimBg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7095" name="Group 7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7120" name="Group 8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7122" name="Rectangle 9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3" name="Line 10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4" name="Line 11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5" name="Line 12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6" name="Line 13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7" name="Line 14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8" name="Line 15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9" name="Line 16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7121" name="Text Box 17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7096" name="Group 18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7118" name="Text Box 19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6148" name="Rectangle 20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44</a:t>
              </a:r>
            </a:p>
          </p:txBody>
        </p:sp>
      </p:grpSp>
      <p:grpSp>
        <p:nvGrpSpPr>
          <p:cNvPr id="217097" name="Group 21"/>
          <p:cNvGrpSpPr>
            <a:grpSpLocks/>
          </p:cNvGrpSpPr>
          <p:nvPr/>
        </p:nvGrpSpPr>
        <p:grpSpPr bwMode="auto">
          <a:xfrm>
            <a:off x="1717675" y="4041775"/>
            <a:ext cx="2874963" cy="366713"/>
            <a:chOff x="1082" y="2546"/>
            <a:chExt cx="1811" cy="231"/>
          </a:xfrm>
        </p:grpSpPr>
        <p:sp>
          <p:nvSpPr>
            <p:cNvPr id="217111" name="Text Box 22"/>
            <p:cNvSpPr txBox="1">
              <a:spLocks noChangeArrowheads="1"/>
            </p:cNvSpPr>
            <p:nvPr/>
          </p:nvSpPr>
          <p:spPr bwMode="auto">
            <a:xfrm>
              <a:off x="1082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7112" name="Text Box 23"/>
            <p:cNvSpPr txBox="1">
              <a:spLocks noChangeArrowheads="1"/>
            </p:cNvSpPr>
            <p:nvPr/>
          </p:nvSpPr>
          <p:spPr bwMode="auto">
            <a:xfrm>
              <a:off x="2705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7113" name="Text Box 24"/>
            <p:cNvSpPr txBox="1">
              <a:spLocks noChangeArrowheads="1"/>
            </p:cNvSpPr>
            <p:nvPr/>
          </p:nvSpPr>
          <p:spPr bwMode="auto">
            <a:xfrm>
              <a:off x="189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7114" name="Text Box 25"/>
            <p:cNvSpPr txBox="1">
              <a:spLocks noChangeArrowheads="1"/>
            </p:cNvSpPr>
            <p:nvPr/>
          </p:nvSpPr>
          <p:spPr bwMode="auto">
            <a:xfrm>
              <a:off x="162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7115" name="Text Box 26"/>
            <p:cNvSpPr txBox="1">
              <a:spLocks noChangeArrowheads="1"/>
            </p:cNvSpPr>
            <p:nvPr/>
          </p:nvSpPr>
          <p:spPr bwMode="auto">
            <a:xfrm>
              <a:off x="1352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7116" name="Text Box 27"/>
            <p:cNvSpPr txBox="1">
              <a:spLocks noChangeArrowheads="1"/>
            </p:cNvSpPr>
            <p:nvPr/>
          </p:nvSpPr>
          <p:spPr bwMode="auto">
            <a:xfrm>
              <a:off x="216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7117" name="Text Box 28"/>
            <p:cNvSpPr txBox="1">
              <a:spLocks noChangeArrowheads="1"/>
            </p:cNvSpPr>
            <p:nvPr/>
          </p:nvSpPr>
          <p:spPr bwMode="auto">
            <a:xfrm>
              <a:off x="243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16157" name="Text Box 29"/>
          <p:cNvSpPr txBox="1">
            <a:spLocks noChangeArrowheads="1"/>
          </p:cNvSpPr>
          <p:nvPr/>
        </p:nvSpPr>
        <p:spPr bwMode="auto">
          <a:xfrm>
            <a:off x="128746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3863975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6159" name="Text Box 31"/>
          <p:cNvSpPr txBox="1">
            <a:spLocks noChangeArrowheads="1"/>
          </p:cNvSpPr>
          <p:nvPr/>
        </p:nvSpPr>
        <p:spPr bwMode="auto">
          <a:xfrm>
            <a:off x="2574925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6160" name="Text Box 32"/>
          <p:cNvSpPr txBox="1">
            <a:spLocks noChangeArrowheads="1"/>
          </p:cNvSpPr>
          <p:nvPr/>
        </p:nvSpPr>
        <p:spPr bwMode="auto">
          <a:xfrm>
            <a:off x="21463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6161" name="Text Box 33"/>
          <p:cNvSpPr txBox="1">
            <a:spLocks noChangeArrowheads="1"/>
          </p:cNvSpPr>
          <p:nvPr/>
        </p:nvSpPr>
        <p:spPr bwMode="auto">
          <a:xfrm>
            <a:off x="17160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6162" name="Text Box 34"/>
          <p:cNvSpPr txBox="1">
            <a:spLocks noChangeArrowheads="1"/>
          </p:cNvSpPr>
          <p:nvPr/>
        </p:nvSpPr>
        <p:spPr bwMode="auto">
          <a:xfrm>
            <a:off x="300513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6163" name="Text Box 35"/>
          <p:cNvSpPr txBox="1">
            <a:spLocks noChangeArrowheads="1"/>
          </p:cNvSpPr>
          <p:nvPr/>
        </p:nvSpPr>
        <p:spPr bwMode="auto">
          <a:xfrm>
            <a:off x="343376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6164" name="Text Box 36"/>
          <p:cNvSpPr txBox="1">
            <a:spLocks noChangeArrowheads="1"/>
          </p:cNvSpPr>
          <p:nvPr/>
        </p:nvSpPr>
        <p:spPr bwMode="auto">
          <a:xfrm>
            <a:off x="42941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16165" name="Text Box 37"/>
          <p:cNvSpPr txBox="1">
            <a:spLocks noChangeArrowheads="1"/>
          </p:cNvSpPr>
          <p:nvPr/>
        </p:nvSpPr>
        <p:spPr bwMode="auto">
          <a:xfrm>
            <a:off x="3352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16166" name="Text Box 38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16167" name="Text Box 39"/>
          <p:cNvSpPr txBox="1">
            <a:spLocks noChangeArrowheads="1"/>
          </p:cNvSpPr>
          <p:nvPr/>
        </p:nvSpPr>
        <p:spPr bwMode="auto">
          <a:xfrm>
            <a:off x="2727325" y="5446713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816168" name="AutoShape 40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17110" name="Rectangle 4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1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1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1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81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1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81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81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81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7" grpId="0" animBg="1" autoUpdateAnimBg="0"/>
      <p:bldP spid="816158" grpId="0" animBg="1" autoUpdateAnimBg="0"/>
      <p:bldP spid="816159" grpId="0" animBg="1" autoUpdateAnimBg="0"/>
      <p:bldP spid="816160" grpId="0" animBg="1" autoUpdateAnimBg="0"/>
      <p:bldP spid="816161" grpId="0" animBg="1" autoUpdateAnimBg="0"/>
      <p:bldP spid="816162" grpId="0" animBg="1" autoUpdateAnimBg="0"/>
      <p:bldP spid="816163" grpId="0" animBg="1" autoUpdateAnimBg="0"/>
      <p:bldP spid="816164" grpId="0" animBg="1" autoUpdateAnimBg="0"/>
      <p:bldP spid="816165" grpId="0" autoUpdateAnimBg="0"/>
      <p:bldP spid="816166" grpId="0" autoUpdateAnimBg="0"/>
      <p:bldP spid="816167" grpId="0" animBg="1" autoUpdateAnimBg="0"/>
      <p:bldP spid="816168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8119" name="Group 7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8146" name="Group 8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8148" name="Rectangle 9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49" name="Line 10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0" name="Line 11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1" name="Line 12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2" name="Line 13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3" name="Line 14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4" name="Line 15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5" name="Line 16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147" name="Text Box 17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8120" name="Group 18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8144" name="Text Box 19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7172" name="Rectangle 20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88</a:t>
              </a:r>
            </a:p>
          </p:txBody>
        </p:sp>
      </p:grpSp>
      <p:grpSp>
        <p:nvGrpSpPr>
          <p:cNvPr id="218121" name="Group 21"/>
          <p:cNvGrpSpPr>
            <a:grpSpLocks/>
          </p:cNvGrpSpPr>
          <p:nvPr/>
        </p:nvGrpSpPr>
        <p:grpSpPr bwMode="auto">
          <a:xfrm>
            <a:off x="1219200" y="3965575"/>
            <a:ext cx="3429000" cy="533400"/>
            <a:chOff x="1152" y="2160"/>
            <a:chExt cx="1920" cy="240"/>
          </a:xfrm>
        </p:grpSpPr>
        <p:sp>
          <p:nvSpPr>
            <p:cNvPr id="218136" name="Rectangle 22"/>
            <p:cNvSpPr>
              <a:spLocks noChangeArrowheads="1"/>
            </p:cNvSpPr>
            <p:nvPr/>
          </p:nvSpPr>
          <p:spPr bwMode="auto">
            <a:xfrm>
              <a:off x="1152" y="2160"/>
              <a:ext cx="192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37" name="Line 23"/>
            <p:cNvSpPr>
              <a:spLocks noChangeShapeType="1"/>
            </p:cNvSpPr>
            <p:nvPr/>
          </p:nvSpPr>
          <p:spPr bwMode="auto">
            <a:xfrm>
              <a:off x="139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38" name="Line 24"/>
            <p:cNvSpPr>
              <a:spLocks noChangeShapeType="1"/>
            </p:cNvSpPr>
            <p:nvPr/>
          </p:nvSpPr>
          <p:spPr bwMode="auto">
            <a:xfrm>
              <a:off x="16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39" name="Line 25"/>
            <p:cNvSpPr>
              <a:spLocks noChangeShapeType="1"/>
            </p:cNvSpPr>
            <p:nvPr/>
          </p:nvSpPr>
          <p:spPr bwMode="auto">
            <a:xfrm>
              <a:off x="187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40" name="Line 26"/>
            <p:cNvSpPr>
              <a:spLocks noChangeShapeType="1"/>
            </p:cNvSpPr>
            <p:nvPr/>
          </p:nvSpPr>
          <p:spPr bwMode="auto">
            <a:xfrm>
              <a:off x="211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41" name="Line 27"/>
            <p:cNvSpPr>
              <a:spLocks noChangeShapeType="1"/>
            </p:cNvSpPr>
            <p:nvPr/>
          </p:nvSpPr>
          <p:spPr bwMode="auto">
            <a:xfrm>
              <a:off x="235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42" name="Line 28"/>
            <p:cNvSpPr>
              <a:spLocks noChangeShapeType="1"/>
            </p:cNvSpPr>
            <p:nvPr/>
          </p:nvSpPr>
          <p:spPr bwMode="auto">
            <a:xfrm>
              <a:off x="259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43" name="Line 29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8122" name="Text Box 30"/>
          <p:cNvSpPr txBox="1">
            <a:spLocks noChangeArrowheads="1"/>
          </p:cNvSpPr>
          <p:nvPr/>
        </p:nvSpPr>
        <p:spPr bwMode="auto">
          <a:xfrm>
            <a:off x="12890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8123" name="Text Box 31"/>
          <p:cNvSpPr txBox="1">
            <a:spLocks noChangeArrowheads="1"/>
          </p:cNvSpPr>
          <p:nvPr/>
        </p:nvSpPr>
        <p:spPr bwMode="auto">
          <a:xfrm>
            <a:off x="17176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8124" name="Text Box 32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218125" name="Text Box 33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8126" name="Text Box 34"/>
          <p:cNvSpPr txBox="1">
            <a:spLocks noChangeArrowheads="1"/>
          </p:cNvSpPr>
          <p:nvPr/>
        </p:nvSpPr>
        <p:spPr bwMode="auto">
          <a:xfrm>
            <a:off x="2576513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8127" name="Text Box 35"/>
          <p:cNvSpPr txBox="1">
            <a:spLocks noChangeArrowheads="1"/>
          </p:cNvSpPr>
          <p:nvPr/>
        </p:nvSpPr>
        <p:spPr bwMode="auto">
          <a:xfrm>
            <a:off x="214630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8128" name="Text Box 36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8129" name="Text Box 37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7190" name="Line 38"/>
          <p:cNvSpPr>
            <a:spLocks noChangeShapeType="1"/>
          </p:cNvSpPr>
          <p:nvPr/>
        </p:nvSpPr>
        <p:spPr bwMode="auto">
          <a:xfrm flipH="1" flipV="1">
            <a:off x="4610100" y="4267200"/>
            <a:ext cx="35433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7191" name="Text Box 39"/>
          <p:cNvSpPr txBox="1">
            <a:spLocks noChangeArrowheads="1"/>
          </p:cNvSpPr>
          <p:nvPr/>
        </p:nvSpPr>
        <p:spPr bwMode="auto">
          <a:xfrm>
            <a:off x="3162300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+=1</a:t>
            </a:r>
          </a:p>
        </p:txBody>
      </p:sp>
      <p:sp>
        <p:nvSpPr>
          <p:cNvPr id="817192" name="AutoShape 40"/>
          <p:cNvSpPr>
            <a:spLocks noChangeArrowheads="1"/>
          </p:cNvSpPr>
          <p:nvPr/>
        </p:nvSpPr>
        <p:spPr bwMode="auto">
          <a:xfrm rot="5400000">
            <a:off x="24765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17193" name="Text Box 41"/>
          <p:cNvSpPr txBox="1">
            <a:spLocks noChangeArrowheads="1"/>
          </p:cNvSpPr>
          <p:nvPr/>
        </p:nvSpPr>
        <p:spPr bwMode="auto">
          <a:xfrm>
            <a:off x="2689225" y="5443538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89</a:t>
            </a:r>
          </a:p>
        </p:txBody>
      </p:sp>
      <p:sp>
        <p:nvSpPr>
          <p:cNvPr id="817194" name="Text Box 42"/>
          <p:cNvSpPr txBox="1">
            <a:spLocks noChangeArrowheads="1"/>
          </p:cNvSpPr>
          <p:nvPr/>
        </p:nvSpPr>
        <p:spPr bwMode="auto">
          <a:xfrm>
            <a:off x="4286250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8135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7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7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90" grpId="0" animBg="1"/>
      <p:bldP spid="817191" grpId="0" autoUpdateAnimBg="0"/>
      <p:bldP spid="817192" grpId="0" animBg="1"/>
      <p:bldP spid="817193" grpId="0" animBg="1" autoUpdateAnimBg="0"/>
      <p:bldP spid="817194" grpId="0" animBg="1" autoUpdateAnimBg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9142" name="Group 6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9173" name="Group 7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9175" name="Rectangle 8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76" name="Line 9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77" name="Line 10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78" name="Line 11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79" name="Line 12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80" name="Line 13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81" name="Line 14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82" name="Line 15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174" name="Text Box 16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9143" name="Group 17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9171" name="Text Box 18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8195" name="Rectangle 19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89</a:t>
              </a:r>
            </a:p>
          </p:txBody>
        </p:sp>
      </p:grpSp>
      <p:grpSp>
        <p:nvGrpSpPr>
          <p:cNvPr id="219144" name="Group 20"/>
          <p:cNvGrpSpPr>
            <a:grpSpLocks/>
          </p:cNvGrpSpPr>
          <p:nvPr/>
        </p:nvGrpSpPr>
        <p:grpSpPr bwMode="auto">
          <a:xfrm>
            <a:off x="1219200" y="3965575"/>
            <a:ext cx="3429000" cy="533400"/>
            <a:chOff x="1152" y="2160"/>
            <a:chExt cx="1920" cy="240"/>
          </a:xfrm>
        </p:grpSpPr>
        <p:sp>
          <p:nvSpPr>
            <p:cNvPr id="219163" name="Rectangle 21"/>
            <p:cNvSpPr>
              <a:spLocks noChangeArrowheads="1"/>
            </p:cNvSpPr>
            <p:nvPr/>
          </p:nvSpPr>
          <p:spPr bwMode="auto">
            <a:xfrm>
              <a:off x="1152" y="2160"/>
              <a:ext cx="192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4" name="Line 22"/>
            <p:cNvSpPr>
              <a:spLocks noChangeShapeType="1"/>
            </p:cNvSpPr>
            <p:nvPr/>
          </p:nvSpPr>
          <p:spPr bwMode="auto">
            <a:xfrm>
              <a:off x="139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5" name="Line 23"/>
            <p:cNvSpPr>
              <a:spLocks noChangeShapeType="1"/>
            </p:cNvSpPr>
            <p:nvPr/>
          </p:nvSpPr>
          <p:spPr bwMode="auto">
            <a:xfrm>
              <a:off x="16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6" name="Line 24"/>
            <p:cNvSpPr>
              <a:spLocks noChangeShapeType="1"/>
            </p:cNvSpPr>
            <p:nvPr/>
          </p:nvSpPr>
          <p:spPr bwMode="auto">
            <a:xfrm>
              <a:off x="187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7" name="Line 25"/>
            <p:cNvSpPr>
              <a:spLocks noChangeShapeType="1"/>
            </p:cNvSpPr>
            <p:nvPr/>
          </p:nvSpPr>
          <p:spPr bwMode="auto">
            <a:xfrm>
              <a:off x="211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8" name="Line 26"/>
            <p:cNvSpPr>
              <a:spLocks noChangeShapeType="1"/>
            </p:cNvSpPr>
            <p:nvPr/>
          </p:nvSpPr>
          <p:spPr bwMode="auto">
            <a:xfrm>
              <a:off x="235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9" name="Line 27"/>
            <p:cNvSpPr>
              <a:spLocks noChangeShapeType="1"/>
            </p:cNvSpPr>
            <p:nvPr/>
          </p:nvSpPr>
          <p:spPr bwMode="auto">
            <a:xfrm>
              <a:off x="259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70" name="Line 2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9145" name="Text Box 29"/>
          <p:cNvSpPr txBox="1">
            <a:spLocks noChangeArrowheads="1"/>
          </p:cNvSpPr>
          <p:nvPr/>
        </p:nvSpPr>
        <p:spPr bwMode="auto">
          <a:xfrm>
            <a:off x="12890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9146" name="Text Box 30"/>
          <p:cNvSpPr txBox="1">
            <a:spLocks noChangeArrowheads="1"/>
          </p:cNvSpPr>
          <p:nvPr/>
        </p:nvSpPr>
        <p:spPr bwMode="auto">
          <a:xfrm>
            <a:off x="17176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9147" name="Text Box 31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9148" name="Text Box 32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9149" name="Text Box 33"/>
          <p:cNvSpPr txBox="1">
            <a:spLocks noChangeArrowheads="1"/>
          </p:cNvSpPr>
          <p:nvPr/>
        </p:nvSpPr>
        <p:spPr bwMode="auto">
          <a:xfrm>
            <a:off x="2576513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9150" name="Text Box 34"/>
          <p:cNvSpPr txBox="1">
            <a:spLocks noChangeArrowheads="1"/>
          </p:cNvSpPr>
          <p:nvPr/>
        </p:nvSpPr>
        <p:spPr bwMode="auto">
          <a:xfrm>
            <a:off x="214630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9151" name="Text Box 35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9152" name="Text Box 36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grpSp>
        <p:nvGrpSpPr>
          <p:cNvPr id="219153" name="Group 37"/>
          <p:cNvGrpSpPr>
            <a:grpSpLocks/>
          </p:cNvGrpSpPr>
          <p:nvPr/>
        </p:nvGrpSpPr>
        <p:grpSpPr bwMode="auto">
          <a:xfrm>
            <a:off x="6248400" y="4041775"/>
            <a:ext cx="2209800" cy="366713"/>
            <a:chOff x="3936" y="2546"/>
            <a:chExt cx="1392" cy="231"/>
          </a:xfrm>
        </p:grpSpPr>
        <p:sp>
          <p:nvSpPr>
            <p:cNvPr id="219155" name="Text Box 38"/>
            <p:cNvSpPr txBox="1">
              <a:spLocks noChangeArrowheads="1"/>
            </p:cNvSpPr>
            <p:nvPr/>
          </p:nvSpPr>
          <p:spPr bwMode="auto">
            <a:xfrm>
              <a:off x="3936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9156" name="Text Box 39"/>
            <p:cNvSpPr txBox="1">
              <a:spLocks noChangeArrowheads="1"/>
            </p:cNvSpPr>
            <p:nvPr/>
          </p:nvSpPr>
          <p:spPr bwMode="auto">
            <a:xfrm>
              <a:off x="4108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57" name="Text Box 40"/>
            <p:cNvSpPr txBox="1">
              <a:spLocks noChangeArrowheads="1"/>
            </p:cNvSpPr>
            <p:nvPr/>
          </p:nvSpPr>
          <p:spPr bwMode="auto">
            <a:xfrm>
              <a:off x="5140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58" name="Text Box 41"/>
            <p:cNvSpPr txBox="1">
              <a:spLocks noChangeArrowheads="1"/>
            </p:cNvSpPr>
            <p:nvPr/>
          </p:nvSpPr>
          <p:spPr bwMode="auto">
            <a:xfrm>
              <a:off x="4624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59" name="Text Box 42"/>
            <p:cNvSpPr txBox="1">
              <a:spLocks noChangeArrowheads="1"/>
            </p:cNvSpPr>
            <p:nvPr/>
          </p:nvSpPr>
          <p:spPr bwMode="auto">
            <a:xfrm>
              <a:off x="4452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60" name="Text Box 43"/>
            <p:cNvSpPr txBox="1">
              <a:spLocks noChangeArrowheads="1"/>
            </p:cNvSpPr>
            <p:nvPr/>
          </p:nvSpPr>
          <p:spPr bwMode="auto">
            <a:xfrm>
              <a:off x="4280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9161" name="Text Box 44"/>
            <p:cNvSpPr txBox="1">
              <a:spLocks noChangeArrowheads="1"/>
            </p:cNvSpPr>
            <p:nvPr/>
          </p:nvSpPr>
          <p:spPr bwMode="auto">
            <a:xfrm>
              <a:off x="4796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9162" name="Text Box 45"/>
            <p:cNvSpPr txBox="1">
              <a:spLocks noChangeArrowheads="1"/>
            </p:cNvSpPr>
            <p:nvPr/>
          </p:nvSpPr>
          <p:spPr bwMode="auto">
            <a:xfrm>
              <a:off x="4968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19154" name="Rectangle 4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int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char ch;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 	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cin.get(ch) ; 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 while( ch !='0' &amp;&amp; ch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{ Dec += ch - '0';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cin.get(ch);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if ( ch=='0'||ch=='1' )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Dec *= 2 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} while( ch=='0'||ch== '1' );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"Decimal = " &lt;&lt; Dec &lt;&lt; '\n';  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1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2" grpId="0" autoUpdateAnimBg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{ int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char ch;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cout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do</a:t>
            </a:r>
            <a:r>
              <a:rPr kumimoji="1" lang="en-US" altLang="zh-CN" b="1">
                <a:latin typeface="Times New Roman" pitchFamily="18" charset="0"/>
              </a:rPr>
              <a:t> 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{ cin.get(ch) ; 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  } while( ch !='0' &amp;&amp; ch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do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>
                <a:latin typeface="Times New Roman" pitchFamily="18" charset="0"/>
              </a:rPr>
              <a:t>{ Dec += ch - '0';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  cin.get(ch);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  if ( ch=='0'||ch=='1' )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     Dec *= 2 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} while( ch=='0'||ch== '1' );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cout &lt;&lt; "Decimal = " &lt;&lt; Dec &lt;&lt; '\n';  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75779" name="Group 6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2007" name="Rectangle 7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2008" name="Rectangle 8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2009" name="Text Box 9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011" name="Rectangle 11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5780" name="Rectangle 13"/>
          <p:cNvSpPr>
            <a:spLocks noChangeArrowheads="1"/>
          </p:cNvSpPr>
          <p:nvPr/>
        </p:nvSpPr>
        <p:spPr bwMode="auto">
          <a:xfrm>
            <a:off x="533400" y="26400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14" name="Rectangle 14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if  ( b &gt; a )</a:t>
            </a:r>
            <a:r>
              <a:rPr kumimoji="1" lang="en-US" altLang="zh-CN" sz="2000" b="1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sp>
        <p:nvSpPr>
          <p:cNvPr id="75782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#include &lt;</a:t>
            </a:r>
            <a:r>
              <a:rPr kumimoji="1" lang="en-US" altLang="zh-CN" dirty="0" err="1">
                <a:latin typeface="Times New Roman" pitchFamily="18" charset="0"/>
              </a:rPr>
              <a:t>iostream</a:t>
            </a:r>
            <a:r>
              <a:rPr kumimoji="1" lang="en-US" altLang="zh-CN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char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 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!='0' &amp;&amp;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do</a:t>
            </a:r>
            <a:r>
              <a:rPr kumimoji="1" lang="en-US" altLang="zh-CN" b="1" dirty="0">
                <a:latin typeface="Times New Roman" pitchFamily="18" charset="0"/>
              </a:rPr>
              <a:t>		</a:t>
            </a:r>
            <a:r>
              <a:rPr kumimoji="1" lang="en-US" altLang="zh-CN" b="1" dirty="0" smtClean="0">
                <a:latin typeface="Times New Roman" pitchFamily="18" charset="0"/>
              </a:rPr>
              <a:t>	</a:t>
            </a:r>
            <a:r>
              <a:rPr kumimoji="1" lang="en-US" altLang="zh-CN" b="1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{ Dec +=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- '0';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cin.get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if (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=='0'||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=='1' )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   Dec *= 2 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} while(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=='0'||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 '1' ); 	</a:t>
            </a:r>
            <a:r>
              <a:rPr kumimoji="1" lang="en-US" altLang="zh-CN" b="1" i="1" dirty="0">
                <a:solidFill>
                  <a:srgbClr val="008000"/>
                </a:solidFill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</a:rPr>
              <a:t>读入非</a:t>
            </a:r>
            <a:r>
              <a:rPr kumimoji="1" lang="en-US" altLang="zh-CN" b="1" i="1" dirty="0">
                <a:solidFill>
                  <a:srgbClr val="008000"/>
                </a:solidFill>
              </a:rPr>
              <a:t>0</a:t>
            </a:r>
            <a:r>
              <a:rPr kumimoji="1" lang="zh-CN" altLang="en-US" b="1" i="1" dirty="0">
                <a:solidFill>
                  <a:srgbClr val="008000"/>
                </a:solidFill>
              </a:rPr>
              <a:t>，非</a:t>
            </a:r>
            <a:r>
              <a:rPr kumimoji="1" lang="en-US" altLang="zh-CN" b="1" i="1" dirty="0">
                <a:solidFill>
                  <a:srgbClr val="008000"/>
                </a:solidFill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</a:rPr>
              <a:t>字符时结束循环</a:t>
            </a:r>
            <a:endParaRPr kumimoji="1" lang="zh-CN" alt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"Decimal = " &lt;&lt; Dec &lt;&lt; '\n'; 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#include &lt;</a:t>
            </a:r>
            <a:r>
              <a:rPr kumimoji="1" lang="en-US" altLang="zh-CN" dirty="0" err="1">
                <a:latin typeface="Times New Roman" pitchFamily="18" charset="0"/>
              </a:rPr>
              <a:t>iostream</a:t>
            </a:r>
            <a:r>
              <a:rPr kumimoji="1" lang="en-US" altLang="zh-CN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char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 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!='0' &amp;&amp;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	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</a:t>
            </a: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Dec +=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- '0';</a:t>
            </a:r>
            <a:r>
              <a:rPr kumimoji="1" lang="en-US" altLang="zh-CN" b="1" dirty="0">
                <a:latin typeface="Times New Roman" pitchFamily="18" charset="0"/>
              </a:rPr>
              <a:t>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把字符转换为数字，累加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if 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=='1' 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   Dec *= 2 ;	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 '1' ); 	</a:t>
            </a:r>
            <a:r>
              <a:rPr kumimoji="1" lang="en-US" altLang="zh-CN" i="1" dirty="0">
                <a:solidFill>
                  <a:srgbClr val="008000"/>
                </a:solidFill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</a:rPr>
              <a:t>读入非</a:t>
            </a:r>
            <a:r>
              <a:rPr kumimoji="1" lang="en-US" altLang="zh-CN" i="1" dirty="0">
                <a:solidFill>
                  <a:srgbClr val="008000"/>
                </a:solidFill>
              </a:rPr>
              <a:t>0</a:t>
            </a:r>
            <a:r>
              <a:rPr kumimoji="1" lang="zh-CN" altLang="en-US" i="1" dirty="0">
                <a:solidFill>
                  <a:srgbClr val="008000"/>
                </a:solidFill>
              </a:rPr>
              <a:t>，非</a:t>
            </a:r>
            <a:r>
              <a:rPr kumimoji="1" lang="en-US" altLang="zh-CN" i="1" dirty="0">
                <a:solidFill>
                  <a:srgbClr val="008000"/>
                </a:solidFill>
              </a:rPr>
              <a:t>1</a:t>
            </a:r>
            <a:r>
              <a:rPr kumimoji="1" lang="zh-CN" altLang="en-US" i="1" dirty="0">
                <a:solidFill>
                  <a:srgbClr val="008000"/>
                </a:solidFill>
              </a:rPr>
              <a:t>字符时结束循环</a:t>
            </a:r>
            <a:endParaRPr kumimoji="1" lang="zh-CN" altLang="en-US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"Decimal = " &lt;&lt; Dec &lt;&lt; '\n'; 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#include &lt;</a:t>
            </a:r>
            <a:r>
              <a:rPr kumimoji="1" lang="en-US" altLang="zh-CN" dirty="0" err="1">
                <a:latin typeface="Times New Roman" pitchFamily="18" charset="0"/>
              </a:rPr>
              <a:t>iostream</a:t>
            </a:r>
            <a:r>
              <a:rPr kumimoji="1" lang="en-US" altLang="zh-CN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char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 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!='0' &amp;&amp;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	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{ Dec +=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- '0';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把字符转换为数字，累加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cin.get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);</a:t>
            </a:r>
            <a:r>
              <a:rPr kumimoji="1" lang="en-US" altLang="zh-CN" b="1" dirty="0">
                <a:latin typeface="Times New Roman" pitchFamily="18" charset="0"/>
              </a:rPr>
              <a:t>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读入一位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if 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=='1' )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   Dec *= 2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 '1' ); 	</a:t>
            </a:r>
            <a:r>
              <a:rPr kumimoji="1" lang="en-US" altLang="zh-CN" i="1" dirty="0">
                <a:solidFill>
                  <a:srgbClr val="008000"/>
                </a:solidFill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</a:rPr>
              <a:t>读入非</a:t>
            </a:r>
            <a:r>
              <a:rPr kumimoji="1" lang="en-US" altLang="zh-CN" i="1" dirty="0">
                <a:solidFill>
                  <a:srgbClr val="008000"/>
                </a:solidFill>
              </a:rPr>
              <a:t>0</a:t>
            </a:r>
            <a:r>
              <a:rPr kumimoji="1" lang="zh-CN" altLang="en-US" i="1" dirty="0">
                <a:solidFill>
                  <a:srgbClr val="008000"/>
                </a:solidFill>
              </a:rPr>
              <a:t>，非</a:t>
            </a:r>
            <a:r>
              <a:rPr kumimoji="1" lang="en-US" altLang="zh-CN" i="1" dirty="0">
                <a:solidFill>
                  <a:srgbClr val="008000"/>
                </a:solidFill>
              </a:rPr>
              <a:t>1</a:t>
            </a:r>
            <a:r>
              <a:rPr kumimoji="1" lang="zh-CN" altLang="en-US" i="1" dirty="0">
                <a:solidFill>
                  <a:srgbClr val="008000"/>
                </a:solidFill>
              </a:rPr>
              <a:t>字符时结束循环</a:t>
            </a:r>
            <a:endParaRPr kumimoji="1" lang="zh-CN" altLang="en-US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"Decimal = " &lt;&lt; Dec &lt;&lt; '\n'; 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#include &lt;</a:t>
            </a:r>
            <a:r>
              <a:rPr kumimoji="1" lang="en-US" altLang="zh-CN" dirty="0" err="1">
                <a:latin typeface="Times New Roman" pitchFamily="18" charset="0"/>
              </a:rPr>
              <a:t>iostream</a:t>
            </a:r>
            <a:r>
              <a:rPr kumimoji="1" lang="en-US" altLang="zh-CN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char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 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!='0' &amp;&amp;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	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{ Dec +=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- '0';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把字符转换为数字，累加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);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读入一位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if (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=='0'||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=='1' )</a:t>
            </a:r>
            <a:r>
              <a:rPr kumimoji="1" lang="en-US" altLang="zh-CN" b="1" dirty="0">
                <a:latin typeface="Times New Roman" pitchFamily="18" charset="0"/>
              </a:rPr>
              <a:t>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如果是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或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Dec *= 2</a:t>
            </a:r>
            <a:r>
              <a:rPr kumimoji="1" lang="en-US" altLang="zh-CN" b="1" dirty="0">
                <a:latin typeface="Times New Roman" pitchFamily="18" charset="0"/>
              </a:rPr>
              <a:t> ;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已经转换的数据左移一位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 '1' );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读入非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，非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字符时结束循环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"Decimal = " &lt;&lt; Dec &lt;&lt; '\n';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#include &lt;</a:t>
            </a:r>
            <a:r>
              <a:rPr kumimoji="1" lang="en-US" altLang="zh-CN" dirty="0" err="1">
                <a:latin typeface="Times New Roman" pitchFamily="18" charset="0"/>
              </a:rPr>
              <a:t>iostream</a:t>
            </a:r>
            <a:r>
              <a:rPr kumimoji="1" lang="en-US" altLang="zh-CN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char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 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!='0' &amp;&amp;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	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{ Dec +=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- '0</a:t>
            </a:r>
            <a:r>
              <a:rPr kumimoji="1" lang="en-US" altLang="zh-CN" dirty="0" smtClean="0">
                <a:latin typeface="Times New Roman" pitchFamily="18" charset="0"/>
              </a:rPr>
              <a:t>';	</a:t>
            </a:r>
            <a:r>
              <a:rPr kumimoji="1" lang="en-US" altLang="zh-CN" dirty="0">
                <a:latin typeface="Times New Roman" pitchFamily="18" charset="0"/>
              </a:rPr>
              <a:t>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把字符转换为数字，累加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);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读入一位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if 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=='1' )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如果是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或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   Dec *= 2 ;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已经转换的数据左移一位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 '1' );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读入非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，非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字符时结束循环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cout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&lt;&lt; "Decimal = " &lt;&lt; Dec &lt;&lt; '\n';</a:t>
            </a:r>
            <a:r>
              <a:rPr kumimoji="1" lang="en-US" altLang="zh-CN" b="1" dirty="0">
                <a:latin typeface="Times New Roman" pitchFamily="18" charset="0"/>
              </a:rPr>
              <a:t>  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输出转换结果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char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do 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b="1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cin.get</a:t>
            </a:r>
            <a:r>
              <a:rPr kumimoji="1" lang="en-US" altLang="zh-CN" b="1" dirty="0">
                <a:latin typeface="Times New Roman" pitchFamily="18" charset="0"/>
              </a:rPr>
              <a:t>(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} while(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 !='0' &amp;&amp;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do		</a:t>
            </a:r>
            <a:r>
              <a:rPr kumimoji="1" lang="en-US" altLang="zh-CN" b="1" dirty="0" smtClean="0">
                <a:latin typeface="Times New Roman" pitchFamily="18" charset="0"/>
              </a:rPr>
              <a:t>	</a:t>
            </a:r>
            <a:r>
              <a:rPr kumimoji="1" lang="en-US" altLang="zh-CN" b="1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</a:t>
            </a:r>
            <a:r>
              <a:rPr kumimoji="1" lang="en-US" altLang="zh-CN" b="1" dirty="0">
                <a:latin typeface="Times New Roman" pitchFamily="18" charset="0"/>
              </a:rPr>
              <a:t>{ Dec +=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 - '0';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把字符转换为数字，累加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b="1" dirty="0" err="1">
                <a:latin typeface="Times New Roman" pitchFamily="18" charset="0"/>
              </a:rPr>
              <a:t>cin.get</a:t>
            </a:r>
            <a:r>
              <a:rPr kumimoji="1" lang="en-US" altLang="zh-CN" b="1" dirty="0">
                <a:latin typeface="Times New Roman" pitchFamily="18" charset="0"/>
              </a:rPr>
              <a:t>(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);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读入一位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b="1" dirty="0">
                <a:latin typeface="Times New Roman" pitchFamily="18" charset="0"/>
              </a:rPr>
              <a:t>if (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=='0'||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=='1' )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如果是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或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   Dec *= 2 ;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已经转换的数据左移一位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</a:t>
            </a:r>
            <a:r>
              <a:rPr kumimoji="1" lang="en-US" altLang="zh-CN" b="1" dirty="0">
                <a:latin typeface="Times New Roman" pitchFamily="18" charset="0"/>
              </a:rPr>
              <a:t>} while(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=='0'||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== '1' );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读入非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，非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字符时结束循环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"Decimal = " &lt;&lt; Dec &lt;&lt; '\n';  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输出转换结果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}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pic>
        <p:nvPicPr>
          <p:cNvPr id="917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4600" y="4330700"/>
            <a:ext cx="3405188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56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1;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6" grpId="0" autoUpdateAnimBg="0"/>
      <p:bldP spid="825347" grpId="0" autoUpdateAnimBg="0"/>
      <p:bldP spid="825348" grpId="0" autoUpdateAnimBg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417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826373" name="AutoShape 5"/>
          <p:cNvSpPr>
            <a:spLocks/>
          </p:cNvSpPr>
          <p:nvPr/>
        </p:nvSpPr>
        <p:spPr bwMode="auto">
          <a:xfrm>
            <a:off x="2286000" y="35814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3204"/>
              <a:gd name="adj5" fmla="val -163801"/>
              <a:gd name="adj6" fmla="val -1192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关键字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3" grpId="0" animBg="1" autoUpdateAnimBg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533400" y="2211388"/>
            <a:ext cx="3913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827397" name="AutoShape 5"/>
          <p:cNvSpPr>
            <a:spLocks/>
          </p:cNvSpPr>
          <p:nvPr/>
        </p:nvSpPr>
        <p:spPr bwMode="auto">
          <a:xfrm>
            <a:off x="2819400" y="36576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4343"/>
              <a:gd name="adj5" fmla="val -176301"/>
              <a:gd name="adj6" fmla="val -8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初始表达式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 animBg="1" autoUpdateAnimBg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533400" y="2211388"/>
            <a:ext cx="3913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1; 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828421" name="AutoShape 5"/>
          <p:cNvSpPr>
            <a:spLocks/>
          </p:cNvSpPr>
          <p:nvPr/>
        </p:nvSpPr>
        <p:spPr bwMode="auto">
          <a:xfrm>
            <a:off x="3657600" y="3429000"/>
            <a:ext cx="1676400" cy="838200"/>
          </a:xfrm>
          <a:prstGeom prst="borderCallout2">
            <a:avLst>
              <a:gd name="adj1" fmla="val 13634"/>
              <a:gd name="adj2" fmla="val -4546"/>
              <a:gd name="adj3" fmla="val 13634"/>
              <a:gd name="adj4" fmla="val -16759"/>
              <a:gd name="adj5" fmla="val -103977"/>
              <a:gd name="adj6" fmla="val -556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循环控制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逻辑表达式</a:t>
            </a:r>
          </a:p>
        </p:txBody>
      </p:sp>
      <p:sp>
        <p:nvSpPr>
          <p:cNvPr id="23143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533400" y="30972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3031" name="Rectangle 7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max = b ;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76805" name="Group 8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3033" name="Rectangle 9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3034" name="Rectangle 10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3035" name="Text Box 11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3036" name="Text Box 12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3037" name="Rectangle 13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3038" name="Text Box 14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13039" name="Line 15"/>
          <p:cNvSpPr>
            <a:spLocks noChangeShapeType="1"/>
          </p:cNvSpPr>
          <p:nvPr/>
        </p:nvSpPr>
        <p:spPr bwMode="auto">
          <a:xfrm rot="6529336">
            <a:off x="70485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040" name="Text Box 16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6808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40" grpId="0" autoUpdateAnimBg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33400" y="2211388"/>
            <a:ext cx="3913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829445" name="AutoShape 5"/>
          <p:cNvSpPr>
            <a:spLocks/>
          </p:cNvSpPr>
          <p:nvPr/>
        </p:nvSpPr>
        <p:spPr bwMode="auto">
          <a:xfrm>
            <a:off x="914400" y="34290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15106"/>
              <a:gd name="adj5" fmla="val -130468"/>
              <a:gd name="adj6" fmla="val 150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循环后置表达式</a:t>
            </a:r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 animBg="1" autoUpdateAnimBg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56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1;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830469" name="Text Box 5"/>
          <p:cNvSpPr txBox="1">
            <a:spLocks noChangeArrowheads="1"/>
          </p:cNvSpPr>
          <p:nvPr/>
        </p:nvSpPr>
        <p:spPr bwMode="auto">
          <a:xfrm>
            <a:off x="4597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执行流程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2074863"/>
            <a:ext cx="2911475" cy="4097337"/>
            <a:chOff x="3216" y="1019"/>
            <a:chExt cx="1834" cy="2581"/>
          </a:xfrm>
        </p:grpSpPr>
        <p:sp>
          <p:nvSpPr>
            <p:cNvPr id="233480" name="AutoShape 7"/>
            <p:cNvSpPr>
              <a:spLocks noChangeArrowheads="1"/>
            </p:cNvSpPr>
            <p:nvPr/>
          </p:nvSpPr>
          <p:spPr bwMode="auto">
            <a:xfrm>
              <a:off x="3480" y="1680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en-US" altLang="zh-CN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3481" name="AutoShape 8"/>
            <p:cNvSpPr>
              <a:spLocks noChangeArrowheads="1"/>
            </p:cNvSpPr>
            <p:nvPr/>
          </p:nvSpPr>
          <p:spPr bwMode="auto">
            <a:xfrm>
              <a:off x="3456" y="2256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循环体</a:t>
              </a:r>
            </a:p>
          </p:txBody>
        </p:sp>
        <p:sp>
          <p:nvSpPr>
            <p:cNvPr id="233482" name="Line 9"/>
            <p:cNvSpPr>
              <a:spLocks noChangeShapeType="1"/>
            </p:cNvSpPr>
            <p:nvPr/>
          </p:nvSpPr>
          <p:spPr bwMode="auto">
            <a:xfrm>
              <a:off x="4704" y="187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83" name="Line 10"/>
            <p:cNvSpPr>
              <a:spLocks noChangeShapeType="1"/>
            </p:cNvSpPr>
            <p:nvPr/>
          </p:nvSpPr>
          <p:spPr bwMode="auto">
            <a:xfrm>
              <a:off x="4992" y="1872"/>
              <a:ext cx="0" cy="14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0475" name="Text Box 11"/>
            <p:cNvSpPr txBox="1">
              <a:spLocks noChangeArrowheads="1"/>
            </p:cNvSpPr>
            <p:nvPr/>
          </p:nvSpPr>
          <p:spPr bwMode="auto">
            <a:xfrm>
              <a:off x="4128" y="2016"/>
              <a:ext cx="3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0476" name="Text Box 12"/>
            <p:cNvSpPr txBox="1">
              <a:spLocks noChangeArrowheads="1"/>
            </p:cNvSpPr>
            <p:nvPr/>
          </p:nvSpPr>
          <p:spPr bwMode="auto">
            <a:xfrm>
              <a:off x="4656" y="1632"/>
              <a:ext cx="39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233486" name="Line 13"/>
            <p:cNvSpPr>
              <a:spLocks noChangeShapeType="1"/>
            </p:cNvSpPr>
            <p:nvPr/>
          </p:nvSpPr>
          <p:spPr bwMode="auto">
            <a:xfrm>
              <a:off x="4104" y="303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87" name="Line 14"/>
            <p:cNvSpPr>
              <a:spLocks noChangeShapeType="1"/>
            </p:cNvSpPr>
            <p:nvPr/>
          </p:nvSpPr>
          <p:spPr bwMode="auto">
            <a:xfrm flipH="1">
              <a:off x="3216" y="3216"/>
              <a:ext cx="8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88" name="Line 15"/>
            <p:cNvSpPr>
              <a:spLocks noChangeShapeType="1"/>
            </p:cNvSpPr>
            <p:nvPr/>
          </p:nvSpPr>
          <p:spPr bwMode="auto">
            <a:xfrm flipV="1">
              <a:off x="3216" y="1584"/>
              <a:ext cx="0" cy="16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89" name="Line 16"/>
            <p:cNvSpPr>
              <a:spLocks noChangeShapeType="1"/>
            </p:cNvSpPr>
            <p:nvPr/>
          </p:nvSpPr>
          <p:spPr bwMode="auto">
            <a:xfrm>
              <a:off x="3216" y="1584"/>
              <a:ext cx="89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0" name="Line 17"/>
            <p:cNvSpPr>
              <a:spLocks noChangeShapeType="1"/>
            </p:cNvSpPr>
            <p:nvPr/>
          </p:nvSpPr>
          <p:spPr bwMode="auto">
            <a:xfrm>
              <a:off x="4128" y="3360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1" name="AutoShape 18"/>
            <p:cNvSpPr>
              <a:spLocks noChangeArrowheads="1"/>
            </p:cNvSpPr>
            <p:nvPr/>
          </p:nvSpPr>
          <p:spPr bwMode="auto">
            <a:xfrm>
              <a:off x="3456" y="1200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en-US" altLang="zh-CN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3492" name="AutoShape 19"/>
            <p:cNvSpPr>
              <a:spLocks noChangeArrowheads="1"/>
            </p:cNvSpPr>
            <p:nvPr/>
          </p:nvSpPr>
          <p:spPr bwMode="auto">
            <a:xfrm>
              <a:off x="3455" y="2736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en-US" altLang="zh-CN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3493" name="Line 20"/>
            <p:cNvSpPr>
              <a:spLocks noChangeShapeType="1"/>
            </p:cNvSpPr>
            <p:nvPr/>
          </p:nvSpPr>
          <p:spPr bwMode="auto">
            <a:xfrm>
              <a:off x="4128" y="336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4" name="Line 21"/>
            <p:cNvSpPr>
              <a:spLocks noChangeShapeType="1"/>
            </p:cNvSpPr>
            <p:nvPr/>
          </p:nvSpPr>
          <p:spPr bwMode="auto">
            <a:xfrm>
              <a:off x="4104" y="101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5" name="Line 22"/>
            <p:cNvSpPr>
              <a:spLocks noChangeShapeType="1"/>
            </p:cNvSpPr>
            <p:nvPr/>
          </p:nvSpPr>
          <p:spPr bwMode="auto">
            <a:xfrm>
              <a:off x="4104" y="149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6" name="Line 23"/>
            <p:cNvSpPr>
              <a:spLocks noChangeShapeType="1"/>
            </p:cNvSpPr>
            <p:nvPr/>
          </p:nvSpPr>
          <p:spPr bwMode="auto">
            <a:xfrm>
              <a:off x="4104" y="207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7" name="Line 24"/>
            <p:cNvSpPr>
              <a:spLocks noChangeShapeType="1"/>
            </p:cNvSpPr>
            <p:nvPr/>
          </p:nvSpPr>
          <p:spPr bwMode="auto">
            <a:xfrm>
              <a:off x="4104" y="255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33479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9" grpId="0" autoUpdateAnimBg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8488" y="1214438"/>
            <a:ext cx="4876800" cy="690562"/>
            <a:chOff x="377" y="765"/>
            <a:chExt cx="3072" cy="435"/>
          </a:xfrm>
        </p:grpSpPr>
        <p:sp>
          <p:nvSpPr>
            <p:cNvPr id="48135" name="Text Box 4"/>
            <p:cNvSpPr txBox="1">
              <a:spLocks noChangeArrowheads="1"/>
            </p:cNvSpPr>
            <p:nvPr/>
          </p:nvSpPr>
          <p:spPr bwMode="auto">
            <a:xfrm>
              <a:off x="377" y="877"/>
              <a:ext cx="30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8000"/>
                  </a:solidFill>
                  <a:latin typeface="Times New Roman" pitchFamily="18" charset="0"/>
                </a:rPr>
                <a:t>例如，</a:t>
              </a:r>
              <a:r>
                <a:rPr kumimoji="1" lang="zh-CN" altLang="en-US" b="1">
                  <a:latin typeface="Times New Roman" pitchFamily="18" charset="0"/>
                </a:rPr>
                <a:t>用 </a:t>
              </a:r>
              <a:r>
                <a:rPr kumimoji="1" lang="en-US" altLang="zh-CN" b="1">
                  <a:latin typeface="Times New Roman" pitchFamily="18" charset="0"/>
                </a:rPr>
                <a:t>for </a:t>
              </a:r>
              <a:r>
                <a:rPr kumimoji="1" lang="zh-CN" altLang="en-US" b="1">
                  <a:latin typeface="Times New Roman" pitchFamily="18" charset="0"/>
                </a:rPr>
                <a:t>语句的求和式                       的程序</a:t>
              </a:r>
            </a:p>
          </p:txBody>
        </p:sp>
        <p:graphicFrame>
          <p:nvGraphicFramePr>
            <p:cNvPr id="48130" name="Object 5"/>
            <p:cNvGraphicFramePr>
              <a:graphicFrameLocks noChangeAspect="1"/>
            </p:cNvGraphicFramePr>
            <p:nvPr/>
          </p:nvGraphicFramePr>
          <p:xfrm>
            <a:off x="2156" y="765"/>
            <a:ext cx="772" cy="435"/>
          </p:xfrm>
          <a:graphic>
            <a:graphicData uri="http://schemas.openxmlformats.org/presentationml/2006/ole">
              <p:oleObj spid="_x0000_s4813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831494" name="Text Box 6"/>
          <p:cNvSpPr txBox="1">
            <a:spLocks noChangeArrowheads="1"/>
          </p:cNvSpPr>
          <p:nvPr/>
        </p:nvSpPr>
        <p:spPr bwMode="auto">
          <a:xfrm>
            <a:off x="966788" y="2225675"/>
            <a:ext cx="3873500" cy="3825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{  int  i ,   sum = 0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=1 ;  i &lt;= 100 ;  i ++ )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          sum + = i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48134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3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4" grpId="0" autoUpdateAnimBg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966788" y="2225675"/>
            <a:ext cx="3873500" cy="3825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{  int  i ,   sum = 0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for ( i =1 ;  i &lt;= 100 ;  i ++ )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      sum + = i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0" y="1219200"/>
            <a:ext cx="2911475" cy="4759325"/>
            <a:chOff x="3310" y="1045"/>
            <a:chExt cx="1834" cy="2998"/>
          </a:xfrm>
        </p:grpSpPr>
        <p:sp>
          <p:nvSpPr>
            <p:cNvPr id="49161" name="AutoShape 5"/>
            <p:cNvSpPr>
              <a:spLocks noChangeArrowheads="1"/>
            </p:cNvSpPr>
            <p:nvPr/>
          </p:nvSpPr>
          <p:spPr bwMode="auto">
            <a:xfrm>
              <a:off x="3574" y="1968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b="1">
                  <a:solidFill>
                    <a:srgbClr val="0033CC"/>
                  </a:solidFill>
                  <a:latin typeface="Times New Roman" pitchFamily="18" charset="0"/>
                </a:rPr>
                <a:t>i &lt;= 100</a:t>
              </a:r>
            </a:p>
          </p:txBody>
        </p:sp>
        <p:sp>
          <p:nvSpPr>
            <p:cNvPr id="49162" name="AutoShape 6"/>
            <p:cNvSpPr>
              <a:spLocks noChangeArrowheads="1"/>
            </p:cNvSpPr>
            <p:nvPr/>
          </p:nvSpPr>
          <p:spPr bwMode="auto">
            <a:xfrm>
              <a:off x="3550" y="2544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en-US" altLang="zh-CN" b="1">
                  <a:solidFill>
                    <a:srgbClr val="0033CC"/>
                  </a:solidFill>
                  <a:latin typeface="Times New Roman" pitchFamily="18" charset="0"/>
                </a:rPr>
                <a:t>sum + = i</a:t>
              </a:r>
            </a:p>
          </p:txBody>
        </p:sp>
        <p:sp>
          <p:nvSpPr>
            <p:cNvPr id="49163" name="Line 7"/>
            <p:cNvSpPr>
              <a:spLocks noChangeShapeType="1"/>
            </p:cNvSpPr>
            <p:nvPr/>
          </p:nvSpPr>
          <p:spPr bwMode="auto">
            <a:xfrm>
              <a:off x="4798" y="2160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64" name="Line 8"/>
            <p:cNvSpPr>
              <a:spLocks noChangeShapeType="1"/>
            </p:cNvSpPr>
            <p:nvPr/>
          </p:nvSpPr>
          <p:spPr bwMode="auto">
            <a:xfrm>
              <a:off x="5086" y="2160"/>
              <a:ext cx="2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2521" name="Text Box 9"/>
            <p:cNvSpPr txBox="1">
              <a:spLocks noChangeArrowheads="1"/>
            </p:cNvSpPr>
            <p:nvPr/>
          </p:nvSpPr>
          <p:spPr bwMode="auto">
            <a:xfrm>
              <a:off x="4222" y="2304"/>
              <a:ext cx="3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2522" name="Text Box 10"/>
            <p:cNvSpPr txBox="1">
              <a:spLocks noChangeArrowheads="1"/>
            </p:cNvSpPr>
            <p:nvPr/>
          </p:nvSpPr>
          <p:spPr bwMode="auto">
            <a:xfrm>
              <a:off x="4750" y="1920"/>
              <a:ext cx="39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49167" name="Line 11"/>
            <p:cNvSpPr>
              <a:spLocks noChangeShapeType="1"/>
            </p:cNvSpPr>
            <p:nvPr/>
          </p:nvSpPr>
          <p:spPr bwMode="auto">
            <a:xfrm>
              <a:off x="4211" y="332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68" name="Line 12"/>
            <p:cNvSpPr>
              <a:spLocks noChangeShapeType="1"/>
            </p:cNvSpPr>
            <p:nvPr/>
          </p:nvSpPr>
          <p:spPr bwMode="auto">
            <a:xfrm flipH="1">
              <a:off x="3310" y="3504"/>
              <a:ext cx="8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69" name="Line 13"/>
            <p:cNvSpPr>
              <a:spLocks noChangeShapeType="1"/>
            </p:cNvSpPr>
            <p:nvPr/>
          </p:nvSpPr>
          <p:spPr bwMode="auto">
            <a:xfrm flipV="1">
              <a:off x="3310" y="1872"/>
              <a:ext cx="0" cy="16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0" name="Line 14"/>
            <p:cNvSpPr>
              <a:spLocks noChangeShapeType="1"/>
            </p:cNvSpPr>
            <p:nvPr/>
          </p:nvSpPr>
          <p:spPr bwMode="auto">
            <a:xfrm>
              <a:off x="3310" y="1872"/>
              <a:ext cx="89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1" name="Line 15"/>
            <p:cNvSpPr>
              <a:spLocks noChangeShapeType="1"/>
            </p:cNvSpPr>
            <p:nvPr/>
          </p:nvSpPr>
          <p:spPr bwMode="auto">
            <a:xfrm>
              <a:off x="4222" y="3600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2" name="AutoShape 16"/>
            <p:cNvSpPr>
              <a:spLocks noChangeArrowheads="1"/>
            </p:cNvSpPr>
            <p:nvPr/>
          </p:nvSpPr>
          <p:spPr bwMode="auto">
            <a:xfrm>
              <a:off x="3550" y="1488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en-US" altLang="zh-CN" b="1">
                  <a:solidFill>
                    <a:srgbClr val="0033CC"/>
                  </a:solidFill>
                  <a:latin typeface="Times New Roman" pitchFamily="18" charset="0"/>
                </a:rPr>
                <a:t>i = 1</a:t>
              </a:r>
            </a:p>
          </p:txBody>
        </p:sp>
        <p:sp>
          <p:nvSpPr>
            <p:cNvPr id="49173" name="AutoShape 17"/>
            <p:cNvSpPr>
              <a:spLocks noChangeArrowheads="1"/>
            </p:cNvSpPr>
            <p:nvPr/>
          </p:nvSpPr>
          <p:spPr bwMode="auto">
            <a:xfrm>
              <a:off x="3549" y="3024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en-US" altLang="zh-CN" b="1">
                  <a:solidFill>
                    <a:srgbClr val="0033CC"/>
                  </a:solidFill>
                  <a:latin typeface="Times New Roman" pitchFamily="18" charset="0"/>
                </a:rPr>
                <a:t>i ++</a:t>
              </a:r>
            </a:p>
          </p:txBody>
        </p:sp>
        <p:sp>
          <p:nvSpPr>
            <p:cNvPr id="49174" name="Line 18"/>
            <p:cNvSpPr>
              <a:spLocks noChangeShapeType="1"/>
            </p:cNvSpPr>
            <p:nvPr/>
          </p:nvSpPr>
          <p:spPr bwMode="auto">
            <a:xfrm>
              <a:off x="4211" y="3600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5" name="Line 19"/>
            <p:cNvSpPr>
              <a:spLocks noChangeShapeType="1"/>
            </p:cNvSpPr>
            <p:nvPr/>
          </p:nvSpPr>
          <p:spPr bwMode="auto">
            <a:xfrm>
              <a:off x="4198" y="1307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6" name="Line 20"/>
            <p:cNvSpPr>
              <a:spLocks noChangeShapeType="1"/>
            </p:cNvSpPr>
            <p:nvPr/>
          </p:nvSpPr>
          <p:spPr bwMode="auto">
            <a:xfrm>
              <a:off x="4198" y="1787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7" name="Line 21"/>
            <p:cNvSpPr>
              <a:spLocks noChangeShapeType="1"/>
            </p:cNvSpPr>
            <p:nvPr/>
          </p:nvSpPr>
          <p:spPr bwMode="auto">
            <a:xfrm>
              <a:off x="4198" y="236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8" name="Line 22"/>
            <p:cNvSpPr>
              <a:spLocks noChangeShapeType="1"/>
            </p:cNvSpPr>
            <p:nvPr/>
          </p:nvSpPr>
          <p:spPr bwMode="auto">
            <a:xfrm>
              <a:off x="4198" y="284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9" name="AutoShape 23"/>
            <p:cNvSpPr>
              <a:spLocks noChangeArrowheads="1"/>
            </p:cNvSpPr>
            <p:nvPr/>
          </p:nvSpPr>
          <p:spPr bwMode="auto">
            <a:xfrm>
              <a:off x="3552" y="1045"/>
              <a:ext cx="1296" cy="251"/>
            </a:xfrm>
            <a:prstGeom prst="flowChartAlternate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sum = 0</a:t>
              </a:r>
            </a:p>
          </p:txBody>
        </p:sp>
        <p:sp>
          <p:nvSpPr>
            <p:cNvPr id="49180" name="AutoShape 24"/>
            <p:cNvSpPr>
              <a:spLocks noChangeArrowheads="1"/>
            </p:cNvSpPr>
            <p:nvPr/>
          </p:nvSpPr>
          <p:spPr bwMode="auto">
            <a:xfrm>
              <a:off x="3552" y="3792"/>
              <a:ext cx="1296" cy="251"/>
            </a:xfrm>
            <a:prstGeom prst="flowChartAlternate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cout &lt;&lt; sum</a:t>
              </a:r>
            </a:p>
          </p:txBody>
        </p:sp>
      </p:grpSp>
      <p:grpSp>
        <p:nvGrpSpPr>
          <p:cNvPr id="49158" name="Group 25"/>
          <p:cNvGrpSpPr>
            <a:grpSpLocks/>
          </p:cNvGrpSpPr>
          <p:nvPr/>
        </p:nvGrpSpPr>
        <p:grpSpPr bwMode="auto">
          <a:xfrm>
            <a:off x="598488" y="1214438"/>
            <a:ext cx="4876800" cy="690562"/>
            <a:chOff x="377" y="765"/>
            <a:chExt cx="3072" cy="435"/>
          </a:xfrm>
        </p:grpSpPr>
        <p:sp>
          <p:nvSpPr>
            <p:cNvPr id="49160" name="Text Box 26"/>
            <p:cNvSpPr txBox="1">
              <a:spLocks noChangeArrowheads="1"/>
            </p:cNvSpPr>
            <p:nvPr/>
          </p:nvSpPr>
          <p:spPr bwMode="auto">
            <a:xfrm>
              <a:off x="377" y="877"/>
              <a:ext cx="30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8000"/>
                  </a:solidFill>
                  <a:latin typeface="Times New Roman" pitchFamily="18" charset="0"/>
                </a:rPr>
                <a:t>例如，</a:t>
              </a:r>
              <a:r>
                <a:rPr kumimoji="1" lang="zh-CN" altLang="en-US" b="1">
                  <a:latin typeface="Times New Roman" pitchFamily="18" charset="0"/>
                </a:rPr>
                <a:t>用 </a:t>
              </a:r>
              <a:r>
                <a:rPr kumimoji="1" lang="en-US" altLang="zh-CN" b="1">
                  <a:latin typeface="Times New Roman" pitchFamily="18" charset="0"/>
                </a:rPr>
                <a:t>for </a:t>
              </a:r>
              <a:r>
                <a:rPr kumimoji="1" lang="zh-CN" altLang="en-US" b="1">
                  <a:latin typeface="Times New Roman" pitchFamily="18" charset="0"/>
                </a:rPr>
                <a:t>语句的求和式                       的程序</a:t>
              </a:r>
            </a:p>
          </p:txBody>
        </p:sp>
        <p:graphicFrame>
          <p:nvGraphicFramePr>
            <p:cNvPr id="49154" name="Object 27"/>
            <p:cNvGraphicFramePr>
              <a:graphicFrameLocks noChangeAspect="1"/>
            </p:cNvGraphicFramePr>
            <p:nvPr/>
          </p:nvGraphicFramePr>
          <p:xfrm>
            <a:off x="2156" y="765"/>
            <a:ext cx="772" cy="435"/>
          </p:xfrm>
          <a:graphic>
            <a:graphicData uri="http://schemas.openxmlformats.org/presentationml/2006/ole">
              <p:oleObj spid="_x0000_s4915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49159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833539" name="AutoShape 3"/>
          <p:cNvSpPr>
            <a:spLocks noChangeArrowheads="1"/>
          </p:cNvSpPr>
          <p:nvPr/>
        </p:nvSpPr>
        <p:spPr bwMode="auto">
          <a:xfrm>
            <a:off x="4343400" y="34290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rgbClr val="FFFF99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33540" name="Text Box 4"/>
          <p:cNvSpPr txBox="1">
            <a:spLocks noChangeArrowheads="1"/>
          </p:cNvSpPr>
          <p:nvPr/>
        </p:nvSpPr>
        <p:spPr bwMode="auto">
          <a:xfrm>
            <a:off x="5559425" y="2514600"/>
            <a:ext cx="1998663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i = 1;</a:t>
            </a:r>
          </a:p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while ( i &lt; = n )</a:t>
            </a:r>
          </a:p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    sum + = i + + ;</a:t>
            </a: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5562600" y="4038600"/>
            <a:ext cx="2062163" cy="1311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i = 1;</a:t>
            </a:r>
          </a:p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do</a:t>
            </a:r>
          </a:p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    sum + = i + + ; </a:t>
            </a:r>
          </a:p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while ( i &lt; = n )</a:t>
            </a: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784225" y="3352800"/>
            <a:ext cx="3057525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for  ( i =1 ;  i &lt; = n ;  i + +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{ sum = sum + i ; }</a:t>
            </a:r>
          </a:p>
        </p:txBody>
      </p:sp>
      <p:graphicFrame>
        <p:nvGraphicFramePr>
          <p:cNvPr id="833543" name="Object 7"/>
          <p:cNvGraphicFramePr>
            <a:graphicFrameLocks noChangeAspect="1"/>
          </p:cNvGraphicFramePr>
          <p:nvPr/>
        </p:nvGraphicFramePr>
        <p:xfrm>
          <a:off x="914400" y="1295400"/>
          <a:ext cx="1633538" cy="795338"/>
        </p:xfrm>
        <a:graphic>
          <a:graphicData uri="http://schemas.openxmlformats.org/presentationml/2006/ole">
            <p:oleObj spid="_x0000_s50178" name="公式" r:id="rId3" imgW="1079280" imgH="431640" progId="Equation.3">
              <p:embed/>
            </p:oleObj>
          </a:graphicData>
        </a:graphic>
      </p:graphicFrame>
      <p:sp>
        <p:nvSpPr>
          <p:cNvPr id="50184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8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83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9" grpId="0" animBg="1"/>
      <p:bldP spid="833540" grpId="0" autoUpdateAnimBg="0"/>
      <p:bldP spid="833541" grpId="0" autoUpdateAnimBg="0"/>
      <p:bldP spid="833542" grpId="0" autoUpdateAnimBg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914400" y="1295400"/>
          <a:ext cx="1633538" cy="795338"/>
        </p:xfrm>
        <a:graphic>
          <a:graphicData uri="http://schemas.openxmlformats.org/presentationml/2006/ole">
            <p:oleObj spid="_x0000_s51202" name="Equation" r:id="rId3" imgW="1079280" imgH="431640" progId="Equation.3">
              <p:embed/>
            </p:oleObj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>
            <a:off x="3321050" y="1485900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不同形式的 </a:t>
            </a:r>
            <a:r>
              <a:rPr kumimoji="1" lang="en-US" altLang="zh-CN" b="1" i="1">
                <a:solidFill>
                  <a:srgbClr val="009900"/>
                </a:solidFill>
                <a:latin typeface="Times New Roman" pitchFamily="18" charset="0"/>
              </a:rPr>
              <a:t>for </a:t>
            </a:r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语句结构</a:t>
            </a: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>
            <a:off x="790575" y="2206625"/>
            <a:ext cx="2857500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(1)</a:t>
            </a:r>
            <a:r>
              <a:rPr kumimoji="1" lang="en-US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i =1 ;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缺省表达式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   </a:t>
            </a:r>
            <a:r>
              <a:rPr kumimoji="1" lang="en-US" altLang="zh-CN" sz="2000" b="1">
                <a:latin typeface="Times New Roman" pitchFamily="18" charset="0"/>
              </a:rPr>
              <a:t> for (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 i &lt;= n ;  i ++ 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{  sum = sum  + i ; }</a:t>
            </a: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>
            <a:off x="838200" y="4340225"/>
            <a:ext cx="3200400" cy="1679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(2)</a:t>
            </a:r>
            <a:r>
              <a:rPr kumimoji="1" lang="en-US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latin typeface="Times New Roman" pitchFamily="18" charset="0"/>
              </a:rPr>
              <a:t>for ( i =1;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 i ++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{  sum = sum  + i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 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if  (i &gt; n)  break</a:t>
            </a:r>
            <a:r>
              <a:rPr kumimoji="1" lang="en-US" altLang="zh-CN" sz="2000" b="1">
                <a:latin typeface="Times New Roman" pitchFamily="18" charset="0"/>
              </a:rPr>
              <a:t> ;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缺省表达式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>
            <a:off x="4829175" y="2206625"/>
            <a:ext cx="2740025" cy="1679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(3)</a:t>
            </a:r>
            <a:r>
              <a:rPr kumimoji="1" lang="en-US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latin typeface="Times New Roman" pitchFamily="18" charset="0"/>
              </a:rPr>
              <a:t>for ( i =1;  i &lt;= n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{  sum = sum  + i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  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i + + </a:t>
            </a:r>
            <a:r>
              <a:rPr kumimoji="1" lang="en-US" altLang="zh-CN" sz="2000" b="1">
                <a:latin typeface="Times New Roman" pitchFamily="18" charset="0"/>
              </a:rPr>
              <a:t>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     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缺省表达式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34568" name="Text Box 8"/>
          <p:cNvSpPr txBox="1">
            <a:spLocks noChangeArrowheads="1"/>
          </p:cNvSpPr>
          <p:nvPr/>
        </p:nvSpPr>
        <p:spPr bwMode="auto">
          <a:xfrm>
            <a:off x="4854575" y="4340225"/>
            <a:ext cx="4129088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(4)</a:t>
            </a:r>
            <a:r>
              <a:rPr kumimoji="1" lang="en-US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latin typeface="Times New Roman" pitchFamily="18" charset="0"/>
              </a:rPr>
              <a:t>for</a:t>
            </a:r>
            <a:endParaRPr kumimoji="1" lang="en-US" altLang="zh-CN" sz="2000" b="1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   </a:t>
            </a:r>
            <a:r>
              <a:rPr kumimoji="1" lang="en-US" altLang="zh-CN" sz="2000" b="1">
                <a:latin typeface="Times New Roman" pitchFamily="18" charset="0"/>
              </a:rPr>
              <a:t>    ( i =1;  i &lt;= n ;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sum + = i + +</a:t>
            </a:r>
            <a:r>
              <a:rPr kumimoji="1" lang="en-US" altLang="zh-CN" sz="2000" b="1">
                <a:latin typeface="Times New Roman" pitchFamily="18" charset="0"/>
              </a:rPr>
              <a:t> )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    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缺省循环体</a:t>
            </a:r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3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4" grpId="0" autoUpdateAnimBg="0"/>
      <p:bldP spid="834565" grpId="0" autoUpdateAnimBg="0"/>
      <p:bldP spid="834566" grpId="0" autoUpdateAnimBg="0"/>
      <p:bldP spid="834567" grpId="0" autoUpdateAnimBg="0"/>
      <p:bldP spid="834568" grpId="0" autoUpdateAnimBg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914400" y="1295400"/>
          <a:ext cx="1633538" cy="795338"/>
        </p:xfrm>
        <a:graphic>
          <a:graphicData uri="http://schemas.openxmlformats.org/presentationml/2006/ole">
            <p:oleObj spid="_x0000_s52226" name="Equation" r:id="rId3" imgW="1079280" imgH="431640" progId="Equation.3">
              <p:embed/>
            </p:oleObj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321050" y="1485900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不同形式的 </a:t>
            </a:r>
            <a:r>
              <a:rPr kumimoji="1" lang="en-US" altLang="zh-CN" b="1" i="1">
                <a:solidFill>
                  <a:srgbClr val="009900"/>
                </a:solidFill>
                <a:latin typeface="Times New Roman" pitchFamily="18" charset="0"/>
              </a:rPr>
              <a:t>for </a:t>
            </a:r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语句结构</a:t>
            </a:r>
          </a:p>
        </p:txBody>
      </p:sp>
      <p:sp>
        <p:nvSpPr>
          <p:cNvPr id="835589" name="Text Box 5"/>
          <p:cNvSpPr txBox="1">
            <a:spLocks noChangeArrowheads="1"/>
          </p:cNvSpPr>
          <p:nvPr/>
        </p:nvSpPr>
        <p:spPr bwMode="auto">
          <a:xfrm>
            <a:off x="685800" y="2209800"/>
            <a:ext cx="4305300" cy="1463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(5)</a:t>
            </a:r>
            <a:r>
              <a:rPr kumimoji="1" lang="en-US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latin typeface="Times New Roman" pitchFamily="18" charset="0"/>
              </a:rPr>
              <a:t>for</a:t>
            </a:r>
            <a:endParaRPr kumimoji="1" lang="en-US" altLang="zh-CN" sz="2000" b="1">
              <a:solidFill>
                <a:schemeClr val="hlink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solidFill>
                  <a:schemeClr val="hlink"/>
                </a:solidFill>
                <a:latin typeface="宋体" pitchFamily="2" charset="-122"/>
              </a:rPr>
              <a:t>    </a:t>
            </a:r>
            <a:r>
              <a:rPr kumimoji="1" lang="en-US" altLang="zh-CN" sz="2000" b="1">
                <a:latin typeface="Times New Roman" pitchFamily="18" charset="0"/>
              </a:rPr>
              <a:t> ( i =1;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sum + = i + + </a:t>
            </a:r>
            <a:r>
              <a:rPr kumimoji="1"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  i &lt;= n</a:t>
            </a:r>
            <a:r>
              <a:rPr kumimoji="1" lang="en-US" altLang="zh-CN" sz="2000" b="1" i="1"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)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缺省表达式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3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和循环体</a:t>
            </a:r>
          </a:p>
        </p:txBody>
      </p:sp>
      <p:sp>
        <p:nvSpPr>
          <p:cNvPr id="835590" name="Text Box 6"/>
          <p:cNvSpPr txBox="1">
            <a:spLocks noChangeArrowheads="1"/>
          </p:cNvSpPr>
          <p:nvPr/>
        </p:nvSpPr>
        <p:spPr bwMode="auto">
          <a:xfrm>
            <a:off x="5445125" y="2209800"/>
            <a:ext cx="2770188" cy="3038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(6)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i = 1;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for  (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  ; </a:t>
            </a:r>
            <a:r>
              <a:rPr kumimoji="1" lang="en-US" altLang="zh-CN" sz="2000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{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sum + = i + + ;</a:t>
            </a:r>
            <a:endParaRPr kumimoji="1" lang="en-US" altLang="zh-CN" sz="2000" b="1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if  ( i &gt; n )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 break</a:t>
            </a:r>
            <a:r>
              <a:rPr kumimoji="1" lang="en-US" altLang="zh-CN" sz="2000" b="1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}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缺省全部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for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的表达式</a:t>
            </a:r>
          </a:p>
          <a:p>
            <a:pPr eaLnBrk="1" hangingPunct="1">
              <a:lnSpc>
                <a:spcPct val="140000"/>
              </a:lnSpc>
            </a:pPr>
            <a:endParaRPr kumimoji="1" lang="en-US" altLang="zh-CN" b="1" i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835591" name="AutoShape 7"/>
          <p:cNvSpPr>
            <a:spLocks/>
          </p:cNvSpPr>
          <p:nvPr/>
        </p:nvSpPr>
        <p:spPr bwMode="auto">
          <a:xfrm>
            <a:off x="762000" y="4343400"/>
            <a:ext cx="1828800" cy="762000"/>
          </a:xfrm>
          <a:prstGeom prst="borderCallout2">
            <a:avLst>
              <a:gd name="adj1" fmla="val 15000"/>
              <a:gd name="adj2" fmla="val 104167"/>
              <a:gd name="adj3" fmla="val 15000"/>
              <a:gd name="adj4" fmla="val 126389"/>
              <a:gd name="adj5" fmla="val -152083"/>
              <a:gd name="adj6" fmla="val 148611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b="1" i="1">
                <a:latin typeface="Times New Roman" pitchFamily="18" charset="0"/>
                <a:sym typeface="Wingdings" pitchFamily="2" charset="2"/>
              </a:rPr>
              <a:t>注意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zh-CN" altLang="en-US" b="1" i="1">
                <a:latin typeface="Times New Roman" pitchFamily="18" charset="0"/>
                <a:sym typeface="Wingdings" pitchFamily="2" charset="2"/>
              </a:rPr>
              <a:t>逗号表达式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2232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9" grpId="0" autoUpdateAnimBg="0"/>
      <p:bldP spid="835590" grpId="0" autoUpdateAnimBg="0"/>
      <p:bldP spid="835591" grpId="0" animBg="1" autoUpdateAnimBg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 </a:t>
            </a:r>
          </a:p>
        </p:txBody>
      </p:sp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sp>
        <p:nvSpPr>
          <p:cNvPr id="836612" name="Text Box 4"/>
          <p:cNvSpPr txBox="1">
            <a:spLocks noChangeArrowheads="1"/>
          </p:cNvSpPr>
          <p:nvPr/>
        </p:nvSpPr>
        <p:spPr bwMode="auto">
          <a:xfrm>
            <a:off x="762000" y="2855913"/>
            <a:ext cx="7239000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分析</a:t>
            </a:r>
            <a:r>
              <a:rPr kumimoji="1" lang="zh-CN" altLang="en-US" sz="2000" b="1">
                <a:latin typeface="Times New Roman" pitchFamily="18" charset="0"/>
              </a:rPr>
              <a:t>        可以用迭代方法求解</a:t>
            </a:r>
            <a:endParaRPr kumimoji="1" lang="zh-CN" alt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36613" name="Text Box 5"/>
          <p:cNvSpPr txBox="1">
            <a:spLocks noChangeArrowheads="1"/>
          </p:cNvSpPr>
          <p:nvPr/>
        </p:nvSpPr>
        <p:spPr bwMode="auto">
          <a:xfrm>
            <a:off x="1851025" y="4030663"/>
            <a:ext cx="5311367" cy="11409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迭代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是    一个不断用新值取代变量的旧值，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    或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由旧值递推出变量的新值的过程。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0" grpId="0" autoUpdateAnimBg="0"/>
      <p:bldP spid="836611" grpId="0" autoUpdateAnimBg="0"/>
      <p:bldP spid="836612" grpId="0" build="p" autoUpdateAnimBg="0"/>
      <p:bldP spid="836613" grpId="0" autoUpdateAnimBg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762000" y="2855913"/>
            <a:ext cx="7239000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分析</a:t>
            </a:r>
            <a:r>
              <a:rPr kumimoji="1" lang="zh-CN" altLang="en-US" sz="2000" b="1">
                <a:latin typeface="Times New Roman" pitchFamily="18" charset="0"/>
              </a:rPr>
              <a:t>        可以用迭代方法求解</a:t>
            </a:r>
            <a:endParaRPr kumimoji="1" lang="zh-CN" alt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37637" name="Text Box 5"/>
          <p:cNvSpPr txBox="1">
            <a:spLocks noChangeArrowheads="1"/>
          </p:cNvSpPr>
          <p:nvPr/>
        </p:nvSpPr>
        <p:spPr bwMode="auto">
          <a:xfrm>
            <a:off x="1828800" y="3386138"/>
            <a:ext cx="647700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>
                <a:latin typeface="Times New Roman" pitchFamily="18" charset="0"/>
              </a:rPr>
              <a:t>为了得到当前项，要使用前两项，所以用两个变量迭代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7" grpId="0" autoUpdateAnimBg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36555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556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36553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554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838666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38667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6552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66" grpId="0" autoUpdateAnimBg="0"/>
      <p:bldP spid="8386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33400" y="40116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4055" name="Rectangle 7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77829" name="Group 8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4059" name="Text Box 11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4060" name="Text Box 12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4061" name="Rectangle 13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4062" name="Text Box 14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7830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5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029200" y="4454525"/>
            <a:ext cx="3733800" cy="623888"/>
            <a:chOff x="3120" y="2967"/>
            <a:chExt cx="2352" cy="393"/>
          </a:xfrm>
        </p:grpSpPr>
        <p:sp>
          <p:nvSpPr>
            <p:cNvPr id="77833" name="Rectangle 17"/>
            <p:cNvSpPr>
              <a:spLocks noChangeArrowheads="1"/>
            </p:cNvSpPr>
            <p:nvPr/>
          </p:nvSpPr>
          <p:spPr bwMode="auto">
            <a:xfrm>
              <a:off x="3600" y="2976"/>
              <a:ext cx="187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max = 5</a:t>
              </a:r>
            </a:p>
          </p:txBody>
        </p:sp>
        <p:sp>
          <p:nvSpPr>
            <p:cNvPr id="77834" name="Text Box 18"/>
            <p:cNvSpPr txBox="1">
              <a:spLocks noChangeArrowheads="1"/>
            </p:cNvSpPr>
            <p:nvPr/>
          </p:nvSpPr>
          <p:spPr bwMode="auto">
            <a:xfrm>
              <a:off x="3120" y="296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sz="2000" b="1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77832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37584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585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37573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37582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583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839690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0 + 1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37579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0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1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7576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7577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7578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90" grpId="0" animBg="1" autoUpdateAnimBg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38609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10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38597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38607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08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38598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0 + 1</a:t>
            </a:r>
          </a:p>
        </p:txBody>
      </p:sp>
      <p:grpSp>
        <p:nvGrpSpPr>
          <p:cNvPr id="238599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38604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605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606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8600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8601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0721" name="Rectangle 17"/>
          <p:cNvSpPr>
            <a:spLocks noChangeArrowheads="1"/>
          </p:cNvSpPr>
          <p:nvPr/>
        </p:nvSpPr>
        <p:spPr bwMode="auto">
          <a:xfrm>
            <a:off x="3124200" y="3892550"/>
            <a:ext cx="311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8603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21" grpId="0" animBg="1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39620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39632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633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39621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39630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631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39622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9623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1740" name="AutoShape 12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1 + 1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39627" name="Line 14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8" name="Line 15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9" name="Line 16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9626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40" grpId="0" animBg="1" autoUpdateAnimBg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0644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0657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658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0645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0655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656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0646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0647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0648" name="AutoShape 12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1 + 1</a:t>
            </a:r>
          </a:p>
        </p:txBody>
      </p:sp>
      <p:grpSp>
        <p:nvGrpSpPr>
          <p:cNvPr id="240649" name="Group 13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40652" name="Line 14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653" name="Line 15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654" name="Line 16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42769" name="Rectangle 17"/>
          <p:cNvSpPr>
            <a:spLocks noChangeArrowheads="1"/>
          </p:cNvSpPr>
          <p:nvPr/>
        </p:nvSpPr>
        <p:spPr bwMode="auto">
          <a:xfrm>
            <a:off x="5861050" y="3892550"/>
            <a:ext cx="311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0651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69" grpId="0" animBg="1" autoUpdateAnimBg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1680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1681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1669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1678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1679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843786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1 + 2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41675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6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7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1672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1673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167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6" grpId="0" animBg="1" autoUpdateAnimBg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2705" name="Rectangle 3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2706" name="Text Box 4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sp>
        <p:nvSpPr>
          <p:cNvPr id="242691" name="Text Box 5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2692" name="Text Box 6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2693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2703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2704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2694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1 + 2</a:t>
            </a:r>
          </a:p>
        </p:txBody>
      </p:sp>
      <p:grpSp>
        <p:nvGrpSpPr>
          <p:cNvPr id="242695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42700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01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02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2696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2697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44817" name="Rectangle 17"/>
          <p:cNvSpPr>
            <a:spLocks noChangeArrowheads="1"/>
          </p:cNvSpPr>
          <p:nvPr/>
        </p:nvSpPr>
        <p:spPr bwMode="auto">
          <a:xfrm>
            <a:off x="3124200" y="3892550"/>
            <a:ext cx="311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2699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17" grpId="0" animBg="1" autoUpdateAnimBg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3716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3728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3729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3717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3726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3727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3718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3719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45836" name="AutoShape 12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3 + 2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43723" name="Line 14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724" name="Line 15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725" name="Line 16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3722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6" grpId="0" animBg="1" autoUpdateAnimBg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4740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4753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4754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4741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4751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4752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4742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4743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4744" name="AutoShape 12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3 + 2</a:t>
            </a:r>
          </a:p>
        </p:txBody>
      </p:sp>
      <p:grpSp>
        <p:nvGrpSpPr>
          <p:cNvPr id="244745" name="Group 13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44748" name="Line 14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4749" name="Line 15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4750" name="Line 16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46865" name="Rectangle 17"/>
          <p:cNvSpPr>
            <a:spLocks noChangeArrowheads="1"/>
          </p:cNvSpPr>
          <p:nvPr/>
        </p:nvSpPr>
        <p:spPr bwMode="auto">
          <a:xfrm>
            <a:off x="5861050" y="3892550"/>
            <a:ext cx="311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4747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65" grpId="0" animBg="1" autoUpdateAnimBg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5764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5776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5777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5765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5774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5775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847882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3 + 5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45771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772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773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768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5769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577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82" grpId="0" animBg="1" autoUpdateAnimBg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6801" name="Rectangle 3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6802" name="Text Box 4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sp>
        <p:nvSpPr>
          <p:cNvPr id="246787" name="Text Box 5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6788" name="Text Box 6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6789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6799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6800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6790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3 + 5</a:t>
            </a:r>
          </a:p>
        </p:txBody>
      </p:sp>
      <p:grpSp>
        <p:nvGrpSpPr>
          <p:cNvPr id="246791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46796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6792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46793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8913" name="Rectangle 17"/>
          <p:cNvSpPr>
            <a:spLocks noChangeArrowheads="1"/>
          </p:cNvSpPr>
          <p:nvPr/>
        </p:nvSpPr>
        <p:spPr bwMode="auto">
          <a:xfrm>
            <a:off x="3124200" y="3892550"/>
            <a:ext cx="311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46795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1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33400" y="26400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if  ( b &gt; a )</a:t>
            </a:r>
            <a:r>
              <a:rPr kumimoji="1" lang="en-US" altLang="zh-CN" sz="2000" b="1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78853" name="Group 8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5081" name="Rectangle 9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5082" name="Rectangle 10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5083" name="Text Box 11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5084" name="Text Box 12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5085" name="Rectangle 13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5086" name="Text Box 14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885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7812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7824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7825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7813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7822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7823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7814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47815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9932" name="AutoShape 12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8 + 5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47819" name="Line 14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20" name="Line 15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21" name="Line 16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7818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32" grpId="0" animBg="1" autoUpdateAnimBg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8849" name="Rectangle 3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8850" name="Text Box 4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850949" name="Rectangle 5"/>
          <p:cNvSpPr>
            <a:spLocks noChangeArrowheads="1"/>
          </p:cNvSpPr>
          <p:nvPr/>
        </p:nvSpPr>
        <p:spPr bwMode="auto">
          <a:xfrm>
            <a:off x="5797550" y="3892550"/>
            <a:ext cx="438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248836" name="Text Box 6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8837" name="Text Box 7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8838" name="Group 8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8847" name="Rectangle 9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8848" name="Text Box 10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sp>
        <p:nvSpPr>
          <p:cNvPr id="248839" name="Text Box 11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48840" name="Text Box 12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48841" name="AutoShape 13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8 + 5</a:t>
            </a:r>
          </a:p>
        </p:txBody>
      </p:sp>
      <p:grpSp>
        <p:nvGrpSpPr>
          <p:cNvPr id="248842" name="Group 14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48844" name="Line 15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845" name="Line 16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846" name="Line 17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843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9" grpId="0" animBg="1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1" grpId="0" autoUpdateAnimBg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 autoUpdateAnimBg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854021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1" grpId="0" autoUpdateAnimBg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5156200" y="3929066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迭代新的两项</a:t>
            </a:r>
          </a:p>
        </p:txBody>
      </p:sp>
      <p:sp>
        <p:nvSpPr>
          <p:cNvPr id="855047" name="Oval 7"/>
          <p:cNvSpPr>
            <a:spLocks noChangeArrowheads="1"/>
          </p:cNvSpPr>
          <p:nvPr/>
        </p:nvSpPr>
        <p:spPr bwMode="auto">
          <a:xfrm>
            <a:off x="2601913" y="3700463"/>
            <a:ext cx="457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293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  <p:sp>
        <p:nvSpPr>
          <p:cNvPr id="855048" name="AutoShape 8"/>
          <p:cNvSpPr>
            <a:spLocks/>
          </p:cNvSpPr>
          <p:nvPr/>
        </p:nvSpPr>
        <p:spPr bwMode="auto">
          <a:xfrm>
            <a:off x="4746625" y="1866900"/>
            <a:ext cx="2057400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3995"/>
              <a:gd name="adj5" fmla="val 188023"/>
              <a:gd name="adj6" fmla="val -891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整除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每趟循环求得两项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6" grpId="0" autoUpdateAnimBg="0"/>
      <p:bldP spid="855047" grpId="0" animBg="1"/>
      <p:bldP spid="855048" grpId="0" animBg="1" autoUpdateAnimBg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5156200" y="39276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迭代新的两项</a:t>
            </a:r>
          </a:p>
        </p:txBody>
      </p:sp>
      <p:sp>
        <p:nvSpPr>
          <p:cNvPr id="856071" name="Rectangle 7"/>
          <p:cNvSpPr>
            <a:spLocks noChangeArrowheads="1"/>
          </p:cNvSpPr>
          <p:nvPr/>
        </p:nvSpPr>
        <p:spPr bwMode="auto">
          <a:xfrm>
            <a:off x="5156200" y="4572008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输出两项</a:t>
            </a:r>
          </a:p>
        </p:txBody>
      </p:sp>
      <p:sp>
        <p:nvSpPr>
          <p:cNvPr id="25396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1" grpId="0" autoUpdateAnimBg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if ( i % 5 == 0 )  cout &lt;&lt; endl ;</a:t>
            </a:r>
            <a:endParaRPr kumimoji="1" lang="en-US" altLang="zh-CN" b="1" i="1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5148263" y="4929198"/>
            <a:ext cx="2208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每行输出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10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个数据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5148263" y="39276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迭代新的两项</a:t>
            </a: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5148263" y="45720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输出两项</a:t>
            </a:r>
          </a:p>
        </p:txBody>
      </p:sp>
      <p:sp>
        <p:nvSpPr>
          <p:cNvPr id="254985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3" grpId="0" autoUpdateAnimBg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5156200" y="4929198"/>
            <a:ext cx="2208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每行输出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10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个数据</a:t>
            </a: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5156200" y="5572140"/>
            <a:ext cx="279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n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为奇数，输出最后一项</a:t>
            </a: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5156200" y="39276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迭代新的两项</a:t>
            </a:r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5156200" y="45720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输出两项</a:t>
            </a:r>
          </a:p>
        </p:txBody>
      </p:sp>
      <p:sp>
        <p:nvSpPr>
          <p:cNvPr id="25601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8" grpId="0" autoUpdateAnimBg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5156200" y="4929198"/>
            <a:ext cx="2208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每行输出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10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个数据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5156200" y="5572140"/>
            <a:ext cx="279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n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为奇数，输出最后一项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5156200" y="39276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迭代新的两项</a:t>
            </a:r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5156200" y="45720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输出两项</a:t>
            </a:r>
          </a:p>
        </p:txBody>
      </p:sp>
      <p:sp>
        <p:nvSpPr>
          <p:cNvPr id="25703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pic>
        <p:nvPicPr>
          <p:cNvPr id="85915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4068781"/>
            <a:ext cx="4779963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33400" y="35544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79877" name="Group 8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6106" name="Rectangle 10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6107" name="Text Box 11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6108" name="Text Box 12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6109" name="Rectangle 13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6110" name="Text Box 14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16111" name="Line 15"/>
          <p:cNvSpPr>
            <a:spLocks noChangeShapeType="1"/>
          </p:cNvSpPr>
          <p:nvPr/>
        </p:nvSpPr>
        <p:spPr bwMode="auto">
          <a:xfrm rot="340265">
            <a:off x="59436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9880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12" grpId="0" autoUpdateAnimBg="0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ChangeArrowheads="1"/>
          </p:cNvSpPr>
          <p:nvPr/>
        </p:nvSpPr>
        <p:spPr bwMode="auto">
          <a:xfrm>
            <a:off x="533400" y="3492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2.2.4 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循环的嵌套 </a:t>
            </a: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903288" y="1082675"/>
            <a:ext cx="6869112" cy="11366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一个循环语句的循环体内又包含循环语句，称为嵌套循环</a:t>
            </a:r>
          </a:p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各种循环语句都可以互相嵌套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949450"/>
            <a:ext cx="3886200" cy="1443038"/>
            <a:chOff x="3264" y="1296"/>
            <a:chExt cx="2448" cy="909"/>
          </a:xfrm>
        </p:grpSpPr>
        <p:sp>
          <p:nvSpPr>
            <p:cNvPr id="258056" name="Oval 5"/>
            <p:cNvSpPr>
              <a:spLocks noChangeArrowheads="1"/>
            </p:cNvSpPr>
            <p:nvPr/>
          </p:nvSpPr>
          <p:spPr bwMode="auto">
            <a:xfrm rot="-1217854">
              <a:off x="3382" y="1630"/>
              <a:ext cx="432" cy="110"/>
            </a:xfrm>
            <a:prstGeom prst="ellipse">
              <a:avLst/>
            </a:prstGeom>
            <a:noFill/>
            <a:ln w="9525">
              <a:solidFill>
                <a:srgbClr val="D6D6D6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D6D6D6"/>
              </a:extrusionClr>
            </a:sp3d>
          </p:spPr>
          <p:txBody>
            <a:bodyPr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258057" name="Oval 6"/>
            <p:cNvSpPr>
              <a:spLocks noChangeArrowheads="1"/>
            </p:cNvSpPr>
            <p:nvPr/>
          </p:nvSpPr>
          <p:spPr bwMode="auto">
            <a:xfrm rot="1583674">
              <a:off x="3264" y="1533"/>
              <a:ext cx="2448" cy="672"/>
            </a:xfrm>
            <a:prstGeom prst="ellipse">
              <a:avLst/>
            </a:prstGeom>
            <a:noFill/>
            <a:ln w="9525">
              <a:solidFill>
                <a:srgbClr val="D6D6D6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D6D6D6"/>
              </a:extrusionClr>
            </a:sp3d>
          </p:spPr>
          <p:txBody>
            <a:bodyPr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258058" name="Oval 7"/>
            <p:cNvSpPr>
              <a:spLocks noChangeArrowheads="1"/>
            </p:cNvSpPr>
            <p:nvPr/>
          </p:nvSpPr>
          <p:spPr bwMode="auto">
            <a:xfrm>
              <a:off x="4331" y="1296"/>
              <a:ext cx="672" cy="624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D6D6D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8059" name="Oval 8"/>
            <p:cNvSpPr>
              <a:spLocks noChangeArrowheads="1"/>
            </p:cNvSpPr>
            <p:nvPr/>
          </p:nvSpPr>
          <p:spPr bwMode="auto">
            <a:xfrm>
              <a:off x="3467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D6D6D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60169" name="Text Box 9"/>
          <p:cNvSpPr txBox="1">
            <a:spLocks noChangeArrowheads="1"/>
          </p:cNvSpPr>
          <p:nvPr/>
        </p:nvSpPr>
        <p:spPr bwMode="auto">
          <a:xfrm>
            <a:off x="822325" y="2276475"/>
            <a:ext cx="489267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 i="1">
                <a:solidFill>
                  <a:srgbClr val="0099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9900"/>
                </a:solidFill>
                <a:latin typeface="Times New Roman" pitchFamily="18" charset="0"/>
              </a:rPr>
              <a:t>2-14  </a:t>
            </a:r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测试循环执行次数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#include&lt;iostream&gt;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cout &lt;&lt; "i \t j \n" 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for ( int i =1;  i &lt;= 3;  i ++ )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外循环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{  cout &lt;&lt; i 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for ( int j =1;  j &lt;= 3;  j++ )</a:t>
            </a:r>
            <a:r>
              <a:rPr kumimoji="1" lang="en-US" altLang="zh-CN" b="1" i="1">
                <a:latin typeface="Times New Roman" pitchFamily="18" charset="0"/>
              </a:rPr>
              <a:t>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内循环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 b="1" i="1">
                <a:latin typeface="Times New Roman" pitchFamily="18" charset="0"/>
              </a:rPr>
              <a:t>           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{ cout &lt;&lt; '\t' &lt;&lt; j &lt;&lt; endl; }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6232525" y="3321050"/>
            <a:ext cx="1616075" cy="28384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	j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	1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2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3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2	1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2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3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3	1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2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3</a:t>
            </a:r>
          </a:p>
        </p:txBody>
      </p:sp>
      <p:sp>
        <p:nvSpPr>
          <p:cNvPr id="258055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2" grpId="0" autoUpdateAnimBg="0"/>
      <p:bldP spid="860163" grpId="0" autoUpdateAnimBg="0"/>
      <p:bldP spid="860169" grpId="0" autoUpdateAnimBg="0"/>
      <p:bldP spid="860170" grpId="0" animBg="1" autoUpdateAnimBg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914400" y="1862138"/>
            <a:ext cx="685800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>
                <a:latin typeface="Times New Roman" pitchFamily="18" charset="0"/>
              </a:rPr>
              <a:t>整数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是素数的条件：	除 </a:t>
            </a:r>
            <a:r>
              <a:rPr kumimoji="1" lang="en-US" altLang="zh-CN" sz="2000" b="1">
                <a:latin typeface="Times New Roman" pitchFamily="18" charset="0"/>
              </a:rPr>
              <a:t>1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外，没有其它因数。</a:t>
            </a:r>
            <a:endParaRPr kumimoji="1" lang="zh-CN" alt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914400" y="2344738"/>
            <a:ext cx="4752975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从定义出发，采用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穷举法</a:t>
            </a:r>
            <a:r>
              <a:rPr kumimoji="1" lang="zh-CN" altLang="en-US" sz="2000" b="1">
                <a:latin typeface="Times New Roman" pitchFamily="18" charset="0"/>
              </a:rPr>
              <a:t>逐个数据测试：</a:t>
            </a:r>
          </a:p>
        </p:txBody>
      </p:sp>
      <p:sp>
        <p:nvSpPr>
          <p:cNvPr id="861189" name="Rectangle 5"/>
          <p:cNvSpPr>
            <a:spLocks noChangeArrowheads="1"/>
          </p:cNvSpPr>
          <p:nvPr/>
        </p:nvSpPr>
        <p:spPr bwMode="auto">
          <a:xfrm>
            <a:off x="796925" y="1195388"/>
            <a:ext cx="2424113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>
                <a:latin typeface="Times New Roman" pitchFamily="18" charset="0"/>
              </a:rPr>
              <a:t>判定整数</a:t>
            </a:r>
            <a:r>
              <a:rPr kumimoji="1" lang="en-US" altLang="zh-CN" sz="2000" b="1">
                <a:latin typeface="Times New Roman" pitchFamily="18" charset="0"/>
              </a:rPr>
              <a:t>m</a:t>
            </a:r>
            <a:r>
              <a:rPr kumimoji="1" lang="zh-CN" altLang="en-US" sz="2000" b="1">
                <a:latin typeface="Times New Roman" pitchFamily="18" charset="0"/>
              </a:rPr>
              <a:t>是否素数</a:t>
            </a:r>
          </a:p>
        </p:txBody>
      </p:sp>
      <p:sp>
        <p:nvSpPr>
          <p:cNvPr id="861190" name="Text Box 6"/>
          <p:cNvSpPr txBox="1">
            <a:spLocks noChangeArrowheads="1"/>
          </p:cNvSpPr>
          <p:nvPr/>
        </p:nvSpPr>
        <p:spPr bwMode="auto">
          <a:xfrm>
            <a:off x="2743200" y="3455988"/>
            <a:ext cx="5514975" cy="2162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穷举法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是一种重复型算法。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基本思想是：对问题的所有可能状态一一测试，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直到	找到解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或	将全部可能状态都测试过为止。</a:t>
            </a:r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6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"/>
                                        <p:tgtEl>
                                          <p:spTgt spid="861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 autoUpdateAnimBg="0"/>
      <p:bldP spid="861188" grpId="0" autoUpdateAnimBg="0"/>
      <p:bldP spid="861189" grpId="0" autoUpdateAnimBg="0"/>
      <p:bldP spid="861190" grpId="0" autoUpdateAnimBg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914400" y="1862138"/>
            <a:ext cx="685800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>
                <a:latin typeface="Times New Roman" pitchFamily="18" charset="0"/>
              </a:rPr>
              <a:t>整数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是素数的条件：	除 </a:t>
            </a:r>
            <a:r>
              <a:rPr kumimoji="1" lang="en-US" altLang="zh-CN" sz="2000" b="1">
                <a:latin typeface="Times New Roman" pitchFamily="18" charset="0"/>
              </a:rPr>
              <a:t>1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外，没有其它因数。</a:t>
            </a:r>
            <a:endParaRPr kumimoji="1" lang="zh-CN" alt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914400" y="2344738"/>
            <a:ext cx="4752975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从定义出发，采用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穷举法</a:t>
            </a:r>
            <a:r>
              <a:rPr kumimoji="1" lang="zh-CN" altLang="en-US" sz="2000" b="1">
                <a:latin typeface="Times New Roman" pitchFamily="18" charset="0"/>
              </a:rPr>
              <a:t>逐个数据测试：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796925" y="1195388"/>
            <a:ext cx="2424113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>
                <a:latin typeface="Times New Roman" pitchFamily="18" charset="0"/>
              </a:rPr>
              <a:t>判定整数</a:t>
            </a:r>
            <a:r>
              <a:rPr kumimoji="1" lang="en-US" altLang="zh-CN" sz="2000" b="1">
                <a:latin typeface="Times New Roman" pitchFamily="18" charset="0"/>
              </a:rPr>
              <a:t>m</a:t>
            </a:r>
            <a:r>
              <a:rPr kumimoji="1" lang="zh-CN" altLang="en-US" sz="2000" b="1">
                <a:latin typeface="Times New Roman" pitchFamily="18" charset="0"/>
              </a:rPr>
              <a:t>是否素数</a:t>
            </a:r>
          </a:p>
        </p:txBody>
      </p:sp>
      <p:sp>
        <p:nvSpPr>
          <p:cNvPr id="862214" name="Text Box 6"/>
          <p:cNvSpPr txBox="1">
            <a:spLocks noChangeArrowheads="1"/>
          </p:cNvSpPr>
          <p:nvPr/>
        </p:nvSpPr>
        <p:spPr bwMode="auto">
          <a:xfrm>
            <a:off x="914400" y="2890838"/>
            <a:ext cx="7620000" cy="3267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2000" b="1">
                <a:latin typeface="Times New Roman" pitchFamily="18" charset="0"/>
              </a:rPr>
              <a:t>以  </a:t>
            </a:r>
            <a:r>
              <a:rPr kumimoji="1" lang="en-US" altLang="zh-CN" sz="2000" b="1">
                <a:latin typeface="Times New Roman" pitchFamily="18" charset="0"/>
              </a:rPr>
              <a:t>i = 2 ~ m-1 </a:t>
            </a:r>
            <a:r>
              <a:rPr kumimoji="1" lang="zh-CN" altLang="en-US" sz="2000" b="1">
                <a:latin typeface="Times New Roman" pitchFamily="18" charset="0"/>
              </a:rPr>
              <a:t>作除数，只要有一个 </a:t>
            </a:r>
            <a:r>
              <a:rPr kumimoji="1" lang="en-US" altLang="zh-CN" sz="2000" b="1">
                <a:latin typeface="Times New Roman" pitchFamily="18" charset="0"/>
              </a:rPr>
              <a:t>i </a:t>
            </a:r>
            <a:r>
              <a:rPr kumimoji="1" lang="zh-CN" altLang="en-US" sz="2000" b="1">
                <a:latin typeface="Times New Roman" pitchFamily="18" charset="0"/>
              </a:rPr>
              <a:t>是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zh-CN" sz="2000" b="1">
                <a:latin typeface="Times New Roman" pitchFamily="18" charset="0"/>
              </a:rPr>
              <a:t>的因数，则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zh-CN" sz="2000" b="1">
                <a:latin typeface="Times New Roman" pitchFamily="18" charset="0"/>
              </a:rPr>
              <a:t>不是素数。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for ( int i = 2;  i &lt; m ; i ++ 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	    if ( m % i == 0 )    break 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	if ( m == i 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	   m </a:t>
            </a:r>
            <a:r>
              <a:rPr kumimoji="1" lang="zh-CN" altLang="zh-CN" sz="2000" b="1">
                <a:latin typeface="Times New Roman" pitchFamily="18" charset="0"/>
              </a:rPr>
              <a:t>是素数 ；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else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	   m </a:t>
            </a:r>
            <a:r>
              <a:rPr kumimoji="1" lang="zh-CN" altLang="en-US" sz="2000" b="1">
                <a:latin typeface="Times New Roman" pitchFamily="18" charset="0"/>
              </a:rPr>
              <a:t>不是素数；	</a:t>
            </a:r>
            <a:endParaRPr kumimoji="1" lang="zh-CN" altLang="en-US" sz="2000" b="1">
              <a:solidFill>
                <a:srgbClr val="ECE6C0"/>
              </a:solidFill>
              <a:effectDag name="">
                <a:cont type="tree" name="">
                  <a:effect ref="fillLine"/>
                  <a:outerShdw dist="38100" dir="13500000" algn="br">
                    <a:srgbClr val="FFFBE0"/>
                  </a:outerShdw>
                </a:cont>
                <a:cont type="tree" name="">
                  <a:effect ref="fillLine"/>
                  <a:outerShdw dist="38100" dir="2700000" algn="tl">
                    <a:srgbClr val="8D8973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4" grpId="0" autoUpdateAnimBg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863235" name="Text Box 3"/>
          <p:cNvSpPr txBox="1">
            <a:spLocks noChangeArrowheads="1"/>
          </p:cNvSpPr>
          <p:nvPr/>
        </p:nvSpPr>
        <p:spPr bwMode="auto">
          <a:xfrm>
            <a:off x="1143000" y="963613"/>
            <a:ext cx="4953000" cy="5045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int i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long 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&lt;&lt;"Please input a number:\n";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cin &gt;&gt;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for ( i =2;  i &lt; m; 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if ( m% i == 0 )  break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if ( m == i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m &lt;&lt; " is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m &lt;&lt; " is not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6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6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6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63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autoUpdateAnimBg="0" advAuto="100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1143000" y="963613"/>
            <a:ext cx="4953000" cy="5045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{ int i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long 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cout &lt;&lt;"Please input a number:\n";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cin &gt;&gt;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for ( i =2;  i &lt; m; 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  if ( m% i == 0 )  break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if ( m == i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cout &lt;&lt; m &lt;&lt; " is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cout &lt;&lt; m &lt;&lt; " is not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864260" name="AutoShape 4"/>
          <p:cNvSpPr>
            <a:spLocks/>
          </p:cNvSpPr>
          <p:nvPr/>
        </p:nvSpPr>
        <p:spPr bwMode="auto">
          <a:xfrm>
            <a:off x="5791200" y="224313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找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的因数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0" grpId="0" animBg="1" autoUpdateAnimBg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1143000" y="963613"/>
            <a:ext cx="4953000" cy="5045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{ int i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long 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cout &lt;&lt;"Please input a number:\n";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cin &gt;&gt;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for ( i =2;  i &lt; m; 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  if ( m% i == 0 )  break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if ( m == i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cout &lt;&lt; m &lt;&lt; " is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cout &lt;&lt; m &lt;&lt; " is not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865284" name="AutoShape 4"/>
          <p:cNvSpPr>
            <a:spLocks/>
          </p:cNvSpPr>
          <p:nvPr/>
        </p:nvSpPr>
        <p:spPr bwMode="auto">
          <a:xfrm>
            <a:off x="5715000" y="2490788"/>
            <a:ext cx="2590800" cy="914400"/>
          </a:xfrm>
          <a:prstGeom prst="borderCallout2">
            <a:avLst>
              <a:gd name="adj1" fmla="val 12500"/>
              <a:gd name="adj2" fmla="val -2940"/>
              <a:gd name="adj3" fmla="val 12500"/>
              <a:gd name="adj4" fmla="val -20894"/>
              <a:gd name="adj5" fmla="val 209375"/>
              <a:gd name="adj6" fmla="val -784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判断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是否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被小于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的数整除</a:t>
            </a:r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4" grpId="0" animBg="1" autoUpdateAnimBg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143000" y="963613"/>
            <a:ext cx="4953000" cy="5045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int i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long 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&lt;&lt;"Please input a number:\n";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cin &gt;&gt;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for ( i =2;  i &lt; m; 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if ( m% i == 0 )  break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if ( m == i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m &lt;&lt; " is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m &lt;&lt; " is not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26419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  <p:pic>
        <p:nvPicPr>
          <p:cNvPr id="26419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6438" y="3897313"/>
            <a:ext cx="387191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914400" y="1728788"/>
            <a:ext cx="6858000" cy="449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Times New Roman" pitchFamily="18" charset="0"/>
              </a:rPr>
              <a:t>整数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是素数的条件：	除 </a:t>
            </a:r>
            <a:r>
              <a:rPr kumimoji="1" lang="en-US" altLang="zh-CN" b="1">
                <a:latin typeface="Times New Roman" pitchFamily="18" charset="0"/>
              </a:rPr>
              <a:t>1 </a:t>
            </a:r>
            <a:r>
              <a:rPr kumimoji="1" lang="zh-CN" altLang="en-US" b="1">
                <a:latin typeface="Times New Roman" pitchFamily="18" charset="0"/>
              </a:rPr>
              <a:t>和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外，没有其它因数。</a:t>
            </a:r>
            <a:endParaRPr kumimoji="1" lang="zh-CN" altLang="en-US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908050" y="1214438"/>
            <a:ext cx="2200275" cy="449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b="1">
                <a:latin typeface="Times New Roman" pitchFamily="18" charset="0"/>
              </a:rPr>
              <a:t>判定整数</a:t>
            </a:r>
            <a:r>
              <a:rPr kumimoji="1" lang="en-US" altLang="zh-CN" b="1">
                <a:latin typeface="Times New Roman" pitchFamily="18" charset="0"/>
              </a:rPr>
              <a:t>m</a:t>
            </a:r>
            <a:r>
              <a:rPr kumimoji="1" lang="zh-CN" altLang="en-US" b="1">
                <a:latin typeface="Times New Roman" pitchFamily="18" charset="0"/>
              </a:rPr>
              <a:t>是否素数</a:t>
            </a:r>
          </a:p>
        </p:txBody>
      </p:sp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1371600" y="3405188"/>
            <a:ext cx="6759575" cy="2397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for ( int i = 2;  </a:t>
            </a:r>
            <a:r>
              <a:rPr kumimoji="1" lang="en-US" altLang="zh-CN" b="1">
                <a:solidFill>
                  <a:srgbClr val="CC0000"/>
                </a:solidFill>
                <a:latin typeface="Times New Roman" pitchFamily="18" charset="0"/>
              </a:rPr>
              <a:t>i &lt;= sqrt( m )</a:t>
            </a:r>
            <a:r>
              <a:rPr kumimoji="1" lang="en-US" altLang="zh-CN" b="1">
                <a:latin typeface="Times New Roman" pitchFamily="18" charset="0"/>
              </a:rPr>
              <a:t> ;  i ++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if ( m %  i == 0 )    break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if </a:t>
            </a:r>
            <a:r>
              <a:rPr kumimoji="1" lang="en-US" altLang="zh-CN" b="1">
                <a:latin typeface="宋体" pitchFamily="2" charset="-122"/>
              </a:rPr>
              <a:t>(</a:t>
            </a:r>
            <a:r>
              <a:rPr kumimoji="1" lang="en-US" altLang="zh-CN" b="1">
                <a:solidFill>
                  <a:srgbClr val="CC0000"/>
                </a:solidFill>
                <a:latin typeface="Times New Roman" pitchFamily="18" charset="0"/>
              </a:rPr>
              <a:t>sqrt( m )</a:t>
            </a:r>
            <a:r>
              <a:rPr kumimoji="1" lang="en-US" altLang="zh-CN"/>
              <a:t> &lt;</a:t>
            </a:r>
            <a:r>
              <a:rPr kumimoji="1" lang="en-US" altLang="zh-CN" b="1">
                <a:latin typeface="Times New Roman" pitchFamily="18" charset="0"/>
              </a:rPr>
              <a:t> i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m </a:t>
            </a:r>
            <a:r>
              <a:rPr kumimoji="1" lang="zh-CN" altLang="zh-CN" b="1">
                <a:latin typeface="Times New Roman" pitchFamily="18" charset="0"/>
              </a:rPr>
              <a:t>是素数 ；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else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m </a:t>
            </a:r>
            <a:r>
              <a:rPr kumimoji="1" lang="zh-CN" altLang="en-US" b="1">
                <a:latin typeface="Times New Roman" pitchFamily="18" charset="0"/>
              </a:rPr>
              <a:t>不是素数；		          		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38200" y="2262188"/>
            <a:ext cx="6553200" cy="917575"/>
            <a:chOff x="480" y="1612"/>
            <a:chExt cx="4128" cy="578"/>
          </a:xfrm>
        </p:grpSpPr>
        <p:sp>
          <p:nvSpPr>
            <p:cNvPr id="53258" name="Text Box 7"/>
            <p:cNvSpPr txBox="1">
              <a:spLocks noChangeArrowheads="1"/>
            </p:cNvSpPr>
            <p:nvPr/>
          </p:nvSpPr>
          <p:spPr bwMode="auto">
            <a:xfrm>
              <a:off x="480" y="1612"/>
              <a:ext cx="4128" cy="57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算法优化：</a:t>
              </a:r>
              <a:r>
                <a:rPr kumimoji="1" lang="zh-CN" altLang="en-US" b="1">
                  <a:latin typeface="Times New Roman" pitchFamily="18" charset="0"/>
                </a:rPr>
                <a:t>	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zh-CN" altLang="en-US" b="1">
                  <a:latin typeface="Times New Roman" pitchFamily="18" charset="0"/>
                </a:rPr>
                <a:t>        若 </a:t>
              </a:r>
              <a:r>
                <a:rPr kumimoji="1" lang="en-US" altLang="zh-CN" b="1">
                  <a:latin typeface="Times New Roman" pitchFamily="18" charset="0"/>
                </a:rPr>
                <a:t>m </a:t>
              </a:r>
              <a:r>
                <a:rPr kumimoji="1" lang="zh-CN" altLang="zh-CN" b="1">
                  <a:latin typeface="Times New Roman" pitchFamily="18" charset="0"/>
                </a:rPr>
                <a:t>不是素数，有：</a:t>
              </a:r>
              <a:r>
                <a:rPr kumimoji="1" lang="en-US" altLang="zh-CN" b="1">
                  <a:latin typeface="Times New Roman" pitchFamily="18" charset="0"/>
                </a:rPr>
                <a:t>m = i *j ,  i &lt;= j ,  i &lt;=        ,   j &gt;= </a:t>
              </a:r>
            </a:p>
          </p:txBody>
        </p:sp>
        <p:graphicFrame>
          <p:nvGraphicFramePr>
            <p:cNvPr id="53250" name="Object 8"/>
            <p:cNvGraphicFramePr>
              <a:graphicFrameLocks noChangeAspect="1"/>
            </p:cNvGraphicFramePr>
            <p:nvPr/>
          </p:nvGraphicFramePr>
          <p:xfrm>
            <a:off x="3471" y="1967"/>
            <a:ext cx="225" cy="216"/>
          </p:xfrm>
          <a:graphic>
            <a:graphicData uri="http://schemas.openxmlformats.org/presentationml/2006/ole">
              <p:oleObj spid="_x0000_s53250" name="公式" r:id="rId3" imgW="279360" imgH="228600" progId="Equation.3">
                <p:embed/>
              </p:oleObj>
            </a:graphicData>
          </a:graphic>
        </p:graphicFrame>
        <p:graphicFrame>
          <p:nvGraphicFramePr>
            <p:cNvPr id="53251" name="Object 9"/>
            <p:cNvGraphicFramePr>
              <a:graphicFrameLocks noChangeAspect="1"/>
            </p:cNvGraphicFramePr>
            <p:nvPr/>
          </p:nvGraphicFramePr>
          <p:xfrm>
            <a:off x="4095" y="1967"/>
            <a:ext cx="225" cy="216"/>
          </p:xfrm>
          <a:graphic>
            <a:graphicData uri="http://schemas.openxmlformats.org/presentationml/2006/ole">
              <p:oleObj spid="_x0000_s53251" name="公式" r:id="rId4" imgW="279360" imgH="228600" progId="Equation.3">
                <p:embed/>
              </p:oleObj>
            </a:graphicData>
          </a:graphic>
        </p:graphicFrame>
      </p:grpSp>
      <p:sp>
        <p:nvSpPr>
          <p:cNvPr id="5325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3" grpId="0" autoUpdateAnimBg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1295400" y="863600"/>
            <a:ext cx="6477000" cy="5578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&lt;cmath&gt;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{ int i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long  m;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&lt;&lt;"Please input a number:\n";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cin &gt;&gt; m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double sqrtm = sqrt( m ) 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函数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sqrt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是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double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类型</a:t>
            </a:r>
            <a:r>
              <a:rPr kumimoji="1" lang="zh-CN" altLang="en-US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for ( i =2;  i &lt;= sqrtm ;  i ++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    if ( m% i == 0 )  break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if ( sqrtm &lt; i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&lt;&lt;m&lt;&lt;" is prime."&lt;&lt;endl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m &lt;&lt; " is not prime." &lt;&lt;endl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6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6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86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86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86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86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86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86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86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86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868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build="p" autoUpdateAnimBg="0" advAuto="100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1295400" y="863600"/>
            <a:ext cx="6324600" cy="5578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cmath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long  m;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&lt;&lt;"Please input a number:\n";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m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double </a:t>
            </a:r>
            <a:r>
              <a:rPr kumimoji="1" lang="en-US" altLang="zh-CN" b="1" i="1" dirty="0" err="1">
                <a:solidFill>
                  <a:srgbClr val="0033CC"/>
                </a:solidFill>
                <a:latin typeface="Times New Roman" pitchFamily="18" charset="0"/>
              </a:rPr>
              <a:t>sqrtm</a:t>
            </a:r>
            <a:r>
              <a:rPr kumimoji="1"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 = </a:t>
            </a:r>
            <a:r>
              <a:rPr kumimoji="1" lang="en-US" altLang="zh-CN" b="1" i="1" dirty="0" err="1">
                <a:solidFill>
                  <a:srgbClr val="0033CC"/>
                </a:solidFill>
                <a:latin typeface="Times New Roman" pitchFamily="18" charset="0"/>
              </a:rPr>
              <a:t>sqrt</a:t>
            </a:r>
            <a:r>
              <a:rPr kumimoji="1"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( m ) ;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函数</a:t>
            </a:r>
            <a:r>
              <a:rPr kumimoji="1" lang="en-US" altLang="zh-CN" b="1" i="1" dirty="0" err="1">
                <a:solidFill>
                  <a:srgbClr val="008000"/>
                </a:solidFill>
                <a:latin typeface="Times New Roman" pitchFamily="18" charset="0"/>
              </a:rPr>
              <a:t>sqrt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是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double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类型 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b="1" dirty="0">
                <a:latin typeface="Times New Roman" pitchFamily="18" charset="0"/>
              </a:rPr>
              <a:t>for (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=2; 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&lt;=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; 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++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if ( m%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== 0 )  break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if (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&lt;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&lt;&lt;m&lt;&lt;" is prime."&lt;&lt;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m &lt;&lt; " is not prime." 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}</a:t>
            </a:r>
          </a:p>
        </p:txBody>
      </p:sp>
      <p:sp>
        <p:nvSpPr>
          <p:cNvPr id="869380" name="AutoShape 4"/>
          <p:cNvSpPr>
            <a:spLocks/>
          </p:cNvSpPr>
          <p:nvPr/>
        </p:nvSpPr>
        <p:spPr bwMode="auto">
          <a:xfrm>
            <a:off x="4835525" y="2243138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9894"/>
              <a:gd name="adj5" fmla="val 221616"/>
              <a:gd name="adj6" fmla="val -1119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求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的平方根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33400" y="40116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80901" name="Group 8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7129" name="Rectangle 9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7130" name="Rectangle 10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7131" name="Text Box 11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7132" name="Text Box 12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7133" name="Rectangle 13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7134" name="Text Box 14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80902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029200" y="4454525"/>
            <a:ext cx="3733800" cy="623888"/>
            <a:chOff x="3120" y="2967"/>
            <a:chExt cx="2352" cy="393"/>
          </a:xfrm>
        </p:grpSpPr>
        <p:sp>
          <p:nvSpPr>
            <p:cNvPr id="80905" name="Rectangle 17"/>
            <p:cNvSpPr>
              <a:spLocks noChangeArrowheads="1"/>
            </p:cNvSpPr>
            <p:nvPr/>
          </p:nvSpPr>
          <p:spPr bwMode="auto">
            <a:xfrm>
              <a:off x="3600" y="2976"/>
              <a:ext cx="187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max = 7</a:t>
              </a:r>
            </a:p>
          </p:txBody>
        </p:sp>
        <p:sp>
          <p:nvSpPr>
            <p:cNvPr id="80906" name="Text Box 18"/>
            <p:cNvSpPr txBox="1">
              <a:spLocks noChangeArrowheads="1"/>
            </p:cNvSpPr>
            <p:nvPr/>
          </p:nvSpPr>
          <p:spPr bwMode="auto">
            <a:xfrm>
              <a:off x="3120" y="296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sz="2000" b="1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80904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1295400" y="863600"/>
            <a:ext cx="6477000" cy="5578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cmath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long  m;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&lt;&lt;"Please input a number:\n";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m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double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= </a:t>
            </a:r>
            <a:r>
              <a:rPr kumimoji="1" lang="en-US" altLang="zh-CN" b="1" dirty="0" err="1">
                <a:latin typeface="Times New Roman" pitchFamily="18" charset="0"/>
              </a:rPr>
              <a:t>sqrt</a:t>
            </a:r>
            <a:r>
              <a:rPr kumimoji="1" lang="en-US" altLang="zh-CN" b="1" dirty="0">
                <a:latin typeface="Times New Roman" pitchFamily="18" charset="0"/>
              </a:rPr>
              <a:t>( m ) ;		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函数</a:t>
            </a:r>
            <a:r>
              <a:rPr kumimoji="1" lang="en-US" altLang="zh-CN" b="1" i="1" dirty="0" err="1">
                <a:solidFill>
                  <a:srgbClr val="008000"/>
                </a:solidFill>
                <a:latin typeface="Times New Roman" pitchFamily="18" charset="0"/>
              </a:rPr>
              <a:t>sqrt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是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double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类型</a:t>
            </a:r>
            <a:r>
              <a:rPr kumimoji="1" lang="zh-CN" altLang="en-US" b="1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endParaRPr kumimoji="1" lang="zh-CN" altLang="en-US" b="1" dirty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b="1" dirty="0">
                <a:latin typeface="Times New Roman" pitchFamily="18" charset="0"/>
              </a:rPr>
              <a:t>for (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=2;  </a:t>
            </a:r>
            <a:r>
              <a:rPr kumimoji="1" lang="en-US" altLang="zh-CN" b="1" i="1" dirty="0" err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 &lt;= </a:t>
            </a:r>
            <a:r>
              <a:rPr kumimoji="1" lang="en-US" altLang="zh-CN" b="1" i="1" dirty="0" err="1">
                <a:solidFill>
                  <a:srgbClr val="0033CC"/>
                </a:solidFill>
                <a:latin typeface="Times New Roman" pitchFamily="18" charset="0"/>
              </a:rPr>
              <a:t>sqrtm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b="1" dirty="0">
                <a:latin typeface="Times New Roman" pitchFamily="18" charset="0"/>
              </a:rPr>
              <a:t>; 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++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if ( m%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== 0 )  break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if (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&lt;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&lt;&lt;m&lt;&lt;" is prime."&lt;&lt;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m &lt;&lt; " is not prime." 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}</a:t>
            </a:r>
          </a:p>
        </p:txBody>
      </p:sp>
      <p:sp>
        <p:nvSpPr>
          <p:cNvPr id="870404" name="Oval 4"/>
          <p:cNvSpPr>
            <a:spLocks noChangeArrowheads="1"/>
          </p:cNvSpPr>
          <p:nvPr/>
        </p:nvSpPr>
        <p:spPr bwMode="auto">
          <a:xfrm>
            <a:off x="2484438" y="3984625"/>
            <a:ext cx="1143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05" name="AutoShape 5"/>
          <p:cNvSpPr>
            <a:spLocks/>
          </p:cNvSpPr>
          <p:nvPr/>
        </p:nvSpPr>
        <p:spPr bwMode="auto">
          <a:xfrm>
            <a:off x="5410200" y="2459038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8894"/>
              <a:gd name="adj5" fmla="val 234116"/>
              <a:gd name="adj6" fmla="val -1076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注意循环条件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7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4" grpId="0" animBg="1"/>
      <p:bldP spid="870405" grpId="0" animBg="1" autoUpdateAnimBg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871428" name="Oval 4"/>
          <p:cNvSpPr>
            <a:spLocks noChangeArrowheads="1"/>
          </p:cNvSpPr>
          <p:nvPr/>
        </p:nvSpPr>
        <p:spPr bwMode="auto">
          <a:xfrm>
            <a:off x="1714480" y="4762512"/>
            <a:ext cx="1143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1429" name="AutoShape 5"/>
          <p:cNvSpPr>
            <a:spLocks/>
          </p:cNvSpPr>
          <p:nvPr/>
        </p:nvSpPr>
        <p:spPr bwMode="auto">
          <a:xfrm>
            <a:off x="5867400" y="2676524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41167"/>
              <a:gd name="adj5" fmla="val 334116"/>
              <a:gd name="adj6" fmla="val -160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判断素数条件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95400" y="863600"/>
            <a:ext cx="6477000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cmath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long  m;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&lt;&lt;"Please input a number:\n";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m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double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= </a:t>
            </a:r>
            <a:r>
              <a:rPr kumimoji="1" lang="en-US" altLang="zh-CN" b="1" dirty="0" err="1">
                <a:latin typeface="Times New Roman" pitchFamily="18" charset="0"/>
              </a:rPr>
              <a:t>sqrt</a:t>
            </a:r>
            <a:r>
              <a:rPr kumimoji="1" lang="en-US" altLang="zh-CN" b="1" dirty="0">
                <a:latin typeface="Times New Roman" pitchFamily="18" charset="0"/>
              </a:rPr>
              <a:t>( m ) ;		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函数</a:t>
            </a:r>
            <a:r>
              <a:rPr kumimoji="1" lang="en-US" altLang="zh-CN" b="1" i="1" dirty="0" err="1">
                <a:solidFill>
                  <a:srgbClr val="008000"/>
                </a:solidFill>
                <a:latin typeface="Times New Roman" pitchFamily="18" charset="0"/>
              </a:rPr>
              <a:t>sqrt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是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double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类型</a:t>
            </a:r>
            <a:r>
              <a:rPr kumimoji="1" lang="zh-CN" altLang="en-US" b="1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endParaRPr kumimoji="1" lang="zh-CN" altLang="en-US" b="1" dirty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b="1" dirty="0">
                <a:latin typeface="Times New Roman" pitchFamily="18" charset="0"/>
              </a:rPr>
              <a:t>for (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=2; 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&lt;=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; 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++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if ( m%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== 0 )  break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if ( </a:t>
            </a:r>
            <a:r>
              <a:rPr kumimoji="1"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sqrtm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 &lt; </a:t>
            </a:r>
            <a:r>
              <a:rPr kumimoji="1"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b="1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&lt;&lt;m&lt;&lt;" is prime."&lt;&lt;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m &lt;&lt; " is not prime." 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7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8" grpId="0" animBg="1"/>
      <p:bldP spid="871429" grpId="0" animBg="1" autoUpdateAnimBg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Text Box 2"/>
          <p:cNvSpPr txBox="1">
            <a:spLocks noChangeArrowheads="1"/>
          </p:cNvSpPr>
          <p:nvPr/>
        </p:nvSpPr>
        <p:spPr bwMode="auto">
          <a:xfrm>
            <a:off x="1104900" y="1949450"/>
            <a:ext cx="6350000" cy="1127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分析：</a:t>
            </a:r>
            <a:r>
              <a:rPr kumimoji="1" lang="zh-CN" altLang="en-US" sz="2000" b="1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 用循环  </a:t>
            </a:r>
            <a:r>
              <a:rPr kumimoji="1" lang="en-US" altLang="zh-CN" sz="2000" b="1">
                <a:latin typeface="Times New Roman" pitchFamily="18" charset="0"/>
              </a:rPr>
              <a:t>for  m : 100 ~ 200,  </a:t>
            </a:r>
            <a:r>
              <a:rPr kumimoji="1" lang="zh-CN" altLang="en-US" sz="2000" b="1">
                <a:latin typeface="Times New Roman" pitchFamily="18" charset="0"/>
              </a:rPr>
              <a:t>判断每个</a:t>
            </a:r>
            <a:r>
              <a:rPr kumimoji="1" lang="zh-CN" altLang="zh-CN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zh-CN" sz="2000" b="1">
                <a:latin typeface="Times New Roman" pitchFamily="18" charset="0"/>
              </a:rPr>
              <a:t>是否素数。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</a:p>
        </p:txBody>
      </p:sp>
      <p:sp>
        <p:nvSpPr>
          <p:cNvPr id="872451" name="Text Box 3"/>
          <p:cNvSpPr txBox="1">
            <a:spLocks noChangeArrowheads="1"/>
          </p:cNvSpPr>
          <p:nvPr/>
        </p:nvSpPr>
        <p:spPr bwMode="auto">
          <a:xfrm>
            <a:off x="1600200" y="3267075"/>
            <a:ext cx="5791200" cy="18303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for ( m = 101;  m &lt;= 200 ;  m+=2  )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  if ( m</a:t>
            </a:r>
            <a:r>
              <a:rPr kumimoji="1" lang="zh-CN" altLang="zh-CN" sz="2000" b="1">
                <a:latin typeface="Times New Roman" pitchFamily="18" charset="0"/>
              </a:rPr>
              <a:t>是素数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     </a:t>
            </a:r>
            <a:r>
              <a:rPr kumimoji="1" lang="zh-CN" altLang="en-US" sz="2000" b="1">
                <a:latin typeface="Times New Roman" pitchFamily="18" charset="0"/>
              </a:rPr>
              <a:t>输出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；	</a:t>
            </a:r>
            <a:endParaRPr kumimoji="1" lang="zh-CN" altLang="en-US" sz="2000" b="1">
              <a:solidFill>
                <a:srgbClr val="ECE6C0"/>
              </a:solidFill>
              <a:effectDag name="">
                <a:cont type="tree" name="">
                  <a:effect ref="fillLine"/>
                  <a:outerShdw dist="38100" dir="13500000" algn="br">
                    <a:srgbClr val="FFFBE0"/>
                  </a:outerShdw>
                </a:cont>
                <a:cont type="tree" name="">
                  <a:effect ref="fillLine"/>
                  <a:outerShdw dist="38100" dir="2700000" algn="tl">
                    <a:srgbClr val="8D8973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6931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  <p:sp>
        <p:nvSpPr>
          <p:cNvPr id="872456" name="Rectangle 8"/>
          <p:cNvSpPr>
            <a:spLocks noChangeArrowheads="1"/>
          </p:cNvSpPr>
          <p:nvPr/>
        </p:nvSpPr>
        <p:spPr bwMode="auto">
          <a:xfrm>
            <a:off x="831850" y="974725"/>
            <a:ext cx="433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2-16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找出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100∼200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之间的所有素数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0" grpId="0" autoUpdateAnimBg="0"/>
      <p:bldP spid="872451" grpId="0" autoUpdateAnimBg="0"/>
      <p:bldP spid="872456" grpId="0" autoUpdateAnimBg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1104900" y="1949450"/>
            <a:ext cx="6350000" cy="1127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分析：</a:t>
            </a:r>
            <a:r>
              <a:rPr kumimoji="1" lang="zh-CN" altLang="en-US" sz="2000" b="1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 用循环  </a:t>
            </a:r>
            <a:r>
              <a:rPr kumimoji="1" lang="en-US" altLang="zh-CN" sz="2000" b="1">
                <a:latin typeface="Times New Roman" pitchFamily="18" charset="0"/>
              </a:rPr>
              <a:t>for  m : 100 ~ 200,  </a:t>
            </a:r>
            <a:r>
              <a:rPr kumimoji="1" lang="zh-CN" altLang="en-US" sz="2000" b="1">
                <a:latin typeface="Times New Roman" pitchFamily="18" charset="0"/>
              </a:rPr>
              <a:t>判断每个</a:t>
            </a:r>
            <a:r>
              <a:rPr kumimoji="1" lang="zh-CN" altLang="zh-CN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zh-CN" sz="2000" b="1">
                <a:latin typeface="Times New Roman" pitchFamily="18" charset="0"/>
              </a:rPr>
              <a:t>是否素数。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1600200" y="3267075"/>
            <a:ext cx="5791200" cy="18303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for ( m = 101;  m &lt;= 200 ; 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m+=2</a:t>
            </a:r>
            <a:r>
              <a:rPr kumimoji="1" lang="en-US" altLang="zh-CN" sz="2000" b="1">
                <a:latin typeface="Times New Roman" pitchFamily="18" charset="0"/>
              </a:rPr>
              <a:t>  )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  if ( m</a:t>
            </a:r>
            <a:r>
              <a:rPr kumimoji="1" lang="zh-CN" altLang="zh-CN" sz="2000" b="1">
                <a:latin typeface="Times New Roman" pitchFamily="18" charset="0"/>
              </a:rPr>
              <a:t>是素数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     </a:t>
            </a:r>
            <a:r>
              <a:rPr kumimoji="1" lang="zh-CN" altLang="en-US" sz="2000" b="1">
                <a:latin typeface="Times New Roman" pitchFamily="18" charset="0"/>
              </a:rPr>
              <a:t>输出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；	</a:t>
            </a:r>
            <a:endParaRPr kumimoji="1" lang="zh-CN" altLang="en-US" sz="2000" b="1">
              <a:solidFill>
                <a:srgbClr val="ECE6C0"/>
              </a:solidFill>
              <a:effectDag name="">
                <a:cont type="tree" name="">
                  <a:effect ref="fillLine"/>
                  <a:outerShdw dist="38100" dir="13500000" algn="br">
                    <a:srgbClr val="FFFBE0"/>
                  </a:outerShdw>
                </a:cont>
                <a:cont type="tree" name="">
                  <a:effect ref="fillLine"/>
                  <a:outerShdw dist="38100" dir="2700000" algn="tl">
                    <a:srgbClr val="8D8973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873478" name="Oval 6"/>
          <p:cNvSpPr>
            <a:spLocks noChangeArrowheads="1"/>
          </p:cNvSpPr>
          <p:nvPr/>
        </p:nvSpPr>
        <p:spPr bwMode="auto">
          <a:xfrm>
            <a:off x="4343400" y="35052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3479" name="AutoShape 7"/>
          <p:cNvSpPr>
            <a:spLocks/>
          </p:cNvSpPr>
          <p:nvPr/>
        </p:nvSpPr>
        <p:spPr bwMode="auto">
          <a:xfrm>
            <a:off x="6248400" y="1752600"/>
            <a:ext cx="2362200" cy="762000"/>
          </a:xfrm>
          <a:prstGeom prst="borderCallout2">
            <a:avLst>
              <a:gd name="adj1" fmla="val 15000"/>
              <a:gd name="adj2" fmla="val -3227"/>
              <a:gd name="adj3" fmla="val 15000"/>
              <a:gd name="adj4" fmla="val -17338"/>
              <a:gd name="adj5" fmla="val 215208"/>
              <a:gd name="adj6" fmla="val -62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除</a:t>
            </a:r>
            <a:r>
              <a:rPr kumimoji="1" lang="en-US" altLang="zh-CN" b="1">
                <a:latin typeface="Times New Roman" pitchFamily="18" charset="0"/>
              </a:rPr>
              <a:t>2</a:t>
            </a:r>
            <a:r>
              <a:rPr kumimoji="1" lang="zh-CN" altLang="en-US" b="1">
                <a:latin typeface="Times New Roman" pitchFamily="18" charset="0"/>
              </a:rPr>
              <a:t>外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所有偶数不是素数</a:t>
            </a:r>
          </a:p>
        </p:txBody>
      </p:sp>
      <p:sp>
        <p:nvSpPr>
          <p:cNvPr id="270342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  <p:sp>
        <p:nvSpPr>
          <p:cNvPr id="270343" name="Rectangle 10"/>
          <p:cNvSpPr>
            <a:spLocks noChangeArrowheads="1"/>
          </p:cNvSpPr>
          <p:nvPr/>
        </p:nvSpPr>
        <p:spPr bwMode="auto">
          <a:xfrm>
            <a:off x="831850" y="974725"/>
            <a:ext cx="433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2-16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找出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100∼200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之间的所有素数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7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8" grpId="0" animBg="1"/>
      <p:bldP spid="873479" grpId="0" animBg="1" autoUpdateAnimBg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4"/>
          <p:cNvSpPr txBox="1">
            <a:spLocks noChangeArrowheads="1"/>
          </p:cNvSpPr>
          <p:nvPr/>
        </p:nvSpPr>
        <p:spPr bwMode="auto">
          <a:xfrm>
            <a:off x="838200" y="3373438"/>
            <a:ext cx="7162800" cy="4079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endParaRPr kumimoji="1" lang="zh-CN" altLang="zh-CN" b="1">
              <a:latin typeface="Times New Roman" pitchFamily="18" charset="0"/>
            </a:endParaRPr>
          </a:p>
        </p:txBody>
      </p:sp>
      <p:sp>
        <p:nvSpPr>
          <p:cNvPr id="27136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  <p:sp>
        <p:nvSpPr>
          <p:cNvPr id="271364" name="Rectangle 7"/>
          <p:cNvSpPr>
            <a:spLocks noChangeArrowheads="1"/>
          </p:cNvSpPr>
          <p:nvPr/>
        </p:nvSpPr>
        <p:spPr bwMode="auto">
          <a:xfrm>
            <a:off x="533400" y="265113"/>
            <a:ext cx="434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2-16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找出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100—200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之间的所有素数</a:t>
            </a:r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665163" y="908050"/>
            <a:ext cx="7146925" cy="5462588"/>
          </a:xfrm>
          <a:prstGeom prst="rect">
            <a:avLst/>
          </a:prstGeom>
          <a:noFill/>
          <a:ln w="19050">
            <a:noFill/>
            <a:miter lim="800000"/>
            <a:headEnd type="none" w="lg" len="lg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#include&lt; iostream &gt;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#include&lt; cmath &gt;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{ long m ;  int i, k = 0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for( m = 101; m &lt;= 200 ; m += 2 )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{ double sqrtm = sqrt( double(m) )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for( i = 2 ; i &lt;= sqrtm ; i ++ )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  if( m % i == 0 )  break 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if( sqrtm &lt; i  )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  {  cout &lt;&lt; m &lt;&lt; "  "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     k ++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     if( k%10 == 0 ) cout &lt;&lt; endl ;	   	</a:t>
            </a:r>
            <a:r>
              <a:rPr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lang="zh-CN" altLang="en-US" b="1" i="1">
                <a:solidFill>
                  <a:srgbClr val="008000"/>
                </a:solidFill>
                <a:latin typeface="Times New Roman" pitchFamily="18" charset="0"/>
              </a:rPr>
              <a:t>每行输出个数据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latin typeface="Times New Roman" pitchFamily="18" charset="0"/>
              </a:rPr>
              <a:t>        </a:t>
            </a:r>
            <a:r>
              <a:rPr lang="en-US" altLang="zh-CN" b="1">
                <a:latin typeface="Times New Roman" pitchFamily="18" charset="0"/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}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cout &lt;&lt; endl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}</a:t>
            </a:r>
          </a:p>
        </p:txBody>
      </p:sp>
      <p:pic>
        <p:nvPicPr>
          <p:cNvPr id="87450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5214950"/>
            <a:ext cx="513717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4506" name="Oval 10"/>
          <p:cNvSpPr>
            <a:spLocks noChangeArrowheads="1"/>
          </p:cNvSpPr>
          <p:nvPr/>
        </p:nvSpPr>
        <p:spPr bwMode="auto">
          <a:xfrm>
            <a:off x="2627313" y="2781300"/>
            <a:ext cx="1728787" cy="5032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4507" name="AutoShape 11"/>
          <p:cNvSpPr>
            <a:spLocks/>
          </p:cNvSpPr>
          <p:nvPr/>
        </p:nvSpPr>
        <p:spPr bwMode="auto">
          <a:xfrm>
            <a:off x="5292725" y="1227138"/>
            <a:ext cx="1800225" cy="473075"/>
          </a:xfrm>
          <a:prstGeom prst="borderCallout2">
            <a:avLst>
              <a:gd name="adj1" fmla="val 24162"/>
              <a:gd name="adj2" fmla="val -4231"/>
              <a:gd name="adj3" fmla="val 24162"/>
              <a:gd name="adj4" fmla="val -22750"/>
              <a:gd name="adj5" fmla="val 346644"/>
              <a:gd name="adj6" fmla="val -817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参数类型转换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7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7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4" grpId="0"/>
      <p:bldP spid="874506" grpId="0" animBg="1"/>
      <p:bldP spid="874507" grpId="0" animBg="1" autoUpdateAnimBg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通常，一个循环是从一个首地址开始，通过内存单元地址（或指针）的移动，最终达到目标地址或</a:t>
            </a:r>
            <a:r>
              <a:rPr lang="en-US" altLang="zh-CN" smtClean="0"/>
              <a:t>flag</a:t>
            </a:r>
            <a:r>
              <a:rPr lang="zh-CN" altLang="en-US" smtClean="0"/>
              <a:t>标志。</a:t>
            </a:r>
          </a:p>
          <a:p>
            <a:endParaRPr lang="zh-CN" altLang="en-US" smtClean="0"/>
          </a:p>
          <a:p>
            <a:r>
              <a:rPr lang="zh-CN" altLang="en-US" smtClean="0"/>
              <a:t>下面把常用的各类循环语句列出，方便大家在编程的时候使用：</a:t>
            </a:r>
          </a:p>
          <a:p>
            <a:endParaRPr lang="zh-CN" altLang="en-US" smtClean="0"/>
          </a:p>
          <a:p>
            <a:r>
              <a:rPr lang="en-US" altLang="zh-CN" smtClean="0"/>
              <a:t>1 </a:t>
            </a:r>
            <a:r>
              <a:rPr lang="zh-CN" altLang="en-US" smtClean="0"/>
              <a:t>数组</a:t>
            </a:r>
            <a:endParaRPr lang="en-US" altLang="zh-CN" smtClean="0"/>
          </a:p>
          <a:p>
            <a:endParaRPr lang="zh-CN" altLang="en-US" smtClean="0"/>
          </a:p>
          <a:p>
            <a:r>
              <a:rPr lang="nn-NO" altLang="zh-CN" smtClean="0"/>
              <a:t>for (int i = 0; i &lt; n; i++)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</a:t>
            </a:r>
            <a:r>
              <a:rPr lang="en-US" altLang="zh-CN" smtClean="0"/>
              <a:t>printf(</a:t>
            </a:r>
            <a:r>
              <a:rPr lang="zh-CN" altLang="en-US" smtClean="0"/>
              <a:t>“</a:t>
            </a:r>
            <a:r>
              <a:rPr lang="en-US" altLang="zh-CN" smtClean="0"/>
              <a:t>%d\n</a:t>
            </a:r>
            <a:r>
              <a:rPr lang="zh-CN" altLang="en-US" smtClean="0"/>
              <a:t>”</a:t>
            </a:r>
            <a:r>
              <a:rPr lang="en-US" altLang="zh-CN" smtClean="0"/>
              <a:t>, a[i]);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下标是相对于数组起始地址</a:t>
            </a:r>
            <a:r>
              <a:rPr lang="en-US" altLang="zh-CN" smtClean="0"/>
              <a:t>a</a:t>
            </a:r>
            <a:r>
              <a:rPr lang="zh-CN" altLang="en-US" smtClean="0"/>
              <a:t>的偏移量，</a:t>
            </a:r>
            <a:r>
              <a:rPr lang="en-US" altLang="zh-CN" smtClean="0"/>
              <a:t>i++</a:t>
            </a:r>
            <a:r>
              <a:rPr lang="zh-CN" altLang="en-US" smtClean="0"/>
              <a:t>表示每次移动一个数据类型的内存单元长度。</a:t>
            </a:r>
          </a:p>
          <a:p>
            <a:endParaRPr lang="zh-CN" altLang="en-US" smtClean="0"/>
          </a:p>
          <a:p>
            <a:r>
              <a:rPr lang="en-US" altLang="zh-CN" smtClean="0"/>
              <a:t>for</a:t>
            </a:r>
            <a:r>
              <a:rPr lang="zh-CN" altLang="en-US" smtClean="0"/>
              <a:t>的循环次数确定，因此循环结束条件也是确定的：</a:t>
            </a:r>
            <a:r>
              <a:rPr lang="en-US" altLang="zh-CN" smtClean="0"/>
              <a:t>i &lt; n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  <a:p>
            <a:r>
              <a:rPr lang="en-US" altLang="zh-CN" smtClean="0"/>
              <a:t>i++……→n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8001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 </a:t>
            </a:r>
            <a:r>
              <a:rPr lang="zh-CN" altLang="en-US" smtClean="0"/>
              <a:t>字符串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while (*str !=</a:t>
            </a:r>
            <a:r>
              <a:rPr lang="zh-CN" altLang="en-US" smtClean="0"/>
              <a:t>’</a:t>
            </a:r>
            <a:r>
              <a:rPr lang="en-US" altLang="zh-CN" smtClean="0"/>
              <a:t>\0</a:t>
            </a:r>
            <a:r>
              <a:rPr lang="zh-CN" altLang="en-US" smtClean="0"/>
              <a:t>’</a:t>
            </a:r>
            <a:r>
              <a:rPr lang="en-US" altLang="zh-CN" smtClean="0"/>
              <a:t>)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</a:t>
            </a:r>
            <a:r>
              <a:rPr lang="en-US" altLang="zh-CN" smtClean="0"/>
              <a:t>str++;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  <a:p>
            <a:r>
              <a:rPr lang="en-US" altLang="zh-CN" smtClean="0"/>
              <a:t>C</a:t>
            </a:r>
            <a:r>
              <a:rPr lang="zh-CN" altLang="en-US" smtClean="0"/>
              <a:t>风格字符串以数组存储字符，以</a:t>
            </a:r>
            <a:r>
              <a:rPr lang="en-US" altLang="zh-CN" smtClean="0"/>
              <a:t>"\0"</a:t>
            </a:r>
            <a:r>
              <a:rPr lang="zh-CN" altLang="en-US" smtClean="0"/>
              <a:t>为结束标志，而字符串名自然是这个数组的起始地址。</a:t>
            </a:r>
          </a:p>
          <a:p>
            <a:endParaRPr lang="zh-CN" altLang="en-US" smtClean="0"/>
          </a:p>
          <a:p>
            <a:r>
              <a:rPr lang="zh-CN" altLang="en-US" smtClean="0"/>
              <a:t>下标是相对于数组起始地址</a:t>
            </a:r>
            <a:r>
              <a:rPr lang="en-US" altLang="zh-CN" smtClean="0"/>
              <a:t>a</a:t>
            </a:r>
            <a:r>
              <a:rPr lang="zh-CN" altLang="en-US" smtClean="0"/>
              <a:t>的偏移量，</a:t>
            </a:r>
            <a:r>
              <a:rPr lang="en-US" altLang="zh-CN" smtClean="0"/>
              <a:t>i++</a:t>
            </a:r>
            <a:r>
              <a:rPr lang="zh-CN" altLang="en-US" smtClean="0"/>
              <a:t>表示每次移动一个数据类型的内存单元长度。</a:t>
            </a:r>
          </a:p>
          <a:p>
            <a:endParaRPr lang="zh-CN" altLang="en-US" smtClean="0"/>
          </a:p>
          <a:p>
            <a:r>
              <a:rPr lang="en-US" altLang="zh-CN" smtClean="0"/>
              <a:t>str++……→\0</a:t>
            </a:r>
            <a:r>
              <a:rPr lang="zh-CN" altLang="en-US" smtClean="0"/>
              <a:t>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77867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 </a:t>
            </a:r>
            <a:r>
              <a:rPr lang="zh-CN" altLang="en-US" smtClean="0"/>
              <a:t>链表</a:t>
            </a:r>
            <a:endParaRPr lang="zh-CN" altLang="en-US" smtClean="0"/>
          </a:p>
          <a:p>
            <a:r>
              <a:rPr lang="en-US" altLang="zh-CN" smtClean="0"/>
              <a:t>typedef struct lnk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int data;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struct lnk* next;</a:t>
            </a:r>
            <a:endParaRPr lang="zh-CN" altLang="en-US" smtClean="0"/>
          </a:p>
          <a:p>
            <a:r>
              <a:rPr lang="en-US" altLang="zh-CN" smtClean="0"/>
              <a:t>}*lnkPtr;</a:t>
            </a:r>
            <a:endParaRPr lang="zh-CN" altLang="en-US" smtClean="0"/>
          </a:p>
          <a:p>
            <a:r>
              <a:rPr lang="en-US" altLang="zh-CN" smtClean="0"/>
              <a:t>lnkPtr p;</a:t>
            </a:r>
            <a:endParaRPr lang="zh-CN" altLang="en-US" smtClean="0"/>
          </a:p>
          <a:p>
            <a:r>
              <a:rPr lang="en-US" altLang="zh-CN" smtClean="0"/>
              <a:t>……</a:t>
            </a:r>
            <a:endParaRPr lang="zh-CN" altLang="en-US" smtClean="0"/>
          </a:p>
          <a:p>
            <a:r>
              <a:rPr lang="en-US" altLang="zh-CN" smtClean="0"/>
              <a:t>while (p)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</a:t>
            </a:r>
            <a:r>
              <a:rPr lang="en-US" altLang="zh-CN" smtClean="0"/>
              <a:t>p = p-&gt;next;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对于链表，尾部结构会特殊处理，将</a:t>
            </a:r>
            <a:r>
              <a:rPr lang="en-US" altLang="zh-CN" smtClean="0"/>
              <a:t>next</a:t>
            </a:r>
            <a:r>
              <a:rPr lang="zh-CN" altLang="en-US" smtClean="0"/>
              <a:t>指针置为</a:t>
            </a:r>
            <a:r>
              <a:rPr lang="en-US" altLang="zh-CN" smtClean="0"/>
              <a:t>NULL</a:t>
            </a:r>
            <a:r>
              <a:rPr lang="zh-CN" altLang="en-US" smtClean="0"/>
              <a:t>，这样在循环时便可以将此作为结束标志。</a:t>
            </a:r>
          </a:p>
          <a:p>
            <a:endParaRPr lang="zh-CN" altLang="en-US" smtClean="0"/>
          </a:p>
          <a:p>
            <a:r>
              <a:rPr lang="zh-CN" altLang="en-US" smtClean="0"/>
              <a:t>链表的指针域指向相邻结点，因此指针的移动用</a:t>
            </a:r>
            <a:r>
              <a:rPr lang="en-US" altLang="zh-CN" smtClean="0"/>
              <a:t>p = p-&gt;next;</a:t>
            </a:r>
            <a:r>
              <a:rPr lang="zh-CN" altLang="en-US" smtClean="0"/>
              <a:t>表示。</a:t>
            </a:r>
          </a:p>
          <a:p>
            <a:endParaRPr lang="zh-CN" altLang="en-US" smtClean="0"/>
          </a:p>
          <a:p>
            <a:r>
              <a:rPr lang="zh-CN" altLang="en-US" smtClean="0"/>
              <a:t>对于指针的赋值，可以理解为指针指向。如</a:t>
            </a:r>
            <a:r>
              <a:rPr lang="en-US" altLang="zh-CN" smtClean="0"/>
              <a:t>p = p-&gt;next;</a:t>
            </a:r>
            <a:r>
              <a:rPr lang="zh-CN" altLang="en-US" smtClean="0"/>
              <a:t>可以理解为</a:t>
            </a:r>
            <a:r>
              <a:rPr lang="en-US" altLang="zh-CN" smtClean="0"/>
              <a:t>p</a:t>
            </a:r>
            <a:r>
              <a:rPr lang="zh-CN" altLang="en-US" smtClean="0"/>
              <a:t>指向</a:t>
            </a:r>
            <a:r>
              <a:rPr lang="en-US" altLang="zh-CN" smtClean="0"/>
              <a:t>p-&gt;next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  <a:p>
            <a:r>
              <a:rPr lang="en-US" altLang="zh-CN" smtClean="0"/>
              <a:t>p = p-&gt;next……→p(NULL)</a:t>
            </a:r>
            <a:endParaRPr lang="zh-CN" altLang="en-US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71480"/>
            <a:ext cx="72866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 </a:t>
            </a:r>
            <a:r>
              <a:rPr lang="zh-CN" altLang="en-US" smtClean="0"/>
              <a:t>栈空</a:t>
            </a:r>
            <a:r>
              <a:rPr lang="en-US" altLang="zh-CN" smtClean="0"/>
              <a:t>/</a:t>
            </a:r>
            <a:r>
              <a:rPr lang="zh-CN" altLang="en-US" smtClean="0"/>
              <a:t>栈满</a:t>
            </a:r>
            <a:r>
              <a:rPr lang="en-US" altLang="zh-CN" smtClean="0"/>
              <a:t>/</a:t>
            </a:r>
            <a:r>
              <a:rPr lang="zh-CN" altLang="en-US" smtClean="0"/>
              <a:t>队空</a:t>
            </a:r>
            <a:r>
              <a:rPr lang="en-US" altLang="zh-CN" smtClean="0"/>
              <a:t>/</a:t>
            </a:r>
            <a:r>
              <a:rPr lang="zh-CN" altLang="en-US" smtClean="0"/>
              <a:t>队</a:t>
            </a:r>
            <a:r>
              <a:rPr lang="zh-CN" altLang="en-US" smtClean="0"/>
              <a:t>满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while(!stk.empty())  // </a:t>
            </a:r>
            <a:r>
              <a:rPr lang="zh-CN" altLang="en-US" smtClean="0"/>
              <a:t>栈非空</a:t>
            </a:r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</a:t>
            </a:r>
            <a:r>
              <a:rPr lang="en-US" altLang="zh-CN" smtClean="0"/>
              <a:t>stk.pop(); // </a:t>
            </a:r>
            <a:r>
              <a:rPr lang="zh-CN" altLang="en-US" smtClean="0"/>
              <a:t>出栈；</a:t>
            </a:r>
          </a:p>
          <a:p>
            <a:r>
              <a:rPr lang="zh-CN" altLang="en-US" smtClean="0"/>
              <a:t>     </a:t>
            </a:r>
            <a:r>
              <a:rPr lang="en-US" altLang="zh-CN" smtClean="0"/>
              <a:t>// </a:t>
            </a:r>
            <a:r>
              <a:rPr lang="zh-CN" altLang="en-US" smtClean="0"/>
              <a:t>操作出栈元素</a:t>
            </a:r>
          </a:p>
          <a:p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栈、队列有顺序栈（一般用数组实现）和链式栈（一般用单链表实现）。其循环操作类似上述的数组与链表。在出栈函数中一般定义了内存地址或指针的移动，也类似于上述的数组与链表。</a:t>
            </a:r>
          </a:p>
          <a:p>
            <a:endParaRPr lang="zh-CN" altLang="en-US" smtClean="0"/>
          </a:p>
          <a:p>
            <a:r>
              <a:rPr lang="en-US" altLang="zh-CN" smtClean="0"/>
              <a:t>stk.pop()……stk.empty()==0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500042"/>
            <a:ext cx="71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 </a:t>
            </a:r>
            <a:r>
              <a:rPr lang="zh-CN" altLang="en-US" smtClean="0"/>
              <a:t>指针</a:t>
            </a:r>
            <a:r>
              <a:rPr lang="zh-CN" altLang="en-US" smtClean="0"/>
              <a:t>大小</a:t>
            </a:r>
            <a:r>
              <a:rPr lang="zh-CN" altLang="en-US" smtClean="0"/>
              <a:t>比较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while (pStart &lt; pEnd)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</a:t>
            </a:r>
            <a:r>
              <a:rPr lang="en-US" altLang="zh-CN" smtClean="0"/>
              <a:t>pStart++;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  <a:p>
            <a:r>
              <a:rPr lang="en-US" altLang="zh-CN" smtClean="0"/>
              <a:t>pStart++……→pEnd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  <a:p>
            <a:r>
              <a:rPr lang="en-US" altLang="zh-CN" smtClean="0"/>
              <a:t>6 </a:t>
            </a:r>
            <a:r>
              <a:rPr lang="zh-CN" altLang="en-US" smtClean="0"/>
              <a:t>数</a:t>
            </a:r>
            <a:r>
              <a:rPr lang="zh-CN" altLang="en-US" smtClean="0"/>
              <a:t>为</a:t>
            </a:r>
            <a:r>
              <a:rPr lang="zh-CN" altLang="en-US" smtClean="0"/>
              <a:t>正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while (size--)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或</a:t>
            </a:r>
          </a:p>
          <a:p>
            <a:r>
              <a:rPr lang="en-US" altLang="zh-CN" smtClean="0"/>
              <a:t>do{</a:t>
            </a:r>
            <a:endParaRPr lang="zh-CN" altLang="en-US" smtClean="0"/>
          </a:p>
          <a:p>
            <a:r>
              <a:rPr lang="en-US" altLang="zh-CN" smtClean="0"/>
              <a:t>}while(size--)</a:t>
            </a:r>
            <a:endParaRPr lang="zh-CN" altLang="en-US" smtClean="0"/>
          </a:p>
          <a:p>
            <a:r>
              <a:rPr lang="en-US" altLang="zh-CN" smtClean="0"/>
              <a:t>size--……→0</a:t>
            </a:r>
            <a:r>
              <a:rPr lang="zh-CN" altLang="en-US" smtClean="0"/>
              <a:t>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8150" name="Rectangle 6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81924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8154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8155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8156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8157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81925" name="Text Box 14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81926" name="Group 15"/>
          <p:cNvGrpSpPr>
            <a:grpSpLocks/>
          </p:cNvGrpSpPr>
          <p:nvPr/>
        </p:nvGrpSpPr>
        <p:grpSpPr bwMode="auto">
          <a:xfrm>
            <a:off x="5029200" y="4454525"/>
            <a:ext cx="3733800" cy="623888"/>
            <a:chOff x="3120" y="2967"/>
            <a:chExt cx="2352" cy="393"/>
          </a:xfrm>
        </p:grpSpPr>
        <p:sp>
          <p:nvSpPr>
            <p:cNvPr id="81929" name="Rectangle 16"/>
            <p:cNvSpPr>
              <a:spLocks noChangeArrowheads="1"/>
            </p:cNvSpPr>
            <p:nvPr/>
          </p:nvSpPr>
          <p:spPr bwMode="auto">
            <a:xfrm>
              <a:off x="3600" y="2976"/>
              <a:ext cx="187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max = 7</a:t>
              </a:r>
            </a:p>
          </p:txBody>
        </p:sp>
        <p:sp>
          <p:nvSpPr>
            <p:cNvPr id="81930" name="Text Box 17"/>
            <p:cNvSpPr txBox="1">
              <a:spLocks noChangeArrowheads="1"/>
            </p:cNvSpPr>
            <p:nvPr/>
          </p:nvSpPr>
          <p:spPr bwMode="auto">
            <a:xfrm>
              <a:off x="3120" y="296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sz="2000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518162" name="AutoShape 18"/>
          <p:cNvSpPr>
            <a:spLocks noChangeArrowheads="1"/>
          </p:cNvSpPr>
          <p:nvPr/>
        </p:nvSpPr>
        <p:spPr bwMode="auto">
          <a:xfrm>
            <a:off x="1828800" y="1192213"/>
            <a:ext cx="3657600" cy="1219200"/>
          </a:xfrm>
          <a:prstGeom prst="cloudCallout">
            <a:avLst>
              <a:gd name="adj1" fmla="val -25519"/>
              <a:gd name="adj2" fmla="val 146356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kumimoji="1" lang="zh-CN" altLang="en-US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试一试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kumimoji="1" lang="zh-CN" altLang="en-US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用条件表达式修改该程序</a:t>
            </a:r>
          </a:p>
        </p:txBody>
      </p:sp>
      <p:sp>
        <p:nvSpPr>
          <p:cNvPr id="81928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62" grpId="0" animBg="1" autoUpdateAnimBg="0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285728"/>
            <a:ext cx="77867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7 </a:t>
            </a:r>
            <a:r>
              <a:rPr lang="zh-CN" altLang="en-US" smtClean="0"/>
              <a:t>反复循环直到条件成熟</a:t>
            </a:r>
          </a:p>
          <a:p>
            <a:r>
              <a:rPr lang="en-US" altLang="zh-CN" smtClean="0"/>
              <a:t>while(1)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</a:t>
            </a:r>
            <a:r>
              <a:rPr lang="en-US" altLang="zh-CN" smtClean="0"/>
              <a:t>if (something is true)</a:t>
            </a:r>
            <a:endParaRPr lang="zh-CN" altLang="en-US" smtClean="0"/>
          </a:p>
          <a:p>
            <a:r>
              <a:rPr lang="zh-CN" altLang="en-US" smtClean="0"/>
              <a:t>         </a:t>
            </a:r>
            <a:r>
              <a:rPr lang="en-US" altLang="zh-CN" smtClean="0"/>
              <a:t>break;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死循环中添加一个退出条件。</a:t>
            </a:r>
          </a:p>
          <a:p>
            <a:endParaRPr lang="zh-CN" altLang="en-US" smtClean="0"/>
          </a:p>
          <a:p>
            <a:r>
              <a:rPr lang="en-US" altLang="zh-CN" smtClean="0"/>
              <a:t>8 STL</a:t>
            </a:r>
            <a:r>
              <a:rPr lang="zh-CN" altLang="en-US" smtClean="0"/>
              <a:t>中的迭代器</a:t>
            </a:r>
          </a:p>
          <a:p>
            <a:r>
              <a:rPr lang="en-US" altLang="zh-CN" smtClean="0"/>
              <a:t>list&lt;int&gt; lst(4,111);</a:t>
            </a:r>
            <a:endParaRPr lang="zh-CN" altLang="en-US" smtClean="0"/>
          </a:p>
          <a:p>
            <a:r>
              <a:rPr lang="en-US" altLang="zh-CN" smtClean="0"/>
              <a:t>list&lt;int&gt;::iterator it; // </a:t>
            </a:r>
            <a:r>
              <a:rPr lang="zh-CN" altLang="en-US" smtClean="0"/>
              <a:t>迭代器类一般定义为其容器类的内部类</a:t>
            </a:r>
          </a:p>
          <a:p>
            <a:r>
              <a:rPr lang="en-US" altLang="zh-CN" smtClean="0"/>
              <a:t>for(it=lst.begin(); it != lst.end(); it++) // </a:t>
            </a:r>
            <a:r>
              <a:rPr lang="zh-CN" altLang="en-US" smtClean="0"/>
              <a:t>迭代器类中一般重载了</a:t>
            </a:r>
            <a:r>
              <a:rPr lang="en-US" altLang="zh-CN" smtClean="0"/>
              <a:t>++</a:t>
            </a:r>
            <a:r>
              <a:rPr lang="zh-CN" altLang="en-US" smtClean="0"/>
              <a:t>、*等运算符</a:t>
            </a:r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</a:t>
            </a:r>
            <a:r>
              <a:rPr lang="en-US" altLang="zh-CN" smtClean="0"/>
              <a:t>cout&lt;&lt; *it &lt;&lt; " " 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迭代器类定义一般作为内部类定义在各容器类中，通常包含有一个容器元素的指针，通过重载</a:t>
            </a:r>
            <a:r>
              <a:rPr lang="en-US" altLang="zh-CN" smtClean="0"/>
              <a:t>++</a:t>
            </a:r>
            <a:r>
              <a:rPr lang="zh-CN" altLang="en-US" smtClean="0"/>
              <a:t>、*等运算符及返回迭代器的成员方法，实现一些类似行为的相同名称接口，这样，各容器类型的迭代器用法都基本一致。</a:t>
            </a:r>
          </a:p>
          <a:p>
            <a:endParaRPr lang="zh-CN" altLang="en-US" smtClean="0"/>
          </a:p>
          <a:p>
            <a:r>
              <a:rPr lang="en-US" altLang="zh-CN" smtClean="0"/>
              <a:t>it++……→lst.end()</a:t>
            </a:r>
            <a:r>
              <a:rPr lang="zh-CN" altLang="en-US" smtClean="0"/>
              <a:t>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214290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mtClean="0">
                <a:solidFill>
                  <a:srgbClr val="222222"/>
                </a:solidFill>
                <a:latin typeface="Arial" pitchFamily="34" charset="0"/>
                <a:ea typeface="PingFang SC"/>
                <a:cs typeface="宋体" pitchFamily="2" charset="-122"/>
              </a:rPr>
              <a:t>        熟练</a:t>
            </a:r>
            <a:r>
              <a:rPr lang="zh-CN" altLang="en-US" smtClean="0">
                <a:solidFill>
                  <a:srgbClr val="222222"/>
                </a:solidFill>
                <a:latin typeface="Arial" pitchFamily="34" charset="0"/>
                <a:ea typeface="PingFang SC"/>
                <a:cs typeface="宋体" pitchFamily="2" charset="-122"/>
              </a:rPr>
              <a:t>各种循环语句以及内存地址或指针的移动的写法，便会为理解或实现各种复杂的算法奠定一个较好基础。</a:t>
            </a:r>
            <a:endParaRPr lang="zh-CN" altLang="en-US" sz="1100" smtClean="0">
              <a:latin typeface="Arial" pitchFamily="34" charset="0"/>
              <a:cs typeface="宋体" pitchFamily="2" charset="-122"/>
            </a:endParaRPr>
          </a:p>
          <a:p>
            <a:pPr lvl="0"/>
            <a:r>
              <a:rPr lang="zh-CN" altLang="en-US" smtClean="0">
                <a:solidFill>
                  <a:srgbClr val="222222"/>
                </a:solidFill>
                <a:latin typeface="Arial" pitchFamily="34" charset="0"/>
                <a:ea typeface="PingFang SC"/>
                <a:cs typeface="宋体" pitchFamily="2" charset="-122"/>
              </a:rPr>
              <a:t>        用</a:t>
            </a:r>
            <a:r>
              <a:rPr lang="zh-CN" altLang="en-US" smtClean="0">
                <a:solidFill>
                  <a:srgbClr val="222222"/>
                </a:solidFill>
                <a:latin typeface="Arial" pitchFamily="34" charset="0"/>
                <a:ea typeface="PingFang SC"/>
                <a:cs typeface="宋体" pitchFamily="2" charset="-122"/>
              </a:rPr>
              <a:t>大圆套小圆来理解嵌套循环：</a:t>
            </a:r>
            <a:endParaRPr lang="zh-CN" altLang="en-US" sz="1100" smtClean="0">
              <a:latin typeface="Arial" pitchFamily="34" charset="0"/>
              <a:cs typeface="宋体" pitchFamily="2" charset="-122"/>
            </a:endParaRPr>
          </a:p>
          <a:p>
            <a:endParaRPr lang="zh-CN" altLang="en-US"/>
          </a:p>
        </p:txBody>
      </p:sp>
      <p:pic>
        <p:nvPicPr>
          <p:cNvPr id="5" name="Picture 2" descr="C++｜循环的结束条件与内存单元地址（或指针）的移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7410450" cy="441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7620000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C++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没有逻辑数据类型</a:t>
            </a:r>
          </a:p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表达式的值等于非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，是逻辑真；表达式的值等于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，是逻辑假 </a:t>
            </a:r>
          </a:p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所有的表达式都可以作为判断（逻辑）表达式</a:t>
            </a:r>
          </a:p>
        </p:txBody>
      </p:sp>
      <p:sp>
        <p:nvSpPr>
          <p:cNvPr id="87757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0" grpId="0" autoUpdateAnimBg="0"/>
      <p:bldP spid="877574" grpId="0" animBg="1" autoUpdateAnimBg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878595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878596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878598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878599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8600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8604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autoUpdateAnimBg="0"/>
      <p:bldP spid="878596" grpId="0" autoUpdateAnimBg="0"/>
      <p:bldP spid="878597" grpId="0" autoUpdateAnimBg="0"/>
      <p:bldP spid="878598" grpId="0" autoUpdateAnimBg="0"/>
      <p:bldP spid="878599" grpId="0" animBg="1"/>
      <p:bldP spid="878600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4439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4440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9625" name="Text Box 9"/>
          <p:cNvSpPr txBox="1">
            <a:spLocks noChangeArrowheads="1"/>
          </p:cNvSpPr>
          <p:nvPr/>
        </p:nvSpPr>
        <p:spPr bwMode="auto">
          <a:xfrm>
            <a:off x="914400" y="3532188"/>
            <a:ext cx="4953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输出</a:t>
            </a:r>
            <a:r>
              <a:rPr kumimoji="1" lang="en-US" altLang="zh-CN" sz="2000" b="1" i="1">
                <a:latin typeface="Times New Roman" pitchFamily="18" charset="0"/>
              </a:rPr>
              <a:t>1</a:t>
            </a:r>
            <a:r>
              <a:rPr kumimoji="1" lang="zh-CN" altLang="en-US" sz="2000" b="1" i="1">
                <a:latin typeface="Times New Roman" pitchFamily="18" charset="0"/>
              </a:rPr>
              <a:t>～</a:t>
            </a:r>
            <a:r>
              <a:rPr kumimoji="1" lang="en-US" altLang="zh-CN" sz="2000" b="1" i="1">
                <a:latin typeface="Times New Roman" pitchFamily="18" charset="0"/>
              </a:rPr>
              <a:t>100</a:t>
            </a:r>
            <a:r>
              <a:rPr kumimoji="1" lang="zh-CN" altLang="en-US" sz="2000" b="1" i="1">
                <a:latin typeface="Times New Roman" pitchFamily="18" charset="0"/>
              </a:rPr>
              <a:t>之间的奇数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for ( int i = 1 ;  i &lt;= 100 ;  i ++ )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	     if ( i % 2 ) cout &lt;&lt; i &lt;&lt; ' \t ' ; </a:t>
            </a:r>
          </a:p>
        </p:txBody>
      </p:sp>
      <p:sp>
        <p:nvSpPr>
          <p:cNvPr id="87962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5" grpId="0" autoUpdateAnimBg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914400" y="3532188"/>
            <a:ext cx="4953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输出</a:t>
            </a:r>
            <a:r>
              <a:rPr kumimoji="1" lang="en-US" altLang="zh-CN" sz="2000" b="1" i="1">
                <a:latin typeface="Times New Roman" pitchFamily="18" charset="0"/>
              </a:rPr>
              <a:t>1</a:t>
            </a:r>
            <a:r>
              <a:rPr kumimoji="1" lang="zh-CN" altLang="en-US" sz="2000" b="1" i="1">
                <a:latin typeface="Times New Roman" pitchFamily="18" charset="0"/>
              </a:rPr>
              <a:t>～</a:t>
            </a:r>
            <a:r>
              <a:rPr kumimoji="1" lang="en-US" altLang="zh-CN" sz="2000" b="1" i="1">
                <a:latin typeface="Times New Roman" pitchFamily="18" charset="0"/>
              </a:rPr>
              <a:t>100</a:t>
            </a:r>
            <a:r>
              <a:rPr kumimoji="1" lang="zh-CN" altLang="en-US" sz="2000" b="1" i="1">
                <a:latin typeface="Times New Roman" pitchFamily="18" charset="0"/>
              </a:rPr>
              <a:t>之间的奇数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for ( int i = 1 ;  i &lt;= 100 ;  i ++ )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	     if ( </a:t>
            </a:r>
            <a:r>
              <a:rPr kumimoji="1" lang="en-US" altLang="zh-CN" sz="2000" b="1" i="1">
                <a:solidFill>
                  <a:srgbClr val="CC3300"/>
                </a:solidFill>
                <a:latin typeface="Times New Roman" pitchFamily="18" charset="0"/>
              </a:rPr>
              <a:t>i % 2</a:t>
            </a:r>
            <a:r>
              <a:rPr kumimoji="1" lang="en-US" altLang="zh-CN" sz="2000" b="1">
                <a:latin typeface="Times New Roman" pitchFamily="18" charset="0"/>
              </a:rPr>
              <a:t> ) cout &lt;&lt; i &lt;&lt; ' \t ' ; </a:t>
            </a:r>
          </a:p>
        </p:txBody>
      </p:sp>
      <p:sp>
        <p:nvSpPr>
          <p:cNvPr id="880650" name="AutoShape 10"/>
          <p:cNvSpPr>
            <a:spLocks/>
          </p:cNvSpPr>
          <p:nvPr/>
        </p:nvSpPr>
        <p:spPr bwMode="auto">
          <a:xfrm>
            <a:off x="5029200" y="33528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4759"/>
              <a:gd name="adj5" fmla="val 238282"/>
              <a:gd name="adj6" fmla="val -12938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i % 2 != 0</a:t>
            </a:r>
            <a:r>
              <a:rPr kumimoji="1"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880651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0" grpId="0" animBg="1" autoUpdateAnimBg="0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6488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1673" name="Text Box 9"/>
          <p:cNvSpPr txBox="1">
            <a:spLocks noChangeArrowheads="1"/>
          </p:cNvSpPr>
          <p:nvPr/>
        </p:nvSpPr>
        <p:spPr bwMode="auto">
          <a:xfrm>
            <a:off x="914400" y="3836988"/>
            <a:ext cx="6248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判断</a:t>
            </a:r>
            <a:r>
              <a:rPr kumimoji="1" lang="en-US" altLang="zh-CN" sz="2000" b="1" i="1">
                <a:latin typeface="Times New Roman" pitchFamily="18" charset="0"/>
              </a:rPr>
              <a:t>a</a:t>
            </a:r>
            <a:r>
              <a:rPr kumimoji="1" lang="zh-CN" altLang="en-US" sz="2000" b="1" i="1">
                <a:latin typeface="Times New Roman" pitchFamily="18" charset="0"/>
              </a:rPr>
              <a:t>是否等于</a:t>
            </a:r>
            <a:r>
              <a:rPr kumimoji="1" lang="en-US" altLang="zh-CN" sz="2000" b="1" i="1">
                <a:latin typeface="Times New Roman" pitchFamily="18" charset="0"/>
              </a:rPr>
              <a:t>b 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	if ( a - b )  cout &lt;&lt; a &lt;&lt; " != " &lt;&lt; b &lt;&lt; endl ; 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	    else  cout &lt;&lt; a &lt;&lt; " == " &lt;&lt; b &lt;&lt; endl ; </a:t>
            </a:r>
          </a:p>
        </p:txBody>
      </p:sp>
      <p:sp>
        <p:nvSpPr>
          <p:cNvPr id="88167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3" grpId="0" autoUpdateAnimBg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7511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2697" name="AutoShape 9"/>
          <p:cNvSpPr>
            <a:spLocks/>
          </p:cNvSpPr>
          <p:nvPr/>
        </p:nvSpPr>
        <p:spPr bwMode="auto">
          <a:xfrm>
            <a:off x="5029200" y="33528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778"/>
              <a:gd name="adj5" fmla="val 202866"/>
              <a:gd name="adj6" fmla="val -159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a - b != 0</a:t>
            </a:r>
            <a:r>
              <a:rPr kumimoji="1"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914400" y="3836988"/>
            <a:ext cx="6248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判断</a:t>
            </a:r>
            <a:r>
              <a:rPr kumimoji="1" lang="en-US" altLang="zh-CN" sz="2000" b="1" i="1">
                <a:latin typeface="Times New Roman" pitchFamily="18" charset="0"/>
              </a:rPr>
              <a:t>a</a:t>
            </a:r>
            <a:r>
              <a:rPr kumimoji="1" lang="zh-CN" altLang="en-US" sz="2000" b="1" i="1">
                <a:latin typeface="Times New Roman" pitchFamily="18" charset="0"/>
              </a:rPr>
              <a:t>是否等于</a:t>
            </a:r>
            <a:r>
              <a:rPr kumimoji="1" lang="en-US" altLang="zh-CN" sz="2000" b="1" i="1">
                <a:latin typeface="Times New Roman" pitchFamily="18" charset="0"/>
              </a:rPr>
              <a:t>b 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	if ( </a:t>
            </a:r>
            <a:r>
              <a:rPr kumimoji="1" lang="en-US" altLang="zh-CN" sz="2000" b="1" i="1">
                <a:solidFill>
                  <a:srgbClr val="CC3300"/>
                </a:solidFill>
                <a:latin typeface="Times New Roman" pitchFamily="18" charset="0"/>
              </a:rPr>
              <a:t>a - b</a:t>
            </a:r>
            <a:r>
              <a:rPr kumimoji="1" lang="en-US" altLang="zh-CN" sz="2000" b="1">
                <a:latin typeface="Times New Roman" pitchFamily="18" charset="0"/>
              </a:rPr>
              <a:t> )  cout &lt;&lt; a &lt;&lt; " != " &lt;&lt; b &lt;&lt; endl ; 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	    else  cout &lt;&lt; a &lt;&lt; " == " &lt;&lt; b &lt;&lt; endl ; </a:t>
            </a:r>
          </a:p>
        </p:txBody>
      </p:sp>
      <p:sp>
        <p:nvSpPr>
          <p:cNvPr id="882699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7" grpId="0" animBg="1" autoUpdateAnimBg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8535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914400" y="3836988"/>
            <a:ext cx="6248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一个点不在坐标轴原点上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while ( x &amp;&amp; y ) ……</a:t>
            </a:r>
          </a:p>
        </p:txBody>
      </p:sp>
      <p:sp>
        <p:nvSpPr>
          <p:cNvPr id="88372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2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语句的嵌套 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1143000" y="2236788"/>
            <a:ext cx="658177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if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语句中的执行语句如果又是另一个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语句，称为嵌套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</a:p>
          <a:p>
            <a:pPr eaLnBrk="1" hangingPunct="1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与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的配对关系：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规定，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总是与它接近的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配对 </a:t>
            </a:r>
          </a:p>
          <a:p>
            <a:pPr eaLnBrk="1" hangingPunct="1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使用复合语句，可以改变条件语句的执行流程  </a:t>
            </a:r>
          </a:p>
        </p:txBody>
      </p:sp>
      <p:sp>
        <p:nvSpPr>
          <p:cNvPr id="82949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autoUpdateAnimBg="0"/>
      <p:bldP spid="519175" grpId="0" autoUpdateAnimBg="0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4745" name="AutoShape 9"/>
          <p:cNvSpPr>
            <a:spLocks/>
          </p:cNvSpPr>
          <p:nvPr/>
        </p:nvSpPr>
        <p:spPr bwMode="auto">
          <a:xfrm>
            <a:off x="5486400" y="312420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25819"/>
              <a:gd name="adj5" fmla="val 240366"/>
              <a:gd name="adj6" fmla="val -973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x != 0 &amp;&amp; y != 0</a:t>
            </a:r>
            <a:r>
              <a:rPr kumimoji="1"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914400" y="3836988"/>
            <a:ext cx="6248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一个点不在坐标轴原点上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while ( </a:t>
            </a:r>
            <a:r>
              <a:rPr kumimoji="1" lang="en-US" altLang="zh-CN" sz="2000" b="1" i="1">
                <a:solidFill>
                  <a:srgbClr val="CC3300"/>
                </a:solidFill>
                <a:latin typeface="Times New Roman" pitchFamily="18" charset="0"/>
              </a:rPr>
              <a:t>x &amp;&amp; y</a:t>
            </a:r>
            <a:r>
              <a:rPr kumimoji="1" lang="en-US" altLang="zh-CN" sz="2000" b="1">
                <a:latin typeface="Times New Roman" pitchFamily="18" charset="0"/>
              </a:rPr>
              <a:t> ) ……</a:t>
            </a:r>
          </a:p>
        </p:txBody>
      </p:sp>
      <p:sp>
        <p:nvSpPr>
          <p:cNvPr id="88474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5" grpId="0" animBg="1" autoUpdateAnimBg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Text Box 2"/>
          <p:cNvSpPr txBox="1">
            <a:spLocks noChangeArrowheads="1"/>
          </p:cNvSpPr>
          <p:nvPr/>
        </p:nvSpPr>
        <p:spPr bwMode="auto">
          <a:xfrm>
            <a:off x="609600" y="1538288"/>
            <a:ext cx="7620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赋值表达式用于判断 </a:t>
            </a:r>
          </a:p>
        </p:txBody>
      </p:sp>
      <p:sp>
        <p:nvSpPr>
          <p:cNvPr id="885763" name="Text Box 3"/>
          <p:cNvSpPr txBox="1">
            <a:spLocks noChangeArrowheads="1"/>
          </p:cNvSpPr>
          <p:nvPr/>
        </p:nvSpPr>
        <p:spPr bwMode="auto">
          <a:xfrm>
            <a:off x="914400" y="2770188"/>
            <a:ext cx="74676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90000"/>
              </a:lnSpc>
            </a:pPr>
            <a:r>
              <a:rPr kumimoji="1" lang="en-US" altLang="zh-CN" b="1">
                <a:latin typeface="Times New Roman" pitchFamily="18" charset="0"/>
              </a:rPr>
              <a:t>if ( c = a - b )  </a:t>
            </a:r>
          </a:p>
          <a:p>
            <a:pPr algn="just" eaLnBrk="1" hangingPunct="1">
              <a:lnSpc>
                <a:spcPct val="190000"/>
              </a:lnSpc>
            </a:pPr>
            <a:r>
              <a:rPr kumimoji="1" lang="en-US" altLang="zh-CN" b="1">
                <a:latin typeface="Times New Roman" pitchFamily="18" charset="0"/>
              </a:rPr>
              <a:t>cout &lt;&lt; " the difference of " &lt;&lt; a &lt;&lt; " and " &lt;&lt; b &lt;&lt; " is : " &lt;&lt; c &lt;&lt; endl ;</a:t>
            </a:r>
          </a:p>
          <a:p>
            <a:pPr eaLnBrk="1" hangingPunct="1">
              <a:lnSpc>
                <a:spcPct val="190000"/>
              </a:lnSpc>
            </a:pPr>
            <a:r>
              <a:rPr kumimoji="1" lang="en-US" altLang="zh-CN" b="1">
                <a:latin typeface="Times New Roman" pitchFamily="18" charset="0"/>
              </a:rPr>
              <a:t>else  cout &lt;&lt; a &lt;&lt; " is equal to " &lt;&lt; b &lt;&lt; endl ; </a:t>
            </a:r>
          </a:p>
        </p:txBody>
      </p:sp>
      <p:sp>
        <p:nvSpPr>
          <p:cNvPr id="88576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8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2" grpId="0" autoUpdateAnimBg="0"/>
      <p:bldP spid="885763" grpId="0" autoUpdateAnimBg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914400" y="2770188"/>
            <a:ext cx="74676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90000"/>
              </a:lnSpc>
            </a:pPr>
            <a:r>
              <a:rPr kumimoji="1" lang="en-US" altLang="zh-CN" b="1" i="1">
                <a:solidFill>
                  <a:srgbClr val="CC3300"/>
                </a:solidFill>
                <a:latin typeface="Times New Roman" pitchFamily="18" charset="0"/>
              </a:rPr>
              <a:t>if ( c = a - b )</a:t>
            </a:r>
            <a:r>
              <a:rPr kumimoji="1" lang="en-US" altLang="zh-CN" b="1">
                <a:latin typeface="Times New Roman" pitchFamily="18" charset="0"/>
              </a:rPr>
              <a:t>  </a:t>
            </a:r>
          </a:p>
          <a:p>
            <a:pPr algn="just" eaLnBrk="1" hangingPunct="1">
              <a:lnSpc>
                <a:spcPct val="190000"/>
              </a:lnSpc>
            </a:pPr>
            <a:r>
              <a:rPr kumimoji="1" lang="en-US" altLang="zh-CN" b="1">
                <a:latin typeface="Times New Roman" pitchFamily="18" charset="0"/>
              </a:rPr>
              <a:t>cout &lt;&lt; " the difference of " &lt;&lt; a &lt;&lt; " and " &lt;&lt; b &lt;&lt; " is : " &lt;&lt; c &lt;&lt; endl ;</a:t>
            </a:r>
          </a:p>
          <a:p>
            <a:pPr eaLnBrk="1" hangingPunct="1">
              <a:lnSpc>
                <a:spcPct val="190000"/>
              </a:lnSpc>
            </a:pPr>
            <a:r>
              <a:rPr kumimoji="1" lang="en-US" altLang="zh-CN" b="1">
                <a:latin typeface="Times New Roman" pitchFamily="18" charset="0"/>
              </a:rPr>
              <a:t>else  cout &lt;&lt; a &lt;&lt; " is equal to " &lt;&lt; b &lt;&lt; endl ; 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609600" y="1538288"/>
            <a:ext cx="7620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赋值表达式用于判断 </a:t>
            </a:r>
          </a:p>
        </p:txBody>
      </p:sp>
      <p:sp>
        <p:nvSpPr>
          <p:cNvPr id="886788" name="AutoShape 4"/>
          <p:cNvSpPr>
            <a:spLocks/>
          </p:cNvSpPr>
          <p:nvPr/>
        </p:nvSpPr>
        <p:spPr bwMode="auto">
          <a:xfrm>
            <a:off x="4648200" y="1981200"/>
            <a:ext cx="1828800" cy="762000"/>
          </a:xfrm>
          <a:prstGeom prst="borderCallout2">
            <a:avLst>
              <a:gd name="adj1" fmla="val 15000"/>
              <a:gd name="adj2" fmla="val -4167"/>
              <a:gd name="adj3" fmla="val 15000"/>
              <a:gd name="adj4" fmla="val -36199"/>
              <a:gd name="adj5" fmla="val 132292"/>
              <a:gd name="adj6" fmla="val -13923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c = a - b ; 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if ( c != 0 ) </a:t>
            </a:r>
          </a:p>
        </p:txBody>
      </p:sp>
      <p:sp>
        <p:nvSpPr>
          <p:cNvPr id="88678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8" grpId="0" animBg="1" autoUpdateAnimBg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Text Box 2"/>
          <p:cNvSpPr txBox="1">
            <a:spLocks noChangeArrowheads="1"/>
          </p:cNvSpPr>
          <p:nvPr/>
        </p:nvSpPr>
        <p:spPr bwMode="auto">
          <a:xfrm>
            <a:off x="609600" y="1538288"/>
            <a:ext cx="7620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对输入作判断 </a:t>
            </a:r>
          </a:p>
        </p:txBody>
      </p:sp>
      <p:sp>
        <p:nvSpPr>
          <p:cNvPr id="887811" name="Text Box 3"/>
          <p:cNvSpPr txBox="1">
            <a:spLocks noChangeArrowheads="1"/>
          </p:cNvSpPr>
          <p:nvPr/>
        </p:nvSpPr>
        <p:spPr bwMode="auto">
          <a:xfrm>
            <a:off x="914400" y="2770188"/>
            <a:ext cx="74676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9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cin &gt;&gt; x )</a:t>
            </a:r>
          </a:p>
          <a:p>
            <a:pPr algn="just" eaLnBrk="1" hangingPunct="1">
              <a:lnSpc>
                <a:spcPct val="19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n ++ , s += x ;  </a:t>
            </a:r>
          </a:p>
          <a:p>
            <a:pPr algn="just" eaLnBrk="1" hangingPunct="1">
              <a:lnSpc>
                <a:spcPct val="190000"/>
              </a:lnSpc>
            </a:pPr>
            <a:r>
              <a:rPr kumimoji="1" lang="en-US" altLang="zh-CN" sz="2000" b="1">
                <a:latin typeface="Times New Roman" pitchFamily="18" charset="0"/>
              </a:rPr>
              <a:t>  cout &lt;&lt; "n = " &lt;&lt; n &lt;&lt; endl &lt;&lt; "sum = " &lt;&lt; s &lt;&lt; endl ;</a:t>
            </a:r>
          </a:p>
        </p:txBody>
      </p:sp>
      <p:sp>
        <p:nvSpPr>
          <p:cNvPr id="88781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0" grpId="0" autoUpdateAnimBg="0"/>
      <p:bldP spid="887811" grpId="0" autoUpdateAnimBg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609600" y="1538288"/>
            <a:ext cx="7620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对输入作判断 </a:t>
            </a:r>
          </a:p>
        </p:txBody>
      </p:sp>
      <p:sp>
        <p:nvSpPr>
          <p:cNvPr id="888835" name="Text Box 3"/>
          <p:cNvSpPr txBox="1">
            <a:spLocks noChangeArrowheads="1"/>
          </p:cNvSpPr>
          <p:nvPr/>
        </p:nvSpPr>
        <p:spPr bwMode="auto">
          <a:xfrm>
            <a:off x="914400" y="2770188"/>
            <a:ext cx="74676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while ( </a:t>
            </a:r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cin &gt;&gt; x</a:t>
            </a:r>
            <a:r>
              <a:rPr kumimoji="1" lang="en-US" altLang="zh-CN" sz="2000" b="1">
                <a:latin typeface="Times New Roman" pitchFamily="18" charset="0"/>
              </a:rPr>
              <a:t> )</a:t>
            </a:r>
          </a:p>
          <a:p>
            <a:pPr algn="just"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    n ++ , s += x ;  </a:t>
            </a:r>
          </a:p>
          <a:p>
            <a:pPr algn="just"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cout &lt;&lt; "n = " &lt;&lt; n &lt;&lt; endl &lt;&lt; "sum = " &lt;&lt; s &lt;&lt; endl ;</a:t>
            </a:r>
          </a:p>
        </p:txBody>
      </p:sp>
      <p:sp>
        <p:nvSpPr>
          <p:cNvPr id="888836" name="AutoShape 4"/>
          <p:cNvSpPr>
            <a:spLocks/>
          </p:cNvSpPr>
          <p:nvPr/>
        </p:nvSpPr>
        <p:spPr bwMode="auto">
          <a:xfrm>
            <a:off x="4648200" y="1600200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20889"/>
              <a:gd name="adj5" fmla="val 143579"/>
              <a:gd name="adj6" fmla="val -7950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Ctrl-Z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向输入流插入结束符</a:t>
            </a:r>
          </a:p>
        </p:txBody>
      </p:sp>
      <p:sp>
        <p:nvSpPr>
          <p:cNvPr id="888837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6" grpId="0" animBg="1" autoUpdateAnimBg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Text Box 2"/>
          <p:cNvSpPr txBox="1">
            <a:spLocks noChangeArrowheads="1"/>
          </p:cNvSpPr>
          <p:nvPr/>
        </p:nvSpPr>
        <p:spPr bwMode="auto">
          <a:xfrm>
            <a:off x="762000" y="1558925"/>
            <a:ext cx="76200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break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无条件地结束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语句，或循环语句，转向执行语句块的后续语句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 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用于循环体中，终止当前一次循环</a:t>
            </a:r>
          </a:p>
        </p:txBody>
      </p:sp>
      <p:sp useBgFill="1">
        <p:nvSpPr>
          <p:cNvPr id="88985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579438"/>
            <a:ext cx="8229600" cy="6397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2.4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转向语句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8" grpId="0" autoUpdateAnimBg="0"/>
      <p:bldP spid="889859" grpId="0" animBg="1" autoUpdateAnimBg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304800" y="115888"/>
            <a:ext cx="3482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break </a:t>
            </a:r>
            <a:r>
              <a:rPr kumimoji="1" lang="zh-CN" altLang="zh-CN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与 </a:t>
            </a:r>
            <a:r>
              <a:rPr kumimoji="1" lang="en-US" altLang="zh-CN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continue </a:t>
            </a: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语句比较</a:t>
            </a:r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838200" y="608013"/>
            <a:ext cx="2073275" cy="1600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itchFamily="18" charset="0"/>
              </a:rPr>
              <a:t>while  (  </a:t>
            </a:r>
            <a:r>
              <a:rPr kumimoji="1" lang="en-US" altLang="zh-CN" b="1" i="1">
                <a:latin typeface="Times New Roman" pitchFamily="18" charset="0"/>
              </a:rPr>
              <a:t>E1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itchFamily="18" charset="0"/>
              </a:rPr>
              <a:t>{   </a:t>
            </a:r>
            <a:r>
              <a:rPr kumimoji="1" lang="zh-CN" altLang="en-US" b="1" i="1">
                <a:latin typeface="Times New Roman" pitchFamily="18" charset="0"/>
                <a:sym typeface="Symbol" pitchFamily="18" charset="2"/>
              </a:rPr>
              <a:t>语句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&gt;</a:t>
            </a:r>
            <a:endParaRPr kumimoji="1" lang="en-US" altLang="en-US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en-US" b="1">
                <a:latin typeface="Times New Roman" pitchFamily="18" charset="0"/>
                <a:sym typeface="Symbol" pitchFamily="18" charset="2"/>
              </a:rPr>
              <a:t>    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if  (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E2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)  </a:t>
            </a:r>
            <a:r>
              <a:rPr kumimoji="1" lang="en-US" altLang="zh-CN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break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</a:t>
            </a:r>
            <a:r>
              <a:rPr kumimoji="1" lang="zh-CN" altLang="zh-CN" b="1" i="1">
                <a:latin typeface="Times New Roman" pitchFamily="18" charset="0"/>
                <a:sym typeface="Symbol" pitchFamily="18" charset="2"/>
              </a:rPr>
              <a:t>语句 2</a:t>
            </a:r>
            <a:endParaRPr kumimoji="1" lang="en-US" altLang="zh-CN" b="1" i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890884" name="Text Box 4"/>
          <p:cNvSpPr txBox="1">
            <a:spLocks noChangeArrowheads="1"/>
          </p:cNvSpPr>
          <p:nvPr/>
        </p:nvSpPr>
        <p:spPr bwMode="auto">
          <a:xfrm>
            <a:off x="5173663" y="676275"/>
            <a:ext cx="2212975" cy="1465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while ( </a:t>
            </a:r>
            <a:r>
              <a:rPr kumimoji="1" lang="en-US" altLang="zh-CN" b="1" i="1">
                <a:latin typeface="Times New Roman" pitchFamily="18" charset="0"/>
              </a:rPr>
              <a:t>E1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{   </a:t>
            </a:r>
            <a:r>
              <a:rPr kumimoji="1" lang="zh-CN" altLang="en-US" b="1" i="1">
                <a:latin typeface="Times New Roman" pitchFamily="18" charset="0"/>
                <a:sym typeface="Symbol" pitchFamily="18" charset="2"/>
              </a:rPr>
              <a:t>语句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1</a:t>
            </a:r>
            <a:endParaRPr kumimoji="1" lang="en-US" altLang="en-US" b="1" i="1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kumimoji="1" lang="en-US" altLang="en-US" b="1">
                <a:latin typeface="Times New Roman" pitchFamily="18" charset="0"/>
                <a:sym typeface="Symbol" pitchFamily="18" charset="2"/>
              </a:rPr>
              <a:t>    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if (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E2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)  </a:t>
            </a:r>
            <a:r>
              <a:rPr kumimoji="1" lang="en-US" altLang="zh-CN" b="1" i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continue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</a:t>
            </a:r>
            <a:r>
              <a:rPr kumimoji="1" lang="zh-CN" altLang="zh-CN" b="1" i="1">
                <a:latin typeface="Times New Roman" pitchFamily="18" charset="0"/>
                <a:sym typeface="Symbol" pitchFamily="18" charset="2"/>
              </a:rPr>
              <a:t>语句 2</a:t>
            </a:r>
            <a:endParaRPr kumimoji="1" lang="en-US" altLang="zh-CN" b="1" i="1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189163"/>
            <a:ext cx="3276600" cy="3938587"/>
            <a:chOff x="384" y="1536"/>
            <a:chExt cx="2064" cy="2481"/>
          </a:xfrm>
        </p:grpSpPr>
        <p:sp>
          <p:nvSpPr>
            <p:cNvPr id="285732" name="AutoShape 6"/>
            <p:cNvSpPr>
              <a:spLocks noChangeArrowheads="1"/>
            </p:cNvSpPr>
            <p:nvPr/>
          </p:nvSpPr>
          <p:spPr bwMode="auto">
            <a:xfrm>
              <a:off x="1028" y="3221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语句</a:t>
              </a:r>
              <a:r>
                <a:rPr kumimoji="1" lang="en-US" altLang="zh-CN" sz="1600" b="1" i="1">
                  <a:latin typeface="Times New Roman" pitchFamily="18" charset="0"/>
                </a:rPr>
                <a:t>2</a:t>
              </a:r>
              <a:r>
                <a:rPr kumimoji="1" lang="en-US" altLang="zh-CN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33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0" cy="240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34" name="Line 8"/>
            <p:cNvSpPr>
              <a:spLocks noChangeShapeType="1"/>
            </p:cNvSpPr>
            <p:nvPr/>
          </p:nvSpPr>
          <p:spPr bwMode="auto">
            <a:xfrm>
              <a:off x="1440" y="2160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35" name="AutoShape 9"/>
            <p:cNvSpPr>
              <a:spLocks noChangeArrowheads="1"/>
            </p:cNvSpPr>
            <p:nvPr/>
          </p:nvSpPr>
          <p:spPr bwMode="auto">
            <a:xfrm>
              <a:off x="769" y="1781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 i="1">
                  <a:latin typeface="Times New Roman" pitchFamily="18" charset="0"/>
                </a:rPr>
                <a:t>E 1</a:t>
              </a:r>
            </a:p>
          </p:txBody>
        </p:sp>
        <p:sp>
          <p:nvSpPr>
            <p:cNvPr id="285736" name="AutoShape 10"/>
            <p:cNvSpPr>
              <a:spLocks noChangeArrowheads="1"/>
            </p:cNvSpPr>
            <p:nvPr/>
          </p:nvSpPr>
          <p:spPr bwMode="auto">
            <a:xfrm>
              <a:off x="1028" y="2309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语句</a:t>
              </a:r>
              <a:r>
                <a:rPr kumimoji="1" lang="en-US" altLang="zh-CN" sz="1600" b="1" i="1">
                  <a:latin typeface="Times New Roman" pitchFamily="18" charset="0"/>
                </a:rPr>
                <a:t>1</a:t>
              </a:r>
              <a:r>
                <a:rPr kumimoji="1" lang="en-US" altLang="zh-CN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37" name="AutoShape 11"/>
            <p:cNvSpPr>
              <a:spLocks noChangeArrowheads="1"/>
            </p:cNvSpPr>
            <p:nvPr/>
          </p:nvSpPr>
          <p:spPr bwMode="auto">
            <a:xfrm>
              <a:off x="769" y="2693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 i="1">
                  <a:latin typeface="Times New Roman" pitchFamily="18" charset="0"/>
                </a:rPr>
                <a:t>E2</a:t>
              </a:r>
            </a:p>
          </p:txBody>
        </p:sp>
        <p:sp>
          <p:nvSpPr>
            <p:cNvPr id="285738" name="AutoShape 12"/>
            <p:cNvSpPr>
              <a:spLocks noChangeArrowheads="1"/>
            </p:cNvSpPr>
            <p:nvPr/>
          </p:nvSpPr>
          <p:spPr bwMode="auto">
            <a:xfrm>
              <a:off x="1056" y="3797"/>
              <a:ext cx="796" cy="220"/>
            </a:xfrm>
            <a:prstGeom prst="flowChartProcess">
              <a:avLst/>
            </a:prstGeom>
            <a:solidFill>
              <a:srgbClr val="FFFF99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下一语句</a:t>
              </a:r>
              <a:r>
                <a:rPr kumimoji="1" lang="zh-CN" altLang="en-US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39" name="Line 13"/>
            <p:cNvSpPr>
              <a:spLocks noChangeShapeType="1"/>
            </p:cNvSpPr>
            <p:nvPr/>
          </p:nvSpPr>
          <p:spPr bwMode="auto">
            <a:xfrm>
              <a:off x="1440" y="2544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0" name="Line 14"/>
            <p:cNvSpPr>
              <a:spLocks noChangeShapeType="1"/>
            </p:cNvSpPr>
            <p:nvPr/>
          </p:nvSpPr>
          <p:spPr bwMode="auto">
            <a:xfrm>
              <a:off x="1440" y="3072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1" name="Line 15"/>
            <p:cNvSpPr>
              <a:spLocks noChangeShapeType="1"/>
            </p:cNvSpPr>
            <p:nvPr/>
          </p:nvSpPr>
          <p:spPr bwMode="auto">
            <a:xfrm>
              <a:off x="1440" y="3456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2" name="Line 16"/>
            <p:cNvSpPr>
              <a:spLocks noChangeShapeType="1"/>
            </p:cNvSpPr>
            <p:nvPr/>
          </p:nvSpPr>
          <p:spPr bwMode="auto">
            <a:xfrm flipH="1">
              <a:off x="384" y="3552"/>
              <a:ext cx="105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3" name="Line 17"/>
            <p:cNvSpPr>
              <a:spLocks noChangeShapeType="1"/>
            </p:cNvSpPr>
            <p:nvPr/>
          </p:nvSpPr>
          <p:spPr bwMode="auto">
            <a:xfrm>
              <a:off x="384" y="1632"/>
              <a:ext cx="0" cy="192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4" name="Line 18"/>
            <p:cNvSpPr>
              <a:spLocks noChangeShapeType="1"/>
            </p:cNvSpPr>
            <p:nvPr/>
          </p:nvSpPr>
          <p:spPr bwMode="auto">
            <a:xfrm>
              <a:off x="384" y="1632"/>
              <a:ext cx="105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5" name="Line 19"/>
            <p:cNvSpPr>
              <a:spLocks noChangeShapeType="1"/>
            </p:cNvSpPr>
            <p:nvPr/>
          </p:nvSpPr>
          <p:spPr bwMode="auto">
            <a:xfrm>
              <a:off x="2064" y="1968"/>
              <a:ext cx="38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6" name="Line 20"/>
            <p:cNvSpPr>
              <a:spLocks noChangeShapeType="1"/>
            </p:cNvSpPr>
            <p:nvPr/>
          </p:nvSpPr>
          <p:spPr bwMode="auto">
            <a:xfrm>
              <a:off x="2448" y="1968"/>
              <a:ext cx="0" cy="16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7" name="Line 21"/>
            <p:cNvSpPr>
              <a:spLocks noChangeShapeType="1"/>
            </p:cNvSpPr>
            <p:nvPr/>
          </p:nvSpPr>
          <p:spPr bwMode="auto">
            <a:xfrm>
              <a:off x="1440" y="3648"/>
              <a:ext cx="100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8" name="Line 22"/>
            <p:cNvSpPr>
              <a:spLocks noChangeShapeType="1"/>
            </p:cNvSpPr>
            <p:nvPr/>
          </p:nvSpPr>
          <p:spPr bwMode="auto">
            <a:xfrm>
              <a:off x="1440" y="3648"/>
              <a:ext cx="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0903" name="Line 23"/>
          <p:cNvSpPr>
            <a:spLocks noChangeShapeType="1"/>
          </p:cNvSpPr>
          <p:nvPr/>
        </p:nvSpPr>
        <p:spPr bwMode="auto">
          <a:xfrm>
            <a:off x="3276600" y="4322763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90904" name="Text Box 24"/>
          <p:cNvSpPr txBox="1">
            <a:spLocks noChangeArrowheads="1"/>
          </p:cNvSpPr>
          <p:nvPr/>
        </p:nvSpPr>
        <p:spPr bwMode="auto">
          <a:xfrm>
            <a:off x="3124200" y="3879850"/>
            <a:ext cx="6889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1600" b="1">
                <a:solidFill>
                  <a:srgbClr val="CC0000"/>
                </a:solidFill>
                <a:latin typeface="宋体" pitchFamily="2" charset="-122"/>
                <a:sym typeface="Symbol" pitchFamily="18" charset="2"/>
              </a:rPr>
              <a:t>break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029200" y="2189163"/>
            <a:ext cx="3276600" cy="3938587"/>
            <a:chOff x="3168" y="1536"/>
            <a:chExt cx="2064" cy="2481"/>
          </a:xfrm>
        </p:grpSpPr>
        <p:sp>
          <p:nvSpPr>
            <p:cNvPr id="285715" name="AutoShape 26"/>
            <p:cNvSpPr>
              <a:spLocks noChangeArrowheads="1"/>
            </p:cNvSpPr>
            <p:nvPr/>
          </p:nvSpPr>
          <p:spPr bwMode="auto">
            <a:xfrm>
              <a:off x="3812" y="3221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语句</a:t>
              </a:r>
              <a:r>
                <a:rPr kumimoji="1" lang="en-US" altLang="zh-CN" sz="1600" b="1" i="1">
                  <a:latin typeface="Times New Roman" pitchFamily="18" charset="0"/>
                </a:rPr>
                <a:t>2</a:t>
              </a:r>
              <a:r>
                <a:rPr kumimoji="1" lang="en-US" altLang="zh-CN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16" name="Line 27"/>
            <p:cNvSpPr>
              <a:spLocks noChangeShapeType="1"/>
            </p:cNvSpPr>
            <p:nvPr/>
          </p:nvSpPr>
          <p:spPr bwMode="auto">
            <a:xfrm>
              <a:off x="4224" y="1536"/>
              <a:ext cx="0" cy="240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17" name="Line 28"/>
            <p:cNvSpPr>
              <a:spLocks noChangeShapeType="1"/>
            </p:cNvSpPr>
            <p:nvPr/>
          </p:nvSpPr>
          <p:spPr bwMode="auto">
            <a:xfrm>
              <a:off x="4224" y="2160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18" name="AutoShape 29"/>
            <p:cNvSpPr>
              <a:spLocks noChangeArrowheads="1"/>
            </p:cNvSpPr>
            <p:nvPr/>
          </p:nvSpPr>
          <p:spPr bwMode="auto">
            <a:xfrm>
              <a:off x="3553" y="1781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 i="1">
                  <a:latin typeface="Times New Roman" pitchFamily="18" charset="0"/>
                </a:rPr>
                <a:t>E 1</a:t>
              </a:r>
            </a:p>
          </p:txBody>
        </p:sp>
        <p:sp>
          <p:nvSpPr>
            <p:cNvPr id="285719" name="AutoShape 30"/>
            <p:cNvSpPr>
              <a:spLocks noChangeArrowheads="1"/>
            </p:cNvSpPr>
            <p:nvPr/>
          </p:nvSpPr>
          <p:spPr bwMode="auto">
            <a:xfrm>
              <a:off x="3812" y="2309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语句</a:t>
              </a:r>
              <a:r>
                <a:rPr kumimoji="1" lang="en-US" altLang="zh-CN" sz="1600" b="1" i="1">
                  <a:latin typeface="Times New Roman" pitchFamily="18" charset="0"/>
                </a:rPr>
                <a:t>1</a:t>
              </a:r>
              <a:r>
                <a:rPr kumimoji="1" lang="en-US" altLang="zh-CN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20" name="AutoShape 31"/>
            <p:cNvSpPr>
              <a:spLocks noChangeArrowheads="1"/>
            </p:cNvSpPr>
            <p:nvPr/>
          </p:nvSpPr>
          <p:spPr bwMode="auto">
            <a:xfrm>
              <a:off x="3553" y="2693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 i="1">
                  <a:latin typeface="Times New Roman" pitchFamily="18" charset="0"/>
                </a:rPr>
                <a:t>E 2</a:t>
              </a:r>
            </a:p>
          </p:txBody>
        </p:sp>
        <p:sp>
          <p:nvSpPr>
            <p:cNvPr id="285721" name="AutoShape 32"/>
            <p:cNvSpPr>
              <a:spLocks noChangeArrowheads="1"/>
            </p:cNvSpPr>
            <p:nvPr/>
          </p:nvSpPr>
          <p:spPr bwMode="auto">
            <a:xfrm>
              <a:off x="3840" y="3797"/>
              <a:ext cx="796" cy="220"/>
            </a:xfrm>
            <a:prstGeom prst="flowChartProcess">
              <a:avLst/>
            </a:prstGeom>
            <a:solidFill>
              <a:srgbClr val="FFFF99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下一语句</a:t>
              </a:r>
              <a:r>
                <a:rPr kumimoji="1" lang="zh-CN" altLang="en-US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22" name="Line 33"/>
            <p:cNvSpPr>
              <a:spLocks noChangeShapeType="1"/>
            </p:cNvSpPr>
            <p:nvPr/>
          </p:nvSpPr>
          <p:spPr bwMode="auto">
            <a:xfrm>
              <a:off x="4224" y="2544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3" name="Line 34"/>
            <p:cNvSpPr>
              <a:spLocks noChangeShapeType="1"/>
            </p:cNvSpPr>
            <p:nvPr/>
          </p:nvSpPr>
          <p:spPr bwMode="auto">
            <a:xfrm>
              <a:off x="4224" y="3072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4" name="Line 35"/>
            <p:cNvSpPr>
              <a:spLocks noChangeShapeType="1"/>
            </p:cNvSpPr>
            <p:nvPr/>
          </p:nvSpPr>
          <p:spPr bwMode="auto">
            <a:xfrm>
              <a:off x="4224" y="3456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5" name="Line 36"/>
            <p:cNvSpPr>
              <a:spLocks noChangeShapeType="1"/>
            </p:cNvSpPr>
            <p:nvPr/>
          </p:nvSpPr>
          <p:spPr bwMode="auto">
            <a:xfrm flipH="1">
              <a:off x="3168" y="3552"/>
              <a:ext cx="105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6" name="Line 37"/>
            <p:cNvSpPr>
              <a:spLocks noChangeShapeType="1"/>
            </p:cNvSpPr>
            <p:nvPr/>
          </p:nvSpPr>
          <p:spPr bwMode="auto">
            <a:xfrm>
              <a:off x="3168" y="1632"/>
              <a:ext cx="0" cy="192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7" name="Line 38"/>
            <p:cNvSpPr>
              <a:spLocks noChangeShapeType="1"/>
            </p:cNvSpPr>
            <p:nvPr/>
          </p:nvSpPr>
          <p:spPr bwMode="auto">
            <a:xfrm>
              <a:off x="3168" y="1632"/>
              <a:ext cx="105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8" name="Line 39"/>
            <p:cNvSpPr>
              <a:spLocks noChangeShapeType="1"/>
            </p:cNvSpPr>
            <p:nvPr/>
          </p:nvSpPr>
          <p:spPr bwMode="auto">
            <a:xfrm>
              <a:off x="4848" y="1968"/>
              <a:ext cx="38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9" name="Line 40"/>
            <p:cNvSpPr>
              <a:spLocks noChangeShapeType="1"/>
            </p:cNvSpPr>
            <p:nvPr/>
          </p:nvSpPr>
          <p:spPr bwMode="auto">
            <a:xfrm>
              <a:off x="5232" y="1968"/>
              <a:ext cx="0" cy="16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30" name="Line 41"/>
            <p:cNvSpPr>
              <a:spLocks noChangeShapeType="1"/>
            </p:cNvSpPr>
            <p:nvPr/>
          </p:nvSpPr>
          <p:spPr bwMode="auto">
            <a:xfrm>
              <a:off x="4224" y="3648"/>
              <a:ext cx="100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31" name="Line 42"/>
            <p:cNvSpPr>
              <a:spLocks noChangeShapeType="1"/>
            </p:cNvSpPr>
            <p:nvPr/>
          </p:nvSpPr>
          <p:spPr bwMode="auto">
            <a:xfrm>
              <a:off x="4224" y="3648"/>
              <a:ext cx="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0923" name="Text Box 43"/>
          <p:cNvSpPr txBox="1">
            <a:spLocks noChangeArrowheads="1"/>
          </p:cNvSpPr>
          <p:nvPr/>
        </p:nvSpPr>
        <p:spPr bwMode="auto">
          <a:xfrm>
            <a:off x="5026025" y="3879850"/>
            <a:ext cx="9937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1600" b="1" i="1">
                <a:solidFill>
                  <a:srgbClr val="CC0000"/>
                </a:solidFill>
                <a:latin typeface="宋体" pitchFamily="2" charset="-122"/>
                <a:sym typeface="Symbol" pitchFamily="18" charset="2"/>
              </a:rPr>
              <a:t>continue</a:t>
            </a:r>
          </a:p>
        </p:txBody>
      </p:sp>
      <p:sp>
        <p:nvSpPr>
          <p:cNvPr id="890924" name="Line 44"/>
          <p:cNvSpPr>
            <a:spLocks noChangeShapeType="1"/>
          </p:cNvSpPr>
          <p:nvPr/>
        </p:nvSpPr>
        <p:spPr bwMode="auto">
          <a:xfrm rot="-10800000">
            <a:off x="5029200" y="4322763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286000" y="4321175"/>
            <a:ext cx="1600200" cy="1449388"/>
            <a:chOff x="1440" y="2879"/>
            <a:chExt cx="1008" cy="913"/>
          </a:xfrm>
        </p:grpSpPr>
        <p:sp>
          <p:nvSpPr>
            <p:cNvPr id="890926" name="Line 46"/>
            <p:cNvSpPr>
              <a:spLocks noChangeShapeType="1"/>
            </p:cNvSpPr>
            <p:nvPr/>
          </p:nvSpPr>
          <p:spPr bwMode="auto">
            <a:xfrm>
              <a:off x="2448" y="2879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0927" name="Line 47"/>
            <p:cNvSpPr>
              <a:spLocks noChangeShapeType="1"/>
            </p:cNvSpPr>
            <p:nvPr/>
          </p:nvSpPr>
          <p:spPr bwMode="auto">
            <a:xfrm>
              <a:off x="1440" y="3648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0928" name="Line 48"/>
            <p:cNvSpPr>
              <a:spLocks noChangeShapeType="1"/>
            </p:cNvSpPr>
            <p:nvPr/>
          </p:nvSpPr>
          <p:spPr bwMode="auto">
            <a:xfrm>
              <a:off x="1440" y="364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029200" y="2341563"/>
            <a:ext cx="1676400" cy="1981200"/>
            <a:chOff x="3168" y="1632"/>
            <a:chExt cx="1056" cy="1248"/>
          </a:xfrm>
        </p:grpSpPr>
        <p:sp>
          <p:nvSpPr>
            <p:cNvPr id="890930" name="Line 50"/>
            <p:cNvSpPr>
              <a:spLocks noChangeShapeType="1"/>
            </p:cNvSpPr>
            <p:nvPr/>
          </p:nvSpPr>
          <p:spPr bwMode="auto">
            <a:xfrm>
              <a:off x="3168" y="1632"/>
              <a:ext cx="10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0931" name="Line 51"/>
            <p:cNvSpPr>
              <a:spLocks noChangeShapeType="1"/>
            </p:cNvSpPr>
            <p:nvPr/>
          </p:nvSpPr>
          <p:spPr bwMode="auto">
            <a:xfrm>
              <a:off x="3168" y="1632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5709" name="Rectangle 5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67600" y="284163"/>
            <a:ext cx="1219200" cy="3048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00" b="1" smtClean="0">
                <a:solidFill>
                  <a:schemeClr val="bg1"/>
                </a:solidFill>
                <a:latin typeface="宋体" pitchFamily="2" charset="-122"/>
              </a:rPr>
              <a:t>2.4  </a:t>
            </a:r>
            <a:r>
              <a:rPr lang="zh-CN" altLang="en-US" sz="100" b="1" smtClean="0">
                <a:solidFill>
                  <a:schemeClr val="bg1"/>
                </a:solidFill>
                <a:latin typeface="宋体" pitchFamily="2" charset="-122"/>
              </a:rPr>
              <a:t>转向语句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9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90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90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2" grpId="0" autoUpdateAnimBg="0"/>
      <p:bldP spid="890883" grpId="0" autoUpdateAnimBg="0"/>
      <p:bldP spid="890884" grpId="0" autoUpdateAnimBg="0"/>
      <p:bldP spid="890904" grpId="0" autoUpdateAnimBg="0"/>
      <p:bldP spid="890923" grpId="0" autoUpdateAnimBg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762000" y="1558925"/>
            <a:ext cx="76200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break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无条件地结束</a:t>
            </a:r>
            <a:r>
              <a:rPr kumimoji="1" lang="en-US" altLang="zh-CN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kumimoji="1" lang="zh-CN" altLang="en-US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语句，或循环语句，转向执行语句块的后续语句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 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用于循环体中，终止当前一次循环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762000" y="3657600"/>
            <a:ext cx="7467600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goto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无条件转向语句，与标号语句配合使用，一般形式为：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goto  </a:t>
            </a:r>
            <a:r>
              <a:rPr kumimoji="1" lang="zh-CN" altLang="en-US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标号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zh-CN" altLang="en-US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标号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:  </a:t>
            </a:r>
            <a:r>
              <a:rPr kumimoji="1" lang="zh-CN" altLang="en-US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91908" name="Text Box 4"/>
          <p:cNvSpPr txBox="1">
            <a:spLocks noChangeArrowheads="1"/>
          </p:cNvSpPr>
          <p:nvPr/>
        </p:nvSpPr>
        <p:spPr bwMode="auto">
          <a:xfrm>
            <a:off x="6715140" y="3876675"/>
            <a:ext cx="3228975" cy="2981325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>
            <a:outerShdw dist="53882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例：</a:t>
            </a:r>
            <a:endParaRPr kumimoji="1" lang="zh-CN" altLang="en-US" b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int  i =1,  sum = 0 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loop :  if  ( i &lt; = 100 )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     { sum += i ++;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        goto  loop 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	 }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cout &lt;&lt; sum ;</a:t>
            </a:r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00" b="1" smtClean="0">
                <a:solidFill>
                  <a:schemeClr val="bg1"/>
                </a:solidFill>
              </a:rPr>
              <a:t>2.4  </a:t>
            </a:r>
            <a:r>
              <a:rPr lang="zh-CN" altLang="en-US" sz="100" b="1" smtClean="0">
                <a:solidFill>
                  <a:schemeClr val="bg1"/>
                </a:solidFill>
              </a:rPr>
              <a:t>转向语句</a:t>
            </a:r>
          </a:p>
        </p:txBody>
      </p:sp>
      <p:sp useBgFill="1">
        <p:nvSpPr>
          <p:cNvPr id="891912" name="Rectangle 8"/>
          <p:cNvSpPr>
            <a:spLocks noChangeArrowheads="1"/>
          </p:cNvSpPr>
          <p:nvPr/>
        </p:nvSpPr>
        <p:spPr bwMode="auto">
          <a:xfrm>
            <a:off x="533400" y="579438"/>
            <a:ext cx="8229600" cy="6397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2.4  </a:t>
            </a: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转向语句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7" grpId="0" autoUpdateAnimBg="0"/>
      <p:bldP spid="891908" grpId="0" animBg="1" autoUpdateAnimBg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685800" y="1192213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2-1</a:t>
            </a:r>
            <a:r>
              <a:rPr kumimoji="1" lang="en-US" altLang="zh-CN" sz="2000" b="1" i="1">
                <a:latin typeface="宋体" pitchFamily="2" charset="-122"/>
              </a:rPr>
              <a:t>  </a:t>
            </a:r>
            <a:r>
              <a:rPr kumimoji="1" lang="zh-CN" altLang="en-US" sz="2000" b="1">
                <a:latin typeface="宋体" pitchFamily="2" charset="-122"/>
              </a:rPr>
              <a:t>编写程序计算货物运费。设货物运费每吨单价 </a:t>
            </a:r>
            <a:r>
              <a:rPr kumimoji="1" lang="en-US" altLang="zh-CN" sz="2000" b="1">
                <a:latin typeface="宋体" pitchFamily="2" charset="-122"/>
              </a:rPr>
              <a:t>p</a:t>
            </a:r>
            <a:r>
              <a:rPr kumimoji="1" lang="zh-CN" altLang="en-US" sz="2000" b="1">
                <a:latin typeface="宋体" pitchFamily="2" charset="-122"/>
              </a:rPr>
              <a:t>（元）与运输 </a:t>
            </a:r>
          </a:p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zh-CN" altLang="en-US" sz="2000" b="1">
                <a:latin typeface="宋体" pitchFamily="2" charset="-122"/>
              </a:rPr>
              <a:t>       距离 </a:t>
            </a:r>
            <a:r>
              <a:rPr kumimoji="1" lang="en-US" altLang="zh-CN" sz="2000" b="1">
                <a:latin typeface="宋体" pitchFamily="2" charset="-122"/>
              </a:rPr>
              <a:t>s</a:t>
            </a:r>
            <a:r>
              <a:rPr kumimoji="1" lang="zh-CN" altLang="en-US" sz="2000" b="1">
                <a:latin typeface="宋体" pitchFamily="2" charset="-122"/>
              </a:rPr>
              <a:t>（公里）之间有如下关系：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52750" y="2386013"/>
            <a:ext cx="3159125" cy="1854200"/>
            <a:chOff x="1860" y="1664"/>
            <a:chExt cx="1990" cy="1168"/>
          </a:xfrm>
        </p:grpSpPr>
        <p:graphicFrame>
          <p:nvGraphicFramePr>
            <p:cNvPr id="2050" name="Object 8"/>
            <p:cNvGraphicFramePr>
              <a:graphicFrameLocks noChangeAspect="1"/>
            </p:cNvGraphicFramePr>
            <p:nvPr/>
          </p:nvGraphicFramePr>
          <p:xfrm>
            <a:off x="2222" y="1664"/>
            <a:ext cx="1628" cy="1168"/>
          </p:xfrm>
          <a:graphic>
            <a:graphicData uri="http://schemas.openxmlformats.org/presentationml/2006/ole">
              <p:oleObj spid="_x0000_s2050" name="Equation" r:id="rId3" imgW="1562040" imgH="1143000" progId="Equation.3">
                <p:embed/>
              </p:oleObj>
            </a:graphicData>
          </a:graphic>
        </p:graphicFrame>
        <p:sp>
          <p:nvSpPr>
            <p:cNvPr id="2056" name="Rectangle 9"/>
            <p:cNvSpPr>
              <a:spLocks noChangeArrowheads="1"/>
            </p:cNvSpPr>
            <p:nvPr/>
          </p:nvSpPr>
          <p:spPr bwMode="auto">
            <a:xfrm>
              <a:off x="1860" y="2086"/>
              <a:ext cx="33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宋体" pitchFamily="2" charset="-122"/>
                </a:rPr>
                <a:t>p =</a:t>
              </a:r>
            </a:p>
          </p:txBody>
        </p:sp>
      </p:grpSp>
      <p:sp>
        <p:nvSpPr>
          <p:cNvPr id="520202" name="Text Box 10"/>
          <p:cNvSpPr txBox="1">
            <a:spLocks noChangeArrowheads="1"/>
          </p:cNvSpPr>
          <p:nvPr/>
        </p:nvSpPr>
        <p:spPr bwMode="auto">
          <a:xfrm>
            <a:off x="1292225" y="4573588"/>
            <a:ext cx="7532688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输入要托运的货物重量为 </a:t>
            </a:r>
            <a:r>
              <a:rPr kumimoji="1" lang="en-US" altLang="zh-CN" sz="2000" b="1">
                <a:latin typeface="Times New Roman" pitchFamily="18" charset="0"/>
              </a:rPr>
              <a:t>w </a:t>
            </a:r>
            <a:r>
              <a:rPr kumimoji="1" lang="zh-CN" altLang="en-US" sz="2000" b="1">
                <a:latin typeface="Times New Roman" pitchFamily="18" charset="0"/>
              </a:rPr>
              <a:t>吨，托运距离 </a:t>
            </a:r>
            <a:r>
              <a:rPr kumimoji="1" lang="en-US" altLang="zh-CN" sz="2000" b="1">
                <a:latin typeface="Times New Roman" pitchFamily="18" charset="0"/>
              </a:rPr>
              <a:t>s </a:t>
            </a:r>
            <a:r>
              <a:rPr kumimoji="1" lang="zh-CN" altLang="en-US" sz="2000" b="1">
                <a:latin typeface="Times New Roman" pitchFamily="18" charset="0"/>
              </a:rPr>
              <a:t>公里，计算总运费 </a:t>
            </a:r>
            <a:r>
              <a:rPr kumimoji="1" lang="en-US" altLang="zh-CN" sz="2000" b="1">
                <a:latin typeface="Times New Roman" pitchFamily="18" charset="0"/>
              </a:rPr>
              <a:t>t </a:t>
            </a:r>
            <a:r>
              <a:rPr kumimoji="1" lang="zh-CN" altLang="en-US" sz="2000" b="1">
                <a:latin typeface="Times New Roman" pitchFamily="18" charset="0"/>
              </a:rPr>
              <a:t>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		                 </a:t>
            </a:r>
            <a:r>
              <a:rPr kumimoji="1" lang="en-US" altLang="zh-CN" sz="2000" b="1">
                <a:latin typeface="Times New Roman" pitchFamily="18" charset="0"/>
              </a:rPr>
              <a:t>t = p * w * s</a:t>
            </a:r>
          </a:p>
        </p:txBody>
      </p:sp>
      <p:sp>
        <p:nvSpPr>
          <p:cNvPr id="2055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325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20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20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8" grpId="0" build="p" autoUpdateAnimBg="0" advAuto="1000"/>
      <p:bldP spid="520202" grpId="0" build="p" autoUpdateAnimBg="0" advAuto="200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Text Box 2"/>
          <p:cNvSpPr txBox="1">
            <a:spLocks noChangeArrowheads="1"/>
          </p:cNvSpPr>
          <p:nvPr/>
        </p:nvSpPr>
        <p:spPr bwMode="auto">
          <a:xfrm>
            <a:off x="457200" y="798513"/>
            <a:ext cx="8435975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C++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构成选择结构的条件语句有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语句和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语句适用于条件判断比较复杂的分支结构。嵌套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语句采用就近匹配的原则。   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用括号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{ }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改变复合语句结构，可以改变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与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的匹配关系。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语句根据一</a:t>
            </a:r>
            <a:r>
              <a:rPr kumimoji="1" lang="zh-CN" altLang="en-US" b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个整型表达式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的不同可能值决定选择执行，适用于条件判断比  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较简单的多路选择。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循环结构有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whlie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语句、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do_while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语句和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语句和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do_while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语句主要用于条件循环。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语句是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中很灵活的循环语句，既可以用于控制次数循环，也可以用于条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件循环。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转向语句是程序的流程控制的补充机制。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的转向语句主要有：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break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、 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goto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语句。 </a:t>
            </a:r>
          </a:p>
        </p:txBody>
      </p:sp>
      <p:sp useBgFill="1">
        <p:nvSpPr>
          <p:cNvPr id="89293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188913"/>
            <a:ext cx="12192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9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0" grpId="0" autoUpdateAnimBg="0"/>
      <p:bldP spid="892931" grpId="0" animBg="1" autoUpdateAnimBg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685800" y="156845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对给定的条件进行判断，并根据判断的结果选择不同的操作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493574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ea typeface="隶书" pitchFamily="49" charset="-122"/>
              </a:rPr>
              <a:t>2.1  </a:t>
            </a:r>
            <a:r>
              <a:rPr lang="zh-CN" altLang="en-US" sz="2800" b="1" smtClean="0">
                <a:solidFill>
                  <a:srgbClr val="CC3300"/>
                </a:solidFill>
                <a:ea typeface="隶书" pitchFamily="49" charset="-122"/>
              </a:rPr>
              <a:t>选择控制 </a:t>
            </a: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762000" y="3794125"/>
            <a:ext cx="6948488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kumimoji="1" lang="zh-CN" altLang="en-US" sz="20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条件运算表达式</a:t>
            </a:r>
            <a:endParaRPr kumimoji="1" lang="zh-CN" altLang="en-US" sz="20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kumimoji="1" lang="zh-CN" altLang="en-US" sz="2000" b="1">
                <a:latin typeface="宋体" pitchFamily="2" charset="-122"/>
              </a:rPr>
              <a:t>	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根据判断条件，决定表达式的值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不改变程序语句执行流程</a:t>
            </a:r>
          </a:p>
          <a:p>
            <a:pPr eaLnBrk="1" hangingPunct="1">
              <a:defRPr/>
            </a:pPr>
            <a:endParaRPr kumimoji="1" lang="en-US" altLang="zh-CN" sz="20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72066" y="2714620"/>
            <a:ext cx="2906713" cy="1047750"/>
            <a:chOff x="3352" y="2068"/>
            <a:chExt cx="1831" cy="660"/>
          </a:xfrm>
        </p:grpSpPr>
        <p:sp>
          <p:nvSpPr>
            <p:cNvPr id="57350" name="AutoShape 9"/>
            <p:cNvSpPr>
              <a:spLocks noChangeArrowheads="1"/>
            </p:cNvSpPr>
            <p:nvPr/>
          </p:nvSpPr>
          <p:spPr bwMode="auto">
            <a:xfrm>
              <a:off x="3552" y="2233"/>
              <a:ext cx="1471" cy="495"/>
            </a:xfrm>
            <a:prstGeom prst="irregularSeal1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 i="1">
                  <a:solidFill>
                    <a:srgbClr val="CC0000"/>
                  </a:solidFill>
                  <a:latin typeface="Times New Roman" pitchFamily="18" charset="0"/>
                </a:rPr>
                <a:t>                     </a:t>
              </a:r>
              <a:endParaRPr kumimoji="1" lang="en-US" altLang="zh-CN" sz="1600" i="1">
                <a:latin typeface="Times New Roman" pitchFamily="18" charset="0"/>
              </a:endParaRPr>
            </a:p>
          </p:txBody>
        </p:sp>
        <p:sp>
          <p:nvSpPr>
            <p:cNvPr id="57351" name="AutoShape 10"/>
            <p:cNvSpPr>
              <a:spLocks noChangeArrowheads="1"/>
            </p:cNvSpPr>
            <p:nvPr/>
          </p:nvSpPr>
          <p:spPr bwMode="auto">
            <a:xfrm>
              <a:off x="3352" y="2068"/>
              <a:ext cx="1831" cy="602"/>
            </a:xfrm>
            <a:prstGeom prst="irregularSeal1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solidFill>
                    <a:srgbClr val="CC0000"/>
                  </a:solidFill>
                  <a:latin typeface="Times New Roman" pitchFamily="18" charset="0"/>
                </a:rPr>
                <a:t>比较条件运算</a:t>
              </a:r>
              <a:endParaRPr kumimoji="1" lang="zh-CN" altLang="en-US" sz="1600" i="1">
                <a:latin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43636" y="4000504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比较表达式变换为减法，由减法改变标志寄存器的位，由此产生一个逻辑值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74" grpId="0" animBg="1" autoUpdateAnimBg="0"/>
      <p:bldP spid="49357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21222" name="Rectangle 6"/>
          <p:cNvSpPr>
            <a:spLocks noChangeArrowheads="1"/>
          </p:cNvSpPr>
          <p:nvPr/>
        </p:nvSpPr>
        <p:spPr bwMode="auto">
          <a:xfrm>
            <a:off x="6553200" y="1725613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zh-CN" altLang="en-US" sz="2000" b="1" i="1">
                <a:latin typeface="宋体" pitchFamily="2" charset="-122"/>
              </a:rPr>
              <a:t>控制流图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963613"/>
            <a:ext cx="7086600" cy="5334000"/>
            <a:chOff x="624" y="768"/>
            <a:chExt cx="4464" cy="3360"/>
          </a:xfrm>
        </p:grpSpPr>
        <p:sp>
          <p:nvSpPr>
            <p:cNvPr id="83974" name="Text Box 8"/>
            <p:cNvSpPr txBox="1">
              <a:spLocks noChangeArrowheads="1"/>
            </p:cNvSpPr>
            <p:nvPr/>
          </p:nvSpPr>
          <p:spPr bwMode="auto">
            <a:xfrm>
              <a:off x="789" y="1410"/>
              <a:ext cx="342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975" name="Text Box 9"/>
            <p:cNvSpPr txBox="1">
              <a:spLocks noChangeArrowheads="1"/>
            </p:cNvSpPr>
            <p:nvPr/>
          </p:nvSpPr>
          <p:spPr bwMode="auto">
            <a:xfrm>
              <a:off x="1647" y="1074"/>
              <a:ext cx="36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CC0000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3976" name="Text Box 10"/>
            <p:cNvSpPr txBox="1">
              <a:spLocks noChangeArrowheads="1"/>
            </p:cNvSpPr>
            <p:nvPr/>
          </p:nvSpPr>
          <p:spPr bwMode="auto">
            <a:xfrm>
              <a:off x="1660" y="1833"/>
              <a:ext cx="342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977" name="Text Box 11"/>
            <p:cNvSpPr txBox="1">
              <a:spLocks noChangeArrowheads="1"/>
            </p:cNvSpPr>
            <p:nvPr/>
          </p:nvSpPr>
          <p:spPr bwMode="auto">
            <a:xfrm>
              <a:off x="2510" y="2226"/>
              <a:ext cx="342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978" name="Text Box 12"/>
            <p:cNvSpPr txBox="1">
              <a:spLocks noChangeArrowheads="1"/>
            </p:cNvSpPr>
            <p:nvPr/>
          </p:nvSpPr>
          <p:spPr bwMode="auto">
            <a:xfrm>
              <a:off x="3374" y="2649"/>
              <a:ext cx="342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979" name="Text Box 13"/>
            <p:cNvSpPr txBox="1">
              <a:spLocks noChangeArrowheads="1"/>
            </p:cNvSpPr>
            <p:nvPr/>
          </p:nvSpPr>
          <p:spPr bwMode="auto">
            <a:xfrm>
              <a:off x="2501" y="1497"/>
              <a:ext cx="36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CC0000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3980" name="Text Box 14"/>
            <p:cNvSpPr txBox="1">
              <a:spLocks noChangeArrowheads="1"/>
            </p:cNvSpPr>
            <p:nvPr/>
          </p:nvSpPr>
          <p:spPr bwMode="auto">
            <a:xfrm>
              <a:off x="3365" y="1881"/>
              <a:ext cx="36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CC0000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3981" name="Text Box 15"/>
            <p:cNvSpPr txBox="1">
              <a:spLocks noChangeArrowheads="1"/>
            </p:cNvSpPr>
            <p:nvPr/>
          </p:nvSpPr>
          <p:spPr bwMode="auto">
            <a:xfrm>
              <a:off x="4239" y="2274"/>
              <a:ext cx="36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CC0000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3982" name="AutoShape 16"/>
            <p:cNvSpPr>
              <a:spLocks noChangeArrowheads="1"/>
            </p:cNvSpPr>
            <p:nvPr/>
          </p:nvSpPr>
          <p:spPr bwMode="auto">
            <a:xfrm>
              <a:off x="624" y="1104"/>
              <a:ext cx="1028" cy="34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S &lt; 100?</a:t>
              </a:r>
            </a:p>
          </p:txBody>
        </p:sp>
        <p:sp>
          <p:nvSpPr>
            <p:cNvPr id="83983" name="AutoShape 17"/>
            <p:cNvSpPr>
              <a:spLocks noChangeArrowheads="1"/>
            </p:cNvSpPr>
            <p:nvPr/>
          </p:nvSpPr>
          <p:spPr bwMode="auto">
            <a:xfrm>
              <a:off x="1496" y="1517"/>
              <a:ext cx="1028" cy="34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S &lt; 200?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83984" name="Line 18"/>
            <p:cNvSpPr>
              <a:spLocks noChangeShapeType="1"/>
            </p:cNvSpPr>
            <p:nvPr/>
          </p:nvSpPr>
          <p:spPr bwMode="auto">
            <a:xfrm>
              <a:off x="1669" y="1296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5" name="Line 19"/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6" name="AutoShape 20"/>
            <p:cNvSpPr>
              <a:spLocks noChangeArrowheads="1"/>
            </p:cNvSpPr>
            <p:nvPr/>
          </p:nvSpPr>
          <p:spPr bwMode="auto">
            <a:xfrm>
              <a:off x="2360" y="1931"/>
              <a:ext cx="1028" cy="34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S &lt; 300?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83987" name="Line 21"/>
            <p:cNvSpPr>
              <a:spLocks noChangeShapeType="1"/>
            </p:cNvSpPr>
            <p:nvPr/>
          </p:nvSpPr>
          <p:spPr bwMode="auto">
            <a:xfrm>
              <a:off x="2533" y="1680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8" name="Line 22"/>
            <p:cNvSpPr>
              <a:spLocks noChangeShapeType="1"/>
            </p:cNvSpPr>
            <p:nvPr/>
          </p:nvSpPr>
          <p:spPr bwMode="auto">
            <a:xfrm>
              <a:off x="2880" y="1680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9" name="AutoShape 23"/>
            <p:cNvSpPr>
              <a:spLocks noChangeArrowheads="1"/>
            </p:cNvSpPr>
            <p:nvPr/>
          </p:nvSpPr>
          <p:spPr bwMode="auto">
            <a:xfrm>
              <a:off x="3216" y="2333"/>
              <a:ext cx="1028" cy="34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S &lt; 400?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83990" name="Line 24"/>
            <p:cNvSpPr>
              <a:spLocks noChangeShapeType="1"/>
            </p:cNvSpPr>
            <p:nvPr/>
          </p:nvSpPr>
          <p:spPr bwMode="auto">
            <a:xfrm>
              <a:off x="3389" y="2112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91" name="AutoShape 25"/>
            <p:cNvSpPr>
              <a:spLocks noChangeArrowheads="1"/>
            </p:cNvSpPr>
            <p:nvPr/>
          </p:nvSpPr>
          <p:spPr bwMode="auto">
            <a:xfrm>
              <a:off x="757" y="2938"/>
              <a:ext cx="720" cy="21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P = 30</a:t>
              </a:r>
            </a:p>
          </p:txBody>
        </p:sp>
        <p:sp>
          <p:nvSpPr>
            <p:cNvPr id="83992" name="AutoShape 26"/>
            <p:cNvSpPr>
              <a:spLocks noChangeArrowheads="1"/>
            </p:cNvSpPr>
            <p:nvPr/>
          </p:nvSpPr>
          <p:spPr bwMode="auto">
            <a:xfrm>
              <a:off x="4368" y="2938"/>
              <a:ext cx="720" cy="21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P = 20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3993" name="AutoShape 27"/>
            <p:cNvSpPr>
              <a:spLocks noChangeArrowheads="1"/>
            </p:cNvSpPr>
            <p:nvPr/>
          </p:nvSpPr>
          <p:spPr bwMode="auto">
            <a:xfrm>
              <a:off x="3408" y="2938"/>
              <a:ext cx="720" cy="21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P = 22.5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3994" name="AutoShape 28"/>
            <p:cNvSpPr>
              <a:spLocks noChangeArrowheads="1"/>
            </p:cNvSpPr>
            <p:nvPr/>
          </p:nvSpPr>
          <p:spPr bwMode="auto">
            <a:xfrm>
              <a:off x="2533" y="2938"/>
              <a:ext cx="720" cy="21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P = 25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3995" name="AutoShape 29"/>
            <p:cNvSpPr>
              <a:spLocks noChangeArrowheads="1"/>
            </p:cNvSpPr>
            <p:nvPr/>
          </p:nvSpPr>
          <p:spPr bwMode="auto">
            <a:xfrm>
              <a:off x="1669" y="2938"/>
              <a:ext cx="720" cy="21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P = 27.5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3996" name="Line 30"/>
            <p:cNvSpPr>
              <a:spLocks noChangeShapeType="1"/>
            </p:cNvSpPr>
            <p:nvPr/>
          </p:nvSpPr>
          <p:spPr bwMode="auto">
            <a:xfrm>
              <a:off x="1141" y="7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97" name="Line 31"/>
            <p:cNvSpPr>
              <a:spLocks noChangeShapeType="1"/>
            </p:cNvSpPr>
            <p:nvPr/>
          </p:nvSpPr>
          <p:spPr bwMode="auto">
            <a:xfrm>
              <a:off x="1141" y="1440"/>
              <a:ext cx="0" cy="14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98" name="Line 32"/>
            <p:cNvSpPr>
              <a:spLocks noChangeShapeType="1"/>
            </p:cNvSpPr>
            <p:nvPr/>
          </p:nvSpPr>
          <p:spPr bwMode="auto">
            <a:xfrm>
              <a:off x="2016" y="1872"/>
              <a:ext cx="0" cy="106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99" name="Line 33"/>
            <p:cNvSpPr>
              <a:spLocks noChangeShapeType="1"/>
            </p:cNvSpPr>
            <p:nvPr/>
          </p:nvSpPr>
          <p:spPr bwMode="auto">
            <a:xfrm flipH="1">
              <a:off x="2880" y="2256"/>
              <a:ext cx="0" cy="6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0" name="Line 34"/>
            <p:cNvSpPr>
              <a:spLocks noChangeShapeType="1"/>
            </p:cNvSpPr>
            <p:nvPr/>
          </p:nvSpPr>
          <p:spPr bwMode="auto">
            <a:xfrm>
              <a:off x="3744" y="268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1" name="Line 35"/>
            <p:cNvSpPr>
              <a:spLocks noChangeShapeType="1"/>
            </p:cNvSpPr>
            <p:nvPr/>
          </p:nvSpPr>
          <p:spPr bwMode="auto">
            <a:xfrm>
              <a:off x="4272" y="2496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2" name="Line 36"/>
            <p:cNvSpPr>
              <a:spLocks noChangeShapeType="1"/>
            </p:cNvSpPr>
            <p:nvPr/>
          </p:nvSpPr>
          <p:spPr bwMode="auto">
            <a:xfrm>
              <a:off x="4752" y="2496"/>
              <a:ext cx="0" cy="4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3" name="Line 37"/>
            <p:cNvSpPr>
              <a:spLocks noChangeShapeType="1"/>
            </p:cNvSpPr>
            <p:nvPr/>
          </p:nvSpPr>
          <p:spPr bwMode="auto">
            <a:xfrm>
              <a:off x="1141" y="316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4" name="Line 38"/>
            <p:cNvSpPr>
              <a:spLocks noChangeShapeType="1"/>
            </p:cNvSpPr>
            <p:nvPr/>
          </p:nvSpPr>
          <p:spPr bwMode="auto">
            <a:xfrm>
              <a:off x="2005" y="316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5" name="Line 39"/>
            <p:cNvSpPr>
              <a:spLocks noChangeShapeType="1"/>
            </p:cNvSpPr>
            <p:nvPr/>
          </p:nvSpPr>
          <p:spPr bwMode="auto">
            <a:xfrm>
              <a:off x="2869" y="316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6" name="Line 40"/>
            <p:cNvSpPr>
              <a:spLocks noChangeShapeType="1"/>
            </p:cNvSpPr>
            <p:nvPr/>
          </p:nvSpPr>
          <p:spPr bwMode="auto">
            <a:xfrm>
              <a:off x="3744" y="316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7" name="Line 41"/>
            <p:cNvSpPr>
              <a:spLocks noChangeShapeType="1"/>
            </p:cNvSpPr>
            <p:nvPr/>
          </p:nvSpPr>
          <p:spPr bwMode="auto">
            <a:xfrm>
              <a:off x="4752" y="316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8" name="Line 42"/>
            <p:cNvSpPr>
              <a:spLocks noChangeShapeType="1"/>
            </p:cNvSpPr>
            <p:nvPr/>
          </p:nvSpPr>
          <p:spPr bwMode="auto">
            <a:xfrm>
              <a:off x="2869" y="340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9" name="Line 43"/>
            <p:cNvSpPr>
              <a:spLocks noChangeShapeType="1"/>
            </p:cNvSpPr>
            <p:nvPr/>
          </p:nvSpPr>
          <p:spPr bwMode="auto">
            <a:xfrm>
              <a:off x="1141" y="3408"/>
              <a:ext cx="361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0" name="AutoShape 44"/>
            <p:cNvSpPr>
              <a:spLocks noChangeArrowheads="1"/>
            </p:cNvSpPr>
            <p:nvPr/>
          </p:nvSpPr>
          <p:spPr bwMode="auto">
            <a:xfrm>
              <a:off x="2352" y="3658"/>
              <a:ext cx="1056" cy="23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t = p * w * s</a:t>
              </a:r>
              <a:endParaRPr kumimoji="1" lang="en-US" altLang="zh-CN" sz="1400" b="1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84011" name="Line 45"/>
            <p:cNvSpPr>
              <a:spLocks noChangeShapeType="1"/>
            </p:cNvSpPr>
            <p:nvPr/>
          </p:nvSpPr>
          <p:spPr bwMode="auto">
            <a:xfrm>
              <a:off x="2880" y="388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2" name="Line 46"/>
            <p:cNvSpPr>
              <a:spLocks noChangeShapeType="1"/>
            </p:cNvSpPr>
            <p:nvPr/>
          </p:nvSpPr>
          <p:spPr bwMode="auto">
            <a:xfrm>
              <a:off x="3744" y="2112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973" name="Rectangle 4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2" grpId="0" build="p" autoUpdateAnimBg="0" advAuto="200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84995" name="Group 6"/>
          <p:cNvGrpSpPr>
            <a:grpSpLocks/>
          </p:cNvGrpSpPr>
          <p:nvPr/>
        </p:nvGrpSpPr>
        <p:grpSpPr bwMode="auto">
          <a:xfrm>
            <a:off x="4114800" y="1192213"/>
            <a:ext cx="4900613" cy="3581400"/>
            <a:chOff x="2577" y="816"/>
            <a:chExt cx="3087" cy="2352"/>
          </a:xfrm>
        </p:grpSpPr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2709" y="1261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3296" y="1025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3309" y="1557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3890" y="1831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4481" y="2128"/>
              <a:ext cx="257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3883" y="1322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5005" name="Text Box 13"/>
            <p:cNvSpPr txBox="1">
              <a:spLocks noChangeArrowheads="1"/>
            </p:cNvSpPr>
            <p:nvPr/>
          </p:nvSpPr>
          <p:spPr bwMode="auto">
            <a:xfrm>
              <a:off x="4476" y="1590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5074" y="1865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grpSp>
          <p:nvGrpSpPr>
            <p:cNvPr id="85007" name="Group 15"/>
            <p:cNvGrpSpPr>
              <a:grpSpLocks/>
            </p:cNvGrpSpPr>
            <p:nvPr/>
          </p:nvGrpSpPr>
          <p:grpSpPr bwMode="auto">
            <a:xfrm>
              <a:off x="2577" y="816"/>
              <a:ext cx="3087" cy="2352"/>
              <a:chOff x="581" y="768"/>
              <a:chExt cx="4507" cy="3360"/>
            </a:xfrm>
          </p:grpSpPr>
          <p:grpSp>
            <p:nvGrpSpPr>
              <p:cNvPr id="85008" name="Group 16"/>
              <p:cNvGrpSpPr>
                <a:grpSpLocks/>
              </p:cNvGrpSpPr>
              <p:nvPr/>
            </p:nvGrpSpPr>
            <p:grpSpPr bwMode="auto">
              <a:xfrm>
                <a:off x="581" y="768"/>
                <a:ext cx="4507" cy="2880"/>
                <a:chOff x="581" y="768"/>
                <a:chExt cx="4507" cy="2880"/>
              </a:xfrm>
            </p:grpSpPr>
            <p:sp>
              <p:nvSpPr>
                <p:cNvPr id="85011" name="AutoShape 17"/>
                <p:cNvSpPr>
                  <a:spLocks noChangeArrowheads="1"/>
                </p:cNvSpPr>
                <p:nvPr/>
              </p:nvSpPr>
              <p:spPr bwMode="auto">
                <a:xfrm>
                  <a:off x="581" y="1078"/>
                  <a:ext cx="1127" cy="399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S &lt; 100?</a:t>
                  </a:r>
                  <a:endParaRPr kumimoji="1" lang="en-US" altLang="zh-CN" sz="1000">
                    <a:solidFill>
                      <a:srgbClr val="B2B2B2"/>
                    </a:solidFill>
                    <a:latin typeface="宋体" pitchFamily="2" charset="-122"/>
                  </a:endParaRPr>
                </a:p>
              </p:txBody>
            </p:sp>
            <p:grpSp>
              <p:nvGrpSpPr>
                <p:cNvPr id="85012" name="Group 18"/>
                <p:cNvGrpSpPr>
                  <a:grpSpLocks/>
                </p:cNvGrpSpPr>
                <p:nvPr/>
              </p:nvGrpSpPr>
              <p:grpSpPr bwMode="auto">
                <a:xfrm>
                  <a:off x="1448" y="1296"/>
                  <a:ext cx="1127" cy="595"/>
                  <a:chOff x="1603" y="1296"/>
                  <a:chExt cx="1127" cy="595"/>
                </a:xfrm>
              </p:grpSpPr>
              <p:sp>
                <p:nvSpPr>
                  <p:cNvPr id="85040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1492"/>
                    <a:ext cx="1127" cy="399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200?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04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5013" name="Group 22"/>
                <p:cNvGrpSpPr>
                  <a:grpSpLocks/>
                </p:cNvGrpSpPr>
                <p:nvPr/>
              </p:nvGrpSpPr>
              <p:grpSpPr bwMode="auto">
                <a:xfrm>
                  <a:off x="2315" y="1710"/>
                  <a:ext cx="1128" cy="594"/>
                  <a:chOff x="1606" y="1296"/>
                  <a:chExt cx="1128" cy="594"/>
                </a:xfrm>
              </p:grpSpPr>
              <p:sp>
                <p:nvSpPr>
                  <p:cNvPr id="85037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1490"/>
                    <a:ext cx="1128" cy="400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300?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03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3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5014" name="Group 26"/>
                <p:cNvGrpSpPr>
                  <a:grpSpLocks/>
                </p:cNvGrpSpPr>
                <p:nvPr/>
              </p:nvGrpSpPr>
              <p:grpSpPr bwMode="auto">
                <a:xfrm>
                  <a:off x="3170" y="2112"/>
                  <a:ext cx="1127" cy="597"/>
                  <a:chOff x="1605" y="1296"/>
                  <a:chExt cx="1127" cy="597"/>
                </a:xfrm>
              </p:grpSpPr>
              <p:sp>
                <p:nvSpPr>
                  <p:cNvPr id="85034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605" y="1495"/>
                    <a:ext cx="1127" cy="398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400?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03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3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5015" name="AutoShape 30"/>
                <p:cNvSpPr>
                  <a:spLocks noChangeArrowheads="1"/>
                </p:cNvSpPr>
                <p:nvPr/>
              </p:nvSpPr>
              <p:spPr bwMode="auto">
                <a:xfrm>
                  <a:off x="756" y="2917"/>
                  <a:ext cx="721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30</a:t>
                  </a:r>
                </a:p>
              </p:txBody>
            </p:sp>
            <p:sp>
              <p:nvSpPr>
                <p:cNvPr id="85016" name="AutoShape 31"/>
                <p:cNvSpPr>
                  <a:spLocks noChangeArrowheads="1"/>
                </p:cNvSpPr>
                <p:nvPr/>
              </p:nvSpPr>
              <p:spPr bwMode="auto">
                <a:xfrm>
                  <a:off x="4368" y="2917"/>
                  <a:ext cx="720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20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17" name="AutoShape 32"/>
                <p:cNvSpPr>
                  <a:spLocks noChangeArrowheads="1"/>
                </p:cNvSpPr>
                <p:nvPr/>
              </p:nvSpPr>
              <p:spPr bwMode="auto">
                <a:xfrm>
                  <a:off x="3408" y="2917"/>
                  <a:ext cx="719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22.5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18" name="AutoShape 33"/>
                <p:cNvSpPr>
                  <a:spLocks noChangeArrowheads="1"/>
                </p:cNvSpPr>
                <p:nvPr/>
              </p:nvSpPr>
              <p:spPr bwMode="auto">
                <a:xfrm>
                  <a:off x="2533" y="2917"/>
                  <a:ext cx="720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19" name="AutoShape 34"/>
                <p:cNvSpPr>
                  <a:spLocks noChangeArrowheads="1"/>
                </p:cNvSpPr>
                <p:nvPr/>
              </p:nvSpPr>
              <p:spPr bwMode="auto">
                <a:xfrm>
                  <a:off x="1669" y="2917"/>
                  <a:ext cx="719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27.5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20" name="Line 35"/>
                <p:cNvSpPr>
                  <a:spLocks noChangeShapeType="1"/>
                </p:cNvSpPr>
                <p:nvPr/>
              </p:nvSpPr>
              <p:spPr bwMode="auto">
                <a:xfrm>
                  <a:off x="1141" y="76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1" name="Line 36"/>
                <p:cNvSpPr>
                  <a:spLocks noChangeShapeType="1"/>
                </p:cNvSpPr>
                <p:nvPr/>
              </p:nvSpPr>
              <p:spPr bwMode="auto">
                <a:xfrm>
                  <a:off x="1141" y="1440"/>
                  <a:ext cx="0" cy="1496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2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872"/>
                  <a:ext cx="0" cy="1065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3" name="Line 38"/>
                <p:cNvSpPr>
                  <a:spLocks noChangeShapeType="1"/>
                </p:cNvSpPr>
                <p:nvPr/>
              </p:nvSpPr>
              <p:spPr bwMode="auto">
                <a:xfrm>
                  <a:off x="2869" y="2304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4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268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5" name="Line 40"/>
                <p:cNvSpPr>
                  <a:spLocks noChangeShapeType="1"/>
                </p:cNvSpPr>
                <p:nvPr/>
              </p:nvSpPr>
              <p:spPr bwMode="auto">
                <a:xfrm>
                  <a:off x="4272" y="249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6" name="Line 41"/>
                <p:cNvSpPr>
                  <a:spLocks noChangeShapeType="1"/>
                </p:cNvSpPr>
                <p:nvPr/>
              </p:nvSpPr>
              <p:spPr bwMode="auto">
                <a:xfrm>
                  <a:off x="4752" y="2496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7" name="Line 42"/>
                <p:cNvSpPr>
                  <a:spLocks noChangeShapeType="1"/>
                </p:cNvSpPr>
                <p:nvPr/>
              </p:nvSpPr>
              <p:spPr bwMode="auto">
                <a:xfrm>
                  <a:off x="1141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8" name="Line 43"/>
                <p:cNvSpPr>
                  <a:spLocks noChangeShapeType="1"/>
                </p:cNvSpPr>
                <p:nvPr/>
              </p:nvSpPr>
              <p:spPr bwMode="auto">
                <a:xfrm>
                  <a:off x="2005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9" name="Line 44"/>
                <p:cNvSpPr>
                  <a:spLocks noChangeShapeType="1"/>
                </p:cNvSpPr>
                <p:nvPr/>
              </p:nvSpPr>
              <p:spPr bwMode="auto">
                <a:xfrm>
                  <a:off x="2869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30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31" name="Line 46"/>
                <p:cNvSpPr>
                  <a:spLocks noChangeShapeType="1"/>
                </p:cNvSpPr>
                <p:nvPr/>
              </p:nvSpPr>
              <p:spPr bwMode="auto">
                <a:xfrm>
                  <a:off x="4752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32" name="Line 47"/>
                <p:cNvSpPr>
                  <a:spLocks noChangeShapeType="1"/>
                </p:cNvSpPr>
                <p:nvPr/>
              </p:nvSpPr>
              <p:spPr bwMode="auto">
                <a:xfrm>
                  <a:off x="2869" y="340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33" name="Line 48"/>
                <p:cNvSpPr>
                  <a:spLocks noChangeShapeType="1"/>
                </p:cNvSpPr>
                <p:nvPr/>
              </p:nvSpPr>
              <p:spPr bwMode="auto">
                <a:xfrm>
                  <a:off x="1141" y="3408"/>
                  <a:ext cx="3611" cy="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5009" name="AutoShape 49"/>
              <p:cNvSpPr>
                <a:spLocks noChangeArrowheads="1"/>
              </p:cNvSpPr>
              <p:nvPr/>
            </p:nvSpPr>
            <p:spPr bwMode="auto">
              <a:xfrm>
                <a:off x="2352" y="3647"/>
                <a:ext cx="1056" cy="257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000" b="1">
                    <a:solidFill>
                      <a:srgbClr val="B2B2B2"/>
                    </a:solidFill>
                    <a:latin typeface="宋体" pitchFamily="2" charset="-122"/>
                  </a:rPr>
                  <a:t>t = p * w * s         </a:t>
                </a:r>
                <a:endParaRPr kumimoji="1" lang="en-US" altLang="zh-CN" sz="10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10" name="Line 50"/>
              <p:cNvSpPr>
                <a:spLocks noChangeShapeType="1"/>
              </p:cNvSpPr>
              <p:nvPr/>
            </p:nvSpPr>
            <p:spPr bwMode="auto">
              <a:xfrm>
                <a:off x="2880" y="388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B2B2B2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2291" name="Text Box 51"/>
          <p:cNvSpPr txBox="1">
            <a:spLocks noChangeArrowheads="1"/>
          </p:cNvSpPr>
          <p:nvPr/>
        </p:nvSpPr>
        <p:spPr bwMode="auto">
          <a:xfrm>
            <a:off x="533400" y="746125"/>
            <a:ext cx="6410325" cy="5778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宋体" pitchFamily="2" charset="-122"/>
              </a:rPr>
              <a:t>2-1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计算货物运费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#include&lt;iomanip&gt;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double  t ,  p ,  w , 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"Please input weight( ton ) :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cin &gt;&gt; w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 Please input distsnce( kilometre ) :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cin &gt;&gt;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s &lt; 100 )   p = 30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 if  ( s &lt; 200 )   p = 27.5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else  if  ( s &lt; 300 )   p = 25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            else  if  ( s &lt; 400 )   p = 22.5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	        else  p = 20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t = p * w *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 The cost is: " &lt;&lt; setprecision(2) &lt;&lt; t &lt;&lt; '$'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522292" name="AutoShape 52"/>
          <p:cNvSpPr>
            <a:spLocks noChangeArrowheads="1"/>
          </p:cNvSpPr>
          <p:nvPr/>
        </p:nvSpPr>
        <p:spPr bwMode="auto">
          <a:xfrm>
            <a:off x="1908175" y="1803400"/>
            <a:ext cx="7080250" cy="1312863"/>
          </a:xfrm>
          <a:prstGeom prst="cloudCallout">
            <a:avLst>
              <a:gd name="adj1" fmla="val -17921"/>
              <a:gd name="adj2" fmla="val 136375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3175">
            <a:solidFill>
              <a:schemeClr val="tx1"/>
            </a:solidFill>
            <a:round/>
            <a:headEnd/>
            <a:tailEnd/>
          </a:ln>
          <a:effectLst>
            <a:outerShdw dist="80322" dir="204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kumimoji="1" lang="zh-CN" altLang="en-US" sz="2000" b="1" i="1">
                <a:solidFill>
                  <a:srgbClr val="CC0000"/>
                </a:solidFill>
                <a:latin typeface="Times New Roman" pitchFamily="18" charset="0"/>
              </a:rPr>
              <a:t>想一想：</a:t>
            </a:r>
            <a:endParaRPr kumimoji="1" lang="zh-CN" altLang="en-US" sz="2000" b="1">
              <a:solidFill>
                <a:srgbClr val="CC0000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130000"/>
              </a:lnSpc>
              <a:defRPr/>
            </a:pP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</a:rPr>
              <a:t>几个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else </a:t>
            </a: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</a:rPr>
              <a:t>分支语句的次序可以改变吗？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84998" name="Rectangle 5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52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52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52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25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"/>
                                        <p:tgtEl>
                                          <p:spTgt spid="52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75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52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5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75"/>
                                        <p:tgtEl>
                                          <p:spTgt spid="52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675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75"/>
                                        <p:tgtEl>
                                          <p:spTgt spid="52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75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75"/>
                                        <p:tgtEl>
                                          <p:spTgt spid="52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6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75"/>
                                        <p:tgtEl>
                                          <p:spTgt spid="52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6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75"/>
                                        <p:tgtEl>
                                          <p:spTgt spid="52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125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75"/>
                                        <p:tgtEl>
                                          <p:spTgt spid="52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175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75"/>
                                        <p:tgtEl>
                                          <p:spTgt spid="52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675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75"/>
                                        <p:tgtEl>
                                          <p:spTgt spid="52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25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75"/>
                                        <p:tgtEl>
                                          <p:spTgt spid="52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25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75"/>
                                        <p:tgtEl>
                                          <p:spTgt spid="52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2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75"/>
                                        <p:tgtEl>
                                          <p:spTgt spid="52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8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75"/>
                                        <p:tgtEl>
                                          <p:spTgt spid="52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55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75"/>
                                        <p:tgtEl>
                                          <p:spTgt spid="522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52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1" grpId="0" build="p" autoUpdateAnimBg="0" advAuto="1000"/>
      <p:bldP spid="52229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59"/>
          <p:cNvSpPr txBox="1">
            <a:spLocks noChangeArrowheads="1"/>
          </p:cNvSpPr>
          <p:nvPr/>
        </p:nvSpPr>
        <p:spPr bwMode="auto">
          <a:xfrm>
            <a:off x="533400" y="746125"/>
            <a:ext cx="6410325" cy="5778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宋体" pitchFamily="2" charset="-122"/>
              </a:rPr>
              <a:t>2-1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计算货物运费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#include&lt;iomanip&gt;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double  t ,  p ,  w , 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"Please input weight( ton ) :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cin &gt;&gt; w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 Please input distsnce( kilometre ) :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cin &gt;&gt;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s &lt; 100 )   p = 30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 if  ( s &lt; 200 )   p = 27.5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else  if  ( s &lt; 300 )   p = 25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            else  if  ( s &lt; 400 )   p = 22.5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	        else  p = 20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t = p * w *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 The cost is: " &lt;&lt; setprecision(2) &lt;&lt; t &lt;&lt; '$'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86019" name="Group 6"/>
          <p:cNvGrpSpPr>
            <a:grpSpLocks/>
          </p:cNvGrpSpPr>
          <p:nvPr/>
        </p:nvGrpSpPr>
        <p:grpSpPr bwMode="auto">
          <a:xfrm>
            <a:off x="4114800" y="1192213"/>
            <a:ext cx="4900613" cy="3581400"/>
            <a:chOff x="2577" y="816"/>
            <a:chExt cx="3087" cy="2352"/>
          </a:xfrm>
        </p:grpSpPr>
        <p:sp>
          <p:nvSpPr>
            <p:cNvPr id="86024" name="Text Box 7"/>
            <p:cNvSpPr txBox="1">
              <a:spLocks noChangeArrowheads="1"/>
            </p:cNvSpPr>
            <p:nvPr/>
          </p:nvSpPr>
          <p:spPr bwMode="auto">
            <a:xfrm>
              <a:off x="2709" y="1261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6025" name="Text Box 8"/>
            <p:cNvSpPr txBox="1">
              <a:spLocks noChangeArrowheads="1"/>
            </p:cNvSpPr>
            <p:nvPr/>
          </p:nvSpPr>
          <p:spPr bwMode="auto">
            <a:xfrm>
              <a:off x="3296" y="1025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6026" name="Text Box 9"/>
            <p:cNvSpPr txBox="1">
              <a:spLocks noChangeArrowheads="1"/>
            </p:cNvSpPr>
            <p:nvPr/>
          </p:nvSpPr>
          <p:spPr bwMode="auto">
            <a:xfrm>
              <a:off x="3309" y="1557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6027" name="Text Box 10"/>
            <p:cNvSpPr txBox="1">
              <a:spLocks noChangeArrowheads="1"/>
            </p:cNvSpPr>
            <p:nvPr/>
          </p:nvSpPr>
          <p:spPr bwMode="auto">
            <a:xfrm>
              <a:off x="3890" y="1831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6028" name="Text Box 11"/>
            <p:cNvSpPr txBox="1">
              <a:spLocks noChangeArrowheads="1"/>
            </p:cNvSpPr>
            <p:nvPr/>
          </p:nvSpPr>
          <p:spPr bwMode="auto">
            <a:xfrm>
              <a:off x="4481" y="2128"/>
              <a:ext cx="257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6029" name="Text Box 12"/>
            <p:cNvSpPr txBox="1">
              <a:spLocks noChangeArrowheads="1"/>
            </p:cNvSpPr>
            <p:nvPr/>
          </p:nvSpPr>
          <p:spPr bwMode="auto">
            <a:xfrm>
              <a:off x="3883" y="1322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6030" name="Text Box 13"/>
            <p:cNvSpPr txBox="1">
              <a:spLocks noChangeArrowheads="1"/>
            </p:cNvSpPr>
            <p:nvPr/>
          </p:nvSpPr>
          <p:spPr bwMode="auto">
            <a:xfrm>
              <a:off x="4476" y="1590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6031" name="Text Box 14"/>
            <p:cNvSpPr txBox="1">
              <a:spLocks noChangeArrowheads="1"/>
            </p:cNvSpPr>
            <p:nvPr/>
          </p:nvSpPr>
          <p:spPr bwMode="auto">
            <a:xfrm>
              <a:off x="5074" y="1865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grpSp>
          <p:nvGrpSpPr>
            <p:cNvPr id="86032" name="Group 15"/>
            <p:cNvGrpSpPr>
              <a:grpSpLocks/>
            </p:cNvGrpSpPr>
            <p:nvPr/>
          </p:nvGrpSpPr>
          <p:grpSpPr bwMode="auto">
            <a:xfrm>
              <a:off x="2577" y="816"/>
              <a:ext cx="3087" cy="2352"/>
              <a:chOff x="581" y="768"/>
              <a:chExt cx="4507" cy="3360"/>
            </a:xfrm>
          </p:grpSpPr>
          <p:grpSp>
            <p:nvGrpSpPr>
              <p:cNvPr id="86033" name="Group 16"/>
              <p:cNvGrpSpPr>
                <a:grpSpLocks/>
              </p:cNvGrpSpPr>
              <p:nvPr/>
            </p:nvGrpSpPr>
            <p:grpSpPr bwMode="auto">
              <a:xfrm>
                <a:off x="581" y="768"/>
                <a:ext cx="4507" cy="2880"/>
                <a:chOff x="581" y="768"/>
                <a:chExt cx="4507" cy="2880"/>
              </a:xfrm>
            </p:grpSpPr>
            <p:sp>
              <p:nvSpPr>
                <p:cNvPr id="86036" name="AutoShape 17"/>
                <p:cNvSpPr>
                  <a:spLocks noChangeArrowheads="1"/>
                </p:cNvSpPr>
                <p:nvPr/>
              </p:nvSpPr>
              <p:spPr bwMode="auto">
                <a:xfrm>
                  <a:off x="581" y="1078"/>
                  <a:ext cx="1127" cy="399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S &lt; 100?</a:t>
                  </a:r>
                  <a:endParaRPr kumimoji="1" lang="en-US" altLang="zh-CN" sz="1000">
                    <a:solidFill>
                      <a:srgbClr val="B2B2B2"/>
                    </a:solidFill>
                    <a:latin typeface="宋体" pitchFamily="2" charset="-122"/>
                  </a:endParaRPr>
                </a:p>
              </p:txBody>
            </p:sp>
            <p:grpSp>
              <p:nvGrpSpPr>
                <p:cNvPr id="86037" name="Group 18"/>
                <p:cNvGrpSpPr>
                  <a:grpSpLocks/>
                </p:cNvGrpSpPr>
                <p:nvPr/>
              </p:nvGrpSpPr>
              <p:grpSpPr bwMode="auto">
                <a:xfrm>
                  <a:off x="1448" y="1296"/>
                  <a:ext cx="1127" cy="595"/>
                  <a:chOff x="1603" y="1296"/>
                  <a:chExt cx="1127" cy="595"/>
                </a:xfrm>
              </p:grpSpPr>
              <p:sp>
                <p:nvSpPr>
                  <p:cNvPr id="86065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1492"/>
                    <a:ext cx="1127" cy="399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200?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6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038" name="Group 22"/>
                <p:cNvGrpSpPr>
                  <a:grpSpLocks/>
                </p:cNvGrpSpPr>
                <p:nvPr/>
              </p:nvGrpSpPr>
              <p:grpSpPr bwMode="auto">
                <a:xfrm>
                  <a:off x="2315" y="1710"/>
                  <a:ext cx="1128" cy="594"/>
                  <a:chOff x="1606" y="1296"/>
                  <a:chExt cx="1128" cy="594"/>
                </a:xfrm>
              </p:grpSpPr>
              <p:sp>
                <p:nvSpPr>
                  <p:cNvPr id="86062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1490"/>
                    <a:ext cx="1128" cy="400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300?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6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039" name="Group 26"/>
                <p:cNvGrpSpPr>
                  <a:grpSpLocks/>
                </p:cNvGrpSpPr>
                <p:nvPr/>
              </p:nvGrpSpPr>
              <p:grpSpPr bwMode="auto">
                <a:xfrm>
                  <a:off x="3170" y="2112"/>
                  <a:ext cx="1127" cy="597"/>
                  <a:chOff x="1605" y="1296"/>
                  <a:chExt cx="1127" cy="597"/>
                </a:xfrm>
              </p:grpSpPr>
              <p:sp>
                <p:nvSpPr>
                  <p:cNvPr id="86059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605" y="1495"/>
                    <a:ext cx="1127" cy="398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400?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6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6040" name="AutoShape 30"/>
                <p:cNvSpPr>
                  <a:spLocks noChangeArrowheads="1"/>
                </p:cNvSpPr>
                <p:nvPr/>
              </p:nvSpPr>
              <p:spPr bwMode="auto">
                <a:xfrm>
                  <a:off x="756" y="2917"/>
                  <a:ext cx="721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30</a:t>
                  </a:r>
                </a:p>
              </p:txBody>
            </p:sp>
            <p:sp>
              <p:nvSpPr>
                <p:cNvPr id="86041" name="AutoShape 31"/>
                <p:cNvSpPr>
                  <a:spLocks noChangeArrowheads="1"/>
                </p:cNvSpPr>
                <p:nvPr/>
              </p:nvSpPr>
              <p:spPr bwMode="auto">
                <a:xfrm>
                  <a:off x="4368" y="2917"/>
                  <a:ext cx="720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20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6042" name="AutoShape 32"/>
                <p:cNvSpPr>
                  <a:spLocks noChangeArrowheads="1"/>
                </p:cNvSpPr>
                <p:nvPr/>
              </p:nvSpPr>
              <p:spPr bwMode="auto">
                <a:xfrm>
                  <a:off x="3408" y="2917"/>
                  <a:ext cx="719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22.5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6043" name="AutoShape 33"/>
                <p:cNvSpPr>
                  <a:spLocks noChangeArrowheads="1"/>
                </p:cNvSpPr>
                <p:nvPr/>
              </p:nvSpPr>
              <p:spPr bwMode="auto">
                <a:xfrm>
                  <a:off x="2533" y="2917"/>
                  <a:ext cx="720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6044" name="AutoShape 34"/>
                <p:cNvSpPr>
                  <a:spLocks noChangeArrowheads="1"/>
                </p:cNvSpPr>
                <p:nvPr/>
              </p:nvSpPr>
              <p:spPr bwMode="auto">
                <a:xfrm>
                  <a:off x="1669" y="2917"/>
                  <a:ext cx="719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27.5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6045" name="Line 35"/>
                <p:cNvSpPr>
                  <a:spLocks noChangeShapeType="1"/>
                </p:cNvSpPr>
                <p:nvPr/>
              </p:nvSpPr>
              <p:spPr bwMode="auto">
                <a:xfrm>
                  <a:off x="1141" y="76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46" name="Line 36"/>
                <p:cNvSpPr>
                  <a:spLocks noChangeShapeType="1"/>
                </p:cNvSpPr>
                <p:nvPr/>
              </p:nvSpPr>
              <p:spPr bwMode="auto">
                <a:xfrm>
                  <a:off x="1141" y="1440"/>
                  <a:ext cx="0" cy="1496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47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872"/>
                  <a:ext cx="0" cy="1065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48" name="Line 38"/>
                <p:cNvSpPr>
                  <a:spLocks noChangeShapeType="1"/>
                </p:cNvSpPr>
                <p:nvPr/>
              </p:nvSpPr>
              <p:spPr bwMode="auto">
                <a:xfrm>
                  <a:off x="2869" y="2304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49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268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0" name="Line 40"/>
                <p:cNvSpPr>
                  <a:spLocks noChangeShapeType="1"/>
                </p:cNvSpPr>
                <p:nvPr/>
              </p:nvSpPr>
              <p:spPr bwMode="auto">
                <a:xfrm>
                  <a:off x="4272" y="249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1" name="Line 41"/>
                <p:cNvSpPr>
                  <a:spLocks noChangeShapeType="1"/>
                </p:cNvSpPr>
                <p:nvPr/>
              </p:nvSpPr>
              <p:spPr bwMode="auto">
                <a:xfrm>
                  <a:off x="4752" y="2496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2" name="Line 42"/>
                <p:cNvSpPr>
                  <a:spLocks noChangeShapeType="1"/>
                </p:cNvSpPr>
                <p:nvPr/>
              </p:nvSpPr>
              <p:spPr bwMode="auto">
                <a:xfrm>
                  <a:off x="1141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3" name="Line 43"/>
                <p:cNvSpPr>
                  <a:spLocks noChangeShapeType="1"/>
                </p:cNvSpPr>
                <p:nvPr/>
              </p:nvSpPr>
              <p:spPr bwMode="auto">
                <a:xfrm>
                  <a:off x="2005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4" name="Line 44"/>
                <p:cNvSpPr>
                  <a:spLocks noChangeShapeType="1"/>
                </p:cNvSpPr>
                <p:nvPr/>
              </p:nvSpPr>
              <p:spPr bwMode="auto">
                <a:xfrm>
                  <a:off x="2869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5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6" name="Line 46"/>
                <p:cNvSpPr>
                  <a:spLocks noChangeShapeType="1"/>
                </p:cNvSpPr>
                <p:nvPr/>
              </p:nvSpPr>
              <p:spPr bwMode="auto">
                <a:xfrm>
                  <a:off x="4752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7" name="Line 47"/>
                <p:cNvSpPr>
                  <a:spLocks noChangeShapeType="1"/>
                </p:cNvSpPr>
                <p:nvPr/>
              </p:nvSpPr>
              <p:spPr bwMode="auto">
                <a:xfrm>
                  <a:off x="2869" y="340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8" name="Line 48"/>
                <p:cNvSpPr>
                  <a:spLocks noChangeShapeType="1"/>
                </p:cNvSpPr>
                <p:nvPr/>
              </p:nvSpPr>
              <p:spPr bwMode="auto">
                <a:xfrm>
                  <a:off x="1141" y="3408"/>
                  <a:ext cx="3611" cy="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6034" name="AutoShape 49"/>
              <p:cNvSpPr>
                <a:spLocks noChangeArrowheads="1"/>
              </p:cNvSpPr>
              <p:nvPr/>
            </p:nvSpPr>
            <p:spPr bwMode="auto">
              <a:xfrm>
                <a:off x="2352" y="3647"/>
                <a:ext cx="1056" cy="257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000" b="1">
                    <a:solidFill>
                      <a:srgbClr val="B2B2B2"/>
                    </a:solidFill>
                    <a:latin typeface="宋体" pitchFamily="2" charset="-122"/>
                  </a:rPr>
                  <a:t>t = p * w * s         </a:t>
                </a:r>
                <a:endParaRPr kumimoji="1" lang="en-US" altLang="zh-CN" sz="10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035" name="Line 50"/>
              <p:cNvSpPr>
                <a:spLocks noChangeShapeType="1"/>
              </p:cNvSpPr>
              <p:nvPr/>
            </p:nvSpPr>
            <p:spPr bwMode="auto">
              <a:xfrm>
                <a:off x="2880" y="388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B2B2B2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23316" name="AutoShape 52"/>
          <p:cNvSpPr>
            <a:spLocks noChangeArrowheads="1"/>
          </p:cNvSpPr>
          <p:nvPr/>
        </p:nvSpPr>
        <p:spPr bwMode="auto">
          <a:xfrm>
            <a:off x="4419600" y="887413"/>
            <a:ext cx="4343400" cy="4572000"/>
          </a:xfrm>
          <a:prstGeom prst="verticalScroll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例如：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>
                <a:latin typeface="Times New Roman" pitchFamily="18" charset="0"/>
              </a:rPr>
              <a:t>    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cin &gt;&gt; s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if ( s &lt; 300 )   p = 25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  else  if  ( s &lt; 100 )   p = 30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  else  if  ( s &lt; 400 )   p = 22.5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  else  if  ( s &lt; 200 )   p = 27.5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  else  p = 20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t = p * w * s ;</a:t>
            </a:r>
            <a:endParaRPr kumimoji="1" lang="en-US" altLang="zh-CN" sz="2000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kumimoji="1" lang="en-US" altLang="zh-CN" sz="2000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</a:p>
        </p:txBody>
      </p:sp>
      <p:sp>
        <p:nvSpPr>
          <p:cNvPr id="523317" name="Rectangle 53"/>
          <p:cNvSpPr>
            <a:spLocks noChangeArrowheads="1"/>
          </p:cNvSpPr>
          <p:nvPr/>
        </p:nvSpPr>
        <p:spPr bwMode="auto">
          <a:xfrm>
            <a:off x="4991100" y="4460875"/>
            <a:ext cx="32194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Times New Roman" pitchFamily="18" charset="0"/>
              </a:rPr>
              <a:t>若输入 </a:t>
            </a:r>
            <a:r>
              <a:rPr kumimoji="1" lang="en-US" altLang="zh-CN" b="1">
                <a:latin typeface="Times New Roman" pitchFamily="18" charset="0"/>
              </a:rPr>
              <a:t>s </a:t>
            </a:r>
            <a:r>
              <a:rPr kumimoji="1" lang="zh-CN" altLang="en-US" b="1">
                <a:latin typeface="Times New Roman" pitchFamily="18" charset="0"/>
              </a:rPr>
              <a:t>：  </a:t>
            </a:r>
            <a:r>
              <a:rPr kumimoji="1" lang="en-US" altLang="zh-CN" b="1">
                <a:latin typeface="Times New Roman" pitchFamily="18" charset="0"/>
              </a:rPr>
              <a:t>150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输出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值等于多少？为什么？</a:t>
            </a:r>
          </a:p>
        </p:txBody>
      </p:sp>
      <p:sp>
        <p:nvSpPr>
          <p:cNvPr id="86023" name="Rectangle 5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52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2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16" grpId="0" animBg="1" autoUpdateAnimBg="0"/>
      <p:bldP spid="523317" grpId="0" build="p" autoUpdateAnimBg="0" advAuto="3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457200" y="1501775"/>
            <a:ext cx="8382000" cy="420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解法一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数据排序。先找出最小值，放在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中，然后找次小值，放在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中：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1.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对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进行比较</a:t>
            </a:r>
            <a:r>
              <a:rPr kumimoji="1" lang="zh-CN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，把小值放于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;	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 a &gt; b    a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 b	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// a &lt; b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2.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对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进行比较，把小值放于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 a &gt; c    a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 c	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// a &lt; c ,  a &lt;b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3.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对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进行比较，把 小值放于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 b &gt; c    b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 c	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// a&lt;b &amp;&amp; b &lt; c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4.  </a:t>
            </a:r>
            <a:r>
              <a:rPr kumimoji="1" lang="zh-CN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输出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a, b, c </a:t>
            </a:r>
            <a:r>
              <a:rPr kumimoji="1" lang="zh-CN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的值。</a:t>
            </a:r>
            <a:endParaRPr kumimoji="1" lang="zh-CN" altLang="en-US" sz="2000" b="1">
              <a:latin typeface="Times New Roman" pitchFamily="18" charset="0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87045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2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2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24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24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24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24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24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24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24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4" grpId="0" autoUpdateAnimBg="0"/>
      <p:bldP spid="524295" grpId="0" build="p" autoUpdateAnimBg="0" advAuto="300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88067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1563688"/>
            <a:ext cx="5491163" cy="412750"/>
            <a:chOff x="1005" y="1152"/>
            <a:chExt cx="3459" cy="260"/>
          </a:xfrm>
        </p:grpSpPr>
        <p:sp>
          <p:nvSpPr>
            <p:cNvPr id="88103" name="Text Box 8"/>
            <p:cNvSpPr txBox="1">
              <a:spLocks noChangeArrowheads="1"/>
            </p:cNvSpPr>
            <p:nvPr/>
          </p:nvSpPr>
          <p:spPr bwMode="auto">
            <a:xfrm>
              <a:off x="1005" y="115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a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104" name="AutoShape 9"/>
            <p:cNvSpPr>
              <a:spLocks noChangeArrowheads="1"/>
            </p:cNvSpPr>
            <p:nvPr/>
          </p:nvSpPr>
          <p:spPr bwMode="auto">
            <a:xfrm>
              <a:off x="1248" y="1159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7    </a:t>
              </a:r>
            </a:p>
          </p:txBody>
        </p:sp>
        <p:sp>
          <p:nvSpPr>
            <p:cNvPr id="88105" name="AutoShape 10"/>
            <p:cNvSpPr>
              <a:spLocks noChangeArrowheads="1"/>
            </p:cNvSpPr>
            <p:nvPr/>
          </p:nvSpPr>
          <p:spPr bwMode="auto">
            <a:xfrm>
              <a:off x="2644" y="1179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5    </a:t>
              </a:r>
            </a:p>
          </p:txBody>
        </p:sp>
        <p:sp>
          <p:nvSpPr>
            <p:cNvPr id="88106" name="AutoShape 11"/>
            <p:cNvSpPr>
              <a:spLocks noChangeArrowheads="1"/>
            </p:cNvSpPr>
            <p:nvPr/>
          </p:nvSpPr>
          <p:spPr bwMode="auto">
            <a:xfrm>
              <a:off x="3988" y="1152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2    </a:t>
              </a:r>
            </a:p>
          </p:txBody>
        </p:sp>
        <p:sp>
          <p:nvSpPr>
            <p:cNvPr id="88107" name="Text Box 12"/>
            <p:cNvSpPr txBox="1">
              <a:spLocks noChangeArrowheads="1"/>
            </p:cNvSpPr>
            <p:nvPr/>
          </p:nvSpPr>
          <p:spPr bwMode="auto">
            <a:xfrm>
              <a:off x="2397" y="115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b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108" name="Text Box 13"/>
            <p:cNvSpPr txBox="1">
              <a:spLocks noChangeArrowheads="1"/>
            </p:cNvSpPr>
            <p:nvPr/>
          </p:nvSpPr>
          <p:spPr bwMode="auto">
            <a:xfrm>
              <a:off x="3744" y="115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c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</p:grpSp>
      <p:sp>
        <p:nvSpPr>
          <p:cNvPr id="525326" name="Text Box 14"/>
          <p:cNvSpPr txBox="1">
            <a:spLocks noChangeArrowheads="1"/>
          </p:cNvSpPr>
          <p:nvPr/>
        </p:nvSpPr>
        <p:spPr bwMode="auto">
          <a:xfrm>
            <a:off x="1851025" y="1868488"/>
            <a:ext cx="1655763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a &gt; b : a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 b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en-US" altLang="zh-CN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25327" name="AutoShape 15"/>
          <p:cNvSpPr>
            <a:spLocks noChangeArrowheads="1"/>
          </p:cNvSpPr>
          <p:nvPr/>
        </p:nvSpPr>
        <p:spPr bwMode="auto">
          <a:xfrm>
            <a:off x="2366963" y="2249488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3366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42963" y="2751138"/>
            <a:ext cx="5491162" cy="412750"/>
            <a:chOff x="1008" y="1872"/>
            <a:chExt cx="3459" cy="260"/>
          </a:xfrm>
        </p:grpSpPr>
        <p:sp>
          <p:nvSpPr>
            <p:cNvPr id="88097" name="Text Box 17"/>
            <p:cNvSpPr txBox="1">
              <a:spLocks noChangeArrowheads="1"/>
            </p:cNvSpPr>
            <p:nvPr/>
          </p:nvSpPr>
          <p:spPr bwMode="auto">
            <a:xfrm>
              <a:off x="1008" y="187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a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098" name="AutoShape 18"/>
            <p:cNvSpPr>
              <a:spLocks noChangeArrowheads="1"/>
            </p:cNvSpPr>
            <p:nvPr/>
          </p:nvSpPr>
          <p:spPr bwMode="auto">
            <a:xfrm>
              <a:off x="1251" y="1879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5    </a:t>
              </a:r>
            </a:p>
          </p:txBody>
        </p:sp>
        <p:sp>
          <p:nvSpPr>
            <p:cNvPr id="88099" name="AutoShape 19"/>
            <p:cNvSpPr>
              <a:spLocks noChangeArrowheads="1"/>
            </p:cNvSpPr>
            <p:nvPr/>
          </p:nvSpPr>
          <p:spPr bwMode="auto">
            <a:xfrm>
              <a:off x="2647" y="1899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7    </a:t>
              </a:r>
            </a:p>
          </p:txBody>
        </p:sp>
        <p:sp>
          <p:nvSpPr>
            <p:cNvPr id="88100" name="AutoShape 20"/>
            <p:cNvSpPr>
              <a:spLocks noChangeArrowheads="1"/>
            </p:cNvSpPr>
            <p:nvPr/>
          </p:nvSpPr>
          <p:spPr bwMode="auto">
            <a:xfrm>
              <a:off x="3991" y="1879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2    </a:t>
              </a:r>
            </a:p>
          </p:txBody>
        </p:sp>
        <p:sp>
          <p:nvSpPr>
            <p:cNvPr id="88101" name="Text Box 21"/>
            <p:cNvSpPr txBox="1">
              <a:spLocks noChangeArrowheads="1"/>
            </p:cNvSpPr>
            <p:nvPr/>
          </p:nvSpPr>
          <p:spPr bwMode="auto">
            <a:xfrm>
              <a:off x="2400" y="187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b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102" name="Text Box 22"/>
            <p:cNvSpPr txBox="1">
              <a:spLocks noChangeArrowheads="1"/>
            </p:cNvSpPr>
            <p:nvPr/>
          </p:nvSpPr>
          <p:spPr bwMode="auto">
            <a:xfrm>
              <a:off x="3747" y="187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c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42963" y="3925888"/>
            <a:ext cx="5491162" cy="412750"/>
            <a:chOff x="1005" y="1824"/>
            <a:chExt cx="3459" cy="260"/>
          </a:xfrm>
        </p:grpSpPr>
        <p:sp>
          <p:nvSpPr>
            <p:cNvPr id="88091" name="Text Box 24"/>
            <p:cNvSpPr txBox="1">
              <a:spLocks noChangeArrowheads="1"/>
            </p:cNvSpPr>
            <p:nvPr/>
          </p:nvSpPr>
          <p:spPr bwMode="auto">
            <a:xfrm>
              <a:off x="1005" y="1824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a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092" name="AutoShape 25"/>
            <p:cNvSpPr>
              <a:spLocks noChangeArrowheads="1"/>
            </p:cNvSpPr>
            <p:nvPr/>
          </p:nvSpPr>
          <p:spPr bwMode="auto">
            <a:xfrm>
              <a:off x="1248" y="1831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2    </a:t>
              </a:r>
            </a:p>
          </p:txBody>
        </p:sp>
        <p:sp>
          <p:nvSpPr>
            <p:cNvPr id="88093" name="AutoShape 26"/>
            <p:cNvSpPr>
              <a:spLocks noChangeArrowheads="1"/>
            </p:cNvSpPr>
            <p:nvPr/>
          </p:nvSpPr>
          <p:spPr bwMode="auto">
            <a:xfrm>
              <a:off x="2644" y="1851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7    </a:t>
              </a:r>
            </a:p>
          </p:txBody>
        </p:sp>
        <p:sp>
          <p:nvSpPr>
            <p:cNvPr id="88094" name="AutoShape 27"/>
            <p:cNvSpPr>
              <a:spLocks noChangeArrowheads="1"/>
            </p:cNvSpPr>
            <p:nvPr/>
          </p:nvSpPr>
          <p:spPr bwMode="auto">
            <a:xfrm>
              <a:off x="3988" y="1831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5    </a:t>
              </a:r>
            </a:p>
          </p:txBody>
        </p:sp>
        <p:sp>
          <p:nvSpPr>
            <p:cNvPr id="88095" name="Text Box 28"/>
            <p:cNvSpPr txBox="1">
              <a:spLocks noChangeArrowheads="1"/>
            </p:cNvSpPr>
            <p:nvPr/>
          </p:nvSpPr>
          <p:spPr bwMode="auto">
            <a:xfrm>
              <a:off x="2397" y="1824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b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096" name="Text Box 29"/>
            <p:cNvSpPr txBox="1">
              <a:spLocks noChangeArrowheads="1"/>
            </p:cNvSpPr>
            <p:nvPr/>
          </p:nvSpPr>
          <p:spPr bwMode="auto">
            <a:xfrm>
              <a:off x="3744" y="1824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c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</p:grpSp>
      <p:sp>
        <p:nvSpPr>
          <p:cNvPr id="525342" name="AutoShape 30"/>
          <p:cNvSpPr>
            <a:spLocks noChangeArrowheads="1"/>
          </p:cNvSpPr>
          <p:nvPr/>
        </p:nvSpPr>
        <p:spPr bwMode="auto">
          <a:xfrm>
            <a:off x="5567363" y="1563688"/>
            <a:ext cx="755650" cy="369887"/>
          </a:xfrm>
          <a:prstGeom prst="flowChartProcess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EAEAEA"/>
                </a:solidFill>
                <a:latin typeface="Times New Roman" pitchFamily="18" charset="0"/>
              </a:rPr>
              <a:t>    2    </a:t>
            </a:r>
          </a:p>
        </p:txBody>
      </p:sp>
      <p:sp>
        <p:nvSpPr>
          <p:cNvPr id="525343" name="AutoShape 31"/>
          <p:cNvSpPr>
            <a:spLocks noChangeArrowheads="1"/>
          </p:cNvSpPr>
          <p:nvPr/>
        </p:nvSpPr>
        <p:spPr bwMode="auto">
          <a:xfrm>
            <a:off x="3433763" y="2782888"/>
            <a:ext cx="755650" cy="369887"/>
          </a:xfrm>
          <a:prstGeom prst="flowChartProcess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EAEAEA"/>
                </a:solidFill>
                <a:latin typeface="Times New Roman" pitchFamily="18" charset="0"/>
              </a:rPr>
              <a:t>    7    </a:t>
            </a:r>
          </a:p>
        </p:txBody>
      </p:sp>
      <p:sp>
        <p:nvSpPr>
          <p:cNvPr id="525344" name="Text Box 32"/>
          <p:cNvSpPr txBox="1">
            <a:spLocks noChangeArrowheads="1"/>
          </p:cNvSpPr>
          <p:nvPr/>
        </p:nvSpPr>
        <p:spPr bwMode="auto">
          <a:xfrm>
            <a:off x="3006725" y="3071813"/>
            <a:ext cx="1598613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a &gt; c : a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 c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en-US" altLang="zh-CN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25345" name="AutoShape 33"/>
          <p:cNvSpPr>
            <a:spLocks noChangeArrowheads="1"/>
          </p:cNvSpPr>
          <p:nvPr/>
        </p:nvSpPr>
        <p:spPr bwMode="auto">
          <a:xfrm>
            <a:off x="1223963" y="3925888"/>
            <a:ext cx="755650" cy="369887"/>
          </a:xfrm>
          <a:prstGeom prst="flowChartProcess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EAEAEA"/>
                </a:solidFill>
                <a:latin typeface="Times New Roman" pitchFamily="18" charset="0"/>
              </a:rPr>
              <a:t>    2    </a:t>
            </a:r>
          </a:p>
        </p:txBody>
      </p:sp>
      <p:sp>
        <p:nvSpPr>
          <p:cNvPr id="525346" name="Text Box 34"/>
          <p:cNvSpPr txBox="1">
            <a:spLocks noChangeArrowheads="1"/>
          </p:cNvSpPr>
          <p:nvPr/>
        </p:nvSpPr>
        <p:spPr bwMode="auto">
          <a:xfrm>
            <a:off x="4075113" y="4306888"/>
            <a:ext cx="1627187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b &gt; c : b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 c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en-US" altLang="zh-CN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25347" name="AutoShape 35"/>
          <p:cNvSpPr>
            <a:spLocks noChangeArrowheads="1"/>
          </p:cNvSpPr>
          <p:nvPr/>
        </p:nvSpPr>
        <p:spPr bwMode="auto">
          <a:xfrm>
            <a:off x="3586163" y="3468688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3366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842963" y="5189538"/>
            <a:ext cx="5491162" cy="412750"/>
            <a:chOff x="1008" y="3436"/>
            <a:chExt cx="3459" cy="260"/>
          </a:xfrm>
        </p:grpSpPr>
        <p:sp>
          <p:nvSpPr>
            <p:cNvPr id="88085" name="Text Box 37"/>
            <p:cNvSpPr txBox="1">
              <a:spLocks noChangeArrowheads="1"/>
            </p:cNvSpPr>
            <p:nvPr/>
          </p:nvSpPr>
          <p:spPr bwMode="auto">
            <a:xfrm>
              <a:off x="1008" y="3436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a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086" name="AutoShape 38"/>
            <p:cNvSpPr>
              <a:spLocks noChangeArrowheads="1"/>
            </p:cNvSpPr>
            <p:nvPr/>
          </p:nvSpPr>
          <p:spPr bwMode="auto">
            <a:xfrm>
              <a:off x="1251" y="3443"/>
              <a:ext cx="476" cy="233"/>
            </a:xfrm>
            <a:prstGeom prst="flowChartProcess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2    </a:t>
              </a:r>
            </a:p>
          </p:txBody>
        </p:sp>
        <p:sp>
          <p:nvSpPr>
            <p:cNvPr id="88087" name="AutoShape 39"/>
            <p:cNvSpPr>
              <a:spLocks noChangeArrowheads="1"/>
            </p:cNvSpPr>
            <p:nvPr/>
          </p:nvSpPr>
          <p:spPr bwMode="auto">
            <a:xfrm>
              <a:off x="2647" y="3463"/>
              <a:ext cx="476" cy="233"/>
            </a:xfrm>
            <a:prstGeom prst="flowChartProcess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5    </a:t>
              </a:r>
            </a:p>
          </p:txBody>
        </p:sp>
        <p:sp>
          <p:nvSpPr>
            <p:cNvPr id="88088" name="AutoShape 40"/>
            <p:cNvSpPr>
              <a:spLocks noChangeArrowheads="1"/>
            </p:cNvSpPr>
            <p:nvPr/>
          </p:nvSpPr>
          <p:spPr bwMode="auto">
            <a:xfrm>
              <a:off x="3991" y="3443"/>
              <a:ext cx="476" cy="233"/>
            </a:xfrm>
            <a:prstGeom prst="flowChartProcess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7    </a:t>
              </a:r>
            </a:p>
          </p:txBody>
        </p:sp>
        <p:sp>
          <p:nvSpPr>
            <p:cNvPr id="88089" name="Text Box 41"/>
            <p:cNvSpPr txBox="1">
              <a:spLocks noChangeArrowheads="1"/>
            </p:cNvSpPr>
            <p:nvPr/>
          </p:nvSpPr>
          <p:spPr bwMode="auto">
            <a:xfrm>
              <a:off x="2400" y="3436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b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090" name="Text Box 42"/>
            <p:cNvSpPr txBox="1">
              <a:spLocks noChangeArrowheads="1"/>
            </p:cNvSpPr>
            <p:nvPr/>
          </p:nvSpPr>
          <p:spPr bwMode="auto">
            <a:xfrm>
              <a:off x="3747" y="3436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c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</p:grpSp>
      <p:sp>
        <p:nvSpPr>
          <p:cNvPr id="525355" name="AutoShape 43"/>
          <p:cNvSpPr>
            <a:spLocks noChangeArrowheads="1"/>
          </p:cNvSpPr>
          <p:nvPr/>
        </p:nvSpPr>
        <p:spPr bwMode="auto">
          <a:xfrm>
            <a:off x="4576763" y="4764088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3366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25356" name="Text Box 44"/>
          <p:cNvSpPr txBox="1">
            <a:spLocks noChangeArrowheads="1"/>
          </p:cNvSpPr>
          <p:nvPr/>
        </p:nvSpPr>
        <p:spPr bwMode="auto">
          <a:xfrm>
            <a:off x="7010400" y="27670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a &lt; b</a:t>
            </a:r>
          </a:p>
        </p:txBody>
      </p:sp>
      <p:sp>
        <p:nvSpPr>
          <p:cNvPr id="525357" name="Text Box 45"/>
          <p:cNvSpPr txBox="1">
            <a:spLocks noChangeArrowheads="1"/>
          </p:cNvSpPr>
          <p:nvPr/>
        </p:nvSpPr>
        <p:spPr bwMode="auto">
          <a:xfrm>
            <a:off x="6969125" y="3910013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a &lt; b ,  a &lt; c</a:t>
            </a:r>
          </a:p>
        </p:txBody>
      </p:sp>
      <p:sp>
        <p:nvSpPr>
          <p:cNvPr id="525358" name="Text Box 46"/>
          <p:cNvSpPr txBox="1">
            <a:spLocks noChangeArrowheads="1"/>
          </p:cNvSpPr>
          <p:nvPr/>
        </p:nvSpPr>
        <p:spPr bwMode="auto">
          <a:xfrm>
            <a:off x="6969125" y="5205413"/>
            <a:ext cx="174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a &lt; b &amp;&amp; b &lt; c</a:t>
            </a:r>
          </a:p>
        </p:txBody>
      </p:sp>
      <p:sp>
        <p:nvSpPr>
          <p:cNvPr id="88084" name="Rectangle 4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0"/>
                            </p:stCondLst>
                            <p:childTnLst>
                              <p:par>
                                <p:cTn id="36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52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52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0"/>
                            </p:stCondLst>
                            <p:childTnLst>
                              <p:par>
                                <p:cTn id="6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5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5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5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5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0"/>
                            </p:stCondLst>
                            <p:childTnLst>
                              <p:par>
                                <p:cTn id="72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500"/>
                            </p:stCondLst>
                            <p:childTnLst>
                              <p:par>
                                <p:cTn id="7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5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6" grpId="0" autoUpdateAnimBg="0"/>
      <p:bldP spid="525327" grpId="0" animBg="1"/>
      <p:bldP spid="525342" grpId="0" animBg="1" autoUpdateAnimBg="0"/>
      <p:bldP spid="525343" grpId="0" animBg="1" autoUpdateAnimBg="0"/>
      <p:bldP spid="525344" grpId="0" autoUpdateAnimBg="0"/>
      <p:bldP spid="525345" grpId="0" animBg="1" autoUpdateAnimBg="0"/>
      <p:bldP spid="525346" grpId="0" autoUpdateAnimBg="0"/>
      <p:bldP spid="525347" grpId="0" animBg="1"/>
      <p:bldP spid="525355" grpId="0" animBg="1"/>
      <p:bldP spid="525356" grpId="0" autoUpdateAnimBg="0"/>
      <p:bldP spid="525357" grpId="0" autoUpdateAnimBg="0"/>
      <p:bldP spid="52535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89091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526343" name="Text Box 7"/>
          <p:cNvSpPr txBox="1">
            <a:spLocks noChangeArrowheads="1"/>
          </p:cNvSpPr>
          <p:nvPr/>
        </p:nvSpPr>
        <p:spPr bwMode="auto">
          <a:xfrm>
            <a:off x="1219200" y="1289050"/>
            <a:ext cx="5083175" cy="5092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{ int a, b, c, t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 Please input three integer numbers: "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cin &gt;&gt; a &gt;&gt; b &gt;&gt; c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if ( a &gt; b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  { t = a ;   a = b ;   b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if ( a &gt; c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  { t = a ;   a = c ;   c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if ( b &gt; c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  { t = b ;   b = c ;   c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a &lt;&lt; "  " &lt;&lt; b &lt;&lt; "  " &lt;&lt; c &lt;&lt; endl;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auto">
          <a:xfrm>
            <a:off x="5572125" y="2554288"/>
            <a:ext cx="2633663" cy="728662"/>
          </a:xfrm>
          <a:prstGeom prst="cloudCallout">
            <a:avLst>
              <a:gd name="adj1" fmla="val -93208"/>
              <a:gd name="adj2" fmla="val 194782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3175">
            <a:solidFill>
              <a:schemeClr val="tx1"/>
            </a:solidFill>
            <a:round/>
            <a:headEnd/>
            <a:tailEnd/>
          </a:ln>
          <a:effectLst>
            <a:outerShdw dist="56796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注意语句块结构</a:t>
            </a:r>
            <a:endParaRPr kumimoji="1" lang="zh-CN" altLang="en-US" i="1">
              <a:latin typeface="Times New Roman" pitchFamily="18" charset="0"/>
            </a:endParaRPr>
          </a:p>
        </p:txBody>
      </p:sp>
      <p:sp>
        <p:nvSpPr>
          <p:cNvPr id="8909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52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5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526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526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75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"/>
                                        <p:tgtEl>
                                          <p:spTgt spid="526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275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526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275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75"/>
                                        <p:tgtEl>
                                          <p:spTgt spid="526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25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75"/>
                                        <p:tgtEl>
                                          <p:spTgt spid="526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775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75"/>
                                        <p:tgtEl>
                                          <p:spTgt spid="526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825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75"/>
                                        <p:tgtEl>
                                          <p:spTgt spid="526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35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75"/>
                                        <p:tgtEl>
                                          <p:spTgt spid="526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4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75"/>
                                        <p:tgtEl>
                                          <p:spTgt spid="526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925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75"/>
                                        <p:tgtEl>
                                          <p:spTgt spid="526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975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75"/>
                                        <p:tgtEl>
                                          <p:spTgt spid="526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075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75"/>
                                        <p:tgtEl>
                                          <p:spTgt spid="526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3" grpId="0" build="p" autoUpdateAnimBg="0" advAuto="1000"/>
      <p:bldP spid="52634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0115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0116" name="Text Box 7"/>
          <p:cNvSpPr txBox="1">
            <a:spLocks noChangeArrowheads="1"/>
          </p:cNvSpPr>
          <p:nvPr/>
        </p:nvSpPr>
        <p:spPr bwMode="auto">
          <a:xfrm>
            <a:off x="1219200" y="1289050"/>
            <a:ext cx="4708525" cy="5092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{ int a, b, c, t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cout &lt;&lt; " Please input three integer numbers: "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cin &gt;&gt; a &gt;&gt; b &gt;&gt; c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if ( a &gt; b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{ t = a ;   a = b ;   b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if ( a &gt; c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{ t = a ;   a = c ;   c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if ( b &gt; c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{ t = b ;   b = c ;   c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cout &lt;&lt; a &lt;&lt; "  " &lt;&lt; b &lt;&lt; "  " &lt;&lt; c &lt;&lt; endl;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9832" name="AutoShape 8"/>
          <p:cNvSpPr>
            <a:spLocks noChangeArrowheads="1"/>
          </p:cNvSpPr>
          <p:nvPr/>
        </p:nvSpPr>
        <p:spPr bwMode="auto">
          <a:xfrm>
            <a:off x="5572125" y="2554288"/>
            <a:ext cx="2633663" cy="728662"/>
          </a:xfrm>
          <a:prstGeom prst="cloudCallout">
            <a:avLst>
              <a:gd name="adj1" fmla="val -93208"/>
              <a:gd name="adj2" fmla="val 194782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3175">
            <a:solidFill>
              <a:schemeClr val="tx1"/>
            </a:solidFill>
            <a:round/>
            <a:headEnd/>
            <a:tailEnd/>
          </a:ln>
          <a:effectLst>
            <a:outerShdw dist="56796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注意语句块结构</a:t>
            </a:r>
            <a:endParaRPr kumimoji="1" lang="zh-CN" altLang="en-US" i="1">
              <a:latin typeface="Times New Roman" pitchFamily="18" charset="0"/>
            </a:endParaRPr>
          </a:p>
        </p:txBody>
      </p:sp>
      <p:sp>
        <p:nvSpPr>
          <p:cNvPr id="90118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1139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a &amp;&amp; a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527369" name="Oval 9"/>
          <p:cNvSpPr>
            <a:spLocks noChangeArrowheads="1"/>
          </p:cNvSpPr>
          <p:nvPr/>
        </p:nvSpPr>
        <p:spPr bwMode="auto">
          <a:xfrm>
            <a:off x="4927600" y="1601788"/>
            <a:ext cx="3835400" cy="1482725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可以直接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用 </a:t>
            </a:r>
            <a:r>
              <a:rPr kumimoji="1" lang="en-US" altLang="zh-CN" sz="2000" b="1" i="1">
                <a:latin typeface="Times New Roman" pitchFamily="18" charset="0"/>
              </a:rPr>
              <a:t>6</a:t>
            </a:r>
            <a:r>
              <a:rPr kumimoji="1" lang="zh-CN" altLang="en-US" sz="2000" b="1" i="1">
                <a:latin typeface="Times New Roman" pitchFamily="18" charset="0"/>
              </a:rPr>
              <a:t>个 </a:t>
            </a:r>
            <a:r>
              <a:rPr kumimoji="1" lang="en-US" altLang="zh-CN" sz="2000" b="1" i="1">
                <a:latin typeface="Times New Roman" pitchFamily="18" charset="0"/>
              </a:rPr>
              <a:t>if </a:t>
            </a:r>
            <a:r>
              <a:rPr kumimoji="1" lang="zh-CN" altLang="en-US" sz="2000" b="1" i="1">
                <a:latin typeface="Times New Roman" pitchFamily="18" charset="0"/>
              </a:rPr>
              <a:t>语句写出程序</a:t>
            </a:r>
          </a:p>
        </p:txBody>
      </p:sp>
      <p:sp>
        <p:nvSpPr>
          <p:cNvPr id="91143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7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7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7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27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27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27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27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7" grpId="0" build="p" autoUpdateAnimBg="0" advAuto="2000"/>
      <p:bldP spid="527368" grpId="0" build="p" autoUpdateAnimBg="0"/>
      <p:bldP spid="52736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2163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2164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92165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a &amp;&amp; a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528393" name="Oval 9"/>
          <p:cNvSpPr>
            <a:spLocks noChangeArrowheads="1"/>
          </p:cNvSpPr>
          <p:nvPr/>
        </p:nvSpPr>
        <p:spPr bwMode="auto">
          <a:xfrm>
            <a:off x="4117975" y="1300163"/>
            <a:ext cx="4949825" cy="1482725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latin typeface="Times New Roman" pitchFamily="18" charset="0"/>
              </a:rPr>
              <a:t>坏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情况要做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en-US" altLang="zh-CN" sz="2000" b="1" i="1">
                <a:latin typeface="Times New Roman" pitchFamily="18" charset="0"/>
              </a:rPr>
              <a:t>8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个关系运算和 </a:t>
            </a:r>
            <a:r>
              <a:rPr kumimoji="1" lang="en-US" altLang="zh-CN" sz="2000" b="1" i="1">
                <a:latin typeface="Times New Roman" pitchFamily="18" charset="0"/>
              </a:rPr>
              <a:t>3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个逻辑运算</a:t>
            </a:r>
          </a:p>
        </p:txBody>
      </p:sp>
      <p:sp>
        <p:nvSpPr>
          <p:cNvPr id="92167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3187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3188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&amp;&amp;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&amp;&amp;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&lt; 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&amp;&amp;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  <a:r>
              <a:rPr kumimoji="1" lang="en-US" altLang="zh-CN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a</a:t>
            </a:r>
          </a:p>
        </p:txBody>
      </p:sp>
      <p:sp>
        <p:nvSpPr>
          <p:cNvPr id="93190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93191" name="Oval 14"/>
          <p:cNvSpPr>
            <a:spLocks noChangeArrowheads="1"/>
          </p:cNvSpPr>
          <p:nvPr/>
        </p:nvSpPr>
        <p:spPr bwMode="auto">
          <a:xfrm>
            <a:off x="4117975" y="1300163"/>
            <a:ext cx="4949825" cy="1482725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latin typeface="Times New Roman" pitchFamily="18" charset="0"/>
              </a:rPr>
              <a:t>坏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情况要做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en-US" altLang="zh-CN" sz="2000" b="1" i="1">
                <a:latin typeface="Times New Roman" pitchFamily="18" charset="0"/>
              </a:rPr>
              <a:t>8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个关系运算和 </a:t>
            </a:r>
            <a:r>
              <a:rPr kumimoji="1" lang="en-US" altLang="zh-CN" sz="2000" b="1" i="1">
                <a:latin typeface="Times New Roman" pitchFamily="18" charset="0"/>
              </a:rPr>
              <a:t>3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个逻辑运算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Text Box 2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838200" y="2471738"/>
            <a:ext cx="289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494600" name="Rectangle 8"/>
          <p:cNvSpPr>
            <a:spLocks noChangeArrowheads="1"/>
          </p:cNvSpPr>
          <p:nvPr/>
        </p:nvSpPr>
        <p:spPr bwMode="auto">
          <a:xfrm>
            <a:off x="762000" y="1862138"/>
            <a:ext cx="1938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3033713" y="3644900"/>
            <a:ext cx="1233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81600" y="2335213"/>
            <a:ext cx="2971800" cy="2971800"/>
            <a:chOff x="2736" y="1776"/>
            <a:chExt cx="1872" cy="1872"/>
          </a:xfrm>
        </p:grpSpPr>
        <p:sp>
          <p:nvSpPr>
            <p:cNvPr id="58377" name="Text Box 11"/>
            <p:cNvSpPr txBox="1">
              <a:spLocks noChangeArrowheads="1"/>
            </p:cNvSpPr>
            <p:nvPr/>
          </p:nvSpPr>
          <p:spPr bwMode="auto">
            <a:xfrm>
              <a:off x="4018" y="2073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494604" name="Text Box 12"/>
            <p:cNvSpPr txBox="1">
              <a:spLocks noChangeArrowheads="1"/>
            </p:cNvSpPr>
            <p:nvPr/>
          </p:nvSpPr>
          <p:spPr bwMode="auto">
            <a:xfrm>
              <a:off x="3408" y="2505"/>
              <a:ext cx="6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58379" name="AutoShape 13"/>
            <p:cNvSpPr>
              <a:spLocks noChangeArrowheads="1"/>
            </p:cNvSpPr>
            <p:nvPr/>
          </p:nvSpPr>
          <p:spPr bwMode="auto">
            <a:xfrm>
              <a:off x="2737" y="2099"/>
              <a:ext cx="1344" cy="41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   </a:t>
              </a:r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zh-CN" altLang="en-US" b="1" i="1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endParaRPr kumimoji="1" lang="zh-CN" altLang="en-US" i="1">
                <a:latin typeface="Times New Roman" pitchFamily="18" charset="0"/>
              </a:endParaRPr>
            </a:p>
          </p:txBody>
        </p:sp>
        <p:sp>
          <p:nvSpPr>
            <p:cNvPr id="58380" name="AutoShape 14"/>
            <p:cNvSpPr>
              <a:spLocks noChangeArrowheads="1"/>
            </p:cNvSpPr>
            <p:nvPr/>
          </p:nvSpPr>
          <p:spPr bwMode="auto">
            <a:xfrm>
              <a:off x="2736" y="2880"/>
              <a:ext cx="1344" cy="23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语    句</a:t>
              </a:r>
              <a:endParaRPr kumimoji="1" lang="zh-CN" altLang="en-US" i="1">
                <a:latin typeface="Times New Roman" pitchFamily="18" charset="0"/>
              </a:endParaRPr>
            </a:p>
          </p:txBody>
        </p:sp>
        <p:sp>
          <p:nvSpPr>
            <p:cNvPr id="58381" name="Line 15"/>
            <p:cNvSpPr>
              <a:spLocks noChangeShapeType="1"/>
            </p:cNvSpPr>
            <p:nvPr/>
          </p:nvSpPr>
          <p:spPr bwMode="auto">
            <a:xfrm>
              <a:off x="3408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2" name="Line 16"/>
            <p:cNvSpPr>
              <a:spLocks noChangeShapeType="1"/>
            </p:cNvSpPr>
            <p:nvPr/>
          </p:nvSpPr>
          <p:spPr bwMode="auto">
            <a:xfrm>
              <a:off x="3408" y="2544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3" name="Line 17"/>
            <p:cNvSpPr>
              <a:spLocks noChangeShapeType="1"/>
            </p:cNvSpPr>
            <p:nvPr/>
          </p:nvSpPr>
          <p:spPr bwMode="auto">
            <a:xfrm>
              <a:off x="3408" y="3120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4" name="Line 18"/>
            <p:cNvSpPr>
              <a:spLocks noChangeShapeType="1"/>
            </p:cNvSpPr>
            <p:nvPr/>
          </p:nvSpPr>
          <p:spPr bwMode="auto">
            <a:xfrm>
              <a:off x="4080" y="2304"/>
              <a:ext cx="3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5" name="Line 19"/>
            <p:cNvSpPr>
              <a:spLocks noChangeShapeType="1"/>
            </p:cNvSpPr>
            <p:nvPr/>
          </p:nvSpPr>
          <p:spPr bwMode="auto">
            <a:xfrm>
              <a:off x="4464" y="2289"/>
              <a:ext cx="0" cy="10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6" name="Line 20"/>
            <p:cNvSpPr>
              <a:spLocks noChangeShapeType="1"/>
            </p:cNvSpPr>
            <p:nvPr/>
          </p:nvSpPr>
          <p:spPr bwMode="auto">
            <a:xfrm flipH="1">
              <a:off x="3408" y="3360"/>
              <a:ext cx="105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376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utoUpdateAnimBg="0"/>
      <p:bldP spid="494595" grpId="0" autoUpdateAnimBg="0"/>
      <p:bldP spid="494599" grpId="0" autoUpdateAnimBg="0"/>
      <p:bldP spid="494600" grpId="0" autoUpdateAnimBg="0"/>
      <p:bldP spid="49460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4211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4212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94213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a &amp;&amp; a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530441" name="Oval 9"/>
          <p:cNvSpPr>
            <a:spLocks noChangeArrowheads="1"/>
          </p:cNvSpPr>
          <p:nvPr/>
        </p:nvSpPr>
        <p:spPr bwMode="auto">
          <a:xfrm>
            <a:off x="4038600" y="1266825"/>
            <a:ext cx="4876800" cy="1482725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好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情况要做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个关系运算和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个逻辑运算</a:t>
            </a:r>
          </a:p>
        </p:txBody>
      </p:sp>
      <p:sp>
        <p:nvSpPr>
          <p:cNvPr id="94215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5235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5236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 </a:t>
            </a:r>
            <a:r>
              <a:rPr kumimoji="1"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&amp;&amp;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 </a:t>
            </a:r>
            <a:r>
              <a:rPr kumimoji="1"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a &amp;&amp; a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95238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95239" name="Oval 14"/>
          <p:cNvSpPr>
            <a:spLocks noChangeArrowheads="1"/>
          </p:cNvSpPr>
          <p:nvPr/>
        </p:nvSpPr>
        <p:spPr bwMode="auto">
          <a:xfrm>
            <a:off x="4038600" y="1266825"/>
            <a:ext cx="4876800" cy="1482725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好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情况要做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个关系运算和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个逻辑运算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6259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6260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96261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a &amp;&amp; a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532489" name="Oval 9"/>
          <p:cNvSpPr>
            <a:spLocks noChangeArrowheads="1"/>
          </p:cNvSpPr>
          <p:nvPr/>
        </p:nvSpPr>
        <p:spPr bwMode="auto">
          <a:xfrm>
            <a:off x="5810250" y="1536700"/>
            <a:ext cx="2055813" cy="6635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优化算法</a:t>
            </a:r>
          </a:p>
        </p:txBody>
      </p:sp>
      <p:sp>
        <p:nvSpPr>
          <p:cNvPr id="532490" name="Text Box 10"/>
          <p:cNvSpPr txBox="1">
            <a:spLocks noChangeArrowheads="1"/>
          </p:cNvSpPr>
          <p:nvPr/>
        </p:nvSpPr>
        <p:spPr bwMode="auto">
          <a:xfrm>
            <a:off x="5791200" y="26971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首先分析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的顺序</a:t>
            </a:r>
          </a:p>
        </p:txBody>
      </p:sp>
      <p:sp>
        <p:nvSpPr>
          <p:cNvPr id="96264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9" grpId="0" animBg="1" autoUpdateAnimBg="0"/>
      <p:bldP spid="53249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7283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7284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3512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	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&lt;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&amp;&amp; c &lt;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a &lt;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  <a:endParaRPr kumimoji="1" lang="en-US" altLang="zh-CN" sz="2000" b="1" i="1">
              <a:solidFill>
                <a:srgbClr val="3333FF"/>
              </a:solidFill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7286" name="Oval 9"/>
          <p:cNvSpPr>
            <a:spLocks noChangeArrowheads="1"/>
          </p:cNvSpPr>
          <p:nvPr/>
        </p:nvSpPr>
        <p:spPr bwMode="auto">
          <a:xfrm>
            <a:off x="5810250" y="1536700"/>
            <a:ext cx="2055813" cy="6635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优化算法</a:t>
            </a:r>
          </a:p>
        </p:txBody>
      </p:sp>
      <p:sp>
        <p:nvSpPr>
          <p:cNvPr id="97287" name="Text Box 10"/>
          <p:cNvSpPr txBox="1">
            <a:spLocks noChangeArrowheads="1"/>
          </p:cNvSpPr>
          <p:nvPr/>
        </p:nvSpPr>
        <p:spPr bwMode="auto">
          <a:xfrm>
            <a:off x="5791200" y="26971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首先分析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的顺序</a:t>
            </a:r>
          </a:p>
        </p:txBody>
      </p:sp>
      <p:sp>
        <p:nvSpPr>
          <p:cNvPr id="533515" name="Text Box 11"/>
          <p:cNvSpPr txBox="1">
            <a:spLocks noChangeArrowheads="1"/>
          </p:cNvSpPr>
          <p:nvPr/>
        </p:nvSpPr>
        <p:spPr bwMode="auto">
          <a:xfrm>
            <a:off x="5791200" y="3230563"/>
            <a:ext cx="220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然后分析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c 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的位置</a:t>
            </a:r>
          </a:p>
        </p:txBody>
      </p:sp>
      <p:sp>
        <p:nvSpPr>
          <p:cNvPr id="533516" name="AutoShape 12"/>
          <p:cNvSpPr>
            <a:spLocks/>
          </p:cNvSpPr>
          <p:nvPr/>
        </p:nvSpPr>
        <p:spPr bwMode="auto">
          <a:xfrm>
            <a:off x="6400800" y="423068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1602"/>
              <a:gd name="adj5" fmla="val -66926"/>
              <a:gd name="adj6" fmla="val -110088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a &lt; b</a:t>
            </a:r>
          </a:p>
        </p:txBody>
      </p:sp>
      <p:sp>
        <p:nvSpPr>
          <p:cNvPr id="97290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5" grpId="0" autoUpdateAnimBg="0"/>
      <p:bldP spid="53351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8307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8308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b &lt; </a:t>
            </a:r>
            <a:r>
              <a:rPr kumimoji="1" lang="en-US" altLang="zh-CN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&amp;&amp; c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a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98310" name="Oval 9"/>
          <p:cNvSpPr>
            <a:spLocks noChangeArrowheads="1"/>
          </p:cNvSpPr>
          <p:nvPr/>
        </p:nvSpPr>
        <p:spPr bwMode="auto">
          <a:xfrm>
            <a:off x="5810250" y="1536700"/>
            <a:ext cx="2055813" cy="6635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优化算法</a:t>
            </a:r>
          </a:p>
        </p:txBody>
      </p:sp>
      <p:sp>
        <p:nvSpPr>
          <p:cNvPr id="98311" name="Text Box 10"/>
          <p:cNvSpPr txBox="1">
            <a:spLocks noChangeArrowheads="1"/>
          </p:cNvSpPr>
          <p:nvPr/>
        </p:nvSpPr>
        <p:spPr bwMode="auto">
          <a:xfrm>
            <a:off x="5791200" y="26971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首先分析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的顺序</a:t>
            </a:r>
          </a:p>
        </p:txBody>
      </p:sp>
      <p:sp>
        <p:nvSpPr>
          <p:cNvPr id="98312" name="Text Box 11"/>
          <p:cNvSpPr txBox="1">
            <a:spLocks noChangeArrowheads="1"/>
          </p:cNvSpPr>
          <p:nvPr/>
        </p:nvSpPr>
        <p:spPr bwMode="auto">
          <a:xfrm>
            <a:off x="5791200" y="3230563"/>
            <a:ext cx="220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然后分析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c 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的位置</a:t>
            </a:r>
          </a:p>
        </p:txBody>
      </p:sp>
      <p:sp>
        <p:nvSpPr>
          <p:cNvPr id="534540" name="AutoShape 12"/>
          <p:cNvSpPr>
            <a:spLocks/>
          </p:cNvSpPr>
          <p:nvPr/>
        </p:nvSpPr>
        <p:spPr bwMode="auto">
          <a:xfrm>
            <a:off x="6400800" y="423068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4231"/>
              <a:gd name="adj5" fmla="val -172657"/>
              <a:gd name="adj6" fmla="val -126755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  a &lt; b </a:t>
            </a:r>
            <a:r>
              <a:rPr kumimoji="1" lang="en-US" altLang="zh-CN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 c</a:t>
            </a:r>
          </a:p>
        </p:txBody>
      </p:sp>
      <p:sp>
        <p:nvSpPr>
          <p:cNvPr id="534541" name="Oval 13"/>
          <p:cNvSpPr>
            <a:spLocks noChangeArrowheads="1"/>
          </p:cNvSpPr>
          <p:nvPr/>
        </p:nvSpPr>
        <p:spPr bwMode="auto">
          <a:xfrm>
            <a:off x="1752600" y="27828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34542" name="Oval 14"/>
          <p:cNvSpPr>
            <a:spLocks noChangeArrowheads="1"/>
          </p:cNvSpPr>
          <p:nvPr/>
        </p:nvSpPr>
        <p:spPr bwMode="auto">
          <a:xfrm>
            <a:off x="4038600" y="27828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8316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34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0" grpId="0" animBg="1" autoUpdateAnimBg="0"/>
      <p:bldP spid="534541" grpId="0" animBg="1" autoUpdateAnimBg="0"/>
      <p:bldP spid="53454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9331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9332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b &lt; </a:t>
            </a:r>
            <a:r>
              <a:rPr kumimoji="1" lang="en-US" altLang="zh-CN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&amp;&amp; c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a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99334" name="Oval 9"/>
          <p:cNvSpPr>
            <a:spLocks noChangeArrowheads="1"/>
          </p:cNvSpPr>
          <p:nvPr/>
        </p:nvSpPr>
        <p:spPr bwMode="auto">
          <a:xfrm>
            <a:off x="5810250" y="1536700"/>
            <a:ext cx="2055813" cy="6635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优化算法</a:t>
            </a:r>
          </a:p>
        </p:txBody>
      </p:sp>
      <p:sp>
        <p:nvSpPr>
          <p:cNvPr id="99335" name="Text Box 10"/>
          <p:cNvSpPr txBox="1">
            <a:spLocks noChangeArrowheads="1"/>
          </p:cNvSpPr>
          <p:nvPr/>
        </p:nvSpPr>
        <p:spPr bwMode="auto">
          <a:xfrm>
            <a:off x="5791200" y="26971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首先分析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的顺序</a:t>
            </a:r>
          </a:p>
        </p:txBody>
      </p:sp>
      <p:sp>
        <p:nvSpPr>
          <p:cNvPr id="99336" name="Text Box 11"/>
          <p:cNvSpPr txBox="1">
            <a:spLocks noChangeArrowheads="1"/>
          </p:cNvSpPr>
          <p:nvPr/>
        </p:nvSpPr>
        <p:spPr bwMode="auto">
          <a:xfrm>
            <a:off x="5791200" y="3230563"/>
            <a:ext cx="220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然后分析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c 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的位置</a:t>
            </a:r>
          </a:p>
        </p:txBody>
      </p:sp>
      <p:sp>
        <p:nvSpPr>
          <p:cNvPr id="535564" name="AutoShape 12"/>
          <p:cNvSpPr>
            <a:spLocks/>
          </p:cNvSpPr>
          <p:nvPr/>
        </p:nvSpPr>
        <p:spPr bwMode="auto">
          <a:xfrm>
            <a:off x="6400800" y="423068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5218"/>
              <a:gd name="adj5" fmla="val 85157"/>
              <a:gd name="adj6" fmla="val -132894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CN" sz="20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 &lt;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a &lt; b</a:t>
            </a:r>
          </a:p>
        </p:txBody>
      </p:sp>
      <p:sp>
        <p:nvSpPr>
          <p:cNvPr id="535565" name="Oval 13"/>
          <p:cNvSpPr>
            <a:spLocks noChangeArrowheads="1"/>
          </p:cNvSpPr>
          <p:nvPr/>
        </p:nvSpPr>
        <p:spPr bwMode="auto">
          <a:xfrm>
            <a:off x="1143000" y="48402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35566" name="Oval 14"/>
          <p:cNvSpPr>
            <a:spLocks noChangeArrowheads="1"/>
          </p:cNvSpPr>
          <p:nvPr/>
        </p:nvSpPr>
        <p:spPr bwMode="auto">
          <a:xfrm>
            <a:off x="2743200" y="48402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934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35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4" grpId="0" animBg="1" autoUpdateAnimBg="0"/>
      <p:bldP spid="535565" grpId="0" animBg="1" autoUpdateAnimBg="0"/>
      <p:bldP spid="53556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0355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0356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b &lt; </a:t>
            </a:r>
            <a:r>
              <a:rPr kumimoji="1" lang="en-US" altLang="zh-CN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 i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c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a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100358" name="Oval 9"/>
          <p:cNvSpPr>
            <a:spLocks noChangeArrowheads="1"/>
          </p:cNvSpPr>
          <p:nvPr/>
        </p:nvSpPr>
        <p:spPr bwMode="auto">
          <a:xfrm>
            <a:off x="5810250" y="1536700"/>
            <a:ext cx="2055813" cy="6635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优化算法</a:t>
            </a:r>
          </a:p>
        </p:txBody>
      </p:sp>
      <p:sp>
        <p:nvSpPr>
          <p:cNvPr id="100359" name="Text Box 10"/>
          <p:cNvSpPr txBox="1">
            <a:spLocks noChangeArrowheads="1"/>
          </p:cNvSpPr>
          <p:nvPr/>
        </p:nvSpPr>
        <p:spPr bwMode="auto">
          <a:xfrm>
            <a:off x="5791200" y="26971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首先分析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的顺序</a:t>
            </a:r>
          </a:p>
        </p:txBody>
      </p:sp>
      <p:sp>
        <p:nvSpPr>
          <p:cNvPr id="100360" name="Text Box 11"/>
          <p:cNvSpPr txBox="1">
            <a:spLocks noChangeArrowheads="1"/>
          </p:cNvSpPr>
          <p:nvPr/>
        </p:nvSpPr>
        <p:spPr bwMode="auto">
          <a:xfrm>
            <a:off x="5791200" y="3230563"/>
            <a:ext cx="220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然后分析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c 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的位置</a:t>
            </a:r>
          </a:p>
        </p:txBody>
      </p:sp>
      <p:sp>
        <p:nvSpPr>
          <p:cNvPr id="536588" name="AutoShape 12"/>
          <p:cNvSpPr>
            <a:spLocks/>
          </p:cNvSpPr>
          <p:nvPr/>
        </p:nvSpPr>
        <p:spPr bwMode="auto">
          <a:xfrm>
            <a:off x="6516688" y="4303713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5329"/>
              <a:gd name="adj5" fmla="val -123176"/>
              <a:gd name="adj6" fmla="val -133773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a &lt; </a:t>
            </a:r>
            <a:r>
              <a:rPr kumimoji="1" lang="en-US" altLang="zh-CN" sz="2000" b="1" i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000" b="1" i="1">
                <a:solidFill>
                  <a:srgbClr val="CC0099"/>
                </a:solidFill>
                <a:latin typeface="Times New Roman" pitchFamily="18" charset="0"/>
              </a:rPr>
              <a:t> &lt;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36589" name="Oval 13"/>
          <p:cNvSpPr>
            <a:spLocks noChangeArrowheads="1"/>
          </p:cNvSpPr>
          <p:nvPr/>
        </p:nvSpPr>
        <p:spPr bwMode="auto">
          <a:xfrm>
            <a:off x="1371600" y="33162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36590" name="Oval 14"/>
          <p:cNvSpPr>
            <a:spLocks noChangeArrowheads="1"/>
          </p:cNvSpPr>
          <p:nvPr/>
        </p:nvSpPr>
        <p:spPr bwMode="auto">
          <a:xfrm>
            <a:off x="3048000" y="33162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036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8" grpId="0" animBg="1" autoUpdateAnimBg="0"/>
      <p:bldP spid="536589" grpId="0" animBg="1" autoUpdateAnimBg="0"/>
      <p:bldP spid="536590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1379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1380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7608" name="Oval 8"/>
          <p:cNvSpPr>
            <a:spLocks noChangeArrowheads="1"/>
          </p:cNvSpPr>
          <p:nvPr/>
        </p:nvSpPr>
        <p:spPr bwMode="auto">
          <a:xfrm>
            <a:off x="6096000" y="1027113"/>
            <a:ext cx="2590800" cy="1225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latin typeface="Times New Roman" pitchFamily="18" charset="0"/>
              </a:rPr>
              <a:t>坏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情况</a:t>
            </a:r>
          </a:p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做</a:t>
            </a:r>
            <a:r>
              <a:rPr kumimoji="1" lang="en-US" altLang="zh-CN" sz="2000" b="1" i="1">
                <a:latin typeface="Times New Roman" pitchFamily="18" charset="0"/>
              </a:rPr>
              <a:t>3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次关系运算</a:t>
            </a:r>
          </a:p>
        </p:txBody>
      </p:sp>
      <p:grpSp>
        <p:nvGrpSpPr>
          <p:cNvPr id="101382" name="Group 9"/>
          <p:cNvGrpSpPr>
            <a:grpSpLocks/>
          </p:cNvGrpSpPr>
          <p:nvPr/>
        </p:nvGrpSpPr>
        <p:grpSpPr bwMode="auto">
          <a:xfrm>
            <a:off x="76200" y="2036763"/>
            <a:ext cx="8915400" cy="3184525"/>
            <a:chOff x="48" y="1594"/>
            <a:chExt cx="5616" cy="2006"/>
          </a:xfrm>
        </p:grpSpPr>
        <p:grpSp>
          <p:nvGrpSpPr>
            <p:cNvPr id="101384" name="Group 10"/>
            <p:cNvGrpSpPr>
              <a:grpSpLocks/>
            </p:cNvGrpSpPr>
            <p:nvPr/>
          </p:nvGrpSpPr>
          <p:grpSpPr bwMode="auto">
            <a:xfrm>
              <a:off x="48" y="1594"/>
              <a:ext cx="5616" cy="2006"/>
              <a:chOff x="48" y="1594"/>
              <a:chExt cx="5616" cy="2006"/>
            </a:xfrm>
          </p:grpSpPr>
          <p:sp>
            <p:nvSpPr>
              <p:cNvPr id="101387" name="Text Box 11"/>
              <p:cNvSpPr txBox="1">
                <a:spLocks noChangeArrowheads="1"/>
              </p:cNvSpPr>
              <p:nvPr/>
            </p:nvSpPr>
            <p:spPr bwMode="auto">
              <a:xfrm>
                <a:off x="4094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388" name="Text Box 12"/>
              <p:cNvSpPr txBox="1">
                <a:spLocks noChangeArrowheads="1"/>
              </p:cNvSpPr>
              <p:nvPr/>
            </p:nvSpPr>
            <p:spPr bwMode="auto">
              <a:xfrm>
                <a:off x="2112" y="1920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1389" name="Text Box 13"/>
              <p:cNvSpPr txBox="1">
                <a:spLocks noChangeArrowheads="1"/>
              </p:cNvSpPr>
              <p:nvPr/>
            </p:nvSpPr>
            <p:spPr bwMode="auto">
              <a:xfrm>
                <a:off x="20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390" name="Text Box 14"/>
              <p:cNvSpPr txBox="1">
                <a:spLocks noChangeArrowheads="1"/>
              </p:cNvSpPr>
              <p:nvPr/>
            </p:nvSpPr>
            <p:spPr bwMode="auto">
              <a:xfrm>
                <a:off x="3326" y="1929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391" name="Text Box 15"/>
              <p:cNvSpPr txBox="1">
                <a:spLocks noChangeArrowheads="1"/>
              </p:cNvSpPr>
              <p:nvPr/>
            </p:nvSpPr>
            <p:spPr bwMode="auto">
              <a:xfrm>
                <a:off x="32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392" name="Text Box 16"/>
              <p:cNvSpPr txBox="1">
                <a:spLocks noChangeArrowheads="1"/>
              </p:cNvSpPr>
              <p:nvPr/>
            </p:nvSpPr>
            <p:spPr bwMode="auto">
              <a:xfrm>
                <a:off x="1238" y="2313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1393" name="Text Box 17"/>
              <p:cNvSpPr txBox="1">
                <a:spLocks noChangeArrowheads="1"/>
              </p:cNvSpPr>
              <p:nvPr/>
            </p:nvSpPr>
            <p:spPr bwMode="auto">
              <a:xfrm>
                <a:off x="4118" y="2304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1394" name="Text Box 18"/>
              <p:cNvSpPr txBox="1">
                <a:spLocks noChangeArrowheads="1"/>
              </p:cNvSpPr>
              <p:nvPr/>
            </p:nvSpPr>
            <p:spPr bwMode="auto">
              <a:xfrm>
                <a:off x="4934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1395" name="Text Box 19"/>
              <p:cNvSpPr txBox="1">
                <a:spLocks noChangeArrowheads="1"/>
              </p:cNvSpPr>
              <p:nvPr/>
            </p:nvSpPr>
            <p:spPr bwMode="auto">
              <a:xfrm>
                <a:off x="470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1396" name="Text Box 20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01397" name="Group 21"/>
              <p:cNvGrpSpPr>
                <a:grpSpLocks/>
              </p:cNvGrpSpPr>
              <p:nvPr/>
            </p:nvGrpSpPr>
            <p:grpSpPr bwMode="auto">
              <a:xfrm>
                <a:off x="48" y="1594"/>
                <a:ext cx="5616" cy="2006"/>
                <a:chOff x="48" y="1594"/>
                <a:chExt cx="5616" cy="2006"/>
              </a:xfrm>
            </p:grpSpPr>
            <p:sp>
              <p:nvSpPr>
                <p:cNvPr id="101398" name="AutoShape 22"/>
                <p:cNvSpPr>
                  <a:spLocks noChangeArrowheads="1"/>
                </p:cNvSpPr>
                <p:nvPr/>
              </p:nvSpPr>
              <p:spPr bwMode="auto">
                <a:xfrm>
                  <a:off x="2373" y="1930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b ?</a:t>
                  </a:r>
                  <a:endParaRPr kumimoji="1" lang="en-US" altLang="zh-CN" sz="1600">
                    <a:latin typeface="宋体" pitchFamily="2" charset="-122"/>
                  </a:endParaRPr>
                </a:p>
              </p:txBody>
            </p:sp>
            <p:sp>
              <p:nvSpPr>
                <p:cNvPr id="101399" name="AutoShape 23"/>
                <p:cNvSpPr>
                  <a:spLocks noChangeArrowheads="1"/>
                </p:cNvSpPr>
                <p:nvPr/>
              </p:nvSpPr>
              <p:spPr bwMode="auto">
                <a:xfrm>
                  <a:off x="3141" y="2314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1400" name="Line 24"/>
                <p:cNvSpPr>
                  <a:spLocks noChangeShapeType="1"/>
                </p:cNvSpPr>
                <p:nvPr/>
              </p:nvSpPr>
              <p:spPr bwMode="auto">
                <a:xfrm>
                  <a:off x="3398" y="2122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01" name="Line 25"/>
                <p:cNvSpPr>
                  <a:spLocks noChangeShapeType="1"/>
                </p:cNvSpPr>
                <p:nvPr/>
              </p:nvSpPr>
              <p:spPr bwMode="auto">
                <a:xfrm>
                  <a:off x="3668" y="212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02" name="AutoShape 26"/>
                <p:cNvSpPr>
                  <a:spLocks noChangeArrowheads="1"/>
                </p:cNvSpPr>
                <p:nvPr/>
              </p:nvSpPr>
              <p:spPr bwMode="auto">
                <a:xfrm>
                  <a:off x="3944" y="2698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1403" name="Line 27"/>
                <p:cNvSpPr>
                  <a:spLocks noChangeShapeType="1"/>
                </p:cNvSpPr>
                <p:nvPr/>
              </p:nvSpPr>
              <p:spPr bwMode="auto">
                <a:xfrm>
                  <a:off x="4464" y="2496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04" name="AutoShape 28"/>
                <p:cNvSpPr>
                  <a:spLocks noChangeArrowheads="1"/>
                </p:cNvSpPr>
                <p:nvPr/>
              </p:nvSpPr>
              <p:spPr bwMode="auto">
                <a:xfrm>
                  <a:off x="4944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a, b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1405" name="AutoShape 29"/>
                <p:cNvSpPr>
                  <a:spLocks noChangeArrowheads="1"/>
                </p:cNvSpPr>
                <p:nvPr/>
              </p:nvSpPr>
              <p:spPr bwMode="auto">
                <a:xfrm>
                  <a:off x="4128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c, b</a:t>
                  </a:r>
                </a:p>
              </p:txBody>
            </p:sp>
            <p:sp>
              <p:nvSpPr>
                <p:cNvPr id="101406" name="Line 30"/>
                <p:cNvSpPr>
                  <a:spLocks noChangeShapeType="1"/>
                </p:cNvSpPr>
                <p:nvPr/>
              </p:nvSpPr>
              <p:spPr bwMode="auto">
                <a:xfrm>
                  <a:off x="2880" y="159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07" name="AutoShape 31"/>
                <p:cNvSpPr>
                  <a:spLocks noChangeArrowheads="1"/>
                </p:cNvSpPr>
                <p:nvPr/>
              </p:nvSpPr>
              <p:spPr bwMode="auto">
                <a:xfrm>
                  <a:off x="3302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b, c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1408" name="Line 32"/>
                <p:cNvSpPr>
                  <a:spLocks noChangeShapeType="1"/>
                </p:cNvSpPr>
                <p:nvPr/>
              </p:nvSpPr>
              <p:spPr bwMode="auto">
                <a:xfrm>
                  <a:off x="3649" y="269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09" name="Line 33"/>
                <p:cNvSpPr>
                  <a:spLocks noChangeShapeType="1"/>
                </p:cNvSpPr>
                <p:nvPr/>
              </p:nvSpPr>
              <p:spPr bwMode="auto">
                <a:xfrm>
                  <a:off x="5328" y="289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0" name="Line 34"/>
                <p:cNvSpPr>
                  <a:spLocks noChangeShapeType="1"/>
                </p:cNvSpPr>
                <p:nvPr/>
              </p:nvSpPr>
              <p:spPr bwMode="auto">
                <a:xfrm>
                  <a:off x="4464" y="308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1" name="Line 35"/>
                <p:cNvSpPr>
                  <a:spLocks noChangeShapeType="1"/>
                </p:cNvSpPr>
                <p:nvPr/>
              </p:nvSpPr>
              <p:spPr bwMode="auto">
                <a:xfrm>
                  <a:off x="4176" y="250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2" name="Line 36"/>
                <p:cNvSpPr>
                  <a:spLocks noChangeShapeType="1"/>
                </p:cNvSpPr>
                <p:nvPr/>
              </p:nvSpPr>
              <p:spPr bwMode="auto">
                <a:xfrm>
                  <a:off x="4992" y="289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1413" name="Group 37"/>
                <p:cNvGrpSpPr>
                  <a:grpSpLocks/>
                </p:cNvGrpSpPr>
                <p:nvPr/>
              </p:nvGrpSpPr>
              <p:grpSpPr bwMode="auto">
                <a:xfrm>
                  <a:off x="1544" y="2112"/>
                  <a:ext cx="1028" cy="576"/>
                  <a:chOff x="1544" y="2112"/>
                  <a:chExt cx="1028" cy="576"/>
                </a:xfrm>
              </p:grpSpPr>
              <p:sp>
                <p:nvSpPr>
                  <p:cNvPr id="10142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2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27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544" y="2304"/>
                    <a:ext cx="1028" cy="384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a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01414" name="Group 41"/>
                <p:cNvGrpSpPr>
                  <a:grpSpLocks/>
                </p:cNvGrpSpPr>
                <p:nvPr/>
              </p:nvGrpSpPr>
              <p:grpSpPr bwMode="auto">
                <a:xfrm>
                  <a:off x="741" y="2496"/>
                  <a:ext cx="1028" cy="576"/>
                  <a:chOff x="741" y="2496"/>
                  <a:chExt cx="1028" cy="576"/>
                </a:xfrm>
              </p:grpSpPr>
              <p:sp>
                <p:nvSpPr>
                  <p:cNvPr id="10142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2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2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741" y="2688"/>
                    <a:ext cx="1028" cy="384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b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01415" name="Line 45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6" name="Line 46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7" name="AutoShape 47"/>
                <p:cNvSpPr>
                  <a:spLocks noChangeArrowheads="1"/>
                </p:cNvSpPr>
                <p:nvPr/>
              </p:nvSpPr>
              <p:spPr bwMode="auto">
                <a:xfrm>
                  <a:off x="1722" y="336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a, c</a:t>
                  </a:r>
                </a:p>
              </p:txBody>
            </p:sp>
            <p:sp>
              <p:nvSpPr>
                <p:cNvPr id="101418" name="Line 48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9" name="AutoShape 49"/>
                <p:cNvSpPr>
                  <a:spLocks noChangeArrowheads="1"/>
                </p:cNvSpPr>
                <p:nvPr/>
              </p:nvSpPr>
              <p:spPr bwMode="auto">
                <a:xfrm>
                  <a:off x="864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c, a</a:t>
                  </a:r>
                </a:p>
              </p:txBody>
            </p:sp>
            <p:sp>
              <p:nvSpPr>
                <p:cNvPr id="101420" name="AutoShape 50"/>
                <p:cNvSpPr>
                  <a:spLocks noChangeArrowheads="1"/>
                </p:cNvSpPr>
                <p:nvPr/>
              </p:nvSpPr>
              <p:spPr bwMode="auto">
                <a:xfrm>
                  <a:off x="48" y="336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b, a</a:t>
                  </a:r>
                </a:p>
              </p:txBody>
            </p:sp>
            <p:sp>
              <p:nvSpPr>
                <p:cNvPr id="101421" name="Line 51"/>
                <p:cNvSpPr>
                  <a:spLocks noChangeShapeType="1"/>
                </p:cNvSpPr>
                <p:nvPr/>
              </p:nvSpPr>
              <p:spPr bwMode="auto">
                <a:xfrm>
                  <a:off x="2064" y="268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1385" name="Text Box 52"/>
            <p:cNvSpPr txBox="1">
              <a:spLocks noChangeArrowheads="1"/>
            </p:cNvSpPr>
            <p:nvPr/>
          </p:nvSpPr>
          <p:spPr bwMode="auto">
            <a:xfrm>
              <a:off x="1712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1386" name="Text Box 53"/>
            <p:cNvSpPr txBox="1">
              <a:spLocks noChangeArrowheads="1"/>
            </p:cNvSpPr>
            <p:nvPr/>
          </p:nvSpPr>
          <p:spPr bwMode="auto">
            <a:xfrm>
              <a:off x="3728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101383" name="Rectangle 5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2403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2404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grpSp>
        <p:nvGrpSpPr>
          <p:cNvPr id="102405" name="Group 8"/>
          <p:cNvGrpSpPr>
            <a:grpSpLocks/>
          </p:cNvGrpSpPr>
          <p:nvPr/>
        </p:nvGrpSpPr>
        <p:grpSpPr bwMode="auto">
          <a:xfrm>
            <a:off x="76200" y="2036763"/>
            <a:ext cx="8915400" cy="3184525"/>
            <a:chOff x="48" y="1594"/>
            <a:chExt cx="5616" cy="2006"/>
          </a:xfrm>
        </p:grpSpPr>
        <p:grpSp>
          <p:nvGrpSpPr>
            <p:cNvPr id="102408" name="Group 9"/>
            <p:cNvGrpSpPr>
              <a:grpSpLocks/>
            </p:cNvGrpSpPr>
            <p:nvPr/>
          </p:nvGrpSpPr>
          <p:grpSpPr bwMode="auto">
            <a:xfrm>
              <a:off x="48" y="1594"/>
              <a:ext cx="5616" cy="2006"/>
              <a:chOff x="48" y="1594"/>
              <a:chExt cx="5616" cy="2006"/>
            </a:xfrm>
          </p:grpSpPr>
          <p:sp>
            <p:nvSpPr>
              <p:cNvPr id="102411" name="Text Box 10"/>
              <p:cNvSpPr txBox="1">
                <a:spLocks noChangeArrowheads="1"/>
              </p:cNvSpPr>
              <p:nvPr/>
            </p:nvSpPr>
            <p:spPr bwMode="auto">
              <a:xfrm>
                <a:off x="4094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412" name="Text Box 11"/>
              <p:cNvSpPr txBox="1">
                <a:spLocks noChangeArrowheads="1"/>
              </p:cNvSpPr>
              <p:nvPr/>
            </p:nvSpPr>
            <p:spPr bwMode="auto">
              <a:xfrm>
                <a:off x="2112" y="1920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2413" name="Text Box 12"/>
              <p:cNvSpPr txBox="1">
                <a:spLocks noChangeArrowheads="1"/>
              </p:cNvSpPr>
              <p:nvPr/>
            </p:nvSpPr>
            <p:spPr bwMode="auto">
              <a:xfrm>
                <a:off x="20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414" name="Text Box 13"/>
              <p:cNvSpPr txBox="1">
                <a:spLocks noChangeArrowheads="1"/>
              </p:cNvSpPr>
              <p:nvPr/>
            </p:nvSpPr>
            <p:spPr bwMode="auto">
              <a:xfrm>
                <a:off x="3326" y="1929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415" name="Text Box 14"/>
              <p:cNvSpPr txBox="1">
                <a:spLocks noChangeArrowheads="1"/>
              </p:cNvSpPr>
              <p:nvPr/>
            </p:nvSpPr>
            <p:spPr bwMode="auto">
              <a:xfrm>
                <a:off x="32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416" name="Text Box 15"/>
              <p:cNvSpPr txBox="1">
                <a:spLocks noChangeArrowheads="1"/>
              </p:cNvSpPr>
              <p:nvPr/>
            </p:nvSpPr>
            <p:spPr bwMode="auto">
              <a:xfrm>
                <a:off x="1238" y="2313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2417" name="Text Box 16"/>
              <p:cNvSpPr txBox="1">
                <a:spLocks noChangeArrowheads="1"/>
              </p:cNvSpPr>
              <p:nvPr/>
            </p:nvSpPr>
            <p:spPr bwMode="auto">
              <a:xfrm>
                <a:off x="4118" y="2304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2418" name="Text Box 17"/>
              <p:cNvSpPr txBox="1">
                <a:spLocks noChangeArrowheads="1"/>
              </p:cNvSpPr>
              <p:nvPr/>
            </p:nvSpPr>
            <p:spPr bwMode="auto">
              <a:xfrm>
                <a:off x="4934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2419" name="Text Box 18"/>
              <p:cNvSpPr txBox="1">
                <a:spLocks noChangeArrowheads="1"/>
              </p:cNvSpPr>
              <p:nvPr/>
            </p:nvSpPr>
            <p:spPr bwMode="auto">
              <a:xfrm>
                <a:off x="470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2420" name="Text Box 19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02421" name="Group 20"/>
              <p:cNvGrpSpPr>
                <a:grpSpLocks/>
              </p:cNvGrpSpPr>
              <p:nvPr/>
            </p:nvGrpSpPr>
            <p:grpSpPr bwMode="auto">
              <a:xfrm>
                <a:off x="48" y="1594"/>
                <a:ext cx="5616" cy="2006"/>
                <a:chOff x="48" y="1594"/>
                <a:chExt cx="5616" cy="2006"/>
              </a:xfrm>
            </p:grpSpPr>
            <p:sp>
              <p:nvSpPr>
                <p:cNvPr id="102422" name="AutoShape 21"/>
                <p:cNvSpPr>
                  <a:spLocks noChangeArrowheads="1"/>
                </p:cNvSpPr>
                <p:nvPr/>
              </p:nvSpPr>
              <p:spPr bwMode="auto">
                <a:xfrm>
                  <a:off x="2373" y="1930"/>
                  <a:ext cx="1028" cy="384"/>
                </a:xfrm>
                <a:prstGeom prst="flowChartDecision">
                  <a:avLst/>
                </a:prstGeom>
                <a:solidFill>
                  <a:srgbClr val="FFCC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b ?</a:t>
                  </a:r>
                  <a:endParaRPr kumimoji="1" lang="en-US" altLang="zh-CN" sz="1600">
                    <a:latin typeface="宋体" pitchFamily="2" charset="-122"/>
                  </a:endParaRPr>
                </a:p>
              </p:txBody>
            </p:sp>
            <p:sp>
              <p:nvSpPr>
                <p:cNvPr id="102423" name="AutoShape 22"/>
                <p:cNvSpPr>
                  <a:spLocks noChangeArrowheads="1"/>
                </p:cNvSpPr>
                <p:nvPr/>
              </p:nvSpPr>
              <p:spPr bwMode="auto">
                <a:xfrm>
                  <a:off x="3141" y="2314"/>
                  <a:ext cx="1028" cy="384"/>
                </a:xfrm>
                <a:prstGeom prst="flowChartDecision">
                  <a:avLst/>
                </a:prstGeom>
                <a:solidFill>
                  <a:srgbClr val="FFCC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2424" name="Line 23"/>
                <p:cNvSpPr>
                  <a:spLocks noChangeShapeType="1"/>
                </p:cNvSpPr>
                <p:nvPr/>
              </p:nvSpPr>
              <p:spPr bwMode="auto">
                <a:xfrm>
                  <a:off x="3398" y="2122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25" name="Line 24"/>
                <p:cNvSpPr>
                  <a:spLocks noChangeShapeType="1"/>
                </p:cNvSpPr>
                <p:nvPr/>
              </p:nvSpPr>
              <p:spPr bwMode="auto">
                <a:xfrm>
                  <a:off x="3668" y="212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26" name="AutoShape 25"/>
                <p:cNvSpPr>
                  <a:spLocks noChangeArrowheads="1"/>
                </p:cNvSpPr>
                <p:nvPr/>
              </p:nvSpPr>
              <p:spPr bwMode="auto">
                <a:xfrm>
                  <a:off x="3944" y="2698"/>
                  <a:ext cx="1028" cy="384"/>
                </a:xfrm>
                <a:prstGeom prst="flowChartDecision">
                  <a:avLst/>
                </a:prstGeom>
                <a:solidFill>
                  <a:srgbClr val="FFCC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2427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496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28" name="AutoShape 27"/>
                <p:cNvSpPr>
                  <a:spLocks noChangeArrowheads="1"/>
                </p:cNvSpPr>
                <p:nvPr/>
              </p:nvSpPr>
              <p:spPr bwMode="auto">
                <a:xfrm>
                  <a:off x="4944" y="3370"/>
                  <a:ext cx="720" cy="230"/>
                </a:xfrm>
                <a:prstGeom prst="flowChartProcess">
                  <a:avLst/>
                </a:prstGeom>
                <a:solidFill>
                  <a:srgbClr val="FF9966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a, b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2429" name="AutoShape 28"/>
                <p:cNvSpPr>
                  <a:spLocks noChangeArrowheads="1"/>
                </p:cNvSpPr>
                <p:nvPr/>
              </p:nvSpPr>
              <p:spPr bwMode="auto">
                <a:xfrm>
                  <a:off x="4128" y="3370"/>
                  <a:ext cx="720" cy="230"/>
                </a:xfrm>
                <a:prstGeom prst="flowChartProcess">
                  <a:avLst/>
                </a:prstGeom>
                <a:solidFill>
                  <a:srgbClr val="FF9966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c, b</a:t>
                  </a:r>
                </a:p>
              </p:txBody>
            </p:sp>
            <p:sp>
              <p:nvSpPr>
                <p:cNvPr id="102430" name="Line 29"/>
                <p:cNvSpPr>
                  <a:spLocks noChangeShapeType="1"/>
                </p:cNvSpPr>
                <p:nvPr/>
              </p:nvSpPr>
              <p:spPr bwMode="auto">
                <a:xfrm>
                  <a:off x="2880" y="159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31" name="AutoShape 30"/>
                <p:cNvSpPr>
                  <a:spLocks noChangeArrowheads="1"/>
                </p:cNvSpPr>
                <p:nvPr/>
              </p:nvSpPr>
              <p:spPr bwMode="auto">
                <a:xfrm>
                  <a:off x="3302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b, c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2432" name="Line 31"/>
                <p:cNvSpPr>
                  <a:spLocks noChangeShapeType="1"/>
                </p:cNvSpPr>
                <p:nvPr/>
              </p:nvSpPr>
              <p:spPr bwMode="auto">
                <a:xfrm>
                  <a:off x="3649" y="269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33" name="Line 32"/>
                <p:cNvSpPr>
                  <a:spLocks noChangeShapeType="1"/>
                </p:cNvSpPr>
                <p:nvPr/>
              </p:nvSpPr>
              <p:spPr bwMode="auto">
                <a:xfrm>
                  <a:off x="5328" y="289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34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308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35" name="Line 34"/>
                <p:cNvSpPr>
                  <a:spLocks noChangeShapeType="1"/>
                </p:cNvSpPr>
                <p:nvPr/>
              </p:nvSpPr>
              <p:spPr bwMode="auto">
                <a:xfrm>
                  <a:off x="4176" y="250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36" name="Line 35"/>
                <p:cNvSpPr>
                  <a:spLocks noChangeShapeType="1"/>
                </p:cNvSpPr>
                <p:nvPr/>
              </p:nvSpPr>
              <p:spPr bwMode="auto">
                <a:xfrm>
                  <a:off x="4992" y="289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2437" name="Group 36"/>
                <p:cNvGrpSpPr>
                  <a:grpSpLocks/>
                </p:cNvGrpSpPr>
                <p:nvPr/>
              </p:nvGrpSpPr>
              <p:grpSpPr bwMode="auto">
                <a:xfrm>
                  <a:off x="1544" y="2112"/>
                  <a:ext cx="1028" cy="576"/>
                  <a:chOff x="1544" y="2112"/>
                  <a:chExt cx="1028" cy="576"/>
                </a:xfrm>
              </p:grpSpPr>
              <p:sp>
                <p:nvSpPr>
                  <p:cNvPr id="10244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5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51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544" y="2304"/>
                    <a:ext cx="1028" cy="384"/>
                  </a:xfrm>
                  <a:prstGeom prst="flowChartDecision">
                    <a:avLst/>
                  </a:prstGeom>
                  <a:solidFill>
                    <a:srgbClr val="FFCC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a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02438" name="Group 40"/>
                <p:cNvGrpSpPr>
                  <a:grpSpLocks/>
                </p:cNvGrpSpPr>
                <p:nvPr/>
              </p:nvGrpSpPr>
              <p:grpSpPr bwMode="auto">
                <a:xfrm>
                  <a:off x="741" y="2496"/>
                  <a:ext cx="1028" cy="576"/>
                  <a:chOff x="741" y="2496"/>
                  <a:chExt cx="1028" cy="576"/>
                </a:xfrm>
              </p:grpSpPr>
              <p:sp>
                <p:nvSpPr>
                  <p:cNvPr id="10244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4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48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741" y="2688"/>
                    <a:ext cx="1028" cy="384"/>
                  </a:xfrm>
                  <a:prstGeom prst="flowChartDecision">
                    <a:avLst/>
                  </a:prstGeom>
                  <a:solidFill>
                    <a:srgbClr val="FFCC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b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02439" name="Line 44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40" name="Line 45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41" name="AutoShape 46"/>
                <p:cNvSpPr>
                  <a:spLocks noChangeArrowheads="1"/>
                </p:cNvSpPr>
                <p:nvPr/>
              </p:nvSpPr>
              <p:spPr bwMode="auto">
                <a:xfrm>
                  <a:off x="1722" y="336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a, c</a:t>
                  </a:r>
                </a:p>
              </p:txBody>
            </p:sp>
            <p:sp>
              <p:nvSpPr>
                <p:cNvPr id="102442" name="Line 47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43" name="AutoShape 48"/>
                <p:cNvSpPr>
                  <a:spLocks noChangeArrowheads="1"/>
                </p:cNvSpPr>
                <p:nvPr/>
              </p:nvSpPr>
              <p:spPr bwMode="auto">
                <a:xfrm>
                  <a:off x="864" y="3370"/>
                  <a:ext cx="720" cy="230"/>
                </a:xfrm>
                <a:prstGeom prst="flowChartProcess">
                  <a:avLst/>
                </a:prstGeom>
                <a:solidFill>
                  <a:srgbClr val="FF9966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c, a</a:t>
                  </a:r>
                </a:p>
              </p:txBody>
            </p:sp>
            <p:sp>
              <p:nvSpPr>
                <p:cNvPr id="102444" name="AutoShape 49"/>
                <p:cNvSpPr>
                  <a:spLocks noChangeArrowheads="1"/>
                </p:cNvSpPr>
                <p:nvPr/>
              </p:nvSpPr>
              <p:spPr bwMode="auto">
                <a:xfrm>
                  <a:off x="48" y="3360"/>
                  <a:ext cx="720" cy="230"/>
                </a:xfrm>
                <a:prstGeom prst="flowChartProcess">
                  <a:avLst/>
                </a:prstGeom>
                <a:solidFill>
                  <a:srgbClr val="FF9966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b, a</a:t>
                  </a:r>
                </a:p>
              </p:txBody>
            </p:sp>
            <p:sp>
              <p:nvSpPr>
                <p:cNvPr id="102445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268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409" name="Text Box 51"/>
            <p:cNvSpPr txBox="1">
              <a:spLocks noChangeArrowheads="1"/>
            </p:cNvSpPr>
            <p:nvPr/>
          </p:nvSpPr>
          <p:spPr bwMode="auto">
            <a:xfrm>
              <a:off x="1712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2410" name="Text Box 52"/>
            <p:cNvSpPr txBox="1">
              <a:spLocks noChangeArrowheads="1"/>
            </p:cNvSpPr>
            <p:nvPr/>
          </p:nvSpPr>
          <p:spPr bwMode="auto">
            <a:xfrm>
              <a:off x="3728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102406" name="Oval 53"/>
          <p:cNvSpPr>
            <a:spLocks noChangeArrowheads="1"/>
          </p:cNvSpPr>
          <p:nvPr/>
        </p:nvSpPr>
        <p:spPr bwMode="auto">
          <a:xfrm>
            <a:off x="6097588" y="1027113"/>
            <a:ext cx="2589212" cy="1225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latin typeface="Times New Roman" pitchFamily="18" charset="0"/>
              </a:rPr>
              <a:t>坏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情况</a:t>
            </a:r>
          </a:p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做</a:t>
            </a:r>
            <a:r>
              <a:rPr kumimoji="1" lang="en-US" altLang="zh-CN" sz="2000" b="1" i="1">
                <a:latin typeface="Times New Roman" pitchFamily="18" charset="0"/>
              </a:rPr>
              <a:t>3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次关系运算</a:t>
            </a:r>
          </a:p>
        </p:txBody>
      </p:sp>
      <p:sp>
        <p:nvSpPr>
          <p:cNvPr id="102407" name="Rectangle 5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3427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3428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grpSp>
        <p:nvGrpSpPr>
          <p:cNvPr id="103429" name="Group 8"/>
          <p:cNvGrpSpPr>
            <a:grpSpLocks/>
          </p:cNvGrpSpPr>
          <p:nvPr/>
        </p:nvGrpSpPr>
        <p:grpSpPr bwMode="auto">
          <a:xfrm>
            <a:off x="76200" y="2036763"/>
            <a:ext cx="8915400" cy="3184525"/>
            <a:chOff x="48" y="1594"/>
            <a:chExt cx="5616" cy="2006"/>
          </a:xfrm>
        </p:grpSpPr>
        <p:grpSp>
          <p:nvGrpSpPr>
            <p:cNvPr id="103432" name="Group 9"/>
            <p:cNvGrpSpPr>
              <a:grpSpLocks/>
            </p:cNvGrpSpPr>
            <p:nvPr/>
          </p:nvGrpSpPr>
          <p:grpSpPr bwMode="auto">
            <a:xfrm>
              <a:off x="48" y="1594"/>
              <a:ext cx="5616" cy="2006"/>
              <a:chOff x="48" y="1594"/>
              <a:chExt cx="5616" cy="2006"/>
            </a:xfrm>
          </p:grpSpPr>
          <p:sp>
            <p:nvSpPr>
              <p:cNvPr id="103435" name="Text Box 10"/>
              <p:cNvSpPr txBox="1">
                <a:spLocks noChangeArrowheads="1"/>
              </p:cNvSpPr>
              <p:nvPr/>
            </p:nvSpPr>
            <p:spPr bwMode="auto">
              <a:xfrm>
                <a:off x="4094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36" name="Text Box 11"/>
              <p:cNvSpPr txBox="1">
                <a:spLocks noChangeArrowheads="1"/>
              </p:cNvSpPr>
              <p:nvPr/>
            </p:nvSpPr>
            <p:spPr bwMode="auto">
              <a:xfrm>
                <a:off x="2112" y="1920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3437" name="Text Box 12"/>
              <p:cNvSpPr txBox="1">
                <a:spLocks noChangeArrowheads="1"/>
              </p:cNvSpPr>
              <p:nvPr/>
            </p:nvSpPr>
            <p:spPr bwMode="auto">
              <a:xfrm>
                <a:off x="20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38" name="Text Box 13"/>
              <p:cNvSpPr txBox="1">
                <a:spLocks noChangeArrowheads="1"/>
              </p:cNvSpPr>
              <p:nvPr/>
            </p:nvSpPr>
            <p:spPr bwMode="auto">
              <a:xfrm>
                <a:off x="3326" y="1929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39" name="Text Box 14"/>
              <p:cNvSpPr txBox="1">
                <a:spLocks noChangeArrowheads="1"/>
              </p:cNvSpPr>
              <p:nvPr/>
            </p:nvSpPr>
            <p:spPr bwMode="auto">
              <a:xfrm>
                <a:off x="32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40" name="Text Box 15"/>
              <p:cNvSpPr txBox="1">
                <a:spLocks noChangeArrowheads="1"/>
              </p:cNvSpPr>
              <p:nvPr/>
            </p:nvSpPr>
            <p:spPr bwMode="auto">
              <a:xfrm>
                <a:off x="1238" y="2313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3441" name="Text Box 16"/>
              <p:cNvSpPr txBox="1">
                <a:spLocks noChangeArrowheads="1"/>
              </p:cNvSpPr>
              <p:nvPr/>
            </p:nvSpPr>
            <p:spPr bwMode="auto">
              <a:xfrm>
                <a:off x="4118" y="2304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3442" name="Text Box 17"/>
              <p:cNvSpPr txBox="1">
                <a:spLocks noChangeArrowheads="1"/>
              </p:cNvSpPr>
              <p:nvPr/>
            </p:nvSpPr>
            <p:spPr bwMode="auto">
              <a:xfrm>
                <a:off x="4934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3443" name="Text Box 18"/>
              <p:cNvSpPr txBox="1">
                <a:spLocks noChangeArrowheads="1"/>
              </p:cNvSpPr>
              <p:nvPr/>
            </p:nvSpPr>
            <p:spPr bwMode="auto">
              <a:xfrm>
                <a:off x="470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3444" name="Text Box 19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03445" name="Group 20"/>
              <p:cNvGrpSpPr>
                <a:grpSpLocks/>
              </p:cNvGrpSpPr>
              <p:nvPr/>
            </p:nvGrpSpPr>
            <p:grpSpPr bwMode="auto">
              <a:xfrm>
                <a:off x="48" y="1594"/>
                <a:ext cx="5616" cy="2006"/>
                <a:chOff x="48" y="1594"/>
                <a:chExt cx="5616" cy="2006"/>
              </a:xfrm>
            </p:grpSpPr>
            <p:sp>
              <p:nvSpPr>
                <p:cNvPr id="103446" name="AutoShape 21"/>
                <p:cNvSpPr>
                  <a:spLocks noChangeArrowheads="1"/>
                </p:cNvSpPr>
                <p:nvPr/>
              </p:nvSpPr>
              <p:spPr bwMode="auto">
                <a:xfrm>
                  <a:off x="2373" y="1930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b ?</a:t>
                  </a:r>
                  <a:endParaRPr kumimoji="1" lang="en-US" altLang="zh-CN" sz="1600">
                    <a:latin typeface="宋体" pitchFamily="2" charset="-122"/>
                  </a:endParaRPr>
                </a:p>
              </p:txBody>
            </p:sp>
            <p:sp>
              <p:nvSpPr>
                <p:cNvPr id="103447" name="AutoShape 22"/>
                <p:cNvSpPr>
                  <a:spLocks noChangeArrowheads="1"/>
                </p:cNvSpPr>
                <p:nvPr/>
              </p:nvSpPr>
              <p:spPr bwMode="auto">
                <a:xfrm>
                  <a:off x="3141" y="2314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3448" name="Line 23"/>
                <p:cNvSpPr>
                  <a:spLocks noChangeShapeType="1"/>
                </p:cNvSpPr>
                <p:nvPr/>
              </p:nvSpPr>
              <p:spPr bwMode="auto">
                <a:xfrm>
                  <a:off x="3398" y="2122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49" name="Line 24"/>
                <p:cNvSpPr>
                  <a:spLocks noChangeShapeType="1"/>
                </p:cNvSpPr>
                <p:nvPr/>
              </p:nvSpPr>
              <p:spPr bwMode="auto">
                <a:xfrm>
                  <a:off x="3668" y="212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0" name="AutoShape 25"/>
                <p:cNvSpPr>
                  <a:spLocks noChangeArrowheads="1"/>
                </p:cNvSpPr>
                <p:nvPr/>
              </p:nvSpPr>
              <p:spPr bwMode="auto">
                <a:xfrm>
                  <a:off x="3944" y="2698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3451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496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2" name="AutoShape 27"/>
                <p:cNvSpPr>
                  <a:spLocks noChangeArrowheads="1"/>
                </p:cNvSpPr>
                <p:nvPr/>
              </p:nvSpPr>
              <p:spPr bwMode="auto">
                <a:xfrm>
                  <a:off x="4944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a, b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3453" name="AutoShape 28"/>
                <p:cNvSpPr>
                  <a:spLocks noChangeArrowheads="1"/>
                </p:cNvSpPr>
                <p:nvPr/>
              </p:nvSpPr>
              <p:spPr bwMode="auto">
                <a:xfrm>
                  <a:off x="4128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c, b</a:t>
                  </a:r>
                </a:p>
              </p:txBody>
            </p:sp>
            <p:sp>
              <p:nvSpPr>
                <p:cNvPr id="103454" name="Line 29"/>
                <p:cNvSpPr>
                  <a:spLocks noChangeShapeType="1"/>
                </p:cNvSpPr>
                <p:nvPr/>
              </p:nvSpPr>
              <p:spPr bwMode="auto">
                <a:xfrm>
                  <a:off x="2880" y="159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5" name="AutoShape 30"/>
                <p:cNvSpPr>
                  <a:spLocks noChangeArrowheads="1"/>
                </p:cNvSpPr>
                <p:nvPr/>
              </p:nvSpPr>
              <p:spPr bwMode="auto">
                <a:xfrm>
                  <a:off x="3302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b, c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3456" name="Line 31"/>
                <p:cNvSpPr>
                  <a:spLocks noChangeShapeType="1"/>
                </p:cNvSpPr>
                <p:nvPr/>
              </p:nvSpPr>
              <p:spPr bwMode="auto">
                <a:xfrm>
                  <a:off x="3649" y="269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7" name="Line 32"/>
                <p:cNvSpPr>
                  <a:spLocks noChangeShapeType="1"/>
                </p:cNvSpPr>
                <p:nvPr/>
              </p:nvSpPr>
              <p:spPr bwMode="auto">
                <a:xfrm>
                  <a:off x="5328" y="289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8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308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9" name="Line 34"/>
                <p:cNvSpPr>
                  <a:spLocks noChangeShapeType="1"/>
                </p:cNvSpPr>
                <p:nvPr/>
              </p:nvSpPr>
              <p:spPr bwMode="auto">
                <a:xfrm>
                  <a:off x="4176" y="250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60" name="Line 35"/>
                <p:cNvSpPr>
                  <a:spLocks noChangeShapeType="1"/>
                </p:cNvSpPr>
                <p:nvPr/>
              </p:nvSpPr>
              <p:spPr bwMode="auto">
                <a:xfrm>
                  <a:off x="4992" y="289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3461" name="Group 36"/>
                <p:cNvGrpSpPr>
                  <a:grpSpLocks/>
                </p:cNvGrpSpPr>
                <p:nvPr/>
              </p:nvGrpSpPr>
              <p:grpSpPr bwMode="auto">
                <a:xfrm>
                  <a:off x="1544" y="2112"/>
                  <a:ext cx="1028" cy="576"/>
                  <a:chOff x="1544" y="2112"/>
                  <a:chExt cx="1028" cy="576"/>
                </a:xfrm>
              </p:grpSpPr>
              <p:sp>
                <p:nvSpPr>
                  <p:cNvPr id="10347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5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544" y="2304"/>
                    <a:ext cx="1028" cy="384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a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03462" name="Group 40"/>
                <p:cNvGrpSpPr>
                  <a:grpSpLocks/>
                </p:cNvGrpSpPr>
                <p:nvPr/>
              </p:nvGrpSpPr>
              <p:grpSpPr bwMode="auto">
                <a:xfrm>
                  <a:off x="741" y="2496"/>
                  <a:ext cx="1028" cy="576"/>
                  <a:chOff x="741" y="2496"/>
                  <a:chExt cx="1028" cy="576"/>
                </a:xfrm>
              </p:grpSpPr>
              <p:sp>
                <p:nvSpPr>
                  <p:cNvPr id="10347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2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741" y="2688"/>
                    <a:ext cx="1028" cy="384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b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03463" name="Line 44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64" name="Line 45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65" name="AutoShape 46"/>
                <p:cNvSpPr>
                  <a:spLocks noChangeArrowheads="1"/>
                </p:cNvSpPr>
                <p:nvPr/>
              </p:nvSpPr>
              <p:spPr bwMode="auto">
                <a:xfrm>
                  <a:off x="1722" y="336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a, c</a:t>
                  </a:r>
                </a:p>
              </p:txBody>
            </p:sp>
            <p:sp>
              <p:nvSpPr>
                <p:cNvPr id="103466" name="Line 47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67" name="AutoShape 48"/>
                <p:cNvSpPr>
                  <a:spLocks noChangeArrowheads="1"/>
                </p:cNvSpPr>
                <p:nvPr/>
              </p:nvSpPr>
              <p:spPr bwMode="auto">
                <a:xfrm>
                  <a:off x="864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c, a</a:t>
                  </a:r>
                </a:p>
              </p:txBody>
            </p:sp>
            <p:sp>
              <p:nvSpPr>
                <p:cNvPr id="103468" name="AutoShape 49"/>
                <p:cNvSpPr>
                  <a:spLocks noChangeArrowheads="1"/>
                </p:cNvSpPr>
                <p:nvPr/>
              </p:nvSpPr>
              <p:spPr bwMode="auto">
                <a:xfrm>
                  <a:off x="48" y="336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b, a</a:t>
                  </a:r>
                </a:p>
              </p:txBody>
            </p:sp>
            <p:sp>
              <p:nvSpPr>
                <p:cNvPr id="103469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268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433" name="Text Box 51"/>
            <p:cNvSpPr txBox="1">
              <a:spLocks noChangeArrowheads="1"/>
            </p:cNvSpPr>
            <p:nvPr/>
          </p:nvSpPr>
          <p:spPr bwMode="auto">
            <a:xfrm>
              <a:off x="1712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3434" name="Text Box 52"/>
            <p:cNvSpPr txBox="1">
              <a:spLocks noChangeArrowheads="1"/>
            </p:cNvSpPr>
            <p:nvPr/>
          </p:nvSpPr>
          <p:spPr bwMode="auto">
            <a:xfrm>
              <a:off x="3728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539701" name="Oval 53"/>
          <p:cNvSpPr>
            <a:spLocks noChangeArrowheads="1"/>
          </p:cNvSpPr>
          <p:nvPr/>
        </p:nvSpPr>
        <p:spPr bwMode="auto">
          <a:xfrm>
            <a:off x="6097588" y="1027113"/>
            <a:ext cx="2589212" cy="1225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好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情况</a:t>
            </a:r>
          </a:p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做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次关系运算</a:t>
            </a:r>
          </a:p>
        </p:txBody>
      </p:sp>
      <p:sp>
        <p:nvSpPr>
          <p:cNvPr id="103431" name="Rectangle 5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70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5181600" y="2335213"/>
            <a:ext cx="2971800" cy="2971800"/>
            <a:chOff x="2736" y="1776"/>
            <a:chExt cx="1872" cy="1872"/>
          </a:xfrm>
        </p:grpSpPr>
        <p:sp>
          <p:nvSpPr>
            <p:cNvPr id="59407" name="Text Box 3"/>
            <p:cNvSpPr txBox="1">
              <a:spLocks noChangeArrowheads="1"/>
            </p:cNvSpPr>
            <p:nvPr/>
          </p:nvSpPr>
          <p:spPr bwMode="auto">
            <a:xfrm>
              <a:off x="4018" y="2073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495620" name="Text Box 4"/>
            <p:cNvSpPr txBox="1">
              <a:spLocks noChangeArrowheads="1"/>
            </p:cNvSpPr>
            <p:nvPr/>
          </p:nvSpPr>
          <p:spPr bwMode="auto">
            <a:xfrm>
              <a:off x="3408" y="2505"/>
              <a:ext cx="6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59409" name="AutoShape 5"/>
            <p:cNvSpPr>
              <a:spLocks noChangeArrowheads="1"/>
            </p:cNvSpPr>
            <p:nvPr/>
          </p:nvSpPr>
          <p:spPr bwMode="auto">
            <a:xfrm>
              <a:off x="2737" y="2099"/>
              <a:ext cx="1344" cy="41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   </a:t>
              </a:r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zh-CN" altLang="en-US" b="1" i="1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endParaRPr kumimoji="1" lang="zh-CN" altLang="en-US" i="1">
                <a:latin typeface="Times New Roman" pitchFamily="18" charset="0"/>
              </a:endParaRPr>
            </a:p>
          </p:txBody>
        </p:sp>
        <p:sp>
          <p:nvSpPr>
            <p:cNvPr id="59410" name="AutoShape 6"/>
            <p:cNvSpPr>
              <a:spLocks noChangeArrowheads="1"/>
            </p:cNvSpPr>
            <p:nvPr/>
          </p:nvSpPr>
          <p:spPr bwMode="auto">
            <a:xfrm>
              <a:off x="2736" y="2880"/>
              <a:ext cx="1344" cy="23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语    句</a:t>
              </a:r>
              <a:endParaRPr kumimoji="1" lang="zh-CN" altLang="en-US" i="1">
                <a:latin typeface="Times New Roman" pitchFamily="18" charset="0"/>
              </a:endParaRPr>
            </a:p>
          </p:txBody>
        </p:sp>
        <p:sp>
          <p:nvSpPr>
            <p:cNvPr id="59411" name="Line 7"/>
            <p:cNvSpPr>
              <a:spLocks noChangeShapeType="1"/>
            </p:cNvSpPr>
            <p:nvPr/>
          </p:nvSpPr>
          <p:spPr bwMode="auto">
            <a:xfrm>
              <a:off x="3408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2" name="Line 8"/>
            <p:cNvSpPr>
              <a:spLocks noChangeShapeType="1"/>
            </p:cNvSpPr>
            <p:nvPr/>
          </p:nvSpPr>
          <p:spPr bwMode="auto">
            <a:xfrm>
              <a:off x="3408" y="2544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3" name="Line 9"/>
            <p:cNvSpPr>
              <a:spLocks noChangeShapeType="1"/>
            </p:cNvSpPr>
            <p:nvPr/>
          </p:nvSpPr>
          <p:spPr bwMode="auto">
            <a:xfrm>
              <a:off x="3408" y="3120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4" name="Line 10"/>
            <p:cNvSpPr>
              <a:spLocks noChangeShapeType="1"/>
            </p:cNvSpPr>
            <p:nvPr/>
          </p:nvSpPr>
          <p:spPr bwMode="auto">
            <a:xfrm>
              <a:off x="4080" y="2304"/>
              <a:ext cx="3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5" name="Line 11"/>
            <p:cNvSpPr>
              <a:spLocks noChangeShapeType="1"/>
            </p:cNvSpPr>
            <p:nvPr/>
          </p:nvSpPr>
          <p:spPr bwMode="auto">
            <a:xfrm>
              <a:off x="4464" y="2289"/>
              <a:ext cx="0" cy="10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6" name="Line 12"/>
            <p:cNvSpPr>
              <a:spLocks noChangeShapeType="1"/>
            </p:cNvSpPr>
            <p:nvPr/>
          </p:nvSpPr>
          <p:spPr bwMode="auto">
            <a:xfrm flipH="1">
              <a:off x="3408" y="3360"/>
              <a:ext cx="105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5629" name="Text Box 13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59396" name="Text Box 14"/>
          <p:cNvSpPr txBox="1">
            <a:spLocks noChangeArrowheads="1"/>
          </p:cNvSpPr>
          <p:nvPr/>
        </p:nvSpPr>
        <p:spPr bwMode="auto">
          <a:xfrm>
            <a:off x="838200" y="2471738"/>
            <a:ext cx="289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59397" name="Rectangle 18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9398" name="Rectangle 19"/>
          <p:cNvSpPr>
            <a:spLocks noChangeArrowheads="1"/>
          </p:cNvSpPr>
          <p:nvPr/>
        </p:nvSpPr>
        <p:spPr bwMode="auto">
          <a:xfrm>
            <a:off x="762000" y="1862138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59399" name="Text Box 20"/>
          <p:cNvSpPr txBox="1">
            <a:spLocks noChangeArrowheads="1"/>
          </p:cNvSpPr>
          <p:nvPr/>
        </p:nvSpPr>
        <p:spPr bwMode="auto">
          <a:xfrm>
            <a:off x="3033713" y="3644900"/>
            <a:ext cx="1233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495637" name="AutoShape 21"/>
          <p:cNvSpPr>
            <a:spLocks noChangeArrowheads="1"/>
          </p:cNvSpPr>
          <p:nvPr/>
        </p:nvSpPr>
        <p:spPr bwMode="auto">
          <a:xfrm>
            <a:off x="5176838" y="2868613"/>
            <a:ext cx="2133600" cy="6508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i="1">
                <a:latin typeface="Times New Roman" pitchFamily="18" charset="0"/>
              </a:rPr>
              <a:t>   </a:t>
            </a:r>
            <a:r>
              <a:rPr kumimoji="1" lang="zh-CN" altLang="en-US" b="1" i="1">
                <a:solidFill>
                  <a:schemeClr val="bg1"/>
                </a:solidFill>
                <a:latin typeface="Times New Roman" pitchFamily="18" charset="0"/>
              </a:rPr>
              <a:t>表达式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  </a:t>
            </a:r>
            <a:endParaRPr kumimoji="1" lang="zh-CN" altLang="en-US" i="1">
              <a:latin typeface="Times New Roman" pitchFamily="18" charset="0"/>
            </a:endParaRPr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>
            <a:off x="6237288" y="2335213"/>
            <a:ext cx="0" cy="533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5639" name="AutoShape 23"/>
          <p:cNvSpPr>
            <a:spLocks noChangeArrowheads="1"/>
          </p:cNvSpPr>
          <p:nvPr/>
        </p:nvSpPr>
        <p:spPr bwMode="auto">
          <a:xfrm>
            <a:off x="5170488" y="4087813"/>
            <a:ext cx="2133600" cy="37623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56796" dir="38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b="1" i="1">
                <a:solidFill>
                  <a:schemeClr val="bg1"/>
                </a:solidFill>
                <a:latin typeface="Times New Roman" pitchFamily="18" charset="0"/>
              </a:rPr>
              <a:t>语    句</a:t>
            </a:r>
            <a:endParaRPr kumimoji="1" lang="zh-CN" altLang="en-US" i="1">
              <a:latin typeface="Times New Roman" pitchFamily="18" charset="0"/>
            </a:endParaRPr>
          </a:p>
        </p:txBody>
      </p:sp>
      <p:sp>
        <p:nvSpPr>
          <p:cNvPr id="495640" name="Line 24"/>
          <p:cNvSpPr>
            <a:spLocks noChangeShapeType="1"/>
          </p:cNvSpPr>
          <p:nvPr/>
        </p:nvSpPr>
        <p:spPr bwMode="auto">
          <a:xfrm>
            <a:off x="6237288" y="4468813"/>
            <a:ext cx="0" cy="838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6248400" y="3492500"/>
            <a:ext cx="1089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true (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非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en-US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6248400" y="3554413"/>
            <a:ext cx="0" cy="533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9406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7" grpId="0" animBg="1" autoUpdateAnimBg="0"/>
      <p:bldP spid="495639" grpId="0" animBg="1" autoUpdateAnimBg="0"/>
      <p:bldP spid="49564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4451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4452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grpSp>
        <p:nvGrpSpPr>
          <p:cNvPr id="104453" name="Group 8"/>
          <p:cNvGrpSpPr>
            <a:grpSpLocks/>
          </p:cNvGrpSpPr>
          <p:nvPr/>
        </p:nvGrpSpPr>
        <p:grpSpPr bwMode="auto">
          <a:xfrm>
            <a:off x="76200" y="2036763"/>
            <a:ext cx="8915400" cy="3184525"/>
            <a:chOff x="48" y="1594"/>
            <a:chExt cx="5616" cy="2006"/>
          </a:xfrm>
        </p:grpSpPr>
        <p:sp>
          <p:nvSpPr>
            <p:cNvPr id="104456" name="Text Box 9"/>
            <p:cNvSpPr txBox="1">
              <a:spLocks noChangeArrowheads="1"/>
            </p:cNvSpPr>
            <p:nvPr/>
          </p:nvSpPr>
          <p:spPr bwMode="auto">
            <a:xfrm>
              <a:off x="4094" y="3024"/>
              <a:ext cx="37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04457" name="Text Box 10"/>
            <p:cNvSpPr txBox="1">
              <a:spLocks noChangeArrowheads="1"/>
            </p:cNvSpPr>
            <p:nvPr/>
          </p:nvSpPr>
          <p:spPr bwMode="auto">
            <a:xfrm>
              <a:off x="2112" y="1920"/>
              <a:ext cx="3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4458" name="Text Box 11"/>
            <p:cNvSpPr txBox="1">
              <a:spLocks noChangeArrowheads="1"/>
            </p:cNvSpPr>
            <p:nvPr/>
          </p:nvSpPr>
          <p:spPr bwMode="auto">
            <a:xfrm>
              <a:off x="2064" y="2640"/>
              <a:ext cx="37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04459" name="Text Box 12"/>
            <p:cNvSpPr txBox="1">
              <a:spLocks noChangeArrowheads="1"/>
            </p:cNvSpPr>
            <p:nvPr/>
          </p:nvSpPr>
          <p:spPr bwMode="auto">
            <a:xfrm>
              <a:off x="3326" y="1929"/>
              <a:ext cx="37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true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104460" name="Text Box 13"/>
            <p:cNvSpPr txBox="1">
              <a:spLocks noChangeArrowheads="1"/>
            </p:cNvSpPr>
            <p:nvPr/>
          </p:nvSpPr>
          <p:spPr bwMode="auto">
            <a:xfrm>
              <a:off x="3264" y="2640"/>
              <a:ext cx="37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04461" name="Text Box 14"/>
            <p:cNvSpPr txBox="1">
              <a:spLocks noChangeArrowheads="1"/>
            </p:cNvSpPr>
            <p:nvPr/>
          </p:nvSpPr>
          <p:spPr bwMode="auto">
            <a:xfrm>
              <a:off x="1238" y="2313"/>
              <a:ext cx="3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4462" name="Text Box 15"/>
            <p:cNvSpPr txBox="1">
              <a:spLocks noChangeArrowheads="1"/>
            </p:cNvSpPr>
            <p:nvPr/>
          </p:nvSpPr>
          <p:spPr bwMode="auto">
            <a:xfrm>
              <a:off x="4118" y="2304"/>
              <a:ext cx="3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4463" name="Text Box 16"/>
            <p:cNvSpPr txBox="1">
              <a:spLocks noChangeArrowheads="1"/>
            </p:cNvSpPr>
            <p:nvPr/>
          </p:nvSpPr>
          <p:spPr bwMode="auto">
            <a:xfrm>
              <a:off x="4934" y="2688"/>
              <a:ext cx="3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4464" name="Text Box 17"/>
            <p:cNvSpPr txBox="1">
              <a:spLocks noChangeArrowheads="1"/>
            </p:cNvSpPr>
            <p:nvPr/>
          </p:nvSpPr>
          <p:spPr bwMode="auto">
            <a:xfrm>
              <a:off x="470" y="2688"/>
              <a:ext cx="3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4465" name="Text Box 18"/>
            <p:cNvSpPr txBox="1">
              <a:spLocks noChangeArrowheads="1"/>
            </p:cNvSpPr>
            <p:nvPr/>
          </p:nvSpPr>
          <p:spPr bwMode="auto">
            <a:xfrm>
              <a:off x="1248" y="3024"/>
              <a:ext cx="37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04466" name="AutoShape 19"/>
            <p:cNvSpPr>
              <a:spLocks noChangeArrowheads="1"/>
            </p:cNvSpPr>
            <p:nvPr/>
          </p:nvSpPr>
          <p:spPr bwMode="auto">
            <a:xfrm>
              <a:off x="2373" y="1930"/>
              <a:ext cx="1028" cy="384"/>
            </a:xfrm>
            <a:prstGeom prst="flowChartDecision">
              <a:avLst/>
            </a:prstGeom>
            <a:solidFill>
              <a:srgbClr val="CC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a &lt; b ?</a:t>
              </a:r>
              <a:endParaRPr kumimoji="1" lang="en-US" altLang="zh-CN" sz="1600">
                <a:latin typeface="宋体" pitchFamily="2" charset="-122"/>
              </a:endParaRPr>
            </a:p>
          </p:txBody>
        </p:sp>
        <p:sp>
          <p:nvSpPr>
            <p:cNvPr id="104467" name="AutoShape 20"/>
            <p:cNvSpPr>
              <a:spLocks noChangeArrowheads="1"/>
            </p:cNvSpPr>
            <p:nvPr/>
          </p:nvSpPr>
          <p:spPr bwMode="auto">
            <a:xfrm>
              <a:off x="3141" y="2314"/>
              <a:ext cx="1028" cy="384"/>
            </a:xfrm>
            <a:prstGeom prst="flowChartDecision">
              <a:avLst/>
            </a:prstGeom>
            <a:solidFill>
              <a:srgbClr val="CC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b &lt; c ?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104468" name="Line 21"/>
            <p:cNvSpPr>
              <a:spLocks noChangeShapeType="1"/>
            </p:cNvSpPr>
            <p:nvPr/>
          </p:nvSpPr>
          <p:spPr bwMode="auto">
            <a:xfrm>
              <a:off x="3398" y="2122"/>
              <a:ext cx="29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69" name="Line 22"/>
            <p:cNvSpPr>
              <a:spLocks noChangeShapeType="1"/>
            </p:cNvSpPr>
            <p:nvPr/>
          </p:nvSpPr>
          <p:spPr bwMode="auto">
            <a:xfrm>
              <a:off x="3668" y="212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0" name="AutoShape 23"/>
            <p:cNvSpPr>
              <a:spLocks noChangeArrowheads="1"/>
            </p:cNvSpPr>
            <p:nvPr/>
          </p:nvSpPr>
          <p:spPr bwMode="auto">
            <a:xfrm>
              <a:off x="3944" y="2698"/>
              <a:ext cx="1028" cy="38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a &lt; c ?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104471" name="Line 24"/>
            <p:cNvSpPr>
              <a:spLocks noChangeShapeType="1"/>
            </p:cNvSpPr>
            <p:nvPr/>
          </p:nvSpPr>
          <p:spPr bwMode="auto">
            <a:xfrm>
              <a:off x="4464" y="2496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2" name="AutoShape 25"/>
            <p:cNvSpPr>
              <a:spLocks noChangeArrowheads="1"/>
            </p:cNvSpPr>
            <p:nvPr/>
          </p:nvSpPr>
          <p:spPr bwMode="auto">
            <a:xfrm>
              <a:off x="4944" y="3370"/>
              <a:ext cx="720" cy="23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c, a, b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104473" name="AutoShape 26"/>
            <p:cNvSpPr>
              <a:spLocks noChangeArrowheads="1"/>
            </p:cNvSpPr>
            <p:nvPr/>
          </p:nvSpPr>
          <p:spPr bwMode="auto">
            <a:xfrm>
              <a:off x="4128" y="3370"/>
              <a:ext cx="720" cy="23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a, c, b</a:t>
              </a:r>
            </a:p>
          </p:txBody>
        </p:sp>
        <p:sp>
          <p:nvSpPr>
            <p:cNvPr id="104474" name="Line 27"/>
            <p:cNvSpPr>
              <a:spLocks noChangeShapeType="1"/>
            </p:cNvSpPr>
            <p:nvPr/>
          </p:nvSpPr>
          <p:spPr bwMode="auto">
            <a:xfrm>
              <a:off x="2880" y="159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5" name="AutoShape 28"/>
            <p:cNvSpPr>
              <a:spLocks noChangeArrowheads="1"/>
            </p:cNvSpPr>
            <p:nvPr/>
          </p:nvSpPr>
          <p:spPr bwMode="auto">
            <a:xfrm>
              <a:off x="3302" y="3370"/>
              <a:ext cx="720" cy="230"/>
            </a:xfrm>
            <a:prstGeom prst="flowChartProcess">
              <a:avLst/>
            </a:prstGeom>
            <a:solidFill>
              <a:srgbClr val="66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a, b, c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104476" name="Line 29"/>
            <p:cNvSpPr>
              <a:spLocks noChangeShapeType="1"/>
            </p:cNvSpPr>
            <p:nvPr/>
          </p:nvSpPr>
          <p:spPr bwMode="auto">
            <a:xfrm>
              <a:off x="3649" y="2698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7" name="Line 30"/>
            <p:cNvSpPr>
              <a:spLocks noChangeShapeType="1"/>
            </p:cNvSpPr>
            <p:nvPr/>
          </p:nvSpPr>
          <p:spPr bwMode="auto">
            <a:xfrm>
              <a:off x="5328" y="2890"/>
              <a:ext cx="0" cy="49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8" name="Line 31"/>
            <p:cNvSpPr>
              <a:spLocks noChangeShapeType="1"/>
            </p:cNvSpPr>
            <p:nvPr/>
          </p:nvSpPr>
          <p:spPr bwMode="auto">
            <a:xfrm>
              <a:off x="4464" y="3082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9" name="Line 32"/>
            <p:cNvSpPr>
              <a:spLocks noChangeShapeType="1"/>
            </p:cNvSpPr>
            <p:nvPr/>
          </p:nvSpPr>
          <p:spPr bwMode="auto">
            <a:xfrm>
              <a:off x="4176" y="2506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80" name="Line 33"/>
            <p:cNvSpPr>
              <a:spLocks noChangeShapeType="1"/>
            </p:cNvSpPr>
            <p:nvPr/>
          </p:nvSpPr>
          <p:spPr bwMode="auto">
            <a:xfrm>
              <a:off x="4992" y="289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4481" name="Group 34"/>
            <p:cNvGrpSpPr>
              <a:grpSpLocks/>
            </p:cNvGrpSpPr>
            <p:nvPr/>
          </p:nvGrpSpPr>
          <p:grpSpPr bwMode="auto">
            <a:xfrm>
              <a:off x="1544" y="2112"/>
              <a:ext cx="1028" cy="576"/>
              <a:chOff x="1544" y="2112"/>
              <a:chExt cx="1028" cy="576"/>
            </a:xfrm>
          </p:grpSpPr>
          <p:sp>
            <p:nvSpPr>
              <p:cNvPr id="104495" name="Line 35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29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96" name="Line 36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stealth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97" name="AutoShape 37"/>
              <p:cNvSpPr>
                <a:spLocks noChangeArrowheads="1"/>
              </p:cNvSpPr>
              <p:nvPr/>
            </p:nvSpPr>
            <p:spPr bwMode="auto">
              <a:xfrm>
                <a:off x="1544" y="2304"/>
                <a:ext cx="1028" cy="384"/>
              </a:xfrm>
              <a:prstGeom prst="flowChartDecision">
                <a:avLst/>
              </a:prstGeom>
              <a:solidFill>
                <a:srgbClr val="CCFFCC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latin typeface="宋体" pitchFamily="2" charset="-122"/>
                  </a:rPr>
                  <a:t>a &lt; c ?</a:t>
                </a:r>
                <a:endParaRPr kumimoji="1" lang="en-US" altLang="zh-CN">
                  <a:latin typeface="Times New Roman" pitchFamily="18" charset="0"/>
                </a:endParaRPr>
              </a:p>
            </p:txBody>
          </p:sp>
        </p:grpSp>
        <p:grpSp>
          <p:nvGrpSpPr>
            <p:cNvPr id="104482" name="Group 38"/>
            <p:cNvGrpSpPr>
              <a:grpSpLocks/>
            </p:cNvGrpSpPr>
            <p:nvPr/>
          </p:nvGrpSpPr>
          <p:grpSpPr bwMode="auto">
            <a:xfrm>
              <a:off x="741" y="2496"/>
              <a:ext cx="1028" cy="576"/>
              <a:chOff x="741" y="2496"/>
              <a:chExt cx="1028" cy="576"/>
            </a:xfrm>
          </p:grpSpPr>
          <p:sp>
            <p:nvSpPr>
              <p:cNvPr id="104492" name="Line 39"/>
              <p:cNvSpPr>
                <a:spLocks noChangeShapeType="1"/>
              </p:cNvSpPr>
              <p:nvPr/>
            </p:nvSpPr>
            <p:spPr bwMode="auto">
              <a:xfrm>
                <a:off x="1261" y="2496"/>
                <a:ext cx="29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93" name="Line 40"/>
              <p:cNvSpPr>
                <a:spLocks noChangeShapeType="1"/>
              </p:cNvSpPr>
              <p:nvPr/>
            </p:nvSpPr>
            <p:spPr bwMode="auto">
              <a:xfrm>
                <a:off x="1261" y="24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stealth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94" name="AutoShape 41"/>
              <p:cNvSpPr>
                <a:spLocks noChangeArrowheads="1"/>
              </p:cNvSpPr>
              <p:nvPr/>
            </p:nvSpPr>
            <p:spPr bwMode="auto">
              <a:xfrm>
                <a:off x="741" y="2688"/>
                <a:ext cx="1028" cy="384"/>
              </a:xfrm>
              <a:prstGeom prst="flowChartDecision">
                <a:avLst/>
              </a:prstGeom>
              <a:solidFill>
                <a:srgbClr val="FFFFFF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latin typeface="宋体" pitchFamily="2" charset="-122"/>
                  </a:rPr>
                  <a:t>b &lt; c ?</a:t>
                </a:r>
                <a:endParaRPr kumimoji="1"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04483" name="Line 42"/>
            <p:cNvSpPr>
              <a:spLocks noChangeShapeType="1"/>
            </p:cNvSpPr>
            <p:nvPr/>
          </p:nvSpPr>
          <p:spPr bwMode="auto">
            <a:xfrm>
              <a:off x="432" y="2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84" name="Line 43"/>
            <p:cNvSpPr>
              <a:spLocks noChangeShapeType="1"/>
            </p:cNvSpPr>
            <p:nvPr/>
          </p:nvSpPr>
          <p:spPr bwMode="auto">
            <a:xfrm>
              <a:off x="432" y="2880"/>
              <a:ext cx="0" cy="49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85" name="AutoShape 44"/>
            <p:cNvSpPr>
              <a:spLocks noChangeArrowheads="1"/>
            </p:cNvSpPr>
            <p:nvPr/>
          </p:nvSpPr>
          <p:spPr bwMode="auto">
            <a:xfrm>
              <a:off x="1722" y="3360"/>
              <a:ext cx="720" cy="230"/>
            </a:xfrm>
            <a:prstGeom prst="flowChartProcess">
              <a:avLst/>
            </a:prstGeom>
            <a:solidFill>
              <a:srgbClr val="66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b, a, c</a:t>
              </a:r>
            </a:p>
          </p:txBody>
        </p:sp>
        <p:sp>
          <p:nvSpPr>
            <p:cNvPr id="104486" name="Line 45"/>
            <p:cNvSpPr>
              <a:spLocks noChangeShapeType="1"/>
            </p:cNvSpPr>
            <p:nvPr/>
          </p:nvSpPr>
          <p:spPr bwMode="auto">
            <a:xfrm>
              <a:off x="1248" y="3072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87" name="AutoShape 46"/>
            <p:cNvSpPr>
              <a:spLocks noChangeArrowheads="1"/>
            </p:cNvSpPr>
            <p:nvPr/>
          </p:nvSpPr>
          <p:spPr bwMode="auto">
            <a:xfrm>
              <a:off x="864" y="3370"/>
              <a:ext cx="720" cy="23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b, c, a</a:t>
              </a:r>
            </a:p>
          </p:txBody>
        </p:sp>
        <p:sp>
          <p:nvSpPr>
            <p:cNvPr id="104488" name="AutoShape 47"/>
            <p:cNvSpPr>
              <a:spLocks noChangeArrowheads="1"/>
            </p:cNvSpPr>
            <p:nvPr/>
          </p:nvSpPr>
          <p:spPr bwMode="auto">
            <a:xfrm>
              <a:off x="48" y="3360"/>
              <a:ext cx="720" cy="23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c, b, a</a:t>
              </a:r>
            </a:p>
          </p:txBody>
        </p:sp>
        <p:sp>
          <p:nvSpPr>
            <p:cNvPr id="104489" name="Line 48"/>
            <p:cNvSpPr>
              <a:spLocks noChangeShapeType="1"/>
            </p:cNvSpPr>
            <p:nvPr/>
          </p:nvSpPr>
          <p:spPr bwMode="auto">
            <a:xfrm>
              <a:off x="2064" y="2688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90" name="Text Box 49"/>
            <p:cNvSpPr txBox="1">
              <a:spLocks noChangeArrowheads="1"/>
            </p:cNvSpPr>
            <p:nvPr/>
          </p:nvSpPr>
          <p:spPr bwMode="auto">
            <a:xfrm>
              <a:off x="1712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4491" name="Text Box 50"/>
            <p:cNvSpPr txBox="1">
              <a:spLocks noChangeArrowheads="1"/>
            </p:cNvSpPr>
            <p:nvPr/>
          </p:nvSpPr>
          <p:spPr bwMode="auto">
            <a:xfrm>
              <a:off x="3728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104454" name="Oval 51"/>
          <p:cNvSpPr>
            <a:spLocks noChangeArrowheads="1"/>
          </p:cNvSpPr>
          <p:nvPr/>
        </p:nvSpPr>
        <p:spPr bwMode="auto">
          <a:xfrm>
            <a:off x="6097588" y="1027113"/>
            <a:ext cx="2589212" cy="1225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好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情况</a:t>
            </a:r>
          </a:p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做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次关系运算</a:t>
            </a:r>
          </a:p>
        </p:txBody>
      </p:sp>
      <p:sp>
        <p:nvSpPr>
          <p:cNvPr id="104455" name="Rectangle 5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5475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5476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grpSp>
        <p:nvGrpSpPr>
          <p:cNvPr id="105477" name="Group 8"/>
          <p:cNvGrpSpPr>
            <a:grpSpLocks/>
          </p:cNvGrpSpPr>
          <p:nvPr/>
        </p:nvGrpSpPr>
        <p:grpSpPr bwMode="auto">
          <a:xfrm>
            <a:off x="2133600" y="1255713"/>
            <a:ext cx="6934200" cy="2365375"/>
            <a:chOff x="1152" y="1863"/>
            <a:chExt cx="4368" cy="1490"/>
          </a:xfrm>
        </p:grpSpPr>
        <p:grpSp>
          <p:nvGrpSpPr>
            <p:cNvPr id="105481" name="Group 9"/>
            <p:cNvGrpSpPr>
              <a:grpSpLocks/>
            </p:cNvGrpSpPr>
            <p:nvPr/>
          </p:nvGrpSpPr>
          <p:grpSpPr bwMode="auto">
            <a:xfrm>
              <a:off x="1152" y="1863"/>
              <a:ext cx="4368" cy="1490"/>
              <a:chOff x="1152" y="1863"/>
              <a:chExt cx="4368" cy="1490"/>
            </a:xfrm>
          </p:grpSpPr>
          <p:sp>
            <p:nvSpPr>
              <p:cNvPr id="105484" name="Text Box 10"/>
              <p:cNvSpPr txBox="1">
                <a:spLocks noChangeArrowheads="1"/>
              </p:cNvSpPr>
              <p:nvPr/>
            </p:nvSpPr>
            <p:spPr bwMode="auto">
              <a:xfrm>
                <a:off x="4302" y="2915"/>
                <a:ext cx="285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 sz="12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485" name="Text Box 11"/>
              <p:cNvSpPr txBox="1">
                <a:spLocks noChangeArrowheads="1"/>
              </p:cNvSpPr>
              <p:nvPr/>
            </p:nvSpPr>
            <p:spPr bwMode="auto">
              <a:xfrm>
                <a:off x="2762" y="2102"/>
                <a:ext cx="30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5486" name="Text Box 12"/>
              <p:cNvSpPr txBox="1">
                <a:spLocks noChangeArrowheads="1"/>
              </p:cNvSpPr>
              <p:nvPr/>
            </p:nvSpPr>
            <p:spPr bwMode="auto">
              <a:xfrm>
                <a:off x="2723" y="2632"/>
                <a:ext cx="285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 sz="12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487" name="Text Box 13"/>
              <p:cNvSpPr txBox="1">
                <a:spLocks noChangeArrowheads="1"/>
              </p:cNvSpPr>
              <p:nvPr/>
            </p:nvSpPr>
            <p:spPr bwMode="auto">
              <a:xfrm>
                <a:off x="3704" y="2108"/>
                <a:ext cx="285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 sz="12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488" name="Text Box 14"/>
              <p:cNvSpPr txBox="1">
                <a:spLocks noChangeArrowheads="1"/>
              </p:cNvSpPr>
              <p:nvPr/>
            </p:nvSpPr>
            <p:spPr bwMode="auto">
              <a:xfrm>
                <a:off x="3657" y="2632"/>
                <a:ext cx="285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 sz="12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489" name="Text Box 15"/>
              <p:cNvSpPr txBox="1">
                <a:spLocks noChangeArrowheads="1"/>
              </p:cNvSpPr>
              <p:nvPr/>
            </p:nvSpPr>
            <p:spPr bwMode="auto">
              <a:xfrm>
                <a:off x="2083" y="2392"/>
                <a:ext cx="30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5490" name="Text Box 16"/>
              <p:cNvSpPr txBox="1">
                <a:spLocks noChangeArrowheads="1"/>
              </p:cNvSpPr>
              <p:nvPr/>
            </p:nvSpPr>
            <p:spPr bwMode="auto">
              <a:xfrm>
                <a:off x="4321" y="2384"/>
                <a:ext cx="30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5491" name="Text Box 17"/>
              <p:cNvSpPr txBox="1">
                <a:spLocks noChangeArrowheads="1"/>
              </p:cNvSpPr>
              <p:nvPr/>
            </p:nvSpPr>
            <p:spPr bwMode="auto">
              <a:xfrm>
                <a:off x="4957" y="2668"/>
                <a:ext cx="30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5492" name="Text Box 18"/>
              <p:cNvSpPr txBox="1">
                <a:spLocks noChangeArrowheads="1"/>
              </p:cNvSpPr>
              <p:nvPr/>
            </p:nvSpPr>
            <p:spPr bwMode="auto">
              <a:xfrm>
                <a:off x="1484" y="2668"/>
                <a:ext cx="30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5493" name="Text Box 19"/>
              <p:cNvSpPr txBox="1">
                <a:spLocks noChangeArrowheads="1"/>
              </p:cNvSpPr>
              <p:nvPr/>
            </p:nvSpPr>
            <p:spPr bwMode="auto">
              <a:xfrm>
                <a:off x="2090" y="2915"/>
                <a:ext cx="285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 sz="12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05494" name="Group 20"/>
              <p:cNvGrpSpPr>
                <a:grpSpLocks/>
              </p:cNvGrpSpPr>
              <p:nvPr/>
            </p:nvGrpSpPr>
            <p:grpSpPr bwMode="auto">
              <a:xfrm>
                <a:off x="1152" y="1863"/>
                <a:ext cx="4368" cy="1490"/>
                <a:chOff x="48" y="1594"/>
                <a:chExt cx="5616" cy="2022"/>
              </a:xfrm>
            </p:grpSpPr>
            <p:sp>
              <p:nvSpPr>
                <p:cNvPr id="105495" name="AutoShape 21"/>
                <p:cNvSpPr>
                  <a:spLocks noChangeArrowheads="1"/>
                </p:cNvSpPr>
                <p:nvPr/>
              </p:nvSpPr>
              <p:spPr bwMode="auto">
                <a:xfrm>
                  <a:off x="2370" y="1916"/>
                  <a:ext cx="1034" cy="416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a &lt; b ?</a:t>
                  </a:r>
                  <a:endParaRPr kumimoji="1" lang="en-US" altLang="zh-CN" sz="1200">
                    <a:solidFill>
                      <a:srgbClr val="B2B2B2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105496" name="AutoShape 22"/>
                <p:cNvSpPr>
                  <a:spLocks noChangeArrowheads="1"/>
                </p:cNvSpPr>
                <p:nvPr/>
              </p:nvSpPr>
              <p:spPr bwMode="auto">
                <a:xfrm>
                  <a:off x="3138" y="2296"/>
                  <a:ext cx="1033" cy="416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b &lt; c ?</a:t>
                  </a:r>
                  <a:endParaRPr kumimoji="1" lang="en-US" altLang="zh-CN" sz="12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497" name="Line 23"/>
                <p:cNvSpPr>
                  <a:spLocks noChangeShapeType="1"/>
                </p:cNvSpPr>
                <p:nvPr/>
              </p:nvSpPr>
              <p:spPr bwMode="auto">
                <a:xfrm>
                  <a:off x="3398" y="2122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498" name="Line 24"/>
                <p:cNvSpPr>
                  <a:spLocks noChangeShapeType="1"/>
                </p:cNvSpPr>
                <p:nvPr/>
              </p:nvSpPr>
              <p:spPr bwMode="auto">
                <a:xfrm>
                  <a:off x="3668" y="212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499" name="AutoShape 25"/>
                <p:cNvSpPr>
                  <a:spLocks noChangeArrowheads="1"/>
                </p:cNvSpPr>
                <p:nvPr/>
              </p:nvSpPr>
              <p:spPr bwMode="auto">
                <a:xfrm>
                  <a:off x="3941" y="2681"/>
                  <a:ext cx="1034" cy="417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a &lt; c ?</a:t>
                  </a:r>
                  <a:endParaRPr kumimoji="1" lang="en-US" altLang="zh-CN" sz="12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00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496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1" name="AutoShape 27"/>
                <p:cNvSpPr>
                  <a:spLocks noChangeArrowheads="1"/>
                </p:cNvSpPr>
                <p:nvPr/>
              </p:nvSpPr>
              <p:spPr bwMode="auto">
                <a:xfrm>
                  <a:off x="4945" y="3357"/>
                  <a:ext cx="719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c, a, b</a:t>
                  </a:r>
                  <a:endParaRPr kumimoji="1" lang="en-US" altLang="zh-CN" sz="12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02" name="AutoShape 28"/>
                <p:cNvSpPr>
                  <a:spLocks noChangeArrowheads="1"/>
                </p:cNvSpPr>
                <p:nvPr/>
              </p:nvSpPr>
              <p:spPr bwMode="auto">
                <a:xfrm>
                  <a:off x="4128" y="3357"/>
                  <a:ext cx="720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a, c, b</a:t>
                  </a:r>
                </a:p>
              </p:txBody>
            </p:sp>
            <p:sp>
              <p:nvSpPr>
                <p:cNvPr id="105503" name="Line 29"/>
                <p:cNvSpPr>
                  <a:spLocks noChangeShapeType="1"/>
                </p:cNvSpPr>
                <p:nvPr/>
              </p:nvSpPr>
              <p:spPr bwMode="auto">
                <a:xfrm>
                  <a:off x="2880" y="159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4" name="AutoShape 30"/>
                <p:cNvSpPr>
                  <a:spLocks noChangeArrowheads="1"/>
                </p:cNvSpPr>
                <p:nvPr/>
              </p:nvSpPr>
              <p:spPr bwMode="auto">
                <a:xfrm>
                  <a:off x="3302" y="3357"/>
                  <a:ext cx="720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a, b, c</a:t>
                  </a:r>
                  <a:endParaRPr kumimoji="1" lang="en-US" altLang="zh-CN" sz="12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05" name="Line 31"/>
                <p:cNvSpPr>
                  <a:spLocks noChangeShapeType="1"/>
                </p:cNvSpPr>
                <p:nvPr/>
              </p:nvSpPr>
              <p:spPr bwMode="auto">
                <a:xfrm>
                  <a:off x="3649" y="269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6" name="Line 32"/>
                <p:cNvSpPr>
                  <a:spLocks noChangeShapeType="1"/>
                </p:cNvSpPr>
                <p:nvPr/>
              </p:nvSpPr>
              <p:spPr bwMode="auto">
                <a:xfrm>
                  <a:off x="5328" y="289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7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308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8" name="Line 34"/>
                <p:cNvSpPr>
                  <a:spLocks noChangeShapeType="1"/>
                </p:cNvSpPr>
                <p:nvPr/>
              </p:nvSpPr>
              <p:spPr bwMode="auto">
                <a:xfrm>
                  <a:off x="4176" y="250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9" name="Line 35"/>
                <p:cNvSpPr>
                  <a:spLocks noChangeShapeType="1"/>
                </p:cNvSpPr>
                <p:nvPr/>
              </p:nvSpPr>
              <p:spPr bwMode="auto">
                <a:xfrm>
                  <a:off x="4992" y="289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5510" name="Group 36"/>
                <p:cNvGrpSpPr>
                  <a:grpSpLocks/>
                </p:cNvGrpSpPr>
                <p:nvPr/>
              </p:nvGrpSpPr>
              <p:grpSpPr bwMode="auto">
                <a:xfrm>
                  <a:off x="1543" y="2112"/>
                  <a:ext cx="1034" cy="594"/>
                  <a:chOff x="1543" y="2112"/>
                  <a:chExt cx="1034" cy="594"/>
                </a:xfrm>
              </p:grpSpPr>
              <p:sp>
                <p:nvSpPr>
                  <p:cNvPr id="10552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4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2289"/>
                    <a:ext cx="1034" cy="417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2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a &lt; c ?</a:t>
                    </a:r>
                    <a:endParaRPr kumimoji="1" lang="en-US" altLang="zh-CN" sz="12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05511" name="Group 40"/>
                <p:cNvGrpSpPr>
                  <a:grpSpLocks/>
                </p:cNvGrpSpPr>
                <p:nvPr/>
              </p:nvGrpSpPr>
              <p:grpSpPr bwMode="auto">
                <a:xfrm>
                  <a:off x="741" y="2496"/>
                  <a:ext cx="1034" cy="593"/>
                  <a:chOff x="741" y="2496"/>
                  <a:chExt cx="1034" cy="593"/>
                </a:xfrm>
              </p:grpSpPr>
              <p:sp>
                <p:nvSpPr>
                  <p:cNvPr id="10551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1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741" y="2673"/>
                    <a:ext cx="1034" cy="416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2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b &lt; c ?</a:t>
                    </a:r>
                    <a:endParaRPr kumimoji="1" lang="en-US" altLang="zh-CN" sz="12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05512" name="Line 44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13" name="Line 45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14" name="AutoShape 46"/>
                <p:cNvSpPr>
                  <a:spLocks noChangeArrowheads="1"/>
                </p:cNvSpPr>
                <p:nvPr/>
              </p:nvSpPr>
              <p:spPr bwMode="auto">
                <a:xfrm>
                  <a:off x="1722" y="3345"/>
                  <a:ext cx="720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b, a, c</a:t>
                  </a:r>
                </a:p>
              </p:txBody>
            </p:sp>
            <p:sp>
              <p:nvSpPr>
                <p:cNvPr id="105515" name="Line 47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16" name="AutoShape 48"/>
                <p:cNvSpPr>
                  <a:spLocks noChangeArrowheads="1"/>
                </p:cNvSpPr>
                <p:nvPr/>
              </p:nvSpPr>
              <p:spPr bwMode="auto">
                <a:xfrm>
                  <a:off x="864" y="3356"/>
                  <a:ext cx="720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b, c, a</a:t>
                  </a:r>
                </a:p>
              </p:txBody>
            </p:sp>
            <p:sp>
              <p:nvSpPr>
                <p:cNvPr id="105517" name="AutoShape 49"/>
                <p:cNvSpPr>
                  <a:spLocks noChangeArrowheads="1"/>
                </p:cNvSpPr>
                <p:nvPr/>
              </p:nvSpPr>
              <p:spPr bwMode="auto">
                <a:xfrm>
                  <a:off x="48" y="3345"/>
                  <a:ext cx="719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c, b, a</a:t>
                  </a:r>
                </a:p>
              </p:txBody>
            </p:sp>
            <p:sp>
              <p:nvSpPr>
                <p:cNvPr id="105518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268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482" name="Text Box 51"/>
            <p:cNvSpPr txBox="1">
              <a:spLocks noChangeArrowheads="1"/>
            </p:cNvSpPr>
            <p:nvPr/>
          </p:nvSpPr>
          <p:spPr bwMode="auto">
            <a:xfrm>
              <a:off x="2446" y="2139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5483" name="Text Box 52"/>
            <p:cNvSpPr txBox="1">
              <a:spLocks noChangeArrowheads="1"/>
            </p:cNvSpPr>
            <p:nvPr/>
          </p:nvSpPr>
          <p:spPr bwMode="auto">
            <a:xfrm>
              <a:off x="4013" y="2139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763588" y="1809750"/>
            <a:ext cx="5143500" cy="4714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int a, b, c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 Please input three integer numbers: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cin  &gt;&gt; a &gt;&gt; b &gt;&gt; c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if  ( a &lt; b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if  ( b &lt; c )  cout &lt;&lt; a &lt;&lt; b &lt;&lt; c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else  if  ( a&lt; c )  cout &lt;&lt; a &lt;&lt; c &lt;&lt; b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 else cout &lt;&lt; c &lt;&lt; a &lt;&lt; b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else  if  ( a &lt; c )  cout &lt;&lt; b &lt;&lt; a &lt;&lt; c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 else  if  ( b &lt; c )  cout &lt;&lt; b &lt;&lt; c &lt;&lt; a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	  else  cout &lt;&lt; c &lt;&lt; b &lt;&lt; a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541750" name="AutoShape 54"/>
          <p:cNvSpPr>
            <a:spLocks noChangeArrowheads="1"/>
          </p:cNvSpPr>
          <p:nvPr/>
        </p:nvSpPr>
        <p:spPr bwMode="auto">
          <a:xfrm>
            <a:off x="5181600" y="1335088"/>
            <a:ext cx="3200400" cy="1371600"/>
          </a:xfrm>
          <a:prstGeom prst="cloudCallout">
            <a:avLst>
              <a:gd name="adj1" fmla="val -81796"/>
              <a:gd name="adj2" fmla="val 146759"/>
            </a:avLst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130000"/>
              </a:lnSpc>
              <a:defRPr/>
            </a:pPr>
            <a:r>
              <a:rPr kumimoji="1" lang="zh-CN" altLang="en-US" sz="2000" b="1" i="1">
                <a:solidFill>
                  <a:schemeClr val="accent2"/>
                </a:solidFill>
                <a:latin typeface="Times New Roman" pitchFamily="18" charset="0"/>
              </a:rPr>
              <a:t>注意</a:t>
            </a:r>
          </a:p>
          <a:p>
            <a:pPr algn="ctr" eaLnBrk="1" hangingPunct="1">
              <a:lnSpc>
                <a:spcPct val="130000"/>
              </a:lnSpc>
              <a:defRPr/>
            </a:pPr>
            <a:r>
              <a:rPr kumimoji="1" lang="en-US" altLang="zh-CN" sz="2000" b="1" i="1">
                <a:latin typeface="Times New Roman" pitchFamily="18" charset="0"/>
              </a:rPr>
              <a:t>if – else </a:t>
            </a:r>
            <a:r>
              <a:rPr kumimoji="1" lang="zh-CN" altLang="en-US" sz="2000" b="1" i="1">
                <a:latin typeface="Times New Roman" pitchFamily="18" charset="0"/>
              </a:rPr>
              <a:t>的匹配</a:t>
            </a:r>
          </a:p>
        </p:txBody>
      </p:sp>
      <p:sp>
        <p:nvSpPr>
          <p:cNvPr id="105480" name="Rectangle 5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4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4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4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4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4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4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4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4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41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4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417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5417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54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54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49" grpId="0" build="p" autoUpdateAnimBg="0" advAuto="1000"/>
      <p:bldP spid="541750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2133600" y="1255713"/>
            <a:ext cx="6934200" cy="2365375"/>
            <a:chOff x="1344" y="1102"/>
            <a:chExt cx="4368" cy="1490"/>
          </a:xfrm>
        </p:grpSpPr>
        <p:sp>
          <p:nvSpPr>
            <p:cNvPr id="106504" name="Text Box 3"/>
            <p:cNvSpPr txBox="1">
              <a:spLocks noChangeArrowheads="1"/>
            </p:cNvSpPr>
            <p:nvPr/>
          </p:nvSpPr>
          <p:spPr bwMode="auto">
            <a:xfrm>
              <a:off x="4494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05" name="Text Box 4"/>
            <p:cNvSpPr txBox="1">
              <a:spLocks noChangeArrowheads="1"/>
            </p:cNvSpPr>
            <p:nvPr/>
          </p:nvSpPr>
          <p:spPr bwMode="auto">
            <a:xfrm>
              <a:off x="2954" y="134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6506" name="Text Box 5"/>
            <p:cNvSpPr txBox="1">
              <a:spLocks noChangeArrowheads="1"/>
            </p:cNvSpPr>
            <p:nvPr/>
          </p:nvSpPr>
          <p:spPr bwMode="auto">
            <a:xfrm>
              <a:off x="2915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07" name="Text Box 6"/>
            <p:cNvSpPr txBox="1">
              <a:spLocks noChangeArrowheads="1"/>
            </p:cNvSpPr>
            <p:nvPr/>
          </p:nvSpPr>
          <p:spPr bwMode="auto">
            <a:xfrm>
              <a:off x="3896" y="1347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08" name="Text Box 7"/>
            <p:cNvSpPr txBox="1">
              <a:spLocks noChangeArrowheads="1"/>
            </p:cNvSpPr>
            <p:nvPr/>
          </p:nvSpPr>
          <p:spPr bwMode="auto">
            <a:xfrm>
              <a:off x="3849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09" name="Text Box 8"/>
            <p:cNvSpPr txBox="1">
              <a:spLocks noChangeArrowheads="1"/>
            </p:cNvSpPr>
            <p:nvPr/>
          </p:nvSpPr>
          <p:spPr bwMode="auto">
            <a:xfrm>
              <a:off x="2275" y="163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6510" name="Text Box 9"/>
            <p:cNvSpPr txBox="1">
              <a:spLocks noChangeArrowheads="1"/>
            </p:cNvSpPr>
            <p:nvPr/>
          </p:nvSpPr>
          <p:spPr bwMode="auto">
            <a:xfrm>
              <a:off x="4513" y="1623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6511" name="Text Box 10"/>
            <p:cNvSpPr txBox="1">
              <a:spLocks noChangeArrowheads="1"/>
            </p:cNvSpPr>
            <p:nvPr/>
          </p:nvSpPr>
          <p:spPr bwMode="auto">
            <a:xfrm>
              <a:off x="5149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6512" name="Text Box 11"/>
            <p:cNvSpPr txBox="1">
              <a:spLocks noChangeArrowheads="1"/>
            </p:cNvSpPr>
            <p:nvPr/>
          </p:nvSpPr>
          <p:spPr bwMode="auto">
            <a:xfrm>
              <a:off x="1676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6513" name="Text Box 12"/>
            <p:cNvSpPr txBox="1">
              <a:spLocks noChangeArrowheads="1"/>
            </p:cNvSpPr>
            <p:nvPr/>
          </p:nvSpPr>
          <p:spPr bwMode="auto">
            <a:xfrm>
              <a:off x="2282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14" name="AutoShape 13"/>
            <p:cNvSpPr>
              <a:spLocks noChangeArrowheads="1"/>
            </p:cNvSpPr>
            <p:nvPr/>
          </p:nvSpPr>
          <p:spPr bwMode="auto">
            <a:xfrm>
              <a:off x="3151" y="1339"/>
              <a:ext cx="804" cy="306"/>
            </a:xfrm>
            <a:prstGeom prst="flowChartDecision">
              <a:avLst/>
            </a:prstGeom>
            <a:solidFill>
              <a:srgbClr val="FFDD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宋体" pitchFamily="2" charset="-122"/>
                </a:rPr>
                <a:t>a &lt; b ?</a:t>
              </a:r>
            </a:p>
          </p:txBody>
        </p:sp>
        <p:sp>
          <p:nvSpPr>
            <p:cNvPr id="106515" name="AutoShape 14"/>
            <p:cNvSpPr>
              <a:spLocks noChangeArrowheads="1"/>
            </p:cNvSpPr>
            <p:nvPr/>
          </p:nvSpPr>
          <p:spPr bwMode="auto">
            <a:xfrm>
              <a:off x="3747" y="1619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16" name="Line 15"/>
            <p:cNvSpPr>
              <a:spLocks noChangeShapeType="1"/>
            </p:cNvSpPr>
            <p:nvPr/>
          </p:nvSpPr>
          <p:spPr bwMode="auto">
            <a:xfrm>
              <a:off x="3950" y="1491"/>
              <a:ext cx="23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7" name="Line 16"/>
            <p:cNvSpPr>
              <a:spLocks noChangeShapeType="1"/>
            </p:cNvSpPr>
            <p:nvPr/>
          </p:nvSpPr>
          <p:spPr bwMode="auto">
            <a:xfrm>
              <a:off x="4160" y="1491"/>
              <a:ext cx="0" cy="14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8" name="AutoShape 17"/>
            <p:cNvSpPr>
              <a:spLocks noChangeArrowheads="1"/>
            </p:cNvSpPr>
            <p:nvPr/>
          </p:nvSpPr>
          <p:spPr bwMode="auto">
            <a:xfrm>
              <a:off x="4372" y="1903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19" name="Line 18"/>
            <p:cNvSpPr>
              <a:spLocks noChangeShapeType="1"/>
            </p:cNvSpPr>
            <p:nvPr/>
          </p:nvSpPr>
          <p:spPr bwMode="auto">
            <a:xfrm>
              <a:off x="4779" y="1767"/>
              <a:ext cx="0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0" name="AutoShape 19"/>
            <p:cNvSpPr>
              <a:spLocks noChangeArrowheads="1"/>
            </p:cNvSpPr>
            <p:nvPr/>
          </p:nvSpPr>
          <p:spPr bwMode="auto">
            <a:xfrm>
              <a:off x="5153" y="2401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a, b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21" name="AutoShape 20"/>
            <p:cNvSpPr>
              <a:spLocks noChangeArrowheads="1"/>
            </p:cNvSpPr>
            <p:nvPr/>
          </p:nvSpPr>
          <p:spPr bwMode="auto">
            <a:xfrm>
              <a:off x="4517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c, b</a:t>
              </a:r>
            </a:p>
          </p:txBody>
        </p:sp>
        <p:sp>
          <p:nvSpPr>
            <p:cNvPr id="106522" name="Line 21"/>
            <p:cNvSpPr>
              <a:spLocks noChangeShapeType="1"/>
            </p:cNvSpPr>
            <p:nvPr/>
          </p:nvSpPr>
          <p:spPr bwMode="auto">
            <a:xfrm>
              <a:off x="3547" y="1102"/>
              <a:ext cx="0" cy="24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3" name="AutoShape 22"/>
            <p:cNvSpPr>
              <a:spLocks noChangeArrowheads="1"/>
            </p:cNvSpPr>
            <p:nvPr/>
          </p:nvSpPr>
          <p:spPr bwMode="auto">
            <a:xfrm>
              <a:off x="3875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b, c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24" name="Line 23"/>
            <p:cNvSpPr>
              <a:spLocks noChangeShapeType="1"/>
            </p:cNvSpPr>
            <p:nvPr/>
          </p:nvSpPr>
          <p:spPr bwMode="auto">
            <a:xfrm>
              <a:off x="4145" y="1916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5" name="Line 24"/>
            <p:cNvSpPr>
              <a:spLocks noChangeShapeType="1"/>
            </p:cNvSpPr>
            <p:nvPr/>
          </p:nvSpPr>
          <p:spPr bwMode="auto">
            <a:xfrm>
              <a:off x="5451" y="2057"/>
              <a:ext cx="0" cy="36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6" name="Line 25"/>
            <p:cNvSpPr>
              <a:spLocks noChangeShapeType="1"/>
            </p:cNvSpPr>
            <p:nvPr/>
          </p:nvSpPr>
          <p:spPr bwMode="auto">
            <a:xfrm>
              <a:off x="4779" y="2198"/>
              <a:ext cx="0" cy="213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7" name="Line 26"/>
            <p:cNvSpPr>
              <a:spLocks noChangeShapeType="1"/>
            </p:cNvSpPr>
            <p:nvPr/>
          </p:nvSpPr>
          <p:spPr bwMode="auto">
            <a:xfrm>
              <a:off x="4555" y="1774"/>
              <a:ext cx="224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8" name="Line 27"/>
            <p:cNvSpPr>
              <a:spLocks noChangeShapeType="1"/>
            </p:cNvSpPr>
            <p:nvPr/>
          </p:nvSpPr>
          <p:spPr bwMode="auto">
            <a:xfrm>
              <a:off x="5189" y="2057"/>
              <a:ext cx="26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9" name="Line 28"/>
            <p:cNvSpPr>
              <a:spLocks noChangeShapeType="1"/>
            </p:cNvSpPr>
            <p:nvPr/>
          </p:nvSpPr>
          <p:spPr bwMode="auto">
            <a:xfrm>
              <a:off x="2912" y="1484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0" name="Line 29"/>
            <p:cNvSpPr>
              <a:spLocks noChangeShapeType="1"/>
            </p:cNvSpPr>
            <p:nvPr/>
          </p:nvSpPr>
          <p:spPr bwMode="auto">
            <a:xfrm>
              <a:off x="2912" y="1484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1" name="AutoShape 30"/>
            <p:cNvSpPr>
              <a:spLocks noChangeArrowheads="1"/>
            </p:cNvSpPr>
            <p:nvPr/>
          </p:nvSpPr>
          <p:spPr bwMode="auto">
            <a:xfrm>
              <a:off x="2507" y="1614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32" name="Line 31"/>
            <p:cNvSpPr>
              <a:spLocks noChangeShapeType="1"/>
            </p:cNvSpPr>
            <p:nvPr/>
          </p:nvSpPr>
          <p:spPr bwMode="auto">
            <a:xfrm>
              <a:off x="2287" y="1767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3" name="Line 32"/>
            <p:cNvSpPr>
              <a:spLocks noChangeShapeType="1"/>
            </p:cNvSpPr>
            <p:nvPr/>
          </p:nvSpPr>
          <p:spPr bwMode="auto">
            <a:xfrm>
              <a:off x="2287" y="1767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4" name="AutoShape 33"/>
            <p:cNvSpPr>
              <a:spLocks noChangeArrowheads="1"/>
            </p:cNvSpPr>
            <p:nvPr/>
          </p:nvSpPr>
          <p:spPr bwMode="auto">
            <a:xfrm>
              <a:off x="1883" y="1897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35" name="Line 34"/>
            <p:cNvSpPr>
              <a:spLocks noChangeShapeType="1"/>
            </p:cNvSpPr>
            <p:nvPr/>
          </p:nvSpPr>
          <p:spPr bwMode="auto">
            <a:xfrm>
              <a:off x="1643" y="2050"/>
              <a:ext cx="26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6" name="Line 35"/>
            <p:cNvSpPr>
              <a:spLocks noChangeShapeType="1"/>
            </p:cNvSpPr>
            <p:nvPr/>
          </p:nvSpPr>
          <p:spPr bwMode="auto">
            <a:xfrm>
              <a:off x="1643" y="2050"/>
              <a:ext cx="0" cy="367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7" name="AutoShape 36"/>
            <p:cNvSpPr>
              <a:spLocks noChangeArrowheads="1"/>
            </p:cNvSpPr>
            <p:nvPr/>
          </p:nvSpPr>
          <p:spPr bwMode="auto">
            <a:xfrm>
              <a:off x="2646" y="2392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a, c</a:t>
              </a:r>
            </a:p>
          </p:txBody>
        </p:sp>
        <p:sp>
          <p:nvSpPr>
            <p:cNvPr id="106538" name="Line 37"/>
            <p:cNvSpPr>
              <a:spLocks noChangeShapeType="1"/>
            </p:cNvSpPr>
            <p:nvPr/>
          </p:nvSpPr>
          <p:spPr bwMode="auto">
            <a:xfrm>
              <a:off x="2277" y="2191"/>
              <a:ext cx="0" cy="21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9" name="AutoShape 38"/>
            <p:cNvSpPr>
              <a:spLocks noChangeArrowheads="1"/>
            </p:cNvSpPr>
            <p:nvPr/>
          </p:nvSpPr>
          <p:spPr bwMode="auto">
            <a:xfrm>
              <a:off x="1979" y="2400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c, a</a:t>
              </a:r>
            </a:p>
          </p:txBody>
        </p:sp>
        <p:sp>
          <p:nvSpPr>
            <p:cNvPr id="106540" name="AutoShape 39"/>
            <p:cNvSpPr>
              <a:spLocks noChangeArrowheads="1"/>
            </p:cNvSpPr>
            <p:nvPr/>
          </p:nvSpPr>
          <p:spPr bwMode="auto">
            <a:xfrm>
              <a:off x="1344" y="2392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b, a</a:t>
              </a:r>
            </a:p>
          </p:txBody>
        </p:sp>
        <p:sp>
          <p:nvSpPr>
            <p:cNvPr id="106541" name="Line 40"/>
            <p:cNvSpPr>
              <a:spLocks noChangeShapeType="1"/>
            </p:cNvSpPr>
            <p:nvPr/>
          </p:nvSpPr>
          <p:spPr bwMode="auto">
            <a:xfrm>
              <a:off x="2912" y="1908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42" name="Text Box 41"/>
            <p:cNvSpPr txBox="1">
              <a:spLocks noChangeArrowheads="1"/>
            </p:cNvSpPr>
            <p:nvPr/>
          </p:nvSpPr>
          <p:spPr bwMode="auto">
            <a:xfrm>
              <a:off x="2638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6543" name="Text Box 42"/>
            <p:cNvSpPr txBox="1">
              <a:spLocks noChangeArrowheads="1"/>
            </p:cNvSpPr>
            <p:nvPr/>
          </p:nvSpPr>
          <p:spPr bwMode="auto">
            <a:xfrm>
              <a:off x="4205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106499" name="Rectangle 4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6500" name="Text Box 47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6501" name="Text Box 48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42769" name="Text Box 49"/>
          <p:cNvSpPr txBox="1">
            <a:spLocks noChangeArrowheads="1"/>
          </p:cNvSpPr>
          <p:nvPr/>
        </p:nvSpPr>
        <p:spPr bwMode="auto">
          <a:xfrm>
            <a:off x="763588" y="1809750"/>
            <a:ext cx="5143500" cy="4714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int a, b,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cout &lt;&lt; " Please input three integer numbers: "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cin  &gt;&gt; a &gt;&gt; b &gt;&gt;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 ( a &lt; b 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if  ( b &lt; c )  cout &lt;&lt; a &lt;&lt; b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else  if  ( a&lt; c )  cout &lt;&lt; a &lt;&lt; c &lt;&lt; b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    else cout &lt;&lt; c &lt;&lt; a &lt;&lt; b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latin typeface="Times New Roman" pitchFamily="18" charset="0"/>
              </a:rPr>
              <a:t>  if  ( a &lt; c )  cout &lt;&lt; b &lt;&lt; a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else  if  ( b &lt; c )  cout &lt;&lt; b &lt;&lt; c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	  else  cout &lt;&lt; c &lt;&lt; b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06503" name="Rectangle 5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/>
          <p:cNvGrpSpPr>
            <a:grpSpLocks/>
          </p:cNvGrpSpPr>
          <p:nvPr/>
        </p:nvGrpSpPr>
        <p:grpSpPr bwMode="auto">
          <a:xfrm>
            <a:off x="2133600" y="1255713"/>
            <a:ext cx="6934200" cy="2365375"/>
            <a:chOff x="1344" y="1102"/>
            <a:chExt cx="4368" cy="1490"/>
          </a:xfrm>
        </p:grpSpPr>
        <p:sp>
          <p:nvSpPr>
            <p:cNvPr id="107528" name="Text Box 3"/>
            <p:cNvSpPr txBox="1">
              <a:spLocks noChangeArrowheads="1"/>
            </p:cNvSpPr>
            <p:nvPr/>
          </p:nvSpPr>
          <p:spPr bwMode="auto">
            <a:xfrm>
              <a:off x="4494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29" name="Text Box 4"/>
            <p:cNvSpPr txBox="1">
              <a:spLocks noChangeArrowheads="1"/>
            </p:cNvSpPr>
            <p:nvPr/>
          </p:nvSpPr>
          <p:spPr bwMode="auto">
            <a:xfrm>
              <a:off x="2954" y="134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7530" name="Text Box 5"/>
            <p:cNvSpPr txBox="1">
              <a:spLocks noChangeArrowheads="1"/>
            </p:cNvSpPr>
            <p:nvPr/>
          </p:nvSpPr>
          <p:spPr bwMode="auto">
            <a:xfrm>
              <a:off x="2915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31" name="Text Box 6"/>
            <p:cNvSpPr txBox="1">
              <a:spLocks noChangeArrowheads="1"/>
            </p:cNvSpPr>
            <p:nvPr/>
          </p:nvSpPr>
          <p:spPr bwMode="auto">
            <a:xfrm>
              <a:off x="3896" y="1347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32" name="Text Box 7"/>
            <p:cNvSpPr txBox="1">
              <a:spLocks noChangeArrowheads="1"/>
            </p:cNvSpPr>
            <p:nvPr/>
          </p:nvSpPr>
          <p:spPr bwMode="auto">
            <a:xfrm>
              <a:off x="3849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33" name="Text Box 8"/>
            <p:cNvSpPr txBox="1">
              <a:spLocks noChangeArrowheads="1"/>
            </p:cNvSpPr>
            <p:nvPr/>
          </p:nvSpPr>
          <p:spPr bwMode="auto">
            <a:xfrm>
              <a:off x="2275" y="163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7534" name="Text Box 9"/>
            <p:cNvSpPr txBox="1">
              <a:spLocks noChangeArrowheads="1"/>
            </p:cNvSpPr>
            <p:nvPr/>
          </p:nvSpPr>
          <p:spPr bwMode="auto">
            <a:xfrm>
              <a:off x="4513" y="1623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7535" name="Text Box 10"/>
            <p:cNvSpPr txBox="1">
              <a:spLocks noChangeArrowheads="1"/>
            </p:cNvSpPr>
            <p:nvPr/>
          </p:nvSpPr>
          <p:spPr bwMode="auto">
            <a:xfrm>
              <a:off x="5149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7536" name="Text Box 11"/>
            <p:cNvSpPr txBox="1">
              <a:spLocks noChangeArrowheads="1"/>
            </p:cNvSpPr>
            <p:nvPr/>
          </p:nvSpPr>
          <p:spPr bwMode="auto">
            <a:xfrm>
              <a:off x="1676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7537" name="Text Box 12"/>
            <p:cNvSpPr txBox="1">
              <a:spLocks noChangeArrowheads="1"/>
            </p:cNvSpPr>
            <p:nvPr/>
          </p:nvSpPr>
          <p:spPr bwMode="auto">
            <a:xfrm>
              <a:off x="2282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38" name="AutoShape 13"/>
            <p:cNvSpPr>
              <a:spLocks noChangeArrowheads="1"/>
            </p:cNvSpPr>
            <p:nvPr/>
          </p:nvSpPr>
          <p:spPr bwMode="auto">
            <a:xfrm>
              <a:off x="3151" y="1339"/>
              <a:ext cx="804" cy="306"/>
            </a:xfrm>
            <a:prstGeom prst="flowChartDecision">
              <a:avLst/>
            </a:prstGeom>
            <a:solidFill>
              <a:srgbClr val="FFDD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宋体" pitchFamily="2" charset="-122"/>
                </a:rPr>
                <a:t>a &lt; b ?</a:t>
              </a:r>
            </a:p>
          </p:txBody>
        </p:sp>
        <p:sp>
          <p:nvSpPr>
            <p:cNvPr id="107539" name="AutoShape 14"/>
            <p:cNvSpPr>
              <a:spLocks noChangeArrowheads="1"/>
            </p:cNvSpPr>
            <p:nvPr/>
          </p:nvSpPr>
          <p:spPr bwMode="auto">
            <a:xfrm>
              <a:off x="3748" y="1619"/>
              <a:ext cx="804" cy="306"/>
            </a:xfrm>
            <a:prstGeom prst="flowChartDecision">
              <a:avLst/>
            </a:prstGeom>
            <a:solidFill>
              <a:srgbClr val="CCEC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00FF"/>
                  </a:solidFill>
                  <a:latin typeface="宋体" pitchFamily="2" charset="-122"/>
                </a:rPr>
                <a:t>b &lt; c ?</a:t>
              </a:r>
              <a:endParaRPr kumimoji="1" lang="en-US" altLang="zh-CN" sz="1200" b="1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7540" name="Line 15"/>
            <p:cNvSpPr>
              <a:spLocks noChangeShapeType="1"/>
            </p:cNvSpPr>
            <p:nvPr/>
          </p:nvSpPr>
          <p:spPr bwMode="auto">
            <a:xfrm>
              <a:off x="3950" y="1491"/>
              <a:ext cx="23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41" name="Line 16"/>
            <p:cNvSpPr>
              <a:spLocks noChangeShapeType="1"/>
            </p:cNvSpPr>
            <p:nvPr/>
          </p:nvSpPr>
          <p:spPr bwMode="auto">
            <a:xfrm>
              <a:off x="4160" y="1491"/>
              <a:ext cx="0" cy="14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42" name="AutoShape 17"/>
            <p:cNvSpPr>
              <a:spLocks noChangeArrowheads="1"/>
            </p:cNvSpPr>
            <p:nvPr/>
          </p:nvSpPr>
          <p:spPr bwMode="auto">
            <a:xfrm>
              <a:off x="4372" y="1903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43" name="Line 18"/>
            <p:cNvSpPr>
              <a:spLocks noChangeShapeType="1"/>
            </p:cNvSpPr>
            <p:nvPr/>
          </p:nvSpPr>
          <p:spPr bwMode="auto">
            <a:xfrm>
              <a:off x="4779" y="1767"/>
              <a:ext cx="0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44" name="AutoShape 19"/>
            <p:cNvSpPr>
              <a:spLocks noChangeArrowheads="1"/>
            </p:cNvSpPr>
            <p:nvPr/>
          </p:nvSpPr>
          <p:spPr bwMode="auto">
            <a:xfrm>
              <a:off x="5153" y="2401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a, b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45" name="AutoShape 20"/>
            <p:cNvSpPr>
              <a:spLocks noChangeArrowheads="1"/>
            </p:cNvSpPr>
            <p:nvPr/>
          </p:nvSpPr>
          <p:spPr bwMode="auto">
            <a:xfrm>
              <a:off x="4517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c, b</a:t>
              </a:r>
            </a:p>
          </p:txBody>
        </p:sp>
        <p:sp>
          <p:nvSpPr>
            <p:cNvPr id="107546" name="Line 21"/>
            <p:cNvSpPr>
              <a:spLocks noChangeShapeType="1"/>
            </p:cNvSpPr>
            <p:nvPr/>
          </p:nvSpPr>
          <p:spPr bwMode="auto">
            <a:xfrm>
              <a:off x="3547" y="1102"/>
              <a:ext cx="0" cy="24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47" name="AutoShape 22"/>
            <p:cNvSpPr>
              <a:spLocks noChangeArrowheads="1"/>
            </p:cNvSpPr>
            <p:nvPr/>
          </p:nvSpPr>
          <p:spPr bwMode="auto">
            <a:xfrm>
              <a:off x="3875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b, c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48" name="Line 23"/>
            <p:cNvSpPr>
              <a:spLocks noChangeShapeType="1"/>
            </p:cNvSpPr>
            <p:nvPr/>
          </p:nvSpPr>
          <p:spPr bwMode="auto">
            <a:xfrm>
              <a:off x="4145" y="1916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49" name="Line 24"/>
            <p:cNvSpPr>
              <a:spLocks noChangeShapeType="1"/>
            </p:cNvSpPr>
            <p:nvPr/>
          </p:nvSpPr>
          <p:spPr bwMode="auto">
            <a:xfrm>
              <a:off x="5451" y="2057"/>
              <a:ext cx="0" cy="36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0" name="Line 25"/>
            <p:cNvSpPr>
              <a:spLocks noChangeShapeType="1"/>
            </p:cNvSpPr>
            <p:nvPr/>
          </p:nvSpPr>
          <p:spPr bwMode="auto">
            <a:xfrm>
              <a:off x="4779" y="2198"/>
              <a:ext cx="0" cy="213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1" name="Line 26"/>
            <p:cNvSpPr>
              <a:spLocks noChangeShapeType="1"/>
            </p:cNvSpPr>
            <p:nvPr/>
          </p:nvSpPr>
          <p:spPr bwMode="auto">
            <a:xfrm>
              <a:off x="4555" y="1774"/>
              <a:ext cx="224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2" name="Line 27"/>
            <p:cNvSpPr>
              <a:spLocks noChangeShapeType="1"/>
            </p:cNvSpPr>
            <p:nvPr/>
          </p:nvSpPr>
          <p:spPr bwMode="auto">
            <a:xfrm>
              <a:off x="5189" y="2057"/>
              <a:ext cx="26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3" name="Line 28"/>
            <p:cNvSpPr>
              <a:spLocks noChangeShapeType="1"/>
            </p:cNvSpPr>
            <p:nvPr/>
          </p:nvSpPr>
          <p:spPr bwMode="auto">
            <a:xfrm>
              <a:off x="2912" y="1484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4" name="Line 29"/>
            <p:cNvSpPr>
              <a:spLocks noChangeShapeType="1"/>
            </p:cNvSpPr>
            <p:nvPr/>
          </p:nvSpPr>
          <p:spPr bwMode="auto">
            <a:xfrm>
              <a:off x="2912" y="1484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5" name="AutoShape 30"/>
            <p:cNvSpPr>
              <a:spLocks noChangeArrowheads="1"/>
            </p:cNvSpPr>
            <p:nvPr/>
          </p:nvSpPr>
          <p:spPr bwMode="auto">
            <a:xfrm>
              <a:off x="2508" y="1614"/>
              <a:ext cx="804" cy="306"/>
            </a:xfrm>
            <a:prstGeom prst="flowChartDecision">
              <a:avLst/>
            </a:prstGeom>
            <a:solidFill>
              <a:srgbClr val="CCEC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00FF"/>
                  </a:solidFill>
                  <a:latin typeface="宋体" pitchFamily="2" charset="-122"/>
                </a:rPr>
                <a:t>a &lt; c ?</a:t>
              </a:r>
              <a:endParaRPr kumimoji="1" lang="en-US" altLang="zh-CN" sz="1200" b="1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7556" name="Line 31"/>
            <p:cNvSpPr>
              <a:spLocks noChangeShapeType="1"/>
            </p:cNvSpPr>
            <p:nvPr/>
          </p:nvSpPr>
          <p:spPr bwMode="auto">
            <a:xfrm>
              <a:off x="2287" y="1767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7" name="Line 32"/>
            <p:cNvSpPr>
              <a:spLocks noChangeShapeType="1"/>
            </p:cNvSpPr>
            <p:nvPr/>
          </p:nvSpPr>
          <p:spPr bwMode="auto">
            <a:xfrm>
              <a:off x="2287" y="1767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8" name="AutoShape 33"/>
            <p:cNvSpPr>
              <a:spLocks noChangeArrowheads="1"/>
            </p:cNvSpPr>
            <p:nvPr/>
          </p:nvSpPr>
          <p:spPr bwMode="auto">
            <a:xfrm>
              <a:off x="1883" y="1897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59" name="Line 34"/>
            <p:cNvSpPr>
              <a:spLocks noChangeShapeType="1"/>
            </p:cNvSpPr>
            <p:nvPr/>
          </p:nvSpPr>
          <p:spPr bwMode="auto">
            <a:xfrm>
              <a:off x="1643" y="2050"/>
              <a:ext cx="26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0" name="Line 35"/>
            <p:cNvSpPr>
              <a:spLocks noChangeShapeType="1"/>
            </p:cNvSpPr>
            <p:nvPr/>
          </p:nvSpPr>
          <p:spPr bwMode="auto">
            <a:xfrm>
              <a:off x="1643" y="2050"/>
              <a:ext cx="0" cy="367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1" name="AutoShape 36"/>
            <p:cNvSpPr>
              <a:spLocks noChangeArrowheads="1"/>
            </p:cNvSpPr>
            <p:nvPr/>
          </p:nvSpPr>
          <p:spPr bwMode="auto">
            <a:xfrm>
              <a:off x="2646" y="2392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a, c</a:t>
              </a:r>
            </a:p>
          </p:txBody>
        </p:sp>
        <p:sp>
          <p:nvSpPr>
            <p:cNvPr id="107562" name="Line 37"/>
            <p:cNvSpPr>
              <a:spLocks noChangeShapeType="1"/>
            </p:cNvSpPr>
            <p:nvPr/>
          </p:nvSpPr>
          <p:spPr bwMode="auto">
            <a:xfrm>
              <a:off x="2277" y="2191"/>
              <a:ext cx="0" cy="21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3" name="AutoShape 38"/>
            <p:cNvSpPr>
              <a:spLocks noChangeArrowheads="1"/>
            </p:cNvSpPr>
            <p:nvPr/>
          </p:nvSpPr>
          <p:spPr bwMode="auto">
            <a:xfrm>
              <a:off x="1979" y="2400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c, a</a:t>
              </a:r>
            </a:p>
          </p:txBody>
        </p:sp>
        <p:sp>
          <p:nvSpPr>
            <p:cNvPr id="107564" name="AutoShape 39"/>
            <p:cNvSpPr>
              <a:spLocks noChangeArrowheads="1"/>
            </p:cNvSpPr>
            <p:nvPr/>
          </p:nvSpPr>
          <p:spPr bwMode="auto">
            <a:xfrm>
              <a:off x="1344" y="2392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b, a</a:t>
              </a:r>
            </a:p>
          </p:txBody>
        </p:sp>
        <p:sp>
          <p:nvSpPr>
            <p:cNvPr id="107565" name="Line 40"/>
            <p:cNvSpPr>
              <a:spLocks noChangeShapeType="1"/>
            </p:cNvSpPr>
            <p:nvPr/>
          </p:nvSpPr>
          <p:spPr bwMode="auto">
            <a:xfrm>
              <a:off x="2912" y="1908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6" name="Text Box 41"/>
            <p:cNvSpPr txBox="1">
              <a:spLocks noChangeArrowheads="1"/>
            </p:cNvSpPr>
            <p:nvPr/>
          </p:nvSpPr>
          <p:spPr bwMode="auto">
            <a:xfrm>
              <a:off x="2638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7567" name="Text Box 42"/>
            <p:cNvSpPr txBox="1">
              <a:spLocks noChangeArrowheads="1"/>
            </p:cNvSpPr>
            <p:nvPr/>
          </p:nvSpPr>
          <p:spPr bwMode="auto">
            <a:xfrm>
              <a:off x="4205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107523" name="Rectangle 4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7524" name="Text Box 47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7525" name="Text Box 48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763588" y="1809750"/>
            <a:ext cx="5143500" cy="4714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int a, b,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cout &lt;&lt; " Please input three integer numbers: "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cin  &gt;&gt; a &gt;&gt; b &gt;&gt;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en-US" altLang="zh-CN" b="1">
                <a:latin typeface="Times New Roman" pitchFamily="18" charset="0"/>
              </a:rPr>
              <a:t> ( a &lt; b 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>
                <a:latin typeface="Times New Roman" pitchFamily="18" charset="0"/>
              </a:rPr>
              <a:t>  ( b &lt; c )  cout &lt;&lt; a &lt;&lt; b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latin typeface="Times New Roman" pitchFamily="18" charset="0"/>
              </a:rPr>
              <a:t>  if  ( a&lt; c )  cout &lt;&lt; a &lt;&lt; c &lt;&lt; b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    else cout &lt;&lt; c &lt;&lt; a &lt;&lt; b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>
                <a:latin typeface="Times New Roman" pitchFamily="18" charset="0"/>
              </a:rPr>
              <a:t>  ( a &lt; c )  cout &lt;&lt; b &lt;&lt; a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latin typeface="Times New Roman" pitchFamily="18" charset="0"/>
              </a:rPr>
              <a:t>  if  ( b &lt; c )  cout &lt;&lt; b &lt;&lt; c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	  else  cout &lt;&lt; c &lt;&lt; b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07527" name="Rectangle 5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2133600" y="1255713"/>
            <a:ext cx="6934200" cy="2365375"/>
            <a:chOff x="1344" y="1102"/>
            <a:chExt cx="4368" cy="1490"/>
          </a:xfrm>
        </p:grpSpPr>
        <p:sp>
          <p:nvSpPr>
            <p:cNvPr id="108552" name="Text Box 3"/>
            <p:cNvSpPr txBox="1">
              <a:spLocks noChangeArrowheads="1"/>
            </p:cNvSpPr>
            <p:nvPr/>
          </p:nvSpPr>
          <p:spPr bwMode="auto">
            <a:xfrm>
              <a:off x="4494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53" name="Text Box 4"/>
            <p:cNvSpPr txBox="1">
              <a:spLocks noChangeArrowheads="1"/>
            </p:cNvSpPr>
            <p:nvPr/>
          </p:nvSpPr>
          <p:spPr bwMode="auto">
            <a:xfrm>
              <a:off x="2954" y="134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8554" name="Text Box 5"/>
            <p:cNvSpPr txBox="1">
              <a:spLocks noChangeArrowheads="1"/>
            </p:cNvSpPr>
            <p:nvPr/>
          </p:nvSpPr>
          <p:spPr bwMode="auto">
            <a:xfrm>
              <a:off x="2915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55" name="Text Box 6"/>
            <p:cNvSpPr txBox="1">
              <a:spLocks noChangeArrowheads="1"/>
            </p:cNvSpPr>
            <p:nvPr/>
          </p:nvSpPr>
          <p:spPr bwMode="auto">
            <a:xfrm>
              <a:off x="3896" y="1347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56" name="Text Box 7"/>
            <p:cNvSpPr txBox="1">
              <a:spLocks noChangeArrowheads="1"/>
            </p:cNvSpPr>
            <p:nvPr/>
          </p:nvSpPr>
          <p:spPr bwMode="auto">
            <a:xfrm>
              <a:off x="3849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57" name="Text Box 8"/>
            <p:cNvSpPr txBox="1">
              <a:spLocks noChangeArrowheads="1"/>
            </p:cNvSpPr>
            <p:nvPr/>
          </p:nvSpPr>
          <p:spPr bwMode="auto">
            <a:xfrm>
              <a:off x="2275" y="163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8558" name="Text Box 9"/>
            <p:cNvSpPr txBox="1">
              <a:spLocks noChangeArrowheads="1"/>
            </p:cNvSpPr>
            <p:nvPr/>
          </p:nvSpPr>
          <p:spPr bwMode="auto">
            <a:xfrm>
              <a:off x="4513" y="1623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8559" name="Text Box 10"/>
            <p:cNvSpPr txBox="1">
              <a:spLocks noChangeArrowheads="1"/>
            </p:cNvSpPr>
            <p:nvPr/>
          </p:nvSpPr>
          <p:spPr bwMode="auto">
            <a:xfrm>
              <a:off x="5149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8560" name="Text Box 11"/>
            <p:cNvSpPr txBox="1">
              <a:spLocks noChangeArrowheads="1"/>
            </p:cNvSpPr>
            <p:nvPr/>
          </p:nvSpPr>
          <p:spPr bwMode="auto">
            <a:xfrm>
              <a:off x="1676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8561" name="Text Box 12"/>
            <p:cNvSpPr txBox="1">
              <a:spLocks noChangeArrowheads="1"/>
            </p:cNvSpPr>
            <p:nvPr/>
          </p:nvSpPr>
          <p:spPr bwMode="auto">
            <a:xfrm>
              <a:off x="2282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62" name="AutoShape 13"/>
            <p:cNvSpPr>
              <a:spLocks noChangeArrowheads="1"/>
            </p:cNvSpPr>
            <p:nvPr/>
          </p:nvSpPr>
          <p:spPr bwMode="auto">
            <a:xfrm>
              <a:off x="3151" y="1339"/>
              <a:ext cx="804" cy="306"/>
            </a:xfrm>
            <a:prstGeom prst="flowChartDecision">
              <a:avLst/>
            </a:prstGeom>
            <a:solidFill>
              <a:srgbClr val="FFDD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宋体" pitchFamily="2" charset="-122"/>
                </a:rPr>
                <a:t>a &lt; b ?</a:t>
              </a:r>
            </a:p>
          </p:txBody>
        </p:sp>
        <p:sp>
          <p:nvSpPr>
            <p:cNvPr id="108563" name="AutoShape 14"/>
            <p:cNvSpPr>
              <a:spLocks noChangeArrowheads="1"/>
            </p:cNvSpPr>
            <p:nvPr/>
          </p:nvSpPr>
          <p:spPr bwMode="auto">
            <a:xfrm>
              <a:off x="3748" y="1619"/>
              <a:ext cx="804" cy="306"/>
            </a:xfrm>
            <a:prstGeom prst="flowChartDecision">
              <a:avLst/>
            </a:prstGeom>
            <a:solidFill>
              <a:srgbClr val="CCEC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00FF"/>
                  </a:solidFill>
                  <a:latin typeface="宋体" pitchFamily="2" charset="-122"/>
                </a:rPr>
                <a:t>b &lt; c ?</a:t>
              </a:r>
              <a:endParaRPr kumimoji="1" lang="en-US" altLang="zh-CN" sz="1200" b="1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8564" name="Line 15"/>
            <p:cNvSpPr>
              <a:spLocks noChangeShapeType="1"/>
            </p:cNvSpPr>
            <p:nvPr/>
          </p:nvSpPr>
          <p:spPr bwMode="auto">
            <a:xfrm>
              <a:off x="3950" y="1491"/>
              <a:ext cx="23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65" name="Line 16"/>
            <p:cNvSpPr>
              <a:spLocks noChangeShapeType="1"/>
            </p:cNvSpPr>
            <p:nvPr/>
          </p:nvSpPr>
          <p:spPr bwMode="auto">
            <a:xfrm>
              <a:off x="4160" y="1491"/>
              <a:ext cx="0" cy="14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66" name="AutoShape 17"/>
            <p:cNvSpPr>
              <a:spLocks noChangeArrowheads="1"/>
            </p:cNvSpPr>
            <p:nvPr/>
          </p:nvSpPr>
          <p:spPr bwMode="auto">
            <a:xfrm>
              <a:off x="4373" y="1903"/>
              <a:ext cx="804" cy="306"/>
            </a:xfrm>
            <a:prstGeom prst="flowChartDecision">
              <a:avLst/>
            </a:prstGeom>
            <a:solidFill>
              <a:srgbClr val="CCFFCC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8000"/>
                  </a:solidFill>
                  <a:latin typeface="宋体" pitchFamily="2" charset="-122"/>
                </a:rPr>
                <a:t>a &lt; c ?</a:t>
              </a:r>
              <a:endParaRPr kumimoji="1" lang="en-US" altLang="zh-CN" sz="1200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08567" name="Line 18"/>
            <p:cNvSpPr>
              <a:spLocks noChangeShapeType="1"/>
            </p:cNvSpPr>
            <p:nvPr/>
          </p:nvSpPr>
          <p:spPr bwMode="auto">
            <a:xfrm>
              <a:off x="4779" y="1767"/>
              <a:ext cx="0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68" name="AutoShape 19"/>
            <p:cNvSpPr>
              <a:spLocks noChangeArrowheads="1"/>
            </p:cNvSpPr>
            <p:nvPr/>
          </p:nvSpPr>
          <p:spPr bwMode="auto">
            <a:xfrm>
              <a:off x="5153" y="2401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a, b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69" name="AutoShape 20"/>
            <p:cNvSpPr>
              <a:spLocks noChangeArrowheads="1"/>
            </p:cNvSpPr>
            <p:nvPr/>
          </p:nvSpPr>
          <p:spPr bwMode="auto">
            <a:xfrm>
              <a:off x="4517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c, b</a:t>
              </a:r>
            </a:p>
          </p:txBody>
        </p:sp>
        <p:sp>
          <p:nvSpPr>
            <p:cNvPr id="108570" name="Line 21"/>
            <p:cNvSpPr>
              <a:spLocks noChangeShapeType="1"/>
            </p:cNvSpPr>
            <p:nvPr/>
          </p:nvSpPr>
          <p:spPr bwMode="auto">
            <a:xfrm>
              <a:off x="3547" y="1102"/>
              <a:ext cx="0" cy="24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1" name="AutoShape 22"/>
            <p:cNvSpPr>
              <a:spLocks noChangeArrowheads="1"/>
            </p:cNvSpPr>
            <p:nvPr/>
          </p:nvSpPr>
          <p:spPr bwMode="auto">
            <a:xfrm>
              <a:off x="3875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b, c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72" name="Line 23"/>
            <p:cNvSpPr>
              <a:spLocks noChangeShapeType="1"/>
            </p:cNvSpPr>
            <p:nvPr/>
          </p:nvSpPr>
          <p:spPr bwMode="auto">
            <a:xfrm>
              <a:off x="4145" y="1916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3" name="Line 24"/>
            <p:cNvSpPr>
              <a:spLocks noChangeShapeType="1"/>
            </p:cNvSpPr>
            <p:nvPr/>
          </p:nvSpPr>
          <p:spPr bwMode="auto">
            <a:xfrm>
              <a:off x="5451" y="2057"/>
              <a:ext cx="0" cy="36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4" name="Line 25"/>
            <p:cNvSpPr>
              <a:spLocks noChangeShapeType="1"/>
            </p:cNvSpPr>
            <p:nvPr/>
          </p:nvSpPr>
          <p:spPr bwMode="auto">
            <a:xfrm>
              <a:off x="4779" y="2198"/>
              <a:ext cx="0" cy="213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5" name="Line 26"/>
            <p:cNvSpPr>
              <a:spLocks noChangeShapeType="1"/>
            </p:cNvSpPr>
            <p:nvPr/>
          </p:nvSpPr>
          <p:spPr bwMode="auto">
            <a:xfrm>
              <a:off x="4555" y="1774"/>
              <a:ext cx="224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6" name="Line 27"/>
            <p:cNvSpPr>
              <a:spLocks noChangeShapeType="1"/>
            </p:cNvSpPr>
            <p:nvPr/>
          </p:nvSpPr>
          <p:spPr bwMode="auto">
            <a:xfrm>
              <a:off x="5189" y="2057"/>
              <a:ext cx="26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7" name="Line 28"/>
            <p:cNvSpPr>
              <a:spLocks noChangeShapeType="1"/>
            </p:cNvSpPr>
            <p:nvPr/>
          </p:nvSpPr>
          <p:spPr bwMode="auto">
            <a:xfrm>
              <a:off x="2912" y="1484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8" name="Line 29"/>
            <p:cNvSpPr>
              <a:spLocks noChangeShapeType="1"/>
            </p:cNvSpPr>
            <p:nvPr/>
          </p:nvSpPr>
          <p:spPr bwMode="auto">
            <a:xfrm>
              <a:off x="2912" y="1484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9" name="AutoShape 30"/>
            <p:cNvSpPr>
              <a:spLocks noChangeArrowheads="1"/>
            </p:cNvSpPr>
            <p:nvPr/>
          </p:nvSpPr>
          <p:spPr bwMode="auto">
            <a:xfrm>
              <a:off x="2508" y="1614"/>
              <a:ext cx="804" cy="306"/>
            </a:xfrm>
            <a:prstGeom prst="flowChartDecision">
              <a:avLst/>
            </a:prstGeom>
            <a:solidFill>
              <a:srgbClr val="CCEC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00FF"/>
                  </a:solidFill>
                  <a:latin typeface="宋体" pitchFamily="2" charset="-122"/>
                </a:rPr>
                <a:t>a &lt; c ?</a:t>
              </a:r>
              <a:endParaRPr kumimoji="1" lang="en-US" altLang="zh-CN" sz="1200" b="1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8580" name="Line 31"/>
            <p:cNvSpPr>
              <a:spLocks noChangeShapeType="1"/>
            </p:cNvSpPr>
            <p:nvPr/>
          </p:nvSpPr>
          <p:spPr bwMode="auto">
            <a:xfrm>
              <a:off x="2287" y="1767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1" name="Line 32"/>
            <p:cNvSpPr>
              <a:spLocks noChangeShapeType="1"/>
            </p:cNvSpPr>
            <p:nvPr/>
          </p:nvSpPr>
          <p:spPr bwMode="auto">
            <a:xfrm>
              <a:off x="2287" y="1767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2" name="AutoShape 33"/>
            <p:cNvSpPr>
              <a:spLocks noChangeArrowheads="1"/>
            </p:cNvSpPr>
            <p:nvPr/>
          </p:nvSpPr>
          <p:spPr bwMode="auto">
            <a:xfrm>
              <a:off x="1884" y="1897"/>
              <a:ext cx="804" cy="306"/>
            </a:xfrm>
            <a:prstGeom prst="flowChartDecision">
              <a:avLst/>
            </a:prstGeom>
            <a:solidFill>
              <a:srgbClr val="CCFFCC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8000"/>
                  </a:solidFill>
                  <a:latin typeface="宋体" pitchFamily="2" charset="-122"/>
                </a:rPr>
                <a:t>b &lt; c ?</a:t>
              </a:r>
              <a:endParaRPr kumimoji="1" lang="en-US" altLang="zh-CN" sz="1200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08583" name="Line 34"/>
            <p:cNvSpPr>
              <a:spLocks noChangeShapeType="1"/>
            </p:cNvSpPr>
            <p:nvPr/>
          </p:nvSpPr>
          <p:spPr bwMode="auto">
            <a:xfrm>
              <a:off x="1643" y="2050"/>
              <a:ext cx="26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4" name="Line 35"/>
            <p:cNvSpPr>
              <a:spLocks noChangeShapeType="1"/>
            </p:cNvSpPr>
            <p:nvPr/>
          </p:nvSpPr>
          <p:spPr bwMode="auto">
            <a:xfrm>
              <a:off x="1643" y="2050"/>
              <a:ext cx="0" cy="367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5" name="AutoShape 36"/>
            <p:cNvSpPr>
              <a:spLocks noChangeArrowheads="1"/>
            </p:cNvSpPr>
            <p:nvPr/>
          </p:nvSpPr>
          <p:spPr bwMode="auto">
            <a:xfrm>
              <a:off x="2646" y="2392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a, c</a:t>
              </a:r>
            </a:p>
          </p:txBody>
        </p:sp>
        <p:sp>
          <p:nvSpPr>
            <p:cNvPr id="108586" name="Line 37"/>
            <p:cNvSpPr>
              <a:spLocks noChangeShapeType="1"/>
            </p:cNvSpPr>
            <p:nvPr/>
          </p:nvSpPr>
          <p:spPr bwMode="auto">
            <a:xfrm>
              <a:off x="2277" y="2191"/>
              <a:ext cx="0" cy="21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7" name="AutoShape 38"/>
            <p:cNvSpPr>
              <a:spLocks noChangeArrowheads="1"/>
            </p:cNvSpPr>
            <p:nvPr/>
          </p:nvSpPr>
          <p:spPr bwMode="auto">
            <a:xfrm>
              <a:off x="1979" y="2400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c, a</a:t>
              </a:r>
            </a:p>
          </p:txBody>
        </p:sp>
        <p:sp>
          <p:nvSpPr>
            <p:cNvPr id="108588" name="Line 39"/>
            <p:cNvSpPr>
              <a:spLocks noChangeShapeType="1"/>
            </p:cNvSpPr>
            <p:nvPr/>
          </p:nvSpPr>
          <p:spPr bwMode="auto">
            <a:xfrm>
              <a:off x="2912" y="1908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9" name="Text Box 40"/>
            <p:cNvSpPr txBox="1">
              <a:spLocks noChangeArrowheads="1"/>
            </p:cNvSpPr>
            <p:nvPr/>
          </p:nvSpPr>
          <p:spPr bwMode="auto">
            <a:xfrm>
              <a:off x="2638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8590" name="Text Box 41"/>
            <p:cNvSpPr txBox="1">
              <a:spLocks noChangeArrowheads="1"/>
            </p:cNvSpPr>
            <p:nvPr/>
          </p:nvSpPr>
          <p:spPr bwMode="auto">
            <a:xfrm>
              <a:off x="4205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a b</a:t>
              </a:r>
            </a:p>
          </p:txBody>
        </p:sp>
        <p:sp>
          <p:nvSpPr>
            <p:cNvPr id="108591" name="AutoShape 42"/>
            <p:cNvSpPr>
              <a:spLocks noChangeArrowheads="1"/>
            </p:cNvSpPr>
            <p:nvPr/>
          </p:nvSpPr>
          <p:spPr bwMode="auto">
            <a:xfrm>
              <a:off x="1344" y="2392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b, a</a:t>
              </a:r>
            </a:p>
          </p:txBody>
        </p:sp>
      </p:grpSp>
      <p:sp>
        <p:nvSpPr>
          <p:cNvPr id="108547" name="Rectangle 4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44817" name="Text Box 49"/>
          <p:cNvSpPr txBox="1">
            <a:spLocks noChangeArrowheads="1"/>
          </p:cNvSpPr>
          <p:nvPr/>
        </p:nvSpPr>
        <p:spPr bwMode="auto">
          <a:xfrm>
            <a:off x="763588" y="1809750"/>
            <a:ext cx="5143500" cy="4714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int a, b,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cout &lt;&lt; " Please input three integer numbers: "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cin  &gt;&gt; a &gt;&gt; b &gt;&gt;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 ( a &lt; b 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>
                <a:latin typeface="Times New Roman" pitchFamily="18" charset="0"/>
              </a:rPr>
              <a:t>  ( b &lt; c )  cout &lt;&lt; a &lt;&lt; b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if</a:t>
            </a:r>
            <a:r>
              <a:rPr kumimoji="1" lang="en-US" altLang="zh-CN" b="1">
                <a:latin typeface="Times New Roman" pitchFamily="18" charset="0"/>
              </a:rPr>
              <a:t>  ( a&lt; c )  cout &lt;&lt; a &lt;&lt; c &lt;&lt; b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    </a:t>
            </a:r>
            <a:r>
              <a:rPr kumimoji="1"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latin typeface="Times New Roman" pitchFamily="18" charset="0"/>
              </a:rPr>
              <a:t> cout &lt;&lt; c &lt;&lt; a &lt;&lt; b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>
                <a:latin typeface="Times New Roman" pitchFamily="18" charset="0"/>
              </a:rPr>
              <a:t>  ( a &lt; c )  cout &lt;&lt; b &lt;&lt; a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 ( b &lt; c )  cout &lt;&lt; b &lt;&lt; c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	  </a:t>
            </a:r>
            <a:r>
              <a:rPr kumimoji="1"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 cout &lt;&lt; c &lt;&lt; b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08549" name="Rectangle 5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08550" name="Text Box 54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8551" name="Text Box 55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1104900" y="2333625"/>
            <a:ext cx="2744788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if  ( </a:t>
            </a:r>
            <a:r>
              <a:rPr kumimoji="1" lang="en-US" altLang="zh-CN" sz="2000" b="1" i="1">
                <a:latin typeface="Times New Roman" pitchFamily="18" charset="0"/>
              </a:rPr>
              <a:t>E1</a:t>
            </a:r>
            <a:r>
              <a:rPr kumimoji="1" lang="en-US" altLang="zh-CN" sz="2000" b="1">
                <a:latin typeface="Times New Roman" pitchFamily="18" charset="0"/>
              </a:rPr>
              <a:t> ) 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    if  ( </a:t>
            </a:r>
            <a:r>
              <a:rPr kumimoji="1" lang="en-US" altLang="zh-CN" sz="2000" b="1" i="1">
                <a:latin typeface="Times New Roman" pitchFamily="18" charset="0"/>
              </a:rPr>
              <a:t>E2</a:t>
            </a:r>
            <a:r>
              <a:rPr kumimoji="1" lang="en-US" altLang="zh-CN" sz="2000" b="1">
                <a:latin typeface="Times New Roman" pitchFamily="18" charset="0"/>
              </a:rPr>
              <a:t> )  </a:t>
            </a:r>
            <a:r>
              <a:rPr kumimoji="1" lang="en-US" altLang="zh-CN" sz="2000" b="1" i="1">
                <a:latin typeface="Times New Roman" pitchFamily="18" charset="0"/>
              </a:rPr>
              <a:t>S1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    else  </a:t>
            </a:r>
            <a:r>
              <a:rPr kumimoji="1" lang="en-US" altLang="zh-CN" sz="2000" b="1" i="1">
                <a:latin typeface="Times New Roman" pitchFamily="18" charset="0"/>
              </a:rPr>
              <a:t>S2</a:t>
            </a:r>
          </a:p>
        </p:txBody>
      </p:sp>
      <p:sp>
        <p:nvSpPr>
          <p:cNvPr id="545799" name="Rectangle 7"/>
          <p:cNvSpPr>
            <a:spLocks noChangeArrowheads="1"/>
          </p:cNvSpPr>
          <p:nvPr/>
        </p:nvSpPr>
        <p:spPr bwMode="auto">
          <a:xfrm>
            <a:off x="1017588" y="4127500"/>
            <a:ext cx="2881312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if  ( </a:t>
            </a:r>
            <a:r>
              <a:rPr kumimoji="1" lang="en-US" altLang="zh-CN" sz="2000" b="1" i="1">
                <a:latin typeface="Times New Roman" pitchFamily="18" charset="0"/>
              </a:rPr>
              <a:t>E1</a:t>
            </a:r>
            <a:r>
              <a:rPr kumimoji="1" lang="en-US" altLang="zh-CN" sz="2000" b="1">
                <a:latin typeface="Times New Roman" pitchFamily="18" charset="0"/>
              </a:rPr>
              <a:t> )  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  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kumimoji="1" lang="en-US" altLang="zh-CN" sz="2000" b="1">
                <a:latin typeface="Times New Roman" pitchFamily="18" charset="0"/>
              </a:rPr>
              <a:t> if  ( </a:t>
            </a:r>
            <a:r>
              <a:rPr kumimoji="1" lang="en-US" altLang="zh-CN" sz="2000" b="1" i="1">
                <a:latin typeface="Times New Roman" pitchFamily="18" charset="0"/>
              </a:rPr>
              <a:t>E2</a:t>
            </a:r>
            <a:r>
              <a:rPr kumimoji="1" lang="en-US" altLang="zh-CN" sz="2000" b="1">
                <a:latin typeface="Times New Roman" pitchFamily="18" charset="0"/>
              </a:rPr>
              <a:t> )  </a:t>
            </a:r>
            <a:r>
              <a:rPr kumimoji="1" lang="en-US" altLang="zh-CN" sz="2000" b="1" i="1">
                <a:latin typeface="Times New Roman" pitchFamily="18" charset="0"/>
              </a:rPr>
              <a:t>S1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}</a:t>
            </a:r>
            <a:endParaRPr kumimoji="1" lang="en-US" altLang="zh-CN" sz="2000" b="1">
              <a:latin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else  </a:t>
            </a:r>
            <a:r>
              <a:rPr kumimoji="1" lang="en-US" altLang="zh-CN" sz="2000" b="1" i="1">
                <a:latin typeface="Times New Roman" pitchFamily="18" charset="0"/>
              </a:rPr>
              <a:t>S2</a:t>
            </a:r>
          </a:p>
        </p:txBody>
      </p:sp>
      <p:sp>
        <p:nvSpPr>
          <p:cNvPr id="545800" name="Rectangle 8"/>
          <p:cNvSpPr>
            <a:spLocks noChangeArrowheads="1"/>
          </p:cNvSpPr>
          <p:nvPr/>
        </p:nvSpPr>
        <p:spPr bwMode="auto">
          <a:xfrm>
            <a:off x="692150" y="1587500"/>
            <a:ext cx="3321050" cy="549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分析 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S1 </a:t>
            </a:r>
            <a:r>
              <a:rPr kumimoji="1" lang="zh-CN" altLang="zh-CN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S2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的执行条件：</a:t>
            </a: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5137150" y="2492375"/>
            <a:ext cx="307340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E1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&amp;&amp;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E2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	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执行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S1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6600"/>
                </a:solidFill>
                <a:latin typeface="Times New Roman" pitchFamily="18" charset="0"/>
              </a:rPr>
              <a:t>E1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 &amp;&amp; ! </a:t>
            </a:r>
            <a:r>
              <a:rPr kumimoji="1" lang="en-US" altLang="zh-CN" sz="2000" b="1" i="1">
                <a:solidFill>
                  <a:srgbClr val="006600"/>
                </a:solidFill>
                <a:latin typeface="Times New Roman" pitchFamily="18" charset="0"/>
              </a:rPr>
              <a:t>E2 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           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</a:rPr>
              <a:t>执行 </a:t>
            </a:r>
            <a:r>
              <a:rPr kumimoji="1" lang="en-US" altLang="zh-CN" sz="2000" b="1" i="1">
                <a:solidFill>
                  <a:srgbClr val="006600"/>
                </a:solidFill>
                <a:latin typeface="Times New Roman" pitchFamily="18" charset="0"/>
              </a:rPr>
              <a:t>S2</a:t>
            </a:r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5137150" y="4451350"/>
            <a:ext cx="3078163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E1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&amp;&amp;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E2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	  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执行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S1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! </a:t>
            </a:r>
            <a:r>
              <a:rPr kumimoji="1" lang="en-US" altLang="zh-CN" sz="2000" b="1" i="1">
                <a:solidFill>
                  <a:srgbClr val="006600"/>
                </a:solidFill>
                <a:latin typeface="Times New Roman" pitchFamily="18" charset="0"/>
              </a:rPr>
              <a:t>E1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	                  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</a:rPr>
              <a:t>执行 </a:t>
            </a:r>
            <a:r>
              <a:rPr kumimoji="1" lang="en-US" altLang="zh-CN" sz="2000" b="1" i="1">
                <a:solidFill>
                  <a:srgbClr val="006600"/>
                </a:solidFill>
                <a:latin typeface="Times New Roman" pitchFamily="18" charset="0"/>
              </a:rPr>
              <a:t>S2</a:t>
            </a:r>
            <a:endParaRPr kumimoji="1" lang="en-US" altLang="zh-CN" sz="2000" i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545803" name="AutoShape 11"/>
          <p:cNvSpPr>
            <a:spLocks noChangeArrowheads="1"/>
          </p:cNvSpPr>
          <p:nvPr/>
        </p:nvSpPr>
        <p:spPr bwMode="auto">
          <a:xfrm>
            <a:off x="3956050" y="3368675"/>
            <a:ext cx="3130550" cy="663575"/>
          </a:xfrm>
          <a:prstGeom prst="cloudCallout">
            <a:avLst>
              <a:gd name="adj1" fmla="val -36560"/>
              <a:gd name="adj2" fmla="val 158611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kumimoji="1" lang="zh-CN" altLang="en-US" sz="2000" b="1" i="1">
                <a:solidFill>
                  <a:schemeClr val="accent2"/>
                </a:solidFill>
                <a:latin typeface="Times New Roman" pitchFamily="18" charset="0"/>
              </a:rPr>
              <a:t>注意括号的作用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647700" y="765175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语句的嵌套 </a:t>
            </a:r>
          </a:p>
        </p:txBody>
      </p:sp>
      <p:sp>
        <p:nvSpPr>
          <p:cNvPr id="109578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4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45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45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45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5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4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8" grpId="0" build="p" autoUpdateAnimBg="0" advAuto="1000"/>
      <p:bldP spid="545799" grpId="0" build="p" autoUpdateAnimBg="0" advAuto="1000"/>
      <p:bldP spid="545800" grpId="0" autoUpdateAnimBg="0"/>
      <p:bldP spid="545801" grpId="0" autoUpdateAnimBg="0"/>
      <p:bldP spid="545802" grpId="0" autoUpdateAnimBg="0"/>
      <p:bldP spid="54580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762000" y="1233488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(1)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把输入字符转换为小写字母。对输入字符进行判断，如果是大写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字母，则转换为小写字母；否则，不转换。 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762000" y="2362200"/>
            <a:ext cx="6096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2-3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{  char ch;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cout &lt;&lt; "ch = ";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cin &gt;&gt; ch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if ( ch &gt;= 'A' &amp;&amp; ch &lt;= 'Z' )  ch += 32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cout &lt;&lt; ch &lt;&lt; endl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11059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1" grpId="0" autoUpdateAnimBg="0"/>
      <p:bldP spid="546822" grpId="0" autoUpdateAnimBg="0"/>
      <p:bldP spid="54682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111619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6096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2-3</a:t>
            </a:r>
            <a:r>
              <a:rPr kumimoji="1" lang="en-US" altLang="zh-CN" sz="200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{  char ch;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"ch = ";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cin &gt;&gt; ch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if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( ch &gt;= 'A' &amp;&amp; ch &lt;= 'Z' )</a:t>
            </a:r>
            <a:r>
              <a:rPr kumimoji="1" lang="en-US" altLang="zh-CN" sz="2000">
                <a:latin typeface="Times New Roman" pitchFamily="18" charset="0"/>
              </a:rPr>
              <a:t>  ch += 32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ch &lt;&lt; endl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547847" name="AutoShape 7"/>
          <p:cNvSpPr>
            <a:spLocks/>
          </p:cNvSpPr>
          <p:nvPr/>
        </p:nvSpPr>
        <p:spPr bwMode="auto">
          <a:xfrm>
            <a:off x="5486400" y="325120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8296"/>
              <a:gd name="adj5" fmla="val 291926"/>
              <a:gd name="adj6" fmla="val -93116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</p:spPr>
        <p:txBody>
          <a:bodyPr anchor="ctr"/>
          <a:lstStyle/>
          <a:p>
            <a:pPr algn="ctr" eaLnBrk="1" hangingPunct="1"/>
            <a:r>
              <a:rPr kumimoji="1" lang="zh-CN" altLang="en-US" b="1">
                <a:latin typeface="Times New Roman" pitchFamily="18" charset="0"/>
              </a:rPr>
              <a:t>输入大写字母</a:t>
            </a:r>
          </a:p>
        </p:txBody>
      </p:sp>
      <p:sp>
        <p:nvSpPr>
          <p:cNvPr id="111621" name="Text Box 8"/>
          <p:cNvSpPr txBox="1">
            <a:spLocks noChangeArrowheads="1"/>
          </p:cNvSpPr>
          <p:nvPr/>
        </p:nvSpPr>
        <p:spPr bwMode="auto">
          <a:xfrm>
            <a:off x="762000" y="1233488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(1)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把输入字符转换为小写字母。对输入字符进行判断，如果是大写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字母，则转换为小写字母；否则，不转换。 </a:t>
            </a:r>
          </a:p>
        </p:txBody>
      </p:sp>
      <p:sp>
        <p:nvSpPr>
          <p:cNvPr id="111622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112643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6096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2-3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{  char ch;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"ch = ";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cin &gt;&gt; ch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if ( ch &gt;= 'A' &amp;&amp; ch &lt;= 'Z' ) 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ch += 32</a:t>
            </a:r>
            <a:r>
              <a:rPr kumimoji="1" lang="en-US" altLang="zh-CN" sz="200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ch &lt;&lt; endl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548871" name="AutoShape 7"/>
          <p:cNvSpPr>
            <a:spLocks/>
          </p:cNvSpPr>
          <p:nvPr/>
        </p:nvSpPr>
        <p:spPr bwMode="auto">
          <a:xfrm>
            <a:off x="5791200" y="3324225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11389"/>
              <a:gd name="adj5" fmla="val 291926"/>
              <a:gd name="adj6" fmla="val -54722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</p:spPr>
        <p:txBody>
          <a:bodyPr anchor="ctr"/>
          <a:lstStyle/>
          <a:p>
            <a:pPr algn="ctr" eaLnBrk="1" hangingPunct="1"/>
            <a:r>
              <a:rPr kumimoji="1" lang="zh-CN" altLang="en-US" b="1">
                <a:latin typeface="Times New Roman" pitchFamily="18" charset="0"/>
              </a:rPr>
              <a:t>计算</a:t>
            </a:r>
            <a:r>
              <a:rPr kumimoji="1" lang="en-US" altLang="zh-CN" b="1">
                <a:latin typeface="Times New Roman" pitchFamily="18" charset="0"/>
              </a:rPr>
              <a:t>ASCII</a:t>
            </a:r>
            <a:r>
              <a:rPr kumimoji="1" lang="zh-CN" altLang="en-US" b="1">
                <a:latin typeface="Times New Roman" pitchFamily="18" charset="0"/>
              </a:rPr>
              <a:t>码偏移值</a:t>
            </a:r>
          </a:p>
        </p:txBody>
      </p:sp>
      <p:sp>
        <p:nvSpPr>
          <p:cNvPr id="112645" name="Text Box 8"/>
          <p:cNvSpPr txBox="1">
            <a:spLocks noChangeArrowheads="1"/>
          </p:cNvSpPr>
          <p:nvPr/>
        </p:nvSpPr>
        <p:spPr bwMode="auto">
          <a:xfrm>
            <a:off x="762000" y="1233488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(1)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把输入字符转换为小写字母。对输入字符进行判断，如果是大写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字母，则转换为小写字母；否则，不转换。 </a:t>
            </a:r>
          </a:p>
        </p:txBody>
      </p:sp>
      <p:sp>
        <p:nvSpPr>
          <p:cNvPr id="11264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6096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2-3</a:t>
            </a:r>
            <a:endParaRPr kumimoji="1" lang="en-US" altLang="zh-CN" sz="2000" b="1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{  char ch;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cout &lt;&lt; "ch = ";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cin &gt;&gt; ch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if ( ch &gt;= 'A' &amp;&amp; ch &lt;= 'Z' )  ch += 32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cout &lt;&lt; ch &lt;&lt; endl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762000" y="1233488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(1)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把输入字符转换为小写字母。对输入字符进行判断，如果是大写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字母，则转换为小写字母；否则，不转换。 </a:t>
            </a:r>
          </a:p>
        </p:txBody>
      </p:sp>
      <p:graphicFrame>
        <p:nvGraphicFramePr>
          <p:cNvPr id="549896" name="Object 8"/>
          <p:cNvGraphicFramePr>
            <a:graphicFrameLocks noChangeAspect="1"/>
          </p:cNvGraphicFramePr>
          <p:nvPr/>
        </p:nvGraphicFramePr>
        <p:xfrm>
          <a:off x="4876800" y="2895600"/>
          <a:ext cx="3600450" cy="1495425"/>
        </p:xfrm>
        <a:graphic>
          <a:graphicData uri="http://schemas.openxmlformats.org/presentationml/2006/ole">
            <p:oleObj spid="_x0000_s3074" name="位图图像" r:id="rId3" imgW="3600000" imgH="1495634" progId="PBrush">
              <p:embed/>
            </p:oleObj>
          </a:graphicData>
        </a:graphic>
      </p:graphicFrame>
      <p:sp>
        <p:nvSpPr>
          <p:cNvPr id="3078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5181600" y="2335213"/>
            <a:ext cx="2971800" cy="2971800"/>
            <a:chOff x="2736" y="1776"/>
            <a:chExt cx="1872" cy="1872"/>
          </a:xfrm>
        </p:grpSpPr>
        <p:sp>
          <p:nvSpPr>
            <p:cNvPr id="60433" name="Text Box 3"/>
            <p:cNvSpPr txBox="1">
              <a:spLocks noChangeArrowheads="1"/>
            </p:cNvSpPr>
            <p:nvPr/>
          </p:nvSpPr>
          <p:spPr bwMode="auto">
            <a:xfrm>
              <a:off x="4018" y="2073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496644" name="Text Box 4"/>
            <p:cNvSpPr txBox="1">
              <a:spLocks noChangeArrowheads="1"/>
            </p:cNvSpPr>
            <p:nvPr/>
          </p:nvSpPr>
          <p:spPr bwMode="auto">
            <a:xfrm>
              <a:off x="3408" y="2505"/>
              <a:ext cx="6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60435" name="AutoShape 5"/>
            <p:cNvSpPr>
              <a:spLocks noChangeArrowheads="1"/>
            </p:cNvSpPr>
            <p:nvPr/>
          </p:nvSpPr>
          <p:spPr bwMode="auto">
            <a:xfrm>
              <a:off x="2737" y="2099"/>
              <a:ext cx="1344" cy="41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   </a:t>
              </a:r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zh-CN" altLang="en-US" b="1" i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kumimoji="1" lang="zh-CN" altLang="en-US">
                <a:latin typeface="Times New Roman" pitchFamily="18" charset="0"/>
              </a:endParaRPr>
            </a:p>
          </p:txBody>
        </p:sp>
        <p:sp>
          <p:nvSpPr>
            <p:cNvPr id="60436" name="AutoShape 6"/>
            <p:cNvSpPr>
              <a:spLocks noChangeArrowheads="1"/>
            </p:cNvSpPr>
            <p:nvPr/>
          </p:nvSpPr>
          <p:spPr bwMode="auto">
            <a:xfrm>
              <a:off x="2736" y="2880"/>
              <a:ext cx="1344" cy="23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语    句</a:t>
              </a:r>
              <a:endParaRPr kumimoji="1" lang="zh-CN" altLang="en-US" i="1">
                <a:latin typeface="Times New Roman" pitchFamily="18" charset="0"/>
              </a:endParaRPr>
            </a:p>
          </p:txBody>
        </p:sp>
        <p:sp>
          <p:nvSpPr>
            <p:cNvPr id="60437" name="Line 7"/>
            <p:cNvSpPr>
              <a:spLocks noChangeShapeType="1"/>
            </p:cNvSpPr>
            <p:nvPr/>
          </p:nvSpPr>
          <p:spPr bwMode="auto">
            <a:xfrm>
              <a:off x="3408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8" name="Line 8"/>
            <p:cNvSpPr>
              <a:spLocks noChangeShapeType="1"/>
            </p:cNvSpPr>
            <p:nvPr/>
          </p:nvSpPr>
          <p:spPr bwMode="auto">
            <a:xfrm>
              <a:off x="3408" y="2544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9" name="Line 9"/>
            <p:cNvSpPr>
              <a:spLocks noChangeShapeType="1"/>
            </p:cNvSpPr>
            <p:nvPr/>
          </p:nvSpPr>
          <p:spPr bwMode="auto">
            <a:xfrm>
              <a:off x="3408" y="3120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0" name="Line 10"/>
            <p:cNvSpPr>
              <a:spLocks noChangeShapeType="1"/>
            </p:cNvSpPr>
            <p:nvPr/>
          </p:nvSpPr>
          <p:spPr bwMode="auto">
            <a:xfrm>
              <a:off x="4080" y="2304"/>
              <a:ext cx="3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1" name="Line 11"/>
            <p:cNvSpPr>
              <a:spLocks noChangeShapeType="1"/>
            </p:cNvSpPr>
            <p:nvPr/>
          </p:nvSpPr>
          <p:spPr bwMode="auto">
            <a:xfrm>
              <a:off x="4464" y="2289"/>
              <a:ext cx="0" cy="10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12"/>
            <p:cNvSpPr>
              <a:spLocks noChangeShapeType="1"/>
            </p:cNvSpPr>
            <p:nvPr/>
          </p:nvSpPr>
          <p:spPr bwMode="auto">
            <a:xfrm flipH="1">
              <a:off x="3408" y="3360"/>
              <a:ext cx="105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6653" name="Text Box 13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60420" name="Text Box 14"/>
          <p:cNvSpPr txBox="1">
            <a:spLocks noChangeArrowheads="1"/>
          </p:cNvSpPr>
          <p:nvPr/>
        </p:nvSpPr>
        <p:spPr bwMode="auto">
          <a:xfrm>
            <a:off x="838200" y="2471738"/>
            <a:ext cx="289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60421" name="Rectangle 18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60422" name="Rectangle 19"/>
          <p:cNvSpPr>
            <a:spLocks noChangeArrowheads="1"/>
          </p:cNvSpPr>
          <p:nvPr/>
        </p:nvSpPr>
        <p:spPr bwMode="auto">
          <a:xfrm>
            <a:off x="762000" y="1862138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60423" name="Text Box 20"/>
          <p:cNvSpPr txBox="1">
            <a:spLocks noChangeArrowheads="1"/>
          </p:cNvSpPr>
          <p:nvPr/>
        </p:nvSpPr>
        <p:spPr bwMode="auto">
          <a:xfrm>
            <a:off x="3033713" y="3644900"/>
            <a:ext cx="1233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496661" name="Line 21"/>
          <p:cNvSpPr>
            <a:spLocks noChangeShapeType="1"/>
          </p:cNvSpPr>
          <p:nvPr/>
        </p:nvSpPr>
        <p:spPr bwMode="auto">
          <a:xfrm>
            <a:off x="6248400" y="2335213"/>
            <a:ext cx="0" cy="5334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6662" name="AutoShape 22"/>
          <p:cNvSpPr>
            <a:spLocks noChangeArrowheads="1"/>
          </p:cNvSpPr>
          <p:nvPr/>
        </p:nvSpPr>
        <p:spPr bwMode="auto">
          <a:xfrm>
            <a:off x="5176838" y="2868613"/>
            <a:ext cx="2133600" cy="650875"/>
          </a:xfrm>
          <a:prstGeom prst="flowChartDecision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i="1">
                <a:latin typeface="Times New Roman" pitchFamily="18" charset="0"/>
              </a:rPr>
              <a:t>   </a:t>
            </a:r>
            <a:r>
              <a:rPr kumimoji="1" lang="zh-CN" altLang="en-US" b="1" i="1">
                <a:solidFill>
                  <a:schemeClr val="bg1"/>
                </a:solidFill>
                <a:latin typeface="Times New Roman" pitchFamily="18" charset="0"/>
              </a:rPr>
              <a:t>表达式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  </a:t>
            </a:r>
            <a:endParaRPr kumimoji="1" lang="zh-CN" altLang="en-US" i="1">
              <a:latin typeface="Times New Roman" pitchFamily="18" charset="0"/>
            </a:endParaRPr>
          </a:p>
        </p:txBody>
      </p:sp>
      <p:sp>
        <p:nvSpPr>
          <p:cNvPr id="496663" name="Text Box 23"/>
          <p:cNvSpPr txBox="1">
            <a:spLocks noChangeArrowheads="1"/>
          </p:cNvSpPr>
          <p:nvPr/>
        </p:nvSpPr>
        <p:spPr bwMode="auto">
          <a:xfrm>
            <a:off x="7216775" y="27924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false (0)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248400" y="4773613"/>
            <a:ext cx="0" cy="5334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248400" y="3173413"/>
            <a:ext cx="1676400" cy="1727200"/>
            <a:chOff x="3408" y="2304"/>
            <a:chExt cx="1056" cy="1088"/>
          </a:xfrm>
        </p:grpSpPr>
        <p:sp>
          <p:nvSpPr>
            <p:cNvPr id="496666" name="Line 26"/>
            <p:cNvSpPr>
              <a:spLocks noChangeShapeType="1"/>
            </p:cNvSpPr>
            <p:nvPr/>
          </p:nvSpPr>
          <p:spPr bwMode="auto">
            <a:xfrm>
              <a:off x="4080" y="2304"/>
              <a:ext cx="384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6667" name="Line 27"/>
            <p:cNvSpPr>
              <a:spLocks noChangeShapeType="1"/>
            </p:cNvSpPr>
            <p:nvPr/>
          </p:nvSpPr>
          <p:spPr bwMode="auto">
            <a:xfrm>
              <a:off x="4464" y="2304"/>
              <a:ext cx="0" cy="1088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>
              <a:outerShdw dist="56796" dir="3806097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6668" name="Line 28"/>
            <p:cNvSpPr>
              <a:spLocks noChangeShapeType="1"/>
            </p:cNvSpPr>
            <p:nvPr/>
          </p:nvSpPr>
          <p:spPr bwMode="auto">
            <a:xfrm flipH="1">
              <a:off x="3408" y="3360"/>
              <a:ext cx="1056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stealth" w="med" len="med"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0429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2" grpId="0" animBg="1" autoUpdateAnimBg="0"/>
      <p:bldP spid="49666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113667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6096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2-3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{  char ch;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"ch = ";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cin &gt;&gt; ch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if ( ch &gt;= 'A' &amp;&amp; ch &lt;= 'Z' )  ch += 32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ch &lt;&lt; endl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550919" name="AutoShape 7"/>
          <p:cNvSpPr>
            <a:spLocks/>
          </p:cNvSpPr>
          <p:nvPr/>
        </p:nvSpPr>
        <p:spPr bwMode="auto">
          <a:xfrm>
            <a:off x="3254375" y="3082925"/>
            <a:ext cx="5638800" cy="1066800"/>
          </a:xfrm>
          <a:prstGeom prst="borderCallout2">
            <a:avLst>
              <a:gd name="adj1" fmla="val 10713"/>
              <a:gd name="adj2" fmla="val -1352"/>
              <a:gd name="adj3" fmla="val 10713"/>
              <a:gd name="adj4" fmla="val -4477"/>
              <a:gd name="adj5" fmla="val 203722"/>
              <a:gd name="adj6" fmla="val -21986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</p:spPr>
        <p:txBody>
          <a:bodyPr anchor="ctr"/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b="1" i="1">
                <a:latin typeface="Times New Roman" pitchFamily="18" charset="0"/>
              </a:rPr>
              <a:t>改写为条件表达式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ch = ( ch &gt;= 'A' &amp;&amp; ch &lt;= 'Z' ) ? ch + 32 : ch ;</a:t>
            </a:r>
          </a:p>
        </p:txBody>
      </p:sp>
      <p:sp>
        <p:nvSpPr>
          <p:cNvPr id="113669" name="Text Box 8"/>
          <p:cNvSpPr txBox="1">
            <a:spLocks noChangeArrowheads="1"/>
          </p:cNvSpPr>
          <p:nvPr/>
        </p:nvSpPr>
        <p:spPr bwMode="auto">
          <a:xfrm>
            <a:off x="762000" y="1233488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(1)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把输入字符转换为小写字母。对输入字符进行判断，如果是大写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字母，则转换为小写字母；否则，不转换。 </a:t>
            </a:r>
          </a:p>
        </p:txBody>
      </p:sp>
      <p:sp>
        <p:nvSpPr>
          <p:cNvPr id="11367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762000" y="1233488"/>
            <a:ext cx="75596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 (2)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求一元二次方程</a:t>
            </a:r>
            <a:r>
              <a:rPr kumimoji="1" lang="en-US" altLang="zh-CN" sz="2000" b="1">
                <a:latin typeface="Times New Roman" pitchFamily="18" charset="0"/>
              </a:rPr>
              <a:t>ax</a:t>
            </a:r>
            <a:r>
              <a:rPr kumimoji="1" lang="en-US" altLang="zh-CN" sz="2000" b="1" baseline="30000">
                <a:latin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</a:rPr>
              <a:t> + bx + c = 0</a:t>
            </a:r>
            <a:r>
              <a:rPr kumimoji="1" lang="zh-CN" altLang="en-US" sz="2000" b="1">
                <a:latin typeface="Times New Roman" pitchFamily="18" charset="0"/>
              </a:rPr>
              <a:t>的根。 </a:t>
            </a: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1982788"/>
            <a:ext cx="3143250" cy="531812"/>
            <a:chOff x="768" y="1249"/>
            <a:chExt cx="1980" cy="335"/>
          </a:xfrm>
        </p:grpSpPr>
        <p:sp>
          <p:nvSpPr>
            <p:cNvPr id="4117" name="Text Box 9"/>
            <p:cNvSpPr txBox="1">
              <a:spLocks noChangeArrowheads="1"/>
            </p:cNvSpPr>
            <p:nvPr/>
          </p:nvSpPr>
          <p:spPr bwMode="auto">
            <a:xfrm>
              <a:off x="768" y="1301"/>
              <a:ext cx="86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kumimoji="1" lang="zh-CN" altLang="en-US" b="1" i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求根公式： </a:t>
              </a:r>
            </a:p>
          </p:txBody>
        </p:sp>
        <p:graphicFrame>
          <p:nvGraphicFramePr>
            <p:cNvPr id="4101" name="Object 10"/>
            <p:cNvGraphicFramePr>
              <a:graphicFrameLocks noChangeAspect="1"/>
            </p:cNvGraphicFramePr>
            <p:nvPr/>
          </p:nvGraphicFramePr>
          <p:xfrm>
            <a:off x="1680" y="1249"/>
            <a:ext cx="1068" cy="335"/>
          </p:xfrm>
          <a:graphic>
            <a:graphicData uri="http://schemas.openxmlformats.org/presentationml/2006/ole">
              <p:oleObj spid="_x0000_s4101" r:id="rId3" imgW="1409088" imgH="444307" progId="Equation.3">
                <p:embed/>
              </p:oleObj>
            </a:graphicData>
          </a:graphic>
        </p:graphicFrame>
      </p:grpSp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4291013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4014788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3952875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1950" name="Rectangle 14"/>
          <p:cNvSpPr>
            <a:spLocks noChangeArrowheads="1"/>
          </p:cNvSpPr>
          <p:nvPr/>
        </p:nvSpPr>
        <p:spPr bwMode="auto">
          <a:xfrm>
            <a:off x="1219200" y="29718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当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a=0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时，方程不是二次方程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219200" y="3590925"/>
            <a:ext cx="4983163" cy="473075"/>
            <a:chOff x="768" y="2358"/>
            <a:chExt cx="3139" cy="298"/>
          </a:xfrm>
        </p:grpSpPr>
        <p:graphicFrame>
          <p:nvGraphicFramePr>
            <p:cNvPr id="4100" name="Object 16"/>
            <p:cNvGraphicFramePr>
              <a:graphicFrameLocks noChangeAspect="1"/>
            </p:cNvGraphicFramePr>
            <p:nvPr/>
          </p:nvGraphicFramePr>
          <p:xfrm>
            <a:off x="3374" y="2358"/>
            <a:ext cx="533" cy="298"/>
          </p:xfrm>
          <a:graphic>
            <a:graphicData uri="http://schemas.openxmlformats.org/presentationml/2006/ole">
              <p:oleObj spid="_x0000_s4100" r:id="rId4" imgW="698197" imgH="393529" progId="Equation.3">
                <p:embed/>
              </p:oleObj>
            </a:graphicData>
          </a:graphic>
        </p:graphicFrame>
        <p:sp>
          <p:nvSpPr>
            <p:cNvPr id="4116" name="Rectangle 17"/>
            <p:cNvSpPr>
              <a:spLocks noChangeArrowheads="1"/>
            </p:cNvSpPr>
            <p:nvPr/>
          </p:nvSpPr>
          <p:spPr bwMode="auto">
            <a:xfrm>
              <a:off x="768" y="2425"/>
              <a:ext cx="2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②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当 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kumimoji="1" lang="en-US" altLang="zh-CN" b="1" baseline="300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-4ac=0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时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,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有两个相同的实根：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19200" y="4316413"/>
            <a:ext cx="5832475" cy="536575"/>
            <a:chOff x="768" y="2688"/>
            <a:chExt cx="3674" cy="338"/>
          </a:xfrm>
        </p:grpSpPr>
        <p:graphicFrame>
          <p:nvGraphicFramePr>
            <p:cNvPr id="4099" name="Object 19"/>
            <p:cNvGraphicFramePr>
              <a:graphicFrameLocks noChangeAspect="1"/>
            </p:cNvGraphicFramePr>
            <p:nvPr/>
          </p:nvGraphicFramePr>
          <p:xfrm>
            <a:off x="3374" y="2688"/>
            <a:ext cx="1068" cy="338"/>
          </p:xfrm>
          <a:graphic>
            <a:graphicData uri="http://schemas.openxmlformats.org/presentationml/2006/ole">
              <p:oleObj spid="_x0000_s4099" r:id="rId5" imgW="1409088" imgH="444307" progId="Equation.3">
                <p:embed/>
              </p:oleObj>
            </a:graphicData>
          </a:graphic>
        </p:graphicFrame>
        <p:sp>
          <p:nvSpPr>
            <p:cNvPr id="4115" name="Rectangle 20"/>
            <p:cNvSpPr>
              <a:spLocks noChangeArrowheads="1"/>
            </p:cNvSpPr>
            <p:nvPr/>
          </p:nvSpPr>
          <p:spPr bwMode="auto">
            <a:xfrm>
              <a:off x="768" y="2795"/>
              <a:ext cx="2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③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当 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kumimoji="1" lang="en-US" altLang="zh-CN" b="1" baseline="300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-4ac&gt;0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时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,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有两个不同的实根：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219200" y="5105400"/>
            <a:ext cx="6019800" cy="534988"/>
            <a:chOff x="768" y="3216"/>
            <a:chExt cx="3792" cy="337"/>
          </a:xfrm>
        </p:grpSpPr>
        <p:graphicFrame>
          <p:nvGraphicFramePr>
            <p:cNvPr id="4098" name="Object 22"/>
            <p:cNvGraphicFramePr>
              <a:graphicFrameLocks noChangeAspect="1"/>
            </p:cNvGraphicFramePr>
            <p:nvPr/>
          </p:nvGraphicFramePr>
          <p:xfrm>
            <a:off x="3374" y="3216"/>
            <a:ext cx="1186" cy="337"/>
          </p:xfrm>
          <a:graphic>
            <a:graphicData uri="http://schemas.openxmlformats.org/presentationml/2006/ole">
              <p:oleObj spid="_x0000_s4098" r:id="rId6" imgW="1574800" imgH="444500" progId="Equation.3">
                <p:embed/>
              </p:oleObj>
            </a:graphicData>
          </a:graphic>
        </p:graphicFrame>
        <p:sp>
          <p:nvSpPr>
            <p:cNvPr id="4114" name="Rectangle 23"/>
            <p:cNvSpPr>
              <a:spLocks noChangeArrowheads="1"/>
            </p:cNvSpPr>
            <p:nvPr/>
          </p:nvSpPr>
          <p:spPr bwMode="auto">
            <a:xfrm>
              <a:off x="768" y="3322"/>
              <a:ext cx="2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④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当 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kumimoji="1" lang="en-US" altLang="zh-CN" b="1" baseline="300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-4ac&lt;0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时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,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有两个共轭复根：</a:t>
              </a:r>
            </a:p>
          </p:txBody>
        </p:sp>
      </p:grpSp>
      <p:sp>
        <p:nvSpPr>
          <p:cNvPr id="4113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 autoUpdateAnimBg="0"/>
      <p:bldP spid="55195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4691" name="Rectangle 6"/>
          <p:cNvSpPr>
            <a:spLocks noChangeArrowheads="1"/>
          </p:cNvSpPr>
          <p:nvPr/>
        </p:nvSpPr>
        <p:spPr bwMode="auto">
          <a:xfrm>
            <a:off x="4291013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4692" name="Rectangle 7"/>
          <p:cNvSpPr>
            <a:spLocks noChangeArrowheads="1"/>
          </p:cNvSpPr>
          <p:nvPr/>
        </p:nvSpPr>
        <p:spPr bwMode="auto">
          <a:xfrm>
            <a:off x="4014788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4693" name="Rectangle 8"/>
          <p:cNvSpPr>
            <a:spLocks noChangeArrowheads="1"/>
          </p:cNvSpPr>
          <p:nvPr/>
        </p:nvSpPr>
        <p:spPr bwMode="auto">
          <a:xfrm>
            <a:off x="3952875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2969" name="Rectangle 9"/>
          <p:cNvSpPr>
            <a:spLocks noChangeArrowheads="1"/>
          </p:cNvSpPr>
          <p:nvPr/>
        </p:nvSpPr>
        <p:spPr bwMode="auto">
          <a:xfrm>
            <a:off x="609600" y="188913"/>
            <a:ext cx="8355013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14695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15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16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17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18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3994" name="AutoShape 10"/>
          <p:cNvSpPr>
            <a:spLocks/>
          </p:cNvSpPr>
          <p:nvPr/>
        </p:nvSpPr>
        <p:spPr bwMode="auto">
          <a:xfrm>
            <a:off x="5562600" y="268288"/>
            <a:ext cx="1601788" cy="608012"/>
          </a:xfrm>
          <a:prstGeom prst="borderCallout2">
            <a:avLst>
              <a:gd name="adj1" fmla="val 18801"/>
              <a:gd name="adj2" fmla="val -4759"/>
              <a:gd name="adj3" fmla="val 18801"/>
              <a:gd name="adj4" fmla="val -28148"/>
              <a:gd name="adj5" fmla="val 167361"/>
              <a:gd name="adj6" fmla="val -10317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 lIns="90000" tIns="46800" rIns="90000" bIns="46800"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数据说明</a:t>
            </a:r>
          </a:p>
        </p:txBody>
      </p:sp>
      <p:sp>
        <p:nvSpPr>
          <p:cNvPr id="115720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4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739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740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741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5018" name="AutoShape 10"/>
          <p:cNvSpPr>
            <a:spLocks/>
          </p:cNvSpPr>
          <p:nvPr/>
        </p:nvSpPr>
        <p:spPr bwMode="auto">
          <a:xfrm>
            <a:off x="6019800" y="420688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5259"/>
              <a:gd name="adj5" fmla="val 207292"/>
              <a:gd name="adj6" fmla="val -92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提示并输入系数</a:t>
            </a:r>
          </a:p>
        </p:txBody>
      </p:sp>
      <p:sp>
        <p:nvSpPr>
          <p:cNvPr id="116743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8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7763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7764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7765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solidFill>
                  <a:schemeClr val="accent2"/>
                </a:solidFill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if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6042" name="AutoShape 10"/>
          <p:cNvSpPr>
            <a:spLocks/>
          </p:cNvSpPr>
          <p:nvPr/>
        </p:nvSpPr>
        <p:spPr bwMode="auto">
          <a:xfrm>
            <a:off x="5181600" y="803275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8648"/>
              <a:gd name="adj5" fmla="val 221616"/>
              <a:gd name="adj6" fmla="val -1072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不是二次方程</a:t>
            </a:r>
          </a:p>
        </p:txBody>
      </p:sp>
      <p:sp>
        <p:nvSpPr>
          <p:cNvPr id="117767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42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787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788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789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fabs( a ) &lt;= 1e-8</a:t>
            </a:r>
            <a:r>
              <a:rPr kumimoji="1" lang="en-US" altLang="zh-CN">
                <a:latin typeface="Times New Roman" pitchFamily="18" charset="0"/>
              </a:rPr>
              <a:t>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7066" name="AutoShape 10"/>
          <p:cNvSpPr>
            <a:spLocks/>
          </p:cNvSpPr>
          <p:nvPr/>
        </p:nvSpPr>
        <p:spPr bwMode="auto">
          <a:xfrm>
            <a:off x="4343400" y="574675"/>
            <a:ext cx="2209800" cy="838200"/>
          </a:xfrm>
          <a:prstGeom prst="borderCallout2">
            <a:avLst>
              <a:gd name="adj1" fmla="val 13634"/>
              <a:gd name="adj2" fmla="val -3449"/>
              <a:gd name="adj3" fmla="val 13634"/>
              <a:gd name="adj4" fmla="val -23708"/>
              <a:gd name="adj5" fmla="val 161176"/>
              <a:gd name="adj6" fmla="val -887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</a:rPr>
              <a:t>a </a:t>
            </a:r>
            <a:r>
              <a:rPr kumimoji="1" lang="zh-CN" altLang="en-US" b="1" i="1">
                <a:latin typeface="Times New Roman" pitchFamily="18" charset="0"/>
              </a:rPr>
              <a:t>等于 </a:t>
            </a:r>
            <a:r>
              <a:rPr kumimoji="1" lang="en-US" altLang="zh-CN" b="1" i="1">
                <a:latin typeface="Times New Roman" pitchFamily="18" charset="0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浮点数的误差判断</a:t>
            </a:r>
          </a:p>
        </p:txBody>
      </p:sp>
      <p:sp>
        <p:nvSpPr>
          <p:cNvPr id="118792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6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11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12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 d = b * b - 4 * a * c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8090" name="AutoShape 10"/>
          <p:cNvSpPr>
            <a:spLocks/>
          </p:cNvSpPr>
          <p:nvPr/>
        </p:nvSpPr>
        <p:spPr bwMode="auto">
          <a:xfrm>
            <a:off x="3124200" y="1166813"/>
            <a:ext cx="1066800" cy="533400"/>
          </a:xfrm>
          <a:prstGeom prst="borderCallout2">
            <a:avLst>
              <a:gd name="adj1" fmla="val 21431"/>
              <a:gd name="adj2" fmla="val -7144"/>
              <a:gd name="adj3" fmla="val 21431"/>
              <a:gd name="adj4" fmla="val -49106"/>
              <a:gd name="adj5" fmla="val 253273"/>
              <a:gd name="adj6" fmla="val -1839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有根</a:t>
            </a:r>
          </a:p>
        </p:txBody>
      </p:sp>
      <p:sp>
        <p:nvSpPr>
          <p:cNvPr id="119816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0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5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6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7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8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9114" name="AutoShape 10"/>
          <p:cNvSpPr>
            <a:spLocks/>
          </p:cNvSpPr>
          <p:nvPr/>
        </p:nvSpPr>
        <p:spPr bwMode="auto">
          <a:xfrm>
            <a:off x="4343400" y="1166813"/>
            <a:ext cx="1524000" cy="533400"/>
          </a:xfrm>
          <a:prstGeom prst="borderCallout2">
            <a:avLst>
              <a:gd name="adj1" fmla="val 21431"/>
              <a:gd name="adj2" fmla="val -5000"/>
              <a:gd name="adj3" fmla="val 21431"/>
              <a:gd name="adj4" fmla="val -33440"/>
              <a:gd name="adj5" fmla="val 260417"/>
              <a:gd name="adj6" fmla="val -124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求判别式</a:t>
            </a:r>
          </a:p>
        </p:txBody>
      </p:sp>
      <p:sp>
        <p:nvSpPr>
          <p:cNvPr id="120840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59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0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1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if (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fabs( d ) &lt;= 1e-8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60138" name="AutoShape 10"/>
          <p:cNvSpPr>
            <a:spLocks/>
          </p:cNvSpPr>
          <p:nvPr/>
        </p:nvSpPr>
        <p:spPr bwMode="auto">
          <a:xfrm>
            <a:off x="5562600" y="15240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22917"/>
              <a:gd name="adj5" fmla="val 221616"/>
              <a:gd name="adj6" fmla="val -85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有两个相同的实根</a:t>
            </a:r>
          </a:p>
        </p:txBody>
      </p:sp>
      <p:sp>
        <p:nvSpPr>
          <p:cNvPr id="121863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497671" name="Rectangle 7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7672" name="Rectangle 8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7673" name="Text Box 9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7674" name="Text Box 10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7675" name="Rectangle 11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497676" name="Text Box 12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497677" name="Rectangle 13"/>
          <p:cNvSpPr>
            <a:spLocks noChangeArrowheads="1"/>
          </p:cNvSpPr>
          <p:nvPr/>
        </p:nvSpPr>
        <p:spPr bwMode="auto">
          <a:xfrm>
            <a:off x="500034" y="2628920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 smtClean="0">
                <a:latin typeface="Times New Roman" pitchFamily="18" charset="0"/>
              </a:rPr>
              <a:t>max </a:t>
            </a:r>
            <a:r>
              <a:rPr kumimoji="1" lang="en-US" altLang="zh-CN" sz="2000" b="1">
                <a:latin typeface="Times New Roman" pitchFamily="18" charset="0"/>
              </a:rPr>
              <a:t>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1445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3108" y="314324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b-a</a:t>
            </a:r>
            <a:r>
              <a:rPr lang="zh-CN" altLang="en-US" smtClean="0">
                <a:solidFill>
                  <a:srgbClr val="FF0000"/>
                </a:solidFill>
              </a:rPr>
              <a:t>→</a:t>
            </a:r>
            <a:r>
              <a:rPr lang="en-US" altLang="zh-CN" smtClean="0">
                <a:solidFill>
                  <a:srgbClr val="FF0000"/>
                </a:solidFill>
              </a:rPr>
              <a:t>flag</a:t>
            </a:r>
            <a:r>
              <a:rPr lang="zh-CN" altLang="en-US" smtClean="0">
                <a:solidFill>
                  <a:srgbClr val="FF0000"/>
                </a:solidFill>
              </a:rPr>
              <a:t>寄存器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9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14290"/>
            <a:ext cx="3486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643446"/>
            <a:ext cx="6924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500034" y="714356"/>
            <a:ext cx="60722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方向标志</a:t>
            </a:r>
            <a:r>
              <a:rPr lang="en-US" altLang="zh-CN" smtClean="0"/>
              <a:t>DF(Direction flag) DN(1) UP(0)</a:t>
            </a:r>
            <a:endParaRPr lang="zh-CN" altLang="en-US" smtClean="0"/>
          </a:p>
          <a:p>
            <a:r>
              <a:rPr lang="zh-CN" altLang="en-US" smtClean="0"/>
              <a:t>中断标志</a:t>
            </a:r>
            <a:r>
              <a:rPr lang="en-US" altLang="zh-CN" smtClean="0"/>
              <a:t>IF(Interrupt flag) EI(1) DI(0)</a:t>
            </a:r>
            <a:endParaRPr lang="zh-CN" altLang="en-US" smtClean="0"/>
          </a:p>
          <a:p>
            <a:r>
              <a:rPr lang="zh-CN" altLang="en-US" smtClean="0"/>
              <a:t>符号标志</a:t>
            </a:r>
            <a:r>
              <a:rPr lang="en-US" altLang="zh-CN" smtClean="0"/>
              <a:t>SF(Sign flag) NG(1) PL(0)</a:t>
            </a:r>
            <a:endParaRPr lang="zh-CN" altLang="en-US" smtClean="0"/>
          </a:p>
          <a:p>
            <a:r>
              <a:rPr lang="zh-CN" altLang="en-US" smtClean="0"/>
              <a:t>零标志</a:t>
            </a:r>
            <a:r>
              <a:rPr lang="en-US" altLang="zh-CN" smtClean="0"/>
              <a:t>ZF(Zero flag) ZR(1) NZ(0)</a:t>
            </a:r>
            <a:endParaRPr lang="zh-CN" altLang="en-US" smtClean="0"/>
          </a:p>
          <a:p>
            <a:r>
              <a:rPr lang="zh-CN" altLang="en-US" smtClean="0"/>
              <a:t>辅助标志</a:t>
            </a:r>
            <a:r>
              <a:rPr lang="en-US" altLang="zh-CN" smtClean="0"/>
              <a:t>AF(Auxiliary carry flag) AC(1) NA(0)</a:t>
            </a:r>
            <a:endParaRPr lang="zh-CN" altLang="en-US" smtClean="0"/>
          </a:p>
          <a:p>
            <a:r>
              <a:rPr lang="zh-CN" altLang="en-US" smtClean="0"/>
              <a:t>奇偶标志</a:t>
            </a:r>
            <a:r>
              <a:rPr lang="en-US" altLang="zh-CN" smtClean="0"/>
              <a:t>PF(Parity flag) PE(1) PO(0)</a:t>
            </a:r>
            <a:endParaRPr lang="zh-CN" altLang="en-US" smtClean="0"/>
          </a:p>
          <a:p>
            <a:r>
              <a:rPr lang="zh-CN" altLang="en-US" smtClean="0"/>
              <a:t>进位标志</a:t>
            </a:r>
            <a:r>
              <a:rPr lang="en-US" altLang="zh-CN" smtClean="0"/>
              <a:t>CF(Carry flag) CY(1) NC(0)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75"/>
                                        <p:tgtEl>
                                          <p:spTgt spid="49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75"/>
                                        <p:tgtEl>
                                          <p:spTgt spid="497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75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75"/>
                                        <p:tgtEl>
                                          <p:spTgt spid="497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25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75"/>
                                        <p:tgtEl>
                                          <p:spTgt spid="497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25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75"/>
                                        <p:tgtEl>
                                          <p:spTgt spid="497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3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7" grpId="0" build="p" autoUpdateAnimBg="0" advAuto="100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883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884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885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886" name="Rectangle 9"/>
          <p:cNvSpPr>
            <a:spLocks noChangeArrowheads="1"/>
          </p:cNvSpPr>
          <p:nvPr/>
        </p:nvSpPr>
        <p:spPr bwMode="auto">
          <a:xfrm>
            <a:off x="609600" y="192088"/>
            <a:ext cx="8305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if (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d &gt; 1e-8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        {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x1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= ( -b + sqrt( d ) ) / ( 2*a ) ; 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x2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61162" name="AutoShape 10"/>
          <p:cNvSpPr>
            <a:spLocks/>
          </p:cNvSpPr>
          <p:nvPr/>
        </p:nvSpPr>
        <p:spPr bwMode="auto">
          <a:xfrm>
            <a:off x="6172200" y="2243138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19088"/>
              <a:gd name="adj5" fmla="val 221616"/>
              <a:gd name="adj6" fmla="val -70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有两个不相同的实根</a:t>
            </a:r>
          </a:p>
        </p:txBody>
      </p:sp>
      <p:sp>
        <p:nvSpPr>
          <p:cNvPr id="122888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2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7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8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9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10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rp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= -b / ( 2*a ) ; 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ip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62186" name="AutoShape 10"/>
          <p:cNvSpPr>
            <a:spLocks/>
          </p:cNvSpPr>
          <p:nvPr/>
        </p:nvSpPr>
        <p:spPr bwMode="auto">
          <a:xfrm>
            <a:off x="6019800" y="2890838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6648"/>
              <a:gd name="adj5" fmla="val 273699"/>
              <a:gd name="adj6" fmla="val -989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有两个共轭复根</a:t>
            </a:r>
          </a:p>
        </p:txBody>
      </p:sp>
      <p:sp>
        <p:nvSpPr>
          <p:cNvPr id="123912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6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31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32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33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34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63210" name="Rectangle 10"/>
          <p:cNvSpPr>
            <a:spLocks noChangeArrowheads="1"/>
          </p:cNvSpPr>
          <p:nvPr/>
        </p:nvSpPr>
        <p:spPr bwMode="auto">
          <a:xfrm>
            <a:off x="3124200" y="2455863"/>
            <a:ext cx="5562600" cy="6683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a, b, c = 0 2 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It is not quadratic.</a:t>
            </a:r>
          </a:p>
        </p:txBody>
      </p:sp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3124200" y="3195638"/>
            <a:ext cx="5562600" cy="6683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a, b, c = 1 2 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It has two equal real roots: -1</a:t>
            </a:r>
          </a:p>
        </p:txBody>
      </p:sp>
      <p:sp>
        <p:nvSpPr>
          <p:cNvPr id="563212" name="Rectangle 12"/>
          <p:cNvSpPr>
            <a:spLocks noChangeArrowheads="1"/>
          </p:cNvSpPr>
          <p:nvPr/>
        </p:nvSpPr>
        <p:spPr bwMode="auto">
          <a:xfrm>
            <a:off x="3124200" y="3935413"/>
            <a:ext cx="5562600" cy="6683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a, b, c = 1 5 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It has two distinct real roots: -0.208712 and –4.791288</a:t>
            </a:r>
          </a:p>
        </p:txBody>
      </p:sp>
      <p:sp>
        <p:nvSpPr>
          <p:cNvPr id="563213" name="Rectangle 13"/>
          <p:cNvSpPr>
            <a:spLocks noChangeArrowheads="1"/>
          </p:cNvSpPr>
          <p:nvPr/>
        </p:nvSpPr>
        <p:spPr bwMode="auto">
          <a:xfrm>
            <a:off x="3124200" y="4676775"/>
            <a:ext cx="5562600" cy="1382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a, b, c = 2 3 4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It has two complex roots: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-0.75 + 1.198958i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-0.75 - 1.198958i </a:t>
            </a:r>
          </a:p>
        </p:txBody>
      </p:sp>
      <p:sp>
        <p:nvSpPr>
          <p:cNvPr id="12493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6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6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6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0" grpId="0" animBg="1" autoUpdateAnimBg="0"/>
      <p:bldP spid="563211" grpId="0" animBg="1" autoUpdateAnimBg="0"/>
      <p:bldP spid="563212" grpId="0" animBg="1" autoUpdateAnimBg="0"/>
      <p:bldP spid="563213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1219200" y="101123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4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根据一个整型表达式的值决定程序分支 </a:t>
            </a: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533400" y="1624013"/>
            <a:ext cx="373380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zh-CN" altLang="en-US" b="1" i="1">
                <a:solidFill>
                  <a:srgbClr val="006600"/>
                </a:solidFill>
                <a:latin typeface="Times New Roman" pitchFamily="18" charset="0"/>
              </a:rPr>
              <a:t>一般形式 ：</a:t>
            </a:r>
            <a:endParaRPr kumimoji="1" lang="zh-CN" altLang="en-US" b="1">
              <a:solidFill>
                <a:srgbClr val="0066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zh-CN" altLang="en-US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switch (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表达式</a:t>
            </a: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   {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case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常量表达式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 :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语句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1</a:t>
            </a:r>
            <a:endParaRPr kumimoji="1" lang="en-US" altLang="en-US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    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case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常量表达式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 :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语句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2</a:t>
            </a:r>
            <a:endParaRPr kumimoji="1" lang="en-US" altLang="en-US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	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    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case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常量表达式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n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: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语句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   default  :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语句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n+1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}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648200" y="3084513"/>
            <a:ext cx="4114800" cy="28924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b="1" i="1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注：</a:t>
            </a:r>
            <a:endParaRPr kumimoji="1" lang="zh-CN" altLang="en-US" b="1">
              <a:solidFill>
                <a:schemeClr val="accent2"/>
              </a:solidFill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70000"/>
              </a:lnSpc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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类型为非浮点型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  各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常量表达式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类型要与之匹配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  各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常量表达式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要求各不相等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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default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子句可选。缺省时，没有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 匹配值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switch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语句为空</a:t>
            </a:r>
            <a:endParaRPr kumimoji="1" lang="zh-CN" altLang="en-US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4233" name="Oval 9"/>
          <p:cNvSpPr>
            <a:spLocks noChangeArrowheads="1"/>
          </p:cNvSpPr>
          <p:nvPr/>
        </p:nvSpPr>
        <p:spPr bwMode="auto">
          <a:xfrm>
            <a:off x="990600" y="2706688"/>
            <a:ext cx="2133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990600" y="3163888"/>
            <a:ext cx="2133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4235" name="Oval 11"/>
          <p:cNvSpPr>
            <a:spLocks noChangeArrowheads="1"/>
          </p:cNvSpPr>
          <p:nvPr/>
        </p:nvSpPr>
        <p:spPr bwMode="auto">
          <a:xfrm>
            <a:off x="990600" y="4078288"/>
            <a:ext cx="2133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4236" name="Oval 12"/>
          <p:cNvSpPr>
            <a:spLocks noChangeArrowheads="1"/>
          </p:cNvSpPr>
          <p:nvPr/>
        </p:nvSpPr>
        <p:spPr bwMode="auto">
          <a:xfrm>
            <a:off x="990600" y="4611688"/>
            <a:ext cx="990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4237" name="AutoShape 13"/>
          <p:cNvSpPr>
            <a:spLocks/>
          </p:cNvSpPr>
          <p:nvPr/>
        </p:nvSpPr>
        <p:spPr bwMode="auto">
          <a:xfrm>
            <a:off x="5181600" y="186848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843"/>
              <a:gd name="adj5" fmla="val 304949"/>
              <a:gd name="adj6" fmla="val -13815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语句标号</a:t>
            </a:r>
          </a:p>
        </p:txBody>
      </p:sp>
      <p:sp>
        <p:nvSpPr>
          <p:cNvPr id="125963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6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6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6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6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64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64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64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64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564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5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5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56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utoUpdateAnimBg="0"/>
      <p:bldP spid="564230" grpId="0" autoUpdateAnimBg="0"/>
      <p:bldP spid="564231" grpId="0" build="p" autoUpdateAnimBg="0" advAuto="1000"/>
      <p:bldP spid="564232" grpId="0" build="p" autoUpdateAnimBg="0" advAuto="2000"/>
      <p:bldP spid="564233" grpId="0" animBg="1"/>
      <p:bldP spid="564234" grpId="0" animBg="1"/>
      <p:bldP spid="564235" grpId="0" animBg="1"/>
      <p:bldP spid="564236" grpId="0" animBg="1"/>
      <p:bldP spid="564237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219200" y="1011238"/>
            <a:ext cx="472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4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根据一个整型表达式的值决定程序分支 </a:t>
            </a:r>
          </a:p>
        </p:txBody>
      </p:sp>
      <p:sp>
        <p:nvSpPr>
          <p:cNvPr id="126979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7388" y="2401888"/>
            <a:ext cx="7777162" cy="2514600"/>
            <a:chOff x="573" y="1104"/>
            <a:chExt cx="4899" cy="1584"/>
          </a:xfrm>
        </p:grpSpPr>
        <p:grpSp>
          <p:nvGrpSpPr>
            <p:cNvPr id="126983" name="Group 8"/>
            <p:cNvGrpSpPr>
              <a:grpSpLocks/>
            </p:cNvGrpSpPr>
            <p:nvPr/>
          </p:nvGrpSpPr>
          <p:grpSpPr bwMode="auto">
            <a:xfrm>
              <a:off x="573" y="1440"/>
              <a:ext cx="4523" cy="1248"/>
              <a:chOff x="573" y="1440"/>
              <a:chExt cx="4523" cy="1248"/>
            </a:xfrm>
          </p:grpSpPr>
          <p:sp>
            <p:nvSpPr>
              <p:cNvPr id="127009" name="AutoShape 9"/>
              <p:cNvSpPr>
                <a:spLocks noChangeArrowheads="1"/>
              </p:cNvSpPr>
              <p:nvPr/>
            </p:nvSpPr>
            <p:spPr bwMode="auto">
              <a:xfrm>
                <a:off x="2426" y="1440"/>
                <a:ext cx="859" cy="249"/>
              </a:xfrm>
              <a:prstGeom prst="flowChartPreparation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zh-CN" altLang="en-US" b="1">
                    <a:solidFill>
                      <a:srgbClr val="CC0000"/>
                    </a:solidFill>
                    <a:latin typeface="Times New Roman" pitchFamily="18" charset="0"/>
                  </a:rPr>
                  <a:t>表达式</a:t>
                </a:r>
                <a:endParaRPr kumimoji="1" lang="zh-CN" altLang="en-US" b="1">
                  <a:latin typeface="Times New Roman" pitchFamily="18" charset="0"/>
                </a:endParaRPr>
              </a:p>
            </p:txBody>
          </p:sp>
          <p:sp>
            <p:nvSpPr>
              <p:cNvPr id="127010" name="AutoShape 10"/>
              <p:cNvSpPr>
                <a:spLocks noChangeArrowheads="1"/>
              </p:cNvSpPr>
              <p:nvPr/>
            </p:nvSpPr>
            <p:spPr bwMode="auto">
              <a:xfrm>
                <a:off x="573" y="2439"/>
                <a:ext cx="600" cy="249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 </a:t>
                </a:r>
                <a:r>
                  <a:rPr kumimoji="1" lang="zh-CN" altLang="en-US" b="1">
                    <a:latin typeface="Times New Roman" pitchFamily="18" charset="0"/>
                  </a:rPr>
                  <a:t>语句 </a:t>
                </a:r>
                <a:r>
                  <a:rPr kumimoji="1" lang="en-US" altLang="zh-CN" b="1">
                    <a:latin typeface="Times New Roman" pitchFamily="18" charset="0"/>
                  </a:rPr>
                  <a:t>1 </a:t>
                </a:r>
              </a:p>
            </p:txBody>
          </p:sp>
          <p:sp>
            <p:nvSpPr>
              <p:cNvPr id="127011" name="AutoShape 11"/>
              <p:cNvSpPr>
                <a:spLocks noChangeArrowheads="1"/>
              </p:cNvSpPr>
              <p:nvPr/>
            </p:nvSpPr>
            <p:spPr bwMode="auto">
              <a:xfrm>
                <a:off x="1389" y="2439"/>
                <a:ext cx="600" cy="249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 </a:t>
                </a:r>
                <a:r>
                  <a:rPr kumimoji="1" lang="zh-CN" altLang="en-US" b="1">
                    <a:latin typeface="Times New Roman" pitchFamily="18" charset="0"/>
                  </a:rPr>
                  <a:t>语句 </a:t>
                </a:r>
                <a:r>
                  <a:rPr kumimoji="1" lang="en-US" altLang="zh-CN" b="1"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127012" name="AutoShape 12"/>
              <p:cNvSpPr>
                <a:spLocks noChangeArrowheads="1"/>
              </p:cNvSpPr>
              <p:nvPr/>
            </p:nvSpPr>
            <p:spPr bwMode="auto">
              <a:xfrm>
                <a:off x="2205" y="2439"/>
                <a:ext cx="600" cy="249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 </a:t>
                </a:r>
                <a:r>
                  <a:rPr kumimoji="1" lang="zh-CN" altLang="en-US" b="1">
                    <a:latin typeface="Times New Roman" pitchFamily="18" charset="0"/>
                  </a:rPr>
                  <a:t>语句 </a:t>
                </a:r>
                <a:r>
                  <a:rPr kumimoji="1" lang="en-US" altLang="zh-CN" b="1">
                    <a:latin typeface="Times New Roman" pitchFamily="18" charset="0"/>
                  </a:rPr>
                  <a:t>3 </a:t>
                </a:r>
              </a:p>
            </p:txBody>
          </p:sp>
          <p:sp>
            <p:nvSpPr>
              <p:cNvPr id="127013" name="AutoShape 13"/>
              <p:cNvSpPr>
                <a:spLocks noChangeArrowheads="1"/>
              </p:cNvSpPr>
              <p:nvPr/>
            </p:nvSpPr>
            <p:spPr bwMode="auto">
              <a:xfrm>
                <a:off x="3551" y="2439"/>
                <a:ext cx="680" cy="249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  </a:t>
                </a:r>
                <a:r>
                  <a:rPr kumimoji="1" lang="zh-CN" altLang="en-US" b="1">
                    <a:latin typeface="Times New Roman" pitchFamily="18" charset="0"/>
                  </a:rPr>
                  <a:t>语句 </a:t>
                </a:r>
                <a:r>
                  <a:rPr kumimoji="1" lang="en-US" altLang="zh-CN" b="1">
                    <a:latin typeface="Times New Roman" pitchFamily="18" charset="0"/>
                  </a:rPr>
                  <a:t>n  </a:t>
                </a:r>
              </a:p>
            </p:txBody>
          </p:sp>
          <p:sp>
            <p:nvSpPr>
              <p:cNvPr id="127014" name="AutoShape 14"/>
              <p:cNvSpPr>
                <a:spLocks noChangeArrowheads="1"/>
              </p:cNvSpPr>
              <p:nvPr/>
            </p:nvSpPr>
            <p:spPr bwMode="auto">
              <a:xfrm>
                <a:off x="4442" y="2439"/>
                <a:ext cx="654" cy="249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zh-CN" altLang="en-US" b="1">
                    <a:latin typeface="Times New Roman" pitchFamily="18" charset="0"/>
                  </a:rPr>
                  <a:t>语句</a:t>
                </a:r>
                <a:r>
                  <a:rPr kumimoji="1" lang="en-US" altLang="zh-CN" b="1">
                    <a:latin typeface="Times New Roman" pitchFamily="18" charset="0"/>
                  </a:rPr>
                  <a:t>n+1</a:t>
                </a:r>
              </a:p>
            </p:txBody>
          </p:sp>
        </p:grpSp>
        <p:grpSp>
          <p:nvGrpSpPr>
            <p:cNvPr id="126984" name="Group 15"/>
            <p:cNvGrpSpPr>
              <a:grpSpLocks/>
            </p:cNvGrpSpPr>
            <p:nvPr/>
          </p:nvGrpSpPr>
          <p:grpSpPr bwMode="auto">
            <a:xfrm>
              <a:off x="846" y="2016"/>
              <a:ext cx="4594" cy="240"/>
              <a:chOff x="846" y="2016"/>
              <a:chExt cx="4594" cy="240"/>
            </a:xfrm>
          </p:grpSpPr>
          <p:sp>
            <p:nvSpPr>
              <p:cNvPr id="127004" name="Text Box 16"/>
              <p:cNvSpPr txBox="1">
                <a:spLocks noChangeArrowheads="1"/>
              </p:cNvSpPr>
              <p:nvPr/>
            </p:nvSpPr>
            <p:spPr bwMode="auto">
              <a:xfrm>
                <a:off x="846" y="2016"/>
                <a:ext cx="54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=</a:t>
                </a:r>
                <a:r>
                  <a:rPr kumimoji="1" lang="zh-CN" altLang="en-US" b="1">
                    <a:solidFill>
                      <a:srgbClr val="CC0000"/>
                    </a:solidFill>
                    <a:latin typeface="宋体" pitchFamily="2" charset="-122"/>
                  </a:rPr>
                  <a:t>常量</a:t>
                </a:r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1</a:t>
                </a:r>
                <a:endParaRPr kumimoji="1" lang="en-US" altLang="zh-CN" b="1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005" name="Text Box 17"/>
              <p:cNvSpPr txBox="1">
                <a:spLocks noChangeArrowheads="1"/>
              </p:cNvSpPr>
              <p:nvPr/>
            </p:nvSpPr>
            <p:spPr bwMode="auto">
              <a:xfrm>
                <a:off x="1710" y="2016"/>
                <a:ext cx="54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=</a:t>
                </a:r>
                <a:r>
                  <a:rPr kumimoji="1" lang="zh-CN" altLang="en-US" b="1">
                    <a:solidFill>
                      <a:srgbClr val="CC0000"/>
                    </a:solidFill>
                    <a:latin typeface="宋体" pitchFamily="2" charset="-122"/>
                  </a:rPr>
                  <a:t>常量</a:t>
                </a:r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2</a:t>
                </a:r>
                <a:endParaRPr kumimoji="1" lang="en-US" altLang="zh-CN" b="1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006" name="Text Box 18"/>
              <p:cNvSpPr txBox="1">
                <a:spLocks noChangeArrowheads="1"/>
              </p:cNvSpPr>
              <p:nvPr/>
            </p:nvSpPr>
            <p:spPr bwMode="auto">
              <a:xfrm>
                <a:off x="2494" y="2025"/>
                <a:ext cx="54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=</a:t>
                </a:r>
                <a:r>
                  <a:rPr kumimoji="1" lang="zh-CN" altLang="en-US" b="1">
                    <a:solidFill>
                      <a:srgbClr val="CC0000"/>
                    </a:solidFill>
                    <a:latin typeface="宋体" pitchFamily="2" charset="-122"/>
                  </a:rPr>
                  <a:t>常量</a:t>
                </a:r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3</a:t>
                </a:r>
                <a:endParaRPr kumimoji="1" lang="en-US" altLang="zh-CN" b="1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007" name="Text Box 19"/>
              <p:cNvSpPr txBox="1">
                <a:spLocks noChangeArrowheads="1"/>
              </p:cNvSpPr>
              <p:nvPr/>
            </p:nvSpPr>
            <p:spPr bwMode="auto">
              <a:xfrm>
                <a:off x="3886" y="2025"/>
                <a:ext cx="54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=</a:t>
                </a:r>
                <a:r>
                  <a:rPr kumimoji="1" lang="zh-CN" altLang="en-US" b="1">
                    <a:solidFill>
                      <a:srgbClr val="CC0000"/>
                    </a:solidFill>
                    <a:latin typeface="宋体" pitchFamily="2" charset="-122"/>
                  </a:rPr>
                  <a:t>常量</a:t>
                </a:r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n</a:t>
                </a:r>
                <a:endParaRPr kumimoji="1" lang="en-US" altLang="zh-CN" b="1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008" name="Text Box 20"/>
              <p:cNvSpPr txBox="1">
                <a:spLocks noChangeArrowheads="1"/>
              </p:cNvSpPr>
              <p:nvPr/>
            </p:nvSpPr>
            <p:spPr bwMode="auto">
              <a:xfrm>
                <a:off x="4750" y="2016"/>
                <a:ext cx="69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=</a:t>
                </a:r>
                <a:r>
                  <a:rPr kumimoji="1" lang="zh-CN" altLang="en-US" b="1">
                    <a:solidFill>
                      <a:srgbClr val="CC0000"/>
                    </a:solidFill>
                    <a:latin typeface="宋体" pitchFamily="2" charset="-122"/>
                  </a:rPr>
                  <a:t>常量</a:t>
                </a:r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n+1</a:t>
                </a:r>
                <a:endParaRPr kumimoji="1" lang="en-US" altLang="zh-CN" b="1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26985" name="Group 21"/>
            <p:cNvGrpSpPr>
              <a:grpSpLocks/>
            </p:cNvGrpSpPr>
            <p:nvPr/>
          </p:nvGrpSpPr>
          <p:grpSpPr bwMode="auto">
            <a:xfrm>
              <a:off x="864" y="1104"/>
              <a:ext cx="4608" cy="1488"/>
              <a:chOff x="864" y="1104"/>
              <a:chExt cx="4608" cy="1488"/>
            </a:xfrm>
          </p:grpSpPr>
          <p:grpSp>
            <p:nvGrpSpPr>
              <p:cNvPr id="126986" name="Group 22"/>
              <p:cNvGrpSpPr>
                <a:grpSpLocks/>
              </p:cNvGrpSpPr>
              <p:nvPr/>
            </p:nvGrpSpPr>
            <p:grpSpPr bwMode="auto">
              <a:xfrm>
                <a:off x="864" y="1104"/>
                <a:ext cx="3888" cy="1488"/>
                <a:chOff x="864" y="1104"/>
                <a:chExt cx="3888" cy="1488"/>
              </a:xfrm>
            </p:grpSpPr>
            <p:sp>
              <p:nvSpPr>
                <p:cNvPr id="126988" name="Line 23"/>
                <p:cNvSpPr>
                  <a:spLocks noChangeShapeType="1"/>
                </p:cNvSpPr>
                <p:nvPr/>
              </p:nvSpPr>
              <p:spPr bwMode="auto">
                <a:xfrm>
                  <a:off x="2879" y="110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89" name="Line 24"/>
                <p:cNvSpPr>
                  <a:spLocks noChangeShapeType="1"/>
                </p:cNvSpPr>
                <p:nvPr/>
              </p:nvSpPr>
              <p:spPr bwMode="auto">
                <a:xfrm>
                  <a:off x="864" y="1872"/>
                  <a:ext cx="388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0" name="Line 25"/>
                <p:cNvSpPr>
                  <a:spLocks noChangeShapeType="1"/>
                </p:cNvSpPr>
                <p:nvPr/>
              </p:nvSpPr>
              <p:spPr bwMode="auto">
                <a:xfrm>
                  <a:off x="864" y="1872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1" name="Line 26"/>
                <p:cNvSpPr>
                  <a:spLocks noChangeShapeType="1"/>
                </p:cNvSpPr>
                <p:nvPr/>
              </p:nvSpPr>
              <p:spPr bwMode="auto">
                <a:xfrm>
                  <a:off x="1728" y="1872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2" name="Line 27"/>
                <p:cNvSpPr>
                  <a:spLocks noChangeShapeType="1"/>
                </p:cNvSpPr>
                <p:nvPr/>
              </p:nvSpPr>
              <p:spPr bwMode="auto">
                <a:xfrm>
                  <a:off x="2496" y="1872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3" name="Line 28"/>
                <p:cNvSpPr>
                  <a:spLocks noChangeShapeType="1"/>
                </p:cNvSpPr>
                <p:nvPr/>
              </p:nvSpPr>
              <p:spPr bwMode="auto">
                <a:xfrm>
                  <a:off x="3888" y="1872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4" name="Line 29"/>
                <p:cNvSpPr>
                  <a:spLocks noChangeShapeType="1"/>
                </p:cNvSpPr>
                <p:nvPr/>
              </p:nvSpPr>
              <p:spPr bwMode="auto">
                <a:xfrm>
                  <a:off x="4752" y="1872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5" name="Line 30"/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6996" name="Group 31"/>
                <p:cNvGrpSpPr>
                  <a:grpSpLocks/>
                </p:cNvGrpSpPr>
                <p:nvPr/>
              </p:nvGrpSpPr>
              <p:grpSpPr bwMode="auto">
                <a:xfrm>
                  <a:off x="3123" y="2592"/>
                  <a:ext cx="141" cy="0"/>
                  <a:chOff x="3123" y="3072"/>
                  <a:chExt cx="141" cy="0"/>
                </a:xfrm>
              </p:grpSpPr>
              <p:sp>
                <p:nvSpPr>
                  <p:cNvPr id="12700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23" y="3072"/>
                    <a:ext cx="4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0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19" y="3072"/>
                    <a:ext cx="4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699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8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9" name="Line 36"/>
                <p:cNvSpPr>
                  <a:spLocks noChangeShapeType="1"/>
                </p:cNvSpPr>
                <p:nvPr/>
              </p:nvSpPr>
              <p:spPr bwMode="auto">
                <a:xfrm>
                  <a:off x="4215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0" name="Line 37"/>
                <p:cNvSpPr>
                  <a:spLocks noChangeShapeType="1"/>
                </p:cNvSpPr>
                <p:nvPr/>
              </p:nvSpPr>
              <p:spPr bwMode="auto">
                <a:xfrm>
                  <a:off x="2784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1" name="Line 38"/>
                <p:cNvSpPr>
                  <a:spLocks noChangeShapeType="1"/>
                </p:cNvSpPr>
                <p:nvPr/>
              </p:nvSpPr>
              <p:spPr bwMode="auto">
                <a:xfrm>
                  <a:off x="3303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6987" name="Line 39"/>
              <p:cNvSpPr>
                <a:spLocks noChangeShapeType="1"/>
              </p:cNvSpPr>
              <p:nvPr/>
            </p:nvSpPr>
            <p:spPr bwMode="auto">
              <a:xfrm>
                <a:off x="5088" y="259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5288" name="Text Box 40"/>
          <p:cNvSpPr txBox="1">
            <a:spLocks noChangeArrowheads="1"/>
          </p:cNvSpPr>
          <p:nvPr/>
        </p:nvSpPr>
        <p:spPr bwMode="auto">
          <a:xfrm>
            <a:off x="685800" y="2005013"/>
            <a:ext cx="1196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执行流程</a:t>
            </a:r>
          </a:p>
        </p:txBody>
      </p:sp>
      <p:sp>
        <p:nvSpPr>
          <p:cNvPr id="126982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8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685800" y="1490663"/>
            <a:ext cx="5657850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3729038" y="1793875"/>
            <a:ext cx="5091112" cy="874713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miter lim="800000"/>
            <a:headEnd/>
            <a:tailEnd/>
          </a:ln>
          <a:effectLst>
            <a:outerShdw dist="56796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b="1" i="1">
                <a:solidFill>
                  <a:srgbClr val="CC0000"/>
                </a:solidFill>
                <a:latin typeface="Times New Roman" pitchFamily="18" charset="0"/>
              </a:rPr>
              <a:t>观察不同输入时的输出结果</a:t>
            </a:r>
          </a:p>
        </p:txBody>
      </p:sp>
      <p:sp>
        <p:nvSpPr>
          <p:cNvPr id="12800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66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66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66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66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66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66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66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66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66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66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66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66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5662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5662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8" grpId="0" build="p" autoUpdateAnimBg="0" advAuto="1000"/>
      <p:bldP spid="566279" grpId="0" build="p" autoUpdateAnimBg="0" advAuto="1000"/>
      <p:bldP spid="566280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29027" name="Text Box 6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29028" name="Text Box 7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29200" y="2401888"/>
            <a:ext cx="3597275" cy="457200"/>
            <a:chOff x="2966" y="2208"/>
            <a:chExt cx="2266" cy="288"/>
          </a:xfrm>
        </p:grpSpPr>
        <p:sp>
          <p:nvSpPr>
            <p:cNvPr id="129031" name="Text Box 9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29032" name="Rectangle 10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29030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ChangeArrowheads="1"/>
          </p:cNvSpPr>
          <p:nvPr/>
        </p:nvSpPr>
        <p:spPr bwMode="auto">
          <a:xfrm>
            <a:off x="830263" y="3644900"/>
            <a:ext cx="3886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1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0052" name="Text Box 6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0053" name="Text Box 7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0054" name="Group 8"/>
          <p:cNvGrpSpPr>
            <a:grpSpLocks/>
          </p:cNvGrpSpPr>
          <p:nvPr/>
        </p:nvGrpSpPr>
        <p:grpSpPr bwMode="auto">
          <a:xfrm>
            <a:off x="5029200" y="2401888"/>
            <a:ext cx="3597275" cy="457200"/>
            <a:chOff x="2966" y="2208"/>
            <a:chExt cx="2266" cy="288"/>
          </a:xfrm>
        </p:grpSpPr>
        <p:sp>
          <p:nvSpPr>
            <p:cNvPr id="130056" name="Text Box 9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0057" name="Rectangle 10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30055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914400" y="3984625"/>
            <a:ext cx="4267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5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1076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1077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1078" name="Group 9"/>
          <p:cNvGrpSpPr>
            <a:grpSpLocks/>
          </p:cNvGrpSpPr>
          <p:nvPr/>
        </p:nvGrpSpPr>
        <p:grpSpPr bwMode="auto">
          <a:xfrm>
            <a:off x="5286380" y="1757354"/>
            <a:ext cx="3597275" cy="457200"/>
            <a:chOff x="2966" y="2208"/>
            <a:chExt cx="2266" cy="288"/>
          </a:xfrm>
        </p:grpSpPr>
        <p:sp>
          <p:nvSpPr>
            <p:cNvPr id="131083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1084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86380" y="2214554"/>
            <a:ext cx="3597275" cy="1828800"/>
            <a:chOff x="3168" y="1872"/>
            <a:chExt cx="2266" cy="1152"/>
          </a:xfrm>
        </p:grpSpPr>
        <p:sp>
          <p:nvSpPr>
            <p:cNvPr id="131081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1082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108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2209800" y="4343400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099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2100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2101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2102" name="Group 9"/>
          <p:cNvGrpSpPr>
            <a:grpSpLocks/>
          </p:cNvGrpSpPr>
          <p:nvPr/>
        </p:nvGrpSpPr>
        <p:grpSpPr bwMode="auto">
          <a:xfrm>
            <a:off x="5143504" y="1900230"/>
            <a:ext cx="3597275" cy="457200"/>
            <a:chOff x="2966" y="2208"/>
            <a:chExt cx="2266" cy="288"/>
          </a:xfrm>
        </p:grpSpPr>
        <p:sp>
          <p:nvSpPr>
            <p:cNvPr id="132107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2108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2103" name="Group 12"/>
          <p:cNvGrpSpPr>
            <a:grpSpLocks/>
          </p:cNvGrpSpPr>
          <p:nvPr/>
        </p:nvGrpSpPr>
        <p:grpSpPr bwMode="auto">
          <a:xfrm>
            <a:off x="5143504" y="2357430"/>
            <a:ext cx="3597275" cy="1828800"/>
            <a:chOff x="3168" y="1872"/>
            <a:chExt cx="2266" cy="1152"/>
          </a:xfrm>
        </p:grpSpPr>
        <p:sp>
          <p:nvSpPr>
            <p:cNvPr id="132105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2106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210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533400" y="27162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2468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498696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8697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8698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8699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8700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498701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498702" name="Line 14"/>
          <p:cNvSpPr>
            <a:spLocks noChangeShapeType="1"/>
          </p:cNvSpPr>
          <p:nvPr/>
        </p:nvSpPr>
        <p:spPr bwMode="auto">
          <a:xfrm>
            <a:off x="58674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8703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2471" name="Rectangle 16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rgbClr val="0099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2472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3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2209800" y="4343400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3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3124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3125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3126" name="Group 9"/>
          <p:cNvGrpSpPr>
            <a:grpSpLocks/>
          </p:cNvGrpSpPr>
          <p:nvPr/>
        </p:nvGrpSpPr>
        <p:grpSpPr bwMode="auto">
          <a:xfrm>
            <a:off x="5143504" y="2043106"/>
            <a:ext cx="3597275" cy="457200"/>
            <a:chOff x="2966" y="2208"/>
            <a:chExt cx="2266" cy="288"/>
          </a:xfrm>
        </p:grpSpPr>
        <p:sp>
          <p:nvSpPr>
            <p:cNvPr id="133131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3132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3127" name="Group 12"/>
          <p:cNvGrpSpPr>
            <a:grpSpLocks/>
          </p:cNvGrpSpPr>
          <p:nvPr/>
        </p:nvGrpSpPr>
        <p:grpSpPr bwMode="auto">
          <a:xfrm>
            <a:off x="5143504" y="2500306"/>
            <a:ext cx="3597275" cy="1828800"/>
            <a:chOff x="3168" y="1872"/>
            <a:chExt cx="2266" cy="1152"/>
          </a:xfrm>
        </p:grpSpPr>
        <p:sp>
          <p:nvSpPr>
            <p:cNvPr id="133129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3130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3128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2209800" y="4703763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7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4148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4149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4150" name="Group 9"/>
          <p:cNvGrpSpPr>
            <a:grpSpLocks/>
          </p:cNvGrpSpPr>
          <p:nvPr/>
        </p:nvGrpSpPr>
        <p:grpSpPr bwMode="auto">
          <a:xfrm>
            <a:off x="5214942" y="1900230"/>
            <a:ext cx="3597275" cy="457200"/>
            <a:chOff x="2966" y="2208"/>
            <a:chExt cx="2266" cy="288"/>
          </a:xfrm>
        </p:grpSpPr>
        <p:sp>
          <p:nvSpPr>
            <p:cNvPr id="134155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4156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4151" name="Group 12"/>
          <p:cNvGrpSpPr>
            <a:grpSpLocks/>
          </p:cNvGrpSpPr>
          <p:nvPr/>
        </p:nvGrpSpPr>
        <p:grpSpPr bwMode="auto">
          <a:xfrm>
            <a:off x="5214942" y="2357430"/>
            <a:ext cx="3597275" cy="1828800"/>
            <a:chOff x="3168" y="1872"/>
            <a:chExt cx="2266" cy="1152"/>
          </a:xfrm>
        </p:grpSpPr>
        <p:sp>
          <p:nvSpPr>
            <p:cNvPr id="134153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4154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4152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209800" y="4703763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1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5172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5173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5174" name="Group 9"/>
          <p:cNvGrpSpPr>
            <a:grpSpLocks/>
          </p:cNvGrpSpPr>
          <p:nvPr/>
        </p:nvGrpSpPr>
        <p:grpSpPr bwMode="auto">
          <a:xfrm>
            <a:off x="5143504" y="1900230"/>
            <a:ext cx="3597275" cy="457200"/>
            <a:chOff x="2966" y="2208"/>
            <a:chExt cx="2266" cy="288"/>
          </a:xfrm>
        </p:grpSpPr>
        <p:sp>
          <p:nvSpPr>
            <p:cNvPr id="135179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5180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5175" name="Group 12"/>
          <p:cNvGrpSpPr>
            <a:grpSpLocks/>
          </p:cNvGrpSpPr>
          <p:nvPr/>
        </p:nvGrpSpPr>
        <p:grpSpPr bwMode="auto">
          <a:xfrm>
            <a:off x="5143504" y="2357430"/>
            <a:ext cx="3597275" cy="1828800"/>
            <a:chOff x="3168" y="1872"/>
            <a:chExt cx="2266" cy="1152"/>
          </a:xfrm>
        </p:grpSpPr>
        <p:sp>
          <p:nvSpPr>
            <p:cNvPr id="135177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5178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5176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2209800" y="5064125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5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6196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6197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6198" name="Group 9"/>
          <p:cNvGrpSpPr>
            <a:grpSpLocks/>
          </p:cNvGrpSpPr>
          <p:nvPr/>
        </p:nvGrpSpPr>
        <p:grpSpPr bwMode="auto">
          <a:xfrm>
            <a:off x="5214942" y="1900230"/>
            <a:ext cx="3597275" cy="457200"/>
            <a:chOff x="2966" y="2208"/>
            <a:chExt cx="2266" cy="288"/>
          </a:xfrm>
        </p:grpSpPr>
        <p:sp>
          <p:nvSpPr>
            <p:cNvPr id="136203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6204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6199" name="Group 12"/>
          <p:cNvGrpSpPr>
            <a:grpSpLocks/>
          </p:cNvGrpSpPr>
          <p:nvPr/>
        </p:nvGrpSpPr>
        <p:grpSpPr bwMode="auto">
          <a:xfrm>
            <a:off x="5214942" y="2357430"/>
            <a:ext cx="3597275" cy="1828800"/>
            <a:chOff x="3168" y="1872"/>
            <a:chExt cx="2266" cy="1152"/>
          </a:xfrm>
        </p:grpSpPr>
        <p:sp>
          <p:nvSpPr>
            <p:cNvPr id="136201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6202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620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209800" y="5064125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19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7220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7221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7222" name="Group 9"/>
          <p:cNvGrpSpPr>
            <a:grpSpLocks/>
          </p:cNvGrpSpPr>
          <p:nvPr/>
        </p:nvGrpSpPr>
        <p:grpSpPr bwMode="auto">
          <a:xfrm>
            <a:off x="5214942" y="1900230"/>
            <a:ext cx="3597275" cy="457200"/>
            <a:chOff x="2966" y="2208"/>
            <a:chExt cx="2266" cy="288"/>
          </a:xfrm>
        </p:grpSpPr>
        <p:sp>
          <p:nvSpPr>
            <p:cNvPr id="137227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7228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7223" name="Group 12"/>
          <p:cNvGrpSpPr>
            <a:grpSpLocks/>
          </p:cNvGrpSpPr>
          <p:nvPr/>
        </p:nvGrpSpPr>
        <p:grpSpPr bwMode="auto">
          <a:xfrm>
            <a:off x="5214942" y="2357430"/>
            <a:ext cx="3597275" cy="1828800"/>
            <a:chOff x="3168" y="1872"/>
            <a:chExt cx="2266" cy="1152"/>
          </a:xfrm>
        </p:grpSpPr>
        <p:sp>
          <p:nvSpPr>
            <p:cNvPr id="137225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7226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722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209800" y="5424488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3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8244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8245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8246" name="Group 9"/>
          <p:cNvGrpSpPr>
            <a:grpSpLocks/>
          </p:cNvGrpSpPr>
          <p:nvPr/>
        </p:nvGrpSpPr>
        <p:grpSpPr bwMode="auto">
          <a:xfrm>
            <a:off x="5143504" y="1828792"/>
            <a:ext cx="3597275" cy="457200"/>
            <a:chOff x="2966" y="2208"/>
            <a:chExt cx="2266" cy="288"/>
          </a:xfrm>
        </p:grpSpPr>
        <p:sp>
          <p:nvSpPr>
            <p:cNvPr id="138251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8252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8247" name="Group 12"/>
          <p:cNvGrpSpPr>
            <a:grpSpLocks/>
          </p:cNvGrpSpPr>
          <p:nvPr/>
        </p:nvGrpSpPr>
        <p:grpSpPr bwMode="auto">
          <a:xfrm>
            <a:off x="5143504" y="2285992"/>
            <a:ext cx="3597275" cy="1828800"/>
            <a:chOff x="3168" y="1872"/>
            <a:chExt cx="2266" cy="1152"/>
          </a:xfrm>
        </p:grpSpPr>
        <p:sp>
          <p:nvSpPr>
            <p:cNvPr id="138249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8250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8248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209800" y="5424488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7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9268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9269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9270" name="Group 9"/>
          <p:cNvGrpSpPr>
            <a:grpSpLocks/>
          </p:cNvGrpSpPr>
          <p:nvPr/>
        </p:nvGrpSpPr>
        <p:grpSpPr bwMode="auto">
          <a:xfrm>
            <a:off x="5286380" y="1971668"/>
            <a:ext cx="3597275" cy="457200"/>
            <a:chOff x="2966" y="2208"/>
            <a:chExt cx="2266" cy="288"/>
          </a:xfrm>
        </p:grpSpPr>
        <p:sp>
          <p:nvSpPr>
            <p:cNvPr id="139275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9276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9271" name="Group 12"/>
          <p:cNvGrpSpPr>
            <a:grpSpLocks/>
          </p:cNvGrpSpPr>
          <p:nvPr/>
        </p:nvGrpSpPr>
        <p:grpSpPr bwMode="auto">
          <a:xfrm>
            <a:off x="5286380" y="2428868"/>
            <a:ext cx="3597275" cy="1828800"/>
            <a:chOff x="3168" y="1872"/>
            <a:chExt cx="2266" cy="1152"/>
          </a:xfrm>
        </p:grpSpPr>
        <p:sp>
          <p:nvSpPr>
            <p:cNvPr id="139273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9274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9272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40291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40292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40293" name="Group 9"/>
          <p:cNvGrpSpPr>
            <a:grpSpLocks/>
          </p:cNvGrpSpPr>
          <p:nvPr/>
        </p:nvGrpSpPr>
        <p:grpSpPr bwMode="auto">
          <a:xfrm>
            <a:off x="5286380" y="1971668"/>
            <a:ext cx="3597275" cy="457200"/>
            <a:chOff x="2966" y="2208"/>
            <a:chExt cx="2266" cy="288"/>
          </a:xfrm>
        </p:grpSpPr>
        <p:sp>
          <p:nvSpPr>
            <p:cNvPr id="140301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0302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40294" name="Group 12"/>
          <p:cNvGrpSpPr>
            <a:grpSpLocks/>
          </p:cNvGrpSpPr>
          <p:nvPr/>
        </p:nvGrpSpPr>
        <p:grpSpPr bwMode="auto">
          <a:xfrm>
            <a:off x="5286380" y="2428868"/>
            <a:ext cx="3597275" cy="1828800"/>
            <a:chOff x="3168" y="1872"/>
            <a:chExt cx="2266" cy="1152"/>
          </a:xfrm>
        </p:grpSpPr>
        <p:sp>
          <p:nvSpPr>
            <p:cNvPr id="140299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0300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86380" y="4257668"/>
            <a:ext cx="3597275" cy="457200"/>
            <a:chOff x="2966" y="2208"/>
            <a:chExt cx="2266" cy="288"/>
          </a:xfrm>
        </p:grpSpPr>
        <p:sp>
          <p:nvSpPr>
            <p:cNvPr id="140297" name="Text Box 16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0298" name="Rectangle 17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40296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7"/>
          <p:cNvSpPr>
            <a:spLocks noChangeArrowheads="1"/>
          </p:cNvSpPr>
          <p:nvPr/>
        </p:nvSpPr>
        <p:spPr bwMode="auto">
          <a:xfrm>
            <a:off x="2209800" y="5064125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5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41316" name="Text Box 6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41317" name="Text Box 7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41318" name="Group 8"/>
          <p:cNvGrpSpPr>
            <a:grpSpLocks/>
          </p:cNvGrpSpPr>
          <p:nvPr/>
        </p:nvGrpSpPr>
        <p:grpSpPr bwMode="auto">
          <a:xfrm>
            <a:off x="5357818" y="1757354"/>
            <a:ext cx="3597275" cy="457200"/>
            <a:chOff x="2966" y="2208"/>
            <a:chExt cx="2266" cy="288"/>
          </a:xfrm>
        </p:grpSpPr>
        <p:sp>
          <p:nvSpPr>
            <p:cNvPr id="141329" name="Text Box 9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1330" name="Rectangle 10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41319" name="Group 11"/>
          <p:cNvGrpSpPr>
            <a:grpSpLocks/>
          </p:cNvGrpSpPr>
          <p:nvPr/>
        </p:nvGrpSpPr>
        <p:grpSpPr bwMode="auto">
          <a:xfrm>
            <a:off x="5357818" y="2214554"/>
            <a:ext cx="3597275" cy="1828800"/>
            <a:chOff x="3168" y="1872"/>
            <a:chExt cx="2266" cy="1152"/>
          </a:xfrm>
        </p:grpSpPr>
        <p:sp>
          <p:nvSpPr>
            <p:cNvPr id="141327" name="Text Box 12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1328" name="Rectangle 13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grpSp>
        <p:nvGrpSpPr>
          <p:cNvPr id="141320" name="Group 14"/>
          <p:cNvGrpSpPr>
            <a:grpSpLocks/>
          </p:cNvGrpSpPr>
          <p:nvPr/>
        </p:nvGrpSpPr>
        <p:grpSpPr bwMode="auto">
          <a:xfrm>
            <a:off x="5029200" y="4687888"/>
            <a:ext cx="3597275" cy="457200"/>
            <a:chOff x="2966" y="2208"/>
            <a:chExt cx="2266" cy="288"/>
          </a:xfrm>
        </p:grpSpPr>
        <p:sp>
          <p:nvSpPr>
            <p:cNvPr id="141325" name="Text Box 15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1326" name="Rectangle 16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57818" y="4424354"/>
            <a:ext cx="3597275" cy="914400"/>
            <a:chOff x="3168" y="3024"/>
            <a:chExt cx="2266" cy="576"/>
          </a:xfrm>
        </p:grpSpPr>
        <p:sp>
          <p:nvSpPr>
            <p:cNvPr id="141323" name="Text Box 19"/>
            <p:cNvSpPr txBox="1">
              <a:spLocks noChangeArrowheads="1"/>
            </p:cNvSpPr>
            <p:nvPr/>
          </p:nvSpPr>
          <p:spPr bwMode="auto">
            <a:xfrm>
              <a:off x="3168" y="302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1324" name="Rectangle 20"/>
            <p:cNvSpPr>
              <a:spLocks noChangeArrowheads="1"/>
            </p:cNvSpPr>
            <p:nvPr/>
          </p:nvSpPr>
          <p:spPr bwMode="auto">
            <a:xfrm>
              <a:off x="3658" y="3024"/>
              <a:ext cx="1776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41322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209800" y="5424488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39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42340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42341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42342" name="Group 9"/>
          <p:cNvGrpSpPr>
            <a:grpSpLocks/>
          </p:cNvGrpSpPr>
          <p:nvPr/>
        </p:nvGrpSpPr>
        <p:grpSpPr bwMode="auto">
          <a:xfrm>
            <a:off x="5214942" y="1757354"/>
            <a:ext cx="3597275" cy="457200"/>
            <a:chOff x="2966" y="2208"/>
            <a:chExt cx="2266" cy="288"/>
          </a:xfrm>
        </p:grpSpPr>
        <p:sp>
          <p:nvSpPr>
            <p:cNvPr id="142353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2354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42343" name="Group 12"/>
          <p:cNvGrpSpPr>
            <a:grpSpLocks/>
          </p:cNvGrpSpPr>
          <p:nvPr/>
        </p:nvGrpSpPr>
        <p:grpSpPr bwMode="auto">
          <a:xfrm>
            <a:off x="5214942" y="2214554"/>
            <a:ext cx="3597275" cy="1828800"/>
            <a:chOff x="3168" y="1872"/>
            <a:chExt cx="2266" cy="1152"/>
          </a:xfrm>
        </p:grpSpPr>
        <p:sp>
          <p:nvSpPr>
            <p:cNvPr id="142351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2352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grpSp>
        <p:nvGrpSpPr>
          <p:cNvPr id="142344" name="Group 15"/>
          <p:cNvGrpSpPr>
            <a:grpSpLocks/>
          </p:cNvGrpSpPr>
          <p:nvPr/>
        </p:nvGrpSpPr>
        <p:grpSpPr bwMode="auto">
          <a:xfrm>
            <a:off x="5029200" y="4687888"/>
            <a:ext cx="3597275" cy="457200"/>
            <a:chOff x="2966" y="2208"/>
            <a:chExt cx="2266" cy="288"/>
          </a:xfrm>
        </p:grpSpPr>
        <p:sp>
          <p:nvSpPr>
            <p:cNvPr id="142349" name="Text Box 16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2350" name="Rectangle 17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42345" name="Group 18"/>
          <p:cNvGrpSpPr>
            <a:grpSpLocks/>
          </p:cNvGrpSpPr>
          <p:nvPr/>
        </p:nvGrpSpPr>
        <p:grpSpPr bwMode="auto">
          <a:xfrm>
            <a:off x="5214942" y="4424354"/>
            <a:ext cx="3597275" cy="914400"/>
            <a:chOff x="3168" y="3024"/>
            <a:chExt cx="2266" cy="576"/>
          </a:xfrm>
        </p:grpSpPr>
        <p:sp>
          <p:nvSpPr>
            <p:cNvPr id="142347" name="Text Box 19"/>
            <p:cNvSpPr txBox="1">
              <a:spLocks noChangeArrowheads="1"/>
            </p:cNvSpPr>
            <p:nvPr/>
          </p:nvSpPr>
          <p:spPr bwMode="auto">
            <a:xfrm>
              <a:off x="3168" y="302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2348" name="Rectangle 20"/>
            <p:cNvSpPr>
              <a:spLocks noChangeArrowheads="1"/>
            </p:cNvSpPr>
            <p:nvPr/>
          </p:nvSpPr>
          <p:spPr bwMode="auto">
            <a:xfrm>
              <a:off x="3658" y="3024"/>
              <a:ext cx="1776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42346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3400" y="31734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3492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499720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9721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9722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9723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9724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499725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63493" name="Text Box 14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3494" name="Rectangle 15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rgbClr val="0099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3495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209800" y="5424488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3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43364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43365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43366" name="Group 9"/>
          <p:cNvGrpSpPr>
            <a:grpSpLocks/>
          </p:cNvGrpSpPr>
          <p:nvPr/>
        </p:nvGrpSpPr>
        <p:grpSpPr bwMode="auto">
          <a:xfrm>
            <a:off x="5286380" y="1900230"/>
            <a:ext cx="3597275" cy="457200"/>
            <a:chOff x="2966" y="2208"/>
            <a:chExt cx="2266" cy="288"/>
          </a:xfrm>
        </p:grpSpPr>
        <p:sp>
          <p:nvSpPr>
            <p:cNvPr id="143377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3378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43367" name="Group 12"/>
          <p:cNvGrpSpPr>
            <a:grpSpLocks/>
          </p:cNvGrpSpPr>
          <p:nvPr/>
        </p:nvGrpSpPr>
        <p:grpSpPr bwMode="auto">
          <a:xfrm>
            <a:off x="5286380" y="2357430"/>
            <a:ext cx="3597275" cy="1828800"/>
            <a:chOff x="3168" y="1872"/>
            <a:chExt cx="2266" cy="1152"/>
          </a:xfrm>
        </p:grpSpPr>
        <p:sp>
          <p:nvSpPr>
            <p:cNvPr id="143375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3376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grpSp>
        <p:nvGrpSpPr>
          <p:cNvPr id="143368" name="Group 15"/>
          <p:cNvGrpSpPr>
            <a:grpSpLocks/>
          </p:cNvGrpSpPr>
          <p:nvPr/>
        </p:nvGrpSpPr>
        <p:grpSpPr bwMode="auto">
          <a:xfrm>
            <a:off x="5286380" y="4186230"/>
            <a:ext cx="3597275" cy="457200"/>
            <a:chOff x="2966" y="2208"/>
            <a:chExt cx="2266" cy="288"/>
          </a:xfrm>
        </p:grpSpPr>
        <p:sp>
          <p:nvSpPr>
            <p:cNvPr id="143373" name="Text Box 16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3374" name="Rectangle 17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43369" name="Group 18"/>
          <p:cNvGrpSpPr>
            <a:grpSpLocks/>
          </p:cNvGrpSpPr>
          <p:nvPr/>
        </p:nvGrpSpPr>
        <p:grpSpPr bwMode="auto">
          <a:xfrm>
            <a:off x="5286380" y="4567230"/>
            <a:ext cx="3597275" cy="914400"/>
            <a:chOff x="3168" y="3024"/>
            <a:chExt cx="2266" cy="576"/>
          </a:xfrm>
        </p:grpSpPr>
        <p:sp>
          <p:nvSpPr>
            <p:cNvPr id="143371" name="Text Box 19"/>
            <p:cNvSpPr txBox="1">
              <a:spLocks noChangeArrowheads="1"/>
            </p:cNvSpPr>
            <p:nvPr/>
          </p:nvSpPr>
          <p:spPr bwMode="auto">
            <a:xfrm>
              <a:off x="3168" y="302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3372" name="Rectangle 20"/>
            <p:cNvSpPr>
              <a:spLocks noChangeArrowheads="1"/>
            </p:cNvSpPr>
            <p:nvPr/>
          </p:nvSpPr>
          <p:spPr bwMode="auto">
            <a:xfrm>
              <a:off x="3658" y="3024"/>
              <a:ext cx="1776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43370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144387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44388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568328" name="AutoShape 8"/>
          <p:cNvSpPr>
            <a:spLocks/>
          </p:cNvSpPr>
          <p:nvPr/>
        </p:nvSpPr>
        <p:spPr bwMode="auto">
          <a:xfrm>
            <a:off x="6781800" y="2478088"/>
            <a:ext cx="1981200" cy="457200"/>
          </a:xfrm>
          <a:prstGeom prst="borderCallout2">
            <a:avLst>
              <a:gd name="adj1" fmla="val 25000"/>
              <a:gd name="adj2" fmla="val -3847"/>
              <a:gd name="adj3" fmla="val 25000"/>
              <a:gd name="adj4" fmla="val -13542"/>
              <a:gd name="adj5" fmla="val 362153"/>
              <a:gd name="adj6" fmla="val -445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跳出</a:t>
            </a:r>
            <a:r>
              <a:rPr kumimoji="1" lang="en-US" altLang="zh-CN" b="1">
                <a:latin typeface="Times New Roman" pitchFamily="18" charset="0"/>
              </a:rPr>
              <a:t>switch</a:t>
            </a:r>
            <a:r>
              <a:rPr kumimoji="1" lang="zh-CN" altLang="en-US" b="1">
                <a:latin typeface="Times New Roman" pitchFamily="18" charset="0"/>
              </a:rPr>
              <a:t>语句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4824413" y="3971925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4824413" y="4311650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4824413" y="4649788"/>
            <a:ext cx="966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4824413" y="5048250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144394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950" y="5072074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/>
                </a:solidFill>
              </a:rPr>
              <a:t>case</a:t>
            </a:r>
            <a:r>
              <a:rPr lang="zh-CN" altLang="en-US" smtClean="0">
                <a:solidFill>
                  <a:schemeClr val="accent1"/>
                </a:solidFill>
              </a:rPr>
              <a:t>提供入口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en-US" altLang="zh-CN" smtClean="0">
                <a:solidFill>
                  <a:schemeClr val="accent1"/>
                </a:solidFill>
              </a:rPr>
              <a:t>break</a:t>
            </a:r>
            <a:r>
              <a:rPr lang="zh-CN" altLang="en-US" smtClean="0">
                <a:solidFill>
                  <a:schemeClr val="accent1"/>
                </a:solidFill>
              </a:rPr>
              <a:t>提供出口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5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 animBg="1" autoUpdateAnimBg="0"/>
      <p:bldP spid="568329" grpId="0" autoUpdateAnimBg="0"/>
      <p:bldP spid="568330" grpId="0" autoUpdateAnimBg="0"/>
      <p:bldP spid="568331" grpId="0" autoUpdateAnimBg="0"/>
      <p:bldP spid="568332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75" name="Rectangle 31"/>
          <p:cNvSpPr>
            <a:spLocks noChangeArrowheads="1"/>
          </p:cNvSpPr>
          <p:nvPr/>
        </p:nvSpPr>
        <p:spPr bwMode="auto">
          <a:xfrm>
            <a:off x="4824413" y="3971925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9376" name="Rectangle 32"/>
          <p:cNvSpPr>
            <a:spLocks noChangeArrowheads="1"/>
          </p:cNvSpPr>
          <p:nvPr/>
        </p:nvSpPr>
        <p:spPr bwMode="auto">
          <a:xfrm>
            <a:off x="4824413" y="4311650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9377" name="Rectangle 33"/>
          <p:cNvSpPr>
            <a:spLocks noChangeArrowheads="1"/>
          </p:cNvSpPr>
          <p:nvPr/>
        </p:nvSpPr>
        <p:spPr bwMode="auto">
          <a:xfrm>
            <a:off x="4824413" y="4649788"/>
            <a:ext cx="966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9378" name="Rectangle 34"/>
          <p:cNvSpPr>
            <a:spLocks noChangeArrowheads="1"/>
          </p:cNvSpPr>
          <p:nvPr/>
        </p:nvSpPr>
        <p:spPr bwMode="auto">
          <a:xfrm>
            <a:off x="4824413" y="5048250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72066" y="1357298"/>
            <a:ext cx="3597275" cy="457200"/>
            <a:chOff x="2966" y="2208"/>
            <a:chExt cx="2266" cy="288"/>
          </a:xfrm>
        </p:grpSpPr>
        <p:sp>
          <p:nvSpPr>
            <p:cNvPr id="145428" name="Text Box 13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5429" name="Rectangle 14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72066" y="1814498"/>
            <a:ext cx="3597275" cy="457200"/>
            <a:chOff x="3206" y="1728"/>
            <a:chExt cx="2266" cy="288"/>
          </a:xfrm>
        </p:grpSpPr>
        <p:sp>
          <p:nvSpPr>
            <p:cNvPr id="145426" name="Text Box 16"/>
            <p:cNvSpPr txBox="1">
              <a:spLocks noChangeArrowheads="1"/>
            </p:cNvSpPr>
            <p:nvPr/>
          </p:nvSpPr>
          <p:spPr bwMode="auto">
            <a:xfrm>
              <a:off x="3206" y="174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33CC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5427" name="Rectangle 17"/>
            <p:cNvSpPr>
              <a:spLocks noChangeArrowheads="1"/>
            </p:cNvSpPr>
            <p:nvPr/>
          </p:nvSpPr>
          <p:spPr bwMode="auto">
            <a:xfrm>
              <a:off x="3696" y="172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72066" y="2271698"/>
            <a:ext cx="3597275" cy="457200"/>
            <a:chOff x="2966" y="2208"/>
            <a:chExt cx="2266" cy="288"/>
          </a:xfrm>
        </p:grpSpPr>
        <p:sp>
          <p:nvSpPr>
            <p:cNvPr id="145424" name="Text Box 19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5425" name="Rectangle 20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072066" y="2652698"/>
            <a:ext cx="3597275" cy="457200"/>
            <a:chOff x="3206" y="3120"/>
            <a:chExt cx="2266" cy="288"/>
          </a:xfrm>
        </p:grpSpPr>
        <p:sp>
          <p:nvSpPr>
            <p:cNvPr id="145422" name="Text Box 22"/>
            <p:cNvSpPr txBox="1">
              <a:spLocks noChangeArrowheads="1"/>
            </p:cNvSpPr>
            <p:nvPr/>
          </p:nvSpPr>
          <p:spPr bwMode="auto">
            <a:xfrm>
              <a:off x="3206" y="312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33CC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5423" name="Rectangle 23"/>
            <p:cNvSpPr>
              <a:spLocks noChangeArrowheads="1"/>
            </p:cNvSpPr>
            <p:nvPr/>
          </p:nvSpPr>
          <p:spPr bwMode="auto">
            <a:xfrm>
              <a:off x="3696" y="3120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60</a:t>
              </a:r>
            </a:p>
          </p:txBody>
        </p:sp>
      </p:grpSp>
      <p:sp>
        <p:nvSpPr>
          <p:cNvPr id="145419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45420" name="Text Box 29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145421" name="Text Box 30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7950" y="5000636"/>
            <a:ext cx="2571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/>
                </a:solidFill>
              </a:rPr>
              <a:t>case</a:t>
            </a:r>
            <a:r>
              <a:rPr lang="zh-CN" altLang="en-US" smtClean="0">
                <a:solidFill>
                  <a:schemeClr val="accent1"/>
                </a:solidFill>
              </a:rPr>
              <a:t>提供入口语言，直到遇到</a:t>
            </a:r>
            <a:r>
              <a:rPr lang="en-US" altLang="zh-CN" smtClean="0">
                <a:solidFill>
                  <a:schemeClr val="accent1"/>
                </a:solidFill>
              </a:rPr>
              <a:t>break</a:t>
            </a:r>
            <a:r>
              <a:rPr lang="zh-CN" altLang="en-US" smtClean="0">
                <a:solidFill>
                  <a:schemeClr val="accent1"/>
                </a:solidFill>
              </a:rPr>
              <a:t>语句，如果多个</a:t>
            </a:r>
            <a:r>
              <a:rPr lang="en-US" altLang="zh-CN" smtClean="0">
                <a:solidFill>
                  <a:schemeClr val="accent1"/>
                </a:solidFill>
              </a:rPr>
              <a:t>case</a:t>
            </a:r>
            <a:r>
              <a:rPr lang="zh-CN" altLang="en-US" smtClean="0">
                <a:solidFill>
                  <a:schemeClr val="accent1"/>
                </a:solidFill>
              </a:rPr>
              <a:t>语句叠加在一起，相当于有多个入口。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 smtClean="0">
                <a:solidFill>
                  <a:schemeClr val="accent1"/>
                </a:solidFill>
              </a:rPr>
              <a:t>如标签语句；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" presetClass="entr" presetSubtype="5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219200" y="101123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4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根据一个整型表达式的值决定程序分支 </a:t>
            </a:r>
          </a:p>
        </p:txBody>
      </p:sp>
      <p:sp>
        <p:nvSpPr>
          <p:cNvPr id="146435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146436" name="Group 7"/>
          <p:cNvGrpSpPr>
            <a:grpSpLocks/>
          </p:cNvGrpSpPr>
          <p:nvPr/>
        </p:nvGrpSpPr>
        <p:grpSpPr bwMode="auto">
          <a:xfrm>
            <a:off x="701675" y="3178176"/>
            <a:ext cx="7762875" cy="2505076"/>
            <a:chOff x="442" y="1584"/>
            <a:chExt cx="4890" cy="1578"/>
          </a:xfrm>
        </p:grpSpPr>
        <p:sp>
          <p:nvSpPr>
            <p:cNvPr id="146440" name="AutoShape 8"/>
            <p:cNvSpPr>
              <a:spLocks noChangeArrowheads="1"/>
            </p:cNvSpPr>
            <p:nvPr/>
          </p:nvSpPr>
          <p:spPr bwMode="auto">
            <a:xfrm>
              <a:off x="2295" y="1929"/>
              <a:ext cx="913" cy="234"/>
            </a:xfrm>
            <a:prstGeom prst="flowChartPreparation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146441" name="AutoShape 9"/>
            <p:cNvSpPr>
              <a:spLocks noChangeArrowheads="1"/>
            </p:cNvSpPr>
            <p:nvPr/>
          </p:nvSpPr>
          <p:spPr bwMode="auto">
            <a:xfrm>
              <a:off x="442" y="2928"/>
              <a:ext cx="587" cy="234"/>
            </a:xfrm>
            <a:prstGeom prst="flowChartProcess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语句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1 </a:t>
              </a:r>
            </a:p>
          </p:txBody>
        </p:sp>
        <p:sp>
          <p:nvSpPr>
            <p:cNvPr id="146442" name="AutoShape 10"/>
            <p:cNvSpPr>
              <a:spLocks noChangeArrowheads="1"/>
            </p:cNvSpPr>
            <p:nvPr/>
          </p:nvSpPr>
          <p:spPr bwMode="auto">
            <a:xfrm>
              <a:off x="1258" y="2928"/>
              <a:ext cx="587" cy="234"/>
            </a:xfrm>
            <a:prstGeom prst="flowChartProcess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语句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2 </a:t>
              </a:r>
            </a:p>
          </p:txBody>
        </p:sp>
        <p:sp>
          <p:nvSpPr>
            <p:cNvPr id="146443" name="AutoShape 11"/>
            <p:cNvSpPr>
              <a:spLocks noChangeArrowheads="1"/>
            </p:cNvSpPr>
            <p:nvPr/>
          </p:nvSpPr>
          <p:spPr bwMode="auto">
            <a:xfrm>
              <a:off x="2074" y="2928"/>
              <a:ext cx="587" cy="234"/>
            </a:xfrm>
            <a:prstGeom prst="flowChartProcess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语句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3 </a:t>
              </a:r>
            </a:p>
          </p:txBody>
        </p:sp>
        <p:sp>
          <p:nvSpPr>
            <p:cNvPr id="146444" name="AutoShape 12"/>
            <p:cNvSpPr>
              <a:spLocks noChangeArrowheads="1"/>
            </p:cNvSpPr>
            <p:nvPr/>
          </p:nvSpPr>
          <p:spPr bwMode="auto">
            <a:xfrm>
              <a:off x="3424" y="2928"/>
              <a:ext cx="660" cy="234"/>
            </a:xfrm>
            <a:prstGeom prst="flowChartProcess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语句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n  </a:t>
              </a:r>
            </a:p>
          </p:txBody>
        </p:sp>
        <p:sp>
          <p:nvSpPr>
            <p:cNvPr id="146445" name="AutoShape 13"/>
            <p:cNvSpPr>
              <a:spLocks noChangeArrowheads="1"/>
            </p:cNvSpPr>
            <p:nvPr/>
          </p:nvSpPr>
          <p:spPr bwMode="auto">
            <a:xfrm>
              <a:off x="4315" y="2928"/>
              <a:ext cx="633" cy="234"/>
            </a:xfrm>
            <a:prstGeom prst="flowChartProcess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语句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706" y="2496"/>
              <a:ext cx="551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=</a:t>
              </a:r>
              <a:r>
                <a:rPr kumimoji="1" lang="zh-CN" altLang="en-US">
                  <a:solidFill>
                    <a:srgbClr val="FF0000"/>
                  </a:solidFill>
                  <a:latin typeface="宋体" pitchFamily="2" charset="-122"/>
                </a:rPr>
                <a:t>常量</a:t>
              </a:r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1</a:t>
              </a:r>
              <a:endParaRPr kumimoji="1"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6447" name="Text Box 15"/>
            <p:cNvSpPr txBox="1">
              <a:spLocks noChangeArrowheads="1"/>
            </p:cNvSpPr>
            <p:nvPr/>
          </p:nvSpPr>
          <p:spPr bwMode="auto">
            <a:xfrm>
              <a:off x="1570" y="2496"/>
              <a:ext cx="551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=</a:t>
              </a:r>
              <a:r>
                <a:rPr kumimoji="1" lang="zh-CN" altLang="en-US">
                  <a:solidFill>
                    <a:srgbClr val="FF0000"/>
                  </a:solidFill>
                  <a:latin typeface="宋体" pitchFamily="2" charset="-122"/>
                </a:rPr>
                <a:t>常量</a:t>
              </a:r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2</a:t>
              </a:r>
              <a:endParaRPr kumimoji="1"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6448" name="Text Box 16"/>
            <p:cNvSpPr txBox="1">
              <a:spLocks noChangeArrowheads="1"/>
            </p:cNvSpPr>
            <p:nvPr/>
          </p:nvSpPr>
          <p:spPr bwMode="auto">
            <a:xfrm>
              <a:off x="2354" y="2505"/>
              <a:ext cx="551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=</a:t>
              </a:r>
              <a:r>
                <a:rPr kumimoji="1" lang="zh-CN" altLang="en-US">
                  <a:solidFill>
                    <a:srgbClr val="FF0000"/>
                  </a:solidFill>
                  <a:latin typeface="宋体" pitchFamily="2" charset="-122"/>
                </a:rPr>
                <a:t>常量</a:t>
              </a:r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3</a:t>
              </a:r>
              <a:endParaRPr kumimoji="1"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6449" name="Text Box 17"/>
            <p:cNvSpPr txBox="1">
              <a:spLocks noChangeArrowheads="1"/>
            </p:cNvSpPr>
            <p:nvPr/>
          </p:nvSpPr>
          <p:spPr bwMode="auto">
            <a:xfrm>
              <a:off x="3746" y="2505"/>
              <a:ext cx="551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=</a:t>
              </a:r>
              <a:r>
                <a:rPr kumimoji="1" lang="zh-CN" altLang="en-US">
                  <a:solidFill>
                    <a:srgbClr val="FF0000"/>
                  </a:solidFill>
                  <a:latin typeface="宋体" pitchFamily="2" charset="-122"/>
                </a:rPr>
                <a:t>常量</a:t>
              </a:r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n</a:t>
              </a:r>
              <a:endParaRPr kumimoji="1"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6450" name="Text Box 18"/>
            <p:cNvSpPr txBox="1">
              <a:spLocks noChangeArrowheads="1"/>
            </p:cNvSpPr>
            <p:nvPr/>
          </p:nvSpPr>
          <p:spPr bwMode="auto">
            <a:xfrm>
              <a:off x="4610" y="2496"/>
              <a:ext cx="696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=</a:t>
              </a:r>
              <a:r>
                <a:rPr kumimoji="1" lang="zh-CN" altLang="en-US">
                  <a:solidFill>
                    <a:srgbClr val="FF0000"/>
                  </a:solidFill>
                  <a:latin typeface="宋体" pitchFamily="2" charset="-122"/>
                </a:rPr>
                <a:t>常量</a:t>
              </a:r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n+1</a:t>
              </a:r>
              <a:endParaRPr kumimoji="1"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6451" name="Line 19"/>
            <p:cNvSpPr>
              <a:spLocks noChangeShapeType="1"/>
            </p:cNvSpPr>
            <p:nvPr/>
          </p:nvSpPr>
          <p:spPr bwMode="auto">
            <a:xfrm>
              <a:off x="2739" y="1584"/>
              <a:ext cx="0" cy="33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2" name="Line 20"/>
            <p:cNvSpPr>
              <a:spLocks noChangeShapeType="1"/>
            </p:cNvSpPr>
            <p:nvPr/>
          </p:nvSpPr>
          <p:spPr bwMode="auto">
            <a:xfrm>
              <a:off x="724" y="2352"/>
              <a:ext cx="3888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3" name="Line 21"/>
            <p:cNvSpPr>
              <a:spLocks noChangeShapeType="1"/>
            </p:cNvSpPr>
            <p:nvPr/>
          </p:nvSpPr>
          <p:spPr bwMode="auto">
            <a:xfrm>
              <a:off x="724" y="2352"/>
              <a:ext cx="0" cy="57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4" name="Line 22"/>
            <p:cNvSpPr>
              <a:spLocks noChangeShapeType="1"/>
            </p:cNvSpPr>
            <p:nvPr/>
          </p:nvSpPr>
          <p:spPr bwMode="auto">
            <a:xfrm>
              <a:off x="1588" y="2352"/>
              <a:ext cx="0" cy="57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5" name="Line 23"/>
            <p:cNvSpPr>
              <a:spLocks noChangeShapeType="1"/>
            </p:cNvSpPr>
            <p:nvPr/>
          </p:nvSpPr>
          <p:spPr bwMode="auto">
            <a:xfrm>
              <a:off x="2356" y="2352"/>
              <a:ext cx="0" cy="57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6" name="Line 24"/>
            <p:cNvSpPr>
              <a:spLocks noChangeShapeType="1"/>
            </p:cNvSpPr>
            <p:nvPr/>
          </p:nvSpPr>
          <p:spPr bwMode="auto">
            <a:xfrm>
              <a:off x="3748" y="2352"/>
              <a:ext cx="0" cy="57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7" name="Line 25"/>
            <p:cNvSpPr>
              <a:spLocks noChangeShapeType="1"/>
            </p:cNvSpPr>
            <p:nvPr/>
          </p:nvSpPr>
          <p:spPr bwMode="auto">
            <a:xfrm>
              <a:off x="4612" y="2352"/>
              <a:ext cx="0" cy="57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8" name="Line 26"/>
            <p:cNvSpPr>
              <a:spLocks noChangeShapeType="1"/>
            </p:cNvSpPr>
            <p:nvPr/>
          </p:nvSpPr>
          <p:spPr bwMode="auto">
            <a:xfrm>
              <a:off x="2740" y="2160"/>
              <a:ext cx="0" cy="192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9" name="Line 27"/>
            <p:cNvSpPr>
              <a:spLocks noChangeShapeType="1"/>
            </p:cNvSpPr>
            <p:nvPr/>
          </p:nvSpPr>
          <p:spPr bwMode="auto">
            <a:xfrm>
              <a:off x="2983" y="3072"/>
              <a:ext cx="45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0" name="Line 28"/>
            <p:cNvSpPr>
              <a:spLocks noChangeShapeType="1"/>
            </p:cNvSpPr>
            <p:nvPr/>
          </p:nvSpPr>
          <p:spPr bwMode="auto">
            <a:xfrm>
              <a:off x="3079" y="3072"/>
              <a:ext cx="45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1" name="Line 29"/>
            <p:cNvSpPr>
              <a:spLocks noChangeShapeType="1"/>
            </p:cNvSpPr>
            <p:nvPr/>
          </p:nvSpPr>
          <p:spPr bwMode="auto">
            <a:xfrm>
              <a:off x="1012" y="3072"/>
              <a:ext cx="249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2" name="Line 30"/>
            <p:cNvSpPr>
              <a:spLocks noChangeShapeType="1"/>
            </p:cNvSpPr>
            <p:nvPr/>
          </p:nvSpPr>
          <p:spPr bwMode="auto">
            <a:xfrm>
              <a:off x="1828" y="3072"/>
              <a:ext cx="249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3" name="Line 31"/>
            <p:cNvSpPr>
              <a:spLocks noChangeShapeType="1"/>
            </p:cNvSpPr>
            <p:nvPr/>
          </p:nvSpPr>
          <p:spPr bwMode="auto">
            <a:xfrm>
              <a:off x="4075" y="3072"/>
              <a:ext cx="249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4" name="Line 32"/>
            <p:cNvSpPr>
              <a:spLocks noChangeShapeType="1"/>
            </p:cNvSpPr>
            <p:nvPr/>
          </p:nvSpPr>
          <p:spPr bwMode="auto">
            <a:xfrm>
              <a:off x="2644" y="3072"/>
              <a:ext cx="249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5" name="Line 33"/>
            <p:cNvSpPr>
              <a:spLocks noChangeShapeType="1"/>
            </p:cNvSpPr>
            <p:nvPr/>
          </p:nvSpPr>
          <p:spPr bwMode="auto">
            <a:xfrm>
              <a:off x="3163" y="3072"/>
              <a:ext cx="249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6" name="Line 34"/>
            <p:cNvSpPr>
              <a:spLocks noChangeShapeType="1"/>
            </p:cNvSpPr>
            <p:nvPr/>
          </p:nvSpPr>
          <p:spPr bwMode="auto">
            <a:xfrm>
              <a:off x="4948" y="3072"/>
              <a:ext cx="384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70403" name="Text Box 35"/>
          <p:cNvSpPr txBox="1">
            <a:spLocks noChangeArrowheads="1"/>
          </p:cNvSpPr>
          <p:nvPr/>
        </p:nvSpPr>
        <p:spPr bwMode="auto">
          <a:xfrm>
            <a:off x="428596" y="1214422"/>
            <a:ext cx="8382000" cy="23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zh-CN" altLang="en-US" sz="2400" b="1" i="1">
                <a:solidFill>
                  <a:srgbClr val="0066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讨论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kumimoji="1" lang="en-US" altLang="zh-CN" sz="24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csae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default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仅起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语句标号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作用，不能控制程序流程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一旦选中一个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case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分支后，将继续往下顺序执行语句序列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添加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break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语句可以跳出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switch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语句体，达到控制流程作用</a:t>
            </a:r>
          </a:p>
        </p:txBody>
      </p:sp>
      <p:sp>
        <p:nvSpPr>
          <p:cNvPr id="570404" name="Rectangle 36"/>
          <p:cNvSpPr>
            <a:spLocks noChangeArrowheads="1"/>
          </p:cNvSpPr>
          <p:nvPr/>
        </p:nvSpPr>
        <p:spPr bwMode="auto">
          <a:xfrm>
            <a:off x="1395413" y="4078288"/>
            <a:ext cx="66008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根据以上特点，可以写出多个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case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共执行一个语句的形式</a:t>
            </a:r>
          </a:p>
        </p:txBody>
      </p:sp>
      <p:sp>
        <p:nvSpPr>
          <p:cNvPr id="146439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7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03" grpId="0" build="p" autoUpdateAnimBg="0" advAuto="2000"/>
      <p:bldP spid="570404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8686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2-6   </a:t>
            </a:r>
            <a:r>
              <a:rPr kumimoji="1" lang="zh-CN" altLang="en-US" sz="2000" b="1">
                <a:latin typeface="Times New Roman" pitchFamily="18" charset="0"/>
              </a:rPr>
              <a:t>根据考试成绩的等级打印出百分制分数，</a:t>
            </a:r>
            <a:r>
              <a:rPr kumimoji="1" lang="zh-CN" altLang="en-US" sz="2000" b="1" u="sng">
                <a:latin typeface="Times New Roman" pitchFamily="18" charset="0"/>
              </a:rPr>
              <a:t>允许输入大写或小写字母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571398" name="Text Box 6"/>
          <p:cNvSpPr txBox="1">
            <a:spLocks noChangeArrowheads="1"/>
          </p:cNvSpPr>
          <p:nvPr/>
        </p:nvSpPr>
        <p:spPr bwMode="auto">
          <a:xfrm>
            <a:off x="755650" y="901700"/>
            <a:ext cx="6061075" cy="5521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cout &lt;&lt; " Input grade of score (a_d or A__D) : " &lt;&lt; endl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cin  &gt;&gt; grade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switch ( grade 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{ case  </a:t>
            </a:r>
            <a:r>
              <a:rPr kumimoji="1" lang="en-US" altLang="zh-CN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'a'</a:t>
            </a:r>
            <a:r>
              <a:rPr kumimoji="1" lang="en-US" altLang="zh-CN" b="1">
                <a:latin typeface="Times New Roman" pitchFamily="18" charset="0"/>
              </a:rPr>
              <a:t>  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'A'</a:t>
            </a:r>
            <a:r>
              <a:rPr kumimoji="1" lang="en-US" altLang="zh-CN" b="1">
                <a:latin typeface="Times New Roman" pitchFamily="18" charset="0"/>
              </a:rPr>
              <a:t> :  cout &lt;&lt; " 85__100 \n " ;   break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'b'</a:t>
            </a:r>
            <a:r>
              <a:rPr kumimoji="1" lang="en-US" altLang="zh-CN" b="1">
                <a:latin typeface="Times New Roman" pitchFamily="18" charset="0"/>
              </a:rPr>
              <a:t>  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'B'</a:t>
            </a:r>
            <a:r>
              <a:rPr kumimoji="1" lang="en-US" altLang="zh-CN" b="1">
                <a:latin typeface="Times New Roman" pitchFamily="18" charset="0"/>
              </a:rPr>
              <a:t> :  cout &lt;&lt; " 70__84 \n " ;    break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'c'</a:t>
            </a:r>
            <a:r>
              <a:rPr kumimoji="1" lang="en-US" altLang="zh-CN" b="1">
                <a:latin typeface="Times New Roman" pitchFamily="18" charset="0"/>
              </a:rPr>
              <a:t>  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'C'</a:t>
            </a:r>
            <a:r>
              <a:rPr kumimoji="1" lang="en-US" altLang="zh-CN" b="1">
                <a:latin typeface="Times New Roman" pitchFamily="18" charset="0"/>
              </a:rPr>
              <a:t> :  cout &lt;&lt; " 60__69 \n " ;   break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'd'</a:t>
            </a:r>
            <a:r>
              <a:rPr kumimoji="1" lang="en-US" altLang="zh-CN" b="1">
                <a:latin typeface="Times New Roman" pitchFamily="18" charset="0"/>
              </a:rPr>
              <a:t> 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'D'</a:t>
            </a:r>
            <a:r>
              <a:rPr kumimoji="1" lang="en-US" altLang="zh-CN" b="1">
                <a:latin typeface="Times New Roman" pitchFamily="18" charset="0"/>
              </a:rPr>
              <a:t> :  cout &lt;&lt; " &lt;60 \n " ;     break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571399" name="AutoShape 7"/>
          <p:cNvSpPr>
            <a:spLocks/>
          </p:cNvSpPr>
          <p:nvPr/>
        </p:nvSpPr>
        <p:spPr bwMode="auto">
          <a:xfrm>
            <a:off x="4876800" y="1389063"/>
            <a:ext cx="3276600" cy="609600"/>
          </a:xfrm>
          <a:prstGeom prst="borderCallout2">
            <a:avLst>
              <a:gd name="adj1" fmla="val 18750"/>
              <a:gd name="adj2" fmla="val -2324"/>
              <a:gd name="adj3" fmla="val 18750"/>
              <a:gd name="adj4" fmla="val -18944"/>
              <a:gd name="adj5" fmla="val 286199"/>
              <a:gd name="adj6" fmla="val -722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'a' </a:t>
            </a:r>
            <a:r>
              <a:rPr kumimoji="1" lang="zh-CN" altLang="zh-CN" b="1">
                <a:latin typeface="Times New Roman" pitchFamily="18" charset="0"/>
              </a:rPr>
              <a:t>或 </a:t>
            </a:r>
            <a:r>
              <a:rPr kumimoji="1" lang="en-US" altLang="zh-CN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'A' </a:t>
            </a:r>
            <a:r>
              <a:rPr kumimoji="1" lang="zh-CN" altLang="en-US" b="1">
                <a:latin typeface="Times New Roman" pitchFamily="18" charset="0"/>
              </a:rPr>
              <a:t>共同执行一个语句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18125" y="4132263"/>
            <a:ext cx="3597275" cy="457200"/>
            <a:chOff x="2966" y="2208"/>
            <a:chExt cx="2266" cy="288"/>
          </a:xfrm>
        </p:grpSpPr>
        <p:sp>
          <p:nvSpPr>
            <p:cNvPr id="147472" name="Text Box 9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7473" name="Rectangle 10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18125" y="4589463"/>
            <a:ext cx="3597275" cy="457200"/>
            <a:chOff x="3206" y="1728"/>
            <a:chExt cx="2266" cy="288"/>
          </a:xfrm>
        </p:grpSpPr>
        <p:sp>
          <p:nvSpPr>
            <p:cNvPr id="147470" name="Text Box 12"/>
            <p:cNvSpPr txBox="1">
              <a:spLocks noChangeArrowheads="1"/>
            </p:cNvSpPr>
            <p:nvPr/>
          </p:nvSpPr>
          <p:spPr bwMode="auto">
            <a:xfrm>
              <a:off x="3206" y="174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33CC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7471" name="Rectangle 13"/>
            <p:cNvSpPr>
              <a:spLocks noChangeArrowheads="1"/>
            </p:cNvSpPr>
            <p:nvPr/>
          </p:nvSpPr>
          <p:spPr bwMode="auto">
            <a:xfrm>
              <a:off x="3696" y="172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18125" y="5046663"/>
            <a:ext cx="3597275" cy="457200"/>
            <a:chOff x="2966" y="2208"/>
            <a:chExt cx="2266" cy="288"/>
          </a:xfrm>
        </p:grpSpPr>
        <p:sp>
          <p:nvSpPr>
            <p:cNvPr id="147468" name="Text Box 15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7469" name="Rectangle 16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318125" y="5427663"/>
            <a:ext cx="3597275" cy="457200"/>
            <a:chOff x="3206" y="3120"/>
            <a:chExt cx="2266" cy="288"/>
          </a:xfrm>
        </p:grpSpPr>
        <p:sp>
          <p:nvSpPr>
            <p:cNvPr id="147466" name="Text Box 18"/>
            <p:cNvSpPr txBox="1">
              <a:spLocks noChangeArrowheads="1"/>
            </p:cNvSpPr>
            <p:nvPr/>
          </p:nvSpPr>
          <p:spPr bwMode="auto">
            <a:xfrm>
              <a:off x="3206" y="312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33CC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7467" name="Rectangle 19"/>
            <p:cNvSpPr>
              <a:spLocks noChangeArrowheads="1"/>
            </p:cNvSpPr>
            <p:nvPr/>
          </p:nvSpPr>
          <p:spPr bwMode="auto">
            <a:xfrm>
              <a:off x="3696" y="3120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70__84</a:t>
              </a:r>
            </a:p>
          </p:txBody>
        </p:sp>
      </p:grpSp>
      <p:sp>
        <p:nvSpPr>
          <p:cNvPr id="147465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7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1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71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71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71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71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7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7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71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71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71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71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713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713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713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5713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713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713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571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5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3" presetClass="entr" presetSubtype="5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 autoUpdateAnimBg="0"/>
      <p:bldP spid="571398" grpId="0" build="p" autoUpdateAnimBg="0" advAuto="1000"/>
      <p:bldP spid="571399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38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2-7  </a:t>
            </a:r>
            <a:r>
              <a:rPr kumimoji="1" lang="zh-CN" altLang="en-US" sz="2000" b="1">
                <a:latin typeface="Times New Roman" pitchFamily="18" charset="0"/>
              </a:rPr>
              <a:t>判断日期的有效性。</a:t>
            </a:r>
          </a:p>
        </p:txBody>
      </p:sp>
      <p:sp>
        <p:nvSpPr>
          <p:cNvPr id="572422" name="Text Box 6"/>
          <p:cNvSpPr txBox="1">
            <a:spLocks noChangeArrowheads="1"/>
          </p:cNvSpPr>
          <p:nvPr/>
        </p:nvSpPr>
        <p:spPr bwMode="auto">
          <a:xfrm>
            <a:off x="457200" y="1076325"/>
            <a:ext cx="8305800" cy="5086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enum MonthsOfYear {January=1,February=2,March=3,April=4,May=5,June=6,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July=7, August=8,September=9, October=10, November=11, December=12 };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"Please supply a date (mm dd yyyy): ";	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提示输入数据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Month, Day, Year;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cin &gt;&gt; Month &gt;&gt; Day &gt;&gt; Year; 	</a:t>
            </a:r>
            <a:endParaRPr kumimoji="1" lang="en-US" altLang="zh-CN" b="1" i="1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int DaysInFebruary;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月的天数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if ((Year % 4) !=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else if ((Year % 400) == 0)  DaysInFebruary = 29;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else if ((Year % 100) ==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         else  DaysInFebruary = 29;</a:t>
            </a:r>
          </a:p>
        </p:txBody>
      </p:sp>
      <p:sp>
        <p:nvSpPr>
          <p:cNvPr id="14848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 autoUpdateAnimBg="0"/>
      <p:bldP spid="572422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38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2-7  </a:t>
            </a:r>
            <a:r>
              <a:rPr kumimoji="1" lang="zh-CN" altLang="en-US" sz="2000" b="1">
                <a:latin typeface="Times New Roman" pitchFamily="18" charset="0"/>
              </a:rPr>
              <a:t>判断日期的有效性。</a:t>
            </a:r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457200" y="1076325"/>
            <a:ext cx="8305800" cy="5086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{ </a:t>
            </a:r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enum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 MonthsOfYear {January=1,February=2,March=3,April=4,May=5,June=6,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           July=7, August=8,September=9, October=10, November=11, December=12 };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cout &lt;&lt; "Please supply a date (mm dd yyyy): ";	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提示输入数据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Month, Day, Year;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cin &gt;&gt; Month &gt;&gt; Day &gt;&gt; Year; 	</a:t>
            </a:r>
            <a:endParaRPr kumimoji="1" lang="en-US" altLang="zh-CN" i="1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int DaysInFebruary;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月的天数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((Year % 4) != 0)  DaysInFebruary = 28;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 else if ((Year % 400) == 0)  DaysInFebruary = 29;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          else if ((Year % 100) == 0)  DaysInFebruary = 28;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                   else  DaysInFebruary = 29;</a:t>
            </a:r>
          </a:p>
        </p:txBody>
      </p:sp>
      <p:sp>
        <p:nvSpPr>
          <p:cNvPr id="573447" name="Text Box 7"/>
          <p:cNvSpPr txBox="1">
            <a:spLocks noChangeArrowheads="1"/>
          </p:cNvSpPr>
          <p:nvPr/>
        </p:nvSpPr>
        <p:spPr bwMode="auto">
          <a:xfrm>
            <a:off x="3924300" y="1735138"/>
            <a:ext cx="5143500" cy="4335462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enum</a:t>
            </a:r>
            <a:r>
              <a:rPr kumimoji="1" lang="en-US" altLang="zh-CN" sz="24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4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枚举类型</a:t>
            </a:r>
            <a:endParaRPr kumimoji="1" lang="zh-CN" altLang="en-US" sz="2000" b="1" i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latin typeface="宋体" pitchFamily="2" charset="-122"/>
              </a:rPr>
              <a:t>用标识符作常量的用户定义数据类型。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宋体" pitchFamily="2" charset="-122"/>
              </a:rPr>
              <a:t> 全部枚举常量在 </a:t>
            </a:r>
            <a:r>
              <a:rPr kumimoji="1" lang="en-US" altLang="zh-CN" sz="2000" b="1">
                <a:latin typeface="宋体" pitchFamily="2" charset="-122"/>
              </a:rPr>
              <a:t>{}</a:t>
            </a:r>
            <a:r>
              <a:rPr kumimoji="1" lang="zh-CN" altLang="en-US" sz="2000" b="1">
                <a:latin typeface="宋体" pitchFamily="2" charset="-122"/>
              </a:rPr>
              <a:t>内列出。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宋体" pitchFamily="2" charset="-122"/>
              </a:rPr>
              <a:t> 枚举常量的序值按排列从 </a:t>
            </a:r>
            <a:r>
              <a:rPr kumimoji="1" lang="en-US" altLang="zh-CN" sz="2000" b="1">
                <a:latin typeface="宋体" pitchFamily="2" charset="-122"/>
              </a:rPr>
              <a:t>0</a:t>
            </a:r>
            <a:r>
              <a:rPr kumimoji="1" lang="zh-CN" altLang="en-US" sz="2000" b="1">
                <a:latin typeface="宋体" pitchFamily="2" charset="-122"/>
              </a:rPr>
              <a:t>～</a:t>
            </a:r>
            <a:r>
              <a:rPr kumimoji="1" lang="en-US" altLang="zh-CN" sz="2000" b="1">
                <a:latin typeface="宋体" pitchFamily="2" charset="-122"/>
              </a:rPr>
              <a:t>n-1</a:t>
            </a:r>
            <a:r>
              <a:rPr kumimoji="1" lang="zh-CN" altLang="en-US" sz="2000" b="1">
                <a:latin typeface="宋体" pitchFamily="2" charset="-122"/>
              </a:rPr>
              <a:t>，并以序值在程序中操作。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宋体" pitchFamily="2" charset="-122"/>
              </a:rPr>
              <a:t> 枚举常量的序值可以在初始化时修改，但必须是升序的。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宋体" pitchFamily="2" charset="-122"/>
              </a:rPr>
              <a:t> </a:t>
            </a:r>
            <a:r>
              <a:rPr kumimoji="1" lang="en-US" altLang="zh-CN" sz="2000" b="1">
                <a:latin typeface="宋体" pitchFamily="2" charset="-122"/>
              </a:rPr>
              <a:t>cin</a:t>
            </a:r>
            <a:r>
              <a:rPr kumimoji="1" lang="zh-CN" altLang="en-US" sz="2000" b="1">
                <a:latin typeface="宋体" pitchFamily="2" charset="-122"/>
              </a:rPr>
              <a:t>、</a:t>
            </a:r>
            <a:r>
              <a:rPr kumimoji="1" lang="en-US" altLang="zh-CN" sz="2000" b="1">
                <a:latin typeface="宋体" pitchFamily="2" charset="-122"/>
              </a:rPr>
              <a:t>cout </a:t>
            </a:r>
            <a:r>
              <a:rPr kumimoji="1" lang="zh-CN" altLang="en-US" sz="2000" b="1">
                <a:latin typeface="宋体" pitchFamily="2" charset="-122"/>
              </a:rPr>
              <a:t>不能对枚举常量进行转换。</a:t>
            </a:r>
          </a:p>
        </p:txBody>
      </p:sp>
      <p:sp>
        <p:nvSpPr>
          <p:cNvPr id="573448" name="AutoShape 8"/>
          <p:cNvSpPr>
            <a:spLocks noChangeArrowheads="1"/>
          </p:cNvSpPr>
          <p:nvPr/>
        </p:nvSpPr>
        <p:spPr bwMode="auto">
          <a:xfrm>
            <a:off x="2438400" y="1504950"/>
            <a:ext cx="2590800" cy="609600"/>
          </a:xfrm>
          <a:prstGeom prst="irregularSeal2">
            <a:avLst/>
          </a:prstGeom>
          <a:gradFill rotWithShape="0">
            <a:gsLst>
              <a:gs pos="0">
                <a:srgbClr val="FFE1FF">
                  <a:gamma/>
                  <a:shade val="46275"/>
                  <a:invGamma/>
                </a:srgbClr>
              </a:gs>
              <a:gs pos="100000">
                <a:srgbClr val="FFE1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FFE1FF"/>
            </a:solidFill>
            <a:miter lim="800000"/>
            <a:headEnd type="none" w="sm" len="sm"/>
            <a:tailEnd type="none" w="sm" len="sm"/>
          </a:ln>
          <a:effectLst>
            <a:outerShdw dist="96720" dir="20208085" algn="ctr" rotWithShape="0">
              <a:srgbClr val="D4CCBE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初始化序值</a:t>
            </a:r>
          </a:p>
        </p:txBody>
      </p:sp>
      <p:sp>
        <p:nvSpPr>
          <p:cNvPr id="14951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7" grpId="0" animBg="1" autoUpdateAnimBg="0"/>
      <p:bldP spid="573448" grpId="0" animBg="1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38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2-7  </a:t>
            </a:r>
            <a:r>
              <a:rPr kumimoji="1" lang="zh-CN" altLang="en-US" sz="2000" b="1">
                <a:latin typeface="Times New Roman" pitchFamily="18" charset="0"/>
              </a:rPr>
              <a:t>判断日期的有效性。</a:t>
            </a:r>
          </a:p>
        </p:txBody>
      </p:sp>
      <p:sp>
        <p:nvSpPr>
          <p:cNvPr id="150531" name="Text Box 6"/>
          <p:cNvSpPr txBox="1">
            <a:spLocks noChangeArrowheads="1"/>
          </p:cNvSpPr>
          <p:nvPr/>
        </p:nvSpPr>
        <p:spPr bwMode="auto">
          <a:xfrm>
            <a:off x="457200" y="1076325"/>
            <a:ext cx="8305800" cy="5086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{ 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enum MonthsOfYear {</a:t>
            </a:r>
            <a:r>
              <a:rPr kumimoji="1" lang="en-US" altLang="zh-CN" b="1" i="1">
                <a:solidFill>
                  <a:srgbClr val="0000FF"/>
                </a:solidFill>
                <a:latin typeface="Times New Roman" pitchFamily="18" charset="0"/>
              </a:rPr>
              <a:t>January=1,February=2,March=3,April=4,May=5,June=6,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 i="1">
                <a:solidFill>
                  <a:srgbClr val="0000FF"/>
                </a:solidFill>
                <a:latin typeface="Times New Roman" pitchFamily="18" charset="0"/>
              </a:rPr>
              <a:t>           July=7, August=8,September=9, October=10, November=11, December=12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 };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cout &lt;&lt; "Please supply a date (mm dd yyyy): ";	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提示输入数据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Month, Day, Year;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cin &gt;&gt; Month &gt;&gt; Day &gt;&gt; Year; 	</a:t>
            </a:r>
            <a:endParaRPr kumimoji="1" lang="en-US" altLang="zh-CN" i="1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int DaysInFebruary;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月的天数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((Year % 4) !=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  else if ((Year % 400) == 0)  DaysInFebruary = 29;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((Year % 100) ==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                    else  DaysInFebruary = 29;</a:t>
            </a:r>
          </a:p>
        </p:txBody>
      </p:sp>
      <p:sp>
        <p:nvSpPr>
          <p:cNvPr id="574471" name="AutoShape 7"/>
          <p:cNvSpPr>
            <a:spLocks noChangeArrowheads="1"/>
          </p:cNvSpPr>
          <p:nvPr/>
        </p:nvSpPr>
        <p:spPr bwMode="auto">
          <a:xfrm>
            <a:off x="2438400" y="1504950"/>
            <a:ext cx="2590800" cy="609600"/>
          </a:xfrm>
          <a:prstGeom prst="irregularSeal2">
            <a:avLst/>
          </a:prstGeom>
          <a:gradFill rotWithShape="0">
            <a:gsLst>
              <a:gs pos="0">
                <a:srgbClr val="FFE1FF">
                  <a:gamma/>
                  <a:shade val="46275"/>
                  <a:invGamma/>
                </a:srgbClr>
              </a:gs>
              <a:gs pos="100000">
                <a:srgbClr val="FFE1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FFE1FF"/>
            </a:solidFill>
            <a:miter lim="800000"/>
            <a:headEnd type="none" w="sm" len="sm"/>
            <a:tailEnd type="none" w="sm" len="sm"/>
          </a:ln>
          <a:effectLst>
            <a:outerShdw dist="96720" dir="20208085" algn="ctr" rotWithShape="0">
              <a:srgbClr val="D4CCBE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初始化序值</a:t>
            </a:r>
          </a:p>
        </p:txBody>
      </p:sp>
      <p:sp>
        <p:nvSpPr>
          <p:cNvPr id="150533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38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2-7  </a:t>
            </a:r>
            <a:r>
              <a:rPr kumimoji="1" lang="zh-CN" altLang="en-US" sz="2000" b="1">
                <a:latin typeface="Times New Roman" pitchFamily="18" charset="0"/>
              </a:rPr>
              <a:t>判断日期的有效性。</a:t>
            </a:r>
          </a:p>
        </p:txBody>
      </p:sp>
      <p:sp>
        <p:nvSpPr>
          <p:cNvPr id="151555" name="Text Box 6"/>
          <p:cNvSpPr txBox="1">
            <a:spLocks noChangeArrowheads="1"/>
          </p:cNvSpPr>
          <p:nvPr/>
        </p:nvSpPr>
        <p:spPr bwMode="auto">
          <a:xfrm>
            <a:off x="457200" y="1076325"/>
            <a:ext cx="8305800" cy="5086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{ enum MonthsOfYear {January=1,February=2,March=3,April=4,May=5,June=6,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         July=7, August=8,September=9, October=10, November=11, December=12 };</a:t>
            </a:r>
            <a:endParaRPr kumimoji="1" lang="en-US" altLang="zh-CN" b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cout &lt;&lt; "Please supply a date (mm dd yyyy): ";	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提示输入数据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Month, Day, Year;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cin &gt;&gt; Month &gt;&gt; Day &gt;&gt; Year; 	</a:t>
            </a:r>
            <a:endParaRPr kumimoji="1" lang="en-US" altLang="zh-CN" i="1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int DaysInFebruary;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月的天数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if ((Year % 4) !=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else if ((Year % 400) == 0)  DaysInFebruary = 29;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          else if ((Year % 100) ==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                    else  DaysInFebruary = 29;</a:t>
            </a:r>
          </a:p>
        </p:txBody>
      </p:sp>
      <p:sp>
        <p:nvSpPr>
          <p:cNvPr id="575495" name="AutoShape 7"/>
          <p:cNvSpPr>
            <a:spLocks/>
          </p:cNvSpPr>
          <p:nvPr/>
        </p:nvSpPr>
        <p:spPr bwMode="auto">
          <a:xfrm>
            <a:off x="4572000" y="2266950"/>
            <a:ext cx="2209800" cy="838200"/>
          </a:xfrm>
          <a:prstGeom prst="borderCallout2">
            <a:avLst>
              <a:gd name="adj1" fmla="val 13634"/>
              <a:gd name="adj2" fmla="val -3449"/>
              <a:gd name="adj3" fmla="val 13634"/>
              <a:gd name="adj4" fmla="val -39509"/>
              <a:gd name="adj5" fmla="val 269509"/>
              <a:gd name="adj6" fmla="val -86782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if – else </a:t>
            </a:r>
            <a:r>
              <a:rPr kumimoji="1" lang="zh-CN" altLang="en-US" b="1">
                <a:latin typeface="Times New Roman" pitchFamily="18" charset="0"/>
              </a:rPr>
              <a:t>语句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  判断是否闰年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155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5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6106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{ case January: case March: case May: case July: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  case April: case June: case September: case November: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	DaysInMonth = 30;	break;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52579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7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FFFFFF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5F6FD"/>
        </a:solidFill>
        <a:ln w="19050" cap="flat" cmpd="sng" algn="ctr">
          <a:solidFill>
            <a:srgbClr val="FF3300"/>
          </a:solidFill>
          <a:prstDash val="solid"/>
          <a:round/>
          <a:headEnd type="oval" w="lg" len="lg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5F6FD"/>
        </a:solidFill>
        <a:ln w="19050" cap="flat" cmpd="sng" algn="ctr">
          <a:solidFill>
            <a:srgbClr val="FF3300"/>
          </a:solidFill>
          <a:prstDash val="solid"/>
          <a:round/>
          <a:headEnd type="oval" w="lg" len="lg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7115</TotalTime>
  <Words>22136</Words>
  <Application>Microsoft Office PowerPoint</Application>
  <PresentationFormat>全屏显示(4:3)</PresentationFormat>
  <Paragraphs>5244</Paragraphs>
  <Slides>291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291</vt:i4>
      </vt:variant>
    </vt:vector>
  </HeadingPairs>
  <TitlesOfParts>
    <vt:vector size="297" baseType="lpstr">
      <vt:lpstr>Strategic</vt:lpstr>
      <vt:lpstr>BMP 图象</vt:lpstr>
      <vt:lpstr>Equation</vt:lpstr>
      <vt:lpstr>位图图像</vt:lpstr>
      <vt:lpstr>Microsoft 公式 3.0</vt:lpstr>
      <vt:lpstr>公式</vt:lpstr>
      <vt:lpstr>第2章  程序控制结构</vt:lpstr>
      <vt:lpstr>第2章  程序控制结构</vt:lpstr>
      <vt:lpstr>2.1  选择控制 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幻灯片 112</vt:lpstr>
      <vt:lpstr>2.2  循环控制</vt:lpstr>
      <vt:lpstr>2.2  循环控制</vt:lpstr>
      <vt:lpstr>2.2  循环控制</vt:lpstr>
      <vt:lpstr>2.2  循环控制</vt:lpstr>
      <vt:lpstr>2.2  循环控制</vt:lpstr>
      <vt:lpstr>2.2  循环控制</vt:lpstr>
      <vt:lpstr>2.2  循环控制</vt:lpstr>
      <vt:lpstr>2.2  循环控制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幻灯片 265</vt:lpstr>
      <vt:lpstr>幻灯片 266</vt:lpstr>
      <vt:lpstr>幻灯片 267</vt:lpstr>
      <vt:lpstr>幻灯片 268</vt:lpstr>
      <vt:lpstr>幻灯片 269</vt:lpstr>
      <vt:lpstr>幻灯片 270</vt:lpstr>
      <vt:lpstr>幻灯片 271</vt:lpstr>
      <vt:lpstr>幻灯片 272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幻灯片 285</vt:lpstr>
      <vt:lpstr>2.4  转向语句</vt:lpstr>
      <vt:lpstr>2.4  转向语句</vt:lpstr>
      <vt:lpstr>2.4  转向语句</vt:lpstr>
      <vt:lpstr>幻灯片 289</vt:lpstr>
      <vt:lpstr>小结</vt:lpstr>
      <vt:lpstr>幻灯片 291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237</cp:revision>
  <dcterms:created xsi:type="dcterms:W3CDTF">2002-08-30T17:00:15Z</dcterms:created>
  <dcterms:modified xsi:type="dcterms:W3CDTF">2020-11-01T02:30:23Z</dcterms:modified>
</cp:coreProperties>
</file>