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26.xml" ContentType="application/vnd.openxmlformats-officedocument.presentationml.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388.xml" ContentType="application/vnd.openxmlformats-officedocument.presentationml.slide+xml"/>
  <Override PartName="/ppt/slides/slide40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slides/slide221.xml" ContentType="application/vnd.openxmlformats-officedocument.presentationml.slide+xml"/>
  <Override PartName="/ppt/slides/slide319.xml" ContentType="application/vnd.openxmlformats-officedocument.presentationml.slide+xml"/>
  <Override PartName="/ppt/slides/slide366.xml" ContentType="application/vnd.openxmlformats-officedocument.presentationml.slide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391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88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Override PartName="/ppt/slides/slide300.xml" ContentType="application/vnd.openxmlformats-officedocument.presentationml.slide+xml"/>
  <Default Extension="png" ContentType="image/png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slides/slide423.xml" ContentType="application/vnd.openxmlformats-officedocument.presentationml.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6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ppt/slides/slide396.xml" ContentType="application/vnd.openxmlformats-officedocument.presentationml.slide+xml"/>
  <Override PartName="/ppt/slides/slide40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327.xml" ContentType="application/vnd.openxmlformats-officedocument.presentationml.slide+xml"/>
  <Override PartName="/ppt/slides/slide338.xml" ContentType="application/vnd.openxmlformats-officedocument.presentationml.slide+xml"/>
  <Override PartName="/ppt/slides/slide374.xml" ContentType="application/vnd.openxmlformats-officedocument.presentationml.slide+xml"/>
  <Override PartName="/ppt/slides/slide385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slides/slide363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341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41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s/slide40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Override PartName="/ppt/slides/slide292.xml" ContentType="application/vnd.openxmlformats-officedocument.presentationml.slide+xml"/>
  <Override PartName="/ppt/slides/slide379.xml" ContentType="application/vnd.openxmlformats-officedocument.presentationml.slide+xml"/>
  <Default Extension="wmf" ContentType="image/x-wmf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57.xml" ContentType="application/vnd.openxmlformats-officedocument.presentationml.slide+xml"/>
  <Override PartName="/ppt/slides/slide368.xml" ContentType="application/vnd.openxmlformats-officedocument.presentationml.slide+xml"/>
  <Override PartName="/ppt/slides/slide420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335.xml" ContentType="application/vnd.openxmlformats-officedocument.presentationml.slide+xml"/>
  <Override PartName="/ppt/slides/slide382.xml" ContentType="application/vnd.openxmlformats-officedocument.presentationml.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297.xml" ContentType="application/vnd.openxmlformats-officedocument.presentationml.slide+xml"/>
  <Override PartName="/ppt/slides/slide302.xml" ContentType="application/vnd.openxmlformats-officedocument.presentationml.slide+xml"/>
  <Override PartName="/ppt/slides/slide313.xml" ContentType="application/vnd.openxmlformats-officedocument.presentationml.slide+xml"/>
  <Override PartName="/ppt/slides/slide360.xml" ContentType="application/vnd.openxmlformats-officedocument.presentationml.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25.xml" ContentType="application/vnd.openxmlformats-officedocument.presentationml.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414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slides/slide398.xml" ContentType="application/vnd.openxmlformats-officedocument.presentationml.slide+xml"/>
  <Override PartName="/ppt/slides/slide403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s/slide329.xml" ContentType="application/vnd.openxmlformats-officedocument.presentationml.slide+xml"/>
  <Override PartName="/ppt/slides/slide376.xml" ContentType="application/vnd.openxmlformats-officedocument.presentationml.slide+xml"/>
  <Override PartName="/ppt/slides/slide38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307.xml" ContentType="application/vnd.openxmlformats-officedocument.presentationml.slide+xml"/>
  <Override PartName="/ppt/slides/slide354.xml" ContentType="application/vnd.openxmlformats-officedocument.presentationml.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321.xml" ContentType="application/vnd.openxmlformats-officedocument.presentationml.slide+xml"/>
  <Override PartName="/ppt/slides/slide41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310.xml" ContentType="application/vnd.openxmlformats-officedocument.presentationml.slide+xml"/>
  <Override PartName="/ppt/slides/slide40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294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slides/slide42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48.xml" ContentType="application/vnd.openxmlformats-officedocument.presentationml.slide+xml"/>
  <Override PartName="/ppt/slides/slide359.xml" ContentType="application/vnd.openxmlformats-officedocument.presentationml.slide+xml"/>
  <Override PartName="/ppt/slides/slide395.xml" ContentType="application/vnd.openxmlformats-officedocument.presentationml.slide+xml"/>
  <Override PartName="/ppt/slides/slide400.xml" ContentType="application/vnd.openxmlformats-officedocument.presentationml.slide+xml"/>
  <Override PartName="/ppt/slides/slide4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326.xml" ContentType="application/vnd.openxmlformats-officedocument.presentationml.slide+xml"/>
  <Override PartName="/ppt/slides/slide373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299.xml" ContentType="application/vnd.openxmlformats-officedocument.presentationml.slide+xml"/>
  <Override PartName="/ppt/slides/slide304.xml" ContentType="application/vnd.openxmlformats-officedocument.presentationml.slide+xml"/>
  <Override PartName="/ppt/slides/slide315.xml" ContentType="application/vnd.openxmlformats-officedocument.presentationml.slide+xml"/>
  <Override PartName="/ppt/slides/slide351.xml" ContentType="application/vnd.openxmlformats-officedocument.presentationml.slide+xml"/>
  <Override PartName="/ppt/slides/slide362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slides/slide416.xml" ContentType="application/vnd.openxmlformats-officedocument.presentationml.slide+xml"/>
  <Override PartName="/ppt/slides/slide427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slides/slide40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s/slide378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367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392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334.xml" ContentType="application/vnd.openxmlformats-officedocument.presentationml.slide+xml"/>
  <Override PartName="/ppt/slides/slide370.xml" ContentType="application/vnd.openxmlformats-officedocument.presentationml.slide+xml"/>
  <Override PartName="/ppt/slides/slide381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slides/slide31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s/slide30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42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Override PartName="/ppt/slides/slide397.xml" ContentType="application/vnd.openxmlformats-officedocument.presentationml.slide+xml"/>
  <Override PartName="/ppt/slides/slide402.xml" ContentType="application/vnd.openxmlformats-officedocument.presentationml.slide+xml"/>
  <Override PartName="/ppt/slides/slide41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339.xml" ContentType="application/vnd.openxmlformats-officedocument.presentationml.slide+xml"/>
  <Override PartName="/ppt/slides/slide386.xml" ContentType="application/vnd.openxmlformats-officedocument.presentationml.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17.xml" ContentType="application/vnd.openxmlformats-officedocument.presentationml.slide+xml"/>
  <Override PartName="/ppt/slides/slide353.xml" ContentType="application/vnd.openxmlformats-officedocument.presentationml.slide+xml"/>
  <Override PartName="/ppt/slides/slide364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34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slides/slide418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slides/slide407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s/slide369.xml" ContentType="application/vnd.openxmlformats-officedocument.presentationml.slide+xml"/>
  <Override PartName="/ppt/slides/slide421.xml" ContentType="application/vnd.openxmlformats-officedocument.presentationml.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s/slide358.xml" ContentType="application/vnd.openxmlformats-officedocument.presentationml.slide+xml"/>
  <Override PartName="/ppt/slides/slide410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394.xml" ContentType="application/vnd.openxmlformats-officedocument.presentationml.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slides/slide372.xml" ContentType="application/vnd.openxmlformats-officedocument.presentationml.slide+xml"/>
  <Override PartName="/ppt/slides/slide383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361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399.xml" ContentType="application/vnd.openxmlformats-officedocument.presentationml.slide+xml"/>
  <Override PartName="/ppt/slides/slide415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333.xml" ContentType="application/vnd.openxmlformats-officedocument.presentationml.slide+xml"/>
  <Override PartName="/ppt/slides/slide380.xml" ContentType="application/vnd.openxmlformats-officedocument.presentationml.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409.xml" ContentType="application/vnd.openxmlformats-officedocument.presentationml.slid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11.xml" ContentType="application/vnd.openxmlformats-officedocument.presentationml.slide+xml"/>
  <Override PartName="/ppt/slides/slide55.xml" ContentType="application/vnd.openxmlformats-officedocument.presentationml.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slides/slide273.xml" ContentType="application/vnd.openxmlformats-officedocument.presentationml.slide+xml"/>
  <Override PartName="/ppt/slides/slide4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64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619" r:id="rId46"/>
    <p:sldId id="299" r:id="rId47"/>
    <p:sldId id="300" r:id="rId48"/>
    <p:sldId id="301" r:id="rId49"/>
    <p:sldId id="302" r:id="rId50"/>
    <p:sldId id="303" r:id="rId51"/>
    <p:sldId id="630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63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632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633" r:id="rId115"/>
    <p:sldId id="63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666" r:id="rId150"/>
    <p:sldId id="398" r:id="rId151"/>
    <p:sldId id="399" r:id="rId152"/>
    <p:sldId id="620" r:id="rId153"/>
    <p:sldId id="400" r:id="rId154"/>
    <p:sldId id="401" r:id="rId155"/>
    <p:sldId id="402" r:id="rId156"/>
    <p:sldId id="403" r:id="rId157"/>
    <p:sldId id="404" r:id="rId158"/>
    <p:sldId id="405" r:id="rId159"/>
    <p:sldId id="406" r:id="rId160"/>
    <p:sldId id="407" r:id="rId161"/>
    <p:sldId id="408" r:id="rId162"/>
    <p:sldId id="618" r:id="rId163"/>
    <p:sldId id="410" r:id="rId164"/>
    <p:sldId id="411" r:id="rId165"/>
    <p:sldId id="412" r:id="rId166"/>
    <p:sldId id="413" r:id="rId167"/>
    <p:sldId id="414" r:id="rId168"/>
    <p:sldId id="415" r:id="rId169"/>
    <p:sldId id="416" r:id="rId170"/>
    <p:sldId id="417" r:id="rId171"/>
    <p:sldId id="418" r:id="rId172"/>
    <p:sldId id="419" r:id="rId173"/>
    <p:sldId id="420" r:id="rId174"/>
    <p:sldId id="421" r:id="rId175"/>
    <p:sldId id="422" r:id="rId176"/>
    <p:sldId id="423" r:id="rId177"/>
    <p:sldId id="424" r:id="rId178"/>
    <p:sldId id="425" r:id="rId179"/>
    <p:sldId id="426" r:id="rId180"/>
    <p:sldId id="427" r:id="rId181"/>
    <p:sldId id="637" r:id="rId182"/>
    <p:sldId id="428" r:id="rId183"/>
    <p:sldId id="429" r:id="rId184"/>
    <p:sldId id="692" r:id="rId185"/>
    <p:sldId id="693" r:id="rId186"/>
    <p:sldId id="430" r:id="rId187"/>
    <p:sldId id="431" r:id="rId188"/>
    <p:sldId id="432" r:id="rId189"/>
    <p:sldId id="433" r:id="rId190"/>
    <p:sldId id="434" r:id="rId191"/>
    <p:sldId id="435" r:id="rId192"/>
    <p:sldId id="436" r:id="rId193"/>
    <p:sldId id="437" r:id="rId194"/>
    <p:sldId id="438" r:id="rId195"/>
    <p:sldId id="439" r:id="rId196"/>
    <p:sldId id="440" r:id="rId197"/>
    <p:sldId id="441" r:id="rId198"/>
    <p:sldId id="442" r:id="rId199"/>
    <p:sldId id="443" r:id="rId200"/>
    <p:sldId id="444" r:id="rId201"/>
    <p:sldId id="445" r:id="rId202"/>
    <p:sldId id="635" r:id="rId203"/>
    <p:sldId id="636" r:id="rId204"/>
    <p:sldId id="446" r:id="rId205"/>
    <p:sldId id="447" r:id="rId206"/>
    <p:sldId id="448" r:id="rId207"/>
    <p:sldId id="449" r:id="rId208"/>
    <p:sldId id="450" r:id="rId209"/>
    <p:sldId id="451" r:id="rId210"/>
    <p:sldId id="452" r:id="rId211"/>
    <p:sldId id="453" r:id="rId212"/>
    <p:sldId id="454" r:id="rId213"/>
    <p:sldId id="455" r:id="rId214"/>
    <p:sldId id="456" r:id="rId215"/>
    <p:sldId id="457" r:id="rId216"/>
    <p:sldId id="458" r:id="rId217"/>
    <p:sldId id="459" r:id="rId218"/>
    <p:sldId id="460" r:id="rId219"/>
    <p:sldId id="461" r:id="rId220"/>
    <p:sldId id="462" r:id="rId221"/>
    <p:sldId id="463" r:id="rId222"/>
    <p:sldId id="464" r:id="rId223"/>
    <p:sldId id="465" r:id="rId224"/>
    <p:sldId id="604" r:id="rId225"/>
    <p:sldId id="466" r:id="rId226"/>
    <p:sldId id="605" r:id="rId227"/>
    <p:sldId id="606" r:id="rId228"/>
    <p:sldId id="467" r:id="rId229"/>
    <p:sldId id="468" r:id="rId230"/>
    <p:sldId id="469" r:id="rId231"/>
    <p:sldId id="607" r:id="rId232"/>
    <p:sldId id="608" r:id="rId233"/>
    <p:sldId id="470" r:id="rId234"/>
    <p:sldId id="609" r:id="rId235"/>
    <p:sldId id="610" r:id="rId236"/>
    <p:sldId id="471" r:id="rId237"/>
    <p:sldId id="472" r:id="rId238"/>
    <p:sldId id="473" r:id="rId239"/>
    <p:sldId id="474" r:id="rId240"/>
    <p:sldId id="475" r:id="rId241"/>
    <p:sldId id="611" r:id="rId242"/>
    <p:sldId id="476" r:id="rId243"/>
    <p:sldId id="612" r:id="rId244"/>
    <p:sldId id="613" r:id="rId245"/>
    <p:sldId id="477" r:id="rId246"/>
    <p:sldId id="478" r:id="rId247"/>
    <p:sldId id="479" r:id="rId248"/>
    <p:sldId id="614" r:id="rId249"/>
    <p:sldId id="615" r:id="rId250"/>
    <p:sldId id="480" r:id="rId251"/>
    <p:sldId id="616" r:id="rId252"/>
    <p:sldId id="617" r:id="rId253"/>
    <p:sldId id="481" r:id="rId254"/>
    <p:sldId id="482" r:id="rId255"/>
    <p:sldId id="483" r:id="rId256"/>
    <p:sldId id="484" r:id="rId257"/>
    <p:sldId id="621" r:id="rId258"/>
    <p:sldId id="485" r:id="rId259"/>
    <p:sldId id="486" r:id="rId260"/>
    <p:sldId id="487" r:id="rId261"/>
    <p:sldId id="488" r:id="rId262"/>
    <p:sldId id="489" r:id="rId263"/>
    <p:sldId id="490" r:id="rId264"/>
    <p:sldId id="491" r:id="rId265"/>
    <p:sldId id="492" r:id="rId266"/>
    <p:sldId id="493" r:id="rId267"/>
    <p:sldId id="494" r:id="rId268"/>
    <p:sldId id="495" r:id="rId269"/>
    <p:sldId id="496" r:id="rId270"/>
    <p:sldId id="497" r:id="rId271"/>
    <p:sldId id="498" r:id="rId272"/>
    <p:sldId id="499" r:id="rId273"/>
    <p:sldId id="500" r:id="rId274"/>
    <p:sldId id="501" r:id="rId275"/>
    <p:sldId id="502" r:id="rId276"/>
    <p:sldId id="503" r:id="rId277"/>
    <p:sldId id="504" r:id="rId278"/>
    <p:sldId id="505" r:id="rId279"/>
    <p:sldId id="506" r:id="rId280"/>
    <p:sldId id="507" r:id="rId281"/>
    <p:sldId id="508" r:id="rId282"/>
    <p:sldId id="629" r:id="rId283"/>
    <p:sldId id="509" r:id="rId284"/>
    <p:sldId id="510" r:id="rId285"/>
    <p:sldId id="511" r:id="rId286"/>
    <p:sldId id="512" r:id="rId287"/>
    <p:sldId id="513" r:id="rId288"/>
    <p:sldId id="514" r:id="rId289"/>
    <p:sldId id="515" r:id="rId290"/>
    <p:sldId id="516" r:id="rId291"/>
    <p:sldId id="517" r:id="rId292"/>
    <p:sldId id="518" r:id="rId293"/>
    <p:sldId id="519" r:id="rId294"/>
    <p:sldId id="520" r:id="rId295"/>
    <p:sldId id="675" r:id="rId296"/>
    <p:sldId id="521" r:id="rId297"/>
    <p:sldId id="522" r:id="rId298"/>
    <p:sldId id="523" r:id="rId299"/>
    <p:sldId id="524" r:id="rId300"/>
    <p:sldId id="525" r:id="rId301"/>
    <p:sldId id="526" r:id="rId302"/>
    <p:sldId id="527" r:id="rId303"/>
    <p:sldId id="528" r:id="rId304"/>
    <p:sldId id="529" r:id="rId305"/>
    <p:sldId id="530" r:id="rId306"/>
    <p:sldId id="531" r:id="rId307"/>
    <p:sldId id="532" r:id="rId308"/>
    <p:sldId id="622" r:id="rId309"/>
    <p:sldId id="533" r:id="rId310"/>
    <p:sldId id="534" r:id="rId311"/>
    <p:sldId id="535" r:id="rId312"/>
    <p:sldId id="536" r:id="rId313"/>
    <p:sldId id="537" r:id="rId314"/>
    <p:sldId id="538" r:id="rId315"/>
    <p:sldId id="539" r:id="rId316"/>
    <p:sldId id="540" r:id="rId317"/>
    <p:sldId id="541" r:id="rId318"/>
    <p:sldId id="542" r:id="rId319"/>
    <p:sldId id="543" r:id="rId320"/>
    <p:sldId id="623" r:id="rId321"/>
    <p:sldId id="544" r:id="rId322"/>
    <p:sldId id="545" r:id="rId323"/>
    <p:sldId id="546" r:id="rId324"/>
    <p:sldId id="547" r:id="rId325"/>
    <p:sldId id="548" r:id="rId326"/>
    <p:sldId id="549" r:id="rId327"/>
    <p:sldId id="550" r:id="rId328"/>
    <p:sldId id="551" r:id="rId329"/>
    <p:sldId id="552" r:id="rId330"/>
    <p:sldId id="553" r:id="rId331"/>
    <p:sldId id="554" r:id="rId332"/>
    <p:sldId id="555" r:id="rId333"/>
    <p:sldId id="556" r:id="rId334"/>
    <p:sldId id="557" r:id="rId335"/>
    <p:sldId id="558" r:id="rId336"/>
    <p:sldId id="559" r:id="rId337"/>
    <p:sldId id="560" r:id="rId338"/>
    <p:sldId id="561" r:id="rId339"/>
    <p:sldId id="562" r:id="rId340"/>
    <p:sldId id="563" r:id="rId341"/>
    <p:sldId id="564" r:id="rId342"/>
    <p:sldId id="565" r:id="rId343"/>
    <p:sldId id="566" r:id="rId344"/>
    <p:sldId id="567" r:id="rId345"/>
    <p:sldId id="568" r:id="rId346"/>
    <p:sldId id="569" r:id="rId347"/>
    <p:sldId id="570" r:id="rId348"/>
    <p:sldId id="571" r:id="rId349"/>
    <p:sldId id="572" r:id="rId350"/>
    <p:sldId id="573" r:id="rId351"/>
    <p:sldId id="574" r:id="rId352"/>
    <p:sldId id="575" r:id="rId353"/>
    <p:sldId id="684" r:id="rId354"/>
    <p:sldId id="686" r:id="rId355"/>
    <p:sldId id="687" r:id="rId356"/>
    <p:sldId id="691" r:id="rId357"/>
    <p:sldId id="688" r:id="rId358"/>
    <p:sldId id="689" r:id="rId359"/>
    <p:sldId id="690" r:id="rId360"/>
    <p:sldId id="576" r:id="rId361"/>
    <p:sldId id="577" r:id="rId362"/>
    <p:sldId id="578" r:id="rId363"/>
    <p:sldId id="579" r:id="rId364"/>
    <p:sldId id="580" r:id="rId365"/>
    <p:sldId id="581" r:id="rId366"/>
    <p:sldId id="583" r:id="rId367"/>
    <p:sldId id="641" r:id="rId368"/>
    <p:sldId id="585" r:id="rId369"/>
    <p:sldId id="586" r:id="rId370"/>
    <p:sldId id="587" r:id="rId371"/>
    <p:sldId id="588" r:id="rId372"/>
    <p:sldId id="589" r:id="rId373"/>
    <p:sldId id="624" r:id="rId374"/>
    <p:sldId id="590" r:id="rId375"/>
    <p:sldId id="591" r:id="rId376"/>
    <p:sldId id="592" r:id="rId377"/>
    <p:sldId id="593" r:id="rId378"/>
    <p:sldId id="594" r:id="rId379"/>
    <p:sldId id="667" r:id="rId380"/>
    <p:sldId id="668" r:id="rId381"/>
    <p:sldId id="674" r:id="rId382"/>
    <p:sldId id="673" r:id="rId383"/>
    <p:sldId id="683" r:id="rId384"/>
    <p:sldId id="595" r:id="rId385"/>
    <p:sldId id="596" r:id="rId386"/>
    <p:sldId id="597" r:id="rId387"/>
    <p:sldId id="598" r:id="rId388"/>
    <p:sldId id="599" r:id="rId389"/>
    <p:sldId id="638" r:id="rId390"/>
    <p:sldId id="642" r:id="rId391"/>
    <p:sldId id="639" r:id="rId392"/>
    <p:sldId id="600" r:id="rId393"/>
    <p:sldId id="601" r:id="rId394"/>
    <p:sldId id="625" r:id="rId395"/>
    <p:sldId id="602" r:id="rId396"/>
    <p:sldId id="644" r:id="rId397"/>
    <p:sldId id="645" r:id="rId398"/>
    <p:sldId id="646" r:id="rId399"/>
    <p:sldId id="648" r:id="rId400"/>
    <p:sldId id="649" r:id="rId401"/>
    <p:sldId id="650" r:id="rId402"/>
    <p:sldId id="647" r:id="rId403"/>
    <p:sldId id="651" r:id="rId404"/>
    <p:sldId id="654" r:id="rId405"/>
    <p:sldId id="655" r:id="rId406"/>
    <p:sldId id="656" r:id="rId407"/>
    <p:sldId id="657" r:id="rId408"/>
    <p:sldId id="653" r:id="rId409"/>
    <p:sldId id="658" r:id="rId410"/>
    <p:sldId id="660" r:id="rId411"/>
    <p:sldId id="661" r:id="rId412"/>
    <p:sldId id="659" r:id="rId413"/>
    <p:sldId id="662" r:id="rId414"/>
    <p:sldId id="664" r:id="rId415"/>
    <p:sldId id="665" r:id="rId416"/>
    <p:sldId id="663" r:id="rId417"/>
    <p:sldId id="643" r:id="rId418"/>
    <p:sldId id="626" r:id="rId419"/>
    <p:sldId id="603" r:id="rId420"/>
    <p:sldId id="676" r:id="rId421"/>
    <p:sldId id="678" r:id="rId422"/>
    <p:sldId id="677" r:id="rId423"/>
    <p:sldId id="679" r:id="rId424"/>
    <p:sldId id="680" r:id="rId425"/>
    <p:sldId id="681" r:id="rId426"/>
    <p:sldId id="682" r:id="rId427"/>
    <p:sldId id="628" r:id="rId4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  <a:srgbClr val="0000FF"/>
    <a:srgbClr val="000099"/>
    <a:srgbClr val="ECE6C0"/>
    <a:srgbClr val="FF9900"/>
    <a:srgbClr val="DDDDDD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0" autoAdjust="0"/>
    <p:restoredTop sz="94634" autoAdjust="0"/>
  </p:normalViewPr>
  <p:slideViewPr>
    <p:cSldViewPr>
      <p:cViewPr>
        <p:scale>
          <a:sx n="60" d="100"/>
          <a:sy n="60" d="100"/>
        </p:scale>
        <p:origin x="-835" y="-24"/>
      </p:cViewPr>
      <p:guideLst>
        <p:guide orient="horz" pos="229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4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030913"/>
            <a:ext cx="684213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129">
            <a:hlinkClick r:id="rId7" action="ppaction://hlinksldjump"/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382000" y="6019800"/>
            <a:ext cx="6842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258.xml"/><Relationship Id="rId18" Type="http://schemas.openxmlformats.org/officeDocument/2006/relationships/hyperlink" Target="../../../C++&#31243;&#24207;&#35774;&#35745;&#22522;&#30784;&#35838;&#20214;&#20986;&#29256;/c++&#65288;3&#65289;/3-&#20989;&#25968;(3.6).ppt" TargetMode="External"/><Relationship Id="rId26" Type="http://schemas.openxmlformats.org/officeDocument/2006/relationships/oleObject" Target="../embeddings/oleObject8.bin"/><Relationship Id="rId3" Type="http://schemas.openxmlformats.org/officeDocument/2006/relationships/image" Target="../media/image3.jpeg"/><Relationship Id="rId21" Type="http://schemas.openxmlformats.org/officeDocument/2006/relationships/hyperlink" Target="../../../C++&#31243;&#24207;&#35774;&#35745;&#22522;&#30784;&#35838;&#20214;&#20986;&#29256;/c++&#65288;3&#65289;/3-&#20989;&#25968;(3.7).ppt" TargetMode="External"/><Relationship Id="rId7" Type="http://schemas.openxmlformats.org/officeDocument/2006/relationships/slide" Target="slide46.xml"/><Relationship Id="rId12" Type="http://schemas.openxmlformats.org/officeDocument/2006/relationships/hyperlink" Target="../../../C++&#31243;&#24207;&#35774;&#35745;&#22522;&#30784;&#35838;&#20214;&#20986;&#29256;/c++&#65288;3&#65289;/3-&#20989;&#25968;(3.4).ppt" TargetMode="External"/><Relationship Id="rId17" Type="http://schemas.openxmlformats.org/officeDocument/2006/relationships/oleObject" Target="../embeddings/oleObject5.bin"/><Relationship Id="rId25" Type="http://schemas.openxmlformats.org/officeDocument/2006/relationships/slide" Target="slide395.xml"/><Relationship Id="rId3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309.xml"/><Relationship Id="rId20" Type="http://schemas.openxmlformats.org/officeDocument/2006/relationships/oleObject" Target="../embeddings/oleObject6.bin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hyperlink" Target="../../../C++&#31243;&#24207;&#35774;&#35745;&#22522;&#30784;&#35838;&#20214;&#20986;&#29256;/c++&#65288;3&#65289;/3-&#20989;&#25968;(3.2).ppt" TargetMode="External"/><Relationship Id="rId11" Type="http://schemas.openxmlformats.org/officeDocument/2006/relationships/oleObject" Target="../embeddings/oleObject3.bin"/><Relationship Id="rId24" Type="http://schemas.openxmlformats.org/officeDocument/2006/relationships/hyperlink" Target="../../../C++&#31243;&#24207;&#35774;&#35745;&#22522;&#30784;&#35838;&#20214;&#20986;&#29256;/c++&#65288;3&#65289;/3-&#20989;&#25968;(3.8).ppt" TargetMode="External"/><Relationship Id="rId32" Type="http://schemas.openxmlformats.org/officeDocument/2006/relationships/slide" Target="slide419.xml"/><Relationship Id="rId5" Type="http://schemas.openxmlformats.org/officeDocument/2006/relationships/oleObject" Target="../embeddings/oleObject1.bin"/><Relationship Id="rId15" Type="http://schemas.openxmlformats.org/officeDocument/2006/relationships/hyperlink" Target="../../../C++&#31243;&#24207;&#35774;&#35745;&#22522;&#30784;&#35838;&#20214;&#20986;&#29256;/c++&#65288;3&#65289;/3-&#20989;&#25968;(3.5).ppt" TargetMode="External"/><Relationship Id="rId23" Type="http://schemas.openxmlformats.org/officeDocument/2006/relationships/oleObject" Target="../embeddings/oleObject7.bin"/><Relationship Id="rId28" Type="http://schemas.openxmlformats.org/officeDocument/2006/relationships/slide" Target="slide417.xml"/><Relationship Id="rId10" Type="http://schemas.openxmlformats.org/officeDocument/2006/relationships/slide" Target="slide153.xml"/><Relationship Id="rId19" Type="http://schemas.openxmlformats.org/officeDocument/2006/relationships/slide" Target="slide321.xml"/><Relationship Id="rId31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hyperlink" Target="../../../C++&#31243;&#24207;&#35774;&#35745;&#22522;&#30784;&#35838;&#20214;&#20986;&#29256;/c++&#65288;3&#65289;/3-&#20989;&#25968;(3.3).ppt" TargetMode="External"/><Relationship Id="rId14" Type="http://schemas.openxmlformats.org/officeDocument/2006/relationships/oleObject" Target="../embeddings/oleObject4.bin"/><Relationship Id="rId22" Type="http://schemas.openxmlformats.org/officeDocument/2006/relationships/slide" Target="slide374.xml"/><Relationship Id="rId27" Type="http://schemas.openxmlformats.org/officeDocument/2006/relationships/hyperlink" Target="../../../C++&#31243;&#24207;&#35774;&#35745;&#22522;&#30784;&#35838;&#20214;&#20986;&#29256;/c++&#65288;3&#65289;/3-&#20989;&#25968;(&#23567;&#32467;).ppt" TargetMode="External"/><Relationship Id="rId30" Type="http://schemas.openxmlformats.org/officeDocument/2006/relationships/hyperlink" Target="0-&#39044;&#22791;&#30693;&#35782;.p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" Target="slide16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" Target="slide165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6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65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26035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87450" y="1341438"/>
            <a:ext cx="6705600" cy="468312"/>
            <a:chOff x="768" y="1104"/>
            <a:chExt cx="4224" cy="295"/>
          </a:xfrm>
        </p:grpSpPr>
        <p:sp>
          <p:nvSpPr>
            <p:cNvPr id="1058" name="Rectangle 18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4" action="ppaction://hlinksldjump"/>
                </a:rPr>
                <a:t>3.1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4" action="ppaction://hlinksldjump"/>
                </a:rPr>
                <a:t>函数的定义与调用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5" name="Object 28"/>
            <p:cNvGraphicFramePr>
              <a:graphicFrameLocks noChangeAspect="1"/>
            </p:cNvGraphicFramePr>
            <p:nvPr/>
          </p:nvGraphicFramePr>
          <p:xfrm>
            <a:off x="1344" y="1137"/>
            <a:ext cx="227" cy="229"/>
          </p:xfrm>
          <a:graphic>
            <a:graphicData uri="http://schemas.openxmlformats.org/presentationml/2006/ole">
              <p:oleObj spid="_x0000_s1035" name="BMP 图象" r:id="rId5" imgW="1276190" imgH="1286055" progId="PBrush">
                <p:embed/>
              </p:oleObj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87450" y="1836738"/>
            <a:ext cx="6705600" cy="468312"/>
            <a:chOff x="768" y="1433"/>
            <a:chExt cx="4224" cy="295"/>
          </a:xfrm>
        </p:grpSpPr>
        <p:sp>
          <p:nvSpPr>
            <p:cNvPr id="1057" name="Rectangle 19">
              <a:hlinkClick r:id="rId6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7" action="ppaction://hlinksldjump"/>
                </a:rPr>
                <a:t>3.2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7" action="ppaction://hlinksldjump"/>
                </a:rPr>
                <a:t>函数参数的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7" action="ppaction://hlinksldjump"/>
                </a:rPr>
                <a:t>传递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46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4" name="Object 29"/>
            <p:cNvGraphicFramePr>
              <a:graphicFrameLocks noChangeAspect="1"/>
            </p:cNvGraphicFramePr>
            <p:nvPr/>
          </p:nvGraphicFramePr>
          <p:xfrm>
            <a:off x="1344" y="1466"/>
            <a:ext cx="227" cy="229"/>
          </p:xfrm>
          <a:graphic>
            <a:graphicData uri="http://schemas.openxmlformats.org/presentationml/2006/ole">
              <p:oleObj spid="_x0000_s1034" name="BMP 图象" r:id="rId8" imgW="1276190" imgH="1286055" progId="PBrush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187450" y="2332038"/>
            <a:ext cx="6705600" cy="468312"/>
            <a:chOff x="768" y="1765"/>
            <a:chExt cx="4224" cy="295"/>
          </a:xfrm>
        </p:grpSpPr>
        <p:sp>
          <p:nvSpPr>
            <p:cNvPr id="1056" name="Rectangle 20">
              <a:hlinkClick r:id="rId9" action="ppaction://hlinkpres?slideindex=1&amp;slidetitle=3.3  函数调用机制 "/>
            </p:cNvPr>
            <p:cNvSpPr>
              <a:spLocks noChangeArrowheads="1"/>
            </p:cNvSpPr>
            <p:nvPr/>
          </p:nvSpPr>
          <p:spPr bwMode="auto">
            <a:xfrm>
              <a:off x="768" y="176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0" action="ppaction://hlinksldjump"/>
                </a:rPr>
                <a:t>3.3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0" action="ppaction://hlinksldjump"/>
                </a:rPr>
                <a:t>函数调用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0" action="ppaction://hlinksldjump"/>
                </a:rPr>
                <a:t>机制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153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3" name="Object 30"/>
            <p:cNvGraphicFramePr>
              <a:graphicFrameLocks noChangeAspect="1"/>
            </p:cNvGraphicFramePr>
            <p:nvPr/>
          </p:nvGraphicFramePr>
          <p:xfrm>
            <a:off x="1344" y="1799"/>
            <a:ext cx="227" cy="229"/>
          </p:xfrm>
          <a:graphic>
            <a:graphicData uri="http://schemas.openxmlformats.org/presentationml/2006/ole">
              <p:oleObj spid="_x0000_s1033" name="BMP 图象" r:id="rId11" imgW="1276190" imgH="1286055" progId="PBrush">
                <p:embed/>
              </p:oleObj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187450" y="2828925"/>
            <a:ext cx="6705600" cy="468313"/>
            <a:chOff x="768" y="2098"/>
            <a:chExt cx="4224" cy="295"/>
          </a:xfrm>
        </p:grpSpPr>
        <p:sp>
          <p:nvSpPr>
            <p:cNvPr id="1055" name="Rectangle 21">
              <a:hlinkClick r:id="rId12" action="ppaction://hlinkpres?slideindex=1&amp;slidetitle=3.4  函数指针 "/>
            </p:cNvPr>
            <p:cNvSpPr>
              <a:spLocks noChangeArrowheads="1"/>
            </p:cNvSpPr>
            <p:nvPr/>
          </p:nvSpPr>
          <p:spPr bwMode="auto">
            <a:xfrm>
              <a:off x="768" y="209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3" action="ppaction://hlinksldjump"/>
                </a:rPr>
                <a:t>3.4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3" action="ppaction://hlinksldjump"/>
                </a:rPr>
                <a:t>函数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3" action="ppaction://hlinksldjump"/>
                </a:rPr>
                <a:t>指针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258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2" name="Object 31"/>
            <p:cNvGraphicFramePr>
              <a:graphicFrameLocks noChangeAspect="1"/>
            </p:cNvGraphicFramePr>
            <p:nvPr/>
          </p:nvGraphicFramePr>
          <p:xfrm>
            <a:off x="1344" y="2131"/>
            <a:ext cx="227" cy="229"/>
          </p:xfrm>
          <a:graphic>
            <a:graphicData uri="http://schemas.openxmlformats.org/presentationml/2006/ole">
              <p:oleObj spid="_x0000_s1032" name="BMP 图象" r:id="rId14" imgW="1276190" imgH="1286055" progId="PBrush">
                <p:embed/>
              </p:oleObj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87450" y="3324225"/>
            <a:ext cx="6705600" cy="468313"/>
            <a:chOff x="768" y="2430"/>
            <a:chExt cx="4224" cy="295"/>
          </a:xfrm>
        </p:grpSpPr>
        <p:sp>
          <p:nvSpPr>
            <p:cNvPr id="1054" name="Rectangle 22">
              <a:hlinkClick r:id="rId15" action="ppaction://hlinkpres?slideindex=1&amp;slidetitle=3.5 内联函数和重载函数 "/>
            </p:cNvPr>
            <p:cNvSpPr>
              <a:spLocks noChangeArrowheads="1"/>
            </p:cNvSpPr>
            <p:nvPr/>
          </p:nvSpPr>
          <p:spPr bwMode="auto">
            <a:xfrm>
              <a:off x="768" y="243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6" action="ppaction://hlinksldjump"/>
                </a:rPr>
                <a:t>3.5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6" action="ppaction://hlinksldjump"/>
                </a:rPr>
                <a:t>内联函数和重载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6" action="ppaction://hlinksldjump"/>
                </a:rPr>
                <a:t>函数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309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1" name="Object 32"/>
            <p:cNvGraphicFramePr>
              <a:graphicFrameLocks noChangeAspect="1"/>
            </p:cNvGraphicFramePr>
            <p:nvPr/>
          </p:nvGraphicFramePr>
          <p:xfrm>
            <a:off x="1344" y="2464"/>
            <a:ext cx="227" cy="229"/>
          </p:xfrm>
          <a:graphic>
            <a:graphicData uri="http://schemas.openxmlformats.org/presentationml/2006/ole">
              <p:oleObj spid="_x0000_s1031" name="BMP 图象" r:id="rId17" imgW="1276190" imgH="1286055" progId="PBrush">
                <p:embed/>
              </p:oleObj>
            </a:graphicData>
          </a:graphic>
        </p:graphicFrame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87450" y="3821113"/>
            <a:ext cx="6705600" cy="468312"/>
            <a:chOff x="768" y="2763"/>
            <a:chExt cx="4224" cy="295"/>
          </a:xfrm>
        </p:grpSpPr>
        <p:sp>
          <p:nvSpPr>
            <p:cNvPr id="1053" name="Rectangle 23">
              <a:hlinkClick r:id="rId18" action="ppaction://hlinkpres?slideindex=1&amp;slidetitle=3.6 变量存储特性与标识符作用域"/>
            </p:cNvPr>
            <p:cNvSpPr>
              <a:spLocks noChangeArrowheads="1"/>
            </p:cNvSpPr>
            <p:nvPr/>
          </p:nvSpPr>
          <p:spPr bwMode="auto">
            <a:xfrm>
              <a:off x="768" y="276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9" action="ppaction://hlinksldjump"/>
                </a:rPr>
                <a:t>3.6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9" action="ppaction://hlinksldjump"/>
                </a:rPr>
                <a:t>变量存储特性与标识符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9" action="ppaction://hlinksldjump"/>
                </a:rPr>
                <a:t>作用域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321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0" name="Object 33"/>
            <p:cNvGraphicFramePr>
              <a:graphicFrameLocks noChangeAspect="1"/>
            </p:cNvGraphicFramePr>
            <p:nvPr/>
          </p:nvGraphicFramePr>
          <p:xfrm>
            <a:off x="1344" y="2796"/>
            <a:ext cx="227" cy="229"/>
          </p:xfrm>
          <a:graphic>
            <a:graphicData uri="http://schemas.openxmlformats.org/presentationml/2006/ole">
              <p:oleObj spid="_x0000_s1030" name="BMP 图象" r:id="rId20" imgW="1276190" imgH="1286055" progId="PBrush">
                <p:embed/>
              </p:oleObj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187450" y="4316413"/>
            <a:ext cx="6705600" cy="468312"/>
            <a:chOff x="768" y="3078"/>
            <a:chExt cx="4224" cy="295"/>
          </a:xfrm>
        </p:grpSpPr>
        <p:sp>
          <p:nvSpPr>
            <p:cNvPr id="1052" name="Rectangle 24">
              <a:hlinkClick r:id="rId21" action="ppaction://hlinkpres?slideindex=1&amp;slidetitle=3.7 多文件程序结构 "/>
            </p:cNvPr>
            <p:cNvSpPr>
              <a:spLocks noChangeArrowheads="1"/>
            </p:cNvSpPr>
            <p:nvPr/>
          </p:nvSpPr>
          <p:spPr bwMode="auto">
            <a:xfrm>
              <a:off x="768" y="307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2" action="ppaction://hlinksldjump"/>
                </a:rPr>
                <a:t>3.7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2" action="ppaction://hlinksldjump"/>
                </a:rPr>
                <a:t>多文件结构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2" action="ppaction://hlinksldjump"/>
                </a:rPr>
                <a:t>程序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374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29" name="Object 34"/>
            <p:cNvGraphicFramePr>
              <a:graphicFrameLocks noChangeAspect="1"/>
            </p:cNvGraphicFramePr>
            <p:nvPr/>
          </p:nvGraphicFramePr>
          <p:xfrm>
            <a:off x="1344" y="3111"/>
            <a:ext cx="227" cy="229"/>
          </p:xfrm>
          <a:graphic>
            <a:graphicData uri="http://schemas.openxmlformats.org/presentationml/2006/ole">
              <p:oleObj spid="_x0000_s1029" name="BMP 图象" r:id="rId23" imgW="1276190" imgH="1286055" progId="PBrush">
                <p:embed/>
              </p:oleObj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187450" y="4813300"/>
            <a:ext cx="6705600" cy="468313"/>
            <a:chOff x="768" y="3407"/>
            <a:chExt cx="4224" cy="295"/>
          </a:xfrm>
        </p:grpSpPr>
        <p:sp>
          <p:nvSpPr>
            <p:cNvPr id="1051" name="Rectangle 25">
              <a:hlinkClick r:id="rId24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768" y="34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5" action="ppaction://hlinksldjump"/>
                </a:rPr>
                <a:t>3.8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5" action="ppaction://hlinksldjump"/>
                </a:rPr>
                <a:t>命名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5" action="ppaction://hlinksldjump"/>
                </a:rPr>
                <a:t>空间</a:t>
              </a:r>
              <a:r>
                <a:rPr lang="zh-CN" altLang="en-US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      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395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28" name="Object 35"/>
            <p:cNvGraphicFramePr>
              <a:graphicFrameLocks noChangeAspect="1"/>
            </p:cNvGraphicFramePr>
            <p:nvPr/>
          </p:nvGraphicFramePr>
          <p:xfrm>
            <a:off x="1344" y="3440"/>
            <a:ext cx="227" cy="229"/>
          </p:xfrm>
          <a:graphic>
            <a:graphicData uri="http://schemas.openxmlformats.org/presentationml/2006/ole">
              <p:oleObj spid="_x0000_s1028" name="BMP 图象" r:id="rId26" imgW="1276190" imgH="1286055" progId="PBrush">
                <p:embed/>
              </p:oleObj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187450" y="5308600"/>
            <a:ext cx="6705600" cy="468313"/>
            <a:chOff x="768" y="3737"/>
            <a:chExt cx="4224" cy="295"/>
          </a:xfrm>
        </p:grpSpPr>
        <p:sp>
          <p:nvSpPr>
            <p:cNvPr id="1050" name="Rectangle 26">
              <a:hlinkClick r:id="rId2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/>
                  <a:cs typeface="Arial Unicode MS"/>
                </a:rPr>
                <a:t>	        </a:t>
              </a:r>
              <a:r>
                <a:rPr lang="en-US" altLang="zh-CN" sz="2000">
                  <a:solidFill>
                    <a:srgbClr val="FFFFFF"/>
                  </a:solidFill>
                  <a:latin typeface="仿宋_GB2312" pitchFamily="49" charset="-122"/>
                  <a:ea typeface="仿宋_GB2312" pitchFamily="49" charset="-122"/>
                  <a:hlinkClick r:id="rId25" action="ppaction://hlinksldjump"/>
                </a:rPr>
                <a:t>3.9</a:t>
              </a:r>
              <a:r>
                <a:rPr lang="en-US" altLang="zh-CN" sz="2000">
                  <a:solidFill>
                    <a:srgbClr val="FFFFFF"/>
                  </a:solidFill>
                  <a:latin typeface="宋体" charset="-122"/>
                  <a:hlinkClick r:id="rId25" action="ppaction://hlinksldjump"/>
                </a:rPr>
                <a:t>  </a:t>
              </a:r>
              <a:r>
                <a:rPr lang="zh-CN" altLang="en-US" sz="2000">
                  <a:solidFill>
                    <a:srgbClr val="FFFFFF"/>
                  </a:solidFill>
                  <a:latin typeface="宋体" charset="-122"/>
                  <a:hlinkClick r:id="rId28" action="ppaction://hlinksldjump"/>
                </a:rPr>
                <a:t>终止程序</a:t>
              </a:r>
              <a:r>
                <a:rPr lang="zh-CN" altLang="en-US" sz="2000" smtClean="0">
                  <a:solidFill>
                    <a:srgbClr val="FFFFFF"/>
                  </a:solidFill>
                  <a:latin typeface="宋体" charset="-122"/>
                  <a:hlinkClick r:id="rId28" action="ppaction://hlinksldjump"/>
                </a:rPr>
                <a:t>执行</a:t>
              </a:r>
              <a:r>
                <a:rPr lang="zh-CN" altLang="en-US" sz="2000" smtClean="0">
                  <a:solidFill>
                    <a:srgbClr val="FFFFFF"/>
                  </a:solidFill>
                  <a:latin typeface="宋体" charset="-122"/>
                </a:rPr>
                <a:t>                 </a:t>
              </a:r>
              <a:r>
                <a:rPr lang="en-US" altLang="zh-CN" sz="2000" smtClean="0">
                  <a:solidFill>
                    <a:srgbClr val="FFFFFF"/>
                  </a:solidFill>
                  <a:latin typeface="宋体" charset="-122"/>
                </a:rPr>
                <a:t>417</a:t>
              </a:r>
              <a:endParaRPr lang="zh-CN" altLang="en-US" sz="2000">
                <a:solidFill>
                  <a:srgbClr val="FFFFFF"/>
                </a:solidFill>
                <a:latin typeface="宋体" charset="-122"/>
              </a:endParaRPr>
            </a:p>
          </p:txBody>
        </p:sp>
        <p:graphicFrame>
          <p:nvGraphicFramePr>
            <p:cNvPr id="1027" name="Object 36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p:oleObj spid="_x0000_s1027" name="BMP 图象" r:id="rId29" imgW="1276190" imgH="1286055" progId="PBrush">
                <p:embed/>
              </p:oleObj>
            </a:graphicData>
          </a:graphic>
        </p:graphicFrame>
      </p:grpSp>
      <p:pic>
        <p:nvPicPr>
          <p:cNvPr id="1047" name="Picture 48" descr="129">
            <a:hlinkClick r:id="rId30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187450" y="5805488"/>
            <a:ext cx="6705600" cy="468312"/>
            <a:chOff x="768" y="3737"/>
            <a:chExt cx="4224" cy="295"/>
          </a:xfrm>
        </p:grpSpPr>
        <p:sp>
          <p:nvSpPr>
            <p:cNvPr id="1049" name="Rectangle 50">
              <a:hlinkClick r:id="rId2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/>
                  <a:cs typeface="Arial Unicode MS"/>
                </a:rPr>
                <a:t>	        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/>
                  <a:cs typeface="Arial Unicode MS"/>
                  <a:hlinkClick r:id="rId32" action="ppaction://hlinksldjump"/>
                </a:rPr>
                <a:t>小结</a:t>
              </a:r>
              <a:r>
                <a:rPr lang="zh-CN" altLang="en-US" sz="2000" smtClean="0">
                  <a:solidFill>
                    <a:srgbClr val="FFFFFF"/>
                  </a:solidFill>
                  <a:ea typeface="Arial Unicode MS"/>
                  <a:cs typeface="Arial Unicode MS"/>
                </a:rPr>
                <a:t>                                                             </a:t>
              </a:r>
              <a:r>
                <a:rPr lang="en-US" altLang="zh-CN" sz="2000" smtClean="0">
                  <a:solidFill>
                    <a:srgbClr val="FFFFFF"/>
                  </a:solidFill>
                  <a:ea typeface="Arial Unicode MS"/>
                  <a:cs typeface="Arial Unicode MS"/>
                </a:rPr>
                <a:t>419</a:t>
              </a:r>
              <a:endParaRPr lang="zh-CN" altLang="en-US" sz="2000">
                <a:solidFill>
                  <a:srgbClr val="FFFFFF"/>
                </a:solidFill>
                <a:ea typeface="Arial Unicode MS"/>
                <a:cs typeface="Arial Unicode MS"/>
              </a:endParaRPr>
            </a:p>
          </p:txBody>
        </p:sp>
        <p:graphicFrame>
          <p:nvGraphicFramePr>
            <p:cNvPr id="1026" name="Object 51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p:oleObj spid="_x0000_s1026" name="BMP 图象" r:id="rId33" imgW="1276190" imgH="1286055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（ 形式参数表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函数返回值类型        </a:t>
            </a:r>
            <a:r>
              <a:rPr lang="zh-CN" altLang="en-US">
                <a:ea typeface="Arial Unicode MS"/>
                <a:cs typeface="Arial Unicode MS"/>
              </a:rPr>
              <a:t>函数体中由 </a:t>
            </a:r>
            <a:r>
              <a:rPr lang="en-US" altLang="zh-CN">
                <a:ea typeface="Arial Unicode MS"/>
                <a:cs typeface="Arial Unicode MS"/>
              </a:rPr>
              <a:t>return </a:t>
            </a:r>
            <a:r>
              <a:rPr lang="zh-CN" altLang="en-US">
                <a:ea typeface="Arial Unicode MS"/>
                <a:cs typeface="Arial Unicode MS"/>
              </a:rPr>
              <a:t>语句返回的值的类型。没有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Arial Unicode MS"/>
                <a:cs typeface="Arial Unicode MS"/>
              </a:rPr>
              <a:t>			    返回值其类型为</a:t>
            </a:r>
            <a:r>
              <a:rPr lang="en-US" altLang="zh-CN">
                <a:ea typeface="Arial Unicode MS"/>
                <a:cs typeface="Arial Unicode MS"/>
              </a:rPr>
              <a:t>void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    	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用户定义标识符</a:t>
            </a:r>
          </a:p>
        </p:txBody>
      </p:sp>
      <p:sp>
        <p:nvSpPr>
          <p:cNvPr id="1843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2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ChangeArrowheads="1"/>
          </p:cNvSpPr>
          <p:nvPr/>
        </p:nvSpPr>
        <p:spPr bwMode="auto">
          <a:xfrm>
            <a:off x="990600" y="42719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162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163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</a:rPr>
                <a:t>30</a:t>
              </a:r>
            </a:p>
          </p:txBody>
        </p:sp>
        <p:sp>
          <p:nvSpPr>
            <p:cNvPr id="11163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5914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1625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1628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1629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1627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990600" y="45815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264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2655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2656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264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2649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36944" name="Freeform 16"/>
          <p:cNvSpPr>
            <a:spLocks/>
          </p:cNvSpPr>
          <p:nvPr/>
        </p:nvSpPr>
        <p:spPr bwMode="auto">
          <a:xfrm>
            <a:off x="6477000" y="4464050"/>
            <a:ext cx="1066800" cy="381000"/>
          </a:xfrm>
          <a:custGeom>
            <a:avLst/>
            <a:gdLst>
              <a:gd name="T0" fmla="*/ 2147483647 w 672"/>
              <a:gd name="T1" fmla="*/ 0 h 240"/>
              <a:gd name="T2" fmla="*/ 2147483647 w 672"/>
              <a:gd name="T3" fmla="*/ 2147483647 h 240"/>
              <a:gd name="T4" fmla="*/ 0 w 672"/>
              <a:gd name="T5" fmla="*/ 0 h 240"/>
              <a:gd name="T6" fmla="*/ 0 60000 65536"/>
              <a:gd name="T7" fmla="*/ 0 60000 65536"/>
              <a:gd name="T8" fmla="*/ 0 60000 65536"/>
              <a:gd name="T9" fmla="*/ 0 w 672"/>
              <a:gd name="T10" fmla="*/ 0 h 240"/>
              <a:gd name="T11" fmla="*/ 672 w 6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40">
                <a:moveTo>
                  <a:pt x="672" y="0"/>
                </a:moveTo>
                <a:cubicBezTo>
                  <a:pt x="584" y="120"/>
                  <a:pt x="496" y="240"/>
                  <a:pt x="384" y="240"/>
                </a:cubicBezTo>
                <a:cubicBezTo>
                  <a:pt x="272" y="240"/>
                  <a:pt x="136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265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auto">
          <a:xfrm>
            <a:off x="990600" y="45815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795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367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368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367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3673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3678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3679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3675" name="Freeform 16"/>
          <p:cNvSpPr>
            <a:spLocks/>
          </p:cNvSpPr>
          <p:nvPr/>
        </p:nvSpPr>
        <p:spPr bwMode="auto">
          <a:xfrm>
            <a:off x="6477000" y="4464050"/>
            <a:ext cx="1066800" cy="381000"/>
          </a:xfrm>
          <a:custGeom>
            <a:avLst/>
            <a:gdLst>
              <a:gd name="T0" fmla="*/ 2147483647 w 672"/>
              <a:gd name="T1" fmla="*/ 0 h 240"/>
              <a:gd name="T2" fmla="*/ 2147483647 w 672"/>
              <a:gd name="T3" fmla="*/ 2147483647 h 240"/>
              <a:gd name="T4" fmla="*/ 0 w 672"/>
              <a:gd name="T5" fmla="*/ 0 h 240"/>
              <a:gd name="T6" fmla="*/ 0 60000 65536"/>
              <a:gd name="T7" fmla="*/ 0 60000 65536"/>
              <a:gd name="T8" fmla="*/ 0 60000 65536"/>
              <a:gd name="T9" fmla="*/ 0 w 672"/>
              <a:gd name="T10" fmla="*/ 0 h 240"/>
              <a:gd name="T11" fmla="*/ 672 w 6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40">
                <a:moveTo>
                  <a:pt x="672" y="0"/>
                </a:moveTo>
                <a:cubicBezTo>
                  <a:pt x="584" y="120"/>
                  <a:pt x="496" y="240"/>
                  <a:pt x="384" y="240"/>
                </a:cubicBezTo>
                <a:cubicBezTo>
                  <a:pt x="272" y="240"/>
                  <a:pt x="136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367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7" grpId="0" autoUpdateAnimBg="0"/>
      <p:bldP spid="637969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ChangeArrowheads="1"/>
          </p:cNvSpPr>
          <p:nvPr/>
        </p:nvSpPr>
        <p:spPr bwMode="auto">
          <a:xfrm>
            <a:off x="990600" y="4941888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469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4703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4704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8986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4696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4697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38992" name="Text Box 16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47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/>
          </p:cNvSpPr>
          <p:nvPr/>
        </p:nvSpPr>
        <p:spPr bwMode="auto">
          <a:xfrm>
            <a:off x="990600" y="49196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571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000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571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572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572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5720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0012" name="Rectangle 12"/>
          <p:cNvSpPr>
            <a:spLocks noChangeArrowheads="1"/>
          </p:cNvSpPr>
          <p:nvPr/>
        </p:nvSpPr>
        <p:spPr bwMode="auto">
          <a:xfrm>
            <a:off x="7696200" y="4083050"/>
            <a:ext cx="9906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10</a:t>
            </a:r>
          </a:p>
        </p:txBody>
      </p:sp>
      <p:sp>
        <p:nvSpPr>
          <p:cNvPr id="115722" name="Text Box 13"/>
          <p:cNvSpPr txBox="1">
            <a:spLocks noChangeArrowheads="1"/>
          </p:cNvSpPr>
          <p:nvPr/>
        </p:nvSpPr>
        <p:spPr bwMode="auto">
          <a:xfrm>
            <a:off x="73914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a</a:t>
            </a: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572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ChangeArrowheads="1"/>
          </p:cNvSpPr>
          <p:nvPr/>
        </p:nvSpPr>
        <p:spPr bwMode="auto">
          <a:xfrm>
            <a:off x="990600" y="49196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103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674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675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675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1034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6744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116745" name="Rectangle 12"/>
          <p:cNvSpPr>
            <a:spLocks noChangeArrowheads="1"/>
          </p:cNvSpPr>
          <p:nvPr/>
        </p:nvSpPr>
        <p:spPr bwMode="auto">
          <a:xfrm>
            <a:off x="7696200" y="4083050"/>
            <a:ext cx="9906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16746" name="Text Box 13"/>
          <p:cNvSpPr txBox="1">
            <a:spLocks noChangeArrowheads="1"/>
          </p:cNvSpPr>
          <p:nvPr/>
        </p:nvSpPr>
        <p:spPr bwMode="auto">
          <a:xfrm>
            <a:off x="73914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a</a:t>
            </a:r>
          </a:p>
        </p:txBody>
      </p:sp>
      <p:sp>
        <p:nvSpPr>
          <p:cNvPr id="641038" name="Text Box 14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1039" name="Text Box 15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674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990600" y="5264150"/>
            <a:ext cx="3352800" cy="685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76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11776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777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777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776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2061" name="Text Box 13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grpSp>
        <p:nvGrpSpPr>
          <p:cNvPr id="117771" name="Group 14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7774" name="Rectangle 15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17775" name="Text Box 16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117772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642071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591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ChangeArrowheads="1"/>
          </p:cNvSpPr>
          <p:nvPr/>
        </p:nvSpPr>
        <p:spPr bwMode="auto">
          <a:xfrm>
            <a:off x="990600" y="29765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307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8801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8802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879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3084" name="Text Box 12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3085" name="Text Box 13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grpSp>
        <p:nvGrpSpPr>
          <p:cNvPr id="118795" name="Group 14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 useBgFill="1">
        <p:nvSpPr>
          <p:cNvPr id="643089" name="Rectangle 17"/>
          <p:cNvSpPr>
            <a:spLocks noChangeArrowheads="1"/>
          </p:cNvSpPr>
          <p:nvPr/>
        </p:nvSpPr>
        <p:spPr bwMode="auto">
          <a:xfrm>
            <a:off x="5257800" y="3625850"/>
            <a:ext cx="3733800" cy="9906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8797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118798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591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8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990600" y="29765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81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410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981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9817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9818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19815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11981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6235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5125" name="AutoShape 5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约束形参对象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1984375" y="3567113"/>
            <a:ext cx="174942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0838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1981200" y="1622425"/>
            <a:ext cx="174942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5" grpId="0" animBg="1" autoUpdateAnimBg="0"/>
      <p:bldP spid="645126" grpId="0" animBg="1" autoUpdateAnimBg="0"/>
      <p:bldP spid="64512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函数名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函数返回值类型        </a:t>
            </a:r>
            <a:r>
              <a:rPr lang="zh-CN" altLang="en-US">
                <a:ea typeface="Arial Unicode MS"/>
                <a:cs typeface="Arial Unicode MS"/>
              </a:rPr>
              <a:t>函数体中由 </a:t>
            </a:r>
            <a:r>
              <a:rPr lang="en-US" altLang="zh-CN">
                <a:ea typeface="Arial Unicode MS"/>
                <a:cs typeface="Arial Unicode MS"/>
              </a:rPr>
              <a:t>return </a:t>
            </a:r>
            <a:r>
              <a:rPr lang="zh-CN" altLang="en-US">
                <a:ea typeface="Arial Unicode MS"/>
                <a:cs typeface="Arial Unicode MS"/>
              </a:rPr>
              <a:t>语句返回的值的类型。没有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Arial Unicode MS"/>
                <a:cs typeface="Arial Unicode MS"/>
              </a:rPr>
              <a:t>			    返回值其类型为</a:t>
            </a:r>
            <a:r>
              <a:rPr lang="en-US" altLang="zh-CN">
                <a:ea typeface="Arial Unicode MS"/>
                <a:cs typeface="Arial Unicode MS"/>
              </a:rPr>
              <a:t>void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函数名        	    </a:t>
            </a:r>
            <a:r>
              <a:rPr lang="zh-CN" altLang="en-US">
                <a:ea typeface="Arial Unicode MS"/>
                <a:cs typeface="Arial Unicode MS"/>
              </a:rPr>
              <a:t>用户定义标识符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746125" y="4540250"/>
            <a:ext cx="78644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逗号分隔的参数说明表列，缺省形式参数时不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		  能省略圆括号。一般形式为：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1 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…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9464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7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i="1" u="sng">
                <a:solidFill>
                  <a:srgbClr val="FF0000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i="1" u="sng">
                <a:solidFill>
                  <a:srgbClr val="FF0000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121860" name="Text Box 5"/>
          <p:cNvSpPr txBox="1">
            <a:spLocks noChangeArrowheads="1"/>
          </p:cNvSpPr>
          <p:nvPr/>
        </p:nvSpPr>
        <p:spPr bwMode="auto">
          <a:xfrm>
            <a:off x="1984375" y="3573463"/>
            <a:ext cx="174942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46150" name="AutoShape 6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约束形参对象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3675063"/>
            <a:ext cx="5257800" cy="762000"/>
            <a:chOff x="1344" y="2448"/>
            <a:chExt cx="3312" cy="480"/>
          </a:xfrm>
        </p:grpSpPr>
        <p:sp>
          <p:nvSpPr>
            <p:cNvPr id="121865" name="AutoShape 8"/>
            <p:cNvSpPr>
              <a:spLocks/>
            </p:cNvSpPr>
            <p:nvPr/>
          </p:nvSpPr>
          <p:spPr bwMode="auto">
            <a:xfrm>
              <a:off x="3504" y="2448"/>
              <a:ext cx="1152" cy="384"/>
            </a:xfrm>
            <a:prstGeom prst="borderCallout2">
              <a:avLst>
                <a:gd name="adj1" fmla="val 18750"/>
                <a:gd name="adj2" fmla="val -4167"/>
                <a:gd name="adj3" fmla="val 18750"/>
                <a:gd name="adj4" fmla="val -42537"/>
                <a:gd name="adj5" fmla="val 227866"/>
                <a:gd name="adj6" fmla="val -16631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不能修改常对象</a:t>
              </a:r>
            </a:p>
          </p:txBody>
        </p:sp>
        <p:sp>
          <p:nvSpPr>
            <p:cNvPr id="121866" name="Line 9"/>
            <p:cNvSpPr>
              <a:spLocks noChangeShapeType="1"/>
            </p:cNvSpPr>
            <p:nvPr/>
          </p:nvSpPr>
          <p:spPr bwMode="auto">
            <a:xfrm flipV="1">
              <a:off x="1344" y="2592"/>
              <a:ext cx="153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186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1864" name="Text Box 12"/>
          <p:cNvSpPr txBox="1">
            <a:spLocks noChangeArrowheads="1"/>
          </p:cNvSpPr>
          <p:nvPr/>
        </p:nvSpPr>
        <p:spPr bwMode="auto">
          <a:xfrm>
            <a:off x="1981200" y="1622425"/>
            <a:ext cx="174942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2882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2883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约束形参指针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88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47178" name="Text Box 10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 animBg="1" autoUpdateAnimBg="0"/>
      <p:bldP spid="647174" grpId="0" animBg="1" autoUpdateAnimBg="0"/>
      <p:bldP spid="647178" grpId="0" animBg="1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约束形参指针</a:t>
            </a:r>
          </a:p>
        </p:txBody>
      </p:sp>
      <p:sp>
        <p:nvSpPr>
          <p:cNvPr id="648199" name="AutoShape 7"/>
          <p:cNvSpPr>
            <a:spLocks/>
          </p:cNvSpPr>
          <p:nvPr/>
        </p:nvSpPr>
        <p:spPr bwMode="auto">
          <a:xfrm>
            <a:off x="5562600" y="362585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36491"/>
              <a:gd name="adj5" fmla="val 190366"/>
              <a:gd name="adj6" fmla="val -143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不能修改指针常量</a:t>
            </a:r>
          </a:p>
        </p:txBody>
      </p:sp>
      <p:sp>
        <p:nvSpPr>
          <p:cNvPr id="12391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3911" name="Text Box 10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3912" name="Text Box 11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9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9222" name="Text Box 6"/>
          <p:cNvSpPr txBox="1">
            <a:spLocks noChangeArrowheads="1"/>
          </p:cNvSpPr>
          <p:nvPr/>
        </p:nvSpPr>
        <p:spPr bwMode="auto">
          <a:xfrm>
            <a:off x="5700713" y="2587625"/>
            <a:ext cx="2395537" cy="1190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>
            <a:outerShdw dist="53882" dir="189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zh-CN" altLang="en-US" sz="2000">
                <a:ea typeface="宋体" pitchFamily="2" charset="-122"/>
              </a:rPr>
              <a:t>使用 </a:t>
            </a:r>
            <a:r>
              <a:rPr lang="en-US" altLang="zh-CN" sz="2000">
                <a:ea typeface="宋体" pitchFamily="2" charset="-122"/>
              </a:rPr>
              <a:t>const</a:t>
            </a:r>
            <a:r>
              <a:rPr lang="zh-CN" altLang="en-US" sz="2000">
                <a:ea typeface="宋体" pitchFamily="2" charset="-122"/>
              </a:rPr>
              <a:t>限 定指针</a:t>
            </a:r>
          </a:p>
          <a:p>
            <a:pPr algn="ctr">
              <a:lnSpc>
                <a:spcPct val="180000"/>
              </a:lnSpc>
              <a:defRPr/>
            </a:pPr>
            <a:r>
              <a:rPr lang="zh-CN" altLang="en-US" sz="2000">
                <a:ea typeface="宋体" pitchFamily="2" charset="-122"/>
              </a:rPr>
              <a:t>可以保护实参对象 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4934" name="Text Box 9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4935" name="Text Box 10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86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5954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928788" name="Text Box 20"/>
          <p:cNvSpPr txBox="1">
            <a:spLocks noChangeArrowheads="1"/>
          </p:cNvSpPr>
          <p:nvPr/>
        </p:nvSpPr>
        <p:spPr bwMode="auto">
          <a:xfrm>
            <a:off x="1143000" y="1987550"/>
            <a:ext cx="6934200" cy="24028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当形参为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引用参数</a:t>
            </a:r>
            <a:r>
              <a:rPr lang="zh-CN" altLang="en-US" sz="2000">
                <a:ea typeface="Arial Unicode MS"/>
                <a:cs typeface="Arial Unicode MS"/>
              </a:rPr>
              <a:t>，调用函数时，形参是实参的别名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执行函数时，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通过别名在实参上操作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函数返回，实参的别名取消。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4572008"/>
            <a:ext cx="621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引用做形参时，类似指针；</a:t>
            </a:r>
            <a:endParaRPr lang="en-US" altLang="zh-CN" b="0" smtClean="0">
              <a:solidFill>
                <a:schemeClr val="accent1"/>
              </a:solidFill>
            </a:endParaRPr>
          </a:p>
          <a:p>
            <a:r>
              <a:rPr lang="zh-CN" altLang="en-US" b="0" smtClean="0">
                <a:solidFill>
                  <a:schemeClr val="accent1"/>
                </a:solidFill>
              </a:rPr>
              <a:t>引用用在函数体时，类似变量，无需解引用，但作用的不是其自身，而是引用的对象；</a:t>
            </a:r>
            <a:endParaRPr lang="en-US" altLang="zh-CN" b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6" grpId="0"/>
      <p:bldP spid="928788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6989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26993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26994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6990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6992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929802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sp>
        <p:nvSpPr>
          <p:cNvPr id="929803" name="Rectangle 11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929804" name="Rectangle 12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929806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929807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929808" name="Rectangle 16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929809" name="Freeform 17"/>
          <p:cNvSpPr>
            <a:spLocks/>
          </p:cNvSpPr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6985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698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/>
      <p:bldP spid="929802" grpId="0" animBg="1" autoUpdateAnimBg="0"/>
      <p:bldP spid="929803" grpId="0" animBg="1" autoUpdateAnimBg="0"/>
      <p:bldP spid="929804" grpId="0" animBg="1" autoUpdateAnimBg="0"/>
      <p:bldP spid="929808" grpId="0" animBg="1" autoUpdateAnimBg="0"/>
      <p:bldP spid="92980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1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8013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1269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8018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8014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1272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28016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1274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grpSp>
        <p:nvGrpSpPr>
          <p:cNvPr id="128003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1278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51279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28004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1282" name="Text Box 18"/>
          <p:cNvSpPr txBox="1">
            <a:spLocks noChangeArrowheads="1"/>
          </p:cNvSpPr>
          <p:nvPr/>
        </p:nvSpPr>
        <p:spPr bwMode="auto">
          <a:xfrm>
            <a:off x="6245225" y="4692650"/>
            <a:ext cx="2212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在实参对象上操作</a:t>
            </a:r>
          </a:p>
        </p:txBody>
      </p:sp>
      <p:sp>
        <p:nvSpPr>
          <p:cNvPr id="12800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1285" name="Text Box 21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1286" name="Rectangle 22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651287" name="Rectangle 23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2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5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9038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2293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9043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9039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2296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29041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2298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grpSp>
        <p:nvGrpSpPr>
          <p:cNvPr id="129027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2302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52303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29028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9029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2309" name="Oval 21"/>
          <p:cNvSpPr>
            <a:spLocks noChangeArrowheads="1"/>
          </p:cNvSpPr>
          <p:nvPr/>
        </p:nvSpPr>
        <p:spPr bwMode="auto">
          <a:xfrm>
            <a:off x="4932363" y="765175"/>
            <a:ext cx="3743325" cy="172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执行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swap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函数时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x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y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分别是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b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的别名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2311" name="Rectangle 23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652312" name="Rectangle 24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2313" name="Rectangle 25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652314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363" y="4437063"/>
            <a:ext cx="3544887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3315" name="AutoShape 3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0067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0071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0072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0068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0069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0070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15000" y="3446463"/>
            <a:ext cx="2971800" cy="381000"/>
            <a:chOff x="3600" y="3072"/>
            <a:chExt cx="1872" cy="240"/>
          </a:xfrm>
        </p:grpSpPr>
        <p:grpSp>
          <p:nvGrpSpPr>
            <p:cNvPr id="130061" name="Group 15"/>
            <p:cNvGrpSpPr>
              <a:grpSpLocks/>
            </p:cNvGrpSpPr>
            <p:nvPr/>
          </p:nvGrpSpPr>
          <p:grpSpPr bwMode="auto">
            <a:xfrm>
              <a:off x="3600" y="3072"/>
              <a:ext cx="816" cy="240"/>
              <a:chOff x="3600" y="3072"/>
              <a:chExt cx="816" cy="240"/>
            </a:xfrm>
          </p:grpSpPr>
          <p:sp>
            <p:nvSpPr>
              <p:cNvPr id="130065" name="Rectangle 1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30066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081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x</a:t>
                </a:r>
              </a:p>
            </p:txBody>
          </p:sp>
        </p:grpSp>
        <p:grpSp>
          <p:nvGrpSpPr>
            <p:cNvPr id="130062" name="Group 18"/>
            <p:cNvGrpSpPr>
              <a:grpSpLocks/>
            </p:cNvGrpSpPr>
            <p:nvPr/>
          </p:nvGrpSpPr>
          <p:grpSpPr bwMode="auto">
            <a:xfrm>
              <a:off x="4656" y="3072"/>
              <a:ext cx="816" cy="240"/>
              <a:chOff x="4656" y="3072"/>
              <a:chExt cx="816" cy="240"/>
            </a:xfrm>
          </p:grpSpPr>
          <p:sp>
            <p:nvSpPr>
              <p:cNvPr id="130063" name="Rectangle 19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30064" name="Text Box 20"/>
              <p:cNvSpPr txBox="1">
                <a:spLocks noChangeArrowheads="1"/>
              </p:cNvSpPr>
              <p:nvPr/>
            </p:nvSpPr>
            <p:spPr bwMode="auto">
              <a:xfrm>
                <a:off x="4656" y="3081"/>
                <a:ext cx="18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y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477000" y="2455863"/>
            <a:ext cx="1676400" cy="1066800"/>
            <a:chOff x="4080" y="2448"/>
            <a:chExt cx="1056" cy="672"/>
          </a:xfrm>
        </p:grpSpPr>
        <p:sp>
          <p:nvSpPr>
            <p:cNvPr id="130059" name="Line 22"/>
            <p:cNvSpPr>
              <a:spLocks noChangeShapeType="1"/>
            </p:cNvSpPr>
            <p:nvPr/>
          </p:nvSpPr>
          <p:spPr bwMode="auto">
            <a:xfrm>
              <a:off x="4080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60" name="Line 23"/>
            <p:cNvSpPr>
              <a:spLocks noChangeShapeType="1"/>
            </p:cNvSpPr>
            <p:nvPr/>
          </p:nvSpPr>
          <p:spPr bwMode="auto">
            <a:xfrm>
              <a:off x="5136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0057" name="Rectangle 2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0058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animBg="1" autoUpdateAnimBg="0"/>
      <p:bldP spid="653316" grpId="0" animBg="1" autoUpdateAnimBg="0"/>
      <p:bldP spid="653317" grpId="0" animBg="1" autoUpdateAnimBg="0"/>
      <p:bldP spid="653318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3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1086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1090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1091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1087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1088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1089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131074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31075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131076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131077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654354" name="Freeform 18"/>
          <p:cNvSpPr>
            <a:spLocks/>
          </p:cNvSpPr>
          <p:nvPr/>
        </p:nvSpPr>
        <p:spPr bwMode="auto">
          <a:xfrm rot="10800000">
            <a:off x="6553200" y="3827463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1079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1080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4361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4362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4363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4364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</a:t>
            </a:r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ea typeface="宋体" pitchFamily="2" charset="-122"/>
              </a:rPr>
              <a:t>类型  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ea typeface="宋体" pitchFamily="2" charset="-122"/>
              </a:rPr>
              <a:t>形式参数表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746125" y="3411538"/>
            <a:ext cx="7864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函数体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函数的实现代码。</a:t>
            </a:r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9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7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2110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2114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2115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2111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2112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2113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</a:t>
            </a:r>
          </a:p>
        </p:txBody>
      </p:sp>
      <p:sp>
        <p:nvSpPr>
          <p:cNvPr id="132099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132101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32102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5379" name="Text Box 19"/>
          <p:cNvSpPr txBox="1">
            <a:spLocks noChangeArrowheads="1"/>
          </p:cNvSpPr>
          <p:nvPr/>
        </p:nvSpPr>
        <p:spPr bwMode="auto">
          <a:xfrm>
            <a:off x="6524625" y="4344988"/>
            <a:ext cx="1704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这是传值操作</a:t>
            </a:r>
          </a:p>
        </p:txBody>
      </p:sp>
      <p:sp>
        <p:nvSpPr>
          <p:cNvPr id="132104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5382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5386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5387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5388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9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8" name="Text Box 24"/>
          <p:cNvSpPr txBox="1">
            <a:spLocks noChangeArrowheads="1"/>
          </p:cNvSpPr>
          <p:nvPr/>
        </p:nvSpPr>
        <p:spPr bwMode="auto">
          <a:xfrm>
            <a:off x="809625" y="1136650"/>
            <a:ext cx="4524375" cy="5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819150" y="1873250"/>
            <a:ext cx="2762250" cy="36671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990600" y="3168650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838200" y="4611688"/>
            <a:ext cx="3276600" cy="160496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133125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3134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3138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3139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3135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3136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3137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6398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</a:t>
            </a:r>
          </a:p>
        </p:txBody>
      </p:sp>
      <p:sp>
        <p:nvSpPr>
          <p:cNvPr id="133127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656400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133129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33130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3131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6406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pic>
        <p:nvPicPr>
          <p:cNvPr id="13313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1763" y="4292600"/>
            <a:ext cx="368141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850900" y="990600"/>
            <a:ext cx="4025900" cy="54625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3-9  </a:t>
            </a:r>
            <a:r>
              <a:rPr lang="zh-CN" altLang="en-US" i="1">
                <a:solidFill>
                  <a:srgbClr val="008000"/>
                </a:solidFill>
              </a:rPr>
              <a:t>不同数制输出正整数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#include&lt;iomanip&gt;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void display( const int &amp; rk )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cout &lt;&lt; dec &lt;&lt; rk &lt;&lt; " :\n"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int 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cout &lt;&lt; "number : "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cin &gt;&gt;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x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display( 4589 )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3414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autoUpdateAnimBg="0"/>
      <p:bldP spid="657412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3-9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不同数制输出正整数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#include&lt;iomanip&gt;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void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const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 rk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dec &lt;&lt; rk &lt;&lt; " :\n"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 int 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"number : "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cin &gt;&gt;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display( 4589 )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8437" name="Oval 5"/>
          <p:cNvSpPr>
            <a:spLocks noChangeArrowheads="1"/>
          </p:cNvSpPr>
          <p:nvPr/>
        </p:nvSpPr>
        <p:spPr bwMode="auto">
          <a:xfrm>
            <a:off x="2133600" y="2276475"/>
            <a:ext cx="1447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8438" name="Oval 6"/>
          <p:cNvSpPr>
            <a:spLocks noChangeArrowheads="1"/>
          </p:cNvSpPr>
          <p:nvPr/>
        </p:nvSpPr>
        <p:spPr bwMode="auto">
          <a:xfrm>
            <a:off x="1828800" y="5500688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46325" y="4076700"/>
            <a:ext cx="5105400" cy="1600200"/>
            <a:chOff x="1344" y="2544"/>
            <a:chExt cx="3216" cy="1008"/>
          </a:xfrm>
        </p:grpSpPr>
        <p:sp>
          <p:nvSpPr>
            <p:cNvPr id="135176" name="AutoShape 8"/>
            <p:cNvSpPr>
              <a:spLocks/>
            </p:cNvSpPr>
            <p:nvPr/>
          </p:nvSpPr>
          <p:spPr bwMode="auto">
            <a:xfrm>
              <a:off x="3360" y="2544"/>
              <a:ext cx="1200" cy="576"/>
            </a:xfrm>
            <a:prstGeom prst="borderCallout2">
              <a:avLst>
                <a:gd name="adj1" fmla="val 12500"/>
                <a:gd name="adj2" fmla="val -4000"/>
                <a:gd name="adj3" fmla="val 12500"/>
                <a:gd name="adj4" fmla="val -28250"/>
                <a:gd name="adj5" fmla="val -156426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在实参对象上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/>
                <a:t>只读访问</a:t>
              </a: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V="1">
              <a:off x="1344" y="2592"/>
              <a:ext cx="168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7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nimBg="1"/>
      <p:bldP spid="65843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3-9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不同数制输出正整数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#include&lt;iomanip&gt;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void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const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 rk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dec &lt;&lt; rk &lt;&lt; " :\n"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 int 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"number : "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cin &gt;&gt;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4589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4044950"/>
            <a:ext cx="4876800" cy="1905000"/>
            <a:chOff x="1488" y="2544"/>
            <a:chExt cx="3072" cy="1200"/>
          </a:xfrm>
        </p:grpSpPr>
        <p:sp>
          <p:nvSpPr>
            <p:cNvPr id="136201" name="AutoShape 6"/>
            <p:cNvSpPr>
              <a:spLocks/>
            </p:cNvSpPr>
            <p:nvPr/>
          </p:nvSpPr>
          <p:spPr bwMode="auto">
            <a:xfrm>
              <a:off x="3360" y="2544"/>
              <a:ext cx="1200" cy="576"/>
            </a:xfrm>
            <a:prstGeom prst="borderCallout2">
              <a:avLst>
                <a:gd name="adj1" fmla="val 12500"/>
                <a:gd name="adj2" fmla="val -4000"/>
                <a:gd name="adj3" fmla="val 12500"/>
                <a:gd name="adj4" fmla="val -28250"/>
                <a:gd name="adj5" fmla="val -156426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常引用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/>
                <a:t>产生匿名对象</a:t>
              </a:r>
            </a:p>
          </p:txBody>
        </p:sp>
        <p:sp>
          <p:nvSpPr>
            <p:cNvPr id="136202" name="Line 7"/>
            <p:cNvSpPr>
              <a:spLocks noChangeShapeType="1"/>
            </p:cNvSpPr>
            <p:nvPr/>
          </p:nvSpPr>
          <p:spPr bwMode="auto">
            <a:xfrm flipV="1">
              <a:off x="1488" y="2592"/>
              <a:ext cx="1536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2133600" y="2276475"/>
            <a:ext cx="1447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9465" name="Oval 9"/>
          <p:cNvSpPr>
            <a:spLocks noChangeArrowheads="1"/>
          </p:cNvSpPr>
          <p:nvPr/>
        </p:nvSpPr>
        <p:spPr bwMode="auto">
          <a:xfrm>
            <a:off x="1828800" y="5788025"/>
            <a:ext cx="685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9466" name="Text Box 10"/>
          <p:cNvSpPr txBox="1">
            <a:spLocks noChangeArrowheads="1"/>
          </p:cNvSpPr>
          <p:nvPr/>
        </p:nvSpPr>
        <p:spPr bwMode="auto">
          <a:xfrm>
            <a:off x="5257800" y="2511425"/>
            <a:ext cx="3581400" cy="2409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90000"/>
              </a:lnSpc>
              <a:buFontTx/>
              <a:buChar char="•"/>
              <a:defRPr/>
            </a:pPr>
            <a:r>
              <a:rPr lang="en-US" altLang="zh-CN" sz="2000">
                <a:ea typeface="宋体" pitchFamily="2" charset="-122"/>
              </a:rPr>
              <a:t>  </a:t>
            </a:r>
            <a:r>
              <a:rPr lang="zh-CN" altLang="en-US" sz="2000">
                <a:ea typeface="宋体" pitchFamily="2" charset="-122"/>
              </a:rPr>
              <a:t>只有常引用对应的实参可</a:t>
            </a:r>
          </a:p>
          <a:p>
            <a:pPr>
              <a:lnSpc>
                <a:spcPct val="190000"/>
              </a:lnSpc>
              <a:defRPr/>
            </a:pPr>
            <a:r>
              <a:rPr lang="zh-CN" altLang="en-US" sz="2000">
                <a:ea typeface="宋体" pitchFamily="2" charset="-122"/>
              </a:rPr>
              <a:t>    以是常量或表达式</a:t>
            </a:r>
          </a:p>
          <a:p>
            <a:pPr>
              <a:lnSpc>
                <a:spcPct val="190000"/>
              </a:lnSpc>
              <a:buFontTx/>
              <a:buChar char="•"/>
              <a:defRPr/>
            </a:pPr>
            <a:r>
              <a:rPr lang="zh-CN" altLang="en-US" sz="2000">
                <a:ea typeface="宋体" pitchFamily="2" charset="-122"/>
              </a:rPr>
              <a:t>  非约束的引用参数对应的</a:t>
            </a:r>
          </a:p>
          <a:p>
            <a:pPr>
              <a:lnSpc>
                <a:spcPct val="190000"/>
              </a:lnSpc>
              <a:defRPr/>
            </a:pPr>
            <a:r>
              <a:rPr lang="zh-CN" altLang="en-US" sz="2000">
                <a:ea typeface="宋体" pitchFamily="2" charset="-122"/>
              </a:rPr>
              <a:t>    实参必须是对象名 </a:t>
            </a:r>
          </a:p>
        </p:txBody>
      </p:sp>
      <p:sp>
        <p:nvSpPr>
          <p:cNvPr id="13620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animBg="1"/>
      <p:bldP spid="659465" grpId="0" animBg="1"/>
      <p:bldP spid="659466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7218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3-9  </a:t>
            </a:r>
            <a:r>
              <a:rPr lang="zh-CN" altLang="en-US" i="1">
                <a:solidFill>
                  <a:srgbClr val="008000"/>
                </a:solidFill>
              </a:rPr>
              <a:t>不同数制输出正整数</a:t>
            </a:r>
            <a:endParaRPr lang="zh-CN" altLang="en-US" i="1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#include&lt;iomanip&gt;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void display( const int &amp; rk )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cout &lt;&lt; dec &lt;&lt; rk &lt;&lt; " :\n"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int 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cout &lt;&lt; "number : "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cin &gt;&gt;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x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display( 4589 )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66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565400"/>
            <a:ext cx="3692525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661988" y="882650"/>
            <a:ext cx="526256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3-10 </a:t>
            </a:r>
            <a:r>
              <a:rPr lang="zh-CN" altLang="en-US" i="1">
                <a:solidFill>
                  <a:srgbClr val="008000"/>
                </a:solidFill>
              </a:rPr>
              <a:t>常引用参数的匿名对象测试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void anonym ( const int &amp; ref )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{ cout &lt;&lt; "The address of ref is : " &lt;&lt; &amp;ref &lt;&lt; endl;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  return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val = 10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"The address of val is : " &lt;&lt; &amp;val &lt;&lt; endl;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anonym( val )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anonym( val + 5 )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sp>
        <p:nvSpPr>
          <p:cNvPr id="13824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66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61988" y="882650"/>
            <a:ext cx="498951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3-10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常引用参数的匿名对象测试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void anonym ( const int &amp; ref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"The address of ref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&amp;ref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return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= 10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cout &lt;&lt; "The address of val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anonym(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 val + 5 )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62533" name="Oval 5"/>
          <p:cNvSpPr>
            <a:spLocks noChangeArrowheads="1"/>
          </p:cNvSpPr>
          <p:nvPr/>
        </p:nvSpPr>
        <p:spPr bwMode="auto">
          <a:xfrm>
            <a:off x="4191000" y="24003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>
            <a:off x="4191000" y="4200525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8200" y="2798763"/>
            <a:ext cx="3886200" cy="990600"/>
            <a:chOff x="2928" y="1680"/>
            <a:chExt cx="2448" cy="624"/>
          </a:xfrm>
        </p:grpSpPr>
        <p:sp>
          <p:nvSpPr>
            <p:cNvPr id="139275" name="AutoShape 8"/>
            <p:cNvSpPr>
              <a:spLocks/>
            </p:cNvSpPr>
            <p:nvPr/>
          </p:nvSpPr>
          <p:spPr bwMode="auto">
            <a:xfrm>
              <a:off x="4176" y="1824"/>
              <a:ext cx="1200" cy="480"/>
            </a:xfrm>
            <a:prstGeom prst="borderCallout2">
              <a:avLst>
                <a:gd name="adj1" fmla="val 15000"/>
                <a:gd name="adj2" fmla="val -4000"/>
                <a:gd name="adj3" fmla="val 15000"/>
                <a:gd name="adj4" fmla="val -28250"/>
                <a:gd name="adj5" fmla="val 148958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它们是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同一对象的地址</a:t>
              </a:r>
            </a:p>
          </p:txBody>
        </p:sp>
        <p:sp>
          <p:nvSpPr>
            <p:cNvPr id="139276" name="Line 9"/>
            <p:cNvSpPr>
              <a:spLocks noChangeShapeType="1"/>
            </p:cNvSpPr>
            <p:nvPr/>
          </p:nvSpPr>
          <p:spPr bwMode="auto">
            <a:xfrm>
              <a:off x="2928" y="1680"/>
              <a:ext cx="86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1600200" y="4560888"/>
            <a:ext cx="533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838200" y="3840163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927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13927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6553200" y="4906963"/>
            <a:ext cx="1828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3" grpId="0" animBg="1"/>
      <p:bldP spid="662534" grpId="0" animBg="1"/>
      <p:bldP spid="662538" grpId="0" animBg="1"/>
      <p:bldP spid="662540" grpId="0" animBg="1"/>
      <p:bldP spid="66253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661988" y="882650"/>
            <a:ext cx="498951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3-10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常引用参数的匿名对象测试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void anonym ( const int &amp; ref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"The address of ref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&amp;ref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return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int 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= 10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cout &lt;&lt; "The address of val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&amp;val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 val 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val + 5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4191000" y="24003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0" y="3405188"/>
            <a:ext cx="5486400" cy="1752600"/>
            <a:chOff x="1632" y="2016"/>
            <a:chExt cx="3456" cy="1104"/>
          </a:xfrm>
        </p:grpSpPr>
        <p:sp>
          <p:nvSpPr>
            <p:cNvPr id="140297" name="AutoShape 7"/>
            <p:cNvSpPr>
              <a:spLocks/>
            </p:cNvSpPr>
            <p:nvPr/>
          </p:nvSpPr>
          <p:spPr bwMode="auto">
            <a:xfrm>
              <a:off x="3888" y="2016"/>
              <a:ext cx="1200" cy="336"/>
            </a:xfrm>
            <a:prstGeom prst="borderCallout2">
              <a:avLst>
                <a:gd name="adj1" fmla="val 21431"/>
                <a:gd name="adj2" fmla="val -4000"/>
                <a:gd name="adj3" fmla="val 21431"/>
                <a:gd name="adj4" fmla="val -23833"/>
                <a:gd name="adj5" fmla="val -103870"/>
                <a:gd name="adj6" fmla="val -87667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匿名对象的地址</a:t>
              </a:r>
            </a:p>
          </p:txBody>
        </p:sp>
        <p:sp>
          <p:nvSpPr>
            <p:cNvPr id="140298" name="Line 8"/>
            <p:cNvSpPr>
              <a:spLocks noChangeShapeType="1"/>
            </p:cNvSpPr>
            <p:nvPr/>
          </p:nvSpPr>
          <p:spPr bwMode="auto">
            <a:xfrm flipV="1">
              <a:off x="1632" y="2064"/>
              <a:ext cx="192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3561" name="Oval 9"/>
          <p:cNvSpPr>
            <a:spLocks noChangeArrowheads="1"/>
          </p:cNvSpPr>
          <p:nvPr/>
        </p:nvSpPr>
        <p:spPr bwMode="auto">
          <a:xfrm>
            <a:off x="1676400" y="4919663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3562" name="Oval 10"/>
          <p:cNvSpPr>
            <a:spLocks noChangeArrowheads="1"/>
          </p:cNvSpPr>
          <p:nvPr/>
        </p:nvSpPr>
        <p:spPr bwMode="auto">
          <a:xfrm>
            <a:off x="6629400" y="5373688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029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  <p:bldP spid="663561" grpId="0" animBg="1"/>
      <p:bldP spid="66356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3.2.4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函数的返回类型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1111250" y="962025"/>
            <a:ext cx="4833938" cy="1644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函数通过匿名对象返回结果值</a:t>
            </a:r>
          </a:p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函数值的类型是匿名对象的类型</a:t>
            </a:r>
          </a:p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en-US" altLang="zh-CN" sz="2000">
                <a:ea typeface="Arial Unicode MS"/>
                <a:cs typeface="Arial Unicode MS"/>
              </a:rPr>
              <a:t>return </a:t>
            </a:r>
            <a:r>
              <a:rPr lang="zh-CN" altLang="en-US" sz="2000">
                <a:ea typeface="Arial Unicode MS"/>
                <a:cs typeface="Arial Unicode MS"/>
              </a:rPr>
              <a:t>语句把表达式的值赋给匿名对象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676400" y="2787650"/>
            <a:ext cx="2971800" cy="176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 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  <a:r>
              <a:rPr lang="en-US" altLang="zh-CN" sz="2000" b="0">
                <a:ea typeface="宋体" pitchFamily="2" charset="-122"/>
              </a:rPr>
              <a:t> ;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4625" y="2787650"/>
            <a:ext cx="2593975" cy="396875"/>
            <a:chOff x="3310" y="2496"/>
            <a:chExt cx="1634" cy="250"/>
          </a:xfrm>
        </p:grpSpPr>
        <p:sp>
          <p:nvSpPr>
            <p:cNvPr id="141321" name="Rectangle 6"/>
            <p:cNvSpPr>
              <a:spLocks noChangeArrowheads="1"/>
            </p:cNvSpPr>
            <p:nvPr/>
          </p:nvSpPr>
          <p:spPr bwMode="auto">
            <a:xfrm>
              <a:off x="4032" y="2501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4583" name="Text Box 7"/>
            <p:cNvSpPr txBox="1">
              <a:spLocks noChangeArrowheads="1"/>
            </p:cNvSpPr>
            <p:nvPr/>
          </p:nvSpPr>
          <p:spPr bwMode="auto">
            <a:xfrm>
              <a:off x="3310" y="2496"/>
              <a:ext cx="722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2000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Type</a:t>
              </a:r>
              <a:r>
                <a:rPr lang="en-US" altLang="zh-CN" b="0" i="1">
                  <a:solidFill>
                    <a:schemeClr val="hlink"/>
                  </a:solidFill>
                  <a:ea typeface="宋体" pitchFamily="2" charset="-122"/>
                </a:rPr>
                <a:t>  </a:t>
              </a:r>
              <a:r>
                <a:rPr lang="en-US" altLang="zh-CN" b="0" i="1">
                  <a:ea typeface="宋体" pitchFamily="2" charset="-122"/>
                </a:rPr>
                <a:t>Obj</a:t>
              </a:r>
            </a:p>
          </p:txBody>
        </p:sp>
      </p:grp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6507163" y="3702050"/>
            <a:ext cx="126523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</a:p>
        </p:txBody>
      </p:sp>
      <p:sp>
        <p:nvSpPr>
          <p:cNvPr id="664585" name="Line 9"/>
          <p:cNvSpPr>
            <a:spLocks noChangeShapeType="1"/>
          </p:cNvSpPr>
          <p:nvPr/>
        </p:nvSpPr>
        <p:spPr bwMode="auto">
          <a:xfrm flipV="1">
            <a:off x="7086600" y="309245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1111250" y="4768850"/>
            <a:ext cx="7194550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Type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可以为各种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基本数据类型、类类型，以及这些类型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的指针或引用</a:t>
            </a:r>
          </a:p>
        </p:txBody>
      </p:sp>
      <p:sp>
        <p:nvSpPr>
          <p:cNvPr id="14132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4929190" y="5380672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实质是将返回值（如果是简单变量）存储在寄存器</a:t>
            </a:r>
            <a:r>
              <a:rPr lang="en-US" altLang="zh-CN" b="0" smtClean="0">
                <a:solidFill>
                  <a:schemeClr val="accent1"/>
                </a:solidFill>
              </a:rPr>
              <a:t>eax</a:t>
            </a:r>
            <a:r>
              <a:rPr lang="zh-CN" altLang="en-US" b="0" smtClean="0">
                <a:solidFill>
                  <a:schemeClr val="accent1"/>
                </a:solidFill>
              </a:rPr>
              <a:t>中，或在主调函数的栈帧上开辟空间（如果是复合数据类型）</a:t>
            </a:r>
            <a:endParaRPr lang="zh-CN" altLang="en-US" b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64291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smtClean="0">
                <a:solidFill>
                  <a:schemeClr val="accent1"/>
                </a:solidFill>
              </a:rPr>
              <a:t>expression</a:t>
            </a:r>
            <a:r>
              <a:rPr lang="zh-CN" altLang="en-US" b="0" smtClean="0">
                <a:solidFill>
                  <a:schemeClr val="accent1"/>
                </a:solidFill>
              </a:rPr>
              <a:t>可能会有到</a:t>
            </a:r>
            <a:r>
              <a:rPr lang="en-US" altLang="zh-CN" b="0" smtClean="0">
                <a:solidFill>
                  <a:schemeClr val="accent1"/>
                </a:solidFill>
              </a:rPr>
              <a:t>Type</a:t>
            </a:r>
            <a:r>
              <a:rPr lang="zh-CN" altLang="en-US" b="0" smtClean="0">
                <a:solidFill>
                  <a:schemeClr val="accent1"/>
                </a:solidFill>
              </a:rPr>
              <a:t>的隐式类型转换</a:t>
            </a:r>
            <a:endParaRPr lang="zh-CN" altLang="en-US" b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8" grpId="0" autoUpdateAnimBg="0"/>
      <p:bldP spid="664579" grpId="0" autoUpdateAnimBg="0"/>
      <p:bldP spid="664580" grpId="0" autoUpdateAnimBg="0"/>
      <p:bldP spid="664584" grpId="0" autoUpdateAnimBg="0"/>
      <p:bldP spid="664585" grpId="0" animBg="1"/>
      <p:bldP spid="6645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 </a:t>
            </a:r>
          </a:p>
        </p:txBody>
      </p:sp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7371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void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}</a:t>
            </a:r>
            <a:endParaRPr lang="en-US" altLang="zh-CN" sz="2000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autoUpdateAnimBg="0"/>
      <p:bldP spid="513031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8291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volume ( double ,  double ) </a:t>
            </a:r>
            <a:r>
              <a:rPr lang="zh-CN" altLang="en-US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7494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234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03" grpId="0" autoUpdateAnimBg="0"/>
      <p:bldP spid="665604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3362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</a:t>
            </a:r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  <a:r>
              <a:rPr lang="en-US" altLang="zh-CN" b="0"/>
              <a:t>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8938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012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5257800" y="5240338"/>
            <a:ext cx="3057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</a:p>
        </p:txBody>
      </p:sp>
      <p:sp>
        <p:nvSpPr>
          <p:cNvPr id="14336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66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 autoUpdateAnimBg="0"/>
      <p:bldP spid="666630" grpId="0" build="p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4386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</a:t>
            </a:r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  <a:r>
              <a:rPr lang="en-US" altLang="zh-CN" b="0"/>
              <a:t>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7494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4388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012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4389" name="Rectangle 6"/>
          <p:cNvSpPr>
            <a:spLocks noChangeArrowheads="1"/>
          </p:cNvSpPr>
          <p:nvPr/>
        </p:nvSpPr>
        <p:spPr bwMode="auto">
          <a:xfrm>
            <a:off x="5257800" y="5240338"/>
            <a:ext cx="3057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5945188" y="2192338"/>
            <a:ext cx="2343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9200" y="3702050"/>
            <a:ext cx="2743200" cy="382588"/>
            <a:chOff x="3168" y="2448"/>
            <a:chExt cx="1728" cy="241"/>
          </a:xfrm>
        </p:grpSpPr>
        <p:sp>
          <p:nvSpPr>
            <p:cNvPr id="14440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401" name="Text Box 10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667659" name="Line 11"/>
          <p:cNvSpPr>
            <a:spLocks noChangeShapeType="1"/>
          </p:cNvSpPr>
          <p:nvPr/>
        </p:nvSpPr>
        <p:spPr bwMode="auto">
          <a:xfrm flipV="1">
            <a:off x="7010400" y="3998913"/>
            <a:ext cx="0" cy="1227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67660" name="Rectangle 12"/>
          <p:cNvSpPr>
            <a:spLocks noChangeArrowheads="1"/>
          </p:cNvSpPr>
          <p:nvPr/>
        </p:nvSpPr>
        <p:spPr bwMode="auto">
          <a:xfrm>
            <a:off x="6553200" y="3813175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4876800" y="3702050"/>
            <a:ext cx="914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457200" y="4987925"/>
            <a:ext cx="914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93713" y="2887663"/>
            <a:ext cx="2133600" cy="1981200"/>
            <a:chOff x="432" y="1968"/>
            <a:chExt cx="1344" cy="1248"/>
          </a:xfrm>
        </p:grpSpPr>
        <p:sp>
          <p:nvSpPr>
            <p:cNvPr id="144398" name="AutoShape 16"/>
            <p:cNvSpPr>
              <a:spLocks/>
            </p:cNvSpPr>
            <p:nvPr/>
          </p:nvSpPr>
          <p:spPr bwMode="auto">
            <a:xfrm>
              <a:off x="432" y="1968"/>
              <a:ext cx="912" cy="384"/>
            </a:xfrm>
            <a:prstGeom prst="borderCallout2">
              <a:avLst>
                <a:gd name="adj1" fmla="val 18750"/>
                <a:gd name="adj2" fmla="val 105264"/>
                <a:gd name="adj3" fmla="val 18750"/>
                <a:gd name="adj4" fmla="val 148903"/>
                <a:gd name="adj5" fmla="val 171616"/>
                <a:gd name="adj6" fmla="val 289037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返回类型</a:t>
              </a:r>
            </a:p>
          </p:txBody>
        </p:sp>
        <p:sp>
          <p:nvSpPr>
            <p:cNvPr id="144399" name="Line 17"/>
            <p:cNvSpPr>
              <a:spLocks noChangeShapeType="1"/>
            </p:cNvSpPr>
            <p:nvPr/>
          </p:nvSpPr>
          <p:spPr bwMode="auto">
            <a:xfrm flipH="1">
              <a:off x="816" y="2064"/>
              <a:ext cx="960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39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"/>
                                        <p:tgtEl>
                                          <p:spTgt spid="6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6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 build="p" autoUpdateAnimBg="0"/>
      <p:bldP spid="667659" grpId="0" animBg="1"/>
      <p:bldP spid="667660" grpId="0" animBg="1"/>
      <p:bldP spid="667661" grpId="0" animBg="1"/>
      <p:bldP spid="66766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5410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5412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grpSp>
        <p:nvGrpSpPr>
          <p:cNvPr id="145414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5418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419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668682" name="Text Box 10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  <p:sp>
        <p:nvSpPr>
          <p:cNvPr id="145416" name="Rectangle 11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41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2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3-11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求圆柱体体积</a:t>
            </a:r>
            <a:endParaRPr lang="zh-CN" altLang="en-US" b="0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double volume ( double ,  double ) </a:t>
            </a:r>
            <a:r>
              <a:rPr lang="zh-CN" altLang="en-US" b="0">
                <a:ea typeface="宋体" pitchFamily="2" charset="-122"/>
              </a:rPr>
              <a:t>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{  double  vol,  r,  h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cin  &gt;&gt;  r &gt;&gt; h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vol =</a:t>
            </a:r>
            <a:r>
              <a:rPr lang="en-US" altLang="zh-CN" b="0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volume ( r,  h )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"Volume = " &lt;&lt;  vol  &lt;&lt; endl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double volume ( double radius,  double  height )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{    return   3.14 * radius * radius * height ;  }</a:t>
            </a:r>
          </a:p>
          <a:p>
            <a:pPr>
              <a:lnSpc>
                <a:spcPct val="140000"/>
              </a:lnSpc>
              <a:defRPr/>
            </a:pPr>
            <a:endParaRPr lang="en-US" altLang="zh-CN" b="0">
              <a:ea typeface="宋体" pitchFamily="2" charset="-122"/>
            </a:endParaRPr>
          </a:p>
        </p:txBody>
      </p:sp>
      <p:grpSp>
        <p:nvGrpSpPr>
          <p:cNvPr id="146435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6443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444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146436" name="Rectangle 11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9708" name="Freeform 12"/>
          <p:cNvSpPr>
            <a:spLocks/>
          </p:cNvSpPr>
          <p:nvPr/>
        </p:nvSpPr>
        <p:spPr bwMode="auto">
          <a:xfrm>
            <a:off x="1331913" y="4076700"/>
            <a:ext cx="5545137" cy="542925"/>
          </a:xfrm>
          <a:custGeom>
            <a:avLst/>
            <a:gdLst>
              <a:gd name="T0" fmla="*/ 2147483647 w 3504"/>
              <a:gd name="T1" fmla="*/ 0 h 296"/>
              <a:gd name="T2" fmla="*/ 2147483647 w 3504"/>
              <a:gd name="T3" fmla="*/ 2147483647 h 296"/>
              <a:gd name="T4" fmla="*/ 0 w 3504"/>
              <a:gd name="T5" fmla="*/ 2147483647 h 296"/>
              <a:gd name="T6" fmla="*/ 0 60000 65536"/>
              <a:gd name="T7" fmla="*/ 0 60000 65536"/>
              <a:gd name="T8" fmla="*/ 0 60000 65536"/>
              <a:gd name="T9" fmla="*/ 0 w 3504"/>
              <a:gd name="T10" fmla="*/ 0 h 296"/>
              <a:gd name="T11" fmla="*/ 3504 w 3504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4" h="296">
                <a:moveTo>
                  <a:pt x="3504" y="0"/>
                </a:moveTo>
                <a:cubicBezTo>
                  <a:pt x="2908" y="140"/>
                  <a:pt x="2312" y="280"/>
                  <a:pt x="1728" y="288"/>
                </a:cubicBezTo>
                <a:cubicBezTo>
                  <a:pt x="1144" y="296"/>
                  <a:pt x="572" y="172"/>
                  <a:pt x="0" y="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43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46439" name="Text Box 15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6440" name="Text Box 16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6441" name="Text Box 17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46442" name="Text Box 18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grpSp>
        <p:nvGrpSpPr>
          <p:cNvPr id="147459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7468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469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/>
                <a:t> Obj</a:t>
              </a:r>
            </a:p>
          </p:txBody>
        </p:sp>
      </p:grpSp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5943600" y="3106738"/>
            <a:ext cx="1868488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撤销匿名对象</a:t>
            </a:r>
          </a:p>
        </p:txBody>
      </p:sp>
      <p:sp>
        <p:nvSpPr>
          <p:cNvPr id="147461" name="Rectangle 12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670733" name="Rectangle 13"/>
          <p:cNvSpPr>
            <a:spLocks noChangeArrowheads="1"/>
          </p:cNvSpPr>
          <p:nvPr/>
        </p:nvSpPr>
        <p:spPr bwMode="auto">
          <a:xfrm>
            <a:off x="4800600" y="3625850"/>
            <a:ext cx="3429000" cy="5334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463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47464" name="Text Box 16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7465" name="Text Box 17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7466" name="Text Box 18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47467" name="Text Box 19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1" grpId="0" build="p" autoUpdateAnimBg="0"/>
      <p:bldP spid="6707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r>
              <a:rPr lang="zh-CN" altLang="en-US" b="0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3549650"/>
            <a:ext cx="3810000" cy="2057400"/>
            <a:chOff x="3024" y="2400"/>
            <a:chExt cx="2400" cy="1296"/>
          </a:xfrm>
        </p:grpSpPr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3314" y="3456"/>
              <a:ext cx="624" cy="192"/>
            </a:xfrm>
            <a:prstGeom prst="rect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&amp;a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800" y="3456"/>
              <a:ext cx="624" cy="192"/>
            </a:xfrm>
            <a:prstGeom prst="rect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&amp;b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3314" y="2400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4800" y="2400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3096" y="2409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4576" y="2400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3088" y="346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x</a:t>
              </a:r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576" y="346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671759" name="Text Box 15"/>
            <p:cNvSpPr txBox="1">
              <a:spLocks noChangeArrowheads="1"/>
            </p:cNvSpPr>
            <p:nvPr/>
          </p:nvSpPr>
          <p:spPr bwMode="auto">
            <a:xfrm>
              <a:off x="3024" y="2601"/>
              <a:ext cx="25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*x</a:t>
              </a:r>
            </a:p>
          </p:txBody>
        </p:sp>
        <p:sp>
          <p:nvSpPr>
            <p:cNvPr id="671760" name="Text Box 16"/>
            <p:cNvSpPr txBox="1">
              <a:spLocks noChangeArrowheads="1"/>
            </p:cNvSpPr>
            <p:nvPr/>
          </p:nvSpPr>
          <p:spPr bwMode="auto">
            <a:xfrm>
              <a:off x="4512" y="2601"/>
              <a:ext cx="2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*y</a:t>
              </a:r>
            </a:p>
          </p:txBody>
        </p:sp>
      </p:grpSp>
      <p:sp>
        <p:nvSpPr>
          <p:cNvPr id="14848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 autoUpdateAnimBg="0"/>
      <p:bldP spid="671747" grpId="0" autoUpdateAnimBg="0"/>
      <p:bldP spid="671748" grpId="0" autoUpdateAnimBg="0"/>
      <p:bldP spid="671749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49506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="0"/>
              <a:t>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 b="0"/>
              <a:t>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49507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7383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9508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49509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49510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49511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49512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49513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49514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49515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49516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2782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2783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49526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527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672787" name="Oval 19"/>
          <p:cNvSpPr>
            <a:spLocks noChangeArrowheads="1"/>
          </p:cNvSpPr>
          <p:nvPr/>
        </p:nvSpPr>
        <p:spPr bwMode="auto">
          <a:xfrm>
            <a:off x="2590800" y="5280025"/>
            <a:ext cx="304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5795963" y="2025650"/>
            <a:ext cx="2122487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672789" name="Line 21"/>
          <p:cNvSpPr>
            <a:spLocks noChangeShapeType="1"/>
          </p:cNvSpPr>
          <p:nvPr/>
        </p:nvSpPr>
        <p:spPr bwMode="auto">
          <a:xfrm flipV="1">
            <a:off x="5943600" y="4692650"/>
            <a:ext cx="9906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2790" name="Text Box 22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49525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"/>
                                        <p:tgtEl>
                                          <p:spTgt spid="67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7" grpId="0" animBg="1"/>
      <p:bldP spid="672788" grpId="0" build="p" autoUpdateAnimBg="0"/>
      <p:bldP spid="672789" grpId="0" animBg="1"/>
      <p:bldP spid="672790" grpId="0" autoUpdateAnimBg="0"/>
      <p:bldP spid="672791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0530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0531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0532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0533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0535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0536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0537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0538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0539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50540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3806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3807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0543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0550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551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0544" name="Text Box 19"/>
          <p:cNvSpPr txBox="1">
            <a:spLocks noChangeArrowheads="1"/>
          </p:cNvSpPr>
          <p:nvPr/>
        </p:nvSpPr>
        <p:spPr bwMode="auto">
          <a:xfrm>
            <a:off x="5795963" y="2025650"/>
            <a:ext cx="2195512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0545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0546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673814" name="Text Box 22"/>
          <p:cNvSpPr txBox="1">
            <a:spLocks noChangeArrowheads="1"/>
          </p:cNvSpPr>
          <p:nvPr/>
        </p:nvSpPr>
        <p:spPr bwMode="auto">
          <a:xfrm>
            <a:off x="5622925" y="2482850"/>
            <a:ext cx="32702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673815" name="Freeform 23"/>
          <p:cNvSpPr>
            <a:spLocks/>
          </p:cNvSpPr>
          <p:nvPr/>
        </p:nvSpPr>
        <p:spPr bwMode="auto">
          <a:xfrm>
            <a:off x="2268538" y="4365625"/>
            <a:ext cx="4284662" cy="390525"/>
          </a:xfrm>
          <a:custGeom>
            <a:avLst/>
            <a:gdLst>
              <a:gd name="T0" fmla="*/ 2147483647 w 2592"/>
              <a:gd name="T1" fmla="*/ 2147483647 h 328"/>
              <a:gd name="T2" fmla="*/ 2147483647 w 2592"/>
              <a:gd name="T3" fmla="*/ 2147483647 h 328"/>
              <a:gd name="T4" fmla="*/ 0 w 2592"/>
              <a:gd name="T5" fmla="*/ 0 h 328"/>
              <a:gd name="T6" fmla="*/ 0 60000 65536"/>
              <a:gd name="T7" fmla="*/ 0 60000 65536"/>
              <a:gd name="T8" fmla="*/ 0 60000 65536"/>
              <a:gd name="T9" fmla="*/ 0 w 2592"/>
              <a:gd name="T10" fmla="*/ 0 h 328"/>
              <a:gd name="T11" fmla="*/ 2592 w 2592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328">
                <a:moveTo>
                  <a:pt x="2592" y="240"/>
                </a:moveTo>
                <a:cubicBezTo>
                  <a:pt x="2160" y="284"/>
                  <a:pt x="1728" y="328"/>
                  <a:pt x="1296" y="288"/>
                </a:cubicBezTo>
                <a:cubicBezTo>
                  <a:pt x="864" y="248"/>
                  <a:pt x="432" y="12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0549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4" grpId="0" build="p" autoUpdateAnimBg="0"/>
      <p:bldP spid="67381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1554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</a:t>
            </a:r>
            <a:r>
              <a:rPr lang="en-US" altLang="zh-CN" i="1">
                <a:solidFill>
                  <a:srgbClr val="0000FF"/>
                </a:solidFill>
              </a:rPr>
              <a:t>*</a:t>
            </a:r>
            <a:r>
              <a:rPr lang="en-US" altLang="zh-CN" i="1"/>
              <a:t> </a:t>
            </a:r>
            <a:r>
              <a:rPr lang="en-US" altLang="zh-CN" i="1">
                <a:solidFill>
                  <a:srgbClr val="FF0000"/>
                </a:solidFill>
              </a:rPr>
              <a:t>maxPoint( &amp;a, &amp;b )</a:t>
            </a:r>
            <a:r>
              <a:rPr lang="en-US" altLang="zh-CN" b="0"/>
              <a:t>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1555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1562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1563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1567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1576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577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1568" name="Text Box 19"/>
          <p:cNvSpPr txBox="1">
            <a:spLocks noChangeArrowheads="1"/>
          </p:cNvSpPr>
          <p:nvPr/>
        </p:nvSpPr>
        <p:spPr bwMode="auto">
          <a:xfrm>
            <a:off x="5795963" y="2025650"/>
            <a:ext cx="2266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1569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1570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51571" name="Text Box 22"/>
          <p:cNvSpPr txBox="1">
            <a:spLocks noChangeArrowheads="1"/>
          </p:cNvSpPr>
          <p:nvPr/>
        </p:nvSpPr>
        <p:spPr bwMode="auto">
          <a:xfrm>
            <a:off x="5622925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1572" name="Freeform 23"/>
          <p:cNvSpPr>
            <a:spLocks/>
          </p:cNvSpPr>
          <p:nvPr/>
        </p:nvSpPr>
        <p:spPr bwMode="auto">
          <a:xfrm>
            <a:off x="2484438" y="4437063"/>
            <a:ext cx="4068762" cy="319087"/>
          </a:xfrm>
          <a:custGeom>
            <a:avLst/>
            <a:gdLst>
              <a:gd name="T0" fmla="*/ 2147483647 w 2592"/>
              <a:gd name="T1" fmla="*/ 2147483647 h 328"/>
              <a:gd name="T2" fmla="*/ 2147483647 w 2592"/>
              <a:gd name="T3" fmla="*/ 2147483647 h 328"/>
              <a:gd name="T4" fmla="*/ 0 w 2592"/>
              <a:gd name="T5" fmla="*/ 0 h 328"/>
              <a:gd name="T6" fmla="*/ 0 60000 65536"/>
              <a:gd name="T7" fmla="*/ 0 60000 65536"/>
              <a:gd name="T8" fmla="*/ 0 60000 65536"/>
              <a:gd name="T9" fmla="*/ 0 w 2592"/>
              <a:gd name="T10" fmla="*/ 0 h 328"/>
              <a:gd name="T11" fmla="*/ 2592 w 2592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328">
                <a:moveTo>
                  <a:pt x="2592" y="240"/>
                </a:moveTo>
                <a:cubicBezTo>
                  <a:pt x="2160" y="284"/>
                  <a:pt x="1728" y="328"/>
                  <a:pt x="1296" y="288"/>
                </a:cubicBezTo>
                <a:cubicBezTo>
                  <a:pt x="864" y="248"/>
                  <a:pt x="432" y="12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4840" name="Rectangle 24"/>
          <p:cNvSpPr>
            <a:spLocks noChangeArrowheads="1"/>
          </p:cNvSpPr>
          <p:nvPr/>
        </p:nvSpPr>
        <p:spPr bwMode="auto">
          <a:xfrm>
            <a:off x="5257800" y="3549650"/>
            <a:ext cx="9906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2157413" y="5645150"/>
            <a:ext cx="2338387" cy="641350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20</a:t>
            </a:r>
          </a:p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157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0" grpId="0" animBg="1" autoUpdateAnimBg="0"/>
      <p:bldP spid="67484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void</a:t>
            </a:r>
            <a:r>
              <a:rPr lang="en-US" altLang="zh-CN" sz="2000" b="0">
                <a:ea typeface="Arial Unicode MS"/>
                <a:cs typeface="Arial Unicode MS"/>
              </a:rPr>
              <a:t>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4056" name="AutoShape 8"/>
          <p:cNvSpPr>
            <a:spLocks/>
          </p:cNvSpPr>
          <p:nvPr/>
        </p:nvSpPr>
        <p:spPr bwMode="auto">
          <a:xfrm>
            <a:off x="4648200" y="36258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245"/>
              <a:gd name="adj5" fmla="val -139759"/>
              <a:gd name="adj6" fmla="val -82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无返回值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2578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2579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2580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2581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2583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2584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2585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0"/>
              <a:t>x</a:t>
            </a:r>
          </a:p>
        </p:txBody>
      </p:sp>
      <p:sp>
        <p:nvSpPr>
          <p:cNvPr id="152586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0"/>
              <a:t>y</a:t>
            </a:r>
          </a:p>
        </p:txBody>
      </p:sp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5855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2589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2600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2601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2590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2591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52592" name="Text Box 23"/>
          <p:cNvSpPr txBox="1">
            <a:spLocks noChangeArrowheads="1"/>
          </p:cNvSpPr>
          <p:nvPr/>
        </p:nvSpPr>
        <p:spPr bwMode="auto">
          <a:xfrm>
            <a:off x="2157413" y="5645150"/>
            <a:ext cx="2338387" cy="641350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</a:rPr>
              <a:t>20</a:t>
            </a:r>
          </a:p>
          <a:p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675864" name="Text Box 24"/>
          <p:cNvSpPr txBox="1">
            <a:spLocks noChangeArrowheads="1"/>
          </p:cNvSpPr>
          <p:nvPr/>
        </p:nvSpPr>
        <p:spPr bwMode="auto">
          <a:xfrm>
            <a:off x="5653088" y="2940050"/>
            <a:ext cx="3155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撤销匿名对象和形参对象</a:t>
            </a:r>
          </a:p>
        </p:txBody>
      </p:sp>
      <p:sp useBgFill="1">
        <p:nvSpPr>
          <p:cNvPr id="675865" name="Rectangle 25"/>
          <p:cNvSpPr>
            <a:spLocks noChangeArrowheads="1"/>
          </p:cNvSpPr>
          <p:nvPr/>
        </p:nvSpPr>
        <p:spPr bwMode="auto">
          <a:xfrm>
            <a:off x="4572000" y="3930650"/>
            <a:ext cx="4343400" cy="19812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259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52596" name="Text Box 28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2597" name="Text Box 29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2598" name="Text Box 30"/>
          <p:cNvSpPr txBox="1">
            <a:spLocks noChangeArrowheads="1"/>
          </p:cNvSpPr>
          <p:nvPr/>
        </p:nvSpPr>
        <p:spPr bwMode="auto">
          <a:xfrm>
            <a:off x="5795963" y="2025650"/>
            <a:ext cx="2266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2599" name="Text Box 31"/>
          <p:cNvSpPr txBox="1">
            <a:spLocks noChangeArrowheads="1"/>
          </p:cNvSpPr>
          <p:nvPr/>
        </p:nvSpPr>
        <p:spPr bwMode="auto">
          <a:xfrm>
            <a:off x="5622925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4" grpId="0" build="p" autoUpdateAnimBg="0"/>
      <p:bldP spid="67586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848225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不应该返回局部量的指针 </a:t>
            </a:r>
          </a:p>
          <a:p>
            <a:pPr>
              <a:lnSpc>
                <a:spcPct val="16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int * f1Warning()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{ int  temp = 100 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  return  &amp; temp 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 cout &lt;&lt; "temp=" &lt;&lt; *f1Warning() &lt;&lt; endl;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</p:txBody>
      </p:sp>
      <p:sp>
        <p:nvSpPr>
          <p:cNvPr id="15360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343400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b="0" i="1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chemeClr val="accent2"/>
                </a:solidFill>
                <a:ea typeface="宋体" pitchFamily="2" charset="-122"/>
              </a:rPr>
              <a:t>不应该返回局部量的指针</a:t>
            </a:r>
            <a:r>
              <a:rPr lang="zh-CN" altLang="en-US" b="0" i="1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int * f1Warning()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{ int </a:t>
            </a:r>
            <a:r>
              <a:rPr lang="en-US" altLang="zh-CN" b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temp</a:t>
            </a:r>
            <a:r>
              <a:rPr lang="en-US" altLang="zh-CN" b="0">
                <a:ea typeface="宋体" pitchFamily="2" charset="-122"/>
              </a:rPr>
              <a:t> = 100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 temp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"temp=" &lt;&lt;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*f1Warning()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77892" name="Oval 4"/>
          <p:cNvSpPr>
            <a:spLocks noChangeArrowheads="1"/>
          </p:cNvSpPr>
          <p:nvPr/>
        </p:nvSpPr>
        <p:spPr bwMode="auto">
          <a:xfrm>
            <a:off x="2057400" y="28321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7893" name="AutoShape 5"/>
          <p:cNvSpPr>
            <a:spLocks/>
          </p:cNvSpPr>
          <p:nvPr/>
        </p:nvSpPr>
        <p:spPr bwMode="auto">
          <a:xfrm>
            <a:off x="4572000" y="1450975"/>
            <a:ext cx="2743200" cy="60960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319"/>
              <a:gd name="adj5" fmla="val 221616"/>
              <a:gd name="adj6" fmla="val -6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该对象只在函数体内有效</a:t>
            </a: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524000" y="5407025"/>
            <a:ext cx="7010400" cy="6858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50000"/>
              </a:lnSpc>
            </a:pPr>
            <a:r>
              <a:rPr lang="en-US" altLang="zh-CN"/>
              <a:t>warning C4172: </a:t>
            </a:r>
            <a:r>
              <a:rPr lang="zh-CN" altLang="en-US"/>
              <a:t>返回局部变量或临时变量的地址</a:t>
            </a:r>
          </a:p>
        </p:txBody>
      </p:sp>
      <p:sp>
        <p:nvSpPr>
          <p:cNvPr id="15463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6778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67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  <p:bldP spid="677893" grpId="0" animBg="1" autoUpdateAnimBg="0"/>
      <p:bldP spid="677894" grpId="0" build="p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371600" y="1550988"/>
            <a:ext cx="6477000" cy="14319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C++</a:t>
            </a:r>
            <a:r>
              <a:rPr lang="zh-CN" altLang="en-US" sz="2000">
                <a:ea typeface="Arial Unicode MS"/>
                <a:cs typeface="Arial Unicode MS"/>
              </a:rPr>
              <a:t>函数返回对象引用时，不产生返回实际对象时的副本，返回时的匿名对象是实际返回对象的引用 </a:t>
            </a:r>
          </a:p>
        </p:txBody>
      </p:sp>
      <p:sp>
        <p:nvSpPr>
          <p:cNvPr id="1556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utoUpdateAnimBg="0"/>
      <p:bldP spid="678915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, int &amp; ) 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6679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6680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6681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6682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79945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79946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7033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79948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667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7" grpId="0" autoUpdateAnimBg="0"/>
      <p:bldP spid="679948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57699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7706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7707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7708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7709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0969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0970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7700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7701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680973" name="Oval 13"/>
          <p:cNvSpPr>
            <a:spLocks noChangeArrowheads="1"/>
          </p:cNvSpPr>
          <p:nvPr/>
        </p:nvSpPr>
        <p:spPr bwMode="auto">
          <a:xfrm>
            <a:off x="2538413" y="4845050"/>
            <a:ext cx="377825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6019800" y="2025650"/>
            <a:ext cx="20081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770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"/>
                                        <p:tgtEl>
                                          <p:spTgt spid="68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3" grpId="0" animBg="1"/>
      <p:bldP spid="680974" grpId="0" build="p" autoUpdateAnimBg="0"/>
      <p:bldP spid="680975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58722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58723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8730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8731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8732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8733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1993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1994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8724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8725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8726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19367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8728" name="Text Box 15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872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8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8" grpId="0" build="p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 dirty="0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 dirty="0">
                <a:solidFill>
                  <a:srgbClr val="008000"/>
                </a:solidFill>
                <a:ea typeface="宋体" pitchFamily="2" charset="-122"/>
              </a:rPr>
              <a:t>3-13  </a:t>
            </a:r>
            <a:r>
              <a:rPr lang="zh-CN" altLang="en-US" i="1" dirty="0">
                <a:solidFill>
                  <a:srgbClr val="008000"/>
                </a:solidFill>
                <a:ea typeface="宋体" pitchFamily="2" charset="-122"/>
              </a:rPr>
              <a:t>返回较大值变量的引用</a:t>
            </a:r>
            <a:r>
              <a:rPr lang="zh-CN" altLang="en-US" b="0" dirty="0">
                <a:solidFill>
                  <a:srgbClr val="008000"/>
                </a:solidFill>
                <a:ea typeface="宋体" pitchFamily="2" charset="-122"/>
              </a:rPr>
              <a:t> </a:t>
            </a:r>
            <a:endParaRPr lang="zh-CN" altLang="en-US" b="0" dirty="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#include&lt;</a:t>
            </a:r>
            <a:r>
              <a:rPr lang="en-US" altLang="zh-CN" b="0" dirty="0" err="1">
                <a:ea typeface="宋体" pitchFamily="2" charset="-122"/>
              </a:rPr>
              <a:t>iostream</a:t>
            </a:r>
            <a:r>
              <a:rPr lang="en-US" altLang="zh-CN" b="0" dirty="0">
                <a:ea typeface="宋体" pitchFamily="2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</a:t>
            </a:r>
            <a:r>
              <a:rPr lang="en-US" altLang="zh-CN" b="0" dirty="0" err="1">
                <a:ea typeface="宋体" pitchFamily="2" charset="-122"/>
              </a:rPr>
              <a:t>maxRef</a:t>
            </a:r>
            <a:r>
              <a:rPr lang="en-US" altLang="zh-CN" b="0" dirty="0">
                <a:ea typeface="宋体" pitchFamily="2" charset="-122"/>
              </a:rPr>
              <a:t>(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,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) </a:t>
            </a:r>
            <a:r>
              <a:rPr lang="zh-CN" altLang="en-US" b="0" dirty="0">
                <a:ea typeface="宋体" pitchFamily="2" charset="-122"/>
              </a:rPr>
              <a:t>；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{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a, b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cout</a:t>
            </a:r>
            <a:r>
              <a:rPr lang="en-US" altLang="zh-CN" b="0" dirty="0">
                <a:ea typeface="宋体" pitchFamily="2" charset="-122"/>
              </a:rPr>
              <a:t> &lt;&lt; "Input a, b : "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cin</a:t>
            </a:r>
            <a:r>
              <a:rPr lang="en-US" altLang="zh-CN" b="0" dirty="0">
                <a:ea typeface="宋体" pitchFamily="2" charset="-122"/>
              </a:rPr>
              <a:t> &gt;&gt; a &gt;&gt; b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cout</a:t>
            </a:r>
            <a:r>
              <a:rPr lang="en-US" altLang="zh-CN" b="0" dirty="0">
                <a:ea typeface="宋体" pitchFamily="2" charset="-122"/>
              </a:rPr>
              <a:t> &lt;&lt;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maxRef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a, b )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 dirty="0">
                <a:ea typeface="宋体" pitchFamily="2" charset="-122"/>
              </a:rPr>
              <a:t>&lt;&lt;</a:t>
            </a:r>
            <a:r>
              <a:rPr lang="en-US" altLang="zh-CN" b="0" dirty="0" err="1">
                <a:ea typeface="宋体" pitchFamily="2" charset="-122"/>
              </a:rPr>
              <a:t>endl</a:t>
            </a:r>
            <a:r>
              <a:rPr lang="en-US" altLang="zh-CN" b="0" dirty="0">
                <a:ea typeface="宋体" pitchFamily="2" charset="-122"/>
              </a:rPr>
              <a:t>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</a:t>
            </a:r>
            <a:r>
              <a:rPr lang="en-US" altLang="zh-CN" b="0" dirty="0" err="1">
                <a:ea typeface="宋体" pitchFamily="2" charset="-122"/>
              </a:rPr>
              <a:t>maxRef</a:t>
            </a:r>
            <a:r>
              <a:rPr lang="en-US" altLang="zh-CN" b="0" dirty="0">
                <a:ea typeface="宋体" pitchFamily="2" charset="-122"/>
              </a:rPr>
              <a:t>(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x,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y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{ if ( x &gt; y ) return x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return y 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}</a:t>
            </a:r>
          </a:p>
        </p:txBody>
      </p:sp>
      <p:grpSp>
        <p:nvGrpSpPr>
          <p:cNvPr id="159747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9755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9756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9757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9758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3017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3018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9748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7033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9749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9750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2081213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3022" name="AutoShape 14"/>
          <p:cNvSpPr>
            <a:spLocks/>
          </p:cNvSpPr>
          <p:nvPr/>
        </p:nvSpPr>
        <p:spPr bwMode="auto">
          <a:xfrm>
            <a:off x="3652838" y="1628775"/>
            <a:ext cx="1981200" cy="914400"/>
          </a:xfrm>
          <a:prstGeom prst="borderCallout2">
            <a:avLst>
              <a:gd name="adj1" fmla="val 12500"/>
              <a:gd name="adj2" fmla="val -3847"/>
              <a:gd name="adj3" fmla="val 12500"/>
              <a:gd name="adj4" fmla="val -17949"/>
              <a:gd name="adj5" fmla="val 266667"/>
              <a:gd name="adj6" fmla="val -62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函数返回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对象 </a:t>
            </a:r>
            <a:r>
              <a:rPr lang="en-US" altLang="zh-CN"/>
              <a:t>a </a:t>
            </a:r>
            <a:r>
              <a:rPr lang="zh-CN" altLang="en-US"/>
              <a:t>的引用</a:t>
            </a:r>
          </a:p>
        </p:txBody>
      </p:sp>
      <p:sp>
        <p:nvSpPr>
          <p:cNvPr id="159752" name="Text Box 15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9753" name="Text Box 16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975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22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60771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60780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60781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60782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60783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4041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4042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60772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60773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60774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1865313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160775" name="Text Box 14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321300" y="2940050"/>
            <a:ext cx="37147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撤销匿名对象和形参对象的引用</a:t>
            </a:r>
          </a:p>
        </p:txBody>
      </p:sp>
      <p:sp>
        <p:nvSpPr>
          <p:cNvPr id="160777" name="Text Box 16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 useBgFill="1">
        <p:nvSpPr>
          <p:cNvPr id="684049" name="Rectangle 17"/>
          <p:cNvSpPr>
            <a:spLocks noChangeArrowheads="1"/>
          </p:cNvSpPr>
          <p:nvPr/>
        </p:nvSpPr>
        <p:spPr bwMode="auto">
          <a:xfrm>
            <a:off x="4572000" y="4235450"/>
            <a:ext cx="4343400" cy="685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077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8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7" grpId="0" build="p" autoUpdateAnimBg="0"/>
      <p:bldP spid="68404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1794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endParaRPr lang="zh-CN" altLang="en-US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, int &amp; ) 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1152525" y="2349500"/>
            <a:ext cx="215900" cy="3714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i="1"/>
              <a:t>  </a:t>
            </a:r>
          </a:p>
        </p:txBody>
      </p:sp>
      <p:sp>
        <p:nvSpPr>
          <p:cNvPr id="161796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152525" y="4797425"/>
            <a:ext cx="215900" cy="3714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i="1"/>
              <a:t>  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76375" y="2133600"/>
            <a:ext cx="6911975" cy="1582738"/>
            <a:chOff x="1475656" y="2132856"/>
            <a:chExt cx="6912768" cy="1584176"/>
          </a:xfrm>
        </p:grpSpPr>
        <p:sp>
          <p:nvSpPr>
            <p:cNvPr id="161799" name="AutoShape 16"/>
            <p:cNvSpPr>
              <a:spLocks/>
            </p:cNvSpPr>
            <p:nvPr/>
          </p:nvSpPr>
          <p:spPr bwMode="auto">
            <a:xfrm>
              <a:off x="5292080" y="2132856"/>
              <a:ext cx="3096344" cy="1584176"/>
            </a:xfrm>
            <a:prstGeom prst="borderCallout2">
              <a:avLst>
                <a:gd name="adj1" fmla="val 43509"/>
                <a:gd name="adj2" fmla="val -1579"/>
                <a:gd name="adj3" fmla="val 50819"/>
                <a:gd name="adj4" fmla="val -27903"/>
                <a:gd name="adj5" fmla="val 177954"/>
                <a:gd name="adj6" fmla="val -12464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/>
                <a:t>函数返回什么类型？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/>
                <a:t>可以得到正确的结果吗？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/>
                <a:t>运行机制有什么区别？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endParaRPr lang="zh-CN" altLang="en-US" sz="2000"/>
            </a:p>
          </p:txBody>
        </p:sp>
        <p:sp>
          <p:nvSpPr>
            <p:cNvPr id="161800" name="Line 17"/>
            <p:cNvSpPr>
              <a:spLocks noChangeShapeType="1"/>
            </p:cNvSpPr>
            <p:nvPr/>
          </p:nvSpPr>
          <p:spPr bwMode="auto">
            <a:xfrm flipH="1" flipV="1">
              <a:off x="1475656" y="2519183"/>
              <a:ext cx="2952328" cy="4057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printmessage</a:t>
            </a:r>
            <a:r>
              <a:rPr lang="en-US" altLang="zh-CN" sz="2000" b="0">
                <a:ea typeface="Arial Unicode MS"/>
                <a:cs typeface="Arial Unicode MS"/>
              </a:rPr>
              <a:t>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5080" name="AutoShape 8"/>
          <p:cNvSpPr>
            <a:spLocks/>
          </p:cNvSpPr>
          <p:nvPr/>
        </p:nvSpPr>
        <p:spPr bwMode="auto">
          <a:xfrm>
            <a:off x="5638800" y="3702050"/>
            <a:ext cx="1371600" cy="533400"/>
          </a:xfrm>
          <a:prstGeom prst="borderCallout2">
            <a:avLst>
              <a:gd name="adj1" fmla="val 21431"/>
              <a:gd name="adj2" fmla="val -5556"/>
              <a:gd name="adj3" fmla="val 21431"/>
              <a:gd name="adj4" fmla="val -34606"/>
              <a:gd name="adj5" fmla="val -239583"/>
              <a:gd name="adj6" fmla="val -128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/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0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848225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不应该返回局部量的引用 </a:t>
            </a:r>
          </a:p>
          <a:p>
            <a:pPr>
              <a:lnSpc>
                <a:spcPct val="16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int &amp; f2Warning()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{int temp=100;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  return temp;</a:t>
            </a: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 cout &lt;&lt; "temp=" &lt;&lt; f2Warning() &lt;&lt; endl;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</p:txBody>
      </p:sp>
      <p:sp>
        <p:nvSpPr>
          <p:cNvPr id="16281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3842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343400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b="0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不应该返回局部量的引用</a:t>
            </a:r>
            <a:r>
              <a:rPr lang="zh-CN" altLang="en-US" b="0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int &amp; f2Warning()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{int </a:t>
            </a:r>
            <a:r>
              <a:rPr lang="en-US" altLang="zh-CN" i="1">
                <a:solidFill>
                  <a:schemeClr val="accent2"/>
                </a:solidFill>
              </a:rPr>
              <a:t>temp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b="0"/>
              <a:t>= 100;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  return </a:t>
            </a:r>
            <a:r>
              <a:rPr lang="en-US" altLang="zh-CN" i="1">
                <a:solidFill>
                  <a:schemeClr val="accent2"/>
                </a:solidFill>
              </a:rPr>
              <a:t>temp</a:t>
            </a:r>
            <a:r>
              <a:rPr lang="en-US" altLang="zh-CN" b="0"/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{ cout &lt;&lt; "temp=" &lt;&lt; </a:t>
            </a:r>
            <a:r>
              <a:rPr lang="en-US" altLang="zh-CN" i="1">
                <a:solidFill>
                  <a:schemeClr val="accent2"/>
                </a:solidFill>
              </a:rPr>
              <a:t>f2Warning()</a:t>
            </a:r>
            <a:r>
              <a:rPr lang="en-US" altLang="zh-CN" b="0"/>
              <a:t> &lt;&lt; endl;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86084" name="Oval 4"/>
          <p:cNvSpPr>
            <a:spLocks noChangeArrowheads="1"/>
          </p:cNvSpPr>
          <p:nvPr/>
        </p:nvSpPr>
        <p:spPr bwMode="auto">
          <a:xfrm>
            <a:off x="1981200" y="2832100"/>
            <a:ext cx="6096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6085" name="AutoShape 5"/>
          <p:cNvSpPr>
            <a:spLocks/>
          </p:cNvSpPr>
          <p:nvPr/>
        </p:nvSpPr>
        <p:spPr bwMode="auto">
          <a:xfrm>
            <a:off x="4572000" y="1322388"/>
            <a:ext cx="2743200" cy="60960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319"/>
              <a:gd name="adj5" fmla="val 221616"/>
              <a:gd name="adj6" fmla="val -6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该对象只在函数体内有效</a:t>
            </a:r>
          </a:p>
        </p:txBody>
      </p:sp>
      <p:sp>
        <p:nvSpPr>
          <p:cNvPr id="686086" name="Text Box 6"/>
          <p:cNvSpPr txBox="1">
            <a:spLocks noChangeArrowheads="1"/>
          </p:cNvSpPr>
          <p:nvPr/>
        </p:nvSpPr>
        <p:spPr bwMode="auto">
          <a:xfrm>
            <a:off x="1524000" y="5302250"/>
            <a:ext cx="7010400" cy="6858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50000"/>
              </a:lnSpc>
            </a:pPr>
            <a:r>
              <a:rPr lang="en-US" altLang="zh-CN"/>
              <a:t>warning C4172: </a:t>
            </a:r>
            <a:r>
              <a:rPr lang="zh-CN" altLang="en-US"/>
              <a:t>返回局部变量或临时变量的地址</a:t>
            </a:r>
          </a:p>
        </p:txBody>
      </p:sp>
      <p:sp>
        <p:nvSpPr>
          <p:cNvPr id="16384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6860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68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  <p:bldP spid="686085" grpId="0" animBg="1" autoUpdateAnimBg="0"/>
      <p:bldP spid="686086" grpId="0" build="p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函数之间的关系</a:t>
            </a:r>
            <a:endParaRPr lang="zh-CN" altLang="en-US" sz="2000" b="1" i="1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hlinkClick r:id="rId2" action="ppaction://hlinksldjump"/>
            </a:endParaRP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522413" y="2362200"/>
            <a:ext cx="5049837" cy="317228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 C++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程序从</a:t>
            </a:r>
            <a:r>
              <a:rPr lang="zh-CN" altLang="en-US" sz="2000">
                <a:ea typeface="Arial Unicode MS"/>
                <a:cs typeface="Arial Unicode MS"/>
              </a:rPr>
              <a:t>主函数开始执行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主函数由操作系统</a:t>
            </a:r>
            <a:r>
              <a:rPr lang="zh-CN" altLang="en-US" sz="2000">
                <a:ea typeface="Arial Unicode MS"/>
                <a:cs typeface="Arial Unicode MS"/>
              </a:rPr>
              <a:t>调用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函数可以互相调用，自身调用</a:t>
            </a:r>
            <a:endParaRPr lang="zh-CN" altLang="en-US" sz="2000" i="1">
              <a:ea typeface="Arial Unicode MS"/>
              <a:cs typeface="Arial Unicode MS"/>
              <a:sym typeface="Symbol" pitchFamily="18" charset="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所有函数定义是平行的，不能嵌套</a:t>
            </a:r>
            <a:r>
              <a:rPr lang="zh-CN" altLang="en-US" sz="2000" smtClean="0">
                <a:ea typeface="Arial Unicode MS"/>
                <a:cs typeface="Arial Unicode MS"/>
                <a:sym typeface="Symbol" pitchFamily="18" charset="2"/>
              </a:rPr>
              <a:t>定义</a:t>
            </a:r>
            <a:endParaRPr lang="en-US" altLang="zh-CN" sz="2000" smtClean="0">
              <a:ea typeface="Arial Unicode MS"/>
              <a:cs typeface="Arial Unicode MS"/>
              <a:sym typeface="Symbol" pitchFamily="18" charset="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smtClean="0">
                <a:ea typeface="Arial Unicode MS"/>
                <a:cs typeface="Arial Unicode MS"/>
                <a:sym typeface="Symbol" pitchFamily="18" charset="2"/>
              </a:rPr>
              <a:t>可以嵌套调用</a:t>
            </a:r>
            <a:endParaRPr lang="zh-CN" altLang="en-US" sz="2000">
              <a:ea typeface="Arial Unicode MS"/>
              <a:cs typeface="Arial Unicode M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animBg="1" autoUpdateAnimBg="0"/>
      <p:bldP spid="687107" grpId="0" build="p" autoUpdateAnimBg="0" advAuto="1000"/>
      <p:bldP spid="687108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函数之间的关系</a:t>
            </a:r>
            <a:endParaRPr lang="zh-CN" altLang="en-US" sz="2000" b="1" i="1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hlinkClick r:id="rId2" action="ppaction://hlinksldjump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2714625"/>
            <a:ext cx="3048000" cy="914400"/>
            <a:chOff x="1872" y="1710"/>
            <a:chExt cx="1920" cy="576"/>
          </a:xfrm>
        </p:grpSpPr>
        <p:sp>
          <p:nvSpPr>
            <p:cNvPr id="688133" name="Line 5"/>
            <p:cNvSpPr>
              <a:spLocks noChangeShapeType="1"/>
            </p:cNvSpPr>
            <p:nvPr/>
          </p:nvSpPr>
          <p:spPr bwMode="auto">
            <a:xfrm>
              <a:off x="2880" y="1710"/>
              <a:ext cx="0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4" name="Line 6"/>
            <p:cNvSpPr>
              <a:spLocks noChangeShapeType="1"/>
            </p:cNvSpPr>
            <p:nvPr/>
          </p:nvSpPr>
          <p:spPr bwMode="auto">
            <a:xfrm flipH="1">
              <a:off x="1872" y="1710"/>
              <a:ext cx="1008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5" name="Line 7"/>
            <p:cNvSpPr>
              <a:spLocks noChangeShapeType="1"/>
            </p:cNvSpPr>
            <p:nvPr/>
          </p:nvSpPr>
          <p:spPr bwMode="auto">
            <a:xfrm>
              <a:off x="2880" y="1710"/>
              <a:ext cx="912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88136" name="Line 8"/>
          <p:cNvSpPr>
            <a:spLocks noChangeShapeType="1"/>
          </p:cNvSpPr>
          <p:nvPr/>
        </p:nvSpPr>
        <p:spPr bwMode="auto">
          <a:xfrm flipV="1">
            <a:off x="6629400" y="4038600"/>
            <a:ext cx="38100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6413" y="4008438"/>
            <a:ext cx="5259387" cy="687387"/>
            <a:chOff x="1248" y="2525"/>
            <a:chExt cx="3313" cy="433"/>
          </a:xfrm>
        </p:grpSpPr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 flipH="1">
              <a:off x="1248" y="2526"/>
              <a:ext cx="768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2879" y="2525"/>
              <a:ext cx="576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>
              <a:off x="3840" y="2525"/>
              <a:ext cx="721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41" name="Line 13"/>
            <p:cNvSpPr>
              <a:spLocks noChangeShapeType="1"/>
            </p:cNvSpPr>
            <p:nvPr/>
          </p:nvSpPr>
          <p:spPr bwMode="auto">
            <a:xfrm flipH="1">
              <a:off x="2208" y="2526"/>
              <a:ext cx="624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2308225"/>
            <a:ext cx="6172200" cy="2787650"/>
            <a:chOff x="960" y="1454"/>
            <a:chExt cx="3888" cy="1756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1680" y="2270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fun1</a:t>
              </a:r>
            </a:p>
          </p:txBody>
        </p:sp>
        <p:sp>
          <p:nvSpPr>
            <p:cNvPr id="688144" name="Text Box 16"/>
            <p:cNvSpPr txBox="1">
              <a:spLocks noChangeArrowheads="1"/>
            </p:cNvSpPr>
            <p:nvPr/>
          </p:nvSpPr>
          <p:spPr bwMode="auto">
            <a:xfrm>
              <a:off x="2592" y="225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fun2</a:t>
              </a:r>
            </a:p>
          </p:txBody>
        </p:sp>
        <p:sp>
          <p:nvSpPr>
            <p:cNvPr id="688145" name="Text Box 17"/>
            <p:cNvSpPr txBox="1">
              <a:spLocks noChangeArrowheads="1"/>
            </p:cNvSpPr>
            <p:nvPr/>
          </p:nvSpPr>
          <p:spPr bwMode="auto">
            <a:xfrm>
              <a:off x="3504" y="2270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fun3</a:t>
              </a:r>
            </a:p>
          </p:txBody>
        </p:sp>
        <p:sp>
          <p:nvSpPr>
            <p:cNvPr id="688146" name="Text Box 18"/>
            <p:cNvSpPr txBox="1">
              <a:spLocks noChangeArrowheads="1"/>
            </p:cNvSpPr>
            <p:nvPr/>
          </p:nvSpPr>
          <p:spPr bwMode="auto">
            <a:xfrm>
              <a:off x="96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fun4</a:t>
              </a:r>
            </a:p>
          </p:txBody>
        </p:sp>
        <p:sp>
          <p:nvSpPr>
            <p:cNvPr id="688147" name="Text Box 19"/>
            <p:cNvSpPr txBox="1">
              <a:spLocks noChangeArrowheads="1"/>
            </p:cNvSpPr>
            <p:nvPr/>
          </p:nvSpPr>
          <p:spPr bwMode="auto">
            <a:xfrm>
              <a:off x="2016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fun5</a:t>
              </a:r>
            </a:p>
          </p:txBody>
        </p:sp>
        <p:sp>
          <p:nvSpPr>
            <p:cNvPr id="688148" name="Text Box 20"/>
            <p:cNvSpPr txBox="1">
              <a:spLocks noChangeArrowheads="1"/>
            </p:cNvSpPr>
            <p:nvPr/>
          </p:nvSpPr>
          <p:spPr bwMode="auto">
            <a:xfrm>
              <a:off x="312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fun6</a:t>
              </a:r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4224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fun7</a:t>
              </a:r>
            </a:p>
          </p:txBody>
        </p:sp>
        <p:sp>
          <p:nvSpPr>
            <p:cNvPr id="688150" name="Text Box 22"/>
            <p:cNvSpPr txBox="1">
              <a:spLocks noChangeArrowheads="1"/>
            </p:cNvSpPr>
            <p:nvPr/>
          </p:nvSpPr>
          <p:spPr bwMode="auto">
            <a:xfrm>
              <a:off x="2592" y="1454"/>
              <a:ext cx="624" cy="26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main</a:t>
              </a:r>
            </a:p>
          </p:txBody>
        </p:sp>
      </p:grpSp>
      <p:sp>
        <p:nvSpPr>
          <p:cNvPr id="688151" name="Text Box 23"/>
          <p:cNvSpPr txBox="1">
            <a:spLocks noChangeArrowheads="1"/>
          </p:cNvSpPr>
          <p:nvPr/>
        </p:nvSpPr>
        <p:spPr bwMode="auto">
          <a:xfrm>
            <a:off x="569913" y="2667000"/>
            <a:ext cx="2466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主函数调用其它函数</a:t>
            </a:r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669925" y="3886200"/>
            <a:ext cx="2212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其它函数互相调用</a:t>
            </a:r>
          </a:p>
        </p:txBody>
      </p:sp>
      <p:sp>
        <p:nvSpPr>
          <p:cNvPr id="688153" name="Text Box 25"/>
          <p:cNvSpPr txBox="1">
            <a:spLocks noChangeArrowheads="1"/>
          </p:cNvSpPr>
          <p:nvPr/>
        </p:nvSpPr>
        <p:spPr bwMode="auto">
          <a:xfrm>
            <a:off x="762000" y="5334000"/>
            <a:ext cx="1704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i="1">
                <a:ea typeface="Arial Unicode MS"/>
                <a:cs typeface="Arial Unicode MS"/>
              </a:rPr>
              <a:t>函数递归调用</a:t>
            </a: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 flipV="1">
            <a:off x="3581400" y="4038600"/>
            <a:ext cx="1066800" cy="609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med" len="lg"/>
          </a:ln>
          <a:effectLst>
            <a:outerShdw dist="45791" dir="2021404" algn="ctr" rotWithShape="0">
              <a:srgbClr val="33CC33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88155" name="Freeform 27"/>
          <p:cNvSpPr>
            <a:spLocks/>
          </p:cNvSpPr>
          <p:nvPr/>
        </p:nvSpPr>
        <p:spPr bwMode="auto">
          <a:xfrm>
            <a:off x="4343400" y="5105400"/>
            <a:ext cx="762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92"/>
              </a:cxn>
              <a:cxn ang="0">
                <a:pos x="384" y="0"/>
              </a:cxn>
            </a:cxnLst>
            <a:rect l="0" t="0" r="r" b="b"/>
            <a:pathLst>
              <a:path w="384" h="192">
                <a:moveTo>
                  <a:pt x="0" y="0"/>
                </a:moveTo>
                <a:cubicBezTo>
                  <a:pt x="64" y="96"/>
                  <a:pt x="128" y="192"/>
                  <a:pt x="192" y="192"/>
                </a:cubicBezTo>
                <a:cubicBezTo>
                  <a:pt x="256" y="192"/>
                  <a:pt x="320" y="96"/>
                  <a:pt x="38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 type="stealth" w="med" len="med"/>
          </a:ln>
          <a:effectLst>
            <a:outerShdw dist="40161" dir="4293903" algn="ctr" rotWithShape="0">
              <a:schemeClr val="folHlink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6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1" grpId="0" autoUpdateAnimBg="0"/>
      <p:bldP spid="688152" grpId="0" autoUpdateAnimBg="0"/>
      <p:bldP spid="688153" grpId="0" autoUpdateAnimBg="0"/>
      <p:bldP spid="68815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6781800" cy="10969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函数调用用堆栈管理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2000">
                <a:ea typeface="宋体" pitchFamily="2" charset="-122"/>
                <a:sym typeface="Symbol" pitchFamily="18" charset="2"/>
              </a:rPr>
              <a:t>        			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—— </a:t>
            </a:r>
            <a:r>
              <a:rPr lang="zh-CN" altLang="en-US" sz="2000">
                <a:ea typeface="宋体" pitchFamily="2" charset="-122"/>
                <a:sym typeface="Symbol" pitchFamily="18" charset="2"/>
              </a:rPr>
              <a:t>堆栈是先进后出的数据结构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457200" y="2819400"/>
            <a:ext cx="4627563" cy="2679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函数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调用</a:t>
            </a:r>
            <a:r>
              <a:rPr lang="zh-CN" altLang="en-US" sz="2000">
                <a:sym typeface="Symbol" pitchFamily="18" charset="2"/>
              </a:rPr>
              <a:t>时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入栈</a:t>
            </a:r>
            <a:r>
              <a:rPr lang="zh-CN" altLang="en-US" sz="2000">
                <a:sym typeface="Symbol" pitchFamily="18" charset="2"/>
              </a:rPr>
              <a:t>操作：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建立被调用函数的栈空间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保护调用函数运行状态和返回地址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传递参数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控制权交给被调用函数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5334000" y="2841625"/>
            <a:ext cx="3378200" cy="27106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函数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返回</a:t>
            </a:r>
            <a:r>
              <a:rPr lang="zh-CN" altLang="en-US" sz="2000">
                <a:sym typeface="Symbol" pitchFamily="18" charset="2"/>
              </a:rPr>
              <a:t>时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出栈</a:t>
            </a:r>
            <a:r>
              <a:rPr lang="zh-CN" altLang="en-US" sz="2000">
                <a:sym typeface="Symbol" pitchFamily="18" charset="2"/>
              </a:rPr>
              <a:t>操作：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返回值保存在</a:t>
            </a: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临时空间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恢复调用函数运行状态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释放栈空间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根据地址返回调用函数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0958" y="92867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寄存器</a:t>
            </a:r>
            <a:r>
              <a:rPr lang="en-US" altLang="zh-CN" smtClean="0"/>
              <a:t>eax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2"/>
          </p:cNvCxnSpPr>
          <p:nvPr/>
        </p:nvCxnSpPr>
        <p:spPr bwMode="auto">
          <a:xfrm rot="5400000">
            <a:off x="6917904" y="2452561"/>
            <a:ext cx="2345312" cy="36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8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8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8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 advAuto="1000"/>
      <p:bldP spid="689156" grpId="0" build="p" autoUpdateAnimBg="0"/>
      <p:bldP spid="689157" grpId="0" build="p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嵌套调用 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main()</a:t>
            </a:r>
          </a:p>
        </p:txBody>
      </p:sp>
      <p:sp>
        <p:nvSpPr>
          <p:cNvPr id="690180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698500" y="3429000"/>
            <a:ext cx="10414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/>
              <a:t> 调用</a:t>
            </a:r>
            <a:r>
              <a:rPr lang="en-US" altLang="zh-CN"/>
              <a:t>fa()</a:t>
            </a:r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6465888" y="5195888"/>
            <a:ext cx="7556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堆  栈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2803525" y="2452688"/>
            <a:ext cx="523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fa()</a:t>
            </a:r>
          </a:p>
        </p:txBody>
      </p:sp>
      <p:sp>
        <p:nvSpPr>
          <p:cNvPr id="690184" name="AutoShape 8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CC0000"/>
                </a:solidFill>
              </a:rPr>
              <a:t>调用</a:t>
            </a:r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6" name="Text Box 10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7" name="AutoShape 11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8" name="AutoShape 12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9" name="AutoShape 13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90" name="AutoShape 14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b="0">
                <a:ea typeface="宋体" pitchFamily="2" charset="-122"/>
              </a:rPr>
              <a:t>操作系统运行状态</a:t>
            </a:r>
          </a:p>
        </p:txBody>
      </p:sp>
      <p:sp>
        <p:nvSpPr>
          <p:cNvPr id="690191" name="AutoShape 15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2" name="AutoShape 16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main() </a:t>
            </a:r>
            <a:r>
              <a:rPr lang="zh-CN" altLang="en-US" b="0">
                <a:ea typeface="宋体" pitchFamily="2" charset="-122"/>
              </a:rPr>
              <a:t>的参数   </a:t>
            </a:r>
          </a:p>
        </p:txBody>
      </p:sp>
      <p:sp>
        <p:nvSpPr>
          <p:cNvPr id="690193" name="AutoShape 17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en-US" b="0"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main () </a:t>
            </a:r>
            <a:r>
              <a:rPr lang="zh-CN" altLang="en-US" b="0">
                <a:ea typeface="宋体" pitchFamily="2" charset="-122"/>
              </a:rPr>
              <a:t>运行状态 </a:t>
            </a:r>
          </a:p>
        </p:txBody>
      </p:sp>
      <p:sp>
        <p:nvSpPr>
          <p:cNvPr id="690194" name="AutoShape 18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5" name="AutoShape 19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fa () </a:t>
            </a:r>
            <a:r>
              <a:rPr lang="zh-CN" altLang="en-US" b="0">
                <a:ea typeface="宋体" pitchFamily="2" charset="-122"/>
              </a:rPr>
              <a:t>的参数      </a:t>
            </a:r>
          </a:p>
        </p:txBody>
      </p:sp>
      <p:sp>
        <p:nvSpPr>
          <p:cNvPr id="690196" name="AutoShape 20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b="0">
                <a:ea typeface="宋体" pitchFamily="2" charset="-122"/>
              </a:rPr>
              <a:t>fa () </a:t>
            </a:r>
            <a:r>
              <a:rPr lang="zh-CN" altLang="en-US" b="0">
                <a:ea typeface="宋体" pitchFamily="2" charset="-122"/>
              </a:rPr>
              <a:t>运行状态</a:t>
            </a:r>
          </a:p>
        </p:txBody>
      </p:sp>
      <p:sp>
        <p:nvSpPr>
          <p:cNvPr id="690197" name="AutoShape 21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8" name="AutoShape 22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fb ()  </a:t>
            </a:r>
            <a:r>
              <a:rPr lang="zh-CN" altLang="en-US" b="0">
                <a:ea typeface="宋体" pitchFamily="2" charset="-122"/>
              </a:rPr>
              <a:t>的参数     </a:t>
            </a:r>
          </a:p>
        </p:txBody>
      </p:sp>
      <p:grpSp>
        <p:nvGrpSpPr>
          <p:cNvPr id="168982" name="Group 23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8983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27963" y="304800"/>
            <a:ext cx="1011237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9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6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6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6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 autoUpdateAnimBg="0"/>
      <p:bldP spid="690179" grpId="0" autoUpdateAnimBg="0"/>
      <p:bldP spid="690180" grpId="0" animBg="1"/>
      <p:bldP spid="690181" grpId="0" autoUpdateAnimBg="0"/>
      <p:bldP spid="690183" grpId="0" autoUpdateAnimBg="0"/>
      <p:bldP spid="690184" grpId="0" animBg="1"/>
      <p:bldP spid="690185" grpId="0" autoUpdateAnimBg="0"/>
      <p:bldP spid="690186" grpId="0" autoUpdateAnimBg="0"/>
      <p:bldP spid="690187" grpId="0" animBg="1"/>
      <p:bldP spid="690188" grpId="0" animBg="1"/>
      <p:bldP spid="690189" grpId="0" animBg="1"/>
      <p:bldP spid="690190" grpId="0" animBg="1" autoUpdateAnimBg="0"/>
      <p:bldP spid="690191" grpId="0" animBg="1" autoUpdateAnimBg="0"/>
      <p:bldP spid="690192" grpId="0" animBg="1" autoUpdateAnimBg="0"/>
      <p:bldP spid="690193" grpId="0" animBg="1" autoUpdateAnimBg="0"/>
      <p:bldP spid="690194" grpId="0" animBg="1" autoUpdateAnimBg="0"/>
      <p:bldP spid="690195" grpId="0" animBg="1" autoUpdateAnimBg="0"/>
      <p:bldP spid="690196" grpId="0" animBg="1" autoUpdateAnimBg="0"/>
      <p:bldP spid="690197" grpId="0" animBg="1" autoUpdateAnimBg="0"/>
      <p:bldP spid="690198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嵌套调用 </a:t>
            </a:r>
          </a:p>
        </p:txBody>
      </p:sp>
      <p:sp>
        <p:nvSpPr>
          <p:cNvPr id="169986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main()</a:t>
            </a:r>
          </a:p>
        </p:txBody>
      </p:sp>
      <p:sp>
        <p:nvSpPr>
          <p:cNvPr id="691204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612775" y="3429000"/>
            <a:ext cx="1209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>
                <a:latin typeface="宋体" charset="-122"/>
              </a:rPr>
              <a:t> 调用</a:t>
            </a:r>
            <a:r>
              <a:rPr lang="en-US" altLang="zh-CN">
                <a:latin typeface="宋体" charset="-122"/>
              </a:rPr>
              <a:t>fa()</a:t>
            </a:r>
          </a:p>
        </p:txBody>
      </p:sp>
      <p:sp>
        <p:nvSpPr>
          <p:cNvPr id="691206" name="AutoShape 6"/>
          <p:cNvSpPr>
            <a:spLocks noChangeArrowheads="1"/>
          </p:cNvSpPr>
          <p:nvPr/>
        </p:nvSpPr>
        <p:spPr bwMode="auto">
          <a:xfrm>
            <a:off x="1450975" y="38100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1222375" y="4495800"/>
            <a:ext cx="6413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/>
              <a:t>结束</a:t>
            </a:r>
          </a:p>
        </p:txBody>
      </p:sp>
      <p:sp>
        <p:nvSpPr>
          <p:cNvPr id="169991" name="Text Box 8"/>
          <p:cNvSpPr txBox="1">
            <a:spLocks noChangeArrowheads="1"/>
          </p:cNvSpPr>
          <p:nvPr/>
        </p:nvSpPr>
        <p:spPr bwMode="auto">
          <a:xfrm>
            <a:off x="2801938" y="2452688"/>
            <a:ext cx="523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fa()</a:t>
            </a:r>
          </a:p>
        </p:txBody>
      </p:sp>
      <p:sp>
        <p:nvSpPr>
          <p:cNvPr id="691209" name="AutoShape 9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93" name="Text Box 10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CC0000"/>
                </a:solidFill>
              </a:rPr>
              <a:t>调用</a:t>
            </a:r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1211" name="AutoShape 11"/>
          <p:cNvSpPr>
            <a:spLocks noChangeArrowheads="1"/>
          </p:cNvSpPr>
          <p:nvPr/>
        </p:nvSpPr>
        <p:spPr bwMode="auto">
          <a:xfrm>
            <a:off x="2962275" y="38242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95" name="Text Box 12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1213" name="AutoShape 13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4" name="AutoShape 14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5" name="AutoShape 15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6" name="AutoShape 16"/>
          <p:cNvSpPr>
            <a:spLocks noChangeArrowheads="1"/>
          </p:cNvSpPr>
          <p:nvPr/>
        </p:nvSpPr>
        <p:spPr bwMode="auto">
          <a:xfrm rot="-3420182" flipH="1" flipV="1">
            <a:off x="3848894" y="3440907"/>
            <a:ext cx="130175" cy="1379537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7" name="AutoShape 17"/>
          <p:cNvSpPr>
            <a:spLocks noChangeArrowheads="1"/>
          </p:cNvSpPr>
          <p:nvPr/>
        </p:nvSpPr>
        <p:spPr bwMode="auto">
          <a:xfrm rot="-3420182" flipH="1" flipV="1">
            <a:off x="2316956" y="3364707"/>
            <a:ext cx="130175" cy="1379538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8" name="AutoShape 18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b="0">
                <a:ea typeface="宋体" pitchFamily="2" charset="-122"/>
              </a:rPr>
              <a:t>操作系统运行状态</a:t>
            </a:r>
          </a:p>
        </p:txBody>
      </p:sp>
      <p:sp>
        <p:nvSpPr>
          <p:cNvPr id="691219" name="AutoShape 19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0" name="AutoShape 20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main() </a:t>
            </a:r>
            <a:r>
              <a:rPr lang="zh-CN" altLang="en-US" b="0">
                <a:ea typeface="宋体" pitchFamily="2" charset="-122"/>
              </a:rPr>
              <a:t>的参数   </a:t>
            </a:r>
          </a:p>
        </p:txBody>
      </p:sp>
      <p:sp>
        <p:nvSpPr>
          <p:cNvPr id="691221" name="AutoShape 21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en-US" b="0"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main () </a:t>
            </a:r>
            <a:r>
              <a:rPr lang="zh-CN" altLang="en-US" b="0">
                <a:ea typeface="宋体" pitchFamily="2" charset="-122"/>
              </a:rPr>
              <a:t>运行状态 </a:t>
            </a:r>
          </a:p>
        </p:txBody>
      </p:sp>
      <p:sp>
        <p:nvSpPr>
          <p:cNvPr id="691222" name="AutoShape 22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3" name="AutoShape 23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fa () </a:t>
            </a:r>
            <a:r>
              <a:rPr lang="zh-CN" altLang="en-US" b="0">
                <a:ea typeface="宋体" pitchFamily="2" charset="-122"/>
              </a:rPr>
              <a:t>的参数      </a:t>
            </a:r>
          </a:p>
        </p:txBody>
      </p:sp>
      <p:sp>
        <p:nvSpPr>
          <p:cNvPr id="691224" name="AutoShape 24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b="0">
                <a:ea typeface="宋体" pitchFamily="2" charset="-122"/>
              </a:rPr>
              <a:t>fa () </a:t>
            </a:r>
            <a:r>
              <a:rPr lang="zh-CN" altLang="en-US" b="0">
                <a:ea typeface="宋体" pitchFamily="2" charset="-122"/>
              </a:rPr>
              <a:t>运行状态</a:t>
            </a:r>
          </a:p>
        </p:txBody>
      </p:sp>
      <p:sp>
        <p:nvSpPr>
          <p:cNvPr id="691225" name="AutoShape 25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6" name="AutoShape 26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fb ()  </a:t>
            </a:r>
            <a:r>
              <a:rPr lang="zh-CN" altLang="en-US" b="0">
                <a:ea typeface="宋体" pitchFamily="2" charset="-122"/>
              </a:rPr>
              <a:t>的参数     </a:t>
            </a:r>
          </a:p>
        </p:txBody>
      </p:sp>
      <p:sp useBgFill="1">
        <p:nvSpPr>
          <p:cNvPr id="691227" name="AutoShape 27"/>
          <p:cNvSpPr>
            <a:spLocks noChangeArrowheads="1"/>
          </p:cNvSpPr>
          <p:nvPr/>
        </p:nvSpPr>
        <p:spPr bwMode="auto">
          <a:xfrm>
            <a:off x="5867400" y="1676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28" name="AutoShape 28"/>
          <p:cNvSpPr>
            <a:spLocks noChangeArrowheads="1"/>
          </p:cNvSpPr>
          <p:nvPr/>
        </p:nvSpPr>
        <p:spPr bwMode="auto">
          <a:xfrm>
            <a:off x="5867400" y="2065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29" name="AutoShape 29"/>
          <p:cNvSpPr>
            <a:spLocks noChangeArrowheads="1"/>
          </p:cNvSpPr>
          <p:nvPr/>
        </p:nvSpPr>
        <p:spPr bwMode="auto">
          <a:xfrm>
            <a:off x="5867400" y="2438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0" name="AutoShape 30"/>
          <p:cNvSpPr>
            <a:spLocks noChangeArrowheads="1"/>
          </p:cNvSpPr>
          <p:nvPr/>
        </p:nvSpPr>
        <p:spPr bwMode="auto">
          <a:xfrm>
            <a:off x="5867400" y="2827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1" name="AutoShape 31"/>
          <p:cNvSpPr>
            <a:spLocks noChangeArrowheads="1"/>
          </p:cNvSpPr>
          <p:nvPr/>
        </p:nvSpPr>
        <p:spPr bwMode="auto">
          <a:xfrm>
            <a:off x="5867400" y="3208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2" name="AutoShape 32"/>
          <p:cNvSpPr>
            <a:spLocks noChangeArrowheads="1"/>
          </p:cNvSpPr>
          <p:nvPr/>
        </p:nvSpPr>
        <p:spPr bwMode="auto">
          <a:xfrm>
            <a:off x="5867400" y="3581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3" name="AutoShape 33"/>
          <p:cNvSpPr>
            <a:spLocks noChangeArrowheads="1"/>
          </p:cNvSpPr>
          <p:nvPr/>
        </p:nvSpPr>
        <p:spPr bwMode="auto">
          <a:xfrm>
            <a:off x="5867400" y="3970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4" name="AutoShape 34"/>
          <p:cNvSpPr>
            <a:spLocks noChangeArrowheads="1"/>
          </p:cNvSpPr>
          <p:nvPr/>
        </p:nvSpPr>
        <p:spPr bwMode="auto">
          <a:xfrm>
            <a:off x="5867400" y="4351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5" name="AutoShape 35"/>
          <p:cNvSpPr>
            <a:spLocks noChangeArrowheads="1"/>
          </p:cNvSpPr>
          <p:nvPr/>
        </p:nvSpPr>
        <p:spPr bwMode="auto">
          <a:xfrm>
            <a:off x="5867400" y="4732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>
        <p:nvSpPr>
          <p:cNvPr id="691236" name="Text Box 36"/>
          <p:cNvSpPr txBox="1">
            <a:spLocks noChangeArrowheads="1"/>
          </p:cNvSpPr>
          <p:nvPr/>
        </p:nvSpPr>
        <p:spPr bwMode="auto">
          <a:xfrm>
            <a:off x="6410325" y="5195888"/>
            <a:ext cx="8667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堆  栈</a:t>
            </a:r>
          </a:p>
        </p:txBody>
      </p:sp>
      <p:grpSp>
        <p:nvGrpSpPr>
          <p:cNvPr id="170020" name="Group 37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4" name="Line 40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0021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6" grpId="0" animBg="1"/>
      <p:bldP spid="691207" grpId="0" autoUpdateAnimBg="0"/>
      <p:bldP spid="691211" grpId="0" animBg="1"/>
      <p:bldP spid="691216" grpId="0" animBg="1"/>
      <p:bldP spid="691217" grpId="0" animBg="1"/>
      <p:bldP spid="691227" grpId="0" animBg="1" autoUpdateAnimBg="0"/>
      <p:bldP spid="691228" grpId="0" animBg="1" autoUpdateAnimBg="0"/>
      <p:bldP spid="691229" grpId="0" animBg="1" autoUpdateAnimBg="0"/>
      <p:bldP spid="691230" grpId="0" animBg="1" autoUpdateAnimBg="0"/>
      <p:bldP spid="691231" grpId="0" animBg="1" autoUpdateAnimBg="0"/>
      <p:bldP spid="691232" grpId="0" animBg="1" autoUpdateAnimBg="0"/>
      <p:bldP spid="691233" grpId="0" animBg="1" autoUpdateAnimBg="0"/>
      <p:bldP spid="691234" grpId="0" animBg="1" autoUpdateAnimBg="0"/>
      <p:bldP spid="691235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762000" y="884238"/>
            <a:ext cx="304800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966788" y="2271713"/>
            <a:ext cx="37147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/>
              <a:t>定义一个求 </a:t>
            </a:r>
            <a:r>
              <a:rPr lang="en-US" altLang="zh-CN" sz="2000"/>
              <a:t>bin ( n, k ) </a:t>
            </a:r>
            <a:r>
              <a:rPr lang="zh-CN" altLang="en-US" sz="2000"/>
              <a:t>的函数。</a:t>
            </a: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4851400" y="2133600"/>
          <a:ext cx="2463800" cy="725488"/>
        </p:xfrm>
        <a:graphic>
          <a:graphicData uri="http://schemas.openxmlformats.org/presentationml/2006/ole">
            <p:oleObj spid="_x0000_s3074" name="公式" r:id="rId3" imgW="1422360" imgH="419040" progId="Equation.3">
              <p:embed/>
            </p:oleObj>
          </a:graphicData>
        </a:graphic>
      </p:graphicFrame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976313" y="3200400"/>
            <a:ext cx="7405687" cy="2528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分析：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000"/>
              <a:t>        定义函数  </a:t>
            </a:r>
            <a:r>
              <a:rPr lang="en-US" altLang="zh-CN" sz="2000"/>
              <a:t>fact ( m ) = m !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	          bin ( n , k ) = fact ( n ) / ( fact ( k ) * fact ( n - k )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      </a:t>
            </a:r>
            <a:r>
              <a:rPr lang="zh-CN" altLang="en-US" sz="2000"/>
              <a:t>由主函数输入数据 </a:t>
            </a:r>
            <a:r>
              <a:rPr lang="en-US" altLang="zh-CN" sz="2000"/>
              <a:t>a </a:t>
            </a:r>
            <a:r>
              <a:rPr lang="zh-CN" altLang="en-US" sz="2000"/>
              <a:t>、 </a:t>
            </a:r>
            <a:r>
              <a:rPr lang="en-US" altLang="zh-CN" sz="2000"/>
              <a:t>b </a:t>
            </a:r>
            <a:r>
              <a:rPr lang="zh-CN" altLang="en-US" sz="2000"/>
              <a:t>，求 </a:t>
            </a:r>
            <a:r>
              <a:rPr lang="en-US" altLang="zh-CN" sz="2000"/>
              <a:t>bin ( a , b )</a:t>
            </a:r>
          </a:p>
          <a:p>
            <a:pPr algn="r">
              <a:lnSpc>
                <a:spcPct val="160000"/>
              </a:lnSpc>
            </a:pPr>
            <a:endParaRPr lang="en-US" altLang="zh-CN" sz="200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  <p:bldP spid="692229" grpId="0" build="p" autoUpdateAnimBg="0" advAuto="100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990600" y="2301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1"/>
                </a:solidFill>
              </a:rPr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1"/>
                </a:solidFill>
              </a:rPr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1"/>
                </a:solidFill>
              </a:rPr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1"/>
                </a:solidFill>
              </a:rPr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}</a:t>
            </a:r>
          </a:p>
        </p:txBody>
      </p:sp>
      <p:sp>
        <p:nvSpPr>
          <p:cNvPr id="17305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build="p" autoUpdateAnimBg="0" advAuto="5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printmessage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6104" name="AutoShape 8"/>
          <p:cNvSpPr>
            <a:spLocks/>
          </p:cNvSpPr>
          <p:nvPr/>
        </p:nvSpPr>
        <p:spPr bwMode="auto">
          <a:xfrm>
            <a:off x="5867400" y="377825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20051"/>
              <a:gd name="adj5" fmla="val -146704"/>
              <a:gd name="adj6" fmla="val -67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无参数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4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7408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6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7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8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</a:t>
            </a:r>
            <a:r>
              <a:rPr lang="en-US" altLang="zh-CN">
                <a:solidFill>
                  <a:srgbClr val="0000FF"/>
                </a:solidFill>
              </a:rPr>
              <a:t>fact ( a )</a:t>
            </a:r>
            <a:r>
              <a:rPr lang="en-US" altLang="zh-CN" b="0"/>
              <a:t> / ( </a:t>
            </a:r>
            <a:r>
              <a:rPr lang="en-US" altLang="zh-CN">
                <a:solidFill>
                  <a:srgbClr val="0000FF"/>
                </a:solidFill>
              </a:rPr>
              <a:t>fact ( b )</a:t>
            </a:r>
            <a:r>
              <a:rPr lang="en-US" altLang="zh-CN" b="0"/>
              <a:t> * </a:t>
            </a:r>
            <a:r>
              <a:rPr lang="en-US" altLang="zh-CN">
                <a:solidFill>
                  <a:srgbClr val="0000FF"/>
                </a:solidFill>
              </a:rPr>
              <a:t>fact ( a-b )</a:t>
            </a:r>
            <a:r>
              <a:rPr lang="en-US" altLang="zh-CN" b="0"/>
              <a:t>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95302" name="Line 6"/>
          <p:cNvSpPr>
            <a:spLocks noChangeShapeType="1"/>
          </p:cNvSpPr>
          <p:nvPr/>
        </p:nvSpPr>
        <p:spPr bwMode="auto">
          <a:xfrm flipV="1">
            <a:off x="1981200" y="1484313"/>
            <a:ext cx="0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3" name="Line 7"/>
          <p:cNvSpPr>
            <a:spLocks noChangeShapeType="1"/>
          </p:cNvSpPr>
          <p:nvPr/>
        </p:nvSpPr>
        <p:spPr bwMode="auto">
          <a:xfrm flipH="1" flipV="1">
            <a:off x="2195513" y="1484313"/>
            <a:ext cx="852487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4" name="Line 8"/>
          <p:cNvSpPr>
            <a:spLocks noChangeShapeType="1"/>
          </p:cNvSpPr>
          <p:nvPr/>
        </p:nvSpPr>
        <p:spPr bwMode="auto">
          <a:xfrm flipH="1" flipV="1">
            <a:off x="2339975" y="1484313"/>
            <a:ext cx="1774825" cy="33528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 animBg="1"/>
      <p:bldP spid="695303" grpId="0" animBg="1"/>
      <p:bldP spid="69530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0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1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{   return  </a:t>
            </a:r>
            <a:r>
              <a:rPr lang="en-US" altLang="zh-CN">
                <a:solidFill>
                  <a:srgbClr val="0000FF"/>
                </a:solidFill>
              </a:rPr>
              <a:t>( fact ( n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/ </a:t>
            </a:r>
            <a:r>
              <a:rPr lang="en-US" altLang="zh-CN">
                <a:solidFill>
                  <a:srgbClr val="0000FF"/>
                </a:solidFill>
              </a:rPr>
              <a:t>( fact ( k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* </a:t>
            </a:r>
            <a:r>
              <a:rPr lang="en-US" altLang="zh-CN">
                <a:solidFill>
                  <a:srgbClr val="0000FF"/>
                </a:solidFill>
              </a:rPr>
              <a:t>fact ( n-k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</a:t>
            </a:r>
            <a:r>
              <a:rPr lang="en-US" altLang="zh-CN">
                <a:solidFill>
                  <a:schemeClr val="accent2"/>
                </a:solidFill>
              </a:rPr>
              <a:t>bin ( a , b )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761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H="1" flipV="1">
            <a:off x="1752600" y="3068638"/>
            <a:ext cx="228600" cy="23622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1" name="Line 11"/>
          <p:cNvSpPr>
            <a:spLocks noChangeShapeType="1"/>
          </p:cNvSpPr>
          <p:nvPr/>
        </p:nvSpPr>
        <p:spPr bwMode="auto">
          <a:xfrm flipH="1" flipV="1">
            <a:off x="1905000" y="1495425"/>
            <a:ext cx="18748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2" name="Line 12"/>
          <p:cNvSpPr>
            <a:spLocks noChangeShapeType="1"/>
          </p:cNvSpPr>
          <p:nvPr/>
        </p:nvSpPr>
        <p:spPr bwMode="auto">
          <a:xfrm flipH="1" flipV="1">
            <a:off x="2057400" y="1495425"/>
            <a:ext cx="25860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3" name="Line 13"/>
          <p:cNvSpPr>
            <a:spLocks noChangeShapeType="1"/>
          </p:cNvSpPr>
          <p:nvPr/>
        </p:nvSpPr>
        <p:spPr bwMode="auto">
          <a:xfrm flipH="1" flipV="1">
            <a:off x="1835150" y="1557338"/>
            <a:ext cx="649288" cy="16557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0" grpId="0" animBg="1"/>
      <p:bldP spid="911371" grpId="0" animBg="1"/>
      <p:bldP spid="911372" grpId="0" animBg="1"/>
      <p:bldP spid="91137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3.3.2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762000" y="1570038"/>
            <a:ext cx="6530975" cy="9461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  <a:sym typeface="Symbol" pitchFamily="18" charset="2"/>
              </a:rPr>
              <a:t>递归定义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      一个对象部分地由它自己定义，或者是按它自己定义</a:t>
            </a: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5175" cy="946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1</a:t>
            </a:r>
            <a:r>
              <a:rPr lang="zh-CN" altLang="en-US" sz="2000"/>
              <a:t>：     自然数定义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</a:t>
            </a:r>
            <a:r>
              <a:rPr lang="zh-CN" altLang="en-US" sz="2000"/>
              <a:t>是自然数	                （</a:t>
            </a:r>
            <a:r>
              <a:rPr lang="en-US" altLang="zh-CN" sz="2000"/>
              <a:t>2</a:t>
            </a:r>
            <a:r>
              <a:rPr lang="zh-CN" altLang="en-US" sz="2000"/>
              <a:t>）自然数的后继是自然数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7839075" cy="946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2</a:t>
            </a:r>
            <a:r>
              <a:rPr lang="zh-CN" altLang="en-US" sz="2000"/>
              <a:t>：      阶乘定义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 </a:t>
            </a:r>
            <a:r>
              <a:rPr lang="zh-CN" altLang="en-US" sz="2000"/>
              <a:t>的阶乘等于 </a:t>
            </a:r>
            <a:r>
              <a:rPr lang="en-US" altLang="zh-CN" sz="2000"/>
              <a:t>1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n </a:t>
            </a:r>
            <a:r>
              <a:rPr lang="zh-CN" altLang="en-US" sz="2000"/>
              <a:t>的阶乘等于</a:t>
            </a:r>
            <a:r>
              <a:rPr lang="en-US" altLang="zh-CN" sz="2000"/>
              <a:t>n</a:t>
            </a:r>
            <a:r>
              <a:rPr lang="zh-CN" altLang="en-US" sz="2000"/>
              <a:t>乘以 </a:t>
            </a:r>
            <a:r>
              <a:rPr lang="en-US" altLang="zh-CN" sz="2000"/>
              <a:t>n-1 </a:t>
            </a:r>
            <a:r>
              <a:rPr lang="zh-CN" altLang="en-US" sz="2000"/>
              <a:t>的阶乘</a:t>
            </a:r>
          </a:p>
        </p:txBody>
      </p:sp>
      <p:sp>
        <p:nvSpPr>
          <p:cNvPr id="17715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autoUpdateAnimBg="0"/>
      <p:bldP spid="697347" grpId="0" build="p" autoUpdateAnimBg="0" advAuto="2000"/>
      <p:bldP spid="697348" grpId="0" autoUpdateAnimBg="0"/>
      <p:bldP spid="697349" grpId="0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3.3.2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838200" y="2498725"/>
            <a:ext cx="236220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递归函数要求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       </a:t>
            </a: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3616325" y="2581275"/>
            <a:ext cx="3622675" cy="1463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递归形式（算法）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递归条件（缩小问题规模）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递归终止条件（基本情况）</a:t>
            </a:r>
            <a:endParaRPr lang="zh-CN" altLang="en-US" sz="2000">
              <a:latin typeface="宋体" charset="-122"/>
              <a:ea typeface="Arial Unicode MS"/>
              <a:cs typeface="Arial Unicode MS"/>
              <a:sym typeface="Symbol" pitchFamily="18" charset="2"/>
            </a:endParaRP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6377006" cy="101784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递归结构是更强的循环结构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所有的循环结构都可以写成递归结构，反之不一定行</a:t>
            </a: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838200" y="1674813"/>
            <a:ext cx="7162800" cy="6715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递归函数 </a:t>
            </a: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——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函数直接或间接调用自己      </a:t>
            </a:r>
          </a:p>
        </p:txBody>
      </p:sp>
      <p:sp>
        <p:nvSpPr>
          <p:cNvPr id="17818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1142976" y="5643578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2"/>
                </a:solidFill>
              </a:rPr>
              <a:t>一般来说，尾递归可用简单用循环改写。</a:t>
            </a:r>
            <a:endParaRPr lang="en-US" altLang="zh-CN" b="0" smtClean="0">
              <a:solidFill>
                <a:schemeClr val="accent2"/>
              </a:solidFill>
            </a:endParaRPr>
          </a:p>
          <a:p>
            <a:r>
              <a:rPr lang="zh-CN" altLang="en-US" b="0" smtClean="0">
                <a:solidFill>
                  <a:schemeClr val="accent2"/>
                </a:solidFill>
              </a:rPr>
              <a:t>非尾递归可能需要借助栈结构。</a:t>
            </a:r>
            <a:endParaRPr lang="zh-CN" altLang="en-US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autoUpdateAnimBg="0"/>
      <p:bldP spid="698372" grpId="0" autoUpdateAnimBg="0"/>
      <p:bldP spid="698373" grpId="0" autoUpdateAnimBg="0"/>
      <p:bldP spid="698374" grpId="0" build="p" autoUpdateAnimBg="0" advAuto="100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1066800" y="3124200"/>
            <a:ext cx="3822178" cy="23105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</a:t>
            </a:r>
            <a:r>
              <a:rPr lang="en-US" altLang="zh-CN" sz="2000" b="0">
                <a:solidFill>
                  <a:schemeClr val="accent2"/>
                </a:solidFill>
              </a:rPr>
              <a:t>return   n * Factorial ( n - 1 ) </a:t>
            </a:r>
            <a:r>
              <a:rPr lang="en-US" altLang="zh-CN" sz="2000" b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graphicFrame>
        <p:nvGraphicFramePr>
          <p:cNvPr id="699395" name="Object 3"/>
          <p:cNvGraphicFramePr>
            <a:graphicFrameLocks noChangeAspect="1"/>
          </p:cNvGraphicFramePr>
          <p:nvPr/>
        </p:nvGraphicFramePr>
        <p:xfrm>
          <a:off x="714348" y="571480"/>
          <a:ext cx="5048250" cy="757237"/>
        </p:xfrm>
        <a:graphic>
          <a:graphicData uri="http://schemas.openxmlformats.org/presentationml/2006/ole">
            <p:oleObj spid="_x0000_s4098" name="Equation" r:id="rId3" imgW="3047760" imgH="457200" progId="Equation.3">
              <p:embed/>
            </p:oleObj>
          </a:graphicData>
        </a:graphic>
      </p:graphicFrame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143504" y="1500174"/>
            <a:ext cx="314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n=n-1 </a:t>
            </a:r>
            <a:r>
              <a:rPr lang="zh-CN" altLang="en-US" smtClean="0"/>
              <a:t>迭代压入栈</a:t>
            </a:r>
            <a:endParaRPr lang="en-US" altLang="zh-CN" smtClean="0"/>
          </a:p>
          <a:p>
            <a:r>
              <a:rPr lang="zh-CN" altLang="en-US" smtClean="0"/>
              <a:t>相反的顺序弹出</a:t>
            </a:r>
            <a:endParaRPr lang="en-US" altLang="zh-CN" smtClean="0"/>
          </a:p>
          <a:p>
            <a:r>
              <a:rPr lang="zh-CN" altLang="en-US" smtClean="0"/>
              <a:t>还有一循环利用的</a:t>
            </a:r>
            <a:r>
              <a:rPr lang="zh-CN" altLang="en-US" smtClean="0">
                <a:solidFill>
                  <a:schemeClr val="accent2"/>
                </a:solidFill>
              </a:rPr>
              <a:t>寄存器</a:t>
            </a:r>
            <a:r>
              <a:rPr lang="zh-CN" altLang="en-US" smtClean="0"/>
              <a:t>存储返回值</a:t>
            </a:r>
            <a:endParaRPr lang="en-US" altLang="zh-CN" smtClean="0"/>
          </a:p>
          <a:p>
            <a:r>
              <a:rPr lang="en-US" altLang="zh-CN" smtClean="0"/>
              <a:t>EAX *=n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57818" y="3214686"/>
            <a:ext cx="250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 fac(int n)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int </a:t>
            </a:r>
            <a:r>
              <a:rPr lang="en-US" altLang="zh-CN" smtClean="0">
                <a:solidFill>
                  <a:schemeClr val="accent2"/>
                </a:solidFill>
              </a:rPr>
              <a:t>sum</a:t>
            </a:r>
            <a:r>
              <a:rPr lang="en-US" altLang="zh-CN" smtClean="0"/>
              <a:t>=1;</a:t>
            </a:r>
          </a:p>
          <a:p>
            <a:r>
              <a:rPr lang="en-US" altLang="zh-CN" smtClean="0"/>
              <a:t>    for(int i=1;i&lt;=n;i++)</a:t>
            </a:r>
          </a:p>
          <a:p>
            <a:r>
              <a:rPr lang="en-US" altLang="zh-CN" smtClean="0"/>
              <a:t>          sum*=i;</a:t>
            </a:r>
          </a:p>
          <a:p>
            <a:r>
              <a:rPr lang="en-US" altLang="zh-CN" smtClean="0"/>
              <a:t>    return sum;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 bwMode="auto">
          <a:xfrm rot="10800000" flipV="1">
            <a:off x="3286116" y="2357430"/>
            <a:ext cx="3857652" cy="23574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rot="5400000">
            <a:off x="6179355" y="2536025"/>
            <a:ext cx="1571636" cy="12144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6" grpId="0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p:oleObj spid="_x0000_s5122" name="Equation" r:id="rId3" imgW="3047760" imgH="457200" progId="Equation.3">
              <p:embed/>
            </p:oleObj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886200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</a:t>
            </a:r>
            <a:r>
              <a:rPr lang="en-US" altLang="zh-CN" sz="2000" i="1">
                <a:solidFill>
                  <a:srgbClr val="0033CC"/>
                </a:solidFill>
              </a:rPr>
              <a:t>n * 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0420" name="AutoShape 4"/>
          <p:cNvSpPr>
            <a:spLocks/>
          </p:cNvSpPr>
          <p:nvPr/>
        </p:nvSpPr>
        <p:spPr bwMode="auto">
          <a:xfrm>
            <a:off x="5410200" y="3213100"/>
            <a:ext cx="1981200" cy="533400"/>
          </a:xfrm>
          <a:prstGeom prst="borderCallout2">
            <a:avLst>
              <a:gd name="adj1" fmla="val 21431"/>
              <a:gd name="adj2" fmla="val -3847"/>
              <a:gd name="adj3" fmla="val 21431"/>
              <a:gd name="adj4" fmla="val -31250"/>
              <a:gd name="adj5" fmla="val 260713"/>
              <a:gd name="adj6" fmla="val -9406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递归形式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animBg="1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p:oleObj spid="_x0000_s6146" name="Equation" r:id="rId3" imgW="3047760" imgH="457200" progId="Equation.3">
              <p:embed/>
            </p:oleObj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786188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</a:t>
            </a:r>
            <a:r>
              <a:rPr lang="en-US" altLang="zh-CN" sz="2000" i="1">
                <a:solidFill>
                  <a:srgbClr val="0033CC"/>
                </a:solidFill>
              </a:rPr>
              <a:t>n = = 0</a:t>
            </a:r>
            <a:r>
              <a:rPr lang="en-US" altLang="zh-CN" sz="2000" b="0"/>
              <a:t>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1444" name="AutoShape 4"/>
          <p:cNvSpPr>
            <a:spLocks/>
          </p:cNvSpPr>
          <p:nvPr/>
        </p:nvSpPr>
        <p:spPr bwMode="auto">
          <a:xfrm>
            <a:off x="4800600" y="25908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7556"/>
              <a:gd name="adj5" fmla="val 135417"/>
              <a:gd name="adj6" fmla="val -8333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递归终止条件</a:t>
            </a:r>
          </a:p>
          <a:p>
            <a:pPr algn="ctr">
              <a:lnSpc>
                <a:spcPct val="110000"/>
              </a:lnSpc>
            </a:pPr>
            <a:r>
              <a:rPr lang="zh-CN" altLang="en-US" sz="2000" i="1"/>
              <a:t>基本情况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p:oleObj spid="_x0000_s7170" name="Equation" r:id="rId3" imgW="3047760" imgH="457200" progId="Equation.3">
              <p:embed/>
            </p:oleObj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4362456" cy="2679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</a:t>
            </a:r>
            <a:r>
              <a:rPr lang="en-US" altLang="zh-CN" sz="2000" i="1">
                <a:solidFill>
                  <a:srgbClr val="0033CC"/>
                </a:solidFill>
              </a:rPr>
              <a:t>int  n</a:t>
            </a:r>
            <a:r>
              <a:rPr lang="en-US" altLang="zh-CN" sz="2000" b="0"/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2000" b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0" smtClean="0"/>
              <a:t> </a:t>
            </a:r>
            <a:r>
              <a:rPr lang="en-US" altLang="zh-CN" sz="2000" b="0" smtClean="0"/>
              <a:t>   </a:t>
            </a:r>
            <a:r>
              <a:rPr lang="en-US" altLang="zh-CN" sz="2000" b="0" smtClean="0"/>
              <a:t> </a:t>
            </a:r>
            <a:r>
              <a:rPr lang="en-US" altLang="zh-CN" sz="2000" b="0"/>
              <a:t>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</a:t>
            </a:r>
            <a:r>
              <a:rPr lang="en-US" altLang="zh-CN" sz="2000" b="0" smtClean="0"/>
              <a:t>  return  </a:t>
            </a:r>
            <a:r>
              <a:rPr lang="en-US" altLang="zh-CN" sz="2000" b="0"/>
              <a:t>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 b="0" smtClean="0"/>
              <a:t>   </a:t>
            </a:r>
            <a:r>
              <a:rPr lang="en-US" altLang="zh-CN" sz="2000" b="0"/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</a:t>
            </a:r>
            <a:r>
              <a:rPr lang="en-US" altLang="zh-CN" sz="2000" b="0" smtClean="0"/>
              <a:t>   </a:t>
            </a:r>
            <a:r>
              <a:rPr lang="en-US" altLang="zh-CN" sz="2000" b="0"/>
              <a:t>return   n * Factorial ( </a:t>
            </a:r>
            <a:r>
              <a:rPr lang="en-US" altLang="zh-CN" sz="2000" i="1">
                <a:solidFill>
                  <a:srgbClr val="0033CC"/>
                </a:solidFill>
              </a:rPr>
              <a:t>n - 1</a:t>
            </a:r>
            <a:r>
              <a:rPr lang="en-US" altLang="zh-CN" sz="2000" b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2468" name="AutoShape 4"/>
          <p:cNvSpPr>
            <a:spLocks/>
          </p:cNvSpPr>
          <p:nvPr/>
        </p:nvSpPr>
        <p:spPr bwMode="auto">
          <a:xfrm>
            <a:off x="6286512" y="3857628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35593"/>
              <a:gd name="adj5" fmla="val 212796"/>
              <a:gd name="adj6" fmla="val -10763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修改递归条件</a:t>
            </a:r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7435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703499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01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3502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3503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3505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06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703507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3511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F (0)</a:t>
            </a:r>
          </a:p>
        </p:txBody>
      </p:sp>
      <p:sp>
        <p:nvSpPr>
          <p:cNvPr id="703513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3514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15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6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7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8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9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20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1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2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3" name="Text Box 3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3524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3525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703526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03527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28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9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30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31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F(0)</a:t>
            </a:r>
          </a:p>
        </p:txBody>
      </p:sp>
      <p:sp>
        <p:nvSpPr>
          <p:cNvPr id="187433" name="Rectangle 4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7434" name="Text Box 4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  <p:pic>
        <p:nvPicPr>
          <p:cNvPr id="192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2375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7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70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7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7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000"/>
                            </p:stCondLst>
                            <p:childTnLst>
                              <p:par>
                                <p:cTn id="17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utoUpdateAnimBg="0"/>
      <p:bldP spid="703492" grpId="0" autoUpdateAnimBg="0"/>
      <p:bldP spid="703493" grpId="0" animBg="1"/>
      <p:bldP spid="703494" grpId="0" autoUpdateAnimBg="0"/>
      <p:bldP spid="703498" grpId="0" autoUpdateAnimBg="0"/>
      <p:bldP spid="703499" grpId="0" autoUpdateAnimBg="0"/>
      <p:bldP spid="703500" grpId="0" animBg="1"/>
      <p:bldP spid="703501" grpId="0" autoUpdateAnimBg="0"/>
      <p:bldP spid="703502" grpId="0" autoUpdateAnimBg="0"/>
      <p:bldP spid="703503" grpId="0" autoUpdateAnimBg="0"/>
      <p:bldP spid="703504" grpId="0" autoUpdateAnimBg="0"/>
      <p:bldP spid="703505" grpId="0" animBg="1"/>
      <p:bldP spid="703506" grpId="0" autoUpdateAnimBg="0"/>
      <p:bldP spid="703507" grpId="0" animBg="1" autoUpdateAnimBg="0"/>
      <p:bldP spid="703508" grpId="0" autoUpdateAnimBg="0"/>
      <p:bldP spid="703509" grpId="0" autoUpdateAnimBg="0"/>
      <p:bldP spid="703510" grpId="0" autoUpdateAnimBg="0"/>
      <p:bldP spid="703511" grpId="0" animBg="1"/>
      <p:bldP spid="703512" grpId="0" autoUpdateAnimBg="0"/>
      <p:bldP spid="703513" grpId="0" autoUpdateAnimBg="0"/>
      <p:bldP spid="703514" grpId="0" animBg="1" autoUpdateAnimBg="0"/>
      <p:bldP spid="703515" grpId="0" animBg="1" autoUpdateAnimBg="0"/>
      <p:bldP spid="703516" grpId="0" animBg="1" autoUpdateAnimBg="0"/>
      <p:bldP spid="703517" grpId="0" animBg="1" autoUpdateAnimBg="0"/>
      <p:bldP spid="703518" grpId="0" animBg="1" autoUpdateAnimBg="0"/>
      <p:bldP spid="703519" grpId="0" animBg="1" autoUpdateAnimBg="0"/>
      <p:bldP spid="703520" grpId="0" animBg="1"/>
      <p:bldP spid="703521" grpId="0" animBg="1"/>
      <p:bldP spid="703522" grpId="0" animBg="1"/>
      <p:bldP spid="703523" grpId="0" autoUpdateAnimBg="0"/>
      <p:bldP spid="703524" grpId="0" autoUpdateAnimBg="0"/>
      <p:bldP spid="703525" grpId="0" autoUpdateAnimBg="0"/>
      <p:bldP spid="703526" grpId="0" autoUpdateAnimBg="0"/>
      <p:bldP spid="703527" grpId="0" animBg="1" autoUpdateAnimBg="0"/>
      <p:bldP spid="703528" grpId="0" animBg="1"/>
      <p:bldP spid="703529" grpId="0" animBg="1"/>
      <p:bldP spid="703530" grpId="0" animBg="1" autoUpdateAnimBg="0"/>
      <p:bldP spid="703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6640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   }</a:t>
            </a:r>
            <a:endParaRPr lang="en-US" altLang="zh-CN" sz="2000" i="1">
              <a:solidFill>
                <a:srgbClr val="0000FF"/>
              </a:solidFill>
            </a:endParaRPr>
          </a:p>
        </p:txBody>
      </p:sp>
      <p:sp>
        <p:nvSpPr>
          <p:cNvPr id="517128" name="AutoShape 8"/>
          <p:cNvSpPr>
            <a:spLocks/>
          </p:cNvSpPr>
          <p:nvPr/>
        </p:nvSpPr>
        <p:spPr bwMode="auto">
          <a:xfrm>
            <a:off x="5638800" y="39306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15329"/>
              <a:gd name="adj5" fmla="val -96704"/>
              <a:gd name="adj6" fmla="val -53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 </a:t>
            </a:r>
            <a:r>
              <a:rPr lang="en-US" altLang="zh-CN" i="1">
                <a:solidFill>
                  <a:schemeClr val="accent2"/>
                </a:solidFill>
              </a:rPr>
              <a:t>return </a:t>
            </a:r>
            <a:r>
              <a:rPr lang="zh-CN" altLang="en-US" i="1">
                <a:solidFill>
                  <a:schemeClr val="accent2"/>
                </a:solidFill>
              </a:rPr>
              <a:t>语句</a:t>
            </a:r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8" grpId="0" animBg="1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88418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88419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21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8842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8462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4521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88423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88424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26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4529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88432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8434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8435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4535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37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F (0)</a:t>
            </a:r>
          </a:p>
        </p:txBody>
      </p:sp>
      <p:sp>
        <p:nvSpPr>
          <p:cNvPr id="188438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8439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39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0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1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2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43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44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45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46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48" name="Text Box 3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8450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8451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04551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55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F(0)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 rot="2417566" flipH="1">
            <a:off x="7391400" y="46863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704557" name="AutoShape 45"/>
          <p:cNvSpPr>
            <a:spLocks noChangeArrowheads="1"/>
          </p:cNvSpPr>
          <p:nvPr/>
        </p:nvSpPr>
        <p:spPr bwMode="auto">
          <a:xfrm>
            <a:off x="7315200" y="4038600"/>
            <a:ext cx="533400" cy="304800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 flipH="1">
            <a:off x="66421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88460" name="Rectangle 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8461" name="Text Box 50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56" grpId="0" animBg="1"/>
      <p:bldP spid="704557" grpId="0" animBg="1" autoUpdateAnimBg="0"/>
      <p:bldP spid="704558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89442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89443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554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45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89446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9473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5545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89447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89448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5548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50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5550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5551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5553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54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89456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5556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9458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189459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89460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5560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1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2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3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4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65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66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68" name="Text Box 3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5569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71" name="Rectangle 3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9472" name="Text Box 3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0466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0467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69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0470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0502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0471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0472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6572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74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6577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90480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90482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190483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90484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6584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6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8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0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92" name="Text Box 3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6592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6593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4" name="AutoShape 34"/>
          <p:cNvSpPr>
            <a:spLocks noChangeArrowheads="1"/>
          </p:cNvSpPr>
          <p:nvPr/>
        </p:nvSpPr>
        <p:spPr bwMode="auto">
          <a:xfrm rot="5400000">
            <a:off x="60102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5" name="Text Box 35"/>
          <p:cNvSpPr txBox="1">
            <a:spLocks noChangeArrowheads="1"/>
          </p:cNvSpPr>
          <p:nvPr/>
        </p:nvSpPr>
        <p:spPr bwMode="auto">
          <a:xfrm>
            <a:off x="5740400" y="5119688"/>
            <a:ext cx="100330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 (1) = 1</a:t>
            </a:r>
          </a:p>
        </p:txBody>
      </p:sp>
      <p:sp>
        <p:nvSpPr>
          <p:cNvPr id="706596" name="AutoShape 36"/>
          <p:cNvSpPr>
            <a:spLocks noChangeArrowheads="1"/>
          </p:cNvSpPr>
          <p:nvPr/>
        </p:nvSpPr>
        <p:spPr bwMode="auto">
          <a:xfrm rot="2417566" flipH="1">
            <a:off x="49625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7" name="AutoShape 37"/>
          <p:cNvSpPr>
            <a:spLocks noChangeArrowheads="1"/>
          </p:cNvSpPr>
          <p:nvPr/>
        </p:nvSpPr>
        <p:spPr bwMode="auto">
          <a:xfrm flipH="1">
            <a:off x="45085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 useBgFill="1">
        <p:nvSpPr>
          <p:cNvPr id="706598" name="Rectangle 38"/>
          <p:cNvSpPr>
            <a:spLocks noChangeArrowheads="1"/>
          </p:cNvSpPr>
          <p:nvPr/>
        </p:nvSpPr>
        <p:spPr bwMode="auto">
          <a:xfrm>
            <a:off x="5181600" y="4038600"/>
            <a:ext cx="609600" cy="304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0500" name="Rectangle 4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0501" name="Text Box 42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4" grpId="0" animBg="1"/>
      <p:bldP spid="706595" grpId="0" autoUpdateAnimBg="0"/>
      <p:bldP spid="706596" grpId="0" animBg="1"/>
      <p:bldP spid="706597" grpId="0" animBg="1" autoUpdateAnimBg="0"/>
      <p:bldP spid="706598" grpId="0" animBg="1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AutoShape 2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1491" name="Text Box 4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1492" name="Text Box 5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7590" name="AutoShape 6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4" name="Text Box 7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1495" name="Group 8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1518" name="AutoShape 9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7594" name="Text Box 10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1496" name="Text Box 11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1497" name="Text Box 12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9" name="Text Box 14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7600" name="Text Box 16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7602" name="AutoShape 18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91505" name="AutoShape 20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7605" name="AutoShape 21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6" name="AutoShape 22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7" name="AutoShape 23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8" name="AutoShape 24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510" name="Text Box 2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7610" name="AutoShape 26"/>
          <p:cNvSpPr>
            <a:spLocks noChangeArrowheads="1"/>
          </p:cNvSpPr>
          <p:nvPr/>
        </p:nvSpPr>
        <p:spPr bwMode="auto">
          <a:xfrm rot="5400000">
            <a:off x="4006850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11" name="Text Box 27"/>
          <p:cNvSpPr txBox="1">
            <a:spLocks noChangeArrowheads="1"/>
          </p:cNvSpPr>
          <p:nvPr/>
        </p:nvSpPr>
        <p:spPr bwMode="auto">
          <a:xfrm>
            <a:off x="3765550" y="5119688"/>
            <a:ext cx="946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 = 2</a:t>
            </a:r>
          </a:p>
        </p:txBody>
      </p:sp>
      <p:sp>
        <p:nvSpPr>
          <p:cNvPr id="707612" name="AutoShape 28"/>
          <p:cNvSpPr>
            <a:spLocks noChangeArrowheads="1"/>
          </p:cNvSpPr>
          <p:nvPr/>
        </p:nvSpPr>
        <p:spPr bwMode="auto">
          <a:xfrm rot="2417566" flipH="1">
            <a:off x="3124200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13" name="AutoShape 29"/>
          <p:cNvSpPr>
            <a:spLocks noChangeArrowheads="1"/>
          </p:cNvSpPr>
          <p:nvPr/>
        </p:nvSpPr>
        <p:spPr bwMode="auto">
          <a:xfrm flipH="1">
            <a:off x="25273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 useBgFill="1">
        <p:nvSpPr>
          <p:cNvPr id="707614" name="Rectangle 30"/>
          <p:cNvSpPr>
            <a:spLocks noChangeArrowheads="1"/>
          </p:cNvSpPr>
          <p:nvPr/>
        </p:nvSpPr>
        <p:spPr bwMode="auto">
          <a:xfrm>
            <a:off x="3200400" y="4038600"/>
            <a:ext cx="533400" cy="304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1516" name="Rectangle 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1517" name="Text Box 3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10" grpId="0" animBg="1"/>
      <p:bldP spid="707611" grpId="0" autoUpdateAnimBg="0"/>
      <p:bldP spid="707612" grpId="0" animBg="1"/>
      <p:bldP spid="707613" grpId="0" animBg="1" autoUpdateAnimBg="0"/>
      <p:bldP spid="707614" grpId="0" animBg="1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2514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2515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861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17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2518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2529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8617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2519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2520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862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22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8622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8623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8624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26" name="Text Box 17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192527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2528" name="Text Box 21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3538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3539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963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41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354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3556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3543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3544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46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9646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9647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9648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50" name="Text Box 17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9650" name="AutoShape 18"/>
          <p:cNvSpPr>
            <a:spLocks noChangeArrowheads="1"/>
          </p:cNvSpPr>
          <p:nvPr/>
        </p:nvSpPr>
        <p:spPr bwMode="auto">
          <a:xfrm rot="5400000">
            <a:off x="20478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9651" name="Text Box 19"/>
          <p:cNvSpPr txBox="1">
            <a:spLocks noChangeArrowheads="1"/>
          </p:cNvSpPr>
          <p:nvPr/>
        </p:nvSpPr>
        <p:spPr bwMode="auto">
          <a:xfrm>
            <a:off x="1806575" y="5119688"/>
            <a:ext cx="946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F(3) = 6</a:t>
            </a:r>
          </a:p>
        </p:txBody>
      </p:sp>
      <p:sp>
        <p:nvSpPr>
          <p:cNvPr id="709652" name="AutoShape 20"/>
          <p:cNvSpPr>
            <a:spLocks noChangeArrowheads="1"/>
          </p:cNvSpPr>
          <p:nvPr/>
        </p:nvSpPr>
        <p:spPr bwMode="auto">
          <a:xfrm rot="2417566" flipH="1">
            <a:off x="8604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3555" name="Text Box 2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0" grpId="0" animBg="1"/>
      <p:bldP spid="709651" grpId="0" autoUpdateAnimBg="0"/>
      <p:bldP spid="70965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4562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4563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1066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4566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4571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10666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94568" name="Text Box 1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194569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4570" name="Text Box 15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5586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5587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1168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5589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5590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5597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11689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11690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95592" name="Text Box 1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auto">
          <a:xfrm rot="5400000">
            <a:off x="571500" y="4533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838200" y="5119688"/>
            <a:ext cx="1371600" cy="366712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3! = 6</a:t>
            </a:r>
          </a:p>
        </p:txBody>
      </p:sp>
      <p:sp>
        <p:nvSpPr>
          <p:cNvPr id="195595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5596" name="Text Box 1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2" grpId="0" animBg="1"/>
      <p:bldP spid="711693" grpId="0" animBg="1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6610" name="Text Box 3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" y="3048000"/>
            <a:ext cx="8851900" cy="2438400"/>
            <a:chOff x="40" y="1920"/>
            <a:chExt cx="5576" cy="1536"/>
          </a:xfrm>
        </p:grpSpPr>
        <p:sp>
          <p:nvSpPr>
            <p:cNvPr id="196614" name="Text Box 5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k</a:t>
              </a:r>
            </a:p>
          </p:txBody>
        </p:sp>
        <p:sp>
          <p:nvSpPr>
            <p:cNvPr id="196615" name="Text Box 6"/>
            <p:cNvSpPr txBox="1">
              <a:spLocks noChangeArrowheads="1"/>
            </p:cNvSpPr>
            <p:nvPr/>
          </p:nvSpPr>
          <p:spPr bwMode="auto">
            <a:xfrm>
              <a:off x="6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712711" name="AutoShape 7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17" name="Text Box 8"/>
            <p:cNvSpPr txBox="1">
              <a:spLocks noChangeArrowheads="1"/>
            </p:cNvSpPr>
            <p:nvPr/>
          </p:nvSpPr>
          <p:spPr bwMode="auto">
            <a:xfrm>
              <a:off x="337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F (3)</a:t>
              </a:r>
            </a:p>
          </p:txBody>
        </p:sp>
        <p:sp>
          <p:nvSpPr>
            <p:cNvPr id="712713" name="AutoShape 9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14" name="AutoShape 10"/>
            <p:cNvSpPr>
              <a:spLocks noChangeArrowheads="1"/>
            </p:cNvSpPr>
            <p:nvPr/>
          </p:nvSpPr>
          <p:spPr bwMode="auto">
            <a:xfrm rot="5400000">
              <a:off x="360" y="285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0" name="Text Box 11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k</a:t>
              </a:r>
            </a:p>
          </p:txBody>
        </p:sp>
        <p:sp>
          <p:nvSpPr>
            <p:cNvPr id="196621" name="Text Box 12"/>
            <p:cNvSpPr txBox="1">
              <a:spLocks noChangeArrowheads="1"/>
            </p:cNvSpPr>
            <p:nvPr/>
          </p:nvSpPr>
          <p:spPr bwMode="auto">
            <a:xfrm>
              <a:off x="6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712717" name="AutoShape 13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3" name="Text Box 14"/>
            <p:cNvSpPr txBox="1">
              <a:spLocks noChangeArrowheads="1"/>
            </p:cNvSpPr>
            <p:nvPr/>
          </p:nvSpPr>
          <p:spPr bwMode="auto">
            <a:xfrm>
              <a:off x="337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F (3)</a:t>
              </a:r>
            </a:p>
          </p:txBody>
        </p:sp>
        <p:sp>
          <p:nvSpPr>
            <p:cNvPr id="196624" name="Text Box 15"/>
            <p:cNvSpPr txBox="1">
              <a:spLocks noChangeArrowheads="1"/>
            </p:cNvSpPr>
            <p:nvPr/>
          </p:nvSpPr>
          <p:spPr bwMode="auto">
            <a:xfrm>
              <a:off x="1141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n</a:t>
              </a:r>
            </a:p>
          </p:txBody>
        </p:sp>
        <p:sp>
          <p:nvSpPr>
            <p:cNvPr id="196625" name="Text Box 16"/>
            <p:cNvSpPr txBox="1">
              <a:spLocks noChangeArrowheads="1"/>
            </p:cNvSpPr>
            <p:nvPr/>
          </p:nvSpPr>
          <p:spPr bwMode="auto">
            <a:xfrm>
              <a:off x="15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3</a:t>
              </a:r>
            </a:p>
          </p:txBody>
        </p:sp>
        <p:sp>
          <p:nvSpPr>
            <p:cNvPr id="712721" name="AutoShape 17"/>
            <p:cNvSpPr>
              <a:spLocks noChangeArrowheads="1"/>
            </p:cNvSpPr>
            <p:nvPr/>
          </p:nvSpPr>
          <p:spPr bwMode="auto">
            <a:xfrm rot="5400000">
              <a:off x="1307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7" name="Text Box 18"/>
            <p:cNvSpPr txBox="1">
              <a:spLocks noChangeArrowheads="1"/>
            </p:cNvSpPr>
            <p:nvPr/>
          </p:nvSpPr>
          <p:spPr bwMode="auto">
            <a:xfrm>
              <a:off x="1243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F (3)</a:t>
              </a:r>
            </a:p>
          </p:txBody>
        </p:sp>
        <p:sp>
          <p:nvSpPr>
            <p:cNvPr id="712723" name="Text Box 19"/>
            <p:cNvSpPr txBox="1">
              <a:spLocks noChangeArrowheads="1"/>
            </p:cNvSpPr>
            <p:nvPr/>
          </p:nvSpPr>
          <p:spPr bwMode="auto">
            <a:xfrm>
              <a:off x="1796" y="2496"/>
              <a:ext cx="5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3* F (2)</a:t>
              </a:r>
            </a:p>
          </p:txBody>
        </p:sp>
        <p:sp>
          <p:nvSpPr>
            <p:cNvPr id="712724" name="Text Box 20"/>
            <p:cNvSpPr txBox="1">
              <a:spLocks noChangeArrowheads="1"/>
            </p:cNvSpPr>
            <p:nvPr/>
          </p:nvSpPr>
          <p:spPr bwMode="auto">
            <a:xfrm>
              <a:off x="2366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</a:p>
          </p:txBody>
        </p:sp>
        <p:sp>
          <p:nvSpPr>
            <p:cNvPr id="712725" name="Text Box 21"/>
            <p:cNvSpPr txBox="1">
              <a:spLocks noChangeArrowheads="1"/>
            </p:cNvSpPr>
            <p:nvPr/>
          </p:nvSpPr>
          <p:spPr bwMode="auto">
            <a:xfrm>
              <a:off x="2794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sp>
          <p:nvSpPr>
            <p:cNvPr id="712726" name="AutoShape 22"/>
            <p:cNvSpPr>
              <a:spLocks noChangeArrowheads="1"/>
            </p:cNvSpPr>
            <p:nvPr/>
          </p:nvSpPr>
          <p:spPr bwMode="auto">
            <a:xfrm rot="5400000">
              <a:off x="2532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27" name="Text Box 23"/>
            <p:cNvSpPr txBox="1">
              <a:spLocks noChangeArrowheads="1"/>
            </p:cNvSpPr>
            <p:nvPr/>
          </p:nvSpPr>
          <p:spPr bwMode="auto">
            <a:xfrm>
              <a:off x="2486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F(2)</a:t>
              </a:r>
            </a:p>
          </p:txBody>
        </p:sp>
        <p:sp>
          <p:nvSpPr>
            <p:cNvPr id="196633" name="AutoShape 24"/>
            <p:cNvSpPr>
              <a:spLocks noChangeArrowheads="1"/>
            </p:cNvSpPr>
            <p:nvPr/>
          </p:nvSpPr>
          <p:spPr bwMode="auto">
            <a:xfrm flipH="1">
              <a:off x="2836" y="2601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b="0"/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3070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2*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F(1)</a:t>
              </a:r>
            </a:p>
          </p:txBody>
        </p:sp>
        <p:sp>
          <p:nvSpPr>
            <p:cNvPr id="196635" name="Text Box 26"/>
            <p:cNvSpPr txBox="1">
              <a:spLocks noChangeArrowheads="1"/>
            </p:cNvSpPr>
            <p:nvPr/>
          </p:nvSpPr>
          <p:spPr bwMode="auto">
            <a:xfrm>
              <a:off x="3610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196636" name="Text Box 27"/>
            <p:cNvSpPr txBox="1">
              <a:spLocks noChangeArrowheads="1"/>
            </p:cNvSpPr>
            <p:nvPr/>
          </p:nvSpPr>
          <p:spPr bwMode="auto">
            <a:xfrm>
              <a:off x="4038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712732" name="AutoShape 28"/>
            <p:cNvSpPr>
              <a:spLocks noChangeArrowheads="1"/>
            </p:cNvSpPr>
            <p:nvPr/>
          </p:nvSpPr>
          <p:spPr bwMode="auto">
            <a:xfrm rot="5400000">
              <a:off x="5160" y="2577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38" name="Text Box 29"/>
            <p:cNvSpPr txBox="1">
              <a:spLocks noChangeArrowheads="1"/>
            </p:cNvSpPr>
            <p:nvPr/>
          </p:nvSpPr>
          <p:spPr bwMode="auto">
            <a:xfrm>
              <a:off x="4672" y="3225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F (0)</a:t>
              </a:r>
            </a:p>
          </p:txBody>
        </p:sp>
        <p:sp>
          <p:nvSpPr>
            <p:cNvPr id="196639" name="Text Box 30"/>
            <p:cNvSpPr txBox="1">
              <a:spLocks noChangeArrowheads="1"/>
            </p:cNvSpPr>
            <p:nvPr/>
          </p:nvSpPr>
          <p:spPr bwMode="auto">
            <a:xfrm>
              <a:off x="5382" y="322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712735" name="AutoShape 31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6" name="AutoShape 32"/>
            <p:cNvSpPr>
              <a:spLocks noChangeArrowheads="1"/>
            </p:cNvSpPr>
            <p:nvPr/>
          </p:nvSpPr>
          <p:spPr bwMode="auto">
            <a:xfrm flipH="1">
              <a:off x="1337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7" name="AutoShape 33"/>
            <p:cNvSpPr>
              <a:spLocks noChangeArrowheads="1"/>
            </p:cNvSpPr>
            <p:nvPr/>
          </p:nvSpPr>
          <p:spPr bwMode="auto">
            <a:xfrm flipH="1">
              <a:off x="2554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8" name="AutoShape 34"/>
            <p:cNvSpPr>
              <a:spLocks noChangeArrowheads="1"/>
            </p:cNvSpPr>
            <p:nvPr/>
          </p:nvSpPr>
          <p:spPr bwMode="auto">
            <a:xfrm flipH="1">
              <a:off x="3806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9" name="AutoShape 35"/>
            <p:cNvSpPr>
              <a:spLocks noChangeArrowheads="1"/>
            </p:cNvSpPr>
            <p:nvPr/>
          </p:nvSpPr>
          <p:spPr bwMode="auto">
            <a:xfrm flipH="1">
              <a:off x="5142" y="3273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40" name="AutoShape 36"/>
            <p:cNvSpPr>
              <a:spLocks noChangeArrowheads="1"/>
            </p:cNvSpPr>
            <p:nvPr/>
          </p:nvSpPr>
          <p:spPr bwMode="auto">
            <a:xfrm rot="-2417566">
              <a:off x="624" y="23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1" name="AutoShape 37"/>
            <p:cNvSpPr>
              <a:spLocks noChangeArrowheads="1"/>
            </p:cNvSpPr>
            <p:nvPr/>
          </p:nvSpPr>
          <p:spPr bwMode="auto">
            <a:xfrm rot="-2417566">
              <a:off x="187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2" name="AutoShape 38"/>
            <p:cNvSpPr>
              <a:spLocks noChangeArrowheads="1"/>
            </p:cNvSpPr>
            <p:nvPr/>
          </p:nvSpPr>
          <p:spPr bwMode="auto">
            <a:xfrm rot="-2417566">
              <a:off x="3168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3" name="Text Box 39"/>
            <p:cNvSpPr txBox="1">
              <a:spLocks noChangeArrowheads="1"/>
            </p:cNvSpPr>
            <p:nvPr/>
          </p:nvSpPr>
          <p:spPr bwMode="auto">
            <a:xfrm>
              <a:off x="3828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F(1)</a:t>
              </a:r>
            </a:p>
          </p:txBody>
        </p:sp>
        <p:sp>
          <p:nvSpPr>
            <p:cNvPr id="196649" name="Text Box 40"/>
            <p:cNvSpPr txBox="1">
              <a:spLocks noChangeArrowheads="1"/>
            </p:cNvSpPr>
            <p:nvPr/>
          </p:nvSpPr>
          <p:spPr bwMode="auto">
            <a:xfrm>
              <a:off x="5002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196650" name="Text Box 41"/>
            <p:cNvSpPr txBox="1">
              <a:spLocks noChangeArrowheads="1"/>
            </p:cNvSpPr>
            <p:nvPr/>
          </p:nvSpPr>
          <p:spPr bwMode="auto">
            <a:xfrm>
              <a:off x="54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712746" name="AutoShape 42"/>
            <p:cNvSpPr>
              <a:spLocks noChangeArrowheads="1"/>
            </p:cNvSpPr>
            <p:nvPr/>
          </p:nvSpPr>
          <p:spPr bwMode="auto">
            <a:xfrm flipH="1">
              <a:off x="5198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47" name="AutoShape 43"/>
            <p:cNvSpPr>
              <a:spLocks noChangeArrowheads="1"/>
            </p:cNvSpPr>
            <p:nvPr/>
          </p:nvSpPr>
          <p:spPr bwMode="auto">
            <a:xfrm rot="-2417566">
              <a:off x="451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8" name="AutoShape 44"/>
            <p:cNvSpPr>
              <a:spLocks noChangeArrowheads="1"/>
            </p:cNvSpPr>
            <p:nvPr/>
          </p:nvSpPr>
          <p:spPr bwMode="auto">
            <a:xfrm rot="5400000">
              <a:off x="3768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9" name="Text Box 45"/>
            <p:cNvSpPr txBox="1">
              <a:spLocks noChangeArrowheads="1"/>
            </p:cNvSpPr>
            <p:nvPr/>
          </p:nvSpPr>
          <p:spPr bwMode="auto">
            <a:xfrm>
              <a:off x="4368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1*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F(0)</a:t>
              </a:r>
            </a:p>
          </p:txBody>
        </p:sp>
        <p:sp>
          <p:nvSpPr>
            <p:cNvPr id="712750" name="AutoShape 46"/>
            <p:cNvSpPr>
              <a:spLocks noChangeArrowheads="1"/>
            </p:cNvSpPr>
            <p:nvPr/>
          </p:nvSpPr>
          <p:spPr bwMode="auto">
            <a:xfrm rot="2417566" flipH="1">
              <a:off x="4656" y="29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1" name="AutoShape 47"/>
            <p:cNvSpPr>
              <a:spLocks noChangeArrowheads="1"/>
            </p:cNvSpPr>
            <p:nvPr/>
          </p:nvSpPr>
          <p:spPr bwMode="auto">
            <a:xfrm rot="5400000">
              <a:off x="3786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2" name="Text Box 48"/>
            <p:cNvSpPr txBox="1">
              <a:spLocks noChangeArrowheads="1"/>
            </p:cNvSpPr>
            <p:nvPr/>
          </p:nvSpPr>
          <p:spPr bwMode="auto">
            <a:xfrm>
              <a:off x="3616" y="3225"/>
              <a:ext cx="63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 (1) = 1</a:t>
              </a:r>
            </a:p>
          </p:txBody>
        </p:sp>
        <p:sp>
          <p:nvSpPr>
            <p:cNvPr id="712753" name="AutoShape 49"/>
            <p:cNvSpPr>
              <a:spLocks noChangeArrowheads="1"/>
            </p:cNvSpPr>
            <p:nvPr/>
          </p:nvSpPr>
          <p:spPr bwMode="auto">
            <a:xfrm rot="2417566" flipH="1">
              <a:off x="3126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4" name="AutoShape 50"/>
            <p:cNvSpPr>
              <a:spLocks noChangeArrowheads="1"/>
            </p:cNvSpPr>
            <p:nvPr/>
          </p:nvSpPr>
          <p:spPr bwMode="auto">
            <a:xfrm flipH="1">
              <a:off x="2840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55" name="AutoShape 51"/>
            <p:cNvSpPr>
              <a:spLocks noChangeArrowheads="1"/>
            </p:cNvSpPr>
            <p:nvPr/>
          </p:nvSpPr>
          <p:spPr bwMode="auto">
            <a:xfrm flipH="1">
              <a:off x="4184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56" name="AutoShape 52"/>
            <p:cNvSpPr>
              <a:spLocks noChangeArrowheads="1"/>
            </p:cNvSpPr>
            <p:nvPr/>
          </p:nvSpPr>
          <p:spPr bwMode="auto">
            <a:xfrm rot="5400000">
              <a:off x="2524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7" name="Text Box 53"/>
            <p:cNvSpPr txBox="1">
              <a:spLocks noChangeArrowheads="1"/>
            </p:cNvSpPr>
            <p:nvPr/>
          </p:nvSpPr>
          <p:spPr bwMode="auto">
            <a:xfrm>
              <a:off x="2372" y="3225"/>
              <a:ext cx="59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F(2) = 2</a:t>
              </a:r>
            </a:p>
          </p:txBody>
        </p:sp>
        <p:sp>
          <p:nvSpPr>
            <p:cNvPr id="712758" name="AutoShape 54"/>
            <p:cNvSpPr>
              <a:spLocks noChangeArrowheads="1"/>
            </p:cNvSpPr>
            <p:nvPr/>
          </p:nvSpPr>
          <p:spPr bwMode="auto">
            <a:xfrm rot="2417566" flipH="1">
              <a:off x="1968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9" name="AutoShape 55"/>
            <p:cNvSpPr>
              <a:spLocks noChangeArrowheads="1"/>
            </p:cNvSpPr>
            <p:nvPr/>
          </p:nvSpPr>
          <p:spPr bwMode="auto">
            <a:xfrm flipH="1">
              <a:off x="1592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60" name="AutoShape 56"/>
            <p:cNvSpPr>
              <a:spLocks noChangeArrowheads="1"/>
            </p:cNvSpPr>
            <p:nvPr/>
          </p:nvSpPr>
          <p:spPr bwMode="auto">
            <a:xfrm rot="5400000">
              <a:off x="1290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61" name="Text Box 57"/>
            <p:cNvSpPr txBox="1">
              <a:spLocks noChangeArrowheads="1"/>
            </p:cNvSpPr>
            <p:nvPr/>
          </p:nvSpPr>
          <p:spPr bwMode="auto">
            <a:xfrm>
              <a:off x="1138" y="3225"/>
              <a:ext cx="59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F(3) = 6</a:t>
              </a:r>
            </a:p>
          </p:txBody>
        </p:sp>
        <p:sp>
          <p:nvSpPr>
            <p:cNvPr id="712762" name="AutoShape 58"/>
            <p:cNvSpPr>
              <a:spLocks noChangeArrowheads="1"/>
            </p:cNvSpPr>
            <p:nvPr/>
          </p:nvSpPr>
          <p:spPr bwMode="auto">
            <a:xfrm rot="2417566" flipH="1">
              <a:off x="542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6668" name="Group 59"/>
            <p:cNvGrpSpPr>
              <a:grpSpLocks/>
            </p:cNvGrpSpPr>
            <p:nvPr/>
          </p:nvGrpSpPr>
          <p:grpSpPr bwMode="auto">
            <a:xfrm>
              <a:off x="40" y="2745"/>
              <a:ext cx="931" cy="711"/>
              <a:chOff x="243" y="2745"/>
              <a:chExt cx="931" cy="711"/>
            </a:xfrm>
          </p:grpSpPr>
          <p:sp>
            <p:nvSpPr>
              <p:cNvPr id="196669" name="AutoShape 60"/>
              <p:cNvSpPr>
                <a:spLocks noChangeArrowheads="1"/>
              </p:cNvSpPr>
              <p:nvPr/>
            </p:nvSpPr>
            <p:spPr bwMode="auto">
              <a:xfrm rot="5400000">
                <a:off x="562" y="2865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765" name="Text Box 61"/>
              <p:cNvSpPr txBox="1">
                <a:spLocks noChangeArrowheads="1"/>
              </p:cNvSpPr>
              <p:nvPr/>
            </p:nvSpPr>
            <p:spPr bwMode="auto">
              <a:xfrm>
                <a:off x="243" y="3225"/>
                <a:ext cx="931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b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Output  3! = 6</a:t>
                </a:r>
              </a:p>
            </p:txBody>
          </p:sp>
        </p:grpSp>
      </p:grpSp>
      <p:sp>
        <p:nvSpPr>
          <p:cNvPr id="196612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6613" name="Text Box 65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548612" cy="600382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) ; 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3352800" y="3476625"/>
            <a:ext cx="1447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3732" name="AutoShape 4"/>
          <p:cNvSpPr>
            <a:spLocks/>
          </p:cNvSpPr>
          <p:nvPr/>
        </p:nvSpPr>
        <p:spPr bwMode="auto">
          <a:xfrm>
            <a:off x="6629400" y="18764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252866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非递归调用</a:t>
            </a:r>
          </a:p>
        </p:txBody>
      </p:sp>
      <p:sp>
        <p:nvSpPr>
          <p:cNvPr id="19763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utoUpdateAnimBg="0"/>
      <p:bldP spid="713731" grpId="0" animBg="1"/>
      <p:bldP spid="71373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 </a:t>
            </a:r>
          </a:p>
        </p:txBody>
      </p:sp>
      <p:sp>
        <p:nvSpPr>
          <p:cNvPr id="2662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}</a:t>
            </a:r>
            <a:r>
              <a:rPr lang="en-US" altLang="zh-CN" sz="200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utoUpdateAnimBg="0"/>
      <p:bldP spid="518151" grpId="0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)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</a:t>
            </a:r>
            <a:r>
              <a:rPr lang="en-US" altLang="zh-CN" sz="2000" i="1">
                <a:solidFill>
                  <a:schemeClr val="accent2"/>
                </a:solidFill>
              </a:rPr>
              <a:t>Factorial ( int  n )</a:t>
            </a:r>
            <a:endParaRPr lang="en-US" altLang="zh-CN" sz="2000" b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</a:t>
            </a:r>
            <a:r>
              <a:rPr lang="en-US" altLang="zh-CN" sz="2000" i="1">
                <a:solidFill>
                  <a:schemeClr val="accent2"/>
                </a:solidFill>
              </a:rPr>
              <a:t>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2700338" y="5635625"/>
            <a:ext cx="21336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4756" name="AutoShape 4"/>
          <p:cNvSpPr>
            <a:spLocks/>
          </p:cNvSpPr>
          <p:nvPr/>
        </p:nvSpPr>
        <p:spPr bwMode="auto">
          <a:xfrm>
            <a:off x="6372225" y="36449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449"/>
              <a:gd name="adj5" fmla="val 305731"/>
              <a:gd name="adj6" fmla="val -157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递归调用</a:t>
            </a:r>
          </a:p>
        </p:txBody>
      </p:sp>
      <p:sp>
        <p:nvSpPr>
          <p:cNvPr id="19866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animBg="1"/>
      <p:bldP spid="714756" grpId="0" animBg="1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Factorial ( int ) ;</a:t>
            </a:r>
            <a:r>
              <a:rPr lang="en-US" altLang="zh-CN" sz="2000" b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</a:t>
            </a:r>
            <a:r>
              <a:rPr lang="en-US" altLang="zh-CN" sz="2000"/>
              <a:t>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968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33894" name="Oval 6"/>
          <p:cNvSpPr>
            <a:spLocks noChangeArrowheads="1"/>
          </p:cNvSpPr>
          <p:nvPr/>
        </p:nvSpPr>
        <p:spPr bwMode="auto">
          <a:xfrm>
            <a:off x="2339975" y="1676400"/>
            <a:ext cx="935038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33895" name="AutoShape 7"/>
          <p:cNvSpPr>
            <a:spLocks/>
          </p:cNvSpPr>
          <p:nvPr/>
        </p:nvSpPr>
        <p:spPr bwMode="auto">
          <a:xfrm>
            <a:off x="6084888" y="3500438"/>
            <a:ext cx="1727200" cy="609600"/>
          </a:xfrm>
          <a:prstGeom prst="borderCallout2">
            <a:avLst>
              <a:gd name="adj1" fmla="val 18750"/>
              <a:gd name="adj2" fmla="val -4412"/>
              <a:gd name="adj3" fmla="val 18750"/>
              <a:gd name="adj4" fmla="val -45037"/>
              <a:gd name="adj5" fmla="val -221093"/>
              <a:gd name="adj6" fmla="val -1759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注意传值参数</a:t>
            </a:r>
          </a:p>
        </p:txBody>
      </p:sp>
      <p:sp>
        <p:nvSpPr>
          <p:cNvPr id="933896" name="Oval 8"/>
          <p:cNvSpPr>
            <a:spLocks noChangeArrowheads="1"/>
          </p:cNvSpPr>
          <p:nvPr/>
        </p:nvSpPr>
        <p:spPr bwMode="auto">
          <a:xfrm>
            <a:off x="3781425" y="5708650"/>
            <a:ext cx="862013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33899" name="Line 11"/>
          <p:cNvSpPr>
            <a:spLocks noChangeShapeType="1"/>
          </p:cNvSpPr>
          <p:nvPr/>
        </p:nvSpPr>
        <p:spPr bwMode="auto">
          <a:xfrm flipH="1">
            <a:off x="4140200" y="3616325"/>
            <a:ext cx="1152525" cy="2044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oval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9290" y="0"/>
            <a:ext cx="3214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smtClean="0">
                <a:solidFill>
                  <a:srgbClr val="FF0000"/>
                </a:solidFill>
              </a:rPr>
              <a:t>int  Fac(int  n)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en-US" altLang="zh-CN" b="0" smtClean="0">
                <a:solidFill>
                  <a:srgbClr val="FF0000"/>
                </a:solidFill>
              </a:rPr>
              <a:t>{ 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zh-CN" altLang="en-US" b="0" smtClean="0">
                <a:solidFill>
                  <a:srgbClr val="FF0000"/>
                </a:solidFill>
              </a:rPr>
              <a:t>    </a:t>
            </a:r>
            <a:r>
              <a:rPr lang="en-US" altLang="zh-CN" b="0" smtClean="0">
                <a:solidFill>
                  <a:srgbClr val="FF0000"/>
                </a:solidFill>
              </a:rPr>
              <a:t>int sum=1;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zh-CN" altLang="en-US" b="0" smtClean="0">
                <a:solidFill>
                  <a:srgbClr val="FF0000"/>
                </a:solidFill>
              </a:rPr>
              <a:t>    </a:t>
            </a:r>
            <a:r>
              <a:rPr lang="en-US" altLang="zh-CN" b="0" smtClean="0">
                <a:solidFill>
                  <a:srgbClr val="FF0000"/>
                </a:solidFill>
              </a:rPr>
              <a:t>while(n != 0)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zh-CN" altLang="en-US" b="0" smtClean="0">
                <a:solidFill>
                  <a:srgbClr val="FF0000"/>
                </a:solidFill>
              </a:rPr>
              <a:t>    </a:t>
            </a:r>
            <a:r>
              <a:rPr lang="en-US" altLang="zh-CN" b="0" smtClean="0">
                <a:solidFill>
                  <a:srgbClr val="FF0000"/>
                </a:solidFill>
              </a:rPr>
              <a:t>{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zh-CN" altLang="en-US" b="0" smtClean="0">
                <a:solidFill>
                  <a:srgbClr val="FF0000"/>
                </a:solidFill>
              </a:rPr>
              <a:t>        </a:t>
            </a:r>
            <a:r>
              <a:rPr lang="en-US" altLang="zh-CN" b="0" smtClean="0">
                <a:solidFill>
                  <a:srgbClr val="FF0000"/>
                </a:solidFill>
              </a:rPr>
              <a:t>sum*=n--;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en-US" altLang="zh-CN" b="0" smtClean="0">
                <a:solidFill>
                  <a:srgbClr val="FF0000"/>
                </a:solidFill>
              </a:rPr>
              <a:t>    }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zh-CN" altLang="en-US" b="0" smtClean="0">
                <a:solidFill>
                  <a:srgbClr val="FF0000"/>
                </a:solidFill>
              </a:rPr>
              <a:t>    </a:t>
            </a:r>
            <a:r>
              <a:rPr lang="en-US" altLang="zh-CN" b="0" smtClean="0">
                <a:solidFill>
                  <a:srgbClr val="FF0000"/>
                </a:solidFill>
              </a:rPr>
              <a:t>return sum;</a:t>
            </a:r>
            <a:endParaRPr lang="zh-CN" altLang="en-US" b="0" smtClean="0">
              <a:solidFill>
                <a:srgbClr val="FF0000"/>
              </a:solidFill>
            </a:endParaRPr>
          </a:p>
          <a:p>
            <a:r>
              <a:rPr lang="en-US" altLang="zh-CN" b="0" smtClean="0">
                <a:solidFill>
                  <a:srgbClr val="FF0000"/>
                </a:solidFill>
              </a:rPr>
              <a:t>}</a:t>
            </a:r>
            <a:endParaRPr lang="zh-CN" altLang="en-US" b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 autoUpdateAnimBg="0"/>
      <p:bldP spid="933896" grpId="0" animBg="1"/>
      <p:bldP spid="93389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533400" y="727075"/>
            <a:ext cx="71628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一般递归函数的形式</a:t>
            </a:r>
            <a:endParaRPr lang="zh-CN" altLang="en-US" sz="2000">
              <a:solidFill>
                <a:srgbClr val="008000"/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1358900" y="1484313"/>
            <a:ext cx="4660900" cy="2076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F ( x</a:t>
            </a:r>
            <a:r>
              <a:rPr lang="en-US" altLang="zh-CN" sz="2000" baseline="-25000"/>
              <a:t>1 </a:t>
            </a:r>
            <a:r>
              <a:rPr lang="en-US" altLang="zh-CN" sz="2000"/>
              <a:t>,  x</a:t>
            </a:r>
            <a:r>
              <a:rPr lang="en-US" altLang="zh-CN" sz="2000" baseline="-25000"/>
              <a:t>2 </a:t>
            </a:r>
            <a:r>
              <a:rPr lang="en-US" altLang="zh-CN" sz="2000"/>
              <a:t>,  … ,  x</a:t>
            </a:r>
            <a:r>
              <a:rPr lang="en-US" altLang="zh-CN" sz="2000" baseline="-25000"/>
              <a:t>n </a:t>
            </a:r>
            <a:r>
              <a:rPr lang="en-US" altLang="zh-CN" sz="2000"/>
              <a:t>)  </a:t>
            </a:r>
            <a:r>
              <a:rPr lang="en-US" altLang="zh-CN" sz="2000">
                <a:sym typeface="Symbol" pitchFamily="18" charset="2"/>
              </a:rPr>
              <a:t>  if   ( P</a:t>
            </a:r>
            <a:r>
              <a:rPr lang="en-US" altLang="zh-CN" sz="2000" baseline="-25000">
                <a:sym typeface="Symbol" pitchFamily="18" charset="2"/>
              </a:rPr>
              <a:t>1  </a:t>
            </a:r>
            <a:r>
              <a:rPr lang="en-US" altLang="zh-CN" sz="2000">
                <a:sym typeface="Symbol" pitchFamily="18" charset="2"/>
              </a:rPr>
              <a:t>)  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if  ( P</a:t>
            </a:r>
            <a:r>
              <a:rPr lang="en-US" altLang="zh-CN" sz="2000" baseline="-25000">
                <a:sym typeface="Symbol" pitchFamily="18" charset="2"/>
              </a:rPr>
              <a:t>2 </a:t>
            </a:r>
            <a:r>
              <a:rPr lang="en-US" altLang="zh-CN" sz="2000">
                <a:sym typeface="Symbol" pitchFamily="18" charset="2"/>
              </a:rPr>
              <a:t> )  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……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if  ( P</a:t>
            </a:r>
            <a:r>
              <a:rPr lang="en-US" altLang="zh-CN" sz="2000" baseline="-25000">
                <a:sym typeface="Symbol" pitchFamily="18" charset="2"/>
              </a:rPr>
              <a:t>m</a:t>
            </a:r>
            <a:r>
              <a:rPr lang="en-US" altLang="zh-CN" sz="2000">
                <a:sym typeface="Symbol" pitchFamily="18" charset="2"/>
              </a:rPr>
              <a:t> )   E</a:t>
            </a:r>
            <a:r>
              <a:rPr lang="en-US" altLang="zh-CN" sz="2000" baseline="-25000">
                <a:sym typeface="Symbol" pitchFamily="18" charset="2"/>
              </a:rPr>
              <a:t>m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E</a:t>
            </a:r>
            <a:r>
              <a:rPr lang="en-US" altLang="zh-CN" sz="2000" baseline="-25000">
                <a:sym typeface="Symbol" pitchFamily="18" charset="2"/>
              </a:rPr>
              <a:t>m+1</a:t>
            </a:r>
            <a:endParaRPr lang="en-US" altLang="zh-CN" sz="2000" baseline="-25000"/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358900" y="4186238"/>
            <a:ext cx="4737100" cy="15541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i="1">
                <a:ea typeface="宋体" pitchFamily="2" charset="-122"/>
              </a:rPr>
              <a:t>P</a:t>
            </a:r>
            <a:r>
              <a:rPr lang="en-US" altLang="zh-CN" sz="2000" i="1" baseline="-25000">
                <a:ea typeface="宋体" pitchFamily="2" charset="-122"/>
              </a:rPr>
              <a:t>i</a:t>
            </a:r>
            <a:r>
              <a:rPr lang="en-US" altLang="zh-CN" sz="2000" i="1">
                <a:ea typeface="宋体" pitchFamily="2" charset="-122"/>
              </a:rPr>
              <a:t> </a:t>
            </a:r>
            <a:r>
              <a:rPr lang="zh-CN" altLang="en-US" sz="2000" i="1">
                <a:ea typeface="宋体" pitchFamily="2" charset="-122"/>
              </a:rPr>
              <a:t>（</a:t>
            </a:r>
            <a:r>
              <a:rPr lang="en-US" altLang="zh-CN" sz="2000" i="1">
                <a:ea typeface="宋体" pitchFamily="2" charset="-122"/>
              </a:rPr>
              <a:t>i = 1, 2, …… , m</a:t>
            </a:r>
            <a:r>
              <a:rPr lang="zh-CN" altLang="en-US" sz="2000" i="1">
                <a:ea typeface="宋体" pitchFamily="2" charset="-122"/>
              </a:rPr>
              <a:t>）是测试表达式</a:t>
            </a:r>
            <a:endParaRPr lang="zh-CN" altLang="zh-CN" sz="2000" i="1">
              <a:ea typeface="宋体" pitchFamily="2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2000" i="1">
                <a:ea typeface="宋体" pitchFamily="2" charset="-122"/>
              </a:rPr>
              <a:t>E</a:t>
            </a:r>
            <a:r>
              <a:rPr lang="en-US" altLang="zh-CN" sz="2000" i="1" baseline="-25000">
                <a:ea typeface="宋体" pitchFamily="2" charset="-122"/>
              </a:rPr>
              <a:t>i</a:t>
            </a:r>
            <a:r>
              <a:rPr lang="zh-CN" altLang="en-US" sz="2000" i="1">
                <a:ea typeface="宋体" pitchFamily="2" charset="-122"/>
              </a:rPr>
              <a:t>（ </a:t>
            </a:r>
            <a:r>
              <a:rPr lang="en-US" altLang="zh-CN" sz="2000" i="1">
                <a:ea typeface="宋体" pitchFamily="2" charset="-122"/>
              </a:rPr>
              <a:t>i = 1, 2, …… , m +1</a:t>
            </a:r>
            <a:r>
              <a:rPr lang="zh-CN" altLang="en-US" sz="2000" i="1">
                <a:ea typeface="宋体" pitchFamily="2" charset="-122"/>
              </a:rPr>
              <a:t>）是表达式</a:t>
            </a:r>
            <a:endParaRPr lang="zh-CN" altLang="zh-CN" sz="2000" i="1">
              <a:ea typeface="宋体" pitchFamily="2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F()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可以出现在 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</a:t>
            </a:r>
            <a:r>
              <a:rPr lang="en-US" altLang="zh-CN" sz="200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  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和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00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 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中</a:t>
            </a:r>
          </a:p>
        </p:txBody>
      </p:sp>
      <p:sp>
        <p:nvSpPr>
          <p:cNvPr id="20070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5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1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1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7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1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build="p" autoUpdateAnimBg="0" advAuto="1000"/>
      <p:bldP spid="715779" grpId="0" build="p" autoUpdateAnimBg="0" advAuto="1000"/>
      <p:bldP spid="715780" grpId="0" build="p" autoUpdateAnimBg="0" advAuto="100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685800" y="574675"/>
            <a:ext cx="23622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3-16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27876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递归定义斐波那契数列 </a:t>
            </a: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814638" y="1833563"/>
          <a:ext cx="3570287" cy="1138237"/>
        </p:xfrm>
        <a:graphic>
          <a:graphicData uri="http://schemas.openxmlformats.org/presentationml/2006/ole">
            <p:oleObj spid="_x0000_s8194" name="Equation" r:id="rId3" imgW="2234880" imgH="711000" progId="Equation.3">
              <p:embed/>
            </p:oleObj>
          </a:graphicData>
        </a:graphic>
      </p:graphicFrame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898525" y="3670300"/>
            <a:ext cx="4956175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int  Fibonacci ( int  n )</a:t>
            </a:r>
          </a:p>
          <a:p>
            <a:r>
              <a:rPr lang="en-US" altLang="zh-CN"/>
              <a:t>  { if ( n &lt;= 2 )  </a:t>
            </a:r>
          </a:p>
          <a:p>
            <a:r>
              <a:rPr lang="en-US" altLang="zh-CN"/>
              <a:t>          return 1 ;</a:t>
            </a:r>
          </a:p>
          <a:p>
            <a:r>
              <a:rPr lang="en-US" altLang="zh-CN"/>
              <a:t>     else </a:t>
            </a:r>
          </a:p>
          <a:p>
            <a:r>
              <a:rPr lang="en-US" altLang="zh-CN"/>
              <a:t>         return Fibonacci ( n-1 ) + Fibonacci ( n-2 ) ;</a:t>
            </a:r>
          </a:p>
          <a:p>
            <a:r>
              <a:rPr lang="en-US" altLang="zh-CN"/>
              <a:t>  }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build="p" autoUpdateAnimBg="0" advAuto="1000"/>
      <p:bldP spid="716803" grpId="0" autoUpdateAnimBg="0"/>
      <p:bldP spid="716805" grpId="0" autoUpdateAnimBg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97346"/>
            <a:ext cx="542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int fib_iterative(int n) //</a:t>
            </a:r>
            <a:r>
              <a:rPr lang="zh-CN" altLang="en-US" smtClean="0"/>
              <a:t>斐波那契数列的迭代实现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int fn, fn_1=1, fn_2=1;</a:t>
            </a:r>
          </a:p>
          <a:p>
            <a:r>
              <a:rPr lang="en-US" altLang="zh-CN" smtClean="0"/>
              <a:t>    if(n==1 ||n==2)</a:t>
            </a:r>
          </a:p>
          <a:p>
            <a:r>
              <a:rPr lang="en-US" altLang="zh-CN" smtClean="0"/>
              <a:t>        fn_1 = 1, fn_2 = 1;</a:t>
            </a:r>
          </a:p>
          <a:p>
            <a:r>
              <a:rPr lang="en-US" altLang="zh-CN" smtClean="0"/>
              <a:t>    for (int i=3; i&lt;=n; ++i)</a:t>
            </a:r>
          </a:p>
          <a:p>
            <a:r>
              <a:rPr lang="en-US" altLang="zh-CN" smtClean="0"/>
              <a:t>    {</a:t>
            </a:r>
          </a:p>
          <a:p>
            <a:r>
              <a:rPr lang="en-US" altLang="zh-CN" smtClean="0"/>
              <a:t>        fn = fn_1 + fn_2;</a:t>
            </a:r>
          </a:p>
          <a:p>
            <a:r>
              <a:rPr lang="en-US" altLang="zh-CN" smtClean="0"/>
              <a:t>        fn_1 = fn_2; </a:t>
            </a:r>
          </a:p>
          <a:p>
            <a:r>
              <a:rPr lang="en-US" altLang="zh-CN" smtClean="0"/>
              <a:t>        fn_2 = fn;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return fn;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/*</a:t>
            </a:r>
            <a:r>
              <a:rPr lang="zh-CN" altLang="en-US" smtClean="0">
                <a:solidFill>
                  <a:schemeClr val="accent1"/>
                </a:solidFill>
              </a:rPr>
              <a:t>迭代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fn_1 fn_2 fn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     fn_1 fn_2 fn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r=b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loops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r = a%b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a b r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  a b r</a:t>
            </a:r>
          </a:p>
          <a:p>
            <a:r>
              <a:rPr lang="en-US" altLang="zh-CN" smtClean="0">
                <a:solidFill>
                  <a:schemeClr val="accent1"/>
                </a:solidFill>
              </a:rPr>
              <a:t>*/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int fib_dp_vector(int n)//</a:t>
            </a:r>
            <a:r>
              <a:rPr lang="zh-CN" altLang="en-US" smtClean="0"/>
              <a:t>斐波那契数列的动态规划用</a:t>
            </a:r>
            <a:r>
              <a:rPr lang="en-US" altLang="zh-CN" smtClean="0"/>
              <a:t>vector</a:t>
            </a:r>
            <a:r>
              <a:rPr lang="zh-CN" altLang="en-US" smtClean="0"/>
              <a:t>来实现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vec.push_back(1);</a:t>
            </a:r>
          </a:p>
          <a:p>
            <a:r>
              <a:rPr lang="en-US" altLang="zh-CN" smtClean="0"/>
              <a:t>	vec.push_back(1);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if(n&gt;2)</a:t>
            </a:r>
          </a:p>
          <a:p>
            <a:r>
              <a:rPr lang="en-US" altLang="zh-CN" smtClean="0"/>
              <a:t>		for(int i=2; i&lt;n; ++i)</a:t>
            </a:r>
          </a:p>
          <a:p>
            <a:r>
              <a:rPr lang="en-US" altLang="zh-CN" smtClean="0"/>
              <a:t>			vec.push_back(vec[i-1]+vec[i-2]);</a:t>
            </a:r>
          </a:p>
          <a:p>
            <a:r>
              <a:rPr lang="en-US" altLang="zh-CN" smtClean="0"/>
              <a:t>	return vec[n-2];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//output: 1 1 2 3 5 8 13 21 34 55 89 144</a:t>
            </a:r>
          </a:p>
          <a:p>
            <a:endParaRPr lang="en-US" altLang="zh-CN" smtClean="0"/>
          </a:p>
        </p:txBody>
      </p:sp>
      <p:sp>
        <p:nvSpPr>
          <p:cNvPr id="3" name="矩形 2"/>
          <p:cNvSpPr/>
          <p:nvPr/>
        </p:nvSpPr>
        <p:spPr>
          <a:xfrm>
            <a:off x="4572000" y="92867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int fib_dp_arr(int n)//</a:t>
            </a:r>
            <a:r>
              <a:rPr lang="zh-CN" altLang="en-US" smtClean="0"/>
              <a:t>斐波那契数列的动态规划用数组实现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if(n&lt;1)</a:t>
            </a:r>
          </a:p>
          <a:p>
            <a:r>
              <a:rPr lang="en-US" altLang="zh-CN" smtClean="0"/>
              <a:t>		return -1;</a:t>
            </a:r>
          </a:p>
          <a:p>
            <a:r>
              <a:rPr lang="en-US" altLang="zh-CN" smtClean="0"/>
              <a:t>	int* arr = new int[n+1];</a:t>
            </a:r>
          </a:p>
          <a:p>
            <a:r>
              <a:rPr lang="en-US" altLang="zh-CN" smtClean="0"/>
              <a:t>	arr[1]=1;</a:t>
            </a:r>
          </a:p>
          <a:p>
            <a:r>
              <a:rPr lang="en-US" altLang="zh-CN" smtClean="0"/>
              <a:t>	arr[2]=1;</a:t>
            </a:r>
          </a:p>
          <a:p>
            <a:r>
              <a:rPr lang="en-US" altLang="zh-CN" smtClean="0"/>
              <a:t>	for(int i=3;i&lt;=n+1;i++)</a:t>
            </a:r>
          </a:p>
          <a:p>
            <a:r>
              <a:rPr lang="en-US" altLang="zh-CN" smtClean="0"/>
              <a:t>		arr[i]=arr[i-1]+arr[i-2];</a:t>
            </a:r>
          </a:p>
          <a:p>
            <a:r>
              <a:rPr lang="en-US" altLang="zh-CN" smtClean="0"/>
              <a:t>	return arr[n];</a:t>
            </a:r>
          </a:p>
          <a:p>
            <a:r>
              <a:rPr lang="en-US" altLang="zh-CN" smtClean="0"/>
              <a:t>	delete [] arr;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2780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2781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2778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2779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202776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02777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2774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5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2772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3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202770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1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162800" y="2819400"/>
            <a:ext cx="1828800" cy="2133600"/>
            <a:chOff x="4512" y="1776"/>
            <a:chExt cx="1152" cy="1344"/>
          </a:xfrm>
        </p:grpSpPr>
        <p:sp>
          <p:nvSpPr>
            <p:cNvPr id="717848" name="Rectangle 24"/>
            <p:cNvSpPr>
              <a:spLocks noChangeArrowheads="1"/>
            </p:cNvSpPr>
            <p:nvPr/>
          </p:nvSpPr>
          <p:spPr bwMode="auto">
            <a:xfrm>
              <a:off x="5088" y="1920"/>
              <a:ext cx="480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 useBgFill="1">
          <p:nvSpPr>
            <p:cNvPr id="202769" name="Rectangle 25"/>
            <p:cNvSpPr>
              <a:spLocks noChangeArrowheads="1"/>
            </p:cNvSpPr>
            <p:nvPr/>
          </p:nvSpPr>
          <p:spPr bwMode="auto">
            <a:xfrm>
              <a:off x="4512" y="1776"/>
              <a:ext cx="115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33CC"/>
                  </a:solidFill>
                </a:rPr>
                <a:t>n</a:t>
              </a:r>
              <a:r>
                <a:rPr lang="en-US" altLang="zh-CN" b="0"/>
                <a:t> </a:t>
              </a:r>
              <a:r>
                <a:rPr lang="en-US" altLang="zh-CN" b="0" i="1"/>
                <a:t>stack</a:t>
              </a:r>
            </a:p>
          </p:txBody>
        </p:sp>
      </p:grp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717852" name="Text Box 28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17853" name="Text Box 29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02767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nimBg="1" autoUpdateAnimBg="0"/>
      <p:bldP spid="717840" grpId="0" animBg="1"/>
      <p:bldP spid="717850" grpId="0" autoUpdateAnimBg="0"/>
      <p:bldP spid="717851" grpId="0" autoUpdateAnimBg="0"/>
      <p:bldP spid="717852" grpId="0" autoUpdateAnimBg="0"/>
      <p:bldP spid="717853" grpId="0" autoUpdateAnimBg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377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3779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3806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3807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3780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3804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3805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grpSp>
        <p:nvGrpSpPr>
          <p:cNvPr id="203781" name="Group 10"/>
          <p:cNvGrpSpPr>
            <a:grpSpLocks/>
          </p:cNvGrpSpPr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203802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03803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</p:grpSp>
      <p:grpSp>
        <p:nvGrpSpPr>
          <p:cNvPr id="203782" name="Group 13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3800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1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3783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3784" name="Group 17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3798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9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785" name="Group 20"/>
          <p:cNvGrpSpPr>
            <a:grpSpLocks/>
          </p:cNvGrpSpPr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203796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7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8871" name="Rectangle 2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3787" name="Rectangle 2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3788" name="Text Box 2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3789" name="Text Box 2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3790" name="Text Box 27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3791" name="Text Box 28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8878" name="Line 30"/>
          <p:cNvSpPr>
            <a:spLocks noChangeShapeType="1"/>
          </p:cNvSpPr>
          <p:nvPr/>
        </p:nvSpPr>
        <p:spPr bwMode="auto">
          <a:xfrm flipV="1">
            <a:off x="838200" y="4495800"/>
            <a:ext cx="4572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79" name="Text Box 31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3795" name="Rectangle 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77" grpId="0" autoUpdateAnimBg="0"/>
      <p:bldP spid="718878" grpId="0" animBg="1"/>
      <p:bldP spid="718879" grpId="0" animBg="1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480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4803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4825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4826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4804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4823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4824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sp>
        <p:nvSpPr>
          <p:cNvPr id="204805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grpSp>
        <p:nvGrpSpPr>
          <p:cNvPr id="204806" name="Group 11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4821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2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07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808" name="Group 15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4819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0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09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4811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4812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4813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4814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4815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9897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19898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20481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7" grpId="0" autoUpdateAnimBg="0"/>
      <p:bldP spid="719898" grpId="0" animBg="1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582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5827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5852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5853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5828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5850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5851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sp>
        <p:nvSpPr>
          <p:cNvPr id="205829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grpSp>
        <p:nvGrpSpPr>
          <p:cNvPr id="205830" name="Group 11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5848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9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31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832" name="Group 15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5846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7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33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5835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5836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5837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5838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5839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840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05841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0924" name="Line 2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25" name="Text Box 29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5845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23" grpId="0" autoUpdateAnimBg="0"/>
      <p:bldP spid="720924" grpId="0" animBg="1"/>
      <p:bldP spid="7209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double</a:t>
            </a:r>
            <a:r>
              <a:rPr lang="en-US" altLang="zh-CN" sz="2000" b="0"/>
              <a:t>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19176" name="AutoShape 8"/>
          <p:cNvSpPr>
            <a:spLocks/>
          </p:cNvSpPr>
          <p:nvPr/>
        </p:nvSpPr>
        <p:spPr bwMode="auto">
          <a:xfrm>
            <a:off x="4191000" y="3194050"/>
            <a:ext cx="2133600" cy="508000"/>
          </a:xfrm>
          <a:prstGeom prst="borderCallout2">
            <a:avLst>
              <a:gd name="adj1" fmla="val 22500"/>
              <a:gd name="adj2" fmla="val -3569"/>
              <a:gd name="adj3" fmla="val 22500"/>
              <a:gd name="adj4" fmla="val -32440"/>
              <a:gd name="adj5" fmla="val -194065"/>
              <a:gd name="adj6" fmla="val -90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765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6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685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6851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6852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6853" name="Rectangle 6"/>
          <p:cNvSpPr>
            <a:spLocks noChangeArrowheads="1"/>
          </p:cNvSpPr>
          <p:nvPr/>
        </p:nvSpPr>
        <p:spPr bwMode="auto">
          <a:xfrm>
            <a:off x="6096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06854" name="Rectangle 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6855" name="Line 8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6" name="Line 9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7" name="Line 10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8" name="Line 11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9" name="Line 12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1933" name="Rectangle 1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6861" name="Rectangle 1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6862" name="Text Box 1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6863" name="Text Box 1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6864" name="Text Box 17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1939" name="Text Box 19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1940" name="Line 20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8" name="Text Box 21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6869" name="Text Box 22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6870" name="Text Box 23"/>
          <p:cNvSpPr txBox="1">
            <a:spLocks noChangeArrowheads="1"/>
          </p:cNvSpPr>
          <p:nvPr/>
        </p:nvSpPr>
        <p:spPr bwMode="auto">
          <a:xfrm>
            <a:off x="1530350" y="4876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06871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 autoUpdateAnimBg="0"/>
      <p:bldP spid="721939" grpId="0" autoUpdateAnimBg="0"/>
      <p:bldP spid="72194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7874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7875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7876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7877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7878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9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0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1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7883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7884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7885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7886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2960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22961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(2)</a:t>
            </a:r>
          </a:p>
        </p:txBody>
      </p:sp>
      <p:sp>
        <p:nvSpPr>
          <p:cNvPr id="20788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0" grpId="0" autoUpdateAnimBg="0"/>
      <p:bldP spid="722961" grpId="0" animBg="1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889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8899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8900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8901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8902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3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4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5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8907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8908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8909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8910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8911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08912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(2)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8916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6" grpId="0" animBg="1" autoUpdateAnimBg="0"/>
      <p:bldP spid="723987" grpId="0" animBg="1"/>
      <p:bldP spid="723988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992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9923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9924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9925" name="Line 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26" name="Line 7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27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9929" name="Rectangle 1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9930" name="Text Box 1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9931" name="Text Box 1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9932" name="Text Box 13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82296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9934" name="Text Box 15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9937" name="Text Box 18"/>
          <p:cNvSpPr txBox="1">
            <a:spLocks noChangeArrowheads="1"/>
          </p:cNvSpPr>
          <p:nvPr/>
        </p:nvSpPr>
        <p:spPr bwMode="auto">
          <a:xfrm>
            <a:off x="22098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0993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6" grpId="0" animBg="1" autoUpdateAnimBg="0"/>
      <p:bldP spid="725008" grpId="0" animBg="1"/>
      <p:bldP spid="725009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094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0947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0948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49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10951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0952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0953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210962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  <p:sp>
          <p:nvSpPr>
            <p:cNvPr id="210963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10959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7" grpId="0" animBg="1" autoUpdateAnimBg="0"/>
      <p:bldP spid="726034" grpId="0" autoUpdateAnimBg="0"/>
      <p:bldP spid="726035" grpId="0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197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1971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1972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3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11975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1976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1977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1978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grpSp>
        <p:nvGrpSpPr>
          <p:cNvPr id="211979" name="Group 12"/>
          <p:cNvGrpSpPr>
            <a:grpSpLocks/>
          </p:cNvGrpSpPr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211989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  <p:sp>
          <p:nvSpPr>
            <p:cNvPr id="211990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</p:grpSp>
      <p:grpSp>
        <p:nvGrpSpPr>
          <p:cNvPr id="211980" name="Group 15"/>
          <p:cNvGrpSpPr>
            <a:grpSpLocks/>
          </p:cNvGrpSpPr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211987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81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1982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 flipV="1">
            <a:off x="51816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198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0" grpId="0" animBg="1" autoUpdateAnimBg="0"/>
      <p:bldP spid="727061" grpId="0" animBg="1"/>
      <p:bldP spid="727062" grpId="0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2994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2995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2996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997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998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2999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3000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3001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3002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3003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sp>
        <p:nvSpPr>
          <p:cNvPr id="213004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3005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3006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8080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300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0" grpId="0" animBg="1" autoUpdateAnimBg="0"/>
      <p:bldP spid="728081" grpId="0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401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4019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4020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1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2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4023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4024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4025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4026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4027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sp>
        <p:nvSpPr>
          <p:cNvPr id="214028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9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4030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4031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214032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29106" name="Text Box 18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9107" name="Line 19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4036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6" grpId="0" animBg="1" autoUpdateAnimBg="0"/>
      <p:bldP spid="729107" grpId="0" animBg="1"/>
      <p:bldP spid="729108" grpId="0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504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5043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5044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5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6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5047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5048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5049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5050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5051" name="Text Box 12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3058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15053" name="Text Box 14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5054" name="Text Box 15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30128" name="Line 16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0129" name="Text Box 17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5057" name="Text Box 18"/>
          <p:cNvSpPr txBox="1">
            <a:spLocks noChangeArrowheads="1"/>
          </p:cNvSpPr>
          <p:nvPr/>
        </p:nvSpPr>
        <p:spPr bwMode="auto">
          <a:xfrm>
            <a:off x="60960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1505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5" grpId="0" animBg="1" autoUpdateAnimBg="0"/>
      <p:bldP spid="730128" grpId="0" animBg="1"/>
      <p:bldP spid="730129" grpId="0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606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6067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68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6069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6070" name="Text Box 7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6071" name="Text Box 8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8305800" y="45164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16073" name="Text Box 10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31148" name="Line 12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6" name="Text Box 13"/>
          <p:cNvSpPr txBox="1">
            <a:spLocks noChangeArrowheads="1"/>
          </p:cNvSpPr>
          <p:nvPr/>
        </p:nvSpPr>
        <p:spPr bwMode="auto">
          <a:xfrm>
            <a:off x="4105275" y="2971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16077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5" grpId="0" animBg="1" autoUpdateAnimBg="0"/>
      <p:bldP spid="731147" grpId="0" autoUpdateAnimBg="0"/>
      <p:bldP spid="7311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6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45720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sp>
        <p:nvSpPr>
          <p:cNvPr id="544774" name="Rectangle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1828800"/>
            <a:ext cx="5943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函数（</a:t>
            </a: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Function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）是功能抽象的模块</a:t>
            </a:r>
            <a:endParaRPr lang="zh-CN" altLang="en-US" sz="2000" b="1" smtClean="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4191000" y="4114800"/>
            <a:ext cx="1828800" cy="533400"/>
          </a:xfrm>
          <a:prstGeom prst="rect">
            <a:avLst/>
          </a:prstGeom>
          <a:solidFill>
            <a:srgbClr val="FFCC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i="1">
                <a:ea typeface="Arial Unicode MS" pitchFamily="34" charset="-122"/>
                <a:cs typeface="Arial Unicode MS" pitchFamily="34" charset="-122"/>
              </a:rPr>
              <a:t>函数</a:t>
            </a:r>
          </a:p>
        </p:txBody>
      </p:sp>
      <p:sp>
        <p:nvSpPr>
          <p:cNvPr id="544776" name="AutoShape 8"/>
          <p:cNvSpPr>
            <a:spLocks noChangeArrowheads="1"/>
          </p:cNvSpPr>
          <p:nvPr/>
        </p:nvSpPr>
        <p:spPr bwMode="auto">
          <a:xfrm>
            <a:off x="4114800" y="2819400"/>
            <a:ext cx="1905000" cy="457200"/>
          </a:xfrm>
          <a:prstGeom prst="flowChartInputOutpu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参数</a:t>
            </a:r>
          </a:p>
        </p:txBody>
      </p:sp>
      <p:sp>
        <p:nvSpPr>
          <p:cNvPr id="544777" name="AutoShape 9"/>
          <p:cNvSpPr>
            <a:spLocks noChangeArrowheads="1"/>
          </p:cNvSpPr>
          <p:nvPr/>
        </p:nvSpPr>
        <p:spPr bwMode="auto">
          <a:xfrm>
            <a:off x="4038600" y="5486400"/>
            <a:ext cx="2057400" cy="457200"/>
          </a:xfrm>
          <a:prstGeom prst="flowChartInputOutput">
            <a:avLst/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返回值</a:t>
            </a:r>
          </a:p>
        </p:txBody>
      </p:sp>
      <p:sp>
        <p:nvSpPr>
          <p:cNvPr id="544778" name="AutoShape 10"/>
          <p:cNvSpPr>
            <a:spLocks noChangeArrowheads="1"/>
          </p:cNvSpPr>
          <p:nvPr/>
        </p:nvSpPr>
        <p:spPr bwMode="auto">
          <a:xfrm flipH="1">
            <a:off x="1524000" y="4114800"/>
            <a:ext cx="1752600" cy="533400"/>
          </a:xfrm>
          <a:prstGeom prst="flowChartOnlineStorage">
            <a:avLst/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2000">
                <a:ea typeface="Arial Unicode MS"/>
                <a:cs typeface="Arial Unicode MS"/>
              </a:rPr>
              <a:t>输入流</a:t>
            </a:r>
          </a:p>
        </p:txBody>
      </p:sp>
      <p:sp>
        <p:nvSpPr>
          <p:cNvPr id="544779" name="AutoShape 11"/>
          <p:cNvSpPr>
            <a:spLocks noChangeArrowheads="1"/>
          </p:cNvSpPr>
          <p:nvPr/>
        </p:nvSpPr>
        <p:spPr bwMode="auto">
          <a:xfrm>
            <a:off x="6934200" y="4038600"/>
            <a:ext cx="1600200" cy="6858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2000">
                <a:ea typeface="Arial Unicode MS"/>
                <a:cs typeface="Arial Unicode MS"/>
              </a:rPr>
              <a:t>输出流</a:t>
            </a:r>
          </a:p>
        </p:txBody>
      </p:sp>
      <p:sp>
        <p:nvSpPr>
          <p:cNvPr id="544780" name="AutoShape 12"/>
          <p:cNvSpPr>
            <a:spLocks noChangeArrowheads="1"/>
          </p:cNvSpPr>
          <p:nvPr/>
        </p:nvSpPr>
        <p:spPr bwMode="auto">
          <a:xfrm>
            <a:off x="4953000" y="33528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1" name="AutoShape 13"/>
          <p:cNvSpPr>
            <a:spLocks noChangeArrowheads="1"/>
          </p:cNvSpPr>
          <p:nvPr/>
        </p:nvSpPr>
        <p:spPr bwMode="auto">
          <a:xfrm>
            <a:off x="4953000" y="47244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2" name="AutoShape 14"/>
          <p:cNvSpPr>
            <a:spLocks noChangeArrowheads="1"/>
          </p:cNvSpPr>
          <p:nvPr/>
        </p:nvSpPr>
        <p:spPr bwMode="auto">
          <a:xfrm rot="-5400000">
            <a:off x="3657600" y="4038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3" name="AutoShape 15"/>
          <p:cNvSpPr>
            <a:spLocks noChangeArrowheads="1"/>
          </p:cNvSpPr>
          <p:nvPr/>
        </p:nvSpPr>
        <p:spPr bwMode="auto">
          <a:xfrm rot="-5400000">
            <a:off x="6324600" y="4038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2264" y="1571612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参数结合与函数返回都有传值与传址两种形式。都存在类型转换的可能，并有可能产生异常而发生流程转向；参数也分为输入类与输出类参数。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271462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算法和对象的行为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>
                <a:solidFill>
                  <a:schemeClr val="accent1"/>
                </a:solidFill>
              </a:rPr>
              <a:t>都要通过函数来定义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 build="p" autoUpdateAnimBg="0" advAuto="1000"/>
      <p:bldP spid="544775" grpId="0" animBg="1" autoUpdateAnimBg="0"/>
      <p:bldP spid="544776" grpId="0" animBg="1" autoUpdateAnimBg="0"/>
      <p:bldP spid="544777" grpId="0" animBg="1" autoUpdateAnimBg="0"/>
      <p:bldP spid="544778" grpId="0" animBg="1" autoUpdateAnimBg="0"/>
      <p:bldP spid="544779" grpId="0" animBg="1" autoUpdateAnimBg="0"/>
      <p:bldP spid="544780" grpId="0" animBg="1"/>
      <p:bldP spid="544781" grpId="0" animBg="1"/>
      <p:bldP spid="544782" grpId="0" animBg="1"/>
      <p:bldP spid="5447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</a:t>
            </a:r>
            <a:r>
              <a:rPr lang="en-US" altLang="zh-CN" sz="2000" i="1">
                <a:solidFill>
                  <a:srgbClr val="0000FF"/>
                </a:solidFill>
              </a:rPr>
              <a:t>max</a:t>
            </a:r>
            <a:r>
              <a:rPr lang="en-US" altLang="zh-CN" sz="2000" b="0"/>
              <a:t>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0200" name="AutoShape 8"/>
          <p:cNvSpPr>
            <a:spLocks/>
          </p:cNvSpPr>
          <p:nvPr/>
        </p:nvSpPr>
        <p:spPr bwMode="auto">
          <a:xfrm>
            <a:off x="4572000" y="3194050"/>
            <a:ext cx="1219200" cy="508000"/>
          </a:xfrm>
          <a:prstGeom prst="borderCallout2">
            <a:avLst>
              <a:gd name="adj1" fmla="val 22500"/>
              <a:gd name="adj2" fmla="val -6250"/>
              <a:gd name="adj3" fmla="val 22500"/>
              <a:gd name="adj4" fmla="val -56773"/>
              <a:gd name="adj5" fmla="val -194065"/>
              <a:gd name="adj6" fmla="val -157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867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0" grpId="0" animBg="1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709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7091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2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7093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7094" name="Text Box 7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17095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18116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(5)</a:t>
              </a:r>
            </a:p>
          </p:txBody>
        </p:sp>
        <p:sp>
          <p:nvSpPr>
            <p:cNvPr id="218117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18118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18119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18120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1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(1)</a:t>
              </a:r>
            </a:p>
          </p:txBody>
        </p:sp>
        <p:sp>
          <p:nvSpPr>
            <p:cNvPr id="218122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3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4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(1)</a:t>
              </a:r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0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3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8135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18136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8137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8138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39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0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1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2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218115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grpSp>
        <p:nvGrpSpPr>
          <p:cNvPr id="219138" name="Group 3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19141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(5)</a:t>
              </a:r>
            </a:p>
          </p:txBody>
        </p:sp>
        <p:sp>
          <p:nvSpPr>
            <p:cNvPr id="219142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19143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(3)</a:t>
              </a:r>
            </a:p>
          </p:txBody>
        </p:sp>
        <p:sp>
          <p:nvSpPr>
            <p:cNvPr id="219144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(3)</a:t>
              </a:r>
            </a:p>
          </p:txBody>
        </p:sp>
        <p:sp>
          <p:nvSpPr>
            <p:cNvPr id="219145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6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(1)</a:t>
              </a:r>
            </a:p>
          </p:txBody>
        </p:sp>
        <p:sp>
          <p:nvSpPr>
            <p:cNvPr id="219147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8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9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(1)</a:t>
              </a:r>
            </a:p>
          </p:txBody>
        </p:sp>
        <p:sp>
          <p:nvSpPr>
            <p:cNvPr id="219150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1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2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3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4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5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6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7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8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9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9160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19161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9162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9163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4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5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6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7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21913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30848" name="AutoShape 32"/>
          <p:cNvSpPr>
            <a:spLocks noChangeArrowheads="1"/>
          </p:cNvSpPr>
          <p:nvPr/>
        </p:nvSpPr>
        <p:spPr bwMode="auto">
          <a:xfrm>
            <a:off x="5651500" y="1052513"/>
            <a:ext cx="2952750" cy="1368425"/>
          </a:xfrm>
          <a:prstGeom prst="irregularSeal2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1" name="Group 66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20187" name="Rectangle 67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C0C0"/>
                  </a:solidFill>
                </a:rPr>
                <a:t>Fibonacci (5)</a:t>
              </a:r>
            </a:p>
          </p:txBody>
        </p:sp>
        <p:sp>
          <p:nvSpPr>
            <p:cNvPr id="220188" name="Rectangle 68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C0C0"/>
                  </a:solidFill>
                </a:rPr>
                <a:t>Fibonacci (4)</a:t>
              </a:r>
            </a:p>
          </p:txBody>
        </p:sp>
        <p:sp>
          <p:nvSpPr>
            <p:cNvPr id="220189" name="Rectangle 69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(3)</a:t>
              </a:r>
            </a:p>
          </p:txBody>
        </p:sp>
        <p:sp>
          <p:nvSpPr>
            <p:cNvPr id="220190" name="Rectangle 70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(3)</a:t>
              </a:r>
            </a:p>
          </p:txBody>
        </p:sp>
        <p:sp>
          <p:nvSpPr>
            <p:cNvPr id="220191" name="Rectangle 71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2" name="Rectangle 72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(1)</a:t>
              </a:r>
            </a:p>
          </p:txBody>
        </p:sp>
        <p:sp>
          <p:nvSpPr>
            <p:cNvPr id="220193" name="Rectangle 73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4" name="Rectangle 74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5" name="Rectangle 75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(1)</a:t>
              </a:r>
            </a:p>
          </p:txBody>
        </p:sp>
        <p:sp>
          <p:nvSpPr>
            <p:cNvPr id="220196" name="Line 76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7" name="Line 77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8" name="Line 78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9" name="Line 79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0" name="Line 80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1" name="Line 81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2" name="Line 82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3" name="Line 83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4" name="Line 84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5" name="Text Box 85"/>
            <p:cNvSpPr txBox="1">
              <a:spLocks noChangeArrowheads="1"/>
            </p:cNvSpPr>
            <p:nvPr/>
          </p:nvSpPr>
          <p:spPr bwMode="auto">
            <a:xfrm>
              <a:off x="2692" y="1440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5</a:t>
              </a:r>
            </a:p>
          </p:txBody>
        </p:sp>
        <p:sp>
          <p:nvSpPr>
            <p:cNvPr id="220206" name="Text Box 86"/>
            <p:cNvSpPr txBox="1">
              <a:spLocks noChangeArrowheads="1"/>
            </p:cNvSpPr>
            <p:nvPr/>
          </p:nvSpPr>
          <p:spPr bwMode="auto">
            <a:xfrm>
              <a:off x="1828" y="1837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3</a:t>
              </a:r>
            </a:p>
          </p:txBody>
        </p:sp>
        <p:sp>
          <p:nvSpPr>
            <p:cNvPr id="220207" name="Text Box 87"/>
            <p:cNvSpPr txBox="1">
              <a:spLocks noChangeArrowheads="1"/>
            </p:cNvSpPr>
            <p:nvPr/>
          </p:nvSpPr>
          <p:spPr bwMode="auto">
            <a:xfrm>
              <a:off x="3312" y="1837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2</a:t>
              </a:r>
            </a:p>
          </p:txBody>
        </p:sp>
        <p:sp>
          <p:nvSpPr>
            <p:cNvPr id="220208" name="Text Box 88"/>
            <p:cNvSpPr txBox="1">
              <a:spLocks noChangeArrowheads="1"/>
            </p:cNvSpPr>
            <p:nvPr/>
          </p:nvSpPr>
          <p:spPr bwMode="auto">
            <a:xfrm>
              <a:off x="916" y="236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2</a:t>
              </a:r>
            </a:p>
          </p:txBody>
        </p:sp>
        <p:sp>
          <p:nvSpPr>
            <p:cNvPr id="220209" name="Text Box 89"/>
            <p:cNvSpPr txBox="1">
              <a:spLocks noChangeArrowheads="1"/>
            </p:cNvSpPr>
            <p:nvPr/>
          </p:nvSpPr>
          <p:spPr bwMode="auto">
            <a:xfrm>
              <a:off x="1876" y="236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0" name="Text Box 90"/>
            <p:cNvSpPr txBox="1">
              <a:spLocks noChangeArrowheads="1"/>
            </p:cNvSpPr>
            <p:nvPr/>
          </p:nvSpPr>
          <p:spPr bwMode="auto">
            <a:xfrm>
              <a:off x="436" y="308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1" name="Text Box 91"/>
            <p:cNvSpPr txBox="1">
              <a:spLocks noChangeArrowheads="1"/>
            </p:cNvSpPr>
            <p:nvPr/>
          </p:nvSpPr>
          <p:spPr bwMode="auto">
            <a:xfrm>
              <a:off x="1492" y="307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2" name="Text Box 92"/>
            <p:cNvSpPr txBox="1">
              <a:spLocks noChangeArrowheads="1"/>
            </p:cNvSpPr>
            <p:nvPr/>
          </p:nvSpPr>
          <p:spPr bwMode="auto">
            <a:xfrm>
              <a:off x="3364" y="235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3" name="Text Box 93"/>
            <p:cNvSpPr txBox="1">
              <a:spLocks noChangeArrowheads="1"/>
            </p:cNvSpPr>
            <p:nvPr/>
          </p:nvSpPr>
          <p:spPr bwMode="auto">
            <a:xfrm>
              <a:off x="4272" y="235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</p:grpSp>
      <p:sp>
        <p:nvSpPr>
          <p:cNvPr id="220162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783138" y="1916113"/>
            <a:ext cx="3605212" cy="4138612"/>
            <a:chOff x="2469" y="1231"/>
            <a:chExt cx="2271" cy="2607"/>
          </a:xfrm>
        </p:grpSpPr>
        <p:grpSp>
          <p:nvGrpSpPr>
            <p:cNvPr id="220166" name="Group 33"/>
            <p:cNvGrpSpPr>
              <a:grpSpLocks/>
            </p:cNvGrpSpPr>
            <p:nvPr/>
          </p:nvGrpSpPr>
          <p:grpSpPr bwMode="auto">
            <a:xfrm>
              <a:off x="2469" y="1231"/>
              <a:ext cx="2271" cy="2607"/>
              <a:chOff x="428" y="1141"/>
              <a:chExt cx="2271" cy="2607"/>
            </a:xfrm>
          </p:grpSpPr>
          <p:sp>
            <p:nvSpPr>
              <p:cNvPr id="220170" name="Rectangle 4"/>
              <p:cNvSpPr>
                <a:spLocks noChangeArrowheads="1"/>
              </p:cNvSpPr>
              <p:nvPr/>
            </p:nvSpPr>
            <p:spPr bwMode="auto">
              <a:xfrm>
                <a:off x="428" y="1525"/>
                <a:ext cx="912" cy="1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Fibonacci (5)</a:t>
                </a:r>
              </a:p>
            </p:txBody>
          </p:sp>
          <p:sp>
            <p:nvSpPr>
              <p:cNvPr id="220171" name="Rectangle 5"/>
              <p:cNvSpPr>
                <a:spLocks noChangeArrowheads="1"/>
              </p:cNvSpPr>
              <p:nvPr/>
            </p:nvSpPr>
            <p:spPr bwMode="auto">
              <a:xfrm>
                <a:off x="1786" y="1979"/>
                <a:ext cx="912" cy="1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Fibonacci (4)</a:t>
                </a:r>
              </a:p>
            </p:txBody>
          </p:sp>
          <p:sp>
            <p:nvSpPr>
              <p:cNvPr id="220172" name="Rectangle 7"/>
              <p:cNvSpPr>
                <a:spLocks noChangeArrowheads="1"/>
              </p:cNvSpPr>
              <p:nvPr/>
            </p:nvSpPr>
            <p:spPr bwMode="auto">
              <a:xfrm>
                <a:off x="428" y="2540"/>
                <a:ext cx="912" cy="192"/>
              </a:xfrm>
              <a:prstGeom prst="rect">
                <a:avLst/>
              </a:prstGeom>
              <a:solidFill>
                <a:srgbClr val="6699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(3)</a:t>
                </a:r>
              </a:p>
            </p:txBody>
          </p:sp>
          <p:sp>
            <p:nvSpPr>
              <p:cNvPr id="220173" name="Rectangle 8"/>
              <p:cNvSpPr>
                <a:spLocks noChangeArrowheads="1"/>
              </p:cNvSpPr>
              <p:nvPr/>
            </p:nvSpPr>
            <p:spPr bwMode="auto">
              <a:xfrm>
                <a:off x="1787" y="3193"/>
                <a:ext cx="91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(2)</a:t>
                </a:r>
              </a:p>
            </p:txBody>
          </p:sp>
          <p:sp>
            <p:nvSpPr>
              <p:cNvPr id="220174" name="Rectangle 12"/>
              <p:cNvSpPr>
                <a:spLocks noChangeArrowheads="1"/>
              </p:cNvSpPr>
              <p:nvPr/>
            </p:nvSpPr>
            <p:spPr bwMode="auto">
              <a:xfrm>
                <a:off x="428" y="3556"/>
                <a:ext cx="912" cy="192"/>
              </a:xfrm>
              <a:prstGeom prst="rect">
                <a:avLst/>
              </a:prstGeom>
              <a:solidFill>
                <a:srgbClr val="FF99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(1)</a:t>
                </a:r>
              </a:p>
            </p:txBody>
          </p:sp>
          <p:sp>
            <p:nvSpPr>
              <p:cNvPr id="220175" name="Line 13"/>
              <p:cNvSpPr>
                <a:spLocks noChangeShapeType="1"/>
              </p:cNvSpPr>
              <p:nvPr/>
            </p:nvSpPr>
            <p:spPr bwMode="auto">
              <a:xfrm flipV="1">
                <a:off x="793" y="1706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6" name="Line 14"/>
              <p:cNvSpPr>
                <a:spLocks noChangeShapeType="1"/>
              </p:cNvSpPr>
              <p:nvPr/>
            </p:nvSpPr>
            <p:spPr bwMode="auto">
              <a:xfrm flipH="1" flipV="1">
                <a:off x="930" y="1706"/>
                <a:ext cx="1088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7" name="Line 15"/>
              <p:cNvSpPr>
                <a:spLocks noChangeShapeType="1"/>
              </p:cNvSpPr>
              <p:nvPr/>
            </p:nvSpPr>
            <p:spPr bwMode="auto">
              <a:xfrm flipV="1">
                <a:off x="793" y="114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8" name="Line 16"/>
              <p:cNvSpPr>
                <a:spLocks noChangeShapeType="1"/>
              </p:cNvSpPr>
              <p:nvPr/>
            </p:nvSpPr>
            <p:spPr bwMode="auto">
              <a:xfrm flipV="1">
                <a:off x="884" y="2160"/>
                <a:ext cx="131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9" name="Line 17"/>
              <p:cNvSpPr>
                <a:spLocks noChangeShapeType="1"/>
              </p:cNvSpPr>
              <p:nvPr/>
            </p:nvSpPr>
            <p:spPr bwMode="auto">
              <a:xfrm flipH="1" flipV="1">
                <a:off x="2245" y="216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0" name="Line 20"/>
              <p:cNvSpPr>
                <a:spLocks noChangeShapeType="1"/>
              </p:cNvSpPr>
              <p:nvPr/>
            </p:nvSpPr>
            <p:spPr bwMode="auto">
              <a:xfrm flipV="1">
                <a:off x="793" y="2704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1" name="Line 21"/>
              <p:cNvSpPr>
                <a:spLocks noChangeShapeType="1"/>
              </p:cNvSpPr>
              <p:nvPr/>
            </p:nvSpPr>
            <p:spPr bwMode="auto">
              <a:xfrm flipH="1" flipV="1">
                <a:off x="884" y="2750"/>
                <a:ext cx="1225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2" name="Text Box 22"/>
              <p:cNvSpPr txBox="1">
                <a:spLocks noChangeArrowheads="1"/>
              </p:cNvSpPr>
              <p:nvPr/>
            </p:nvSpPr>
            <p:spPr bwMode="auto">
              <a:xfrm>
                <a:off x="839" y="1346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20183" name="Text Box 23"/>
              <p:cNvSpPr txBox="1">
                <a:spLocks noChangeArrowheads="1"/>
              </p:cNvSpPr>
              <p:nvPr/>
            </p:nvSpPr>
            <p:spPr bwMode="auto">
              <a:xfrm>
                <a:off x="2148" y="1797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20184" name="Text Box 25"/>
              <p:cNvSpPr txBox="1">
                <a:spLocks noChangeArrowheads="1"/>
              </p:cNvSpPr>
              <p:nvPr/>
            </p:nvSpPr>
            <p:spPr bwMode="auto">
              <a:xfrm>
                <a:off x="793" y="2344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20185" name="Text Box 27"/>
              <p:cNvSpPr txBox="1">
                <a:spLocks noChangeArrowheads="1"/>
              </p:cNvSpPr>
              <p:nvPr/>
            </p:nvSpPr>
            <p:spPr bwMode="auto">
              <a:xfrm>
                <a:off x="787" y="3387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0186" name="Text Box 28"/>
              <p:cNvSpPr txBox="1">
                <a:spLocks noChangeArrowheads="1"/>
              </p:cNvSpPr>
              <p:nvPr/>
            </p:nvSpPr>
            <p:spPr bwMode="auto">
              <a:xfrm>
                <a:off x="2018" y="3024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220167" name="Text Box 34"/>
            <p:cNvSpPr txBox="1">
              <a:spLocks noChangeArrowheads="1"/>
            </p:cNvSpPr>
            <p:nvPr/>
          </p:nvSpPr>
          <p:spPr bwMode="auto">
            <a:xfrm>
              <a:off x="2880" y="1890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20168" name="Text Box 35"/>
            <p:cNvSpPr txBox="1">
              <a:spLocks noChangeArrowheads="1"/>
            </p:cNvSpPr>
            <p:nvPr/>
          </p:nvSpPr>
          <p:spPr bwMode="auto">
            <a:xfrm>
              <a:off x="2880" y="3022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20169" name="Text Box 36"/>
            <p:cNvSpPr txBox="1">
              <a:spLocks noChangeArrowheads="1"/>
            </p:cNvSpPr>
            <p:nvPr/>
          </p:nvSpPr>
          <p:spPr bwMode="auto">
            <a:xfrm>
              <a:off x="3997" y="2389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220164" name="Text Box 94"/>
          <p:cNvSpPr txBox="1">
            <a:spLocks noChangeArrowheads="1"/>
          </p:cNvSpPr>
          <p:nvPr/>
        </p:nvSpPr>
        <p:spPr bwMode="auto">
          <a:xfrm>
            <a:off x="3500430" y="357166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0C0C0"/>
                </a:solidFill>
              </a:rPr>
              <a:t>int  Fibonacci ( int  n )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{ if ( n &lt;= 2 )           return 1 ;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   else          return Fibonacci ( n-1 ) + Fibonacci ( n-2 ) ;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}</a:t>
            </a:r>
          </a:p>
        </p:txBody>
      </p:sp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3587750" cy="3743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int  Fibonacci ( int  n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{ int i , f0=1, f1=1;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 i = 2; i &lt;= n/2 ; i ++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{ f0 = f0 + f1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f1 = f1 + f0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if ( n%2 &amp;&amp; n&gt;2)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f1=f0+f1 ;</a:t>
            </a:r>
            <a:endParaRPr lang="en-US" altLang="zh-CN" sz="2000" i="1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  return f1;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3-17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3754438" cy="544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输入一串字符，然后反序输出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void  </a:t>
            </a:r>
            <a:r>
              <a:rPr lang="en-US" altLang="zh-CN"/>
              <a:t>reverse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 </a:t>
            </a:r>
            <a:r>
              <a:rPr lang="en-US" altLang="zh-CN" i="1">
                <a:solidFill>
                  <a:schemeClr val="accent2"/>
                </a:solidFill>
              </a:rPr>
              <a:t>char  ch ;</a:t>
            </a:r>
            <a:r>
              <a:rPr lang="en-US" altLang="zh-CN" i="1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局部量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   </a:t>
            </a:r>
            <a:r>
              <a:rPr lang="en-US" altLang="zh-CN" b="0"/>
              <a:t>cin &gt;&gt; ch;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if ( ch != '.'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ch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int main ()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{ cout &lt;&lt; " Input a string : " &lt;&lt; endl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</a:t>
            </a:r>
            <a:r>
              <a:rPr lang="en-US" altLang="zh-CN">
                <a:solidFill>
                  <a:schemeClr val="accent1"/>
                </a:solidFill>
              </a:rPr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   cout &lt;&lt; endl ;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accent1"/>
                </a:solidFill>
              </a:rPr>
              <a:t>  }</a:t>
            </a:r>
          </a:p>
        </p:txBody>
      </p:sp>
      <p:sp>
        <p:nvSpPr>
          <p:cNvPr id="734212" name="AutoShape 4"/>
          <p:cNvSpPr>
            <a:spLocks/>
          </p:cNvSpPr>
          <p:nvPr/>
        </p:nvSpPr>
        <p:spPr bwMode="auto">
          <a:xfrm>
            <a:off x="5943600" y="112553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8394"/>
              <a:gd name="adj5" fmla="val 209116"/>
              <a:gd name="adj6" fmla="val -146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输入数据进栈</a:t>
            </a:r>
          </a:p>
        </p:txBody>
      </p:sp>
      <p:sp>
        <p:nvSpPr>
          <p:cNvPr id="734213" name="Oval 5"/>
          <p:cNvSpPr>
            <a:spLocks noChangeArrowheads="1"/>
          </p:cNvSpPr>
          <p:nvPr/>
        </p:nvSpPr>
        <p:spPr bwMode="auto">
          <a:xfrm>
            <a:off x="1905000" y="2349500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11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857884" y="257174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一个隐含的栈，由编译器实现。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72198" y="3857628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递归调用点后还有语句，所以此递归非尾递归，此调用点前面的语句顺序执行，此调用点后面的语句逆序执行</a:t>
            </a:r>
            <a:endParaRPr lang="zh-CN" altLang="en-US" b="0">
              <a:solidFill>
                <a:schemeClr val="accent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10800000">
            <a:off x="3571868" y="3714752"/>
            <a:ext cx="2500330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autoUpdateAnimBg="0"/>
      <p:bldP spid="734211" grpId="0" autoUpdateAnimBg="0"/>
      <p:bldP spid="734212" grpId="0" animBg="1" autoUpdateAnimBg="0"/>
      <p:bldP spid="734213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3-17</a:t>
            </a:r>
          </a:p>
        </p:txBody>
      </p:sp>
      <p:sp>
        <p:nvSpPr>
          <p:cNvPr id="222210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3754438" cy="544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输入一串字符，然后反序输出</a:t>
            </a:r>
            <a:r>
              <a:rPr lang="zh-CN" altLang="en-US" b="0"/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void  </a:t>
            </a:r>
            <a:r>
              <a:rPr lang="en-US" altLang="zh-CN"/>
              <a:t>reverse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 </a:t>
            </a:r>
            <a:r>
              <a:rPr lang="en-US" altLang="zh-CN" i="1">
                <a:solidFill>
                  <a:schemeClr val="accent2"/>
                </a:solidFill>
              </a:rPr>
              <a:t>char  ch ;</a:t>
            </a:r>
            <a:r>
              <a:rPr lang="en-US" altLang="zh-CN" i="1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局部量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   </a:t>
            </a:r>
            <a:r>
              <a:rPr lang="en-US" altLang="zh-CN" b="0"/>
              <a:t>cin &gt;&gt; ch;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if ( ch != '.'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ch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cout &lt;&lt; " Input a string : "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}</a:t>
            </a:r>
          </a:p>
        </p:txBody>
      </p:sp>
      <p:sp>
        <p:nvSpPr>
          <p:cNvPr id="735236" name="AutoShape 4"/>
          <p:cNvSpPr>
            <a:spLocks/>
          </p:cNvSpPr>
          <p:nvPr/>
        </p:nvSpPr>
        <p:spPr bwMode="auto">
          <a:xfrm>
            <a:off x="5410200" y="26035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1944"/>
              <a:gd name="adj5" fmla="val 213282"/>
              <a:gd name="adj6" fmla="val -819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弹出堆栈数据输出</a:t>
            </a:r>
          </a:p>
        </p:txBody>
      </p:sp>
      <p:sp>
        <p:nvSpPr>
          <p:cNvPr id="735237" name="Oval 5"/>
          <p:cNvSpPr>
            <a:spLocks noChangeArrowheads="1"/>
          </p:cNvSpPr>
          <p:nvPr/>
        </p:nvSpPr>
        <p:spPr bwMode="auto">
          <a:xfrm>
            <a:off x="1905000" y="3835400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22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286380" y="3571876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充分体现了先入后出的时间关系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animBg="1" autoUpdateAnimBg="0"/>
      <p:bldP spid="735237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1471613" y="862013"/>
            <a:ext cx="5614987" cy="5568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反序输出正整数数字串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void  reverse ( int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{  cout &lt;&lt; n % 10 ;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输出最右一位数字</a:t>
            </a:r>
          </a:p>
          <a:p>
            <a:pPr>
              <a:lnSpc>
                <a:spcPct val="120000"/>
              </a:lnSpc>
            </a:pPr>
            <a:r>
              <a:rPr lang="zh-CN" altLang="en-US" sz="2000" b="0"/>
              <a:t>      </a:t>
            </a:r>
            <a:r>
              <a:rPr lang="en-US" altLang="zh-CN" sz="2000" b="0"/>
              <a:t>if  ( n/10 !=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   </a:t>
            </a:r>
            <a:r>
              <a:rPr lang="en-US" altLang="zh-CN" sz="2000"/>
              <a:t>reverse ( n/10 )</a:t>
            </a:r>
            <a:r>
              <a:rPr lang="en-US" altLang="zh-CN" sz="2000" b="0"/>
              <a:t>;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求商，递归</a:t>
            </a:r>
          </a:p>
          <a:p>
            <a:pPr>
              <a:lnSpc>
                <a:spcPct val="120000"/>
              </a:lnSpc>
            </a:pPr>
            <a:r>
              <a:rPr lang="zh-CN" altLang="en-US" sz="2000" b="0"/>
              <a:t>  </a:t>
            </a: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cout &lt;&lt; "Input a integer number( &gt; 0 ) : "&lt;&lt; endl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reverse ( k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cout &lt;&lt; endl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36259" name="Text Box 3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3-18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323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36263" name="Oval 7"/>
          <p:cNvSpPr>
            <a:spLocks noChangeArrowheads="1"/>
          </p:cNvSpPr>
          <p:nvPr/>
        </p:nvSpPr>
        <p:spPr bwMode="auto">
          <a:xfrm>
            <a:off x="4356100" y="3357563"/>
            <a:ext cx="3960813" cy="20891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可以直接取消递归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用循环代替吗？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请试一试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942" y="0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void rev(int abc)</a:t>
            </a:r>
            <a:endParaRPr lang="zh-CN" altLang="en-US" smtClean="0"/>
          </a:p>
          <a:p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while(abc%10!=0)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{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std::cout&lt;&lt;abc%10;</a:t>
            </a:r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smtClean="0"/>
              <a:t>abc/=10;</a:t>
            </a:r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8" y="571501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使用一个栈辅助即可</a:t>
            </a:r>
            <a:endParaRPr lang="zh-CN" altLang="en-US" b="0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6200000" flipV="1">
            <a:off x="6750859" y="4964917"/>
            <a:ext cx="1143008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utoUpdateAnimBg="0"/>
      <p:bldP spid="736259" grpId="0" autoUpdateAnimBg="0"/>
      <p:bldP spid="736263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257"/>
            <a:chExt cx="4992" cy="1575"/>
          </a:xfrm>
        </p:grpSpPr>
        <p:grpSp>
          <p:nvGrpSpPr>
            <p:cNvPr id="224261" name="Group 4"/>
            <p:cNvGrpSpPr>
              <a:grpSpLocks/>
            </p:cNvGrpSpPr>
            <p:nvPr/>
          </p:nvGrpSpPr>
          <p:grpSpPr bwMode="auto">
            <a:xfrm>
              <a:off x="384" y="1257"/>
              <a:ext cx="1392" cy="1134"/>
              <a:chOff x="384" y="1824"/>
              <a:chExt cx="1392" cy="1134"/>
            </a:xfrm>
          </p:grpSpPr>
          <p:sp>
            <p:nvSpPr>
              <p:cNvPr id="224277" name="Line 5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78" name="Line 6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4262" name="Group 7"/>
            <p:cNvGrpSpPr>
              <a:grpSpLocks/>
            </p:cNvGrpSpPr>
            <p:nvPr/>
          </p:nvGrpSpPr>
          <p:grpSpPr bwMode="auto">
            <a:xfrm>
              <a:off x="502" y="1439"/>
              <a:ext cx="1134" cy="941"/>
              <a:chOff x="502" y="2006"/>
              <a:chExt cx="1134" cy="941"/>
            </a:xfrm>
          </p:grpSpPr>
          <p:sp>
            <p:nvSpPr>
              <p:cNvPr id="737288" name="Rectangle 8"/>
              <p:cNvSpPr>
                <a:spLocks noChangeArrowheads="1"/>
              </p:cNvSpPr>
              <p:nvPr/>
            </p:nvSpPr>
            <p:spPr bwMode="auto">
              <a:xfrm>
                <a:off x="502" y="2766"/>
                <a:ext cx="1134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89" name="Rectangle 9"/>
              <p:cNvSpPr>
                <a:spLocks noChangeArrowheads="1"/>
              </p:cNvSpPr>
              <p:nvPr/>
            </p:nvSpPr>
            <p:spPr bwMode="auto">
              <a:xfrm>
                <a:off x="629" y="2577"/>
                <a:ext cx="90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0" name="Rectangle 10"/>
              <p:cNvSpPr>
                <a:spLocks noChangeArrowheads="1"/>
              </p:cNvSpPr>
              <p:nvPr/>
            </p:nvSpPr>
            <p:spPr bwMode="auto">
              <a:xfrm>
                <a:off x="738" y="2389"/>
                <a:ext cx="680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1" name="Rectangle 11"/>
              <p:cNvSpPr>
                <a:spLocks noChangeArrowheads="1"/>
              </p:cNvSpPr>
              <p:nvPr/>
            </p:nvSpPr>
            <p:spPr bwMode="auto">
              <a:xfrm>
                <a:off x="843" y="2198"/>
                <a:ext cx="453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2" name="Rectangle 12"/>
              <p:cNvSpPr>
                <a:spLocks noChangeArrowheads="1"/>
              </p:cNvSpPr>
              <p:nvPr/>
            </p:nvSpPr>
            <p:spPr bwMode="auto">
              <a:xfrm>
                <a:off x="958" y="2006"/>
                <a:ext cx="22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4263" name="Group 13"/>
            <p:cNvGrpSpPr>
              <a:grpSpLocks/>
            </p:cNvGrpSpPr>
            <p:nvPr/>
          </p:nvGrpSpPr>
          <p:grpSpPr bwMode="auto">
            <a:xfrm>
              <a:off x="2208" y="1257"/>
              <a:ext cx="1392" cy="1134"/>
              <a:chOff x="2208" y="1824"/>
              <a:chExt cx="1392" cy="1134"/>
            </a:xfrm>
          </p:grpSpPr>
          <p:sp>
            <p:nvSpPr>
              <p:cNvPr id="224270" name="Line 14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71" name="Line 15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4264" name="Group 16"/>
            <p:cNvGrpSpPr>
              <a:grpSpLocks/>
            </p:cNvGrpSpPr>
            <p:nvPr/>
          </p:nvGrpSpPr>
          <p:grpSpPr bwMode="auto">
            <a:xfrm>
              <a:off x="3984" y="1257"/>
              <a:ext cx="1392" cy="1134"/>
              <a:chOff x="3984" y="1824"/>
              <a:chExt cx="1392" cy="1134"/>
            </a:xfrm>
          </p:grpSpPr>
          <p:sp>
            <p:nvSpPr>
              <p:cNvPr id="224268" name="Line 17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69" name="Line 18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4265" name="Text Box 19"/>
            <p:cNvSpPr txBox="1">
              <a:spLocks noChangeArrowheads="1"/>
            </p:cNvSpPr>
            <p:nvPr/>
          </p:nvSpPr>
          <p:spPr bwMode="auto">
            <a:xfrm>
              <a:off x="960" y="2601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4266" name="Text Box 20"/>
            <p:cNvSpPr txBox="1">
              <a:spLocks noChangeArrowheads="1"/>
            </p:cNvSpPr>
            <p:nvPr/>
          </p:nvSpPr>
          <p:spPr bwMode="auto">
            <a:xfrm>
              <a:off x="2762" y="2601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4267" name="Text Box 21"/>
            <p:cNvSpPr txBox="1">
              <a:spLocks noChangeArrowheads="1"/>
            </p:cNvSpPr>
            <p:nvPr/>
          </p:nvSpPr>
          <p:spPr bwMode="auto">
            <a:xfrm>
              <a:off x="4582" y="2601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sp>
        <p:nvSpPr>
          <p:cNvPr id="737302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426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2" grpId="0" autoUpdateAnimBg="0"/>
      <p:bldP spid="737302" grpId="0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1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25285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25301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302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5286" name="Group 6"/>
            <p:cNvGrpSpPr>
              <a:grpSpLocks/>
            </p:cNvGrpSpPr>
            <p:nvPr/>
          </p:nvGrpSpPr>
          <p:grpSpPr bwMode="auto">
            <a:xfrm>
              <a:off x="502" y="1775"/>
              <a:ext cx="1134" cy="941"/>
              <a:chOff x="502" y="1814"/>
              <a:chExt cx="1134" cy="941"/>
            </a:xfrm>
          </p:grpSpPr>
          <p:sp>
            <p:nvSpPr>
              <p:cNvPr id="738311" name="Rectangle 7"/>
              <p:cNvSpPr>
                <a:spLocks noChangeArrowheads="1"/>
              </p:cNvSpPr>
              <p:nvPr/>
            </p:nvSpPr>
            <p:spPr bwMode="auto">
              <a:xfrm>
                <a:off x="502" y="2574"/>
                <a:ext cx="1134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2" name="Rectangle 8"/>
              <p:cNvSpPr>
                <a:spLocks noChangeArrowheads="1"/>
              </p:cNvSpPr>
              <p:nvPr/>
            </p:nvSpPr>
            <p:spPr bwMode="auto">
              <a:xfrm>
                <a:off x="629" y="2385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3" name="Rectangle 9"/>
              <p:cNvSpPr>
                <a:spLocks noChangeArrowheads="1"/>
              </p:cNvSpPr>
              <p:nvPr/>
            </p:nvSpPr>
            <p:spPr bwMode="auto">
              <a:xfrm>
                <a:off x="738" y="2197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4" name="Rectangle 10"/>
              <p:cNvSpPr>
                <a:spLocks noChangeArrowheads="1"/>
              </p:cNvSpPr>
              <p:nvPr/>
            </p:nvSpPr>
            <p:spPr bwMode="auto">
              <a:xfrm>
                <a:off x="843" y="2006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5" name="Rectangle 11"/>
              <p:cNvSpPr>
                <a:spLocks noChangeArrowheads="1"/>
              </p:cNvSpPr>
              <p:nvPr/>
            </p:nvSpPr>
            <p:spPr bwMode="auto">
              <a:xfrm>
                <a:off x="958" y="1814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5287" name="Group 12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25294" name="Line 13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295" name="Line 14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5288" name="Group 15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25292" name="Line 16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293" name="Line 17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5289" name="Text Box 18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5290" name="Text Box 19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5291" name="Text Box 20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sp>
        <p:nvSpPr>
          <p:cNvPr id="225282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38326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528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05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6314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6325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6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39334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6316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6323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4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6317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6321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2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6318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6319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6320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226306" name="Group 16"/>
          <p:cNvGrpSpPr>
            <a:grpSpLocks/>
          </p:cNvGrpSpPr>
          <p:nvPr/>
        </p:nvGrpSpPr>
        <p:grpSpPr bwMode="auto">
          <a:xfrm>
            <a:off x="990600" y="1320800"/>
            <a:ext cx="1439863" cy="1193800"/>
            <a:chOff x="2453" y="2032"/>
            <a:chExt cx="907" cy="752"/>
          </a:xfrm>
        </p:grpSpPr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6" name="Rectangle 18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7" name="Rectangle 19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8" name="Rectangle 20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6307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6309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</a:t>
            </a:r>
            <a:r>
              <a:rPr lang="en-US" altLang="zh-CN" sz="2000" i="1">
                <a:solidFill>
                  <a:srgbClr val="0000FF"/>
                </a:solidFill>
              </a:rPr>
              <a:t>double x , double y</a:t>
            </a:r>
            <a:r>
              <a:rPr lang="en-US" altLang="zh-CN" sz="2000" b="0"/>
              <a:t>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1224" name="AutoShape 8"/>
          <p:cNvSpPr>
            <a:spLocks/>
          </p:cNvSpPr>
          <p:nvPr/>
        </p:nvSpPr>
        <p:spPr bwMode="auto">
          <a:xfrm>
            <a:off x="5410200" y="3219450"/>
            <a:ext cx="1828800" cy="508000"/>
          </a:xfrm>
          <a:prstGeom prst="borderCallout2">
            <a:avLst>
              <a:gd name="adj1" fmla="val 22500"/>
              <a:gd name="adj2" fmla="val -4167"/>
              <a:gd name="adj3" fmla="val 22500"/>
              <a:gd name="adj4" fmla="val -25870"/>
              <a:gd name="adj5" fmla="val -181565"/>
              <a:gd name="adj6" fmla="val -7673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970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4" grpId="0" animBg="1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29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7338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7349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50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7340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7347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48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7341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7345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46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7342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7343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7344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227330" name="Group 16"/>
          <p:cNvGrpSpPr>
            <a:grpSpLocks/>
          </p:cNvGrpSpPr>
          <p:nvPr/>
        </p:nvGrpSpPr>
        <p:grpSpPr bwMode="auto">
          <a:xfrm>
            <a:off x="3894138" y="1320800"/>
            <a:ext cx="1439862" cy="1193800"/>
            <a:chOff x="2453" y="2032"/>
            <a:chExt cx="907" cy="752"/>
          </a:xfrm>
        </p:grpSpPr>
        <p:sp>
          <p:nvSpPr>
            <p:cNvPr id="740369" name="Rectangle 17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1" name="Rectangle 19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2" name="Rectangle 20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7331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7333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3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8357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8373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4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8359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8371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2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8360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8369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0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8361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8362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8363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28364" name="Group 16"/>
            <p:cNvGrpSpPr>
              <a:grpSpLocks/>
            </p:cNvGrpSpPr>
            <p:nvPr/>
          </p:nvGrpSpPr>
          <p:grpSpPr bwMode="auto">
            <a:xfrm>
              <a:off x="2453" y="1920"/>
              <a:ext cx="907" cy="752"/>
              <a:chOff x="2453" y="2032"/>
              <a:chExt cx="907" cy="752"/>
            </a:xfrm>
          </p:grpSpPr>
          <p:sp>
            <p:nvSpPr>
              <p:cNvPr id="741393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4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5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6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28354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  <p:sp>
        <p:nvSpPr>
          <p:cNvPr id="22835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96925" y="2227263"/>
            <a:ext cx="1800225" cy="2873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4758" dir="209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29378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sp>
          <p:nvSpPr>
            <p:cNvPr id="229382" name="Line 4"/>
            <p:cNvSpPr>
              <a:spLocks noChangeShapeType="1"/>
            </p:cNvSpPr>
            <p:nvPr/>
          </p:nvSpPr>
          <p:spPr bwMode="auto">
            <a:xfrm>
              <a:off x="384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3" name="Line 5"/>
            <p:cNvSpPr>
              <a:spLocks noChangeShapeType="1"/>
            </p:cNvSpPr>
            <p:nvPr/>
          </p:nvSpPr>
          <p:spPr bwMode="auto">
            <a:xfrm>
              <a:off x="1078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4" name="Line 6"/>
            <p:cNvSpPr>
              <a:spLocks noChangeShapeType="1"/>
            </p:cNvSpPr>
            <p:nvPr/>
          </p:nvSpPr>
          <p:spPr bwMode="auto">
            <a:xfrm>
              <a:off x="2208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5" name="Line 7"/>
            <p:cNvSpPr>
              <a:spLocks noChangeShapeType="1"/>
            </p:cNvSpPr>
            <p:nvPr/>
          </p:nvSpPr>
          <p:spPr bwMode="auto">
            <a:xfrm>
              <a:off x="2902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6" name="Line 8"/>
            <p:cNvSpPr>
              <a:spLocks noChangeShapeType="1"/>
            </p:cNvSpPr>
            <p:nvPr/>
          </p:nvSpPr>
          <p:spPr bwMode="auto">
            <a:xfrm>
              <a:off x="3984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7" name="Line 9"/>
            <p:cNvSpPr>
              <a:spLocks noChangeShapeType="1"/>
            </p:cNvSpPr>
            <p:nvPr/>
          </p:nvSpPr>
          <p:spPr bwMode="auto">
            <a:xfrm>
              <a:off x="4678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8" name="Text Box 10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9389" name="Text Box 11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9390" name="Text Box 12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2413" name="Rectangle 13"/>
            <p:cNvSpPr>
              <a:spLocks noChangeArrowheads="1"/>
            </p:cNvSpPr>
            <p:nvPr/>
          </p:nvSpPr>
          <p:spPr bwMode="auto">
            <a:xfrm>
              <a:off x="2453" y="2491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4" name="Rectangle 14"/>
            <p:cNvSpPr>
              <a:spLocks noChangeArrowheads="1"/>
            </p:cNvSpPr>
            <p:nvPr/>
          </p:nvSpPr>
          <p:spPr bwMode="auto">
            <a:xfrm>
              <a:off x="2562" y="2303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5" name="Rectangle 15"/>
            <p:cNvSpPr>
              <a:spLocks noChangeArrowheads="1"/>
            </p:cNvSpPr>
            <p:nvPr/>
          </p:nvSpPr>
          <p:spPr bwMode="auto">
            <a:xfrm>
              <a:off x="2667" y="2112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6" name="Rectangle 16"/>
            <p:cNvSpPr>
              <a:spLocks noChangeArrowheads="1"/>
            </p:cNvSpPr>
            <p:nvPr/>
          </p:nvSpPr>
          <p:spPr bwMode="auto">
            <a:xfrm>
              <a:off x="2782" y="1920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9379" name="Text Box 17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2938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6505575" y="2227263"/>
            <a:ext cx="1800225" cy="2873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4758" dir="209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30402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0406" name="Group 4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0421" name="Line 5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22" name="Line 6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0407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0419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20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0408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0417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18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0409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0410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0411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30412" name="Group 16"/>
            <p:cNvGrpSpPr>
              <a:grpSpLocks/>
            </p:cNvGrpSpPr>
            <p:nvPr/>
          </p:nvGrpSpPr>
          <p:grpSpPr bwMode="auto">
            <a:xfrm>
              <a:off x="2453" y="1920"/>
              <a:ext cx="907" cy="752"/>
              <a:chOff x="2453" y="2032"/>
              <a:chExt cx="907" cy="752"/>
            </a:xfrm>
          </p:grpSpPr>
          <p:sp>
            <p:nvSpPr>
              <p:cNvPr id="743441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2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3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4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0403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040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5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1429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1445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6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1430" name="Group 6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1443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4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1431" name="Group 9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1441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2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1432" name="Text Box 12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1433" name="Text Box 13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1434" name="Text Box 14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31435" name="Group 15"/>
            <p:cNvGrpSpPr>
              <a:grpSpLocks/>
            </p:cNvGrpSpPr>
            <p:nvPr/>
          </p:nvGrpSpPr>
          <p:grpSpPr bwMode="auto">
            <a:xfrm>
              <a:off x="2453" y="1921"/>
              <a:ext cx="907" cy="752"/>
              <a:chOff x="2453" y="2032"/>
              <a:chExt cx="907" cy="752"/>
            </a:xfrm>
          </p:grpSpPr>
          <p:sp>
            <p:nvSpPr>
              <p:cNvPr id="744464" name="Rectangle 16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5" name="Rectangle 17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6" name="Rectangle 18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7" name="Rectangle 19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44468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1426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1427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49" name="Group 2"/>
          <p:cNvGrpSpPr>
            <a:grpSpLocks/>
          </p:cNvGrpSpPr>
          <p:nvPr/>
        </p:nvGrpSpPr>
        <p:grpSpPr bwMode="auto">
          <a:xfrm>
            <a:off x="3894138" y="1320800"/>
            <a:ext cx="1439862" cy="1193800"/>
            <a:chOff x="2453" y="2032"/>
            <a:chExt cx="907" cy="752"/>
          </a:xfrm>
        </p:grpSpPr>
        <p:sp>
          <p:nvSpPr>
            <p:cNvPr id="745475" name="Rectangle 3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7" name="Rectangle 5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8" name="Rectangle 6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2450" name="Group 7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2454" name="Group 8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2465" name="Line 9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6" name="Line 10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2455" name="Group 11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2463" name="Line 12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4" name="Line 13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2456" name="Group 14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2461" name="Line 15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2" name="Line 16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2457" name="Text Box 17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2458" name="Text Box 18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2459" name="Text Box 19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5492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2451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2452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73" name="Group 2"/>
          <p:cNvGrpSpPr>
            <a:grpSpLocks/>
          </p:cNvGrpSpPr>
          <p:nvPr/>
        </p:nvGrpSpPr>
        <p:grpSpPr bwMode="auto">
          <a:xfrm>
            <a:off x="6713538" y="1320800"/>
            <a:ext cx="1439862" cy="1193800"/>
            <a:chOff x="2453" y="2032"/>
            <a:chExt cx="907" cy="752"/>
          </a:xfrm>
        </p:grpSpPr>
        <p:sp>
          <p:nvSpPr>
            <p:cNvPr id="746499" name="Rectangle 3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0" name="Rectangle 4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1" name="Rectangle 5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2" name="Rectangle 6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3474" name="Group 7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3478" name="Group 8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3489" name="Line 9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90" name="Line 10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3479" name="Group 11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3487" name="Line 12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88" name="Line 13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3480" name="Group 14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3485" name="Line 15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86" name="Line 16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3481" name="Text Box 17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3482" name="Text Box 18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3483" name="Text Box 19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6516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3475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347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6521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7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34501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34517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8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4502" name="Group 6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34515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6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4503" name="Group 9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34513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4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4504" name="Text Box 12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4505" name="Text Box 13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4506" name="Text Box 14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7535" name="Rectangle 15"/>
            <p:cNvSpPr>
              <a:spLocks noChangeArrowheads="1"/>
            </p:cNvSpPr>
            <p:nvPr/>
          </p:nvSpPr>
          <p:spPr bwMode="auto">
            <a:xfrm>
              <a:off x="4128" y="2535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4508" name="Group 16"/>
            <p:cNvGrpSpPr>
              <a:grpSpLocks/>
            </p:cNvGrpSpPr>
            <p:nvPr/>
          </p:nvGrpSpPr>
          <p:grpSpPr bwMode="auto">
            <a:xfrm>
              <a:off x="4229" y="1774"/>
              <a:ext cx="907" cy="752"/>
              <a:chOff x="2453" y="2032"/>
              <a:chExt cx="907" cy="752"/>
            </a:xfrm>
          </p:grpSpPr>
          <p:sp>
            <p:nvSpPr>
              <p:cNvPr id="747537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38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39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40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4498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4499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1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35525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35541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42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5526" name="Group 6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35539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40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5527" name="Group 9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35537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38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5528" name="Text Box 12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5529" name="Text Box 13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5530" name="Text Box 14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8559" name="Rectangle 15"/>
            <p:cNvSpPr>
              <a:spLocks noChangeArrowheads="1"/>
            </p:cNvSpPr>
            <p:nvPr/>
          </p:nvSpPr>
          <p:spPr bwMode="auto">
            <a:xfrm>
              <a:off x="4128" y="2535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532" name="Group 16"/>
            <p:cNvGrpSpPr>
              <a:grpSpLocks/>
            </p:cNvGrpSpPr>
            <p:nvPr/>
          </p:nvGrpSpPr>
          <p:grpSpPr bwMode="auto">
            <a:xfrm>
              <a:off x="4229" y="1774"/>
              <a:ext cx="907" cy="752"/>
              <a:chOff x="2453" y="2032"/>
              <a:chExt cx="907" cy="752"/>
            </a:xfrm>
          </p:grpSpPr>
          <p:sp>
            <p:nvSpPr>
              <p:cNvPr id="748561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2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3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4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5522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5523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8569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1865313" y="1063625"/>
            <a:ext cx="5567848" cy="508049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400" b="0">
                <a:solidFill>
                  <a:srgbClr val="008000"/>
                </a:solidFill>
              </a:rPr>
              <a:t> </a:t>
            </a:r>
          </a:p>
          <a:p>
            <a:pPr eaLnBrk="0" hangingPunct="0"/>
            <a:r>
              <a:rPr lang="en-US" altLang="zh-CN" sz="2000" b="0"/>
              <a:t>#include&lt;iostream&gt;</a:t>
            </a:r>
          </a:p>
          <a:p>
            <a:pPr eaLnBrk="0" hangingPunct="0"/>
            <a:r>
              <a:rPr lang="en-US" altLang="zh-CN" sz="2000" b="0"/>
              <a:t>using namespace std ;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void hanoi ( int n, char a,  char b,  char c )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{  if  ( n &gt;= 1 )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       {  </a:t>
            </a:r>
            <a:r>
              <a:rPr lang="en-US" altLang="zh-CN" sz="2000">
                <a:solidFill>
                  <a:schemeClr val="accent1"/>
                </a:solidFill>
              </a:rPr>
              <a:t>hanoi ( n-1,  a,  c,  b ) ;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           cout &lt;&lt; a &lt;&lt; " --&gt; " &lt;&lt; c &lt;&lt; endl ;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           </a:t>
            </a:r>
            <a:r>
              <a:rPr lang="en-US" altLang="zh-CN" sz="2000">
                <a:solidFill>
                  <a:schemeClr val="accent1"/>
                </a:solidFill>
              </a:rPr>
              <a:t>hanoi ( n-1,  b,  a,  c ) ;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        }</a:t>
            </a:r>
          </a:p>
          <a:p>
            <a:pPr eaLnBrk="0" hangingPunct="0"/>
            <a:r>
              <a:rPr lang="en-US" altLang="zh-CN" sz="2000" b="0">
                <a:solidFill>
                  <a:schemeClr val="accent1"/>
                </a:solidFill>
              </a:rPr>
              <a:t>  }</a:t>
            </a:r>
          </a:p>
          <a:p>
            <a:pPr eaLnBrk="0" hangingPunct="0"/>
            <a:r>
              <a:rPr lang="en-US" altLang="zh-CN" sz="2000" b="0"/>
              <a:t>int main ()</a:t>
            </a:r>
          </a:p>
          <a:p>
            <a:pPr eaLnBrk="0" hangingPunct="0"/>
            <a:r>
              <a:rPr lang="en-US" altLang="zh-CN" sz="2000" b="0"/>
              <a:t>  {  int  m ;</a:t>
            </a:r>
          </a:p>
          <a:p>
            <a:pPr eaLnBrk="0" hangingPunct="0"/>
            <a:r>
              <a:rPr lang="en-US" altLang="zh-CN" sz="2000" b="0"/>
              <a:t>      cout &lt;&lt; " Input the number of diskes: " &lt;&lt; endl ;</a:t>
            </a:r>
          </a:p>
          <a:p>
            <a:pPr eaLnBrk="0" hangingPunct="0"/>
            <a:r>
              <a:rPr lang="en-US" altLang="zh-CN" sz="2000" b="0"/>
              <a:t>      cin &gt;&gt; m ;</a:t>
            </a:r>
          </a:p>
          <a:p>
            <a:pPr eaLnBrk="0" hangingPunct="0"/>
            <a:r>
              <a:rPr lang="en-US" altLang="zh-CN" sz="2000" b="0"/>
              <a:t>      hanoi ( m,  'A' ,  'B' , 'C' ) ;</a:t>
            </a:r>
          </a:p>
          <a:p>
            <a:pPr eaLnBrk="0" hangingPunct="0"/>
            <a:r>
              <a:rPr lang="en-US" altLang="zh-CN" sz="2000" b="0"/>
              <a:t>  }</a:t>
            </a:r>
          </a:p>
        </p:txBody>
      </p:sp>
      <p:sp>
        <p:nvSpPr>
          <p:cNvPr id="23654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4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49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4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49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49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49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49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49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49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495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495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build="p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}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2248" name="AutoShape 8"/>
          <p:cNvSpPr>
            <a:spLocks/>
          </p:cNvSpPr>
          <p:nvPr/>
        </p:nvSpPr>
        <p:spPr bwMode="auto">
          <a:xfrm>
            <a:off x="6172200" y="3956050"/>
            <a:ext cx="1371600" cy="508000"/>
          </a:xfrm>
          <a:prstGeom prst="borderCallout2">
            <a:avLst>
              <a:gd name="adj1" fmla="val 22500"/>
              <a:gd name="adj2" fmla="val -5556"/>
              <a:gd name="adj3" fmla="val 22500"/>
              <a:gd name="adj4" fmla="val -50463"/>
              <a:gd name="adj5" fmla="val -194065"/>
              <a:gd name="adj6" fmla="val -140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8" grpId="0" animBg="1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7575" name="Rectangle 3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7576" name="Rectangle 4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7573" name="Rectangle 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7574" name="Text Box 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544513" y="347663"/>
            <a:ext cx="5170487" cy="2044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b="0"/>
              <a:t> </a:t>
            </a:r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hanoi ( m,  'A' ,  'B' , 'C' ) ;</a:t>
            </a:r>
          </a:p>
          <a:p>
            <a:pPr eaLnBrk="0" hangingPunct="0"/>
            <a:r>
              <a:rPr lang="en-US" altLang="zh-CN" b="0"/>
              <a:t>  }</a:t>
            </a:r>
          </a:p>
        </p:txBody>
      </p:sp>
      <p:sp>
        <p:nvSpPr>
          <p:cNvPr id="23757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1" grpId="0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38594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8603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8604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162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38597" name="Group 9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8601" name="Rectangle 10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8602" name="Text Box 11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38599" name="Text Box 13"/>
          <p:cNvSpPr txBox="1">
            <a:spLocks noChangeArrowheads="1"/>
          </p:cNvSpPr>
          <p:nvPr/>
        </p:nvSpPr>
        <p:spPr bwMode="auto">
          <a:xfrm>
            <a:off x="544513" y="347663"/>
            <a:ext cx="5170487" cy="2044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b="0"/>
              <a:t> </a:t>
            </a:r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</a:t>
            </a:r>
            <a:r>
              <a:rPr lang="en-US" altLang="zh-CN">
                <a:solidFill>
                  <a:srgbClr val="FFFFFF"/>
                </a:solidFill>
              </a:rPr>
              <a:t>hanoi ( m,  'A' ,  'B' , 'C' ) ;</a:t>
            </a:r>
          </a:p>
          <a:p>
            <a:pPr eaLnBrk="0" hangingPunct="0"/>
            <a:r>
              <a:rPr lang="en-US" altLang="zh-CN" b="0"/>
              <a:t>  }</a:t>
            </a:r>
          </a:p>
        </p:txBody>
      </p:sp>
      <p:sp>
        <p:nvSpPr>
          <p:cNvPr id="23860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3" grpId="0" animBg="1" autoUpdateAnimBg="0"/>
      <p:bldP spid="751624" grpId="0" animBg="1" autoUpdateAnimBg="0"/>
      <p:bldP spid="751628" grpId="0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7" name="Group 2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9627" name="Rectangle 3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9628" name="Rectangle 4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2645" name="Rectangle 5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39618" name="Rectangle 6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39619" name="Rectangle 7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39620" name="Group 8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39621" name="Text Box 11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752652" name="Text Box 12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endParaRPr lang="en-US" altLang="zh-CN" sz="2000" b="0"/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39623" name="Rectangle 13"/>
          <p:cNvSpPr>
            <a:spLocks noChangeArrowheads="1"/>
          </p:cNvSpPr>
          <p:nvPr/>
        </p:nvSpPr>
        <p:spPr bwMode="auto">
          <a:xfrm>
            <a:off x="544513" y="365125"/>
            <a:ext cx="11461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</a:p>
        </p:txBody>
      </p:sp>
      <p:sp>
        <p:nvSpPr>
          <p:cNvPr id="239624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52" grpId="0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2"/>
          <p:cNvSpPr>
            <a:spLocks noChangeArrowheads="1"/>
          </p:cNvSpPr>
          <p:nvPr/>
        </p:nvSpPr>
        <p:spPr bwMode="auto">
          <a:xfrm>
            <a:off x="609600" y="1219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0642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</a:t>
            </a:r>
            <a:r>
              <a:rPr lang="en-US" altLang="zh-CN">
                <a:solidFill>
                  <a:srgbClr val="FFFFFF"/>
                </a:solidFill>
              </a:rPr>
              <a:t>{ hanoi ( n-1, a, c, b)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0643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0663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0664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3671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0644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0645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74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76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79" name="Rectangle 15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40650" name="Group 1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40661" name="Rectangle 1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0662" name="Text Box 1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40651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06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53688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89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3691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92" name="Rectangle 28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753693" name="Rectangle 2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536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7536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4" grpId="0" animBg="1"/>
      <p:bldP spid="753676" grpId="0" autoUpdateAnimBg="0"/>
      <p:bldP spid="753677" grpId="0" animBg="1"/>
      <p:bldP spid="753679" grpId="0" autoUpdateAnimBg="0"/>
      <p:bldP spid="753684" grpId="0" autoUpdateAnimBg="0"/>
      <p:bldP spid="753685" grpId="0" autoUpdateAnimBg="0"/>
      <p:bldP spid="753688" grpId="0" animBg="1"/>
      <p:bldP spid="753689" grpId="0" animBg="1" autoUpdateAnimBg="0"/>
      <p:bldP spid="753690" grpId="0" autoUpdateAnimBg="0"/>
      <p:bldP spid="753691" grpId="0" animBg="1" autoUpdateAnimBg="0"/>
      <p:bldP spid="753692" grpId="0" animBg="1" autoUpdateAnimBg="0"/>
      <p:bldP spid="753693" grpId="0" animBg="1" autoUpdateAnimBg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2"/>
          <p:cNvSpPr>
            <a:spLocks noChangeArrowheads="1"/>
          </p:cNvSpPr>
          <p:nvPr/>
        </p:nvSpPr>
        <p:spPr bwMode="auto">
          <a:xfrm>
            <a:off x="5334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1666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41667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1689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1690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7031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1668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1669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1670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1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1672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1673" name="Line 1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4" name="Rectangle 14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41675" name="Rectangle 15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41676" name="Group 1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41687" name="Rectangle 1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1688" name="Text Box 1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41677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167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7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80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1681" name="Line 2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2" name="Rectangle 24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241683" name="Text Box 25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84" name="Rectangle 26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897051" name="Rectangle 27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897052" name="Rectangle 28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51" grpId="0" animBg="1"/>
      <p:bldP spid="897052" grpId="0" animBg="1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ChangeArrowheads="1"/>
          </p:cNvSpPr>
          <p:nvPr/>
        </p:nvSpPr>
        <p:spPr bwMode="auto">
          <a:xfrm>
            <a:off x="609600" y="1524000"/>
            <a:ext cx="34290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269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269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269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2709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2710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269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269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69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269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698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9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2700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701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754706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2703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2704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2705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4710" name="Line 22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42708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4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06" grpId="0" autoUpdateAnimBg="0"/>
      <p:bldP spid="754710" grpId="0" animBg="1"/>
      <p:bldP spid="754711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371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371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371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3735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3736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805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371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371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19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0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3721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22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3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3724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25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3726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3727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372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372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3730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898073" name="Line 2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98074" name="Rectangle 26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A, C )</a:t>
            </a:r>
          </a:p>
        </p:txBody>
      </p:sp>
      <p:sp>
        <p:nvSpPr>
          <p:cNvPr id="898075" name="Text Box 27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898076" name="Rectangle 28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8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73" grpId="0" animBg="1"/>
      <p:bldP spid="898074" grpId="0" animBg="1" autoUpdateAnimBg="0"/>
      <p:bldP spid="898075" grpId="0" autoUpdateAnimBg="0"/>
      <p:bldP spid="898076" grpId="0" animBg="1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473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473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4474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476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476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908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474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474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3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4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4745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6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4748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9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4750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4751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4752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4753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47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4755" name="Line 2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56" name="Rectangle 24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A, C )</a:t>
            </a:r>
          </a:p>
        </p:txBody>
      </p:sp>
      <p:sp>
        <p:nvSpPr>
          <p:cNvPr id="244757" name="Text Box 25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4758" name="Rectangle 26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899099" name="Rectangle 27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899100" name="Rectangle 28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99" grpId="0" animBg="1"/>
      <p:bldP spid="899100" grpId="0" animBg="1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25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45763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5781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5782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5764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5765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66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7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5768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69" name="Line 1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0" name="Rectangle 1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5771" name="Rectangle 1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72" name="Text Box 15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5773" name="Text Box 16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5729" name="Rectangle 17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5775" name="Text Box 18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5776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5777" name="Text Box 20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 useBgFill="1">
        <p:nvSpPr>
          <p:cNvPr id="755733" name="Rectangle 21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45779" name="Text Box 22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4578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9" grpId="0" animBg="1"/>
      <p:bldP spid="755733" grpId="0" animBg="1" autoUpdateAnimBg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46786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6803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6804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6787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6788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6789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90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6791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6792" name="Line 1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93" name="Text Box 15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6794" name="Text Box 16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6755" name="Text Box 19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6797" name="Text Box 20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6798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6760" name="Text Box 24"/>
          <p:cNvSpPr txBox="1">
            <a:spLocks noChangeArrowheads="1"/>
          </p:cNvSpPr>
          <p:nvPr/>
        </p:nvSpPr>
        <p:spPr bwMode="auto">
          <a:xfrm>
            <a:off x="2590800" y="4267200"/>
            <a:ext cx="5905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46800" name="Rectangle 25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6801" name="Text Box 26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4680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3" grpId="0" animBg="1"/>
      <p:bldP spid="756755" grpId="0" animBg="1" autoUpdateAnimBg="0"/>
      <p:bldP spid="7567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3272" name="AutoShape 8"/>
          <p:cNvSpPr>
            <a:spLocks/>
          </p:cNvSpPr>
          <p:nvPr/>
        </p:nvSpPr>
        <p:spPr bwMode="auto">
          <a:xfrm>
            <a:off x="5791200" y="4083050"/>
            <a:ext cx="1447800" cy="508000"/>
          </a:xfrm>
          <a:prstGeom prst="borderCallout2">
            <a:avLst>
              <a:gd name="adj1" fmla="val 22500"/>
              <a:gd name="adj2" fmla="val -5264"/>
              <a:gd name="adj3" fmla="val 22500"/>
              <a:gd name="adj4" fmla="val -35528"/>
              <a:gd name="adj5" fmla="val -121565"/>
              <a:gd name="adj6" fmla="val -125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返回值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3886200" y="2330450"/>
            <a:ext cx="5029200" cy="354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38100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语句形式：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或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作用：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返回函数值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不再执行后续语句，程序控制返回调用点</a:t>
            </a:r>
            <a:endParaRPr lang="zh-CN" altLang="en-US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一个函数体内可以有多个</a:t>
            </a: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return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语句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 i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i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表达式</a:t>
            </a: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返回值的类型与函数类型不相同时，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自动强制转换成函数的类型</a:t>
            </a:r>
            <a:r>
              <a:rPr lang="en-US" altLang="en-US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ebdings" pitchFamily="18" charset="2"/>
              </a:rPr>
              <a:t>	</a:t>
            </a:r>
            <a:endParaRPr lang="zh-CN" altLang="en-US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宋体" pitchFamily="2" charset="-122"/>
              <a:ea typeface="Arial Unicode MS" pitchFamily="34" charset="-122"/>
              <a:cs typeface="Arial Unicode MS" pitchFamily="34" charset="-122"/>
              <a:sym typeface="Webdings" pitchFamily="18" charset="2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2" grpId="0" animBg="1" autoUpdateAnimBg="0"/>
      <p:bldP spid="523273" grpId="0" build="p" animBg="1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781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781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782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782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776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781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781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781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1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781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7818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7819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7820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7821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7822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7782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782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57785" name="Rectangle 2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577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9" grpId="0" animBg="1"/>
      <p:bldP spid="757781" grpId="0" autoUpdateAnimBg="0"/>
      <p:bldP spid="757782" grpId="0" autoUpdateAnimBg="0"/>
      <p:bldP spid="757785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609600" y="1255713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883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883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chemeClr val="hlink"/>
                </a:solidFill>
              </a:rPr>
              <a:t>     </a:t>
            </a:r>
            <a:r>
              <a:rPr lang="en-US" altLang="zh-CN">
                <a:solidFill>
                  <a:srgbClr val="FFFFFF"/>
                </a:solidFill>
              </a:rPr>
              <a:t>{ </a:t>
            </a:r>
            <a:r>
              <a:rPr lang="en-US" altLang="zh-CN">
                <a:solidFill>
                  <a:schemeClr val="hlink"/>
                </a:solidFill>
              </a:rPr>
              <a:t>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883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8856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8857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010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883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883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39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0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8841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42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8843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8844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8845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8846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8847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8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  <p:sp>
        <p:nvSpPr>
          <p:cNvPr id="248849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50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8851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0120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0121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C, B , A)</a:t>
            </a:r>
          </a:p>
        </p:txBody>
      </p:sp>
      <p:sp>
        <p:nvSpPr>
          <p:cNvPr id="900122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900123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20" grpId="0" animBg="1"/>
      <p:bldP spid="900121" grpId="0" animBg="1" autoUpdateAnimBg="0"/>
      <p:bldP spid="900122" grpId="0" autoUpdateAnimBg="0"/>
      <p:bldP spid="900123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985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985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chemeClr val="hlink"/>
                </a:solidFill>
              </a:rPr>
              <a:t>     </a:t>
            </a:r>
            <a:r>
              <a:rPr lang="en-US" altLang="zh-CN" b="0"/>
              <a:t>{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 b="0"/>
              <a:t>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4986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9882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9883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112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986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986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63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4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9865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66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9867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9868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9869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9870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9871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72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  <p:sp>
        <p:nvSpPr>
          <p:cNvPr id="249873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74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9875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9876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77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C, B , A)</a:t>
            </a:r>
          </a:p>
        </p:txBody>
      </p:sp>
      <p:sp>
        <p:nvSpPr>
          <p:cNvPr id="249878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9879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  <p:sp>
        <p:nvSpPr>
          <p:cNvPr id="901148" name="Rectangle 28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1149" name="Rectangle 29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8" grpId="0" animBg="1"/>
      <p:bldP spid="901149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088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088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088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0903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0904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879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088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088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87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0888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0889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90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0891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0892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0893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0894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0895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0896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0897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98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758807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809" name="Text Box 25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50902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88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7" grpId="0" autoUpdateAnimBg="0"/>
      <p:bldP spid="758808" grpId="0" animBg="1"/>
      <p:bldP spid="758809" grpId="0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190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190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190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1929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1930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215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190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191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11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12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1913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14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1915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16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17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1918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191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0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192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22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1923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24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217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2172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 )</a:t>
            </a:r>
          </a:p>
        </p:txBody>
      </p:sp>
      <p:sp>
        <p:nvSpPr>
          <p:cNvPr id="902173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2174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1" grpId="0" animBg="1"/>
      <p:bldP spid="902172" grpId="0" animBg="1" autoUpdateAnimBg="0"/>
      <p:bldP spid="902173" grpId="0" autoUpdateAnimBg="0"/>
      <p:bldP spid="902174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293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293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5293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2956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2957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317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293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293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3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3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293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38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2939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0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1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2942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2943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44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2945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46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2947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8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52949" name="Line 2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50" name="Rectangle 26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 )</a:t>
            </a:r>
          </a:p>
        </p:txBody>
      </p:sp>
      <p:sp>
        <p:nvSpPr>
          <p:cNvPr id="252951" name="Text Box 27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2952" name="Rectangle 28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  <p:sp>
        <p:nvSpPr>
          <p:cNvPr id="903197" name="Rectangle 29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3198" name="Rectangle 30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03199" name="Line 31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97" grpId="0" animBg="1"/>
      <p:bldP spid="903198" grpId="0" animBg="1" autoUpdateAnimBg="0"/>
      <p:bldP spid="903199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8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3976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3977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9815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3957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3958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59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60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3961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62" name="Text Box 13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3963" name="Text Box 14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3964" name="Text Box 15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3965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3966" name="Text Box 17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3967" name="Line 18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68" name="Rectangle 1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3969" name="Rectangle 20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70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3971" name="Text Box 22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9831" name="Line 2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59833" name="Rectangle 25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5397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1" grpId="0" animBg="1"/>
      <p:bldP spid="759832" grpId="0" animBg="1"/>
      <p:bldP spid="759833" grpId="0" animBg="1" autoUpdateAnimBg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3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4995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4996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0838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4980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4981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4982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4983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4984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4985" name="Text Box 12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4986" name="Text Box 13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4987" name="Text Box 14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4988" name="Text Box 15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4989" name="Text Box 16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4990" name="Text Box 17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0850" name="Rectangle 18"/>
          <p:cNvSpPr>
            <a:spLocks noChangeArrowheads="1"/>
          </p:cNvSpPr>
          <p:nvPr/>
        </p:nvSpPr>
        <p:spPr bwMode="auto">
          <a:xfrm>
            <a:off x="4648200" y="4495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60851" name="Rectangle 19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54993" name="Text Box 20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5499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50" grpId="0" animBg="1"/>
      <p:bldP spid="760851" grpId="0" animBg="1" autoUpdateAnimBg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00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6003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6022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6023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1863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6004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6005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6006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07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6008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6009" name="Text Box 13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6010" name="Text Box 14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6011" name="Text Box 15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6012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6013" name="Text Box 17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6014" name="Text Box 18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1875" name="Line 1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16" name="Rectangle 20"/>
          <p:cNvSpPr>
            <a:spLocks noChangeArrowheads="1"/>
          </p:cNvSpPr>
          <p:nvPr/>
        </p:nvSpPr>
        <p:spPr bwMode="auto">
          <a:xfrm>
            <a:off x="4648200" y="4495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56017" name="Rectangle 21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761878" name="Text Box 22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1879" name="Text Box 23"/>
          <p:cNvSpPr txBox="1">
            <a:spLocks noChangeArrowheads="1"/>
          </p:cNvSpPr>
          <p:nvPr/>
        </p:nvSpPr>
        <p:spPr bwMode="auto">
          <a:xfrm>
            <a:off x="2590800" y="3373438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56020" name="Text Box 2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56021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75" grpId="0" animBg="1"/>
      <p:bldP spid="761878" grpId="0" animBg="1" autoUpdateAnimBg="0"/>
      <p:bldP spid="761879" grpId="0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702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702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702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7042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7043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288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702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703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703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703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3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3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703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289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2899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7040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41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96" grpId="0" animBg="1"/>
      <p:bldP spid="762897" grpId="0" animBg="1" autoUpdateAnimBg="0"/>
      <p:bldP spid="762898" grpId="0" animBg="1" autoUpdateAnimBg="0"/>
      <p:bldP spid="7628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4038600" y="2338388"/>
            <a:ext cx="4724400" cy="3597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Type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 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</a:t>
            </a: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  <a:r>
              <a:rPr lang="en-US" altLang="zh-CN" sz="2000" b="0">
                <a:ea typeface="宋体" pitchFamily="2" charset="-122"/>
              </a:rPr>
              <a:t> ;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void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  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;   	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可省略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000" b="0">
                <a:ea typeface="宋体" pitchFamily="2" charset="-122"/>
              </a:rPr>
              <a:t>	</a:t>
            </a: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3277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ChangeArrowheads="1"/>
          </p:cNvSpPr>
          <p:nvPr/>
        </p:nvSpPr>
        <p:spPr bwMode="auto">
          <a:xfrm>
            <a:off x="609600" y="12954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805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805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{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hanoi ( n-1, a, c, b)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805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807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807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805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805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8055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8056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57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58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8059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60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1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58062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3923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25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8065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763927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8067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68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6393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32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B, A, C )</a:t>
            </a:r>
          </a:p>
        </p:txBody>
      </p: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63934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763935" name="Rectangle 31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B, C, 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39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6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6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6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3" grpId="0" animBg="1"/>
      <p:bldP spid="763925" grpId="0" autoUpdateAnimBg="0"/>
      <p:bldP spid="763927" grpId="0" autoUpdateAnimBg="0"/>
      <p:bldP spid="763931" grpId="0" animBg="1"/>
      <p:bldP spid="763932" grpId="0" animBg="1" autoUpdateAnimBg="0"/>
      <p:bldP spid="763933" grpId="0" autoUpdateAnimBg="0"/>
      <p:bldP spid="763934" grpId="0" animBg="1" autoUpdateAnimBg="0"/>
      <p:bldP spid="763935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907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907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5907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9100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9101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420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907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907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79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9080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1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2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9083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4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5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59086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87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8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B, C, A )</a:t>
            </a:r>
          </a:p>
        </p:txBody>
      </p:sp>
      <p:sp>
        <p:nvSpPr>
          <p:cNvPr id="259089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90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9091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9092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93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59094" name="Line 26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95" name="Rectangle 27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B, A, C )</a:t>
            </a:r>
          </a:p>
        </p:txBody>
      </p:sp>
      <p:sp>
        <p:nvSpPr>
          <p:cNvPr id="259096" name="Text Box 28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9097" name="Rectangle 29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904222" name="Rectangle 30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4223" name="Rectangle 31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2" grpId="0" animBg="1"/>
      <p:bldP spid="904223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009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009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010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012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012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493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010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010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0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010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010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011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11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12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0113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14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0115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0116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4953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4955" name="Text Box 27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0120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49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3" grpId="0" autoUpdateAnimBg="0"/>
      <p:bldP spid="764954" grpId="0" animBg="1"/>
      <p:bldP spid="764955" grpId="0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112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112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112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1147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1148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522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112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112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27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1128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29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30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1131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32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3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1134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35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6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1137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38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1139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1140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41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42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5245" name="Line 29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5246" name="Rectangle 30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 , B , A)</a:t>
            </a:r>
          </a:p>
        </p:txBody>
      </p:sp>
      <p:sp>
        <p:nvSpPr>
          <p:cNvPr id="905247" name="Text Box 31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5248" name="Rectangle 32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45" grpId="0" animBg="1"/>
      <p:bldP spid="905246" grpId="0" animBg="1" autoUpdateAnimBg="0"/>
      <p:bldP spid="905247" grpId="0" autoUpdateAnimBg="0"/>
      <p:bldP spid="905248" grpId="0" animBg="1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214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4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   </a:t>
            </a:r>
            <a:r>
              <a:rPr lang="en-US" altLang="zh-CN" b="0"/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214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217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217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624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214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215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5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215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215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5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215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5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60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216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62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2163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2164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65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66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62167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68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 , B , A)</a:t>
            </a:r>
          </a:p>
        </p:txBody>
      </p:sp>
      <p:sp>
        <p:nvSpPr>
          <p:cNvPr id="262169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2170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  <p:sp>
        <p:nvSpPr>
          <p:cNvPr id="906271" name="Rectangle 31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6272" name="Rectangle 32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06273" name="Line 3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71" grpId="0" animBg="1"/>
      <p:bldP spid="906272" grpId="0" animBg="1" autoUpdateAnimBg="0"/>
      <p:bldP spid="90627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9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3193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3194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5959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3173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3174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75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3176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77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78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3179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80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1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3182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83" name="Line 18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4" name="Rectangle 1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3185" name="Rectangle 20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86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3187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3188" name="Text Box 23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89" name="Text Box 24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65978" name="Rectangle 26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6319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77" grpId="0" animBg="1"/>
      <p:bldP spid="765978" grpId="0" animBg="1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64194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4220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4221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698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4195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4196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197" name="Text Box 9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4198" name="Text Box 10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199" name="Text Box 11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00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4201" name="Text Box 1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02" name="Line 14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3" name="Rectangle 15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4204" name="Rectangle 16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205" name="Line 1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6" name="Rectangle 18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4207" name="Rectangle 19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20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420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4210" name="Text Box 22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11" name="Text Box 23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7000" name="Line 2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3" name="Rectangle 25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64214" name="Rectangle 26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767003" name="Text Box 27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700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5905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4217" name="Rectangle 29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4218" name="Text Box 30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6421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0" grpId="0" animBg="1"/>
      <p:bldP spid="767003" grpId="0" animBg="1" autoUpdateAnimBg="0"/>
      <p:bldP spid="767004" grpId="0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2"/>
          <p:cNvSpPr>
            <a:spLocks noChangeArrowheads="1"/>
          </p:cNvSpPr>
          <p:nvPr/>
        </p:nvSpPr>
        <p:spPr bwMode="auto">
          <a:xfrm>
            <a:off x="609600" y="1828800"/>
            <a:ext cx="34290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521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521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</a:t>
            </a:r>
            <a:r>
              <a:rPr lang="en-US" altLang="zh-CN"/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522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5240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5241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800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522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522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522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522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522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523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5231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5232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33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8022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24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8025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5237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3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68029" name="Rectangle 2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80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2" grpId="0" animBg="1"/>
      <p:bldP spid="768024" grpId="0" autoUpdateAnimBg="0"/>
      <p:bldP spid="768025" grpId="0" autoUpdateAnimBg="0"/>
      <p:bldP spid="768029" grpId="0" animBg="1" autoUpdateAnimBg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2"/>
          <p:cNvSpPr>
            <a:spLocks noChangeArrowheads="1"/>
          </p:cNvSpPr>
          <p:nvPr/>
        </p:nvSpPr>
        <p:spPr bwMode="auto">
          <a:xfrm>
            <a:off x="609600" y="12954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624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624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</a:t>
            </a:r>
            <a:r>
              <a:rPr lang="en-US" altLang="zh-CN">
                <a:solidFill>
                  <a:srgbClr val="FFFFFF"/>
                </a:solidFill>
              </a:rPr>
              <a:t>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624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626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626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727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624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624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47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6248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49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0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6251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2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53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6254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55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6256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7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8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59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66260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61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6262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63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7292" name="Line 28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7293" name="Rectangle 29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B)</a:t>
            </a:r>
          </a:p>
        </p:txBody>
      </p:sp>
      <p:sp>
        <p:nvSpPr>
          <p:cNvPr id="907294" name="Text Box 30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907295" name="Rectangle 31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92" grpId="0" animBg="1"/>
      <p:bldP spid="907293" grpId="0" animBg="1" autoUpdateAnimBg="0"/>
      <p:bldP spid="907294" grpId="0" autoUpdateAnimBg="0"/>
      <p:bldP spid="907295" grpId="0" animBg="1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726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726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726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729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729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829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726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727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7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727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727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7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727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79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7280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1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2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3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67284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85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7286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7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67288" name="Line 28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9" name="Rectangle 29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267290" name="Text Box 30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7291" name="Rectangle 31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  <p:sp>
        <p:nvSpPr>
          <p:cNvPr id="908320" name="Rectangle 32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8321" name="Rectangle 33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20" grpId="0" animBg="1"/>
      <p:bldP spid="90832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3796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utoUpdateAnimBg="0"/>
      <p:bldP spid="525315" grpId="0" autoUpdateAnimBg="0"/>
      <p:bldP spid="525319" grpId="0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29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829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829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8315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8316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903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829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829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295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8296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297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298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8299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0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1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8302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303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8304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5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6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68308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309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8310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905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9052" name="Text Box 2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9053" name="Text Box 29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8314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90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51" grpId="0" animBg="1"/>
      <p:bldP spid="769052" grpId="0" autoUpdateAnimBg="0"/>
      <p:bldP spid="769053" grpId="0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31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931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931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934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934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932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931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931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19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9320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1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2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9323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4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5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9326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27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9328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9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0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1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69332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33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9334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5" name="Text Box 2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6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9343" name="Line 31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9344" name="Rectangle 32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 , C)</a:t>
            </a:r>
          </a:p>
        </p:txBody>
      </p:sp>
      <p:sp>
        <p:nvSpPr>
          <p:cNvPr id="909345" name="Text Box 33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9346" name="Rectangle 34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43" grpId="0" animBg="1"/>
      <p:bldP spid="909344" grpId="0" animBg="1" autoUpdateAnimBg="0"/>
      <p:bldP spid="909345" grpId="0" autoUpdateAnimBg="0"/>
      <p:bldP spid="909346" grpId="0" animBg="1" autoUpdateAnimBg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033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033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7034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036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036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034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034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4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034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034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035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51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52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3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4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5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70356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57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58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9" name="Text Box 27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60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0361" name="Line 29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2" name="Rectangle 30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 , C)</a:t>
            </a:r>
          </a:p>
        </p:txBody>
      </p:sp>
      <p:sp>
        <p:nvSpPr>
          <p:cNvPr id="270363" name="Text Box 31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64" name="Rectangle 32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910369" name="Rectangle 33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10370" name="Rectangle 34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10371" name="Line 3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69" grpId="0" animBg="1"/>
      <p:bldP spid="910370" grpId="0" animBg="1" autoUpdateAnimBg="0"/>
      <p:bldP spid="910371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3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1388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1389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0055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1365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1366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67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1368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69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0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1371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2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3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1374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75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1376" name="Text Box 19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7" name="Text Box 20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8" name="Line 21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9" name="Rectangle 23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80" name="Text Box 25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81" name="Text Box 26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0075" name="Line 2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0076" name="Rectangle 28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1384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1385" name="Rectangle 3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71386" name="Text Box 34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 useBgFill="1">
        <p:nvSpPr>
          <p:cNvPr id="770077" name="Rectangle 29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5" grpId="0" animBg="1"/>
      <p:bldP spid="770076" grpId="0" animBg="1"/>
      <p:bldP spid="770077" grpId="0" animBg="1" autoUpdateAnimBg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2386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2408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2409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2387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2388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2389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2390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1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2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2393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4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5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2396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2397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2398" name="Text Box 19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9" name="Text Box 20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400" name="Text Box 21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401" name="Text Box 22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1095" name="Line 23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1096" name="Rectangle 24"/>
          <p:cNvSpPr>
            <a:spLocks noChangeArrowheads="1"/>
          </p:cNvSpPr>
          <p:nvPr/>
        </p:nvSpPr>
        <p:spPr bwMode="auto">
          <a:xfrm>
            <a:off x="4648200" y="44196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71097" name="Rectangle 25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7240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2406" name="Rectangle 28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2407" name="Text Box 29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95" grpId="0" animBg="1"/>
      <p:bldP spid="771096" grpId="0" animBg="1"/>
      <p:bldP spid="771097" grpId="0" animBg="1" autoUpdateAnimBg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3410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3429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3430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2103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3411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3412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3413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3414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5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6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H(3,A,B,C)</a:t>
            </a:r>
          </a:p>
        </p:txBody>
      </p:sp>
      <p:sp>
        <p:nvSpPr>
          <p:cNvPr id="273417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8" name="Text Box 15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9" name="Text Box 16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20" name="Text Box 17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21" name="Text Box 1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648200" y="48006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72117" name="Rectangle 21"/>
          <p:cNvSpPr>
            <a:spLocks noChangeArrowheads="1"/>
          </p:cNvSpPr>
          <p:nvPr/>
        </p:nvSpPr>
        <p:spPr bwMode="auto">
          <a:xfrm>
            <a:off x="609600" y="292417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7342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3425" name="Rectangle 25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3426" name="Text Box 26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772115" name="Line 19"/>
          <p:cNvSpPr>
            <a:spLocks noChangeShapeType="1"/>
          </p:cNvSpPr>
          <p:nvPr/>
        </p:nvSpPr>
        <p:spPr bwMode="auto">
          <a:xfrm flipV="1">
            <a:off x="2514600" y="2743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2118" name="Text Box 22"/>
          <p:cNvSpPr txBox="1">
            <a:spLocks noChangeArrowheads="1"/>
          </p:cNvSpPr>
          <p:nvPr/>
        </p:nvSpPr>
        <p:spPr bwMode="auto">
          <a:xfrm>
            <a:off x="1644650" y="2757488"/>
            <a:ext cx="6413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33CC"/>
                </a:solidFill>
              </a:rPr>
              <a:t>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6" grpId="0" animBg="1"/>
      <p:bldP spid="772117" grpId="0" animBg="1" autoUpdateAnimBg="0"/>
      <p:bldP spid="772115" grpId="0" animBg="1"/>
      <p:bldP spid="772118" grpId="0" autoUpdateAnimBg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Line 24"/>
          <p:cNvSpPr>
            <a:spLocks noChangeShapeType="1"/>
          </p:cNvSpPr>
          <p:nvPr/>
        </p:nvSpPr>
        <p:spPr bwMode="auto">
          <a:xfrm flipV="1">
            <a:off x="2514600" y="2743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34" name="Text Box 25"/>
          <p:cNvSpPr txBox="1">
            <a:spLocks noChangeArrowheads="1"/>
          </p:cNvSpPr>
          <p:nvPr/>
        </p:nvSpPr>
        <p:spPr bwMode="auto">
          <a:xfrm>
            <a:off x="1644650" y="2757488"/>
            <a:ext cx="6413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33CC"/>
                </a:solidFill>
              </a:rPr>
              <a:t>Over</a:t>
            </a:r>
          </a:p>
        </p:txBody>
      </p:sp>
      <p:sp>
        <p:nvSpPr>
          <p:cNvPr id="27443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4436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4450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4451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4437" name="Text Box 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4438" name="Text Box 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39" name="Text Box 9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0" name="Text Box 10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1" name="Text Box 11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2" name="Text Box 12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3" name="Text Box 13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4" name="Text Box 14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3138" name="Rectangle 18"/>
          <p:cNvSpPr>
            <a:spLocks noChangeArrowheads="1"/>
          </p:cNvSpPr>
          <p:nvPr/>
        </p:nvSpPr>
        <p:spPr bwMode="auto">
          <a:xfrm>
            <a:off x="685800" y="20574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3139" name="Text Box 19"/>
          <p:cNvSpPr txBox="1">
            <a:spLocks noChangeArrowheads="1"/>
          </p:cNvSpPr>
          <p:nvPr/>
        </p:nvSpPr>
        <p:spPr bwMode="auto">
          <a:xfrm>
            <a:off x="544513" y="361950"/>
            <a:ext cx="5170487" cy="20145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endParaRPr lang="en-US" altLang="zh-CN" b="0"/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hanoi ( m,  'A' ,  'B' , 'C' ) ;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}		</a:t>
            </a:r>
          </a:p>
        </p:txBody>
      </p:sp>
      <p:sp>
        <p:nvSpPr>
          <p:cNvPr id="274447" name="Rectangle 20"/>
          <p:cNvSpPr>
            <a:spLocks noChangeArrowheads="1"/>
          </p:cNvSpPr>
          <p:nvPr/>
        </p:nvSpPr>
        <p:spPr bwMode="auto">
          <a:xfrm>
            <a:off x="533400" y="365125"/>
            <a:ext cx="11461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</a:p>
        </p:txBody>
      </p:sp>
      <p:sp useBgFill="1">
        <p:nvSpPr>
          <p:cNvPr id="773141" name="Rectangle 21"/>
          <p:cNvSpPr>
            <a:spLocks noChangeArrowheads="1"/>
          </p:cNvSpPr>
          <p:nvPr/>
        </p:nvSpPr>
        <p:spPr bwMode="auto">
          <a:xfrm>
            <a:off x="1219200" y="2667000"/>
            <a:ext cx="5029200" cy="2971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4449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8" grpId="0" animBg="1"/>
      <p:bldP spid="773139" grpId="0" autoUpdateAnimBg="0"/>
      <p:bldP spid="773141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3.4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函数指针 </a:t>
            </a: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1028700" y="1889125"/>
            <a:ext cx="6972300" cy="3140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函数、应用程序是编译器处理的对象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每一个函数模块都有一个首地址，称为函数的入口地址，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（函数指针） 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函数调用：找到函数入口地址；传递参数 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Arial Unicode MS"/>
                <a:cs typeface="Arial Unicode MS"/>
                <a:sym typeface="Symbol" pitchFamily="18" charset="2"/>
              </a:rPr>
              <a:t> 不带括号的函数名就是函数入口地址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7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nimBg="1" autoUpdateAnimBg="0"/>
      <p:bldP spid="77414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3.4.1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函数的地址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02075" y="1035050"/>
            <a:ext cx="4251325" cy="4633913"/>
            <a:chOff x="2458" y="816"/>
            <a:chExt cx="2678" cy="2919"/>
          </a:xfrm>
        </p:grpSpPr>
        <p:grpSp>
          <p:nvGrpSpPr>
            <p:cNvPr id="277512" name="Group 4"/>
            <p:cNvGrpSpPr>
              <a:grpSpLocks/>
            </p:cNvGrpSpPr>
            <p:nvPr/>
          </p:nvGrpSpPr>
          <p:grpSpPr bwMode="auto">
            <a:xfrm>
              <a:off x="3600" y="855"/>
              <a:ext cx="1536" cy="2880"/>
              <a:chOff x="3552" y="864"/>
              <a:chExt cx="1536" cy="2880"/>
            </a:xfrm>
          </p:grpSpPr>
          <p:sp>
            <p:nvSpPr>
              <p:cNvPr id="277519" name="AutoShape 5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520" name="Line 6"/>
              <p:cNvSpPr>
                <a:spLocks noChangeShapeType="1"/>
              </p:cNvSpPr>
              <p:nvPr/>
            </p:nvSpPr>
            <p:spPr bwMode="auto">
              <a:xfrm>
                <a:off x="3552" y="1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1" name="Line 7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2" name="Line 8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3" name="Line 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4" name="Line 10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5" name="Line 11"/>
              <p:cNvSpPr>
                <a:spLocks noChangeShapeType="1"/>
              </p:cNvSpPr>
              <p:nvPr/>
            </p:nvSpPr>
            <p:spPr bwMode="auto">
              <a:xfrm>
                <a:off x="4320" y="100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6" name="Line 1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7" name="Line 13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8" name="Line 14"/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9" name="Line 15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0" name="Line 1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1" name="Line 1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2" name="Line 1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3" name="Line 1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4" name="Line 2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5" name="Line 2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6" name="Line 2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7" name="Line 23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8" name="Line 24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9" name="Line 25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0" name="Line 26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1" name="Line 27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2" name="Line 28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513" name="Text Box 29"/>
            <p:cNvSpPr txBox="1">
              <a:spLocks noChangeArrowheads="1"/>
            </p:cNvSpPr>
            <p:nvPr/>
          </p:nvSpPr>
          <p:spPr bwMode="auto">
            <a:xfrm>
              <a:off x="2458" y="2745"/>
              <a:ext cx="11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int a</a:t>
              </a:r>
              <a:r>
                <a:rPr lang="en-US" altLang="zh-CN" sz="1600" b="0"/>
                <a:t>   0x0065FDF4</a:t>
              </a:r>
            </a:p>
          </p:txBody>
        </p:sp>
        <p:sp>
          <p:nvSpPr>
            <p:cNvPr id="277514" name="Text Box 30"/>
            <p:cNvSpPr txBox="1">
              <a:spLocks noChangeArrowheads="1"/>
            </p:cNvSpPr>
            <p:nvPr/>
          </p:nvSpPr>
          <p:spPr bwMode="auto">
            <a:xfrm>
              <a:off x="2844" y="1302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chemeClr val="accent2"/>
                  </a:solidFill>
                </a:rPr>
                <a:t>0x00401014</a:t>
              </a:r>
            </a:p>
          </p:txBody>
        </p:sp>
        <p:sp>
          <p:nvSpPr>
            <p:cNvPr id="277515" name="Rectangle 31"/>
            <p:cNvSpPr>
              <a:spLocks noChangeArrowheads="1"/>
            </p:cNvSpPr>
            <p:nvPr/>
          </p:nvSpPr>
          <p:spPr bwMode="auto">
            <a:xfrm>
              <a:off x="3600" y="2775"/>
              <a:ext cx="1536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7516" name="Text Box 32"/>
            <p:cNvSpPr txBox="1">
              <a:spLocks noChangeArrowheads="1"/>
            </p:cNvSpPr>
            <p:nvPr/>
          </p:nvSpPr>
          <p:spPr bwMode="auto">
            <a:xfrm>
              <a:off x="2486" y="816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i="1">
                  <a:solidFill>
                    <a:srgbClr val="008000"/>
                  </a:solidFill>
                </a:rPr>
                <a:t>内存分配</a:t>
              </a:r>
            </a:p>
          </p:txBody>
        </p:sp>
        <p:sp>
          <p:nvSpPr>
            <p:cNvPr id="277517" name="Rectangle 33"/>
            <p:cNvSpPr>
              <a:spLocks noChangeArrowheads="1"/>
            </p:cNvSpPr>
            <p:nvPr/>
          </p:nvSpPr>
          <p:spPr bwMode="auto">
            <a:xfrm>
              <a:off x="3626" y="1959"/>
              <a:ext cx="1496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0">
                  <a:solidFill>
                    <a:schemeClr val="hlink"/>
                  </a:solidFill>
                </a:rPr>
                <a:t>……</a:t>
              </a:r>
            </a:p>
          </p:txBody>
        </p:sp>
        <p:sp>
          <p:nvSpPr>
            <p:cNvPr id="277518" name="Rectangle 34"/>
            <p:cNvSpPr>
              <a:spLocks noChangeArrowheads="1"/>
            </p:cNvSpPr>
            <p:nvPr/>
          </p:nvSpPr>
          <p:spPr bwMode="auto">
            <a:xfrm>
              <a:off x="3600" y="1335"/>
              <a:ext cx="1536" cy="1152"/>
            </a:xfrm>
            <a:prstGeom prst="rect">
              <a:avLst/>
            </a:prstGeom>
            <a:solidFill>
              <a:srgbClr val="FF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0">
                <a:solidFill>
                  <a:schemeClr val="hlink"/>
                </a:solidFill>
              </a:endParaRPr>
            </a:p>
          </p:txBody>
        </p:sp>
      </p:grpSp>
      <p:sp>
        <p:nvSpPr>
          <p:cNvPr id="775203" name="AutoShape 35"/>
          <p:cNvSpPr>
            <a:spLocks/>
          </p:cNvSpPr>
          <p:nvPr/>
        </p:nvSpPr>
        <p:spPr bwMode="auto">
          <a:xfrm>
            <a:off x="1219200" y="34734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7537"/>
              <a:gd name="adj5" fmla="val 102866"/>
              <a:gd name="adj6" fmla="val 201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数据对象地址</a:t>
            </a:r>
          </a:p>
        </p:txBody>
      </p:sp>
      <p:sp>
        <p:nvSpPr>
          <p:cNvPr id="775204" name="Oval 36"/>
          <p:cNvSpPr>
            <a:spLocks noChangeArrowheads="1"/>
          </p:cNvSpPr>
          <p:nvPr/>
        </p:nvSpPr>
        <p:spPr bwMode="auto">
          <a:xfrm>
            <a:off x="4419600" y="4083050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205" name="Oval 37"/>
          <p:cNvSpPr>
            <a:spLocks noChangeArrowheads="1"/>
          </p:cNvSpPr>
          <p:nvPr/>
        </p:nvSpPr>
        <p:spPr bwMode="auto">
          <a:xfrm>
            <a:off x="4495800" y="1720850"/>
            <a:ext cx="1219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206" name="AutoShape 38"/>
          <p:cNvSpPr>
            <a:spLocks/>
          </p:cNvSpPr>
          <p:nvPr/>
        </p:nvSpPr>
        <p:spPr bwMode="auto">
          <a:xfrm>
            <a:off x="1219200" y="24828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8079"/>
              <a:gd name="adj5" fmla="val -42968"/>
              <a:gd name="adj6" fmla="val 203986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代码对象地址</a:t>
            </a:r>
          </a:p>
        </p:txBody>
      </p:sp>
      <p:sp>
        <p:nvSpPr>
          <p:cNvPr id="27751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7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03" grpId="0" animBg="1" autoUpdateAnimBg="0"/>
      <p:bldP spid="775204" grpId="0" animBg="1"/>
      <p:bldP spid="775205" grpId="0" animBg="1"/>
      <p:bldP spid="77520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	        函数的入口地址</a:t>
            </a:r>
          </a:p>
        </p:txBody>
      </p:sp>
      <p:sp>
        <p:nvSpPr>
          <p:cNvPr id="3482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4" grpId="0" autoUpdateAnimBg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60833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3-20  </a:t>
            </a:r>
            <a:r>
              <a:rPr lang="zh-CN" altLang="en-US" i="1" dirty="0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void simple()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{ </a:t>
            </a:r>
            <a:r>
              <a:rPr lang="en-US" altLang="zh-CN" dirty="0" err="1">
                <a:solidFill>
                  <a:schemeClr val="accent1"/>
                </a:solidFill>
              </a:rPr>
              <a:t>cout</a:t>
            </a:r>
            <a:r>
              <a:rPr lang="en-US" altLang="zh-CN" dirty="0">
                <a:solidFill>
                  <a:schemeClr val="accent1"/>
                </a:solidFill>
              </a:rPr>
              <a:t>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simple()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 *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	</a:t>
            </a: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&amp; 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	</a:t>
            </a:r>
            <a:r>
              <a:rPr lang="en-US" altLang="zh-CN" i="1" dirty="0" smtClean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*&amp;simple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 = 100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"Value of a :\n" ;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"Address of a :\n" ;    </a:t>
            </a:r>
            <a:r>
              <a:rPr lang="en-US" altLang="zh-CN" dirty="0" err="1"/>
              <a:t>cout</a:t>
            </a:r>
            <a:r>
              <a:rPr lang="en-US" altLang="zh-CN" dirty="0"/>
              <a:t> &lt;&lt; &amp;a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27853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autoUpdateAnimBg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3-20  </a:t>
            </a:r>
            <a:r>
              <a:rPr lang="zh-CN" altLang="en-US" i="1" dirty="0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 dirty="0"/>
              <a:t>void simple()</a:t>
            </a:r>
            <a:r>
              <a:rPr lang="en-US" altLang="zh-CN" b="0" dirty="0"/>
              <a:t>	</a:t>
            </a:r>
            <a:r>
              <a:rPr lang="en-US" altLang="zh-CN" b="0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i="1" dirty="0"/>
              <a:t>{ </a:t>
            </a:r>
            <a:r>
              <a:rPr lang="en-US" altLang="zh-CN" i="1" dirty="0" err="1"/>
              <a:t>cout</a:t>
            </a:r>
            <a:r>
              <a:rPr lang="en-US" altLang="zh-CN" i="1" dirty="0"/>
              <a:t>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simple()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/>
              <a:t>(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/>
              <a:t>( *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&amp; 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*&amp;simple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int</a:t>
            </a:r>
            <a:r>
              <a:rPr lang="en-US" altLang="zh-CN" b="0" dirty="0"/>
              <a:t> a = 100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chemeClr val="hlink"/>
                </a:solidFill>
              </a:rPr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"Value of a :\n" ;    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"Address of a :\n" ;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&amp;a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777219" name="AutoShape 3"/>
          <p:cNvSpPr>
            <a:spLocks/>
          </p:cNvSpPr>
          <p:nvPr/>
        </p:nvSpPr>
        <p:spPr bwMode="auto">
          <a:xfrm>
            <a:off x="3810000" y="731838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6069"/>
              <a:gd name="adj5" fmla="val 138282"/>
              <a:gd name="adj6" fmla="val -58333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一个无参数的简单函数</a:t>
            </a:r>
          </a:p>
        </p:txBody>
      </p:sp>
      <p:sp>
        <p:nvSpPr>
          <p:cNvPr id="27955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nimBg="1" autoUpdateAnimBg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3-20  </a:t>
            </a:r>
            <a:r>
              <a:rPr lang="zh-CN" altLang="en-US" i="1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/>
              <a:t>void simple()</a:t>
            </a:r>
            <a:r>
              <a:rPr lang="en-US" altLang="zh-CN" b="0"/>
              <a:t>	</a:t>
            </a:r>
            <a:r>
              <a:rPr lang="en-US" altLang="zh-CN" b="0">
                <a:solidFill>
                  <a:schemeClr val="hlink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i="1"/>
              <a:t>{ cout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cout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simple()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( &amp; simple )()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( * &amp; simple )()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int a = 100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solidFill>
                  <a:schemeClr val="hlink"/>
                </a:solidFill>
              </a:rPr>
              <a:t>   </a:t>
            </a:r>
            <a:r>
              <a:rPr lang="en-US" altLang="zh-CN" b="0"/>
              <a:t>cout &lt;&lt; "Value of a :\n" ;        cout &lt;&lt; a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"Address of a :\n" ;    cout &lt;&lt; &amp;a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28057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  <p:pic>
        <p:nvPicPr>
          <p:cNvPr id="778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72" name="Text Box 8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 simple )() ;</a:t>
            </a:r>
            <a:r>
              <a:rPr lang="en-US" altLang="zh-CN" b="0">
                <a:ea typeface="宋体" pitchFamily="2" charset="-122"/>
              </a:rPr>
              <a:t>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* &amp; simple )() ;	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28160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  <p:pic>
        <p:nvPicPr>
          <p:cNvPr id="28160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643438" y="2446338"/>
            <a:ext cx="360045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9268" name="AutoShape 4"/>
          <p:cNvSpPr>
            <a:spLocks/>
          </p:cNvSpPr>
          <p:nvPr/>
        </p:nvSpPr>
        <p:spPr bwMode="auto">
          <a:xfrm>
            <a:off x="3429000" y="3883025"/>
            <a:ext cx="2286000" cy="914400"/>
          </a:xfrm>
          <a:prstGeom prst="borderCallout2">
            <a:avLst>
              <a:gd name="adj1" fmla="val 12500"/>
              <a:gd name="adj2" fmla="val -3333"/>
              <a:gd name="adj3" fmla="val 12500"/>
              <a:gd name="adj4" fmla="val -14931"/>
              <a:gd name="adj5" fmla="val -64759"/>
              <a:gd name="adj6" fmla="val -51944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正确的调用方式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9" grpId="0" animBg="1"/>
      <p:bldP spid="779268" grpId="0" animBg="1" autoUpdateAnimBg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simple()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&lt;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 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*&amp;simple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262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0292" name="Oval 4"/>
          <p:cNvSpPr>
            <a:spLocks noChangeArrowheads="1"/>
          </p:cNvSpPr>
          <p:nvPr/>
        </p:nvSpPr>
        <p:spPr bwMode="auto">
          <a:xfrm>
            <a:off x="4716463" y="3378200"/>
            <a:ext cx="1828800" cy="914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0293" name="AutoShape 5"/>
          <p:cNvSpPr>
            <a:spLocks/>
          </p:cNvSpPr>
          <p:nvPr/>
        </p:nvSpPr>
        <p:spPr bwMode="auto">
          <a:xfrm>
            <a:off x="3690938" y="2205038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2167"/>
              <a:gd name="adj5" fmla="val 224653"/>
              <a:gd name="adj6" fmla="val -80583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/>
              <a:t>函数的地址</a:t>
            </a:r>
          </a:p>
        </p:txBody>
      </p:sp>
      <p:sp>
        <p:nvSpPr>
          <p:cNvPr id="2826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3" grpId="0" animBg="1" autoUpdateAnimBg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365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1315" name="AutoShape 3"/>
          <p:cNvSpPr>
            <a:spLocks/>
          </p:cNvSpPr>
          <p:nvPr/>
        </p:nvSpPr>
        <p:spPr bwMode="auto">
          <a:xfrm>
            <a:off x="609600" y="3289300"/>
            <a:ext cx="2286000" cy="1219200"/>
          </a:xfrm>
          <a:prstGeom prst="borderCallout2">
            <a:avLst>
              <a:gd name="adj1" fmla="val 9375"/>
              <a:gd name="adj2" fmla="val 103333"/>
              <a:gd name="adj3" fmla="val 9375"/>
              <a:gd name="adj4" fmla="val 116667"/>
              <a:gd name="adj5" fmla="val 168097"/>
              <a:gd name="adj6" fmla="val 159167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数据对象的值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等价于</a:t>
            </a:r>
            <a:r>
              <a:rPr lang="zh-CN" altLang="en-US" i="1">
                <a:solidFill>
                  <a:schemeClr val="accent2"/>
                </a:solidFill>
              </a:rPr>
              <a:t>    *</a:t>
            </a:r>
            <a:r>
              <a:rPr lang="en-US" altLang="zh-CN" i="1">
                <a:solidFill>
                  <a:schemeClr val="accent2"/>
                </a:solidFill>
              </a:rPr>
              <a:t>&amp;a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由类型 </a:t>
            </a:r>
            <a:r>
              <a:rPr lang="en-US" altLang="zh-CN"/>
              <a:t>int </a:t>
            </a:r>
            <a:r>
              <a:rPr lang="zh-CN" altLang="en-US"/>
              <a:t>解释内存</a:t>
            </a:r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4932363" y="4416425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365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 autoUpdateAnimBg="0"/>
      <p:bldP spid="781317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46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2339" name="AutoShape 3"/>
          <p:cNvSpPr>
            <a:spLocks/>
          </p:cNvSpPr>
          <p:nvPr/>
        </p:nvSpPr>
        <p:spPr bwMode="auto">
          <a:xfrm>
            <a:off x="1295400" y="3683000"/>
            <a:ext cx="2286000" cy="609600"/>
          </a:xfrm>
          <a:prstGeom prst="borderCallout2">
            <a:avLst>
              <a:gd name="adj1" fmla="val 18750"/>
              <a:gd name="adj2" fmla="val 103333"/>
              <a:gd name="adj3" fmla="val 18750"/>
              <a:gd name="adj4" fmla="val 110694"/>
              <a:gd name="adj5" fmla="val 321616"/>
              <a:gd name="adj6" fmla="val 134167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数据对象的地址</a:t>
            </a:r>
          </a:p>
        </p:txBody>
      </p:sp>
      <p:sp>
        <p:nvSpPr>
          <p:cNvPr id="782341" name="Oval 5"/>
          <p:cNvSpPr>
            <a:spLocks noChangeArrowheads="1"/>
          </p:cNvSpPr>
          <p:nvPr/>
        </p:nvSpPr>
        <p:spPr bwMode="auto">
          <a:xfrm>
            <a:off x="4859338" y="4919663"/>
            <a:ext cx="1600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467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animBg="1" autoUpdateAnimBg="0"/>
      <p:bldP spid="78234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3.4.1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函数的地址 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3200400" y="1204913"/>
            <a:ext cx="2674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的函数与数据对象</a:t>
            </a:r>
          </a:p>
        </p:txBody>
      </p:sp>
      <p:graphicFrame>
        <p:nvGraphicFramePr>
          <p:cNvPr id="783364" name="Group 4"/>
          <p:cNvGraphicFramePr>
            <a:graphicFrameLocks noGrp="1"/>
          </p:cNvGraphicFramePr>
          <p:nvPr/>
        </p:nvGraphicFramePr>
        <p:xfrm>
          <a:off x="914400" y="1889125"/>
          <a:ext cx="7391400" cy="3807841"/>
        </p:xfrm>
        <a:graphic>
          <a:graphicData uri="http://schemas.openxmlformats.org/drawingml/2006/table">
            <a:tbl>
              <a:tblPr/>
              <a:tblGrid>
                <a:gridCol w="914400"/>
                <a:gridCol w="4038600"/>
                <a:gridCol w="24384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函数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数据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       &amp;FunctionObj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*FunctionObj     *&amp;FunctionObj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&amp;DataObj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FunctionObj()       &amp;FunctionObj()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*FunctionObj()     *&amp;FunctionObj()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DataObj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*&amp;DataObj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访问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调用函数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地址表达式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( 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参数表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执行代码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读：右值表达式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写：左值表达式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由 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类型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解释数据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</a:tr>
            </a:tbl>
          </a:graphicData>
        </a:graphic>
      </p:graphicFrame>
      <p:sp>
        <p:nvSpPr>
          <p:cNvPr id="285721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utoUpdateAnimBg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1676400" y="1873250"/>
            <a:ext cx="670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>
                <a:ea typeface="Arial Unicode MS"/>
                <a:cs typeface="Arial Unicode MS"/>
              </a:rPr>
              <a:t> </a:t>
            </a:r>
            <a:r>
              <a:rPr lang="zh-CN" altLang="en-US" sz="2400">
                <a:ea typeface="Arial Unicode MS"/>
                <a:cs typeface="Arial Unicode MS"/>
              </a:rPr>
              <a:t>指向函数的指针变量简称为函数指针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函数的类型是函数的接口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可以通过指针变量的间址方式调用函数</a:t>
            </a:r>
          </a:p>
        </p:txBody>
      </p:sp>
      <p:sp>
        <p:nvSpPr>
          <p:cNvPr id="28672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 autoUpdateAnimBg="0"/>
      <p:bldP spid="784387" grpId="0" autoUpdateAnimBg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914400" y="3625850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</a:t>
            </a:r>
            <a:r>
              <a:rPr lang="zh-CN" altLang="en-US" sz="2000">
                <a:solidFill>
                  <a:schemeClr val="accent2"/>
                </a:solidFill>
                <a:ea typeface="Arial Unicode MS"/>
                <a:cs typeface="Arial Unicode MS"/>
              </a:rPr>
              <a:t>：</a:t>
            </a:r>
            <a:r>
              <a:rPr lang="zh-CN" altLang="en-US">
                <a:solidFill>
                  <a:schemeClr val="accent2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ea typeface="Arial Unicode MS"/>
                <a:cs typeface="Arial Unicode MS"/>
              </a:rPr>
              <a:t>typedef  </a:t>
            </a:r>
            <a:r>
              <a:rPr lang="zh-CN" altLang="en-US" sz="2000" i="1">
                <a:solidFill>
                  <a:schemeClr val="accent1"/>
                </a:solidFill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（ </a:t>
            </a:r>
            <a:r>
              <a:rPr lang="zh-CN" altLang="en-US" sz="2000" i="1">
                <a:solidFill>
                  <a:schemeClr val="accent1"/>
                </a:solidFill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 ） ；</a:t>
            </a:r>
            <a:endParaRPr lang="zh-CN" altLang="en-US">
              <a:solidFill>
                <a:schemeClr val="accent1"/>
              </a:solidFill>
              <a:ea typeface="Arial Unicode MS"/>
              <a:cs typeface="Arial Unicode MS"/>
            </a:endParaRPr>
          </a:p>
        </p:txBody>
      </p:sp>
      <p:sp>
        <p:nvSpPr>
          <p:cNvPr id="28774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autoUpdateAnimBg="0"/>
      <p:bldP spid="785412" grpId="0" autoUpdateAnimBg="0"/>
      <p:bldP spid="7854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   与形式参数必须在个数、类型、位置一一对应</a:t>
            </a:r>
          </a:p>
        </p:txBody>
      </p:sp>
      <p:sp>
        <p:nvSpPr>
          <p:cNvPr id="3584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9" grpId="0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8877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88771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88772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typedef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 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6438" name="AutoShape 6"/>
          <p:cNvSpPr>
            <a:spLocks/>
          </p:cNvSpPr>
          <p:nvPr/>
        </p:nvSpPr>
        <p:spPr bwMode="auto">
          <a:xfrm>
            <a:off x="4876800" y="4845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315"/>
              <a:gd name="adj5" fmla="val -126301"/>
              <a:gd name="adj6" fmla="val -94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28877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8" grpId="0" animBg="1" autoUpdateAnimBg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8979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89795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89796" name="Rectangle 5"/>
          <p:cNvSpPr>
            <a:spLocks noChangeArrowheads="1"/>
          </p:cNvSpPr>
          <p:nvPr/>
        </p:nvSpPr>
        <p:spPr bwMode="auto">
          <a:xfrm>
            <a:off x="914400" y="362585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7462" name="AutoShape 6"/>
          <p:cNvSpPr>
            <a:spLocks/>
          </p:cNvSpPr>
          <p:nvPr/>
        </p:nvSpPr>
        <p:spPr bwMode="auto">
          <a:xfrm>
            <a:off x="5562600" y="48450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000"/>
              <a:gd name="adj5" fmla="val -126301"/>
              <a:gd name="adj6" fmla="val -7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</a:p>
        </p:txBody>
      </p:sp>
      <p:sp>
        <p:nvSpPr>
          <p:cNvPr id="289798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 animBg="1" autoUpdateAnimBg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081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0819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90820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 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 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8486" name="AutoShape 6"/>
          <p:cNvSpPr>
            <a:spLocks/>
          </p:cNvSpPr>
          <p:nvPr/>
        </p:nvSpPr>
        <p:spPr bwMode="auto">
          <a:xfrm>
            <a:off x="1524000" y="4692650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5444"/>
              <a:gd name="adj5" fmla="val -111718"/>
              <a:gd name="adj6" fmla="val 1543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用户定义标识符</a:t>
            </a:r>
          </a:p>
        </p:txBody>
      </p:sp>
      <p:sp>
        <p:nvSpPr>
          <p:cNvPr id="29082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6" grpId="0" animBg="1" autoUpdateAnimBg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1842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1843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91844" name="Rectangle 5"/>
          <p:cNvSpPr>
            <a:spLocks noChangeArrowheads="1"/>
          </p:cNvSpPr>
          <p:nvPr/>
        </p:nvSpPr>
        <p:spPr bwMode="auto">
          <a:xfrm>
            <a:off x="914400" y="362585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（ 形式参数表 ）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9510" name="AutoShape 6"/>
          <p:cNvSpPr>
            <a:spLocks/>
          </p:cNvSpPr>
          <p:nvPr/>
        </p:nvSpPr>
        <p:spPr bwMode="auto">
          <a:xfrm>
            <a:off x="3924300" y="4781550"/>
            <a:ext cx="1295400" cy="6096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42032"/>
              <a:gd name="adj5" fmla="val -113801"/>
              <a:gd name="adj6" fmla="val 197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参数表</a:t>
            </a:r>
          </a:p>
        </p:txBody>
      </p:sp>
      <p:sp>
        <p:nvSpPr>
          <p:cNvPr id="29184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0" grpId="0" animBg="1" autoUpdateAnimBg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286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2867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914400" y="3436938"/>
            <a:ext cx="60960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它们的类型为：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或定义为：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double) ;</a:t>
            </a:r>
          </a:p>
        </p:txBody>
      </p:sp>
      <p:sp>
        <p:nvSpPr>
          <p:cNvPr id="790534" name="AutoShape 6"/>
          <p:cNvSpPr>
            <a:spLocks/>
          </p:cNvSpPr>
          <p:nvPr/>
        </p:nvSpPr>
        <p:spPr bwMode="auto">
          <a:xfrm>
            <a:off x="6045200" y="3498850"/>
            <a:ext cx="1574800" cy="609600"/>
          </a:xfrm>
          <a:prstGeom prst="borderCallout2">
            <a:avLst>
              <a:gd name="adj1" fmla="val 18750"/>
              <a:gd name="adj2" fmla="val -4838"/>
              <a:gd name="adj3" fmla="val 18750"/>
              <a:gd name="adj4" fmla="val -47380"/>
              <a:gd name="adj5" fmla="val 209116"/>
              <a:gd name="adj6" fmla="val -113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函数类型名</a:t>
            </a:r>
          </a:p>
        </p:txBody>
      </p:sp>
      <p:sp>
        <p:nvSpPr>
          <p:cNvPr id="29287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5076825" y="1412875"/>
            <a:ext cx="3311525" cy="332422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//integer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是 </a:t>
            </a:r>
            <a:r>
              <a:rPr lang="en-US" altLang="zh-CN" sz="2000" i="1" dirty="0" err="1">
                <a:solidFill>
                  <a:srgbClr val="008000"/>
                </a:solidFill>
                <a:ea typeface="宋体" pitchFamily="2" charset="-122"/>
              </a:rPr>
              <a:t>int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integer;</a:t>
            </a:r>
          </a:p>
          <a:p>
            <a:pPr>
              <a:lnSpc>
                <a:spcPct val="30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//real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是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double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double </a:t>
            </a:r>
            <a:r>
              <a:rPr lang="en-US" altLang="zh-CN" sz="2000" dirty="0">
                <a:ea typeface="宋体" pitchFamily="2" charset="-122"/>
              </a:rPr>
              <a:t>real;</a:t>
            </a:r>
          </a:p>
          <a:p>
            <a:pPr>
              <a:lnSpc>
                <a:spcPct val="200000"/>
              </a:lnSpc>
              <a:defRPr/>
            </a:pP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utoUpdateAnimBg="0"/>
      <p:bldP spid="790534" grpId="0" animBg="1" autoUpdateAnimBg="0"/>
      <p:bldP spid="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389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1447800" y="1568450"/>
            <a:ext cx="6096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若有函数类型为：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double, double ) ;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typedef double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( double, double ) ;</a:t>
            </a:r>
          </a:p>
        </p:txBody>
      </p:sp>
      <p:sp>
        <p:nvSpPr>
          <p:cNvPr id="791557" name="Oval 5"/>
          <p:cNvSpPr>
            <a:spLocks noChangeArrowheads="1"/>
          </p:cNvSpPr>
          <p:nvPr/>
        </p:nvSpPr>
        <p:spPr bwMode="auto">
          <a:xfrm>
            <a:off x="3429000" y="36258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58" name="Oval 6"/>
          <p:cNvSpPr>
            <a:spLocks noChangeArrowheads="1"/>
          </p:cNvSpPr>
          <p:nvPr/>
        </p:nvSpPr>
        <p:spPr bwMode="auto">
          <a:xfrm>
            <a:off x="40386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59" name="Oval 7"/>
          <p:cNvSpPr>
            <a:spLocks noChangeArrowheads="1"/>
          </p:cNvSpPr>
          <p:nvPr/>
        </p:nvSpPr>
        <p:spPr bwMode="auto">
          <a:xfrm>
            <a:off x="47244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60" name="AutoShape 8"/>
          <p:cNvSpPr>
            <a:spLocks/>
          </p:cNvSpPr>
          <p:nvPr/>
        </p:nvSpPr>
        <p:spPr bwMode="auto">
          <a:xfrm>
            <a:off x="6400800" y="1797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9935"/>
              <a:gd name="adj5" fmla="val 290366"/>
              <a:gd name="adj6" fmla="val -109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</a:p>
        </p:txBody>
      </p:sp>
      <p:sp>
        <p:nvSpPr>
          <p:cNvPr id="791561" name="Rectangle 9"/>
          <p:cNvSpPr>
            <a:spLocks noChangeArrowheads="1"/>
          </p:cNvSpPr>
          <p:nvPr/>
        </p:nvSpPr>
        <p:spPr bwMode="auto">
          <a:xfrm>
            <a:off x="1447800" y="3100388"/>
            <a:ext cx="535622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定义指向这类函数的指针变量：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) ( double, double ) ;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fp1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,  *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 fp2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;</a:t>
            </a:r>
          </a:p>
        </p:txBody>
      </p:sp>
      <p:sp>
        <p:nvSpPr>
          <p:cNvPr id="2938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autoUpdateAnimBg="0"/>
      <p:bldP spid="791557" grpId="0" animBg="1"/>
      <p:bldP spid="791558" grpId="0" animBg="1"/>
      <p:bldP spid="791559" grpId="0" animBg="1"/>
      <p:bldP spid="791560" grpId="0" animBg="1" autoUpdateAnimBg="0"/>
      <p:bldP spid="791561" grpId="0" autoUpdateAnimBg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491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	</a:t>
            </a:r>
            <a:r>
              <a:rPr lang="en-US" altLang="zh-CN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fp2 ;</a:t>
            </a:r>
          </a:p>
        </p:txBody>
      </p:sp>
      <p:sp>
        <p:nvSpPr>
          <p:cNvPr id="29491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 autoUpdateAnimBg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593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5939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 i="1"/>
              <a:t> </a:t>
            </a:r>
            <a:r>
              <a:rPr lang="en-US" altLang="zh-CN"/>
              <a:t>max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min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average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3605" name="AutoShape 5"/>
          <p:cNvSpPr>
            <a:spLocks/>
          </p:cNvSpPr>
          <p:nvPr/>
        </p:nvSpPr>
        <p:spPr bwMode="auto">
          <a:xfrm>
            <a:off x="6781800" y="11874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208"/>
              <a:gd name="adj5" fmla="val 192449"/>
              <a:gd name="adj6" fmla="val -9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2959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 animBg="1" autoUpdateAnimBg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6962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i="1">
                <a:ea typeface="宋体" pitchFamily="2" charset="-122"/>
              </a:rPr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b="0">
                <a:ea typeface="宋体" pitchFamily="2" charset="-122"/>
              </a:rPr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typedef double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fp2 ;</a:t>
            </a:r>
          </a:p>
        </p:txBody>
      </p:sp>
      <p:sp>
        <p:nvSpPr>
          <p:cNvPr id="794629" name="AutoShape 5"/>
          <p:cNvSpPr>
            <a:spLocks/>
          </p:cNvSpPr>
          <p:nvPr/>
        </p:nvSpPr>
        <p:spPr bwMode="auto">
          <a:xfrm>
            <a:off x="6781800" y="187325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246616"/>
              <a:gd name="adj6" fmla="val -10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定义函数类型</a:t>
            </a:r>
          </a:p>
        </p:txBody>
      </p:sp>
      <p:sp>
        <p:nvSpPr>
          <p:cNvPr id="29696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9" grpId="0" animBg="1" autoUpdateAnimBg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798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7987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functionType  * </a:t>
            </a:r>
            <a:r>
              <a:rPr lang="en-US" altLang="zh-CN" i="1">
                <a:solidFill>
                  <a:schemeClr val="accent2"/>
                </a:solidFill>
              </a:rPr>
              <a:t>fp1</a:t>
            </a:r>
            <a:r>
              <a:rPr lang="en-US" altLang="zh-CN" i="1">
                <a:solidFill>
                  <a:srgbClr val="0000FF"/>
                </a:solidFill>
              </a:rPr>
              <a:t> ,  *</a:t>
            </a:r>
            <a:r>
              <a:rPr lang="en-US" altLang="zh-CN" i="1">
                <a:solidFill>
                  <a:schemeClr val="accent2"/>
                </a:solidFill>
              </a:rPr>
              <a:t> fp2</a:t>
            </a:r>
            <a:r>
              <a:rPr lang="en-US" altLang="zh-CN" i="1">
                <a:solidFill>
                  <a:srgbClr val="0000FF"/>
                </a:solidFill>
              </a:rPr>
              <a:t>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5653" name="AutoShape 5"/>
          <p:cNvSpPr>
            <a:spLocks/>
          </p:cNvSpPr>
          <p:nvPr/>
        </p:nvSpPr>
        <p:spPr bwMode="auto">
          <a:xfrm>
            <a:off x="6705600" y="23304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6500"/>
              <a:gd name="adj5" fmla="val 240366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声明函数指针</a:t>
            </a:r>
          </a:p>
        </p:txBody>
      </p:sp>
      <p:sp>
        <p:nvSpPr>
          <p:cNvPr id="2979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i="1"/>
              <a:t>实际参数表</a:t>
            </a:r>
            <a:r>
              <a:rPr lang="zh-CN" altLang="en-US" sz="2000"/>
              <a:t>    与形式参数必须在个数、类型、位置一一对应</a:t>
            </a:r>
          </a:p>
        </p:txBody>
      </p:sp>
      <p:sp>
        <p:nvSpPr>
          <p:cNvPr id="3687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b="1" smtClean="0"/>
          </a:p>
        </p:txBody>
      </p:sp>
      <p:sp>
        <p:nvSpPr>
          <p:cNvPr id="936968" name="Rectangle 8"/>
          <p:cNvSpPr>
            <a:spLocks noChangeArrowheads="1"/>
          </p:cNvSpPr>
          <p:nvPr/>
        </p:nvSpPr>
        <p:spPr bwMode="auto">
          <a:xfrm>
            <a:off x="900113" y="4292600"/>
            <a:ext cx="5769528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0" smtClean="0">
                <a:solidFill>
                  <a:srgbClr val="0000FF"/>
                </a:solidFill>
                <a:ea typeface="宋体" pitchFamily="2" charset="-122"/>
              </a:rPr>
              <a:t>调用</a:t>
            </a:r>
            <a:r>
              <a:rPr lang="zh-CN" altLang="en-US" sz="2000" b="0" smtClean="0">
                <a:solidFill>
                  <a:srgbClr val="0000FF"/>
                </a:solidFill>
                <a:ea typeface="宋体" pitchFamily="2" charset="-122"/>
              </a:rPr>
              <a:t>形式：表达式、单独的语句、函数参数</a:t>
            </a:r>
            <a:endParaRPr lang="en-US" altLang="zh-CN" sz="2000" b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0">
                <a:solidFill>
                  <a:srgbClr val="0000FF"/>
                </a:solidFill>
                <a:ea typeface="宋体" pitchFamily="2" charset="-122"/>
              </a:rPr>
              <a:t>若函数返回值类型为</a:t>
            </a:r>
            <a:r>
              <a:rPr lang="en-US" altLang="zh-CN" sz="2000" b="0">
                <a:solidFill>
                  <a:srgbClr val="0000FF"/>
                </a:solidFill>
                <a:ea typeface="宋体" pitchFamily="2" charset="-122"/>
              </a:rPr>
              <a:t>void</a:t>
            </a:r>
            <a:r>
              <a:rPr lang="zh-CN" altLang="en-US" sz="2000" b="0">
                <a:solidFill>
                  <a:srgbClr val="0000FF"/>
                </a:solidFill>
                <a:ea typeface="宋体" pitchFamily="2" charset="-122"/>
              </a:rPr>
              <a:t>，则只能</a:t>
            </a:r>
            <a:r>
              <a:rPr lang="zh-CN" altLang="en-US" sz="2000" b="0" smtClean="0">
                <a:solidFill>
                  <a:srgbClr val="0000FF"/>
                </a:solidFill>
                <a:ea typeface="宋体" pitchFamily="2" charset="-122"/>
              </a:rPr>
              <a:t>用单独语句</a:t>
            </a:r>
            <a:r>
              <a:rPr lang="zh-CN" altLang="en-US" sz="2000" b="0">
                <a:solidFill>
                  <a:srgbClr val="0000FF"/>
                </a:solidFill>
                <a:ea typeface="宋体" pitchFamily="2" charset="-122"/>
              </a:rPr>
              <a:t>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8" grpId="0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901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9011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6677" name="AutoShape 5"/>
          <p:cNvSpPr>
            <a:spLocks/>
          </p:cNvSpPr>
          <p:nvPr/>
        </p:nvSpPr>
        <p:spPr bwMode="auto">
          <a:xfrm>
            <a:off x="5943600" y="3473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894"/>
              <a:gd name="adj5" fmla="val 204949"/>
              <a:gd name="adj6" fmla="val -111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获取函数地址</a:t>
            </a:r>
          </a:p>
        </p:txBody>
      </p:sp>
      <p:sp>
        <p:nvSpPr>
          <p:cNvPr id="2990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nimBg="1" autoUpdateAnimBg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003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300035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fp2 ;</a:t>
            </a:r>
          </a:p>
        </p:txBody>
      </p:sp>
      <p:sp>
        <p:nvSpPr>
          <p:cNvPr id="797701" name="AutoShape 5"/>
          <p:cNvSpPr>
            <a:spLocks/>
          </p:cNvSpPr>
          <p:nvPr/>
        </p:nvSpPr>
        <p:spPr bwMode="auto">
          <a:xfrm>
            <a:off x="5562600" y="4235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259"/>
              <a:gd name="adj5" fmla="val 242449"/>
              <a:gd name="adj6" fmla="val -109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改变指针指向</a:t>
            </a:r>
          </a:p>
        </p:txBody>
      </p:sp>
      <p:sp>
        <p:nvSpPr>
          <p:cNvPr id="3000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animBg="1" autoUpdateAnimBg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105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301059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30106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1258888" y="2089150"/>
            <a:ext cx="6913562" cy="1616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typedef double  functionType  ( double, double ) ;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functionType  max, min, average ;</a:t>
            </a:r>
          </a:p>
          <a:p>
            <a:pPr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</p:txBody>
      </p:sp>
      <p:sp>
        <p:nvSpPr>
          <p:cNvPr id="922632" name="AutoShape 8"/>
          <p:cNvSpPr>
            <a:spLocks/>
          </p:cNvSpPr>
          <p:nvPr/>
        </p:nvSpPr>
        <p:spPr bwMode="auto">
          <a:xfrm>
            <a:off x="6011863" y="720725"/>
            <a:ext cx="2160587" cy="609600"/>
          </a:xfrm>
          <a:prstGeom prst="borderCallout2">
            <a:avLst>
              <a:gd name="adj1" fmla="val 18750"/>
              <a:gd name="adj2" fmla="val -3528"/>
              <a:gd name="adj3" fmla="val 18750"/>
              <a:gd name="adj4" fmla="val -17634"/>
              <a:gd name="adj5" fmla="val 360417"/>
              <a:gd name="adj6" fmla="val -628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说明了</a:t>
            </a:r>
            <a:r>
              <a:rPr lang="en-US" altLang="zh-CN"/>
              <a:t>3</a:t>
            </a:r>
            <a:r>
              <a:rPr lang="zh-CN" altLang="en-US"/>
              <a:t>个函数原型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 autoUpdateAnimBg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．用函数指针调用函数 </a:t>
            </a:r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x = fp ( 3.14, 0.516 )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cout &lt;&lt; fp ( 0.75, x ) &lt;&lt; endl ;	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30208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utoUpdateAnimBg="0"/>
      <p:bldP spid="798724" grpId="0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310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．用函数指针调用函数 </a:t>
            </a:r>
          </a:p>
        </p:txBody>
      </p:sp>
      <p:sp>
        <p:nvSpPr>
          <p:cNvPr id="303107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x = fp ( 3.14, 0.516 )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cout &lt;&lt; fp ( 0.75, x ) &lt;&lt; endl ;	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799749" name="AutoShape 5"/>
          <p:cNvSpPr>
            <a:spLocks/>
          </p:cNvSpPr>
          <p:nvPr/>
        </p:nvSpPr>
        <p:spPr bwMode="auto">
          <a:xfrm>
            <a:off x="5791200" y="2254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9042"/>
              <a:gd name="adj5" fmla="val 275782"/>
              <a:gd name="adj6" fmla="val -1503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指向函数</a:t>
            </a:r>
            <a:r>
              <a:rPr lang="en-US" altLang="zh-CN"/>
              <a:t>max</a:t>
            </a:r>
          </a:p>
        </p:txBody>
      </p:sp>
      <p:sp>
        <p:nvSpPr>
          <p:cNvPr id="30310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animBg="1" autoUpdateAnimBg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pf = sum ;      result = pf ( a ,  b ) 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pf = product ;     result = pf ( a ,  b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  <p:sp>
        <p:nvSpPr>
          <p:cNvPr id="30413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413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autoUpdateAnimBg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i="1">
                <a:solidFill>
                  <a:srgbClr val="0000FF"/>
                </a:solidFill>
              </a:rPr>
              <a:t>int  ( * </a:t>
            </a:r>
            <a:r>
              <a:rPr lang="en-US" altLang="zh-CN" i="1">
                <a:solidFill>
                  <a:schemeClr val="accent2"/>
                </a:solidFill>
              </a:rPr>
              <a:t>pf</a:t>
            </a:r>
            <a:r>
              <a:rPr lang="en-US" altLang="zh-CN" i="1">
                <a:solidFill>
                  <a:srgbClr val="0000FF"/>
                </a:solidFill>
              </a:rPr>
              <a:t>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 b="0"/>
              <a:t>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pf = sum ;      result = pf ( a ,  b ) 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pf = product ;     result = pf ( a ,  b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30515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1796" name="AutoShape 4"/>
          <p:cNvSpPr>
            <a:spLocks/>
          </p:cNvSpPr>
          <p:nvPr/>
        </p:nvSpPr>
        <p:spPr bwMode="auto">
          <a:xfrm>
            <a:off x="5486400" y="1666875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6296"/>
              <a:gd name="adj5" fmla="val 254949"/>
              <a:gd name="adj6" fmla="val -1773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</a:p>
        </p:txBody>
      </p:sp>
      <p:sp>
        <p:nvSpPr>
          <p:cNvPr id="30515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animBg="1" autoUpdateAnimBg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6178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3357563"/>
            <a:ext cx="3581400" cy="1981200"/>
            <a:chOff x="3168" y="2208"/>
            <a:chExt cx="2256" cy="1248"/>
          </a:xfrm>
        </p:grpSpPr>
        <p:sp>
          <p:nvSpPr>
            <p:cNvPr id="306181" name="AutoShape 5"/>
            <p:cNvSpPr>
              <a:spLocks/>
            </p:cNvSpPr>
            <p:nvPr/>
          </p:nvSpPr>
          <p:spPr bwMode="auto">
            <a:xfrm>
              <a:off x="4416" y="2208"/>
              <a:ext cx="1008" cy="384"/>
            </a:xfrm>
            <a:prstGeom prst="borderCallout2">
              <a:avLst>
                <a:gd name="adj1" fmla="val 18750"/>
                <a:gd name="adj2" fmla="val -4764"/>
                <a:gd name="adj3" fmla="val 18750"/>
                <a:gd name="adj4" fmla="val -37102"/>
                <a:gd name="adj5" fmla="val 211199"/>
                <a:gd name="adj6" fmla="val -14087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调用不同函数</a:t>
              </a: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H="1">
              <a:off x="3168" y="2304"/>
              <a:ext cx="864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618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7202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3844" name="AutoShape 4"/>
          <p:cNvSpPr>
            <a:spLocks noChangeArrowheads="1"/>
          </p:cNvSpPr>
          <p:nvPr/>
        </p:nvSpPr>
        <p:spPr bwMode="auto">
          <a:xfrm>
            <a:off x="5410200" y="2717800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*pf ) ( a, b )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等价吗？</a:t>
            </a:r>
          </a:p>
        </p:txBody>
      </p:sp>
      <p:sp>
        <p:nvSpPr>
          <p:cNvPr id="30720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 autoUpdateAnimBg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822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4868" name="AutoShape 4"/>
          <p:cNvSpPr>
            <a:spLocks noChangeArrowheads="1"/>
          </p:cNvSpPr>
          <p:nvPr/>
        </p:nvSpPr>
        <p:spPr bwMode="auto">
          <a:xfrm>
            <a:off x="5410200" y="2790825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&amp;pf ) ( a, b )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i="1">
                <a:ea typeface="宋体" pitchFamily="2" charset="-122"/>
              </a:rPr>
              <a:t>等价吗？</a:t>
            </a:r>
          </a:p>
        </p:txBody>
      </p:sp>
      <p:sp>
        <p:nvSpPr>
          <p:cNvPr id="3082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#include&lt;iostream&gt;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using namespace std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void  printmessage ()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70000"/>
              </a:lnSpc>
            </a:pPr>
            <a:r>
              <a:rPr lang="en-US" altLang="zh-CN" sz="2000"/>
              <a:t>{  printmessage() ;  }</a:t>
            </a:r>
            <a:r>
              <a:rPr lang="en-US" altLang="zh-CN" sz="200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0" grpId="0" autoUpdateAnimBg="0"/>
      <p:bldP spid="528391" grpId="0" autoUpdateAnimBg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925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5892" name="AutoShape 4"/>
          <p:cNvSpPr>
            <a:spLocks noChangeArrowheads="1"/>
          </p:cNvSpPr>
          <p:nvPr/>
        </p:nvSpPr>
        <p:spPr bwMode="auto">
          <a:xfrm>
            <a:off x="4572000" y="2330450"/>
            <a:ext cx="4343400" cy="1409700"/>
          </a:xfrm>
          <a:prstGeom prst="cloudCallout">
            <a:avLst>
              <a:gd name="adj1" fmla="val -41153"/>
              <a:gd name="adj2" fmla="val 102250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8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&amp;pf ) ( a, b )  </a:t>
            </a:r>
            <a:r>
              <a:rPr lang="zh-CN" altLang="en-US" i="1">
                <a:ea typeface="宋体" pitchFamily="2" charset="-122"/>
              </a:rPr>
              <a:t>与</a:t>
            </a:r>
          </a:p>
          <a:p>
            <a:pPr algn="ctr">
              <a:lnSpc>
                <a:spcPct val="180000"/>
              </a:lnSpc>
              <a:defRPr/>
            </a:pP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(&amp;sum) (a, b)</a:t>
            </a:r>
            <a:r>
              <a:rPr lang="en-US" altLang="zh-CN" b="0" i="1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zh-CN" altLang="en-US" i="1">
                <a:ea typeface="宋体" pitchFamily="2" charset="-122"/>
              </a:rPr>
              <a:t>有何区别 </a:t>
            </a:r>
            <a:r>
              <a:rPr lang="en-US" altLang="zh-CN" i="1">
                <a:ea typeface="宋体" pitchFamily="2" charset="-122"/>
              </a:rPr>
              <a:t>?</a:t>
            </a:r>
          </a:p>
        </p:txBody>
      </p:sp>
      <p:sp>
        <p:nvSpPr>
          <p:cNvPr id="3092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 animBg="1" autoUpdateAnimBg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1027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257800" y="2389188"/>
            <a:ext cx="3403600" cy="1851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pf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是指针变量，存放函数的地址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是函数的直接地址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pf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的值等于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&amp;pf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不等于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31027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 autoUpdateAnimBg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762000" y="303213"/>
            <a:ext cx="7680325" cy="609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/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1129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8" grpId="0" build="p" autoUpdateAnimBg="0" advAuto="100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/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2209800" y="1531938"/>
            <a:ext cx="838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08964" name="AutoShape 4"/>
          <p:cNvSpPr>
            <a:spLocks/>
          </p:cNvSpPr>
          <p:nvPr/>
        </p:nvSpPr>
        <p:spPr bwMode="auto">
          <a:xfrm>
            <a:off x="5334000" y="693738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5023"/>
              <a:gd name="adj5" fmla="val 138282"/>
              <a:gd name="adj6" fmla="val -1717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</a:t>
            </a:r>
          </a:p>
        </p:txBody>
      </p:sp>
      <p:sp>
        <p:nvSpPr>
          <p:cNvPr id="31232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animBg="1"/>
      <p:bldP spid="808964" grpId="0" animBg="1" autoUpdateAnimBg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circlePerimeter ;</a:t>
            </a:r>
            <a:r>
              <a:rPr lang="en-US" altLang="zh-CN" b="0"/>
              <a:t>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9987" name="AutoShape 3"/>
          <p:cNvSpPr>
            <a:spLocks/>
          </p:cNvSpPr>
          <p:nvPr/>
        </p:nvSpPr>
        <p:spPr bwMode="auto">
          <a:xfrm>
            <a:off x="5334000" y="493713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33333"/>
              <a:gd name="adj5" fmla="val 223699"/>
              <a:gd name="adj6" fmla="val -1226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184650" y="1944688"/>
            <a:ext cx="3359150" cy="1412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63500" dir="19387806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circlePerimeter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circleArea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ballVolume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</p:txBody>
      </p:sp>
      <p:sp>
        <p:nvSpPr>
          <p:cNvPr id="31334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animBg="1" autoUpdateAnimBg="0"/>
      <p:bldP spid="809988" grpId="0" animBg="1" autoUpdateAnimBg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circlePerimeter ;</a:t>
            </a:r>
            <a:r>
              <a:rPr lang="en-US" altLang="zh-CN" b="0"/>
              <a:t>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3143250" y="2357438"/>
            <a:ext cx="5786438" cy="425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63500" dir="193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 err="1">
                <a:solidFill>
                  <a:schemeClr val="accent2"/>
                </a:solidFill>
                <a:ea typeface="宋体" pitchFamily="2" charset="-122"/>
              </a:rPr>
              <a:t>funType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circlePerimeter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ballVolume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;</a:t>
            </a:r>
            <a:endParaRPr lang="en-US" altLang="zh-CN" i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1437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 autoUpdateAnimBg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callFun( funType * , double ) ;	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1011" name="AutoShape 3"/>
          <p:cNvSpPr>
            <a:spLocks/>
          </p:cNvSpPr>
          <p:nvPr/>
        </p:nvSpPr>
        <p:spPr bwMode="auto">
          <a:xfrm>
            <a:off x="4343400" y="1450975"/>
            <a:ext cx="1371600" cy="609600"/>
          </a:xfrm>
          <a:prstGeom prst="borderCallout2">
            <a:avLst>
              <a:gd name="adj1" fmla="val 6250"/>
              <a:gd name="adj2" fmla="val -5556"/>
              <a:gd name="adj3" fmla="val 6250"/>
              <a:gd name="adj4" fmla="val -35995"/>
              <a:gd name="adj5" fmla="val 277866"/>
              <a:gd name="adj6" fmla="val -133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31539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animBg="1" autoUpdateAnimBg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</a:t>
            </a:r>
            <a:r>
              <a:rPr lang="en-US" altLang="zh-CN" i="1">
                <a:solidFill>
                  <a:srgbClr val="0000FF"/>
                </a:solidFill>
              </a:rPr>
              <a:t>funType</a:t>
            </a:r>
            <a:r>
              <a:rPr lang="en-US" altLang="zh-CN" b="0"/>
              <a:t>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callFun( funType * , double ) ;	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2035" name="Oval 3"/>
          <p:cNvSpPr>
            <a:spLocks noChangeArrowheads="1"/>
          </p:cNvSpPr>
          <p:nvPr/>
        </p:nvSpPr>
        <p:spPr bwMode="auto">
          <a:xfrm>
            <a:off x="2362200" y="3111500"/>
            <a:ext cx="1066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2036" name="AutoShape 4"/>
          <p:cNvSpPr>
            <a:spLocks/>
          </p:cNvSpPr>
          <p:nvPr/>
        </p:nvSpPr>
        <p:spPr bwMode="auto">
          <a:xfrm>
            <a:off x="4953000" y="1816100"/>
            <a:ext cx="2667000" cy="990600"/>
          </a:xfrm>
          <a:prstGeom prst="borderCallout2">
            <a:avLst>
              <a:gd name="adj1" fmla="val 11537"/>
              <a:gd name="adj2" fmla="val -2856"/>
              <a:gd name="adj3" fmla="val 11537"/>
              <a:gd name="adj4" fmla="val -17144"/>
              <a:gd name="adj5" fmla="val 137662"/>
              <a:gd name="adj6" fmla="val -630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函数指针参数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double  (*) ( double )</a:t>
            </a:r>
          </a:p>
        </p:txBody>
      </p:sp>
      <p:sp>
        <p:nvSpPr>
          <p:cNvPr id="31642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animBg="1"/>
      <p:bldP spid="812036" grpId="0" animBg="1" autoUpdateAnimBg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circlePerimeter</a:t>
            </a:r>
            <a:r>
              <a:rPr lang="en-US" altLang="zh-CN" b="0"/>
              <a:t>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circleArea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ballArea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ballVolume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</a:t>
            </a:r>
            <a:r>
              <a:rPr lang="en-US" altLang="zh-CN" i="1">
                <a:solidFill>
                  <a:srgbClr val="0000FF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</a:t>
            </a:r>
            <a:r>
              <a:rPr lang="en-US" altLang="zh-CN" i="1">
                <a:solidFill>
                  <a:srgbClr val="0000FF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</a:t>
            </a:r>
            <a:r>
              <a:rPr lang="en-US" altLang="zh-CN" i="1">
                <a:solidFill>
                  <a:srgbClr val="0000FF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</a:t>
            </a:r>
            <a:r>
              <a:rPr lang="en-US" altLang="zh-CN" i="1">
                <a:solidFill>
                  <a:srgbClr val="0000FF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3059" name="AutoShape 3"/>
          <p:cNvSpPr>
            <a:spLocks/>
          </p:cNvSpPr>
          <p:nvPr/>
        </p:nvSpPr>
        <p:spPr bwMode="auto">
          <a:xfrm>
            <a:off x="6324600" y="2171700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8398"/>
              <a:gd name="adj5" fmla="val 363282"/>
              <a:gd name="adj6" fmla="val -24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实际参数是函数地址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813060" name="Oval 4"/>
          <p:cNvSpPr>
            <a:spLocks noChangeArrowheads="1"/>
          </p:cNvSpPr>
          <p:nvPr/>
        </p:nvSpPr>
        <p:spPr bwMode="auto">
          <a:xfrm flipV="1">
            <a:off x="5334000" y="4492625"/>
            <a:ext cx="1524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 flipV="1">
            <a:off x="4876800" y="4779963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2" name="Oval 6"/>
          <p:cNvSpPr>
            <a:spLocks noChangeArrowheads="1"/>
          </p:cNvSpPr>
          <p:nvPr/>
        </p:nvSpPr>
        <p:spPr bwMode="auto">
          <a:xfrm flipV="1">
            <a:off x="4953000" y="5429250"/>
            <a:ext cx="990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3" name="Oval 7"/>
          <p:cNvSpPr>
            <a:spLocks noChangeArrowheads="1"/>
          </p:cNvSpPr>
          <p:nvPr/>
        </p:nvSpPr>
        <p:spPr bwMode="auto">
          <a:xfrm flipV="1">
            <a:off x="5334000" y="5716588"/>
            <a:ext cx="1143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744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nimBg="1" autoUpdateAnimBg="0"/>
      <p:bldP spid="813060" grpId="0" animBg="1"/>
      <p:bldP spid="813061" grpId="0" animBg="1"/>
      <p:bldP spid="813062" grpId="0" animBg="1"/>
      <p:bldP spid="813063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</a:t>
            </a:r>
            <a:r>
              <a:rPr lang="en-US" altLang="zh-CN" b="0" smtClean="0"/>
              <a:t> </a:t>
            </a:r>
            <a:r>
              <a:rPr lang="en-US" altLang="zh-CN" b="0" smtClean="0">
                <a:solidFill>
                  <a:srgbClr val="FF0000"/>
                </a:solidFill>
              </a:rPr>
              <a:t>r</a:t>
            </a:r>
            <a:r>
              <a:rPr lang="en-US" altLang="zh-CN" b="0"/>
              <a:t>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4083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4085" name="AutoShape 5"/>
          <p:cNvSpPr>
            <a:spLocks/>
          </p:cNvSpPr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</a:p>
        </p:txBody>
      </p:sp>
      <p:sp>
        <p:nvSpPr>
          <p:cNvPr id="31846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animBg="1"/>
      <p:bldP spid="814084" grpId="0" animBg="1"/>
      <p:bldP spid="8140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8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45720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42910" y="1828800"/>
            <a:ext cx="5943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函数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（</a:t>
            </a: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Function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）是功能抽象的模块</a:t>
            </a:r>
            <a:endParaRPr lang="zh-CN" altLang="en-US" sz="2000" b="1" smtClean="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685800" y="23622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函数作用 </a:t>
            </a:r>
            <a:r>
              <a:rPr lang="en-US" altLang="zh-CN" sz="2000">
                <a:ea typeface="Arial Unicode MS"/>
                <a:cs typeface="Arial Unicode MS"/>
              </a:rPr>
              <a:t>——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任务划分；代码重用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函数是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程序的重要组件 </a:t>
            </a:r>
            <a:endParaRPr lang="zh-CN" altLang="en-US" sz="200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1" grpId="0" build="p" autoUpdateAnimBg="0" advAuto="1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8914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#include&lt;iostream&gt;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using namespace std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void</a:t>
            </a:r>
            <a:r>
              <a:rPr lang="en-US" altLang="zh-CN" sz="2000" b="0">
                <a:ea typeface="Arial Unicode MS"/>
                <a:cs typeface="Arial Unicode MS"/>
              </a:rPr>
              <a:t>  printmessage ()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70000"/>
              </a:lnSpc>
            </a:pPr>
            <a:r>
              <a:rPr lang="en-US" altLang="zh-CN" sz="2000" b="0"/>
              <a:t>{  </a:t>
            </a:r>
            <a:r>
              <a:rPr lang="en-US" altLang="zh-CN" sz="2000" i="1">
                <a:solidFill>
                  <a:srgbClr val="0000FF"/>
                </a:solidFill>
              </a:rPr>
              <a:t>printmessage() ;</a:t>
            </a:r>
            <a:r>
              <a:rPr lang="en-US" altLang="zh-CN" sz="2000" b="0"/>
              <a:t>  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9415" name="AutoShape 7"/>
          <p:cNvSpPr>
            <a:spLocks/>
          </p:cNvSpPr>
          <p:nvPr/>
        </p:nvSpPr>
        <p:spPr bwMode="auto">
          <a:xfrm>
            <a:off x="5029200" y="3251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500"/>
              <a:gd name="adj5" fmla="val 221616"/>
              <a:gd name="adj6" fmla="val -10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函数调用语句</a:t>
            </a: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3891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1114425" y="2709863"/>
            <a:ext cx="865188" cy="2873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1476375" y="4654550"/>
            <a:ext cx="1800225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  <p:bldP spid="529420" grpId="0" animBg="1"/>
      <p:bldP spid="529421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19490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9491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9492" name="AutoShape 5"/>
          <p:cNvSpPr>
            <a:spLocks/>
          </p:cNvSpPr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</a:p>
        </p:txBody>
      </p:sp>
      <p:sp>
        <p:nvSpPr>
          <p:cNvPr id="31949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6131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6132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6133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</a:p>
        </p:txBody>
      </p:sp>
      <p:sp>
        <p:nvSpPr>
          <p:cNvPr id="32051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animBg="1"/>
      <p:bldP spid="816132" grpId="0" animBg="1"/>
      <p:bldP spid="816133" grpId="0" animBg="1" autoUpdateAnimBg="0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1538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1539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1540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</a:p>
        </p:txBody>
      </p:sp>
      <p:sp>
        <p:nvSpPr>
          <p:cNvPr id="3215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8179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8180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8181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ballArea( r )</a:t>
            </a:r>
          </a:p>
        </p:txBody>
      </p:sp>
      <p:sp>
        <p:nvSpPr>
          <p:cNvPr id="32256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animBg="1"/>
      <p:bldP spid="818180" grpId="0" animBg="1"/>
      <p:bldP spid="818181" grpId="0" animBg="1" autoUpdateAnimBg="0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3586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3587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3588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ballArea( r )</a:t>
            </a:r>
          </a:p>
        </p:txBody>
      </p:sp>
      <p:sp>
        <p:nvSpPr>
          <p:cNvPr id="3235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20227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0228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0229" name="AutoShape 5"/>
          <p:cNvSpPr>
            <a:spLocks/>
          </p:cNvSpPr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ballVolume( r )</a:t>
            </a:r>
          </a:p>
        </p:txBody>
      </p:sp>
      <p:sp>
        <p:nvSpPr>
          <p:cNvPr id="3246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animBg="1"/>
      <p:bldP spid="820228" grpId="0" animBg="1"/>
      <p:bldP spid="820229" grpId="0" animBg="1" autoUpdateAnimBg="0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ballVolume( double radius)  { return 4.0 / 3 * pi * pow( radius, 3 ) ; }</a:t>
            </a:r>
          </a:p>
        </p:txBody>
      </p:sp>
      <p:sp>
        <p:nvSpPr>
          <p:cNvPr id="325634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5635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5636" name="AutoShape 5"/>
          <p:cNvSpPr>
            <a:spLocks/>
          </p:cNvSpPr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ballVolume( r )</a:t>
            </a:r>
          </a:p>
        </p:txBody>
      </p:sp>
      <p:sp>
        <p:nvSpPr>
          <p:cNvPr id="3256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callFun(funType * qf,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665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</a:p>
        </p:txBody>
      </p:sp>
      <p:pic>
        <p:nvPicPr>
          <p:cNvPr id="8222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925" y="3314700"/>
            <a:ext cx="5556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6096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内联函数和重载函数 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522413" y="2346325"/>
            <a:ext cx="6062662" cy="1616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内联函数是</a:t>
            </a:r>
            <a:r>
              <a:rPr lang="en-US" altLang="zh-CN" sz="2000">
                <a:ea typeface="Arial Unicode MS"/>
                <a:cs typeface="Arial Unicode MS"/>
              </a:rPr>
              <a:t>C++</a:t>
            </a:r>
            <a:r>
              <a:rPr lang="zh-CN" altLang="en-US" sz="2000">
                <a:ea typeface="Arial Unicode MS"/>
                <a:cs typeface="Arial Unicode MS"/>
              </a:rPr>
              <a:t>为降低小程序调用开销的一种机制 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函数重载是以同一个名字命名多个函数实现版本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nimBg="1" autoUpdateAnimBg="0"/>
      <p:bldP spid="8232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double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}</a:t>
            </a:r>
            <a:r>
              <a:rPr lang="en-US" altLang="zh-CN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   double m = max( a, b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cout &lt;&lt; max( m, 3.5 ) &lt;&lt; endl ;</a:t>
            </a:r>
            <a:r>
              <a:rPr lang="en-US" altLang="zh-CN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8" grpId="0" autoUpdateAnimBg="0"/>
      <p:bldP spid="530439" grpId="0" autoUpdateAnimBg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908050" y="1035050"/>
            <a:ext cx="6632575" cy="8858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内联函数作用</a:t>
            </a:r>
            <a:endParaRPr lang="zh-CN" altLang="en-US" sz="1600" i="1">
              <a:solidFill>
                <a:srgbClr val="008000"/>
              </a:solidFill>
              <a:latin typeface="宋体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宋体" charset="-122"/>
                <a:sym typeface="Symbol" pitchFamily="18" charset="2"/>
              </a:rPr>
              <a:t>        </a:t>
            </a:r>
            <a:r>
              <a:rPr lang="zh-CN" altLang="en-US" sz="2000">
                <a:latin typeface="Arial Unicode MS"/>
                <a:ea typeface="Arial Unicode MS"/>
                <a:cs typeface="Arial Unicode MS"/>
                <a:sym typeface="Symbol" pitchFamily="18" charset="2"/>
              </a:rPr>
              <a:t>减少频繁调用小子程序的运行的时间开销</a:t>
            </a:r>
            <a:endParaRPr lang="zh-CN" altLang="en-US">
              <a:latin typeface="Arial Unicode MS"/>
              <a:ea typeface="Arial Unicode MS"/>
              <a:cs typeface="Arial Unicode MS"/>
              <a:sym typeface="Symbol" pitchFamily="18" charset="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08050" y="2025650"/>
            <a:ext cx="7550150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内联函数机制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        </a:t>
            </a:r>
            <a:r>
              <a:rPr lang="zh-CN" altLang="en-US" sz="2000">
                <a:latin typeface="Arial Unicode MS"/>
                <a:ea typeface="Arial Unicode MS"/>
                <a:cs typeface="Arial Unicode MS"/>
              </a:rPr>
              <a:t>编译器在编译时，将内联函数的调用以相应代码代替</a:t>
            </a:r>
            <a:endParaRPr lang="zh-CN" altLang="en-US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908050" y="3244850"/>
            <a:ext cx="5032375" cy="8858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内联函数声明</a:t>
            </a:r>
            <a:endParaRPr lang="zh-CN" altLang="en-US" sz="1600" i="1">
              <a:solidFill>
                <a:srgbClr val="008000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  <a:sym typeface="Symbol" pitchFamily="18" charset="2"/>
              </a:rPr>
              <a:t>			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inline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函数原型</a:t>
            </a:r>
            <a:endParaRPr lang="zh-CN" altLang="en-US" i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908050" y="4303713"/>
            <a:ext cx="5578475" cy="13731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注：</a:t>
            </a:r>
            <a:r>
              <a:rPr lang="zh-CN" altLang="en-US" sz="2000"/>
              <a:t>内联函数仅在函数原型作一次声明。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ym typeface="Symbol" pitchFamily="18" charset="2"/>
              </a:rPr>
              <a:t>        适用于只有</a:t>
            </a:r>
            <a:r>
              <a:rPr lang="en-US" altLang="zh-CN" sz="2000">
                <a:sym typeface="Symbol" pitchFamily="18" charset="2"/>
              </a:rPr>
              <a:t>1 ~ 5</a:t>
            </a:r>
            <a:r>
              <a:rPr lang="zh-CN" altLang="en-US" sz="2000">
                <a:sym typeface="Symbol" pitchFamily="18" charset="2"/>
              </a:rPr>
              <a:t>行的小函数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ym typeface="Symbol" pitchFamily="18" charset="2"/>
              </a:rPr>
              <a:t>        不能含有复杂结构控制语句 ，不能递归调用</a:t>
            </a:r>
            <a:endParaRPr lang="zh-CN" altLang="en-US" sz="2000"/>
          </a:p>
        </p:txBody>
      </p:sp>
      <p:sp>
        <p:nvSpPr>
          <p:cNvPr id="32973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3" grpId="0" autoUpdateAnimBg="0"/>
      <p:bldP spid="824324" grpId="0" autoUpdateAnimBg="0"/>
      <p:bldP spid="824325" grpId="0" build="p" autoUpdateAnimBg="0"/>
      <p:bldP spid="824326" grpId="0" autoUpdateAnimBg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990600" y="1339850"/>
            <a:ext cx="6873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例：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16002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smallf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257800" y="1933575"/>
            <a:ext cx="2354263" cy="3378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3075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build="p" autoUpdateAnimBg="0" advAuto="1000"/>
      <p:bldP spid="825348" grpId="0" autoUpdateAnimBg="0"/>
      <p:bldP spid="825349" grpId="0" autoUpdateAnimBg="0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itchFamily="18" charset="2"/>
              </a:rPr>
              <a:t>错误说明：</a:t>
            </a: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6373" name="AutoShape 5"/>
          <p:cNvSpPr>
            <a:spLocks noChangeArrowheads="1"/>
          </p:cNvSpPr>
          <p:nvPr/>
        </p:nvSpPr>
        <p:spPr bwMode="auto">
          <a:xfrm>
            <a:off x="3581400" y="2178050"/>
            <a:ext cx="3048000" cy="990600"/>
          </a:xfrm>
          <a:prstGeom prst="cloudCallout">
            <a:avLst>
              <a:gd name="adj1" fmla="val -103750"/>
              <a:gd name="adj2" fmla="val 14888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  <a:headEnd/>
            <a:tailE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zh-CN" altLang="en-US" i="1">
                <a:ea typeface="宋体" pitchFamily="2" charset="-122"/>
              </a:rPr>
              <a:t>重复说明，语法错误</a:t>
            </a:r>
          </a:p>
        </p:txBody>
      </p:sp>
      <p:sp>
        <p:nvSpPr>
          <p:cNvPr id="33178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 autoUpdateAnimBg="0" advAuto="1000"/>
      <p:bldP spid="826372" grpId="0" autoUpdateAnimBg="0"/>
      <p:bldP spid="826373" grpId="0" animBg="1" autoUpdateAnimBg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332802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itchFamily="18" charset="2"/>
              </a:rPr>
              <a:t>错误说明：</a:t>
            </a:r>
          </a:p>
        </p:txBody>
      </p:sp>
      <p:sp>
        <p:nvSpPr>
          <p:cNvPr id="332803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4876800" y="1958975"/>
            <a:ext cx="2354263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8000"/>
                </a:solidFill>
                <a:ea typeface="宋体" pitchFamily="2" charset="-122"/>
              </a:rPr>
              <a:t>int  smallf (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{ 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a = smallf();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…... 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inline</a:t>
            </a:r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 int  smallf ( )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…...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827398" name="AutoShape 6"/>
          <p:cNvSpPr>
            <a:spLocks noChangeArrowheads="1"/>
          </p:cNvSpPr>
          <p:nvPr/>
        </p:nvSpPr>
        <p:spPr bwMode="auto">
          <a:xfrm>
            <a:off x="6400800" y="1644650"/>
            <a:ext cx="2590800" cy="990600"/>
          </a:xfrm>
          <a:prstGeom prst="cloudCallout">
            <a:avLst>
              <a:gd name="adj1" fmla="val -63236"/>
              <a:gd name="adj2" fmla="val 214264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  <a:headEnd/>
            <a:tailE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zh-CN" altLang="en-US" i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作普通函数处理</a:t>
            </a:r>
          </a:p>
        </p:txBody>
      </p:sp>
      <p:sp>
        <p:nvSpPr>
          <p:cNvPr id="33280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utoUpdateAnimBg="0"/>
      <p:bldP spid="827398" grpId="0" animBg="1" autoUpdateAnimBg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990600" y="927100"/>
            <a:ext cx="6934200" cy="508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3-23  </a:t>
            </a:r>
            <a:r>
              <a:rPr lang="zh-CN" altLang="en-US" sz="2000" i="1">
                <a:solidFill>
                  <a:srgbClr val="008000"/>
                </a:solidFill>
              </a:rPr>
              <a:t>内联函数示例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inline</a:t>
            </a:r>
            <a:r>
              <a:rPr lang="en-US" altLang="zh-CN" b="0"/>
              <a:t> double volume ( double ,   double  ) </a:t>
            </a:r>
            <a:r>
              <a:rPr lang="zh-CN" altLang="en-US" b="0"/>
              <a:t>；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</a:t>
            </a:r>
            <a:r>
              <a:rPr lang="en-US" altLang="zh-CN" i="1">
                <a:solidFill>
                  <a:srgbClr val="0000FF"/>
                </a:solidFill>
              </a:rPr>
              <a:t>volume ( r,  h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return   3.14 * radius * radius * height;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828420" name="AutoShape 4"/>
          <p:cNvSpPr>
            <a:spLocks/>
          </p:cNvSpPr>
          <p:nvPr/>
        </p:nvSpPr>
        <p:spPr bwMode="auto">
          <a:xfrm>
            <a:off x="5334000" y="2438400"/>
            <a:ext cx="2590800" cy="990600"/>
          </a:xfrm>
          <a:prstGeom prst="borderCallout2">
            <a:avLst>
              <a:gd name="adj1" fmla="val 11537"/>
              <a:gd name="adj2" fmla="val -2940"/>
              <a:gd name="adj3" fmla="val 11537"/>
              <a:gd name="adj4" fmla="val -23838"/>
              <a:gd name="adj5" fmla="val 117148"/>
              <a:gd name="adj6" fmla="val -86519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40000"/>
              </a:lnSpc>
              <a:defRPr/>
            </a:pPr>
            <a:r>
              <a:rPr lang="zh-CN" altLang="en-US">
                <a:ea typeface="宋体" pitchFamily="2" charset="-122"/>
              </a:rPr>
              <a:t>编译器变换为：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vol = 3.14 * r * r * h ;</a:t>
            </a:r>
          </a:p>
        </p:txBody>
      </p:sp>
      <p:sp>
        <p:nvSpPr>
          <p:cNvPr id="3338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/>
      <p:bldP spid="828420" grpId="0" animBg="1" autoUpdateAnimBg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1143000" y="1919288"/>
            <a:ext cx="7391400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>
                <a:ea typeface="Arial Unicode MS"/>
                <a:cs typeface="Arial Unicode MS"/>
              </a:rPr>
              <a:t> </a:t>
            </a:r>
            <a:r>
              <a:rPr lang="zh-CN" altLang="en-US" sz="2400">
                <a:ea typeface="Arial Unicode MS"/>
                <a:cs typeface="Arial Unicode MS"/>
              </a:rPr>
              <a:t>多个同名函数有不同的参数集</a:t>
            </a:r>
          </a:p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编译器根据不同参数的类型和个数产生调用匹配</a:t>
            </a:r>
          </a:p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函数重载用于处理不同数据类型的类似任务 </a:t>
            </a:r>
          </a:p>
        </p:txBody>
      </p:sp>
      <p:sp>
        <p:nvSpPr>
          <p:cNvPr id="3348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4786322"/>
            <a:ext cx="614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2"/>
                </a:solidFill>
              </a:rPr>
              <a:t>编译器编译时，对函数名会做额外的修饰，如：</a:t>
            </a:r>
            <a:endParaRPr lang="en-US" altLang="zh-CN" b="0" smtClean="0">
              <a:solidFill>
                <a:schemeClr val="accent2"/>
              </a:solidFill>
            </a:endParaRPr>
          </a:p>
          <a:p>
            <a:r>
              <a:rPr lang="en-US" altLang="zh-CN" b="0" smtClean="0">
                <a:solidFill>
                  <a:schemeClr val="accent2"/>
                </a:solidFill>
              </a:rPr>
              <a:t>int add(int, int);</a:t>
            </a:r>
          </a:p>
          <a:p>
            <a:r>
              <a:rPr lang="en-US" altLang="zh-CN" b="0" smtClean="0">
                <a:solidFill>
                  <a:schemeClr val="accent2"/>
                </a:solidFill>
              </a:rPr>
              <a:t>C</a:t>
            </a:r>
            <a:r>
              <a:rPr lang="zh-CN" altLang="en-US" b="0" smtClean="0">
                <a:solidFill>
                  <a:schemeClr val="accent2"/>
                </a:solidFill>
              </a:rPr>
              <a:t>会修饰为：</a:t>
            </a:r>
            <a:endParaRPr lang="en-US" altLang="zh-CN" b="0" smtClean="0">
              <a:solidFill>
                <a:schemeClr val="accent2"/>
              </a:solidFill>
            </a:endParaRPr>
          </a:p>
          <a:p>
            <a:r>
              <a:rPr lang="en-US" altLang="zh-CN" b="0" smtClean="0">
                <a:solidFill>
                  <a:schemeClr val="accent2"/>
                </a:solidFill>
              </a:rPr>
              <a:t>_add</a:t>
            </a:r>
          </a:p>
          <a:p>
            <a:r>
              <a:rPr lang="en-US" altLang="zh-CN" b="0" smtClean="0">
                <a:solidFill>
                  <a:schemeClr val="accent2"/>
                </a:solidFill>
              </a:rPr>
              <a:t>C++</a:t>
            </a:r>
            <a:r>
              <a:rPr lang="zh-CN" altLang="en-US" b="0" smtClean="0">
                <a:solidFill>
                  <a:schemeClr val="accent2"/>
                </a:solidFill>
              </a:rPr>
              <a:t>会修饰为：</a:t>
            </a:r>
            <a:endParaRPr lang="en-US" altLang="zh-CN" b="0" smtClean="0">
              <a:solidFill>
                <a:schemeClr val="accent2"/>
              </a:solidFill>
            </a:endParaRPr>
          </a:p>
          <a:p>
            <a:r>
              <a:rPr lang="en-US" altLang="zh-CN" b="0" smtClean="0">
                <a:solidFill>
                  <a:schemeClr val="accent2"/>
                </a:solidFill>
              </a:rPr>
              <a:t>add_int_int</a:t>
            </a:r>
            <a:endParaRPr lang="zh-CN" altLang="en-US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autoUpdateAnimBg="0"/>
      <p:bldP spid="829443" grpId="0" autoUpdateAnimBg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830467" name="Text Box 3"/>
          <p:cNvSpPr txBox="1">
            <a:spLocks noChangeArrowheads="1"/>
          </p:cNvSpPr>
          <p:nvPr/>
        </p:nvSpPr>
        <p:spPr bwMode="auto">
          <a:xfrm>
            <a:off x="4114800" y="1047750"/>
            <a:ext cx="3573463" cy="5045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#include&lt;iostream&gt;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abs ( int  a ) ;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  abs ( double  f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int main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cout &lt;&lt; </a:t>
            </a:r>
            <a:r>
              <a:rPr lang="en-US" altLang="zh-CN" i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abs ( -5 )</a:t>
            </a:r>
            <a:r>
              <a:rPr lang="en-US" altLang="zh-CN">
                <a:ea typeface="宋体" pitchFamily="2" charset="-122"/>
              </a:rPr>
              <a:t>  &lt;&lt; endl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    cout &lt;&lt;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abs ( -7.8 )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int  abs ( int  a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return  a &lt;  0  ?  -a  :  a ;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double  abs ( double  f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return  f &lt; 0  ?  -f  :  f ;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}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1524000" y="2484438"/>
            <a:ext cx="1704975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参数个数相同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参数类型不同</a:t>
            </a:r>
          </a:p>
        </p:txBody>
      </p:sp>
      <p:sp>
        <p:nvSpPr>
          <p:cNvPr id="33587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/>
      <p:bldP spid="830468" grpId="0" build="p" autoUpdateAnimBg="0" advAuto="0"/>
      <p:bldP spid="830469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6898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524000" y="2713038"/>
            <a:ext cx="1704975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参数个数不同</a:t>
            </a:r>
          </a:p>
        </p:txBody>
      </p:sp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4114800" y="668338"/>
            <a:ext cx="3725863" cy="5568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max ( int a ,  int b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max ( int a ,  int b,  int c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cout &lt;&lt; </a:t>
            </a:r>
            <a:r>
              <a:rPr lang="en-US" altLang="zh-CN" sz="2000" i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( 5, 3 )</a:t>
            </a:r>
            <a:r>
              <a:rPr lang="en-US" altLang="zh-CN" sz="2000">
                <a:ea typeface="宋体" pitchFamily="2" charset="-122"/>
              </a:rPr>
              <a:t>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cout &lt;&lt; </a:t>
            </a:r>
            <a:r>
              <a:rPr lang="en-US" altLang="zh-CN" sz="20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(4, 8, 2 )</a:t>
            </a:r>
            <a:r>
              <a:rPr lang="en-US" altLang="zh-CN" sz="2000">
                <a:ea typeface="宋体" pitchFamily="2" charset="-122"/>
              </a:rPr>
              <a:t>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 max ( int a ,  int  b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return a &gt; b ? a : b ;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 max ( int a ,  int  b,  int  c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int  t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t =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a ,  b )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return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t ,  c )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}</a:t>
            </a:r>
          </a:p>
        </p:txBody>
      </p:sp>
      <p:sp>
        <p:nvSpPr>
          <p:cNvPr id="33690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2" grpId="0"/>
      <p:bldP spid="831493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7922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,  int y = 0 )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) ;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ym typeface="Symbol" pitchFamily="18" charset="2"/>
              </a:rPr>
              <a:t>有调用：	</a:t>
            </a:r>
            <a:endParaRPr lang="zh-CN" altLang="en-US" sz="20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ferror ( 3 )</a:t>
            </a:r>
            <a:r>
              <a:rPr lang="en-US" altLang="zh-CN" sz="2000" i="1">
                <a:sym typeface="Symbol" pitchFamily="18" charset="2"/>
              </a:rPr>
              <a:t> ;	</a:t>
            </a:r>
          </a:p>
        </p:txBody>
      </p:sp>
      <p:sp>
        <p:nvSpPr>
          <p:cNvPr id="832517" name="AutoShape 5"/>
          <p:cNvSpPr>
            <a:spLocks noChangeArrowheads="1"/>
          </p:cNvSpPr>
          <p:nvPr/>
        </p:nvSpPr>
        <p:spPr bwMode="auto">
          <a:xfrm>
            <a:off x="5956300" y="2593975"/>
            <a:ext cx="1568450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错误！</a:t>
            </a:r>
          </a:p>
        </p:txBody>
      </p: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编译器无法唯一确定调用函数</a:t>
            </a:r>
          </a:p>
        </p:txBody>
      </p:sp>
      <p:sp>
        <p:nvSpPr>
          <p:cNvPr id="832519" name="Oval 7"/>
          <p:cNvSpPr>
            <a:spLocks noChangeArrowheads="1"/>
          </p:cNvSpPr>
          <p:nvPr/>
        </p:nvSpPr>
        <p:spPr bwMode="auto">
          <a:xfrm>
            <a:off x="3429000" y="2254250"/>
            <a:ext cx="121443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2520" name="AutoShape 8"/>
          <p:cNvSpPr>
            <a:spLocks/>
          </p:cNvSpPr>
          <p:nvPr/>
        </p:nvSpPr>
        <p:spPr bwMode="auto">
          <a:xfrm>
            <a:off x="5715000" y="80645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37866"/>
              <a:gd name="adj5" fmla="val 303819"/>
              <a:gd name="adj6" fmla="val -13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/>
              <a:t>默认参数</a:t>
            </a:r>
          </a:p>
        </p:txBody>
      </p:sp>
      <p:sp>
        <p:nvSpPr>
          <p:cNvPr id="3379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 build="p" autoUpdateAnimBg="0" advAuto="0"/>
      <p:bldP spid="832517" grpId="0" animBg="1" autoUpdateAnimBg="0"/>
      <p:bldP spid="832518" grpId="0" autoUpdateAnimBg="0"/>
      <p:bldP spid="832519" grpId="0" animBg="1"/>
      <p:bldP spid="832520" grpId="0" animBg="1" autoUpdateAnimBg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8946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338947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,  int y = 0 )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) ;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ym typeface="Symbol" pitchFamily="18" charset="2"/>
              </a:rPr>
              <a:t>有调用：	</a:t>
            </a:r>
            <a:endParaRPr lang="zh-CN" altLang="en-US" sz="20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ferror ( 3 )</a:t>
            </a:r>
            <a:r>
              <a:rPr lang="en-US" altLang="zh-CN" sz="2000" i="1">
                <a:sym typeface="Symbol" pitchFamily="18" charset="2"/>
              </a:rPr>
              <a:t> ;	</a:t>
            </a: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编译器无法唯一确定调用函数</a:t>
            </a: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1355725" y="4159250"/>
            <a:ext cx="31448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int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 ;</a:t>
            </a:r>
          </a:p>
          <a:p>
            <a:pPr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double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; </a:t>
            </a:r>
          </a:p>
        </p:txBody>
      </p:sp>
      <p:sp>
        <p:nvSpPr>
          <p:cNvPr id="833543" name="Oval 7"/>
          <p:cNvSpPr>
            <a:spLocks noChangeArrowheads="1"/>
          </p:cNvSpPr>
          <p:nvPr/>
        </p:nvSpPr>
        <p:spPr bwMode="auto">
          <a:xfrm rot="-1986313">
            <a:off x="1258888" y="4406900"/>
            <a:ext cx="887412" cy="102235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3544" name="AutoShape 8"/>
          <p:cNvSpPr>
            <a:spLocks/>
          </p:cNvSpPr>
          <p:nvPr/>
        </p:nvSpPr>
        <p:spPr bwMode="auto">
          <a:xfrm>
            <a:off x="3962400" y="3168650"/>
            <a:ext cx="2057400" cy="533400"/>
          </a:xfrm>
          <a:prstGeom prst="borderCallout2">
            <a:avLst>
              <a:gd name="adj1" fmla="val 21431"/>
              <a:gd name="adj2" fmla="val -3704"/>
              <a:gd name="adj3" fmla="val 21431"/>
              <a:gd name="adj4" fmla="val -23843"/>
              <a:gd name="adj5" fmla="val 260417"/>
              <a:gd name="adj6" fmla="val -84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/>
              <a:t>仅返回类型不同</a:t>
            </a:r>
          </a:p>
        </p:txBody>
      </p:sp>
      <p:sp>
        <p:nvSpPr>
          <p:cNvPr id="833545" name="Text Box 9"/>
          <p:cNvSpPr txBox="1">
            <a:spLocks noChangeArrowheads="1"/>
          </p:cNvSpPr>
          <p:nvPr/>
        </p:nvSpPr>
        <p:spPr bwMode="auto">
          <a:xfrm>
            <a:off x="4876800" y="4935538"/>
            <a:ext cx="1323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函数重定义</a:t>
            </a:r>
          </a:p>
        </p:txBody>
      </p:sp>
      <p:sp>
        <p:nvSpPr>
          <p:cNvPr id="833546" name="AutoShape 10"/>
          <p:cNvSpPr>
            <a:spLocks noChangeArrowheads="1"/>
          </p:cNvSpPr>
          <p:nvPr/>
        </p:nvSpPr>
        <p:spPr bwMode="auto">
          <a:xfrm>
            <a:off x="5956300" y="4117975"/>
            <a:ext cx="149542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错误！</a:t>
            </a:r>
          </a:p>
        </p:txBody>
      </p:sp>
      <p:sp>
        <p:nvSpPr>
          <p:cNvPr id="33895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utoUpdateAnimBg="0"/>
      <p:bldP spid="833543" grpId="0" animBg="1"/>
      <p:bldP spid="833544" grpId="0" animBg="1" autoUpdateAnimBg="0"/>
      <p:bldP spid="833545" grpId="0" autoUpdateAnimBg="0"/>
      <p:bldP spid="8335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double</a:t>
            </a:r>
            <a:r>
              <a:rPr lang="en-US" altLang="zh-CN" b="0"/>
              <a:t>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}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double m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cout &lt;&lt; </a:t>
            </a:r>
            <a:r>
              <a:rPr lang="en-US" altLang="zh-CN" i="1">
                <a:solidFill>
                  <a:srgbClr val="0000FF"/>
                </a:solidFill>
              </a:rPr>
              <a:t>max( m, 3.5 )</a:t>
            </a:r>
            <a:r>
              <a:rPr lang="en-US" altLang="zh-CN" b="0"/>
              <a:t> &lt;&lt; endl ;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531464" name="AutoShape 8"/>
          <p:cNvSpPr>
            <a:spLocks/>
          </p:cNvSpPr>
          <p:nvPr/>
        </p:nvSpPr>
        <p:spPr bwMode="auto">
          <a:xfrm>
            <a:off x="6019800" y="3438525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333"/>
              <a:gd name="adj5" fmla="val 298699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函数调用表达式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3124200" y="5267325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2743200" y="5572125"/>
            <a:ext cx="1600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6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  <p:sp>
        <p:nvSpPr>
          <p:cNvPr id="531470" name="Oval 14"/>
          <p:cNvSpPr>
            <a:spLocks noChangeArrowheads="1"/>
          </p:cNvSpPr>
          <p:nvPr/>
        </p:nvSpPr>
        <p:spPr bwMode="auto">
          <a:xfrm>
            <a:off x="1547813" y="2260600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nimBg="1" autoUpdateAnimBg="0"/>
      <p:bldP spid="531465" grpId="0" animBg="1"/>
      <p:bldP spid="531466" grpId="0" animBg="1"/>
      <p:bldP spid="531470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685800"/>
            <a:ext cx="5867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3.6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变量存储特性与标识符作用域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1295400" y="2133600"/>
            <a:ext cx="7239000" cy="2587504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标识符</a:t>
            </a:r>
            <a:r>
              <a:rPr lang="zh-CN" altLang="en-US" sz="2000">
                <a:solidFill>
                  <a:srgbClr val="FF0000"/>
                </a:solidFill>
                <a:latin typeface="宋体" charset="-122"/>
                <a:ea typeface="Arial Unicode MS"/>
                <a:cs typeface="Arial Unicode MS"/>
              </a:rPr>
              <a:t>存储特性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确定内存的生存时间和连接特性</a:t>
            </a:r>
          </a:p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标识符</a:t>
            </a:r>
            <a:r>
              <a:rPr lang="zh-CN" altLang="en-US" sz="2000">
                <a:solidFill>
                  <a:srgbClr val="FF0000"/>
                </a:solidFill>
                <a:latin typeface="宋体" charset="-122"/>
                <a:ea typeface="Arial Unicode MS"/>
                <a:cs typeface="Arial Unicode MS"/>
              </a:rPr>
              <a:t>作用域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是在程序正文中能够被引用的那部分区域</a:t>
            </a:r>
          </a:p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标识符的</a:t>
            </a:r>
            <a:r>
              <a:rPr lang="zh-CN" altLang="en-US" sz="2000">
                <a:solidFill>
                  <a:srgbClr val="FF0000"/>
                </a:solidFill>
                <a:latin typeface="宋体" charset="-122"/>
                <a:ea typeface="Arial Unicode MS"/>
                <a:cs typeface="Arial Unicode MS"/>
              </a:rPr>
              <a:t>连接特性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决定能否被工程中的其他文件引用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nimBg="1" autoUpdateAnimBg="0"/>
      <p:bldP spid="834563" grpId="0" build="p" autoUpdateAnimBg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562600" y="1371600"/>
            <a:ext cx="1958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</a:rPr>
              <a:t>程序的内存区域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2438400"/>
            <a:ext cx="3352800" cy="838200"/>
            <a:chOff x="2448" y="1632"/>
            <a:chExt cx="2112" cy="528"/>
          </a:xfrm>
        </p:grpSpPr>
        <p:sp>
          <p:nvSpPr>
            <p:cNvPr id="342034" name="Rectangle 4"/>
            <p:cNvSpPr>
              <a:spLocks noChangeArrowheads="1"/>
            </p:cNvSpPr>
            <p:nvPr/>
          </p:nvSpPr>
          <p:spPr bwMode="auto">
            <a:xfrm>
              <a:off x="2448" y="1632"/>
              <a:ext cx="2112" cy="528"/>
            </a:xfrm>
            <a:prstGeom prst="rect">
              <a:avLst/>
            </a:prstGeom>
            <a:solidFill>
              <a:srgbClr val="FFCC00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5" name="Text Box 5"/>
            <p:cNvSpPr txBox="1">
              <a:spLocks noChangeArrowheads="1"/>
            </p:cNvSpPr>
            <p:nvPr/>
          </p:nvSpPr>
          <p:spPr bwMode="auto">
            <a:xfrm>
              <a:off x="2956" y="1728"/>
              <a:ext cx="126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代码区 </a:t>
              </a:r>
              <a:r>
                <a:rPr lang="en-US" altLang="zh-CN">
                  <a:ea typeface="Arial Unicode MS"/>
                  <a:cs typeface="Arial Unicode MS"/>
                </a:rPr>
                <a:t>(code area)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53000" y="3276600"/>
            <a:ext cx="3352800" cy="838200"/>
            <a:chOff x="2448" y="2160"/>
            <a:chExt cx="2112" cy="528"/>
          </a:xfrm>
        </p:grpSpPr>
        <p:sp>
          <p:nvSpPr>
            <p:cNvPr id="342032" name="Rectangle 7"/>
            <p:cNvSpPr>
              <a:spLocks noChangeArrowheads="1"/>
            </p:cNvSpPr>
            <p:nvPr/>
          </p:nvSpPr>
          <p:spPr bwMode="auto">
            <a:xfrm>
              <a:off x="2448" y="2160"/>
              <a:ext cx="2112" cy="528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3" name="Text Box 8"/>
            <p:cNvSpPr txBox="1">
              <a:spLocks noChangeArrowheads="1"/>
            </p:cNvSpPr>
            <p:nvPr/>
          </p:nvSpPr>
          <p:spPr bwMode="auto">
            <a:xfrm>
              <a:off x="2786" y="2265"/>
              <a:ext cx="154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全局数据区 </a:t>
              </a:r>
              <a:r>
                <a:rPr lang="en-US" altLang="zh-CN">
                  <a:ea typeface="Arial Unicode MS"/>
                  <a:cs typeface="Arial Unicode MS"/>
                </a:rPr>
                <a:t>(data area)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53000" y="4114800"/>
            <a:ext cx="3352800" cy="838200"/>
            <a:chOff x="2448" y="2688"/>
            <a:chExt cx="2112" cy="528"/>
          </a:xfrm>
        </p:grpSpPr>
        <p:sp>
          <p:nvSpPr>
            <p:cNvPr id="342030" name="Rectangle 10"/>
            <p:cNvSpPr>
              <a:spLocks noChangeArrowheads="1"/>
            </p:cNvSpPr>
            <p:nvPr/>
          </p:nvSpPr>
          <p:spPr bwMode="auto">
            <a:xfrm>
              <a:off x="2448" y="2688"/>
              <a:ext cx="2112" cy="528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1" name="Text Box 11"/>
            <p:cNvSpPr txBox="1">
              <a:spLocks noChangeArrowheads="1"/>
            </p:cNvSpPr>
            <p:nvPr/>
          </p:nvSpPr>
          <p:spPr bwMode="auto">
            <a:xfrm>
              <a:off x="2929" y="2793"/>
              <a:ext cx="113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堆区 </a:t>
              </a:r>
              <a:r>
                <a:rPr lang="en-US" altLang="zh-CN">
                  <a:ea typeface="Arial Unicode MS"/>
                  <a:cs typeface="Arial Unicode MS"/>
                </a:rPr>
                <a:t>(heap area)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953000" y="4953000"/>
            <a:ext cx="3352800" cy="838200"/>
            <a:chOff x="2448" y="3216"/>
            <a:chExt cx="2112" cy="528"/>
          </a:xfrm>
        </p:grpSpPr>
        <p:sp>
          <p:nvSpPr>
            <p:cNvPr id="342028" name="Rectangle 13"/>
            <p:cNvSpPr>
              <a:spLocks noChangeArrowheads="1"/>
            </p:cNvSpPr>
            <p:nvPr/>
          </p:nvSpPr>
          <p:spPr bwMode="auto">
            <a:xfrm>
              <a:off x="2448" y="3216"/>
              <a:ext cx="2112" cy="528"/>
            </a:xfrm>
            <a:prstGeom prst="rect">
              <a:avLst/>
            </a:prstGeom>
            <a:solidFill>
              <a:srgbClr val="66FFFF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29" name="Text Box 14"/>
            <p:cNvSpPr txBox="1">
              <a:spLocks noChangeArrowheads="1"/>
            </p:cNvSpPr>
            <p:nvPr/>
          </p:nvSpPr>
          <p:spPr bwMode="auto">
            <a:xfrm>
              <a:off x="2929" y="3321"/>
              <a:ext cx="1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栈区 </a:t>
              </a:r>
              <a:r>
                <a:rPr lang="en-US" altLang="zh-CN">
                  <a:ea typeface="Arial Unicode MS"/>
                  <a:cs typeface="Arial Unicode MS"/>
                </a:rPr>
                <a:t>(stack area)</a:t>
              </a:r>
            </a:p>
          </p:txBody>
        </p:sp>
      </p:grpSp>
      <p:sp>
        <p:nvSpPr>
          <p:cNvPr id="835599" name="Text Box 15"/>
          <p:cNvSpPr txBox="1">
            <a:spLocks noChangeArrowheads="1"/>
          </p:cNvSpPr>
          <p:nvPr/>
        </p:nvSpPr>
        <p:spPr bwMode="auto">
          <a:xfrm>
            <a:off x="2867025" y="2546350"/>
            <a:ext cx="1704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存放程序代码</a:t>
            </a:r>
          </a:p>
        </p:txBody>
      </p:sp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835025" y="3384550"/>
            <a:ext cx="3736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存放程序的全局数据和静态数据</a:t>
            </a:r>
          </a:p>
        </p:txBody>
      </p:sp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2105025" y="4252913"/>
            <a:ext cx="2466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存放程序的动态数据</a:t>
            </a:r>
          </a:p>
        </p:txBody>
      </p:sp>
      <p:sp>
        <p:nvSpPr>
          <p:cNvPr id="835602" name="Text Box 18"/>
          <p:cNvSpPr txBox="1">
            <a:spLocks noChangeArrowheads="1"/>
          </p:cNvSpPr>
          <p:nvPr/>
        </p:nvSpPr>
        <p:spPr bwMode="auto">
          <a:xfrm>
            <a:off x="2041525" y="5105400"/>
            <a:ext cx="25304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存放程序的局部数据 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342027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utoUpdateAnimBg="0"/>
      <p:bldP spid="835599" grpId="0" autoUpdateAnimBg="0"/>
      <p:bldP spid="835600" grpId="0" autoUpdateAnimBg="0"/>
      <p:bldP spid="835601" grpId="0" autoUpdateAnimBg="0"/>
      <p:bldP spid="835602" grpId="0" autoUpdateAnimBg="0"/>
      <p:bldP spid="835603" grpId="0" autoUpdateAnimBg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1" name="Group 2"/>
          <p:cNvGrpSpPr>
            <a:grpSpLocks/>
          </p:cNvGrpSpPr>
          <p:nvPr/>
        </p:nvGrpSpPr>
        <p:grpSpPr bwMode="auto">
          <a:xfrm>
            <a:off x="4953000" y="1111250"/>
            <a:ext cx="3352800" cy="4419600"/>
            <a:chOff x="3120" y="864"/>
            <a:chExt cx="2112" cy="2784"/>
          </a:xfrm>
        </p:grpSpPr>
        <p:sp>
          <p:nvSpPr>
            <p:cNvPr id="343052" name="Text Box 3"/>
            <p:cNvSpPr txBox="1">
              <a:spLocks noChangeArrowheads="1"/>
            </p:cNvSpPr>
            <p:nvPr/>
          </p:nvSpPr>
          <p:spPr bwMode="auto">
            <a:xfrm>
              <a:off x="3504" y="864"/>
              <a:ext cx="123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i="1">
                  <a:solidFill>
                    <a:srgbClr val="008000"/>
                  </a:solidFill>
                  <a:latin typeface="宋体" charset="-122"/>
                  <a:ea typeface="Arial Unicode MS"/>
                  <a:cs typeface="Arial Unicode MS"/>
                </a:rPr>
                <a:t>程序的内存区域</a:t>
              </a:r>
            </a:p>
          </p:txBody>
        </p:sp>
        <p:grpSp>
          <p:nvGrpSpPr>
            <p:cNvPr id="343053" name="Group 4"/>
            <p:cNvGrpSpPr>
              <a:grpSpLocks/>
            </p:cNvGrpSpPr>
            <p:nvPr/>
          </p:nvGrpSpPr>
          <p:grpSpPr bwMode="auto">
            <a:xfrm>
              <a:off x="3120" y="1536"/>
              <a:ext cx="2112" cy="528"/>
              <a:chOff x="2448" y="1632"/>
              <a:chExt cx="2112" cy="528"/>
            </a:xfrm>
          </p:grpSpPr>
          <p:sp>
            <p:nvSpPr>
              <p:cNvPr id="343063" name="Rectangle 5"/>
              <p:cNvSpPr>
                <a:spLocks noChangeArrowheads="1"/>
              </p:cNvSpPr>
              <p:nvPr/>
            </p:nvSpPr>
            <p:spPr bwMode="auto">
              <a:xfrm>
                <a:off x="2448" y="1632"/>
                <a:ext cx="2112" cy="528"/>
              </a:xfrm>
              <a:prstGeom prst="rect">
                <a:avLst/>
              </a:prstGeom>
              <a:solidFill>
                <a:srgbClr val="FFCC00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4" name="Text Box 6"/>
              <p:cNvSpPr txBox="1">
                <a:spLocks noChangeArrowheads="1"/>
              </p:cNvSpPr>
              <p:nvPr/>
            </p:nvSpPr>
            <p:spPr bwMode="auto">
              <a:xfrm>
                <a:off x="2976" y="1728"/>
                <a:ext cx="1226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代码区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(code area)</a:t>
                </a:r>
              </a:p>
            </p:txBody>
          </p:sp>
        </p:grpSp>
        <p:grpSp>
          <p:nvGrpSpPr>
            <p:cNvPr id="343054" name="Group 7"/>
            <p:cNvGrpSpPr>
              <a:grpSpLocks/>
            </p:cNvGrpSpPr>
            <p:nvPr/>
          </p:nvGrpSpPr>
          <p:grpSpPr bwMode="auto">
            <a:xfrm>
              <a:off x="3120" y="2064"/>
              <a:ext cx="2112" cy="528"/>
              <a:chOff x="2448" y="2160"/>
              <a:chExt cx="2112" cy="528"/>
            </a:xfrm>
          </p:grpSpPr>
          <p:sp>
            <p:nvSpPr>
              <p:cNvPr id="343061" name="Rectangle 8"/>
              <p:cNvSpPr>
                <a:spLocks noChangeArrowheads="1"/>
              </p:cNvSpPr>
              <p:nvPr/>
            </p:nvSpPr>
            <p:spPr bwMode="auto">
              <a:xfrm>
                <a:off x="2448" y="2160"/>
                <a:ext cx="2112" cy="528"/>
              </a:xfrm>
              <a:prstGeom prst="rect">
                <a:avLst/>
              </a:prstGeom>
              <a:solidFill>
                <a:srgbClr val="99FF99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2" name="Text Box 9"/>
              <p:cNvSpPr txBox="1">
                <a:spLocks noChangeArrowheads="1"/>
              </p:cNvSpPr>
              <p:nvPr/>
            </p:nvSpPr>
            <p:spPr bwMode="auto">
              <a:xfrm>
                <a:off x="2818" y="2265"/>
                <a:ext cx="148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全局数据区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(data area)</a:t>
                </a:r>
              </a:p>
            </p:txBody>
          </p:sp>
        </p:grpSp>
        <p:grpSp>
          <p:nvGrpSpPr>
            <p:cNvPr id="343055" name="Group 10"/>
            <p:cNvGrpSpPr>
              <a:grpSpLocks/>
            </p:cNvGrpSpPr>
            <p:nvPr/>
          </p:nvGrpSpPr>
          <p:grpSpPr bwMode="auto">
            <a:xfrm>
              <a:off x="3120" y="2592"/>
              <a:ext cx="2112" cy="528"/>
              <a:chOff x="2448" y="2688"/>
              <a:chExt cx="2112" cy="528"/>
            </a:xfrm>
          </p:grpSpPr>
          <p:sp>
            <p:nvSpPr>
              <p:cNvPr id="343059" name="Rectangle 11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112" cy="528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0" name="Text Box 12"/>
              <p:cNvSpPr txBox="1">
                <a:spLocks noChangeArrowheads="1"/>
              </p:cNvSpPr>
              <p:nvPr/>
            </p:nvSpPr>
            <p:spPr bwMode="auto">
              <a:xfrm>
                <a:off x="2957" y="2793"/>
                <a:ext cx="108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堆区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(heap area)</a:t>
                </a:r>
              </a:p>
            </p:txBody>
          </p:sp>
        </p:grpSp>
        <p:grpSp>
          <p:nvGrpSpPr>
            <p:cNvPr id="343056" name="Group 13"/>
            <p:cNvGrpSpPr>
              <a:grpSpLocks/>
            </p:cNvGrpSpPr>
            <p:nvPr/>
          </p:nvGrpSpPr>
          <p:grpSpPr bwMode="auto">
            <a:xfrm>
              <a:off x="3120" y="3120"/>
              <a:ext cx="2112" cy="528"/>
              <a:chOff x="2448" y="3216"/>
              <a:chExt cx="2112" cy="528"/>
            </a:xfrm>
          </p:grpSpPr>
          <p:sp>
            <p:nvSpPr>
              <p:cNvPr id="343057" name="Rectangle 14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112" cy="528"/>
              </a:xfrm>
              <a:prstGeom prst="rect">
                <a:avLst/>
              </a:prstGeom>
              <a:solidFill>
                <a:srgbClr val="66FFFF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623" name="Text Box 15"/>
              <p:cNvSpPr txBox="1">
                <a:spLocks noChangeArrowheads="1"/>
              </p:cNvSpPr>
              <p:nvPr/>
            </p:nvSpPr>
            <p:spPr bwMode="auto">
              <a:xfrm>
                <a:off x="2841" y="3321"/>
                <a:ext cx="1338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栈区 </a:t>
                </a:r>
                <a:r>
                  <a:rPr lang="en-US" altLang="zh-CN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(stack area)</a:t>
                </a:r>
              </a:p>
            </p:txBody>
          </p:sp>
        </p:grpSp>
      </p:grpSp>
      <p:sp>
        <p:nvSpPr>
          <p:cNvPr id="343042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836625" name="Rectangle 17"/>
          <p:cNvSpPr>
            <a:spLocks noChangeArrowheads="1"/>
          </p:cNvSpPr>
          <p:nvPr/>
        </p:nvSpPr>
        <p:spPr bwMode="auto">
          <a:xfrm>
            <a:off x="533400" y="103505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．自动存储类 </a:t>
            </a:r>
          </a:p>
        </p:txBody>
      </p:sp>
      <p:sp>
        <p:nvSpPr>
          <p:cNvPr id="836626" name="Text Box 18"/>
          <p:cNvSpPr txBox="1">
            <a:spLocks noChangeArrowheads="1"/>
          </p:cNvSpPr>
          <p:nvPr/>
        </p:nvSpPr>
        <p:spPr bwMode="auto">
          <a:xfrm>
            <a:off x="533400" y="1571625"/>
            <a:ext cx="43656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Arial Unicode MS"/>
                <a:cs typeface="Arial Unicode MS"/>
              </a:rPr>
              <a:t> </a:t>
            </a:r>
            <a:r>
              <a:rPr lang="zh-CN" altLang="en-US">
                <a:ea typeface="Arial Unicode MS"/>
                <a:cs typeface="Arial Unicode MS"/>
              </a:rPr>
              <a:t>自动存储变量存放在栈区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进入声明的块时生成，在结束块时删除 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函数的参数和局部变量都是自动存储类 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自动存储是变量的默认状态 </a:t>
            </a:r>
          </a:p>
        </p:txBody>
      </p:sp>
      <p:sp>
        <p:nvSpPr>
          <p:cNvPr id="836627" name="Rectangle 19"/>
          <p:cNvSpPr>
            <a:spLocks noChangeArrowheads="1"/>
          </p:cNvSpPr>
          <p:nvPr/>
        </p:nvSpPr>
        <p:spPr bwMode="auto">
          <a:xfrm>
            <a:off x="838200" y="4083050"/>
            <a:ext cx="3733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int  max ( int 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/>
              <a:t> ,  int 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/>
              <a:t>,  int  </a:t>
            </a:r>
            <a:r>
              <a:rPr lang="en-US" altLang="zh-CN" i="1">
                <a:solidFill>
                  <a:srgbClr val="0000FF"/>
                </a:solidFill>
              </a:rPr>
              <a:t>c</a:t>
            </a:r>
            <a:r>
              <a:rPr lang="en-US" altLang="zh-CN"/>
              <a:t>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{ int  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/>
              <a:t>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t = max ( a ,  b )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return  max ( t ,  c )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}</a:t>
            </a:r>
          </a:p>
        </p:txBody>
      </p:sp>
      <p:sp>
        <p:nvSpPr>
          <p:cNvPr id="836628" name="Oval 20"/>
          <p:cNvSpPr>
            <a:spLocks noChangeArrowheads="1"/>
          </p:cNvSpPr>
          <p:nvPr/>
        </p:nvSpPr>
        <p:spPr bwMode="auto">
          <a:xfrm>
            <a:off x="2179638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29" name="Oval 21"/>
          <p:cNvSpPr>
            <a:spLocks noChangeArrowheads="1"/>
          </p:cNvSpPr>
          <p:nvPr/>
        </p:nvSpPr>
        <p:spPr bwMode="auto">
          <a:xfrm>
            <a:off x="28987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0" name="Oval 22"/>
          <p:cNvSpPr>
            <a:spLocks noChangeArrowheads="1"/>
          </p:cNvSpPr>
          <p:nvPr/>
        </p:nvSpPr>
        <p:spPr bwMode="auto">
          <a:xfrm>
            <a:off x="35464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1" name="Oval 23"/>
          <p:cNvSpPr>
            <a:spLocks noChangeArrowheads="1"/>
          </p:cNvSpPr>
          <p:nvPr/>
        </p:nvSpPr>
        <p:spPr bwMode="auto">
          <a:xfrm>
            <a:off x="1371600" y="4464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2" name="AutoShape 24"/>
          <p:cNvSpPr>
            <a:spLocks/>
          </p:cNvSpPr>
          <p:nvPr/>
        </p:nvSpPr>
        <p:spPr bwMode="auto">
          <a:xfrm>
            <a:off x="3898900" y="1568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8389"/>
              <a:gd name="adj5" fmla="val 375782"/>
              <a:gd name="adj6" fmla="val -6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自动存储变量</a:t>
            </a:r>
          </a:p>
        </p:txBody>
      </p:sp>
      <p:sp>
        <p:nvSpPr>
          <p:cNvPr id="343051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5" grpId="0" autoUpdateAnimBg="0"/>
      <p:bldP spid="836626" grpId="0" autoUpdateAnimBg="0"/>
      <p:bldP spid="836627" grpId="0" autoUpdateAnimBg="0"/>
      <p:bldP spid="836628" grpId="0" animBg="1"/>
      <p:bldP spid="836629" grpId="0" animBg="1"/>
      <p:bldP spid="836630" grpId="0" animBg="1"/>
      <p:bldP spid="836631" grpId="0" animBg="1"/>
      <p:bldP spid="836632" grpId="0" animBg="1" autoUpdateAnimBg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682625" y="1247775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．静态存储类 </a:t>
            </a: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746125" y="1857375"/>
            <a:ext cx="78120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关键字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声明静态存储类变量和函数标识符 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声明全局量（全局量默认为</a:t>
            </a: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），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声明局部量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说明变量时，程序开始执行时分配和初始化存储空间 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</a:t>
            </a: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说明函数，表示从程序执行开始就存在这个函数名 </a:t>
            </a:r>
          </a:p>
        </p:txBody>
      </p:sp>
      <p:sp>
        <p:nvSpPr>
          <p:cNvPr id="34406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utoUpdateAnimBg="0"/>
      <p:bldP spid="837636" grpId="0" autoUpdateAnimBg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{ int a = 0 ;</a:t>
            </a:r>
            <a:r>
              <a:rPr lang="en-US" altLang="zh-CN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/>
              <a:t>static int b = 1 ;</a:t>
            </a:r>
            <a:r>
              <a:rPr lang="en-US" altLang="zh-CN">
                <a:solidFill>
                  <a:schemeClr val="hlink"/>
                </a:solidFill>
              </a:rPr>
              <a:t>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</p:txBody>
      </p:sp>
      <p:sp>
        <p:nvSpPr>
          <p:cNvPr id="34509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158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8" grpId="0" autoUpdateAnimBg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611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876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4611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ChangeArrowheads="1"/>
          </p:cNvSpPr>
          <p:nvPr/>
        </p:nvSpPr>
        <p:spPr bwMode="auto">
          <a:xfrm>
            <a:off x="762000" y="328453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713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4713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816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34816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ChangeArrowheads="1"/>
          </p:cNvSpPr>
          <p:nvPr/>
        </p:nvSpPr>
        <p:spPr bwMode="auto">
          <a:xfrm>
            <a:off x="762000" y="39846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8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49187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9192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49193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9190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49191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4918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41986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double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}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double m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cout &lt;&lt; </a:t>
            </a:r>
            <a:r>
              <a:rPr lang="en-US" altLang="zh-CN" i="1">
                <a:solidFill>
                  <a:srgbClr val="0000FF"/>
                </a:solidFill>
              </a:rPr>
              <a:t>max( m, a+3.5 )</a:t>
            </a:r>
            <a:r>
              <a:rPr lang="en-US" altLang="zh-CN" b="0"/>
              <a:t> &lt;&lt; endl ;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1981200" y="5229225"/>
            <a:ext cx="4283075" cy="723900"/>
          </a:xfrm>
          <a:prstGeom prst="rect">
            <a:avLst/>
          </a:prstGeom>
          <a:solidFill>
            <a:srgbClr val="FFE1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 b="0">
                <a:ea typeface="宋体" pitchFamily="2" charset="-122"/>
              </a:rPr>
              <a:t>cout &lt;&lt;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max(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max( a, b )</a:t>
            </a:r>
            <a:r>
              <a:rPr lang="en-US" altLang="zh-CN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a+3.5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)</a:t>
            </a:r>
            <a:r>
              <a:rPr lang="en-US" altLang="zh-CN" b="0">
                <a:ea typeface="宋体" pitchFamily="2" charset="-122"/>
              </a:rPr>
              <a:t> &lt;&lt; endl ;</a:t>
            </a:r>
          </a:p>
          <a:p>
            <a:pPr>
              <a:lnSpc>
                <a:spcPct val="50000"/>
              </a:lnSpc>
              <a:defRPr/>
            </a:pPr>
            <a:endParaRPr lang="en-US" altLang="zh-CN" b="0">
              <a:ea typeface="宋体" pitchFamily="2" charset="-122"/>
            </a:endParaRPr>
          </a:p>
        </p:txBody>
      </p:sp>
      <p:sp>
        <p:nvSpPr>
          <p:cNvPr id="532489" name="AutoShape 9"/>
          <p:cNvSpPr>
            <a:spLocks/>
          </p:cNvSpPr>
          <p:nvPr/>
        </p:nvSpPr>
        <p:spPr bwMode="auto">
          <a:xfrm>
            <a:off x="6019800" y="31686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9421"/>
              <a:gd name="adj5" fmla="val 298699"/>
              <a:gd name="adj6" fmla="val -7053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实际参数是表达式</a:t>
            </a:r>
          </a:p>
        </p:txBody>
      </p:sp>
      <p:sp>
        <p:nvSpPr>
          <p:cNvPr id="4199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8" grpId="0" animBg="1" autoUpdateAnimBg="0"/>
      <p:bldP spid="532489" grpId="0" animBg="1" autoUpdateAnimBg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09" name="Group 2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0217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50218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0211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0212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021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021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5021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021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 autoUpdateAnimBg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233" name="Group 2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1241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51242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1235" name="Rectangle 6"/>
          <p:cNvSpPr>
            <a:spLocks noChangeArrowheads="1"/>
          </p:cNvSpPr>
          <p:nvPr/>
        </p:nvSpPr>
        <p:spPr bwMode="auto">
          <a:xfrm>
            <a:off x="762000" y="45815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1236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1237" name="Group 8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1239" name="Rectangle 9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1240" name="Text Box 10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35123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 animBg="1" autoUpdateAnimBg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225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2259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2265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2266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2260" name="Group 7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2263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2264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sp>
        <p:nvSpPr>
          <p:cNvPr id="35226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4" grpId="0" animBg="1" autoUpdateAnimBg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328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328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328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328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329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328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328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328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328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430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430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430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431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431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430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431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431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431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533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533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533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533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533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533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533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533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533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635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6355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6356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6361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6362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6357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6359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6360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635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737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737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738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738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1</a:t>
              </a:r>
            </a:p>
          </p:txBody>
        </p:sp>
        <p:sp>
          <p:nvSpPr>
            <p:cNvPr id="35738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738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738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738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50955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738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840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840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840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8410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8411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5840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8408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8409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358406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840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ChangeArrowheads="1"/>
          </p:cNvSpPr>
          <p:nvPr/>
        </p:nvSpPr>
        <p:spPr bwMode="auto">
          <a:xfrm>
            <a:off x="762000" y="32639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42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942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942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9434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9435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5942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9432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9433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359430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431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219200" y="1416050"/>
            <a:ext cx="6858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函数原型的作用是告诉编译器有关函数的信息：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函数的名字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函数返回的数据类型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函数要接受的参数个数、参数类型和参数的顺序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编译器根据函数原型检查函数调用的正确性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函数原型的形式：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</a:t>
            </a:r>
            <a:r>
              <a:rPr lang="zh-CN" altLang="en-US" sz="2000" i="1">
                <a:ea typeface="Arial Unicode MS"/>
                <a:cs typeface="Arial Unicode MS"/>
              </a:rPr>
              <a:t>类型  函数名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en-US" altLang="zh-CN" sz="2000">
                <a:ea typeface="Arial Unicode MS"/>
                <a:cs typeface="Arial Unicode MS"/>
              </a:rPr>
              <a:t>;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929058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通常放到头文件中</a:t>
            </a:r>
            <a:endParaRPr lang="zh-CN" altLang="en-US" b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9" grpId="0" autoUpdateAnimBg="0"/>
      <p:bldP spid="533510" grpId="0" autoUpdateAnimBg="0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045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045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mtClean="0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mtClean="0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mtClean="0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mtClean="0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045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6045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045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045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045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045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7752" y="242886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第一次调用时，此语句不再执行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 bwMode="auto">
          <a:xfrm rot="5400000" flipH="1" flipV="1">
            <a:off x="3857620" y="2857496"/>
            <a:ext cx="1357322" cy="12144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473" name="Group 2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1482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61483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1475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1476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FFFFFF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1477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1478" name="Group 9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1480" name="Rectangle 10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1481" name="Text Box 11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1479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 animBg="1" autoUpdateAnimBg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2"/>
          <p:cNvSpPr>
            <a:spLocks noChangeArrowheads="1"/>
          </p:cNvSpPr>
          <p:nvPr/>
        </p:nvSpPr>
        <p:spPr bwMode="auto">
          <a:xfrm>
            <a:off x="762000" y="46323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249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249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250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250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250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250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250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250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36250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5" grpId="0" animBg="1" autoUpdateAnimBg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352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352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352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352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353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352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352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352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35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454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454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454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455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455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454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455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455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45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557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557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557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557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557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557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557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557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557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659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6595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6596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6601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6602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6597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6599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6600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659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761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761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762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7625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7626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762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7623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7624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762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864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864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864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864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865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864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864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864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864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66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966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6966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9674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1</a:t>
              </a:r>
            </a:p>
          </p:txBody>
        </p:sp>
        <p:sp>
          <p:nvSpPr>
            <p:cNvPr id="369675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966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9672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9673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63243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671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1219200" y="1416050"/>
            <a:ext cx="6858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函数原型的作用是告诉编译器有关函数的信息：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函数的名字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函数返回的数据类型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函数要接受的参数个数、参数类型和参数的顺序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编译器根据函数原型检查函数调用的正确性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函数原型的形式：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</a:t>
            </a:r>
            <a:r>
              <a:rPr lang="zh-CN" altLang="en-US" sz="2000" i="1">
                <a:ea typeface="Arial Unicode MS"/>
                <a:cs typeface="Arial Unicode MS"/>
              </a:rPr>
              <a:t>类型  函数名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;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5486400" y="49212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4536" name="AutoShape 8"/>
          <p:cNvSpPr>
            <a:spLocks/>
          </p:cNvSpPr>
          <p:nvPr/>
        </p:nvSpPr>
        <p:spPr bwMode="auto">
          <a:xfrm>
            <a:off x="6932613" y="3097213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0833"/>
              <a:gd name="adj5" fmla="val 203597"/>
              <a:gd name="adj6" fmla="val -7262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函数原型是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声明语句</a:t>
            </a:r>
          </a:p>
        </p:txBody>
      </p:sp>
      <p:sp>
        <p:nvSpPr>
          <p:cNvPr id="4403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 animBg="1" autoUpdateAnimBg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689" name="Group 2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70695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70696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64261" name="Rectangle 5"/>
          <p:cNvSpPr>
            <a:spLocks noChangeArrowheads="1"/>
          </p:cNvSpPr>
          <p:nvPr/>
        </p:nvSpPr>
        <p:spPr bwMode="auto">
          <a:xfrm>
            <a:off x="6934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0691" name="Rectangle 6"/>
          <p:cNvSpPr>
            <a:spLocks noChangeArrowheads="1"/>
          </p:cNvSpPr>
          <p:nvPr/>
        </p:nvSpPr>
        <p:spPr bwMode="auto">
          <a:xfrm>
            <a:off x="762000" y="29765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0692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0693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069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1714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5284" name="Oval 4"/>
          <p:cNvSpPr>
            <a:spLocks noChangeArrowheads="1"/>
          </p:cNvSpPr>
          <p:nvPr/>
        </p:nvSpPr>
        <p:spPr bwMode="auto">
          <a:xfrm>
            <a:off x="914400" y="36242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4343400" y="1568450"/>
            <a:ext cx="2895600" cy="609600"/>
          </a:xfrm>
          <a:prstGeom prst="borderCallout2">
            <a:avLst>
              <a:gd name="adj1" fmla="val 18750"/>
              <a:gd name="adj2" fmla="val -2630"/>
              <a:gd name="adj3" fmla="val 18750"/>
              <a:gd name="adj4" fmla="val -23741"/>
              <a:gd name="adj5" fmla="val 286199"/>
              <a:gd name="adj6" fmla="val -91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C++</a:t>
            </a:r>
            <a:r>
              <a:rPr lang="zh-CN" altLang="en-US"/>
              <a:t>不对自动变量初始化</a:t>
            </a:r>
          </a:p>
        </p:txBody>
      </p:sp>
      <p:sp>
        <p:nvSpPr>
          <p:cNvPr id="37171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/>
      <p:bldP spid="865285" grpId="0" animBg="1" autoUpdateAnimBg="0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2738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6308" name="Oval 4"/>
          <p:cNvSpPr>
            <a:spLocks noChangeArrowheads="1"/>
          </p:cNvSpPr>
          <p:nvPr/>
        </p:nvSpPr>
        <p:spPr bwMode="auto">
          <a:xfrm>
            <a:off x="914400" y="3933825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343400" y="2171700"/>
            <a:ext cx="3048000" cy="609600"/>
          </a:xfrm>
          <a:prstGeom prst="borderCallout2">
            <a:avLst>
              <a:gd name="adj1" fmla="val 18750"/>
              <a:gd name="adj2" fmla="val -2500"/>
              <a:gd name="adj3" fmla="val 18750"/>
              <a:gd name="adj4" fmla="val -19843"/>
              <a:gd name="adj5" fmla="val 284116"/>
              <a:gd name="adj6" fmla="val -7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静态变量默认初始化值为 </a:t>
            </a:r>
            <a:r>
              <a:rPr lang="en-US" altLang="zh-CN"/>
              <a:t>0</a:t>
            </a:r>
          </a:p>
        </p:txBody>
      </p:sp>
      <p:sp>
        <p:nvSpPr>
          <p:cNvPr id="3727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8" grpId="0" animBg="1"/>
      <p:bldP spid="866309" grpId="0" animBg="1" autoUpdateAnimBg="0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if( password(123456) )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</a:t>
            </a:r>
            <a:r>
              <a:rPr lang="en-US" altLang="zh-CN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37376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7478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5444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8" name="Oval 4"/>
          <p:cNvSpPr>
            <a:spLocks noChangeArrowheads="1"/>
          </p:cNvSpPr>
          <p:nvPr/>
        </p:nvSpPr>
        <p:spPr bwMode="auto">
          <a:xfrm>
            <a:off x="1403350" y="1916113"/>
            <a:ext cx="151288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427538" y="3035300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23546"/>
              <a:gd name="adj5" fmla="val -142449"/>
              <a:gd name="adj6" fmla="val -46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静态变量，用于记录输入次数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  <p:bldP spid="866308" grpId="0" animBg="1"/>
      <p:bldP spid="866309" grpId="0" animBg="1" autoUpdateAnimBg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758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1403350" y="1916113"/>
            <a:ext cx="151288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643438" y="2349500"/>
            <a:ext cx="2665412" cy="609600"/>
          </a:xfrm>
          <a:prstGeom prst="borderCallout2">
            <a:avLst>
              <a:gd name="adj1" fmla="val 18750"/>
              <a:gd name="adj2" fmla="val -2861"/>
              <a:gd name="adj3" fmla="val 18750"/>
              <a:gd name="adj4" fmla="val -37583"/>
              <a:gd name="adj5" fmla="val 153384"/>
              <a:gd name="adj6" fmla="val -75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函数被调用一次自增</a:t>
            </a:r>
            <a:r>
              <a:rPr lang="en-US" altLang="zh-CN"/>
              <a:t>1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187450" y="3213100"/>
            <a:ext cx="1368425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5261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580063" y="3149600"/>
            <a:ext cx="2232025" cy="989013"/>
          </a:xfrm>
          <a:prstGeom prst="borderCallout2">
            <a:avLst>
              <a:gd name="adj1" fmla="val 11556"/>
              <a:gd name="adj2" fmla="val -3412"/>
              <a:gd name="adj3" fmla="val 11556"/>
              <a:gd name="adj4" fmla="val -31792"/>
              <a:gd name="adj5" fmla="val -107222"/>
              <a:gd name="adj6" fmla="val -86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递归函数的参数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/>
              <a:t>为常引用参数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484438" y="1557338"/>
            <a:ext cx="1871662" cy="431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060700" y="4149725"/>
            <a:ext cx="647700" cy="5048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2616" name="Line 6"/>
          <p:cNvSpPr>
            <a:spLocks noChangeShapeType="1"/>
          </p:cNvSpPr>
          <p:nvPr/>
        </p:nvSpPr>
        <p:spPr bwMode="auto">
          <a:xfrm flipH="1">
            <a:off x="3708400" y="3284538"/>
            <a:ext cx="1150938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oval" w="lg" len="lg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  <p:bldP spid="3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485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714348" y="1500174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if( </a:t>
            </a:r>
            <a:r>
              <a:rPr lang="en-US" altLang="zh-CN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n&lt;3</a:t>
            </a:r>
            <a:r>
              <a:rPr lang="en-US" altLang="zh-CN"/>
              <a:t>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{  if( </a:t>
            </a:r>
            <a:r>
              <a:rPr lang="en-US" altLang="zh-CN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k==key</a:t>
            </a:r>
            <a:r>
              <a:rPr lang="en-US" altLang="zh-CN"/>
              <a:t>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076825" y="3149600"/>
            <a:ext cx="2447925" cy="989013"/>
          </a:xfrm>
          <a:prstGeom prst="borderCallout2">
            <a:avLst>
              <a:gd name="adj1" fmla="val 11556"/>
              <a:gd name="adj2" fmla="val -3111"/>
              <a:gd name="adj3" fmla="val 11556"/>
              <a:gd name="adj4" fmla="val -47083"/>
              <a:gd name="adj5" fmla="val 100963"/>
              <a:gd name="adj6" fmla="val -68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递归条件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/>
              <a:t>n&lt;3 &amp;&amp; k!=key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195513" y="4200525"/>
            <a:ext cx="1584325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4953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724525" y="3357563"/>
            <a:ext cx="2232025" cy="989012"/>
          </a:xfrm>
          <a:prstGeom prst="borderCallout2">
            <a:avLst>
              <a:gd name="adj1" fmla="val 11556"/>
              <a:gd name="adj2" fmla="val -3412"/>
              <a:gd name="adj3" fmla="val 11556"/>
              <a:gd name="adj4" fmla="val -22403"/>
              <a:gd name="adj5" fmla="val 117333"/>
              <a:gd name="adj6" fmla="val -59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结束函数的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/>
              <a:t>两种情况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19250" y="3789363"/>
            <a:ext cx="2305050" cy="431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692275" y="5156200"/>
            <a:ext cx="2447925" cy="5048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  <p:bldP spid="3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5056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double, double ) ;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506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8" grpId="0" autoUpdateAnimBg="0"/>
      <p:bldP spid="535559" grpId="0" autoUpdateAnimBg="0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．函数原型作用域 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990600" y="2744788"/>
            <a:ext cx="55626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 i="1"/>
              <a:t>例如，以下函数原型编译器认为是相同的：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/>
              <a:t>	</a:t>
            </a:r>
            <a:r>
              <a:rPr lang="en-US" altLang="zh-CN"/>
              <a:t>double funPrototype ( double , double ) ;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en-US" altLang="zh-CN"/>
              <a:t>	double funPrototype ( double a , double b ) ;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en-US" altLang="zh-CN"/>
              <a:t>	double funPrototype ( double x , double y ) ; </a:t>
            </a:r>
          </a:p>
        </p:txBody>
      </p:sp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1371600" y="1949450"/>
            <a:ext cx="609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函数原型形式参数表中的标识符具有函数原型作用域 </a:t>
            </a:r>
          </a:p>
        </p:txBody>
      </p:sp>
      <p:sp>
        <p:nvSpPr>
          <p:cNvPr id="37786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0" grpId="0" autoUpdateAnimBg="0"/>
      <p:bldP spid="867331" grpId="0" autoUpdateAnimBg="0"/>
      <p:bldP spid="867332" grpId="0" autoUpdateAnimBg="0"/>
      <p:bldP spid="867333" grpId="0" autoUpdateAnimBg="0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．块作用域 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179705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在语句块中声明的标识符具有块作用域 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838200" y="2276475"/>
            <a:ext cx="701994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3-25  </a:t>
            </a:r>
            <a:r>
              <a:rPr lang="zh-CN" altLang="en-US" i="1">
                <a:solidFill>
                  <a:srgbClr val="008000"/>
                </a:solidFill>
              </a:rPr>
              <a:t>不同作用域的同名变量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a = 1;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外层的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en-US" altLang="zh-CN" smtClean="0"/>
              <a:t>    { </a:t>
            </a:r>
            <a:r>
              <a:rPr lang="en-US" altLang="zh-CN"/>
              <a:t>int a = 1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内层的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</a:t>
            </a:r>
            <a:r>
              <a:rPr lang="en-US" altLang="zh-CN" smtClean="0"/>
              <a:t>     a </a:t>
            </a:r>
            <a:r>
              <a:rPr lang="en-US" altLang="zh-CN"/>
              <a:t>++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smtClean="0"/>
              <a:t>       cout </a:t>
            </a:r>
            <a:r>
              <a:rPr lang="en-US" altLang="zh-CN"/>
              <a:t>&lt;&lt; "inside a = " &lt;&lt; a &lt;&lt; 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en-US" altLang="zh-CN" smtClean="0"/>
              <a:t>      }</a:t>
            </a:r>
            <a:r>
              <a:rPr lang="en-US" altLang="zh-CN"/>
              <a:t>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内层的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  <a:r>
              <a:rPr lang="zh-CN" altLang="en-US" i="1">
                <a:solidFill>
                  <a:srgbClr val="008000"/>
                </a:solidFill>
              </a:rPr>
              <a:t>作用域结束</a:t>
            </a:r>
          </a:p>
          <a:p>
            <a:pPr>
              <a:lnSpc>
                <a:spcPct val="130000"/>
              </a:lnSpc>
            </a:pPr>
            <a:r>
              <a:rPr lang="en-US" altLang="zh-CN" smtClean="0"/>
              <a:t>       cout </a:t>
            </a:r>
            <a:r>
              <a:rPr lang="en-US" altLang="zh-CN"/>
              <a:t>&lt;&lt; "outside a = " &lt;&lt;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/>
              <a:t>a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/>
              <a:t>&lt;&lt; 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外层的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  <a:r>
              <a:rPr lang="zh-CN" altLang="en-US" i="1">
                <a:solidFill>
                  <a:srgbClr val="008000"/>
                </a:solidFill>
              </a:rPr>
              <a:t>作用域结束</a:t>
            </a:r>
          </a:p>
        </p:txBody>
      </p:sp>
      <p:sp>
        <p:nvSpPr>
          <p:cNvPr id="37888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56" grpId="0" autoUpdateAnimBg="0"/>
      <p:bldP spid="868357" grpId="0" autoUpdateAnimBg="0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ChangeArrowheads="1"/>
          </p:cNvSpPr>
          <p:nvPr/>
        </p:nvSpPr>
        <p:spPr bwMode="auto">
          <a:xfrm>
            <a:off x="838200" y="3789363"/>
            <a:ext cx="51054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990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79907" name="Text Box 4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．块作用域 </a:t>
            </a:r>
          </a:p>
        </p:txBody>
      </p:sp>
      <p:sp>
        <p:nvSpPr>
          <p:cNvPr id="379908" name="Rectangle 5"/>
          <p:cNvSpPr>
            <a:spLocks noChangeArrowheads="1"/>
          </p:cNvSpPr>
          <p:nvPr/>
        </p:nvSpPr>
        <p:spPr bwMode="auto">
          <a:xfrm>
            <a:off x="1295400" y="179705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在语句块中声明的标识符具有块作用域 </a:t>
            </a:r>
          </a:p>
        </p:txBody>
      </p:sp>
      <p:sp>
        <p:nvSpPr>
          <p:cNvPr id="869382" name="Text Box 6"/>
          <p:cNvSpPr txBox="1">
            <a:spLocks noChangeArrowheads="1"/>
          </p:cNvSpPr>
          <p:nvPr/>
        </p:nvSpPr>
        <p:spPr bwMode="auto">
          <a:xfrm>
            <a:off x="838200" y="2276475"/>
            <a:ext cx="5054600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3-25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不同作用域的同名变量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{ int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 1;		</a:t>
            </a:r>
            <a:r>
              <a:rPr lang="en-US" altLang="zh-CN" i="1">
                <a:ea typeface="宋体" pitchFamily="2" charset="-122"/>
              </a:rPr>
              <a:t>// </a:t>
            </a:r>
            <a:r>
              <a:rPr lang="zh-CN" altLang="en-US" i="1">
                <a:ea typeface="宋体" pitchFamily="2" charset="-122"/>
              </a:rPr>
              <a:t>外层的</a:t>
            </a:r>
            <a:r>
              <a:rPr lang="en-US" altLang="zh-CN" i="1">
                <a:ea typeface="宋体" pitchFamily="2" charset="-122"/>
              </a:rPr>
              <a:t>a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{ int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 1 ;	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内层的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++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    cout &lt;&lt; "inside a = " &lt;&lt;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&lt;&lt; endl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}		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内层的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作用域结束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cout &lt;&lt; "outside a = " &lt;&lt;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&lt;&lt; endl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}			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// 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外层的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作用域结束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5867400" y="2711450"/>
            <a:ext cx="29718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inside a = 2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outside a = 1 </a:t>
            </a:r>
          </a:p>
        </p:txBody>
      </p:sp>
      <p:sp>
        <p:nvSpPr>
          <p:cNvPr id="379911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sp>
        <p:nvSpPr>
          <p:cNvPr id="869386" name="AutoShape 10"/>
          <p:cNvSpPr>
            <a:spLocks/>
          </p:cNvSpPr>
          <p:nvPr/>
        </p:nvSpPr>
        <p:spPr bwMode="auto">
          <a:xfrm>
            <a:off x="2832100" y="23495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11542"/>
              <a:gd name="adj5" fmla="val 233593"/>
              <a:gd name="adj6" fmla="val -401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>
                <a:ea typeface="宋体" pitchFamily="2" charset="-122"/>
              </a:rPr>
              <a:t>内层的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 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覆盖</a:t>
            </a:r>
            <a:r>
              <a:rPr lang="zh-CN" altLang="en-US">
                <a:ea typeface="宋体" pitchFamily="2" charset="-122"/>
              </a:rPr>
              <a:t>了外层的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69387" name="Oval 11"/>
          <p:cNvSpPr>
            <a:spLocks noChangeArrowheads="1"/>
          </p:cNvSpPr>
          <p:nvPr/>
        </p:nvSpPr>
        <p:spPr bwMode="auto">
          <a:xfrm>
            <a:off x="5791200" y="2787650"/>
            <a:ext cx="1524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9388" name="Oval 12"/>
          <p:cNvSpPr>
            <a:spLocks noChangeArrowheads="1"/>
          </p:cNvSpPr>
          <p:nvPr/>
        </p:nvSpPr>
        <p:spPr bwMode="auto">
          <a:xfrm>
            <a:off x="990600" y="3789363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3" grpId="0" animBg="1" autoUpdateAnimBg="0"/>
      <p:bldP spid="869386" grpId="0" animBg="1" autoUpdateAnimBg="0"/>
      <p:bldP spid="869387" grpId="0" animBg="1"/>
      <p:bldP spid="869388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．函数作用域 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990600" y="2008188"/>
            <a:ext cx="73977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语句标号（后面带冒号的标识符）是惟一具有函数作用域的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标识符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语句标号用于</a:t>
            </a:r>
            <a:r>
              <a:rPr lang="en-US" altLang="zh-CN" sz="2000">
                <a:ea typeface="Arial Unicode MS"/>
                <a:cs typeface="Arial Unicode MS"/>
              </a:rPr>
              <a:t>switch</a:t>
            </a:r>
            <a:r>
              <a:rPr lang="zh-CN" altLang="en-US" sz="2000">
                <a:ea typeface="Arial Unicode MS"/>
                <a:cs typeface="Arial Unicode MS"/>
              </a:rPr>
              <a:t>结构中的</a:t>
            </a:r>
            <a:r>
              <a:rPr lang="en-US" altLang="zh-CN" sz="2000">
                <a:ea typeface="Arial Unicode MS"/>
                <a:cs typeface="Arial Unicode MS"/>
              </a:rPr>
              <a:t>case</a:t>
            </a:r>
            <a:r>
              <a:rPr lang="zh-CN" altLang="en-US" sz="2000">
                <a:ea typeface="Arial Unicode MS"/>
                <a:cs typeface="Arial Unicode MS"/>
              </a:rPr>
              <a:t>标号，</a:t>
            </a:r>
            <a:r>
              <a:rPr lang="en-US" altLang="zh-CN" sz="2000">
                <a:ea typeface="Arial Unicode MS"/>
                <a:cs typeface="Arial Unicode MS"/>
              </a:rPr>
              <a:t>goto</a:t>
            </a:r>
            <a:r>
              <a:rPr lang="zh-CN" altLang="en-US" sz="2000">
                <a:ea typeface="Arial Unicode MS"/>
                <a:cs typeface="Arial Unicode MS"/>
              </a:rPr>
              <a:t>语句转向入口的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语句标号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标号可以在函数体中任何地方使用，但不能在函数体外引用 </a:t>
            </a:r>
          </a:p>
        </p:txBody>
      </p:sp>
      <p:sp>
        <p:nvSpPr>
          <p:cNvPr id="38093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5286388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函数体外可以有类型声明、包括自定义类型（结构体、类、枚举、联合体）声明、定义，并可以使用命名使用域</a:t>
            </a:r>
            <a:r>
              <a:rPr lang="en-US" altLang="zh-CN" b="0" smtClean="0">
                <a:solidFill>
                  <a:schemeClr val="accent1"/>
                </a:solidFill>
              </a:rPr>
              <a:t>namespace</a:t>
            </a:r>
            <a:r>
              <a:rPr lang="zh-CN" altLang="en-US" b="0" smtClean="0">
                <a:solidFill>
                  <a:schemeClr val="accent1"/>
                </a:solidFill>
              </a:rPr>
              <a:t>，其它如语句不能在函数体外使用，包括语句块。</a:t>
            </a:r>
            <a:endParaRPr lang="zh-CN" altLang="en-US" b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7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7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autoUpdateAnimBg="0"/>
      <p:bldP spid="870404" grpId="0" build="p" autoUpdateAnimBg="0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4</a:t>
            </a:r>
            <a:r>
              <a:rPr lang="zh-CN" altLang="en-US" sz="2000" i="1">
                <a:solidFill>
                  <a:srgbClr val="008000"/>
                </a:solidFill>
              </a:rPr>
              <a:t>．文件作用域 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990600" y="2008188"/>
            <a:ext cx="708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任何在函数之外声明的标识符具有文件作用域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这种标识符从声明处起至文件尾的任何函数都可见 </a:t>
            </a:r>
          </a:p>
        </p:txBody>
      </p:sp>
      <p:sp>
        <p:nvSpPr>
          <p:cNvPr id="38195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autoUpdateAnimBg="0"/>
      <p:bldP spid="871428" grpId="0" autoUpdateAnimBg="0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3-26  </a:t>
            </a:r>
            <a:r>
              <a:rPr lang="zh-CN" altLang="en-US" i="1">
                <a:solidFill>
                  <a:srgbClr val="008000"/>
                </a:solidFill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#include &lt;iostream&gt;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using namespace std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a = 1, b = 1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void f1( int x )</a:t>
            </a:r>
            <a:endParaRPr lang="en-US" altLang="zh-CN" i="1">
              <a:solidFill>
                <a:schemeClr val="accent1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{ a = x * x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   b = a * x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c ; </a:t>
            </a:r>
            <a:endParaRPr lang="en-US" altLang="zh-CN" i="1"/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void f2( int x, int y )</a:t>
            </a:r>
            <a:endParaRPr lang="en-US" altLang="zh-CN" i="1">
              <a:solidFill>
                <a:schemeClr val="accent1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{ a = x &gt; y ? x : y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   b = x &lt; y ? x : y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   c = x + y ; 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main()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{ f1( 4 ) ;	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"a = " &lt;&lt; a &lt;&lt; " , b = " &lt;&lt; b &lt;&lt; endl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"a = " &lt;&lt; a &lt;&lt; " , b = " &lt;&lt; b &lt;&lt; " , c = " &lt;&lt; c &lt;&lt; endl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}</a:t>
            </a:r>
          </a:p>
        </p:txBody>
      </p:sp>
      <p:sp>
        <p:nvSpPr>
          <p:cNvPr id="3829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920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498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3-26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#include &lt;iostream&gt;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 ;</a:t>
            </a:r>
            <a:r>
              <a:rPr lang="en-US" altLang="zh-CN">
                <a:ea typeface="宋体" pitchFamily="2" charset="-122"/>
              </a:rPr>
              <a:t>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f1( int x )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>
                <a:ea typeface="宋体" pitchFamily="2" charset="-122"/>
              </a:rPr>
              <a:t>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c ;                      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f2( int x, int y )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&gt;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   b</a:t>
            </a:r>
            <a:r>
              <a:rPr lang="en-US" altLang="zh-CN">
                <a:ea typeface="宋体" pitchFamily="2" charset="-122"/>
              </a:rPr>
              <a:t> = x &lt;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= x + y ;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f1( 4 ) ;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" , c = " &lt;&lt; 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874511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</a:p>
        </p:txBody>
      </p:sp>
      <p:sp>
        <p:nvSpPr>
          <p:cNvPr id="38400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920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8" grpId="0" autoUpdateAnimBg="0"/>
      <p:bldP spid="874509" grpId="0" autoUpdateAnimBg="0"/>
      <p:bldP spid="874510" grpId="0" autoUpdateAnimBg="0"/>
      <p:bldP spid="874511" grpId="0" autoUpdateAnimBg="0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86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8002" name="Group 18"/>
          <p:cNvGraphicFramePr>
            <a:graphicFrameLocks noGrp="1"/>
          </p:cNvGraphicFramePr>
          <p:nvPr>
            <p:ph idx="4294967295"/>
          </p:nvPr>
        </p:nvGraphicFramePr>
        <p:xfrm>
          <a:off x="395288" y="2492375"/>
          <a:ext cx="6851650" cy="4105275"/>
        </p:xfrm>
        <a:graphic>
          <a:graphicData uri="http://schemas.openxmlformats.org/drawingml/2006/table">
            <a:tbl>
              <a:tblPr/>
              <a:tblGrid>
                <a:gridCol w="6851650"/>
              </a:tblGrid>
              <a:tr h="410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3-26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#include &lt;iostream&gt;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 ;</a:t>
            </a:r>
            <a:r>
              <a:rPr lang="en-US" altLang="zh-CN">
                <a:ea typeface="宋体" pitchFamily="2" charset="-122"/>
              </a:rPr>
              <a:t>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f1( int x )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>
                <a:ea typeface="宋体" pitchFamily="2" charset="-122"/>
              </a:rPr>
              <a:t>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c ;                      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f2( int x, int y )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&gt;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   b</a:t>
            </a:r>
            <a:r>
              <a:rPr lang="en-US" altLang="zh-CN">
                <a:ea typeface="宋体" pitchFamily="2" charset="-122"/>
              </a:rPr>
              <a:t> = x &lt;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= x + y ;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f1( 4 ) ;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" , c = " &lt;&lt; 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</p:txBody>
      </p:sp>
      <p:sp>
        <p:nvSpPr>
          <p:cNvPr id="385031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</a:p>
        </p:txBody>
      </p:sp>
      <p:sp>
        <p:nvSpPr>
          <p:cNvPr id="385032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</a:p>
        </p:txBody>
      </p:sp>
      <p:sp>
        <p:nvSpPr>
          <p:cNvPr id="385033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385034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</a:p>
        </p:txBody>
      </p:sp>
      <p:sp>
        <p:nvSpPr>
          <p:cNvPr id="38503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0480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2787650" y="2420938"/>
            <a:ext cx="429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的作用域从这里开始，默认初始值为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2787650" y="2774950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f2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2787650" y="4214813"/>
            <a:ext cx="300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main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pic>
        <p:nvPicPr>
          <p:cNvPr id="938011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050" y="3733800"/>
            <a:ext cx="3667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utoUpdateAnimBg="0"/>
      <p:bldP spid="938009" grpId="0" autoUpdateAnimBg="0"/>
      <p:bldP spid="938010" grpId="0" autoUpdateAnimBg="0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990600" y="1949450"/>
            <a:ext cx="670560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具有文件作用域的变量称为全局变量；具有函数作用域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或块作用域的变量称为局部变量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全局变量声明时默认初始值为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当局部量与全局量同名，在块内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屏蔽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全局量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为了在块内访问全局量，可以用域运算符 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" :: "</a:t>
            </a:r>
          </a:p>
        </p:txBody>
      </p:sp>
      <p:sp>
        <p:nvSpPr>
          <p:cNvPr id="3860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autoUpdateAnimBg="0"/>
      <p:bldP spid="876548" grpId="0" autoUpdateAnimBg="0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7074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876300" y="1797050"/>
            <a:ext cx="60007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int x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</a:t>
            </a:r>
            <a:r>
              <a:rPr lang="en-US" altLang="zh-CN" sz="2000">
                <a:solidFill>
                  <a:schemeClr val="accent2"/>
                </a:solidFill>
              </a:rPr>
              <a:t>int x = 256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8707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536583" name="Oval 7"/>
          <p:cNvSpPr>
            <a:spLocks noChangeArrowheads="1"/>
          </p:cNvSpPr>
          <p:nvPr/>
        </p:nvSpPr>
        <p:spPr bwMode="auto">
          <a:xfrm>
            <a:off x="2362200" y="2111375"/>
            <a:ext cx="1524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6584" name="AutoShape 8"/>
          <p:cNvSpPr>
            <a:spLocks/>
          </p:cNvSpPr>
          <p:nvPr/>
        </p:nvSpPr>
        <p:spPr bwMode="auto">
          <a:xfrm>
            <a:off x="5334000" y="3338513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19532"/>
              <a:gd name="adj5" fmla="val -96213"/>
              <a:gd name="adj6" fmla="val -72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函数原型的参数表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不需要参数名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60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 animBg="1"/>
      <p:bldP spid="536584" grpId="0" animBg="1" autoUpdateAnimBg="0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8098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876300" y="1797050"/>
            <a:ext cx="5783263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0">
                <a:ea typeface="宋体" pitchFamily="2" charset="-122"/>
              </a:rPr>
              <a:t>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x = 256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"global variable x = " &lt;&lt;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::x</a:t>
            </a:r>
            <a:r>
              <a:rPr lang="en-US" altLang="zh-CN" sz="2000" b="0">
                <a:ea typeface="宋体" pitchFamily="2" charset="-122"/>
              </a:rPr>
              <a:t> &lt;&lt;endl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78597" name="Oval 5"/>
          <p:cNvSpPr>
            <a:spLocks noChangeArrowheads="1"/>
          </p:cNvSpPr>
          <p:nvPr/>
        </p:nvSpPr>
        <p:spPr bwMode="auto">
          <a:xfrm>
            <a:off x="4572000" y="4843463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8598" name="AutoShape 6"/>
          <p:cNvSpPr>
            <a:spLocks/>
          </p:cNvSpPr>
          <p:nvPr/>
        </p:nvSpPr>
        <p:spPr bwMode="auto">
          <a:xfrm>
            <a:off x="6508750" y="33226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访问全局量</a:t>
            </a:r>
          </a:p>
        </p:txBody>
      </p:sp>
      <p:sp>
        <p:nvSpPr>
          <p:cNvPr id="878599" name="Oval 7"/>
          <p:cNvSpPr>
            <a:spLocks noChangeArrowheads="1"/>
          </p:cNvSpPr>
          <p:nvPr/>
        </p:nvSpPr>
        <p:spPr bwMode="auto">
          <a:xfrm>
            <a:off x="1143000" y="3403600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88103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 animBg="1"/>
      <p:bldP spid="878598" grpId="0" animBg="1" autoUpdateAnimBg="0"/>
      <p:bldP spid="878599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9122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876300" y="1797050"/>
            <a:ext cx="58562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x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a typeface="宋体" pitchFamily="2" charset="-122"/>
              </a:rPr>
              <a:t> = 256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"local variable x = " &lt;&lt;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79621" name="Oval 5"/>
          <p:cNvSpPr>
            <a:spLocks noChangeArrowheads="1"/>
          </p:cNvSpPr>
          <p:nvPr/>
        </p:nvSpPr>
        <p:spPr bwMode="auto">
          <a:xfrm>
            <a:off x="4330700" y="5348288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9622" name="AutoShape 6"/>
          <p:cNvSpPr>
            <a:spLocks/>
          </p:cNvSpPr>
          <p:nvPr/>
        </p:nvSpPr>
        <p:spPr bwMode="auto">
          <a:xfrm>
            <a:off x="6292850" y="37893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访问局部量</a:t>
            </a:r>
          </a:p>
        </p:txBody>
      </p:sp>
      <p:sp>
        <p:nvSpPr>
          <p:cNvPr id="879623" name="Oval 7"/>
          <p:cNvSpPr>
            <a:spLocks noChangeArrowheads="1"/>
          </p:cNvSpPr>
          <p:nvPr/>
        </p:nvSpPr>
        <p:spPr bwMode="auto">
          <a:xfrm>
            <a:off x="1387475" y="4365625"/>
            <a:ext cx="304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89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animBg="1"/>
      <p:bldP spid="879622" grpId="0" animBg="1" autoUpdateAnimBg="0"/>
      <p:bldP spid="879623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90146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390147" name="Rectangle 4"/>
          <p:cNvSpPr>
            <a:spLocks noChangeArrowheads="1"/>
          </p:cNvSpPr>
          <p:nvPr/>
        </p:nvSpPr>
        <p:spPr bwMode="auto">
          <a:xfrm>
            <a:off x="876300" y="1797050"/>
            <a:ext cx="571182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x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int x = 256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9014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pic>
        <p:nvPicPr>
          <p:cNvPr id="8806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708275"/>
            <a:ext cx="368935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3.7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多文件程序结构 </a:t>
            </a:r>
          </a:p>
        </p:txBody>
      </p:sp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7034213" cy="3140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一个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程序称为一个工程（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.dsp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）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一个工程由一个或多个文件组成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一个文件可以包含多个函数定义，但一个函数的定义必须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  完整地存在于一个文件中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一个文件可以被多个应用程序共享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6" grpId="0" animBg="1" autoUpdateAnimBg="0"/>
      <p:bldP spid="881667" grpId="0" autoUpdateAnimBg="0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3.7.1  </a:t>
            </a:r>
            <a:r>
              <a:rPr lang="zh-CN" altLang="en-US" sz="2400">
                <a:solidFill>
                  <a:srgbClr val="CC3300"/>
                </a:solidFill>
              </a:rPr>
              <a:t>多文件结构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609600" y="1230313"/>
            <a:ext cx="5514975" cy="579437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>
                <a:ea typeface="Arial Unicode MS"/>
                <a:cs typeface="Arial Unicode MS"/>
              </a:rPr>
              <a:t>一个好的软件系统应当分解为各种同构逻辑文件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559050"/>
            <a:ext cx="5638800" cy="3200400"/>
            <a:chOff x="1104" y="1776"/>
            <a:chExt cx="3552" cy="2016"/>
          </a:xfrm>
        </p:grpSpPr>
        <p:sp useBgFill="1">
          <p:nvSpPr>
            <p:cNvPr id="393221" name="Rectangle 5"/>
            <p:cNvSpPr>
              <a:spLocks noChangeArrowheads="1"/>
            </p:cNvSpPr>
            <p:nvPr/>
          </p:nvSpPr>
          <p:spPr bwMode="auto">
            <a:xfrm>
              <a:off x="1104" y="1776"/>
              <a:ext cx="3552" cy="672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 useBgFill="1">
          <p:nvSpPr>
            <p:cNvPr id="393222" name="Rectangle 6"/>
            <p:cNvSpPr>
              <a:spLocks noChangeArrowheads="1"/>
            </p:cNvSpPr>
            <p:nvPr/>
          </p:nvSpPr>
          <p:spPr bwMode="auto">
            <a:xfrm>
              <a:off x="1104" y="2592"/>
              <a:ext cx="355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2695" name="AutoShape 7"/>
            <p:cNvSpPr>
              <a:spLocks noChangeArrowheads="1"/>
            </p:cNvSpPr>
            <p:nvPr/>
          </p:nvSpPr>
          <p:spPr bwMode="auto">
            <a:xfrm>
              <a:off x="1393" y="1920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882696" name="AutoShape 8"/>
            <p:cNvSpPr>
              <a:spLocks noChangeArrowheads="1"/>
            </p:cNvSpPr>
            <p:nvPr/>
          </p:nvSpPr>
          <p:spPr bwMode="auto">
            <a:xfrm>
              <a:off x="2594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882697" name="AutoShape 9"/>
            <p:cNvSpPr>
              <a:spLocks noChangeArrowheads="1"/>
            </p:cNvSpPr>
            <p:nvPr/>
          </p:nvSpPr>
          <p:spPr bwMode="auto">
            <a:xfrm>
              <a:off x="3746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882698" name="AutoShape 10"/>
            <p:cNvSpPr>
              <a:spLocks noChangeArrowheads="1"/>
            </p:cNvSpPr>
            <p:nvPr/>
          </p:nvSpPr>
          <p:spPr bwMode="auto">
            <a:xfrm>
              <a:off x="1370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A.cpp</a:t>
              </a:r>
            </a:p>
          </p:txBody>
        </p:sp>
        <p:sp>
          <p:nvSpPr>
            <p:cNvPr id="882699" name="AutoShape 11"/>
            <p:cNvSpPr>
              <a:spLocks noChangeArrowheads="1"/>
            </p:cNvSpPr>
            <p:nvPr/>
          </p:nvSpPr>
          <p:spPr bwMode="auto">
            <a:xfrm>
              <a:off x="2544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B .cpp</a:t>
              </a:r>
            </a:p>
          </p:txBody>
        </p:sp>
        <p:sp>
          <p:nvSpPr>
            <p:cNvPr id="882700" name="AutoShape 12"/>
            <p:cNvSpPr>
              <a:spLocks noChangeArrowheads="1"/>
            </p:cNvSpPr>
            <p:nvPr/>
          </p:nvSpPr>
          <p:spPr bwMode="auto">
            <a:xfrm>
              <a:off x="3696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C .cpp</a:t>
              </a:r>
            </a:p>
          </p:txBody>
        </p:sp>
        <p:sp>
          <p:nvSpPr>
            <p:cNvPr id="882701" name="AutoShape 13"/>
            <p:cNvSpPr>
              <a:spLocks noChangeArrowheads="1"/>
            </p:cNvSpPr>
            <p:nvPr/>
          </p:nvSpPr>
          <p:spPr bwMode="auto">
            <a:xfrm>
              <a:off x="1381" y="3438"/>
              <a:ext cx="2998" cy="235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		</a:t>
              </a:r>
              <a:r>
                <a:rPr lang="zh-CN" altLang="en-US">
                  <a:ea typeface="宋体" pitchFamily="2" charset="-122"/>
                </a:rPr>
                <a:t>主   文   件 </a:t>
              </a:r>
              <a:r>
                <a:rPr lang="en-US" altLang="zh-CN">
                  <a:ea typeface="宋体" pitchFamily="2" charset="-122"/>
                </a:rPr>
                <a:t>M.cpp		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>
              <a:off x="16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28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2" name="Line 16"/>
            <p:cNvSpPr>
              <a:spLocks noChangeShapeType="1"/>
            </p:cNvSpPr>
            <p:nvPr/>
          </p:nvSpPr>
          <p:spPr bwMode="auto">
            <a:xfrm>
              <a:off x="4032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3" name="Line 17"/>
            <p:cNvSpPr>
              <a:spLocks noChangeShapeType="1"/>
            </p:cNvSpPr>
            <p:nvPr/>
          </p:nvSpPr>
          <p:spPr bwMode="auto">
            <a:xfrm>
              <a:off x="16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28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4032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6" name="Line 20"/>
            <p:cNvSpPr>
              <a:spLocks noChangeShapeType="1"/>
            </p:cNvSpPr>
            <p:nvPr/>
          </p:nvSpPr>
          <p:spPr bwMode="auto">
            <a:xfrm>
              <a:off x="2208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>
              <a:off x="336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60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>
              <a:off x="1968" y="2212"/>
              <a:ext cx="24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40" name="Line 24"/>
            <p:cNvSpPr>
              <a:spLocks noChangeShapeType="1"/>
            </p:cNvSpPr>
            <p:nvPr/>
          </p:nvSpPr>
          <p:spPr bwMode="auto">
            <a:xfrm>
              <a:off x="3168" y="2212"/>
              <a:ext cx="19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41" name="Line 25"/>
            <p:cNvSpPr>
              <a:spLocks noChangeShapeType="1"/>
            </p:cNvSpPr>
            <p:nvPr/>
          </p:nvSpPr>
          <p:spPr bwMode="auto">
            <a:xfrm>
              <a:off x="3600" y="2212"/>
              <a:ext cx="14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3220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0" grpId="0" autoUpdateAnimBg="0"/>
      <p:bldP spid="882691" grpId="0" build="p" autoUpdateAnimBg="0" advAuto="1000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  <a:endParaRPr lang="zh-CN" altLang="en-US" sz="2400" i="1">
              <a:solidFill>
                <a:srgbClr val="008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392363"/>
            <a:ext cx="5257800" cy="2833687"/>
            <a:chOff x="912" y="1671"/>
            <a:chExt cx="3312" cy="1785"/>
          </a:xfrm>
        </p:grpSpPr>
        <p:sp useBgFill="1">
          <p:nvSpPr>
            <p:cNvPr id="394244" name="Rectangle 4"/>
            <p:cNvSpPr>
              <a:spLocks noChangeArrowheads="1"/>
            </p:cNvSpPr>
            <p:nvPr/>
          </p:nvSpPr>
          <p:spPr bwMode="auto">
            <a:xfrm>
              <a:off x="912" y="2256"/>
              <a:ext cx="331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920" y="1671"/>
              <a:ext cx="1296" cy="280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 dirty="0" err="1">
                  <a:ea typeface="宋体" pitchFamily="2" charset="-122"/>
                </a:rPr>
                <a:t>myArea.h</a:t>
              </a:r>
              <a:endParaRPr lang="en-US" altLang="zh-CN" sz="2000" dirty="0">
                <a:ea typeface="宋体" pitchFamily="2" charset="-122"/>
              </a:endParaRPr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385" y="2434"/>
              <a:ext cx="1037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myCircle.cpp</a:t>
              </a:r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2714" y="2434"/>
              <a:ext cx="931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myRect.cpp</a:t>
              </a:r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082" y="3106"/>
              <a:ext cx="2998" cy="254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		myMain.cpp		</a:t>
              </a:r>
            </a:p>
          </p:txBody>
        </p:sp>
        <p:sp>
          <p:nvSpPr>
            <p:cNvPr id="394249" name="Line 9"/>
            <p:cNvSpPr>
              <a:spLocks noChangeShapeType="1"/>
            </p:cNvSpPr>
            <p:nvPr/>
          </p:nvSpPr>
          <p:spPr bwMode="auto">
            <a:xfrm>
              <a:off x="1920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0" name="Line 10"/>
            <p:cNvSpPr>
              <a:spLocks noChangeShapeType="1"/>
            </p:cNvSpPr>
            <p:nvPr/>
          </p:nvSpPr>
          <p:spPr bwMode="auto">
            <a:xfrm>
              <a:off x="3216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1" name="Line 11"/>
            <p:cNvSpPr>
              <a:spLocks noChangeShapeType="1"/>
            </p:cNvSpPr>
            <p:nvPr/>
          </p:nvSpPr>
          <p:spPr bwMode="auto">
            <a:xfrm>
              <a:off x="124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2" name="Line 12"/>
            <p:cNvSpPr>
              <a:spLocks noChangeShapeType="1"/>
            </p:cNvSpPr>
            <p:nvPr/>
          </p:nvSpPr>
          <p:spPr bwMode="auto">
            <a:xfrm>
              <a:off x="388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3" name="Line 13"/>
            <p:cNvSpPr>
              <a:spLocks noChangeShapeType="1"/>
            </p:cNvSpPr>
            <p:nvPr/>
          </p:nvSpPr>
          <p:spPr bwMode="auto">
            <a:xfrm flipV="1">
              <a:off x="1248" y="1872"/>
              <a:ext cx="6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4" name="Line 14"/>
            <p:cNvSpPr>
              <a:spLocks noChangeShapeType="1"/>
            </p:cNvSpPr>
            <p:nvPr/>
          </p:nvSpPr>
          <p:spPr bwMode="auto">
            <a:xfrm>
              <a:off x="3216" y="1872"/>
              <a:ext cx="672" cy="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5" name="Line 15"/>
            <p:cNvSpPr>
              <a:spLocks noChangeShapeType="1"/>
            </p:cNvSpPr>
            <p:nvPr/>
          </p:nvSpPr>
          <p:spPr bwMode="auto">
            <a:xfrm>
              <a:off x="2208" y="1947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6" name="Line 16"/>
            <p:cNvSpPr>
              <a:spLocks noChangeShapeType="1"/>
            </p:cNvSpPr>
            <p:nvPr/>
          </p:nvSpPr>
          <p:spPr bwMode="auto">
            <a:xfrm>
              <a:off x="2976" y="1949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4243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4" grpId="0" build="p" autoUpdateAnimBg="0" advAuto="1000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863850"/>
            <a:ext cx="5232400" cy="1522413"/>
            <a:chOff x="404" y="1769"/>
            <a:chExt cx="3296" cy="959"/>
          </a:xfrm>
        </p:grpSpPr>
        <p:sp>
          <p:nvSpPr>
            <p:cNvPr id="884740" name="Text Box 4"/>
            <p:cNvSpPr txBox="1">
              <a:spLocks noChangeArrowheads="1"/>
            </p:cNvSpPr>
            <p:nvPr/>
          </p:nvSpPr>
          <p:spPr bwMode="auto">
            <a:xfrm>
              <a:off x="1440" y="1863"/>
              <a:ext cx="2260" cy="865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const double pi = 3.14 ;</a:t>
              </a:r>
            </a:p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circle ( double radius )</a:t>
              </a:r>
            </a:p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return pi * radius * radius ; } </a:t>
              </a:r>
            </a:p>
          </p:txBody>
        </p:sp>
        <p:sp>
          <p:nvSpPr>
            <p:cNvPr id="395275" name="Text Box 5"/>
            <p:cNvSpPr txBox="1">
              <a:spLocks noChangeArrowheads="1"/>
            </p:cNvSpPr>
            <p:nvPr/>
          </p:nvSpPr>
          <p:spPr bwMode="auto">
            <a:xfrm>
              <a:off x="404" y="1769"/>
              <a:ext cx="103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/>
                <a:t>myCircle.cpp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5400" y="4789488"/>
            <a:ext cx="6280150" cy="1214437"/>
            <a:chOff x="404" y="2941"/>
            <a:chExt cx="3956" cy="765"/>
          </a:xfrm>
        </p:grpSpPr>
        <p:sp>
          <p:nvSpPr>
            <p:cNvPr id="884743" name="Text Box 7"/>
            <p:cNvSpPr txBox="1">
              <a:spLocks noChangeArrowheads="1"/>
            </p:cNvSpPr>
            <p:nvPr/>
          </p:nvSpPr>
          <p:spPr bwMode="auto">
            <a:xfrm>
              <a:off x="1440" y="3034"/>
              <a:ext cx="2920" cy="672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6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 ( double with, double length )</a:t>
              </a:r>
            </a:p>
            <a:p>
              <a:pPr>
                <a:lnSpc>
                  <a:spcPct val="16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return with * length ; } </a:t>
              </a:r>
            </a:p>
          </p:txBody>
        </p:sp>
        <p:sp>
          <p:nvSpPr>
            <p:cNvPr id="395273" name="Text Box 8"/>
            <p:cNvSpPr txBox="1">
              <a:spLocks noChangeArrowheads="1"/>
            </p:cNvSpPr>
            <p:nvPr/>
          </p:nvSpPr>
          <p:spPr bwMode="auto">
            <a:xfrm>
              <a:off x="404" y="2941"/>
              <a:ext cx="92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000"/>
                <a:t>myRect.cpp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95400" y="1584325"/>
            <a:ext cx="6569075" cy="822325"/>
            <a:chOff x="404" y="922"/>
            <a:chExt cx="4138" cy="518"/>
          </a:xfrm>
        </p:grpSpPr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440" y="922"/>
              <a:ext cx="310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63500" dir="1938780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circle( double radius )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( double width, double length ) ; </a:t>
              </a:r>
            </a:p>
          </p:txBody>
        </p:sp>
        <p:sp>
          <p:nvSpPr>
            <p:cNvPr id="395271" name="Text Box 11"/>
            <p:cNvSpPr txBox="1">
              <a:spLocks noChangeArrowheads="1"/>
            </p:cNvSpPr>
            <p:nvPr/>
          </p:nvSpPr>
          <p:spPr bwMode="auto">
            <a:xfrm>
              <a:off x="404" y="922"/>
              <a:ext cx="885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000"/>
                <a:t>myArea.h</a:t>
              </a:r>
            </a:p>
          </p:txBody>
        </p:sp>
      </p:grpSp>
      <p:sp>
        <p:nvSpPr>
          <p:cNvPr id="395269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836613"/>
            <a:ext cx="7866063" cy="5399087"/>
            <a:chOff x="480" y="618"/>
            <a:chExt cx="4955" cy="3401"/>
          </a:xfrm>
        </p:grpSpPr>
        <p:sp>
          <p:nvSpPr>
            <p:cNvPr id="885764" name="Text Box 4"/>
            <p:cNvSpPr txBox="1">
              <a:spLocks noChangeArrowheads="1"/>
            </p:cNvSpPr>
            <p:nvPr/>
          </p:nvSpPr>
          <p:spPr bwMode="auto">
            <a:xfrm>
              <a:off x="619" y="935"/>
              <a:ext cx="4816" cy="30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#include&lt;</a:t>
              </a:r>
              <a:r>
                <a:rPr lang="en-US" altLang="zh-CN" sz="2000" dirty="0" err="1">
                  <a:ea typeface="宋体" pitchFamily="2" charset="-122"/>
                </a:rPr>
                <a:t>iostream</a:t>
              </a:r>
              <a:r>
                <a:rPr lang="en-US" altLang="zh-CN" sz="2000" dirty="0">
                  <a:ea typeface="宋体" pitchFamily="2" charset="-122"/>
                </a:rPr>
                <a:t>&gt;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using namespace std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#include "</a:t>
              </a:r>
              <a:r>
                <a:rPr lang="en-US" altLang="zh-CN" sz="2000" dirty="0" err="1">
                  <a:ea typeface="宋体" pitchFamily="2" charset="-122"/>
                </a:rPr>
                <a:t>myArea.h</a:t>
              </a:r>
              <a:r>
                <a:rPr lang="en-US" altLang="zh-CN" sz="2000" dirty="0">
                  <a:ea typeface="宋体" pitchFamily="2" charset="-122"/>
                </a:rPr>
                <a:t>"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 err="1">
                  <a:ea typeface="宋体" pitchFamily="2" charset="-122"/>
                </a:rPr>
                <a:t>int</a:t>
              </a:r>
              <a:r>
                <a:rPr lang="en-US" altLang="zh-CN" sz="2000" dirty="0">
                  <a:ea typeface="宋体" pitchFamily="2" charset="-122"/>
                </a:rPr>
                <a:t> main()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double width, length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"Please enter two numbers:\n"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cin</a:t>
              </a:r>
              <a:r>
                <a:rPr lang="en-US" altLang="zh-CN" sz="2000" dirty="0">
                  <a:ea typeface="宋体" pitchFamily="2" charset="-122"/>
                </a:rPr>
                <a:t> &gt;&gt; width &gt;&gt; length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"Area of </a:t>
              </a:r>
              <a:r>
                <a:rPr lang="en-US" altLang="zh-CN" sz="2000" dirty="0" err="1">
                  <a:ea typeface="宋体" pitchFamily="2" charset="-122"/>
                </a:rPr>
                <a:t>recttangle</a:t>
              </a:r>
              <a:r>
                <a:rPr lang="en-US" altLang="zh-CN" sz="2000" dirty="0">
                  <a:ea typeface="宋体" pitchFamily="2" charset="-122"/>
                </a:rPr>
                <a:t> is: " &lt;&lt;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( width, length ) &lt;&lt; </a:t>
              </a:r>
              <a:r>
                <a:rPr lang="en-US" altLang="zh-CN" sz="2000" dirty="0" err="1">
                  <a:ea typeface="宋体" pitchFamily="2" charset="-122"/>
                </a:rPr>
                <a:t>endl</a:t>
              </a:r>
              <a:r>
                <a:rPr lang="en-US" altLang="zh-CN" sz="2000" dirty="0">
                  <a:ea typeface="宋体" pitchFamily="2" charset="-122"/>
                </a:rPr>
                <a:t>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double radius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"Please enter a radius:\n"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cin</a:t>
              </a:r>
              <a:r>
                <a:rPr lang="en-US" altLang="zh-CN" sz="2000" dirty="0">
                  <a:ea typeface="宋体" pitchFamily="2" charset="-122"/>
                </a:rPr>
                <a:t> &gt;&gt; radius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"Area of circle is: " &lt;&lt; circle( radius ) &lt;&lt; </a:t>
              </a:r>
              <a:r>
                <a:rPr lang="en-US" altLang="zh-CN" sz="2000" dirty="0" err="1">
                  <a:ea typeface="宋体" pitchFamily="2" charset="-122"/>
                </a:rPr>
                <a:t>endl</a:t>
              </a:r>
              <a:r>
                <a:rPr lang="en-US" altLang="zh-CN" sz="2000" dirty="0">
                  <a:ea typeface="宋体" pitchFamily="2" charset="-122"/>
                </a:rPr>
                <a:t>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}</a:t>
              </a:r>
              <a:r>
                <a:rPr lang="en-US" altLang="zh-CN" sz="2000" dirty="0">
                  <a:ea typeface="隶书" pitchFamily="49" charset="-122"/>
                </a:rPr>
                <a:t> </a:t>
              </a: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480" y="618"/>
              <a:ext cx="98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myMain.cpp</a:t>
              </a:r>
            </a:p>
          </p:txBody>
        </p:sp>
      </p:grpSp>
      <p:sp>
        <p:nvSpPr>
          <p:cNvPr id="39629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731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66762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6357938" y="1928813"/>
            <a:ext cx="1643062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4"/>
              <a:gd name="adj6" fmla="val -10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添加头文件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7106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8000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8000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8000"/>
                </a:solidFill>
              </a:rPr>
              <a:t>max( m1, c )</a:t>
            </a:r>
            <a:r>
              <a:rPr lang="en-US" altLang="zh-CN" b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1752600" y="37512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7608" name="AutoShape 8"/>
          <p:cNvSpPr>
            <a:spLocks/>
          </p:cNvSpPr>
          <p:nvPr/>
        </p:nvSpPr>
        <p:spPr bwMode="auto">
          <a:xfrm>
            <a:off x="5334000" y="2520950"/>
            <a:ext cx="3200400" cy="838200"/>
          </a:xfrm>
          <a:prstGeom prst="borderCallout2">
            <a:avLst>
              <a:gd name="adj1" fmla="val 13634"/>
              <a:gd name="adj2" fmla="val -2380"/>
              <a:gd name="adj3" fmla="val 13634"/>
              <a:gd name="adj4" fmla="val -17014"/>
              <a:gd name="adj5" fmla="val 150569"/>
              <a:gd name="adj6" fmla="val -64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函数调用出现在定义之前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函数原型声明是必须的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711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7" grpId="0" animBg="1"/>
      <p:bldP spid="537608" grpId="0" animBg="1" autoUpdateAnimBg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833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079500"/>
            <a:ext cx="6477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/>
          </p:cNvSpPr>
          <p:nvPr/>
        </p:nvSpPr>
        <p:spPr bwMode="auto">
          <a:xfrm>
            <a:off x="6429375" y="3357563"/>
            <a:ext cx="1643063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1"/>
              <a:gd name="adj6" fmla="val -70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936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" y="1274763"/>
            <a:ext cx="7959725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6500813" y="1071563"/>
            <a:ext cx="1643062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4"/>
              <a:gd name="adj6" fmla="val -10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添加源文件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40038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079500"/>
            <a:ext cx="64960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6429375" y="3357563"/>
            <a:ext cx="1643063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1"/>
              <a:gd name="adj6" fmla="val -70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4014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079500"/>
            <a:ext cx="6453187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4286250" y="4000500"/>
            <a:ext cx="1785938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81412"/>
              <a:gd name="adj6" fmla="val -82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完整项目文件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68450"/>
            <a:ext cx="8216900" cy="2895600"/>
            <a:chOff x="248" y="1536"/>
            <a:chExt cx="5176" cy="1824"/>
          </a:xfrm>
        </p:grpSpPr>
        <p:sp useBgFill="1">
          <p:nvSpPr>
            <p:cNvPr id="402438" name="Rectangle 4"/>
            <p:cNvSpPr>
              <a:spLocks noChangeArrowheads="1"/>
            </p:cNvSpPr>
            <p:nvPr/>
          </p:nvSpPr>
          <p:spPr bwMode="auto">
            <a:xfrm>
              <a:off x="960" y="1536"/>
              <a:ext cx="3626" cy="1824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6789" name="AutoShape 5"/>
            <p:cNvSpPr>
              <a:spLocks noChangeArrowheads="1"/>
            </p:cNvSpPr>
            <p:nvPr/>
          </p:nvSpPr>
          <p:spPr bwMode="auto">
            <a:xfrm>
              <a:off x="248" y="2256"/>
              <a:ext cx="586" cy="353"/>
            </a:xfrm>
            <a:prstGeom prst="flowChartPunchedTap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</a:t>
              </a:r>
              <a:r>
                <a:rPr lang="zh-CN" altLang="en-US">
                  <a:ea typeface="宋体" pitchFamily="2" charset="-122"/>
                </a:rPr>
                <a:t>源程序</a:t>
              </a:r>
            </a:p>
          </p:txBody>
        </p:sp>
        <p:sp>
          <p:nvSpPr>
            <p:cNvPr id="886790" name="AutoShape 6"/>
            <p:cNvSpPr>
              <a:spLocks noChangeArrowheads="1"/>
            </p:cNvSpPr>
            <p:nvPr/>
          </p:nvSpPr>
          <p:spPr bwMode="auto">
            <a:xfrm>
              <a:off x="1082" y="2309"/>
              <a:ext cx="694" cy="235"/>
            </a:xfrm>
            <a:prstGeom prst="flowChartProcess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预处理器</a:t>
              </a:r>
            </a:p>
          </p:txBody>
        </p:sp>
        <p:sp>
          <p:nvSpPr>
            <p:cNvPr id="886791" name="AutoShape 7"/>
            <p:cNvSpPr>
              <a:spLocks noChangeArrowheads="1"/>
            </p:cNvSpPr>
            <p:nvPr/>
          </p:nvSpPr>
          <p:spPr bwMode="auto">
            <a:xfrm>
              <a:off x="1994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词法分析</a:t>
              </a:r>
            </a:p>
          </p:txBody>
        </p:sp>
        <p:sp>
          <p:nvSpPr>
            <p:cNvPr id="886792" name="AutoShape 8"/>
            <p:cNvSpPr>
              <a:spLocks noChangeArrowheads="1"/>
            </p:cNvSpPr>
            <p:nvPr/>
          </p:nvSpPr>
          <p:spPr bwMode="auto">
            <a:xfrm>
              <a:off x="2906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语法分析</a:t>
              </a:r>
            </a:p>
          </p:txBody>
        </p:sp>
        <p:sp>
          <p:nvSpPr>
            <p:cNvPr id="886793" name="AutoShape 9"/>
            <p:cNvSpPr>
              <a:spLocks noChangeArrowheads="1"/>
            </p:cNvSpPr>
            <p:nvPr/>
          </p:nvSpPr>
          <p:spPr bwMode="auto">
            <a:xfrm>
              <a:off x="3818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代码生成</a:t>
              </a:r>
            </a:p>
          </p:txBody>
        </p:sp>
        <p:sp>
          <p:nvSpPr>
            <p:cNvPr id="886794" name="AutoShape 10"/>
            <p:cNvSpPr>
              <a:spLocks noChangeArrowheads="1"/>
            </p:cNvSpPr>
            <p:nvPr/>
          </p:nvSpPr>
          <p:spPr bwMode="auto">
            <a:xfrm>
              <a:off x="2176" y="2963"/>
              <a:ext cx="1162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  </a:t>
              </a:r>
              <a:r>
                <a:rPr lang="zh-CN" altLang="en-US">
                  <a:ea typeface="宋体" pitchFamily="2" charset="-122"/>
                </a:rPr>
                <a:t>错误处理程序  </a:t>
              </a:r>
            </a:p>
          </p:txBody>
        </p:sp>
        <p:sp>
          <p:nvSpPr>
            <p:cNvPr id="886795" name="AutoShape 11"/>
            <p:cNvSpPr>
              <a:spLocks noChangeArrowheads="1"/>
            </p:cNvSpPr>
            <p:nvPr/>
          </p:nvSpPr>
          <p:spPr bwMode="auto">
            <a:xfrm>
              <a:off x="4731" y="2256"/>
              <a:ext cx="692" cy="353"/>
            </a:xfrm>
            <a:prstGeom prst="flowChartPunchedTape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886796" name="AutoShape 12"/>
            <p:cNvSpPr>
              <a:spLocks noChangeArrowheads="1"/>
            </p:cNvSpPr>
            <p:nvPr/>
          </p:nvSpPr>
          <p:spPr bwMode="auto">
            <a:xfrm>
              <a:off x="2908" y="1711"/>
              <a:ext cx="622" cy="353"/>
            </a:xfrm>
            <a:prstGeom prst="flowChartPunchedTap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</a:t>
              </a:r>
              <a:r>
                <a:rPr lang="zh-CN" altLang="en-US">
                  <a:ea typeface="宋体" pitchFamily="2" charset="-122"/>
                </a:rPr>
                <a:t>符号表 </a:t>
              </a:r>
            </a:p>
          </p:txBody>
        </p:sp>
        <p:sp>
          <p:nvSpPr>
            <p:cNvPr id="886797" name="AutoShape 13"/>
            <p:cNvSpPr>
              <a:spLocks noChangeArrowheads="1"/>
            </p:cNvSpPr>
            <p:nvPr/>
          </p:nvSpPr>
          <p:spPr bwMode="auto">
            <a:xfrm>
              <a:off x="4730" y="2880"/>
              <a:ext cx="694" cy="353"/>
            </a:xfrm>
            <a:prstGeom prst="flowChartPunchedTape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错误信息</a:t>
              </a:r>
            </a:p>
          </p:txBody>
        </p:sp>
        <p:grpSp>
          <p:nvGrpSpPr>
            <p:cNvPr id="402448" name="Group 14"/>
            <p:cNvGrpSpPr>
              <a:grpSpLocks/>
            </p:cNvGrpSpPr>
            <p:nvPr/>
          </p:nvGrpSpPr>
          <p:grpSpPr bwMode="auto">
            <a:xfrm>
              <a:off x="842" y="1872"/>
              <a:ext cx="3912" cy="1200"/>
              <a:chOff x="816" y="1584"/>
              <a:chExt cx="3912" cy="1200"/>
            </a:xfrm>
          </p:grpSpPr>
          <p:sp>
            <p:nvSpPr>
              <p:cNvPr id="402449" name="Line 15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0" name="Line 16"/>
              <p:cNvSpPr>
                <a:spLocks noChangeShapeType="1"/>
              </p:cNvSpPr>
              <p:nvPr/>
            </p:nvSpPr>
            <p:spPr bwMode="auto">
              <a:xfrm>
                <a:off x="176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1" name="Line 17"/>
              <p:cNvSpPr>
                <a:spLocks noChangeShapeType="1"/>
              </p:cNvSpPr>
              <p:nvPr/>
            </p:nvSpPr>
            <p:spPr bwMode="auto">
              <a:xfrm>
                <a:off x="2663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2" name="Line 18"/>
              <p:cNvSpPr>
                <a:spLocks noChangeShapeType="1"/>
              </p:cNvSpPr>
              <p:nvPr/>
            </p:nvSpPr>
            <p:spPr bwMode="auto">
              <a:xfrm>
                <a:off x="3581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3" name="Line 19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4" name="Line 20"/>
              <p:cNvSpPr>
                <a:spLocks noChangeShapeType="1"/>
              </p:cNvSpPr>
              <p:nvPr/>
            </p:nvSpPr>
            <p:spPr bwMode="auto">
              <a:xfrm flipV="1">
                <a:off x="3216" y="1727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5" name="Line 21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6" name="Line 22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7" name="Line 23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8" name="Line 24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9" name="Line 25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60" name="Line 26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61" name="Line 27"/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86812" name="Text Box 28"/>
          <p:cNvSpPr txBox="1">
            <a:spLocks noChangeArrowheads="1"/>
          </p:cNvSpPr>
          <p:nvPr/>
        </p:nvSpPr>
        <p:spPr bwMode="auto">
          <a:xfrm>
            <a:off x="782638" y="1035050"/>
            <a:ext cx="2417762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编译器工作过程</a:t>
            </a:r>
          </a:p>
        </p:txBody>
      </p:sp>
      <p:sp>
        <p:nvSpPr>
          <p:cNvPr id="886813" name="Text Box 29"/>
          <p:cNvSpPr txBox="1">
            <a:spLocks noChangeArrowheads="1"/>
          </p:cNvSpPr>
          <p:nvPr/>
        </p:nvSpPr>
        <p:spPr bwMode="auto">
          <a:xfrm>
            <a:off x="1495425" y="4848225"/>
            <a:ext cx="6784975" cy="10064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预处理器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      </a:t>
            </a:r>
            <a:r>
              <a:rPr lang="zh-CN" altLang="en-US" sz="2000">
                <a:ea typeface="Arial Unicode MS"/>
                <a:cs typeface="Arial Unicode MS"/>
              </a:rPr>
              <a:t>改善程序的组织和管理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预处理指令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所有编译指令以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  <a:sym typeface="Symbol" pitchFamily="18" charset="2"/>
              </a:rPr>
              <a:t>#</a:t>
            </a: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开头，每条指令单独占一行</a:t>
            </a:r>
          </a:p>
        </p:txBody>
      </p:sp>
      <p:sp>
        <p:nvSpPr>
          <p:cNvPr id="402437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12" grpId="0" autoUpdateAnimBg="0"/>
      <p:bldP spid="886813" grpId="0" build="p" autoUpdateAnimBg="0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指令在编译之前把指定文件包含到该命令所在位置 </a:t>
            </a: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形式为：</a:t>
            </a:r>
          </a:p>
        </p:txBody>
      </p:sp>
      <p:sp>
        <p:nvSpPr>
          <p:cNvPr id="887815" name="Oval 7"/>
          <p:cNvSpPr>
            <a:spLocks noChangeArrowheads="1"/>
          </p:cNvSpPr>
          <p:nvPr/>
        </p:nvSpPr>
        <p:spPr bwMode="auto">
          <a:xfrm>
            <a:off x="3505200" y="34734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7816" name="AutoShape 8"/>
          <p:cNvSpPr>
            <a:spLocks/>
          </p:cNvSpPr>
          <p:nvPr/>
        </p:nvSpPr>
        <p:spPr bwMode="auto">
          <a:xfrm>
            <a:off x="5943600" y="2635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系统头文件 </a:t>
            </a:r>
          </a:p>
        </p:txBody>
      </p:sp>
      <p:sp>
        <p:nvSpPr>
          <p:cNvPr id="40346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8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autoUpdateAnimBg="0"/>
      <p:bldP spid="887812" grpId="0" autoUpdateAnimBg="0"/>
      <p:bldP spid="887813" grpId="0" build="p" autoUpdateAnimBg="0"/>
      <p:bldP spid="887814" grpId="0" autoUpdateAnimBg="0"/>
      <p:bldP spid="887815" grpId="0" animBg="1"/>
      <p:bldP spid="887816" grpId="0" animBg="1" autoUpdateAnimBg="0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04482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</a:p>
        </p:txBody>
      </p:sp>
      <p:sp>
        <p:nvSpPr>
          <p:cNvPr id="404483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指令在编译之前把指定文件包含到该命令所在位置 </a:t>
            </a:r>
          </a:p>
        </p:txBody>
      </p:sp>
      <p:sp>
        <p:nvSpPr>
          <p:cNvPr id="404484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</a:p>
        </p:txBody>
      </p:sp>
      <p:sp>
        <p:nvSpPr>
          <p:cNvPr id="404485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形式为：</a:t>
            </a:r>
          </a:p>
        </p:txBody>
      </p:sp>
      <p:sp>
        <p:nvSpPr>
          <p:cNvPr id="888839" name="Oval 7"/>
          <p:cNvSpPr>
            <a:spLocks noChangeArrowheads="1"/>
          </p:cNvSpPr>
          <p:nvPr/>
        </p:nvSpPr>
        <p:spPr bwMode="auto">
          <a:xfrm>
            <a:off x="3581400" y="40068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8840" name="AutoShape 8"/>
          <p:cNvSpPr>
            <a:spLocks/>
          </p:cNvSpPr>
          <p:nvPr/>
        </p:nvSpPr>
        <p:spPr bwMode="auto">
          <a:xfrm>
            <a:off x="5943600" y="31686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自定义头文件 </a:t>
            </a:r>
          </a:p>
        </p:txBody>
      </p:sp>
      <p:sp>
        <p:nvSpPr>
          <p:cNvPr id="40448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9" grpId="0" animBg="1"/>
      <p:bldP spid="888840" grpId="0" animBg="1" autoUpdateAnimBg="0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．条件编译 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1219200" y="1716088"/>
            <a:ext cx="25908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1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1219200" y="3746500"/>
            <a:ext cx="2667000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2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1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else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2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5105400" y="1716088"/>
            <a:ext cx="27432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9875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3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1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1</a:t>
            </a:r>
            <a:r>
              <a:rPr lang="en-US" altLang="zh-CN" sz="2000"/>
              <a:t> 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2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2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/>
              <a:t>…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n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n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else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n+1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40551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utoUpdateAnimBg="0"/>
      <p:bldP spid="889860" grpId="0" autoUpdateAnimBg="0"/>
      <p:bldP spid="889861" grpId="0" autoUpdateAnimBg="0"/>
      <p:bldP spid="889862" grpId="0" autoUpdateAnimBg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 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#define</a:t>
            </a:r>
            <a:r>
              <a:rPr lang="en-US" altLang="zh-CN" sz="2000" i="1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标识符  文本 </a:t>
            </a:r>
          </a:p>
        </p:txBody>
      </p:sp>
      <p:sp>
        <p:nvSpPr>
          <p:cNvPr id="40653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350043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</a:rPr>
              <a:t>文本可以使用换 行符</a:t>
            </a:r>
            <a:r>
              <a:rPr lang="en-US" altLang="zh-CN" smtClean="0">
                <a:solidFill>
                  <a:schemeClr val="accent2"/>
                </a:solidFill>
              </a:rPr>
              <a:t>\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autoUpdateAnimBg="0"/>
      <p:bldP spid="890884" grpId="0" autoUpdateAnimBg="0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  <p:sp>
        <p:nvSpPr>
          <p:cNvPr id="934919" name="Rectangle 7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不</a:t>
            </a:r>
            <a:r>
              <a:rPr lang="zh-CN" altLang="en-US">
                <a:solidFill>
                  <a:srgbClr val="008000"/>
                </a:solidFill>
              </a:rPr>
              <a:t>带参数宏替换。</a:t>
            </a:r>
            <a:r>
              <a:rPr lang="zh-CN" altLang="en-US" sz="2000">
                <a:solidFill>
                  <a:srgbClr val="008000"/>
                </a:solidFill>
              </a:rPr>
              <a:t>在程序正文中，用</a:t>
            </a:r>
            <a:r>
              <a:rPr lang="en-US" altLang="zh-CN" sz="2000">
                <a:solidFill>
                  <a:srgbClr val="008000"/>
                </a:solidFill>
              </a:rPr>
              <a:t>3.1415926</a:t>
            </a:r>
            <a:r>
              <a:rPr lang="zh-CN" altLang="en-US" sz="2000">
                <a:solidFill>
                  <a:srgbClr val="008000"/>
                </a:solidFill>
              </a:rPr>
              <a:t>代替</a:t>
            </a:r>
            <a:r>
              <a:rPr lang="en-US" altLang="zh-CN" sz="2000">
                <a:solidFill>
                  <a:srgbClr val="008000"/>
                </a:solidFill>
              </a:rPr>
              <a:t>PI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#define PI  3.1415926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>
                <a:solidFill>
                  <a:srgbClr val="008000"/>
                </a:solidFill>
              </a:rPr>
              <a:t>PI*r*r</a:t>
            </a:r>
            <a:r>
              <a:rPr lang="zh-CN" altLang="en-US" sz="2000">
                <a:solidFill>
                  <a:srgbClr val="008000"/>
                </a:solidFill>
              </a:rPr>
              <a:t>代替</a:t>
            </a:r>
            <a:r>
              <a:rPr lang="en-US" altLang="zh-CN" sz="2000">
                <a:solidFill>
                  <a:srgbClr val="008000"/>
                </a:solidFill>
              </a:rPr>
              <a:t>area(x)</a:t>
            </a:r>
            <a:r>
              <a:rPr lang="zh-CN" altLang="en-US" sz="2000">
                <a:solidFill>
                  <a:srgbClr val="008000"/>
                </a:solidFill>
              </a:rPr>
              <a:t>，</a:t>
            </a:r>
            <a:r>
              <a:rPr lang="en-US" altLang="zh-CN" sz="2000">
                <a:solidFill>
                  <a:srgbClr val="008000"/>
                </a:solidFill>
              </a:rPr>
              <a:t>r</a:t>
            </a:r>
            <a:r>
              <a:rPr lang="zh-CN" altLang="en-US" sz="2000">
                <a:solidFill>
                  <a:srgbClr val="008000"/>
                </a:solidFill>
              </a:rPr>
              <a:t>是参数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#define area(</a:t>
            </a:r>
            <a:r>
              <a:rPr lang="en-US" altLang="zh-CN" sz="2000" i="1"/>
              <a:t>r</a:t>
            </a:r>
            <a:r>
              <a:rPr lang="en-US" altLang="zh-CN" sz="2000"/>
              <a:t>)  PI*r*r 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double x, s;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x=3.6;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s=area(</a:t>
            </a:r>
            <a:r>
              <a:rPr lang="en-US" altLang="zh-CN" sz="2000" i="1"/>
              <a:t>x</a:t>
            </a:r>
            <a:r>
              <a:rPr lang="en-US" altLang="zh-CN" sz="200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cout&lt;&lt;"s="&lt;&lt;s&lt;&lt;endl;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68538" y="2349500"/>
            <a:ext cx="1584325" cy="1295400"/>
            <a:chOff x="1429" y="1480"/>
            <a:chExt cx="998" cy="816"/>
          </a:xfrm>
        </p:grpSpPr>
        <p:sp>
          <p:nvSpPr>
            <p:cNvPr id="407560" name="Oval 10"/>
            <p:cNvSpPr>
              <a:spLocks noChangeArrowheads="1"/>
            </p:cNvSpPr>
            <p:nvPr/>
          </p:nvSpPr>
          <p:spPr bwMode="auto">
            <a:xfrm>
              <a:off x="1429" y="1480"/>
              <a:ext cx="998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7561" name="Oval 11"/>
            <p:cNvSpPr>
              <a:spLocks noChangeArrowheads="1"/>
            </p:cNvSpPr>
            <p:nvPr/>
          </p:nvSpPr>
          <p:spPr bwMode="auto">
            <a:xfrm>
              <a:off x="1927" y="2016"/>
              <a:ext cx="318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08175" y="3200400"/>
            <a:ext cx="2232025" cy="2054225"/>
            <a:chOff x="1202" y="2016"/>
            <a:chExt cx="1406" cy="1294"/>
          </a:xfrm>
        </p:grpSpPr>
        <p:sp>
          <p:nvSpPr>
            <p:cNvPr id="407558" name="Oval 13"/>
            <p:cNvSpPr>
              <a:spLocks noChangeArrowheads="1"/>
            </p:cNvSpPr>
            <p:nvPr/>
          </p:nvSpPr>
          <p:spPr bwMode="auto">
            <a:xfrm>
              <a:off x="1202" y="3022"/>
              <a:ext cx="499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7559" name="Oval 14"/>
            <p:cNvSpPr>
              <a:spLocks noChangeArrowheads="1"/>
            </p:cNvSpPr>
            <p:nvPr/>
          </p:nvSpPr>
          <p:spPr bwMode="auto">
            <a:xfrm>
              <a:off x="1429" y="2016"/>
              <a:ext cx="1179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9" grpId="0"/>
      <p:bldP spid="93491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 autoUpdateAnimBg="0"/>
      <p:bldP spid="538631" grpId="0" autoUpdateAnimBg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  <p:sp>
        <p:nvSpPr>
          <p:cNvPr id="408578" name="Rectangle 3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</a:p>
        </p:txBody>
      </p:sp>
      <p:sp>
        <p:nvSpPr>
          <p:cNvPr id="408579" name="Rectangle 4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solidFill>
                  <a:srgbClr val="008000"/>
                </a:solidFill>
              </a:rPr>
              <a:t>//</a:t>
            </a:r>
            <a:r>
              <a:rPr lang="zh-CN" altLang="en-US" sz="2000" b="0">
                <a:solidFill>
                  <a:srgbClr val="008000"/>
                </a:solidFill>
              </a:rPr>
              <a:t>不</a:t>
            </a:r>
            <a:r>
              <a:rPr lang="zh-CN" altLang="en-US" b="0">
                <a:solidFill>
                  <a:srgbClr val="008000"/>
                </a:solidFill>
              </a:rPr>
              <a:t>带参数宏替换。</a:t>
            </a:r>
            <a:r>
              <a:rPr lang="zh-CN" altLang="en-US" sz="2000" b="0">
                <a:solidFill>
                  <a:srgbClr val="008000"/>
                </a:solidFill>
              </a:rPr>
              <a:t>在程序正文中，用</a:t>
            </a:r>
            <a:r>
              <a:rPr lang="en-US" altLang="zh-CN" sz="2000" b="0">
                <a:solidFill>
                  <a:srgbClr val="008000"/>
                </a:solidFill>
              </a:rPr>
              <a:t>3.1415926</a:t>
            </a:r>
            <a:r>
              <a:rPr lang="zh-CN" altLang="en-US" sz="2000" b="0">
                <a:solidFill>
                  <a:srgbClr val="008000"/>
                </a:solidFill>
              </a:rPr>
              <a:t>代替</a:t>
            </a:r>
            <a:r>
              <a:rPr lang="en-US" altLang="zh-CN" sz="2000" b="0">
                <a:solidFill>
                  <a:srgbClr val="008000"/>
                </a:solidFill>
              </a:rPr>
              <a:t>PI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#define PI  3.1415926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solidFill>
                  <a:srgbClr val="008000"/>
                </a:solidFill>
              </a:rPr>
              <a:t>//</a:t>
            </a:r>
            <a:r>
              <a:rPr lang="zh-CN" altLang="en-US" sz="2000" b="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 b="0">
                <a:solidFill>
                  <a:srgbClr val="008000"/>
                </a:solidFill>
              </a:rPr>
              <a:t>PI*r*r</a:t>
            </a:r>
            <a:r>
              <a:rPr lang="zh-CN" altLang="en-US" sz="2000" b="0">
                <a:solidFill>
                  <a:srgbClr val="008000"/>
                </a:solidFill>
              </a:rPr>
              <a:t>代替</a:t>
            </a:r>
            <a:r>
              <a:rPr lang="en-US" altLang="zh-CN" sz="2000" b="0">
                <a:solidFill>
                  <a:srgbClr val="008000"/>
                </a:solidFill>
              </a:rPr>
              <a:t>area(x)</a:t>
            </a:r>
            <a:r>
              <a:rPr lang="zh-CN" altLang="en-US" sz="2000" b="0">
                <a:solidFill>
                  <a:srgbClr val="008000"/>
                </a:solidFill>
              </a:rPr>
              <a:t>，</a:t>
            </a:r>
            <a:r>
              <a:rPr lang="en-US" altLang="zh-CN" sz="2000" b="0">
                <a:solidFill>
                  <a:srgbClr val="008000"/>
                </a:solidFill>
              </a:rPr>
              <a:t>r</a:t>
            </a:r>
            <a:r>
              <a:rPr lang="zh-CN" altLang="en-US" sz="2000" b="0">
                <a:solidFill>
                  <a:srgbClr val="008000"/>
                </a:solidFill>
              </a:rPr>
              <a:t>是参数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#define area(</a:t>
            </a:r>
            <a:r>
              <a:rPr lang="en-US" altLang="zh-CN" sz="2000" b="0" i="1"/>
              <a:t>r</a:t>
            </a:r>
            <a:r>
              <a:rPr lang="en-US" altLang="zh-CN" sz="2000" b="0"/>
              <a:t>)  PI*r*r  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double x, s;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x=3.6;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s=area(</a:t>
            </a:r>
            <a:r>
              <a:rPr lang="en-US" altLang="zh-CN" sz="2000" b="0" i="1"/>
              <a:t>x</a:t>
            </a:r>
            <a:r>
              <a:rPr lang="en-US" altLang="zh-CN" sz="2000" b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cout&lt;&lt;"s="&lt;&lt;s&lt;&lt;endl;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330325" y="1966913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不带参数的宏替换，在</a:t>
            </a:r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中使用常量定义：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const double PI=3.1415926;</a:t>
            </a: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330325" y="2781300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带参数宏替换，</a:t>
            </a:r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使用内联函数：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inline double area(double r) {return PI*r*r;}</a:t>
            </a:r>
          </a:p>
        </p:txBody>
      </p:sp>
      <p:pic>
        <p:nvPicPr>
          <p:cNvPr id="94004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149725"/>
            <a:ext cx="320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3" grpId="0" animBg="1"/>
      <p:bldP spid="940044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09602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409603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 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#define</a:t>
            </a:r>
            <a:r>
              <a:rPr lang="en-US" altLang="zh-CN" sz="2000" i="1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标识符  文本 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1143000" y="324485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ea typeface="Arial Unicode MS"/>
                <a:cs typeface="Arial Unicode MS"/>
              </a:rPr>
              <a:t>#define </a:t>
            </a:r>
            <a:r>
              <a:rPr lang="zh-CN" altLang="en-US" sz="2000">
                <a:ea typeface="Arial Unicode MS"/>
                <a:cs typeface="Arial Unicode MS"/>
              </a:rPr>
              <a:t>的一个有效应用是在条件编译指令中，避免程序中多次用</a:t>
            </a: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指令包含这个头文件，出现重定义的错误  </a:t>
            </a:r>
          </a:p>
        </p:txBody>
      </p:sp>
      <p:sp>
        <p:nvSpPr>
          <p:cNvPr id="40960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1" grpId="0" autoUpdateAnimBg="0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10626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666750" y="1800225"/>
            <a:ext cx="8120092" cy="403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8000"/>
                </a:solidFill>
              </a:rPr>
              <a:t>// calculate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mtClean="0"/>
              <a:t> #</a:t>
            </a:r>
            <a:r>
              <a:rPr lang="en-US" altLang="zh-CN"/>
              <a:t>ifndef </a:t>
            </a:r>
            <a:r>
              <a:rPr lang="en-US" altLang="zh-CN" smtClean="0"/>
              <a:t>CALCULATE_H         </a:t>
            </a:r>
            <a:r>
              <a:rPr lang="en-US" altLang="zh-CN" i="1" smtClean="0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若</a:t>
            </a:r>
            <a:r>
              <a:rPr lang="en-US" altLang="zh-CN" i="1">
                <a:solidFill>
                  <a:srgbClr val="008000"/>
                </a:solidFill>
              </a:rPr>
              <a:t>CALCULATE_H</a:t>
            </a:r>
            <a:r>
              <a:rPr lang="zh-CN" altLang="en-US" i="1">
                <a:solidFill>
                  <a:srgbClr val="008000"/>
                </a:solidFill>
              </a:rPr>
              <a:t>未定义，执行下一宏指令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#define CALCULATE_H  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用后续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行正文代替</a:t>
            </a:r>
            <a:r>
              <a:rPr lang="en-US" altLang="zh-CN" i="1">
                <a:solidFill>
                  <a:srgbClr val="008000"/>
                </a:solidFill>
              </a:rPr>
              <a:t>CALCULATE_H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  double circle(double radius)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mtClean="0"/>
              <a:t>    {   </a:t>
            </a:r>
            <a:r>
              <a:rPr lang="en-US" altLang="zh-CN"/>
              <a:t>const double pi = 3.14159 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	    return pi * radius * radius;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mtClean="0"/>
              <a:t>    }</a:t>
            </a:r>
            <a:endParaRPr lang="en-US" altLang="zh-CN"/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#endif</a:t>
            </a:r>
          </a:p>
        </p:txBody>
      </p:sp>
      <p:sp>
        <p:nvSpPr>
          <p:cNvPr id="4106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utoUpdateAnimBg="0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11650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666750" y="1800225"/>
            <a:ext cx="78105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// calculate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latin typeface="+mn-ea"/>
                <a:ea typeface="+mn-ea"/>
              </a:rPr>
              <a:t>#ifndef </a:t>
            </a: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CALCULATE_H</a:t>
            </a:r>
            <a:r>
              <a:rPr lang="en-US" altLang="zh-CN" b="0">
                <a:latin typeface="+mn-ea"/>
                <a:ea typeface="+mn-ea"/>
              </a:rPr>
              <a:t>	    </a:t>
            </a: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zh-CN" altLang="en-US" b="0" i="1">
                <a:solidFill>
                  <a:srgbClr val="008000"/>
                </a:solidFill>
                <a:latin typeface="+mn-ea"/>
                <a:ea typeface="+mn-ea"/>
              </a:rPr>
              <a:t>若</a:t>
            </a: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CALCULATE_H</a:t>
            </a:r>
            <a:r>
              <a:rPr lang="zh-CN" altLang="en-US" b="0" i="1">
                <a:solidFill>
                  <a:srgbClr val="008000"/>
                </a:solidFill>
                <a:latin typeface="+mn-ea"/>
                <a:ea typeface="+mn-ea"/>
              </a:rPr>
              <a:t>未定义，执行下一宏指令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b="0">
                <a:latin typeface="+mn-ea"/>
                <a:ea typeface="+mn-ea"/>
              </a:rPr>
              <a:t>    </a:t>
            </a:r>
            <a:r>
              <a:rPr lang="en-US" altLang="zh-CN" b="0">
                <a:latin typeface="+mn-ea"/>
                <a:ea typeface="+mn-ea"/>
              </a:rPr>
              <a:t>#define </a:t>
            </a: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CALCULATE_H</a:t>
            </a:r>
            <a:r>
              <a:rPr lang="en-US" altLang="zh-CN" b="0">
                <a:latin typeface="+mn-ea"/>
                <a:ea typeface="+mn-ea"/>
              </a:rPr>
              <a:t>      </a:t>
            </a: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zh-CN" altLang="en-US" b="0" i="1">
                <a:solidFill>
                  <a:srgbClr val="008000"/>
                </a:solidFill>
                <a:latin typeface="+mn-ea"/>
                <a:ea typeface="+mn-ea"/>
              </a:rPr>
              <a:t>用后续</a:t>
            </a: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3</a:t>
            </a:r>
            <a:r>
              <a:rPr lang="zh-CN" altLang="en-US" b="0" i="1">
                <a:solidFill>
                  <a:srgbClr val="008000"/>
                </a:solidFill>
                <a:latin typeface="+mn-ea"/>
                <a:ea typeface="+mn-ea"/>
              </a:rPr>
              <a:t>行正文代替</a:t>
            </a:r>
            <a:r>
              <a:rPr lang="en-US" altLang="zh-CN" b="0" i="1">
                <a:solidFill>
                  <a:srgbClr val="008000"/>
                </a:solidFill>
                <a:latin typeface="+mn-ea"/>
                <a:ea typeface="+mn-ea"/>
              </a:rPr>
              <a:t>CALCULATE_H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latin typeface="+mn-ea"/>
                <a:ea typeface="+mn-ea"/>
              </a:rPr>
              <a:t>    </a:t>
            </a: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double circle(double radius)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	{   const double pi = 3.14159 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	    return pi * radius * radius;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	}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latin typeface="+mn-ea"/>
                <a:ea typeface="+mn-ea"/>
              </a:rPr>
              <a:t>#endif</a:t>
            </a:r>
          </a:p>
        </p:txBody>
      </p:sp>
      <p:sp>
        <p:nvSpPr>
          <p:cNvPr id="4116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命名空间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704138" cy="1920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命名空间是类、函数、对象、类型和其他名字的集合。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命名空间令软件组件之间不会产生命名冲突。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std</a:t>
            </a:r>
            <a:r>
              <a:rPr lang="zh-CN" altLang="en-US" sz="2000"/>
              <a:t>是</a:t>
            </a:r>
            <a:r>
              <a:rPr lang="en-US" altLang="zh-CN" sz="2000"/>
              <a:t>C++</a:t>
            </a:r>
            <a:r>
              <a:rPr lang="zh-CN" altLang="en-US" sz="2000"/>
              <a:t>的标准名空间，包含了标准头文件中各种名字的声明。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build="p" autoUpdateAnimBg="0" advAuto="0"/>
      <p:bldP spid="893955" grpId="0" build="p" autoUpdateAnimBg="0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1042988" y="1731963"/>
            <a:ext cx="7345362" cy="30654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C++</a:t>
            </a:r>
            <a:r>
              <a:rPr lang="zh-CN" altLang="en-US" sz="2000"/>
              <a:t>标准头文件没有扩展名。</a:t>
            </a:r>
          </a:p>
          <a:p>
            <a:pPr>
              <a:lnSpc>
                <a:spcPct val="250000"/>
              </a:lnSpc>
            </a:pPr>
            <a:r>
              <a:rPr lang="zh-CN" altLang="en-US"/>
              <a:t>	</a:t>
            </a:r>
            <a:r>
              <a:rPr lang="en-US" altLang="zh-CN"/>
              <a:t>iostream  iomanip  limit  fstream  string  typeinfo  stdexcept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使用标准类库的组件时，需要指定名空间。 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C++</a:t>
            </a:r>
            <a:r>
              <a:rPr lang="zh-CN" altLang="en-US" sz="2000"/>
              <a:t>标准名空间  </a:t>
            </a:r>
            <a:r>
              <a:rPr lang="en-US" altLang="zh-CN" sz="2000"/>
              <a:t>std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 build="p" autoUpdateAnimBg="0" advAuto="0"/>
      <p:bldP spid="942083" grpId="0" build="p" autoUpdateAnimBg="0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/>
      <p:bldP spid="943108" grpId="0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6770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677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2411413" y="2420938"/>
            <a:ext cx="1223962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/>
      <p:bldP spid="944138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7794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779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7796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946183" name="Oval 7"/>
          <p:cNvSpPr>
            <a:spLocks noChangeArrowheads="1"/>
          </p:cNvSpPr>
          <p:nvPr/>
        </p:nvSpPr>
        <p:spPr bwMode="auto">
          <a:xfrm>
            <a:off x="1258888" y="2708275"/>
            <a:ext cx="2665412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2" grpId="0"/>
      <p:bldP spid="946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8291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vol = volume ( r,  h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9322" y="2786058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1"/>
                </a:solidFill>
              </a:rPr>
              <a:t>主调函数与被函数的关系。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>
                <a:solidFill>
                  <a:schemeClr val="accent1"/>
                </a:solidFill>
              </a:rPr>
              <a:t>被调函数如何从主调函数中分离出去，替换回来</a:t>
            </a:r>
            <a:r>
              <a:rPr lang="zh-CN" altLang="en-US" smtClean="0">
                <a:solidFill>
                  <a:schemeClr val="accent1"/>
                </a:solidFill>
              </a:rPr>
              <a:t>？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mtClean="0">
                <a:solidFill>
                  <a:schemeClr val="accent1"/>
                </a:solidFill>
              </a:rPr>
              <a:t>caller vs callee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autoUpdateAnimBg="0"/>
      <p:bldP spid="503814" grpId="0" animBg="1" autoUpdateAnimBg="0"/>
      <p:bldP spid="5038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9154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</a:p>
        </p:txBody>
      </p:sp>
      <p:sp>
        <p:nvSpPr>
          <p:cNvPr id="49155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00FF"/>
                </a:solidFill>
              </a:rPr>
              <a:t>max( m1, c )</a:t>
            </a:r>
            <a:r>
              <a:rPr lang="en-US" altLang="zh-CN" b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1752600" y="47593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57600" y="2676525"/>
            <a:ext cx="4876800" cy="1905000"/>
            <a:chOff x="2304" y="1776"/>
            <a:chExt cx="3072" cy="1200"/>
          </a:xfrm>
        </p:grpSpPr>
        <p:sp>
          <p:nvSpPr>
            <p:cNvPr id="49159" name="AutoShape 10"/>
            <p:cNvSpPr>
              <a:spLocks/>
            </p:cNvSpPr>
            <p:nvPr/>
          </p:nvSpPr>
          <p:spPr bwMode="auto">
            <a:xfrm>
              <a:off x="3360" y="2352"/>
              <a:ext cx="2016" cy="624"/>
            </a:xfrm>
            <a:prstGeom prst="borderCallout2">
              <a:avLst>
                <a:gd name="adj1" fmla="val 11537"/>
                <a:gd name="adj2" fmla="val -2380"/>
                <a:gd name="adj3" fmla="val 11537"/>
                <a:gd name="adj4" fmla="val -17014"/>
                <a:gd name="adj5" fmla="val 127403"/>
                <a:gd name="adj6" fmla="val -6408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函数定义出现在调用之前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/>
                <a:t>无必要作函数原型声明</a:t>
              </a:r>
            </a:p>
          </p:txBody>
        </p:sp>
        <p:sp>
          <p:nvSpPr>
            <p:cNvPr id="49160" name="Line 11"/>
            <p:cNvSpPr>
              <a:spLocks noChangeShapeType="1"/>
            </p:cNvSpPr>
            <p:nvPr/>
          </p:nvSpPr>
          <p:spPr bwMode="auto">
            <a:xfrm>
              <a:off x="2304" y="1776"/>
              <a:ext cx="720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8818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</a:t>
            </a:r>
            <a:r>
              <a:rPr lang="en-US" altLang="zh-CN" sz="2000" b="0"/>
              <a:t>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881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8820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18821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947207" name="Rectangle 7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47208" name="Oval 8"/>
          <p:cNvSpPr>
            <a:spLocks noChangeArrowheads="1"/>
          </p:cNvSpPr>
          <p:nvPr/>
        </p:nvSpPr>
        <p:spPr bwMode="auto">
          <a:xfrm>
            <a:off x="1403350" y="3860800"/>
            <a:ext cx="792163" cy="7921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7" grpId="0"/>
      <p:bldP spid="947208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9842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984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9844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19845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419846" name="Rectangle 7"/>
          <p:cNvSpPr>
            <a:spLocks noChangeArrowheads="1"/>
          </p:cNvSpPr>
          <p:nvPr/>
        </p:nvSpPr>
        <p:spPr bwMode="auto">
          <a:xfrm>
            <a:off x="5264150" y="3830638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48232" name="Rectangle 8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  <p:sp>
        <p:nvSpPr>
          <p:cNvPr id="948233" name="Oval 9"/>
          <p:cNvSpPr>
            <a:spLocks noChangeArrowheads="1"/>
          </p:cNvSpPr>
          <p:nvPr/>
        </p:nvSpPr>
        <p:spPr bwMode="auto">
          <a:xfrm>
            <a:off x="1403350" y="4581525"/>
            <a:ext cx="865188" cy="3603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2" grpId="0"/>
      <p:bldP spid="948233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0866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086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0868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20869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420870" name="Rectangle 7"/>
          <p:cNvSpPr>
            <a:spLocks noChangeArrowheads="1"/>
          </p:cNvSpPr>
          <p:nvPr/>
        </p:nvSpPr>
        <p:spPr bwMode="auto">
          <a:xfrm>
            <a:off x="5192713" y="3117850"/>
            <a:ext cx="2220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0871" name="Rectangle 8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0872" name="Rectangle 9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189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2914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291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52325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2329" name="Oval 9"/>
          <p:cNvSpPr>
            <a:spLocks noChangeArrowheads="1"/>
          </p:cNvSpPr>
          <p:nvPr/>
        </p:nvSpPr>
        <p:spPr bwMode="auto">
          <a:xfrm>
            <a:off x="1979613" y="2708275"/>
            <a:ext cx="1223962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5" grpId="0"/>
      <p:bldP spid="952329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3938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393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3940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3350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3351" name="Oval 7"/>
          <p:cNvSpPr>
            <a:spLocks noChangeArrowheads="1"/>
          </p:cNvSpPr>
          <p:nvPr/>
        </p:nvSpPr>
        <p:spPr bwMode="auto">
          <a:xfrm>
            <a:off x="1979613" y="3068638"/>
            <a:ext cx="1223962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  <p:bldP spid="953351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4962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496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4964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4965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4375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54376" name="Oval 8"/>
          <p:cNvSpPr>
            <a:spLocks noChangeArrowheads="1"/>
          </p:cNvSpPr>
          <p:nvPr/>
        </p:nvSpPr>
        <p:spPr bwMode="auto">
          <a:xfrm>
            <a:off x="1476375" y="4221163"/>
            <a:ext cx="647700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5" grpId="0"/>
      <p:bldP spid="954376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5986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598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5988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5989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425990" name="Rectangle 7"/>
          <p:cNvSpPr>
            <a:spLocks noChangeArrowheads="1"/>
          </p:cNvSpPr>
          <p:nvPr/>
        </p:nvSpPr>
        <p:spPr bwMode="auto">
          <a:xfrm>
            <a:off x="5264150" y="4184650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  <p:sp>
        <p:nvSpPr>
          <p:cNvPr id="955401" name="Oval 9"/>
          <p:cNvSpPr>
            <a:spLocks noChangeArrowheads="1"/>
          </p:cNvSpPr>
          <p:nvPr/>
        </p:nvSpPr>
        <p:spPr bwMode="auto">
          <a:xfrm>
            <a:off x="1547813" y="4941888"/>
            <a:ext cx="720725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0" grpId="0"/>
      <p:bldP spid="955401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7010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701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7012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7013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427014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7015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803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graphicFrame>
        <p:nvGraphicFramePr>
          <p:cNvPr id="540678" name="Group 6"/>
          <p:cNvGraphicFramePr>
            <a:graphicFrameLocks noGrp="1"/>
          </p:cNvGraphicFramePr>
          <p:nvPr/>
        </p:nvGraphicFramePr>
        <p:xfrm>
          <a:off x="1219200" y="1244600"/>
          <a:ext cx="6858000" cy="5047488"/>
        </p:xfrm>
        <a:graphic>
          <a:graphicData uri="http://schemas.openxmlformats.org/drawingml/2006/table">
            <a:tbl>
              <a:tblPr/>
              <a:tblGrid>
                <a:gridCol w="3810000"/>
                <a:gridCol w="3048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函数原型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abs( int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cos(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（弧度）的余弦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exp(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指数函数，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fabs(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fmod(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的浮点余数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log(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的自然对数（以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log10(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的对数（以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pow(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求幂，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sin(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（弧度）的正弦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sqrt(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的平方根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tan(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（弧度）的正切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4521200" y="782638"/>
            <a:ext cx="349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FF"/>
                </a:solidFill>
              </a:rPr>
              <a:t> cmath</a:t>
            </a:r>
            <a:r>
              <a:rPr lang="zh-CN" altLang="en-US" sz="2000" i="1">
                <a:solidFill>
                  <a:srgbClr val="0000FF"/>
                </a:solidFill>
              </a:rPr>
              <a:t>中几个常用的数学函数 </a:t>
            </a:r>
          </a:p>
        </p:txBody>
      </p:sp>
      <p:sp>
        <p:nvSpPr>
          <p:cNvPr id="50220" name="Rectangle 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19" grpId="0" autoUpdateAnimBg="0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9058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905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8470" name="Oval 6"/>
          <p:cNvSpPr>
            <a:spLocks noChangeArrowheads="1"/>
          </p:cNvSpPr>
          <p:nvPr/>
        </p:nvSpPr>
        <p:spPr bwMode="auto">
          <a:xfrm>
            <a:off x="1476375" y="3789363"/>
            <a:ext cx="1223963" cy="863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9" grpId="0"/>
      <p:bldP spid="958470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0082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</a:t>
            </a:r>
            <a:r>
              <a:rPr lang="en-US" altLang="zh-CN" sz="2000" b="0"/>
              <a:t>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3008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30084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9495" name="Oval 7"/>
          <p:cNvSpPr>
            <a:spLocks noChangeArrowheads="1"/>
          </p:cNvSpPr>
          <p:nvPr/>
        </p:nvSpPr>
        <p:spPr bwMode="auto">
          <a:xfrm>
            <a:off x="1619250" y="4581525"/>
            <a:ext cx="1223963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4" grpId="0"/>
      <p:bldP spid="959495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1106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3110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31108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31109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3.8.2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定义名空间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0515" name="Text Box 3"/>
          <p:cNvSpPr txBox="1">
            <a:spLocks noChangeArrowheads="1"/>
          </p:cNvSpPr>
          <p:nvPr/>
        </p:nvSpPr>
        <p:spPr bwMode="auto">
          <a:xfrm>
            <a:off x="827088" y="1557338"/>
            <a:ext cx="3095625" cy="1187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定义命名空间语法：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namespace</a:t>
            </a:r>
            <a:r>
              <a:rPr lang="en-US" altLang="zh-CN" sz="2000"/>
              <a:t> &lt;</a:t>
            </a:r>
            <a:r>
              <a:rPr lang="zh-CN" altLang="en-US" sz="2000"/>
              <a:t>标识符</a:t>
            </a:r>
            <a:r>
              <a:rPr lang="en-US" altLang="zh-CN" sz="200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&lt;</a:t>
            </a:r>
            <a:r>
              <a:rPr lang="zh-CN" altLang="en-US" sz="2000"/>
              <a:t>语句序列</a:t>
            </a:r>
            <a:r>
              <a:rPr lang="en-US" altLang="zh-CN" sz="2000"/>
              <a:t>&gt; } </a:t>
            </a:r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3765550" y="1989138"/>
            <a:ext cx="5054600" cy="405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sz="2000"/>
              <a:t>namespace A</a:t>
            </a:r>
          </a:p>
          <a:p>
            <a:pPr indent="266700"/>
            <a:r>
              <a:rPr lang="en-US" altLang="zh-CN" sz="2000"/>
              <a:t> { void f();</a:t>
            </a:r>
          </a:p>
          <a:p>
            <a:pPr indent="266700"/>
            <a:r>
              <a:rPr lang="en-US" altLang="zh-CN" sz="2000"/>
              <a:t>   void g();</a:t>
            </a:r>
          </a:p>
          <a:p>
            <a:pPr indent="266700"/>
            <a:r>
              <a:rPr lang="en-US" altLang="zh-CN" sz="2000"/>
              <a:t> }</a:t>
            </a:r>
          </a:p>
          <a:p>
            <a:pPr indent="266700"/>
            <a:r>
              <a:rPr lang="en-US" altLang="zh-CN" sz="2000"/>
              <a:t>namespace B</a:t>
            </a:r>
          </a:p>
          <a:p>
            <a:pPr indent="266700"/>
            <a:r>
              <a:rPr lang="en-US" altLang="zh-CN" sz="2000"/>
              <a:t> { void h();</a:t>
            </a:r>
          </a:p>
          <a:p>
            <a:pPr indent="266700"/>
            <a:r>
              <a:rPr lang="en-US" altLang="zh-CN" sz="2000"/>
              <a:t>   namespace C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嵌套命名空间</a:t>
            </a:r>
          </a:p>
          <a:p>
            <a:pPr indent="266700"/>
            <a:r>
              <a:rPr lang="zh-CN" altLang="en-US" sz="2000"/>
              <a:t>    </a:t>
            </a:r>
            <a:r>
              <a:rPr lang="en-US" altLang="zh-CN" sz="2000"/>
              <a:t>{ void i();</a:t>
            </a:r>
          </a:p>
          <a:p>
            <a:pPr indent="266700"/>
            <a:r>
              <a:rPr lang="en-US" altLang="zh-CN" sz="2000"/>
              <a:t>    }</a:t>
            </a:r>
          </a:p>
          <a:p>
            <a:pPr indent="266700"/>
            <a:r>
              <a:rPr lang="en-US" altLang="zh-CN" sz="2000"/>
              <a:t> }</a:t>
            </a:r>
          </a:p>
          <a:p>
            <a:pPr indent="266700"/>
            <a:r>
              <a:rPr lang="en-US" altLang="zh-CN" sz="2000"/>
              <a:t>namespace A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为</a:t>
            </a:r>
            <a:r>
              <a:rPr lang="en-US" altLang="zh-CN" sz="2000" i="1">
                <a:solidFill>
                  <a:srgbClr val="006600"/>
                </a:solidFill>
              </a:rPr>
              <a:t>namespace A</a:t>
            </a:r>
            <a:r>
              <a:rPr lang="zh-CN" altLang="en-US" sz="2000" i="1">
                <a:solidFill>
                  <a:srgbClr val="006600"/>
                </a:solidFill>
              </a:rPr>
              <a:t>追加说明</a:t>
            </a:r>
          </a:p>
          <a:p>
            <a:pPr indent="266700"/>
            <a:r>
              <a:rPr lang="zh-CN" altLang="en-US" sz="2000"/>
              <a:t> </a:t>
            </a:r>
            <a:r>
              <a:rPr lang="en-US" altLang="zh-CN" sz="2000"/>
              <a:t>{ void j();</a:t>
            </a:r>
          </a:p>
          <a:p>
            <a:pPr indent="266700"/>
            <a:r>
              <a:rPr lang="en-US" altLang="zh-CN" sz="200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 animBg="1"/>
      <p:bldP spid="960515" grpId="0"/>
      <p:bldP spid="960519" grpId="0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3.8.3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使用名空间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1331913" y="1552575"/>
            <a:ext cx="5472112" cy="203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使用命名空间语法：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 namespace</a:t>
            </a:r>
            <a:r>
              <a:rPr lang="en-US" altLang="zh-CN" sz="2000"/>
              <a:t>  </a:t>
            </a:r>
            <a:r>
              <a:rPr lang="zh-CN" altLang="en-US" sz="2000"/>
              <a:t>名空间 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或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</a:t>
            </a:r>
            <a:r>
              <a:rPr lang="en-US" altLang="zh-CN" sz="2000"/>
              <a:t> </a:t>
            </a:r>
            <a:r>
              <a:rPr lang="zh-CN" altLang="en-US" sz="2000"/>
              <a:t>名空间</a:t>
            </a:r>
            <a:r>
              <a:rPr lang="en-US" altLang="zh-CN" sz="2000"/>
              <a:t>::</a:t>
            </a:r>
            <a:r>
              <a:rPr lang="zh-CN" altLang="en-US" sz="2000"/>
              <a:t>元素 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8" grpId="0" animBg="1"/>
      <p:bldP spid="961539" grpId="0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8" name="Rectangle 8"/>
          <p:cNvSpPr>
            <a:spLocks noChangeArrowheads="1"/>
          </p:cNvSpPr>
          <p:nvPr/>
        </p:nvSpPr>
        <p:spPr bwMode="auto">
          <a:xfrm>
            <a:off x="395288" y="5373688"/>
            <a:ext cx="4824412" cy="10810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395288" y="1196975"/>
            <a:ext cx="4824412" cy="41767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395288" y="2636838"/>
            <a:ext cx="4824412" cy="2376487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395288" y="3429000"/>
            <a:ext cx="4824412" cy="136842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466725" y="333375"/>
            <a:ext cx="4826000" cy="61341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例</a:t>
            </a:r>
            <a:r>
              <a:rPr lang="en-US" altLang="zh-CN" i="1">
                <a:solidFill>
                  <a:srgbClr val="006600"/>
                </a:solidFill>
              </a:rPr>
              <a:t>3-28  </a:t>
            </a:r>
            <a:r>
              <a:rPr lang="zh-CN" altLang="en-US" i="1">
                <a:solidFill>
                  <a:srgbClr val="006600"/>
                </a:solidFill>
              </a:rPr>
              <a:t>演示命名空间的使用 </a:t>
            </a:r>
          </a:p>
          <a:p>
            <a:r>
              <a:rPr lang="en-US" altLang="zh-CN"/>
              <a:t>#include&lt;iostream&gt;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namespace A</a:t>
            </a:r>
          </a:p>
          <a:p>
            <a:r>
              <a:rPr lang="en-US" altLang="zh-CN"/>
              <a:t>{ void f()</a:t>
            </a:r>
          </a:p>
          <a:p>
            <a:r>
              <a:rPr lang="en-US" altLang="zh-CN"/>
              <a:t>   { cout &lt;&lt; "f() : from namespace A\n"; }</a:t>
            </a:r>
          </a:p>
          <a:p>
            <a:r>
              <a:rPr lang="en-US" altLang="zh-CN"/>
              <a:t>  void g()</a:t>
            </a:r>
          </a:p>
          <a:p>
            <a:r>
              <a:rPr lang="en-US" altLang="zh-CN"/>
              <a:t>   { cout &lt;&lt; "g() : from namespace A\n" ; }</a:t>
            </a:r>
          </a:p>
          <a:p>
            <a:r>
              <a:rPr lang="en-US" altLang="zh-CN"/>
              <a:t>  namespace B</a:t>
            </a:r>
          </a:p>
          <a:p>
            <a:r>
              <a:rPr lang="en-US" altLang="zh-CN"/>
              <a:t>   { void f()</a:t>
            </a:r>
          </a:p>
          <a:p>
            <a:r>
              <a:rPr lang="en-US" altLang="zh-CN"/>
              <a:t>      { cout &lt;&lt; "f() : from namespace B\n" ; }</a:t>
            </a:r>
          </a:p>
          <a:p>
            <a:r>
              <a:rPr lang="en-US" altLang="zh-CN"/>
              <a:t>         namespace C</a:t>
            </a:r>
          </a:p>
          <a:p>
            <a:r>
              <a:rPr lang="en-US" altLang="zh-CN"/>
              <a:t>          { void f()</a:t>
            </a:r>
          </a:p>
          <a:p>
            <a:r>
              <a:rPr lang="en-US" altLang="zh-CN"/>
              <a:t>             { cout &lt;&lt; "f() : from namespace C\n" ; </a:t>
            </a:r>
          </a:p>
          <a:p>
            <a:r>
              <a:rPr lang="en-US" altLang="zh-CN"/>
              <a:t>             }</a:t>
            </a:r>
          </a:p>
          <a:p>
            <a:r>
              <a:rPr lang="en-US" altLang="zh-CN"/>
              <a:t>          }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g()</a:t>
            </a:r>
          </a:p>
          <a:p>
            <a:r>
              <a:rPr lang="en-US" altLang="zh-CN"/>
              <a:t>{ cout &lt;&lt; "g() : from global namespace“</a:t>
            </a:r>
          </a:p>
          <a:p>
            <a:r>
              <a:rPr lang="en-US" altLang="zh-CN"/>
              <a:t>           &lt;&lt; endl 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962565" name="Rectangle 5"/>
          <p:cNvSpPr>
            <a:spLocks noChangeArrowheads="1"/>
          </p:cNvSpPr>
          <p:nvPr/>
        </p:nvSpPr>
        <p:spPr bwMode="auto">
          <a:xfrm>
            <a:off x="5940425" y="1355725"/>
            <a:ext cx="2951163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int main()</a:t>
            </a:r>
          </a:p>
          <a:p>
            <a:r>
              <a:rPr lang="en-US" altLang="zh-CN"/>
              <a:t>{ g() ;</a:t>
            </a:r>
          </a:p>
          <a:p>
            <a:r>
              <a:rPr lang="en-US" altLang="zh-CN"/>
              <a:t>  using namespace A;</a:t>
            </a:r>
          </a:p>
          <a:p>
            <a:r>
              <a:rPr lang="en-US" altLang="zh-CN"/>
              <a:t>  f() ;</a:t>
            </a:r>
          </a:p>
          <a:p>
            <a:r>
              <a:rPr lang="en-US" altLang="zh-CN"/>
              <a:t>  B::f() ;</a:t>
            </a:r>
          </a:p>
          <a:p>
            <a:r>
              <a:rPr lang="en-US" altLang="zh-CN"/>
              <a:t>  B::C::f() ;</a:t>
            </a:r>
          </a:p>
          <a:p>
            <a:r>
              <a:rPr lang="en-US" altLang="zh-CN"/>
              <a:t>  A::g() 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34200" name="AutoShape 10"/>
          <p:cNvSpPr>
            <a:spLocks/>
          </p:cNvSpPr>
          <p:nvPr/>
        </p:nvSpPr>
        <p:spPr bwMode="auto">
          <a:xfrm>
            <a:off x="5072066" y="357166"/>
            <a:ext cx="2201122" cy="642942"/>
          </a:xfrm>
          <a:prstGeom prst="borderCallout2">
            <a:avLst>
              <a:gd name="adj1" fmla="val 109862"/>
              <a:gd name="adj2" fmla="val 90508"/>
              <a:gd name="adj3" fmla="val 107323"/>
              <a:gd name="adj4" fmla="val 92239"/>
              <a:gd name="adj5" fmla="val 227503"/>
              <a:gd name="adj6" fmla="val 7144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/>
              <a:t>调用非命名空间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1600"/>
              <a:t>函数</a:t>
            </a:r>
            <a:r>
              <a:rPr lang="en-US" altLang="zh-CN" sz="1600"/>
              <a:t>g() </a:t>
            </a:r>
          </a:p>
        </p:txBody>
      </p:sp>
      <p:sp>
        <p:nvSpPr>
          <p:cNvPr id="434198" name="AutoShape 12"/>
          <p:cNvSpPr>
            <a:spLocks/>
          </p:cNvSpPr>
          <p:nvPr/>
        </p:nvSpPr>
        <p:spPr bwMode="auto">
          <a:xfrm>
            <a:off x="2714612" y="1000108"/>
            <a:ext cx="2016125" cy="358775"/>
          </a:xfrm>
          <a:prstGeom prst="borderCallout2">
            <a:avLst>
              <a:gd name="adj1" fmla="val 31856"/>
              <a:gd name="adj2" fmla="val 103778"/>
              <a:gd name="adj3" fmla="val 31856"/>
              <a:gd name="adj4" fmla="val 103778"/>
              <a:gd name="adj5" fmla="val 324778"/>
              <a:gd name="adj6" fmla="val 16740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使用命名空间</a:t>
            </a:r>
            <a:r>
              <a:rPr lang="en-US" altLang="zh-CN"/>
              <a:t>A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27313" y="1700213"/>
            <a:ext cx="3960812" cy="865187"/>
            <a:chOff x="1655" y="1071"/>
            <a:chExt cx="2495" cy="545"/>
          </a:xfrm>
        </p:grpSpPr>
        <p:sp>
          <p:nvSpPr>
            <p:cNvPr id="434195" name="Oval 13"/>
            <p:cNvSpPr>
              <a:spLocks noChangeArrowheads="1"/>
            </p:cNvSpPr>
            <p:nvPr/>
          </p:nvSpPr>
          <p:spPr bwMode="auto">
            <a:xfrm>
              <a:off x="3788" y="1389"/>
              <a:ext cx="362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6" name="AutoShape 14"/>
            <p:cNvSpPr>
              <a:spLocks/>
            </p:cNvSpPr>
            <p:nvPr/>
          </p:nvSpPr>
          <p:spPr bwMode="auto">
            <a:xfrm>
              <a:off x="1655" y="1071"/>
              <a:ext cx="1270" cy="453"/>
            </a:xfrm>
            <a:prstGeom prst="borderCallout2">
              <a:avLst>
                <a:gd name="adj1" fmla="val 15894"/>
                <a:gd name="adj2" fmla="val 103778"/>
                <a:gd name="adj3" fmla="val 15894"/>
                <a:gd name="adj4" fmla="val 103778"/>
                <a:gd name="adj5" fmla="val 84106"/>
                <a:gd name="adj6" fmla="val 16638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调用命名空间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函数</a:t>
              </a:r>
              <a:r>
                <a:rPr lang="en-US" altLang="zh-CN"/>
                <a:t>A::f() </a:t>
              </a:r>
            </a:p>
          </p:txBody>
        </p:sp>
      </p:grpSp>
      <p:sp>
        <p:nvSpPr>
          <p:cNvPr id="434194" name="AutoShape 17"/>
          <p:cNvSpPr>
            <a:spLocks/>
          </p:cNvSpPr>
          <p:nvPr/>
        </p:nvSpPr>
        <p:spPr bwMode="auto">
          <a:xfrm>
            <a:off x="2643174" y="2714620"/>
            <a:ext cx="2016125" cy="431800"/>
          </a:xfrm>
          <a:prstGeom prst="borderCallout2">
            <a:avLst>
              <a:gd name="adj1" fmla="val 26472"/>
              <a:gd name="adj2" fmla="val 103778"/>
              <a:gd name="adj3" fmla="val 26472"/>
              <a:gd name="adj4" fmla="val 103778"/>
              <a:gd name="adj5" fmla="val -1102"/>
              <a:gd name="adj6" fmla="val 1720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调用函数</a:t>
            </a:r>
            <a:r>
              <a:rPr lang="en-US" altLang="zh-CN"/>
              <a:t>A::B::f() </a:t>
            </a:r>
          </a:p>
        </p:txBody>
      </p:sp>
      <p:sp>
        <p:nvSpPr>
          <p:cNvPr id="434192" name="AutoShape 19"/>
          <p:cNvSpPr>
            <a:spLocks/>
          </p:cNvSpPr>
          <p:nvPr/>
        </p:nvSpPr>
        <p:spPr bwMode="auto">
          <a:xfrm>
            <a:off x="1714480" y="4357694"/>
            <a:ext cx="2520950" cy="431800"/>
          </a:xfrm>
          <a:prstGeom prst="borderCallout2">
            <a:avLst>
              <a:gd name="adj1" fmla="val 26472"/>
              <a:gd name="adj2" fmla="val 103023"/>
              <a:gd name="adj3" fmla="val 26472"/>
              <a:gd name="adj4" fmla="val 103023"/>
              <a:gd name="adj5" fmla="val -301102"/>
              <a:gd name="adj6" fmla="val 1757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调用函数</a:t>
            </a:r>
            <a:r>
              <a:rPr lang="en-US" altLang="zh-CN"/>
              <a:t>A::B::C::f() </a:t>
            </a:r>
          </a:p>
        </p:txBody>
      </p:sp>
      <p:sp>
        <p:nvSpPr>
          <p:cNvPr id="434190" name="AutoShape 21"/>
          <p:cNvSpPr>
            <a:spLocks/>
          </p:cNvSpPr>
          <p:nvPr/>
        </p:nvSpPr>
        <p:spPr bwMode="auto">
          <a:xfrm>
            <a:off x="4329135" y="4711712"/>
            <a:ext cx="2016125" cy="431800"/>
          </a:xfrm>
          <a:prstGeom prst="borderCallout2">
            <a:avLst>
              <a:gd name="adj1" fmla="val 26472"/>
              <a:gd name="adj2" fmla="val 103778"/>
              <a:gd name="adj3" fmla="val 26472"/>
              <a:gd name="adj4" fmla="val 103778"/>
              <a:gd name="adj5" fmla="val -304044"/>
              <a:gd name="adj6" fmla="val 1133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调用函数</a:t>
            </a:r>
            <a:r>
              <a:rPr lang="en-US" altLang="zh-CN"/>
              <a:t>A::g()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animBg="1"/>
      <p:bldP spid="962566" grpId="0" animBg="1"/>
      <p:bldP spid="962567" grpId="0" animBg="1"/>
      <p:bldP spid="962575" grpId="0" animBg="1"/>
      <p:bldP spid="962563" grpId="0"/>
      <p:bldP spid="962565" grpId="0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188913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3.9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终止程序执行</a:t>
            </a:r>
            <a:r>
              <a:rPr lang="zh-CN" altLang="en-US" sz="16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1059" name="Text Box 3"/>
          <p:cNvSpPr txBox="1">
            <a:spLocks noChangeArrowheads="1"/>
          </p:cNvSpPr>
          <p:nvPr/>
        </p:nvSpPr>
        <p:spPr bwMode="auto">
          <a:xfrm>
            <a:off x="457200" y="836613"/>
            <a:ext cx="8229600" cy="1282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1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abort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abort ( void ) ;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功能：中断程序的执行，返回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系统。在</a:t>
            </a:r>
            <a:r>
              <a:rPr lang="en-US" altLang="zh-CN" sz="2000" dirty="0" err="1">
                <a:ea typeface="宋体" pitchFamily="2" charset="-122"/>
              </a:rPr>
              <a:t>stdlib</a:t>
            </a:r>
            <a:r>
              <a:rPr lang="zh-CN" altLang="en-US" sz="2000" dirty="0">
                <a:ea typeface="宋体" pitchFamily="2" charset="-122"/>
              </a:rPr>
              <a:t>声明。 </a:t>
            </a:r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57200" y="2181225"/>
            <a:ext cx="8229600" cy="16795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2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assert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宋体" pitchFamily="2" charset="-122"/>
              </a:rPr>
              <a:t>函数原型：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assert ( int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;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宋体" pitchFamily="2" charset="-122"/>
              </a:rPr>
              <a:t>功能：若</a:t>
            </a:r>
            <a:r>
              <a:rPr lang="en-US" altLang="zh-CN" sz="2000" i="1">
                <a:ea typeface="宋体" pitchFamily="2" charset="-122"/>
              </a:rPr>
              <a:t>expression</a:t>
            </a:r>
            <a:r>
              <a:rPr lang="zh-CN" altLang="en-US" sz="2000">
                <a:ea typeface="宋体" pitchFamily="2" charset="-122"/>
              </a:rPr>
              <a:t>的值为</a:t>
            </a:r>
            <a:r>
              <a:rPr lang="en-US" altLang="zh-CN" sz="2000">
                <a:ea typeface="宋体" pitchFamily="2" charset="-122"/>
              </a:rPr>
              <a:t>false</a:t>
            </a:r>
            <a:r>
              <a:rPr lang="zh-CN" altLang="en-US" sz="2000">
                <a:ea typeface="宋体" pitchFamily="2" charset="-122"/>
              </a:rPr>
              <a:t>，中断程序的执行，显示中断执行所在文件和程序行，返回</a:t>
            </a:r>
            <a:r>
              <a:rPr lang="en-US" altLang="zh-CN" sz="2000">
                <a:ea typeface="宋体" pitchFamily="2" charset="-122"/>
              </a:rPr>
              <a:t>C++</a:t>
            </a:r>
            <a:r>
              <a:rPr lang="zh-CN" altLang="en-US" sz="2000">
                <a:ea typeface="宋体" pitchFamily="2" charset="-122"/>
              </a:rPr>
              <a:t>系统。在</a:t>
            </a:r>
            <a:r>
              <a:rPr lang="en-US" altLang="zh-CN" sz="2000">
                <a:ea typeface="宋体" pitchFamily="2" charset="-122"/>
              </a:rPr>
              <a:t>assert</a:t>
            </a:r>
            <a:r>
              <a:rPr lang="zh-CN" altLang="en-US" sz="2000">
                <a:ea typeface="宋体" pitchFamily="2" charset="-122"/>
              </a:rPr>
              <a:t>声明。</a:t>
            </a:r>
          </a:p>
        </p:txBody>
      </p:sp>
      <p:sp>
        <p:nvSpPr>
          <p:cNvPr id="941061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686800" cy="16795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3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exit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exit ( </a:t>
            </a:r>
            <a:r>
              <a:rPr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status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) ;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功能：中断程序的执行，返回退出代码，回到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系统。在</a:t>
            </a:r>
            <a:r>
              <a:rPr lang="en-US" altLang="zh-CN" sz="2000" dirty="0" err="1">
                <a:ea typeface="宋体" pitchFamily="2" charset="-122"/>
              </a:rPr>
              <a:t>stdlib</a:t>
            </a:r>
            <a:r>
              <a:rPr lang="zh-CN" altLang="en-US" sz="2000" dirty="0">
                <a:ea typeface="宋体" pitchFamily="2" charset="-122"/>
              </a:rPr>
              <a:t>声明。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其中退出代码</a:t>
            </a:r>
            <a:r>
              <a:rPr lang="en-US" altLang="zh-CN" sz="2000" i="1" dirty="0">
                <a:ea typeface="宋体" pitchFamily="2" charset="-122"/>
              </a:rPr>
              <a:t>status</a:t>
            </a:r>
            <a:r>
              <a:rPr lang="zh-CN" altLang="en-US" sz="2000" dirty="0">
                <a:ea typeface="宋体" pitchFamily="2" charset="-122"/>
              </a:rPr>
              <a:t>是整型常量，返回操作系统，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看不到</a:t>
            </a:r>
            <a:r>
              <a:rPr lang="en-US" altLang="zh-CN" sz="2000" dirty="0">
                <a:ea typeface="宋体" pitchFamily="2" charset="-122"/>
              </a:rPr>
              <a:t>exit</a:t>
            </a:r>
            <a:r>
              <a:rPr lang="zh-CN" altLang="en-US" sz="2000" dirty="0">
                <a:ea typeface="宋体" pitchFamily="2" charset="-122"/>
              </a:rPr>
              <a:t>的返回值。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5500694" y="-285776"/>
            <a:ext cx="4104456" cy="2016224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这些中断语句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只应该出现在程序调试过程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 build="p" autoUpdateAnimBg="0" advAuto="0"/>
      <p:bldP spid="941059" grpId="0" build="p" autoUpdateAnimBg="0"/>
      <p:bldP spid="941060" grpId="0" build="p" autoUpdateAnimBg="0"/>
      <p:bldP spid="941061" grpId="0" build="p" autoUpdateAnimBg="0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小结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5045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函数的作用是程序的功能划分和代码重用。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函数的参数是函数与外部通信的接口。形式参数与实际参数有三种传递方式：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宋体" charset="-122"/>
                <a:ea typeface="Arial Unicode MS"/>
                <a:cs typeface="Arial Unicode MS"/>
              </a:rPr>
              <a:t>   传值参数、指针参数和引用参数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return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语句可以通过匿名对象使函数返回一个表达式的值。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内联函数是为减少调用开销的小程序。重载函数是名字相同，实现版本不同的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 函数。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函数可以用语句或表达式调用。已经定义的函数可以互相调用，可以递归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调用。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main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函数是程序的启动函数。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调用一个函数需要的信息包括：函数地址和对应的实际参数。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程序可以由多个程序文件构成。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标识符有特定的存储特性和作用域。一个结构性好的程序，应该遵循最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 低权限访问的原则，尽量不要使用全局变量。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nimBg="1" autoUpdateAnimBg="0"/>
      <p:bldP spid="89497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using namespace std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x = PI/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y = sin(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y = cos(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 autoUpdateAnimBg="0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57188" y="1714500"/>
            <a:ext cx="8353425" cy="14208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C++</a:t>
            </a:r>
            <a:r>
              <a:rPr lang="zh-CN" altLang="en-US" sz="2000"/>
              <a:t>程序通常分为两类文件：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头文件（</a:t>
            </a:r>
            <a:r>
              <a:rPr lang="en-US" altLang="zh-CN" sz="2000"/>
              <a:t>.h</a:t>
            </a:r>
            <a:r>
              <a:rPr lang="zh-CN" altLang="en-US" sz="2000"/>
              <a:t>）</a:t>
            </a:r>
            <a:r>
              <a:rPr lang="en-US" altLang="zh-CN" sz="2000"/>
              <a:t>——</a:t>
            </a:r>
            <a:r>
              <a:rPr lang="zh-CN" altLang="en-US" sz="2000"/>
              <a:t>保存程序的声明（</a:t>
            </a:r>
            <a:r>
              <a:rPr lang="en-US" altLang="zh-CN" sz="2000"/>
              <a:t>declaretion</a:t>
            </a:r>
            <a:r>
              <a:rPr lang="zh-CN" altLang="en-US" sz="2000"/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定义文件（</a:t>
            </a:r>
            <a:r>
              <a:rPr lang="en-US" altLang="zh-CN" sz="2000"/>
              <a:t>.cpp</a:t>
            </a:r>
            <a:r>
              <a:rPr lang="zh-CN" altLang="en-US" sz="2000"/>
              <a:t>）</a:t>
            </a:r>
            <a:r>
              <a:rPr lang="en-US" altLang="zh-CN" sz="2000"/>
              <a:t>——</a:t>
            </a:r>
            <a:r>
              <a:rPr lang="zh-CN" altLang="en-US" sz="2000"/>
              <a:t>保存程序的实现。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nimBg="1" autoUpdateAnimBg="0"/>
      <p:bldP spid="894979" grpId="0" autoUpdateAnimBg="0"/>
    </p:bld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43000"/>
            <a:ext cx="8353425" cy="5191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、头文件的结构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）版本说明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）预处理块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3</a:t>
            </a:r>
            <a:r>
              <a:rPr lang="zh-CN" altLang="en-US" dirty="0"/>
              <a:t>）函数和类结构说明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1-1】</a:t>
            </a:r>
            <a:r>
              <a:rPr lang="zh-CN" altLang="en-US" dirty="0"/>
              <a:t>用</a:t>
            </a:r>
            <a:r>
              <a:rPr lang="en-US" altLang="zh-CN" dirty="0"/>
              <a:t>#include&lt;filename&gt;</a:t>
            </a:r>
            <a:r>
              <a:rPr lang="zh-CN" altLang="en-US" dirty="0"/>
              <a:t>引用标准库头文件。编译器将从标准库目录开始搜索。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1-2】</a:t>
            </a:r>
            <a:r>
              <a:rPr lang="zh-CN" altLang="en-US" dirty="0"/>
              <a:t>用</a:t>
            </a:r>
            <a:r>
              <a:rPr lang="en-US" altLang="zh-CN" dirty="0"/>
              <a:t>#</a:t>
            </a:r>
            <a:r>
              <a:rPr lang="en-US" altLang="zh-CN" dirty="0" err="1" smtClean="0"/>
              <a:t>include</a:t>
            </a:r>
            <a:r>
              <a:rPr lang="en-US" altLang="zh-CN" dirty="0" err="1" smtClean="0">
                <a:latin typeface="Segoe UI Symbol" pitchFamily="34" charset="0"/>
                <a:ea typeface="Segoe UI Symbol" pitchFamily="34" charset="0"/>
                <a:cs typeface="Arial Unicode MS" pitchFamily="34" charset="-128"/>
              </a:rPr>
              <a:t>”</a:t>
            </a:r>
            <a:r>
              <a:rPr lang="en-US" altLang="zh-CN" dirty="0" err="1" smtClean="0"/>
              <a:t>filename.h</a:t>
            </a:r>
            <a:r>
              <a:rPr lang="en-US" altLang="zh-CN" dirty="0" smtClean="0">
                <a:latin typeface="Segoe UI Symbol" pitchFamily="34" charset="0"/>
                <a:ea typeface="Segoe UI Symbol" pitchFamily="34" charset="0"/>
                <a:cs typeface="Arial Unicode MS" pitchFamily="34" charset="-128"/>
              </a:rPr>
              <a:t>”</a:t>
            </a:r>
            <a:r>
              <a:rPr lang="zh-CN" altLang="en-US" dirty="0" smtClean="0"/>
              <a:t>引用</a:t>
            </a:r>
            <a:r>
              <a:rPr lang="zh-CN" altLang="en-US" dirty="0"/>
              <a:t>非标准的头文件。编译器将从用户的工作目录开始搜索。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1-3】</a:t>
            </a:r>
            <a:r>
              <a:rPr lang="zh-CN" altLang="en-US" dirty="0">
                <a:solidFill>
                  <a:srgbClr val="FF0000"/>
                </a:solidFill>
              </a:rPr>
              <a:t>头文件中只存放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声明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，不存放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1-4】</a:t>
            </a:r>
            <a:r>
              <a:rPr lang="zh-CN" altLang="en-US" dirty="0"/>
              <a:t>为防止头文件的定义内容被重复引用，使用</a:t>
            </a:r>
            <a:r>
              <a:rPr lang="en-US" dirty="0"/>
              <a:t> </a:t>
            </a:r>
            <a:r>
              <a:rPr lang="en-US" altLang="zh-CN" dirty="0" err="1"/>
              <a:t>ifndef</a:t>
            </a:r>
            <a:r>
              <a:rPr lang="en-US" altLang="zh-CN" dirty="0"/>
              <a:t>/define/</a:t>
            </a:r>
            <a:r>
              <a:rPr lang="en-US" altLang="zh-CN" dirty="0" err="1"/>
              <a:t>endif</a:t>
            </a:r>
            <a:r>
              <a:rPr lang="en-US" altLang="zh-CN" dirty="0"/>
              <a:t> </a:t>
            </a:r>
            <a:r>
              <a:rPr lang="zh-CN" altLang="en-US" dirty="0"/>
              <a:t>结构产生预处理块。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1-5】</a:t>
            </a:r>
            <a:r>
              <a:rPr lang="zh-CN" altLang="en-US" dirty="0"/>
              <a:t>不提倡使用全局变量，尽量不要在头文件中出现如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	extern 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这样的说明。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0430" y="150017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尽量不要在头文件中</a:t>
            </a:r>
            <a:r>
              <a:rPr lang="en-US" altLang="zh-CN" smtClean="0"/>
              <a:t>include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203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、定义文件的结构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1</a:t>
            </a:r>
            <a:r>
              <a:rPr lang="zh-CN" altLang="en-US" sz="2000"/>
              <a:t>）版本说明、功能说明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2</a:t>
            </a:r>
            <a:r>
              <a:rPr lang="zh-CN" altLang="en-US" sz="2000"/>
              <a:t>）对头文件的引用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3</a:t>
            </a:r>
            <a:r>
              <a:rPr lang="zh-CN" altLang="en-US" sz="2000"/>
              <a:t>）程序的实现体，包括数据和代码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745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、代码书写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代码书写的良好风格，是阅读、调试程序的基础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2-1】</a:t>
            </a:r>
            <a:r>
              <a:rPr lang="zh-CN" altLang="en-US" sz="2000"/>
              <a:t>用空行分隔逻辑块。如类、函数、语句功能块。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2-2】</a:t>
            </a:r>
            <a:r>
              <a:rPr lang="zh-CN" altLang="en-US" sz="2000"/>
              <a:t>一行代码只做一件事情。便于阅读和跟踪。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2-3】</a:t>
            </a:r>
            <a:r>
              <a:rPr lang="zh-CN" altLang="en-US" sz="2000"/>
              <a:t>一行代码不超过</a:t>
            </a:r>
            <a:r>
              <a:rPr lang="en-US" altLang="zh-CN" sz="2000"/>
              <a:t>80</a:t>
            </a:r>
            <a:r>
              <a:rPr lang="zh-CN" altLang="en-US" sz="2000"/>
              <a:t>个字符，便于打印。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2-3】</a:t>
            </a:r>
            <a:r>
              <a:rPr lang="zh-CN" altLang="en-US" sz="2000"/>
              <a:t>尽量在变量说明的同时初始化。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2-4】</a:t>
            </a:r>
            <a:r>
              <a:rPr lang="zh-CN" altLang="en-US" sz="2000"/>
              <a:t>程序分界符大括号</a:t>
            </a:r>
            <a:r>
              <a:rPr lang="en-US" sz="2000"/>
              <a:t>“</a:t>
            </a:r>
            <a:r>
              <a:rPr lang="en-US" altLang="zh-CN" sz="2000"/>
              <a:t>{”</a:t>
            </a:r>
            <a:r>
              <a:rPr lang="zh-CN" altLang="en-US" sz="2000"/>
              <a:t>与匹配的反括号</a:t>
            </a:r>
            <a:r>
              <a:rPr lang="en-US" sz="2000"/>
              <a:t>“</a:t>
            </a:r>
            <a:r>
              <a:rPr lang="en-US" altLang="zh-CN" sz="2000"/>
              <a:t>}”</a:t>
            </a:r>
            <a:r>
              <a:rPr lang="zh-CN" altLang="en-US" sz="2000"/>
              <a:t>独占一行，并且位于同一列对齐。括号对</a:t>
            </a:r>
            <a:r>
              <a:rPr lang="en-US" altLang="zh-CN" sz="2000"/>
              <a:t>{ }</a:t>
            </a:r>
            <a:r>
              <a:rPr lang="zh-CN" altLang="en-US" sz="2000"/>
              <a:t>中的语句按逻辑以缩进格式书写。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2-5】</a:t>
            </a:r>
            <a:r>
              <a:rPr lang="zh-CN" altLang="en-US" sz="2000"/>
              <a:t>注释准确简洁易懂。注释放在代码的上方或右方。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2-6】</a:t>
            </a:r>
            <a:r>
              <a:rPr lang="zh-CN" altLang="en-US" sz="2000"/>
              <a:t>修改代码的同时修改注释。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933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、函数设计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4-1】</a:t>
            </a:r>
            <a:r>
              <a:rPr lang="zh-CN" altLang="en-US" sz="2000"/>
              <a:t>函数功能要单一，不要设计多用途的函数。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4-2】</a:t>
            </a:r>
            <a:r>
              <a:rPr lang="zh-CN" altLang="en-US" sz="2000"/>
              <a:t>函数体规模要小，尽量控制在</a:t>
            </a:r>
            <a:r>
              <a:rPr lang="en-US" altLang="zh-CN" sz="2000"/>
              <a:t>50</a:t>
            </a:r>
            <a:r>
              <a:rPr lang="zh-CN" altLang="en-US" sz="2000"/>
              <a:t>行代码之内。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4-3】</a:t>
            </a:r>
            <a:r>
              <a:rPr lang="zh-CN" altLang="en-US" sz="2000"/>
              <a:t>函数原型书写形式参数名可以增加可读性。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4-4】</a:t>
            </a:r>
            <a:r>
              <a:rPr lang="zh-CN" altLang="en-US" sz="2000"/>
              <a:t>对不需要修改的指针参数和引用参数用</a:t>
            </a:r>
            <a:r>
              <a:rPr lang="en-US" altLang="zh-CN" sz="2000"/>
              <a:t>const</a:t>
            </a:r>
            <a:r>
              <a:rPr lang="zh-CN" altLang="en-US" sz="2000"/>
              <a:t>约束。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4-5】</a:t>
            </a:r>
            <a:r>
              <a:rPr lang="zh-CN" altLang="en-US" sz="2000"/>
              <a:t>默认参数只能从后向前挨个设置。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4-6】</a:t>
            </a:r>
            <a:r>
              <a:rPr lang="zh-CN" altLang="en-US" sz="2000"/>
              <a:t>不要使用参数传递的隐式类型转换处理数据。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4-7】</a:t>
            </a:r>
            <a:r>
              <a:rPr lang="zh-CN" altLang="en-US" sz="2000"/>
              <a:t>函数类型和函数返回类型是两个不同的概念。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4-8】</a:t>
            </a:r>
            <a:r>
              <a:rPr lang="zh-CN" altLang="en-US" sz="2000"/>
              <a:t>求值算术函数使用传值参数，用</a:t>
            </a:r>
            <a:r>
              <a:rPr lang="en-US" altLang="zh-CN" sz="2000"/>
              <a:t>return</a:t>
            </a:r>
            <a:r>
              <a:rPr lang="zh-CN" altLang="en-US" sz="2000"/>
              <a:t>返回计算值。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4-9】</a:t>
            </a:r>
            <a:r>
              <a:rPr lang="zh-CN" altLang="en-US" sz="2000"/>
              <a:t>功能性函数用</a:t>
            </a:r>
            <a:r>
              <a:rPr lang="en-US" altLang="zh-CN" sz="2000"/>
              <a:t>return</a:t>
            </a:r>
            <a:r>
              <a:rPr lang="zh-CN" altLang="en-US" sz="2000"/>
              <a:t>返回错误信息。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4-10】</a:t>
            </a:r>
            <a:r>
              <a:rPr lang="zh-CN" altLang="en-US" sz="2000"/>
              <a:t>名字相同，参数不同（包括类型、顺序不同）的函数才是重载函数。仅仅返回值类型不同则错误。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4-11】</a:t>
            </a:r>
            <a:r>
              <a:rPr lang="zh-CN" altLang="en-US" sz="2000"/>
              <a:t>尽量用内联函数取代宏代码，提高程序执行效率。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000125"/>
            <a:ext cx="8353425" cy="5207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5</a:t>
            </a:r>
            <a:r>
              <a:rPr lang="zh-CN" altLang="en-US" sz="2400"/>
              <a:t>、程序效率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程序的时间效率是指运行速度；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空间效率是指程序占用内存或外存的状况；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全局效率是指站在整个系统的角度上考虑的效率；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局部效率是指站在模块或函数的角度上考虑的效率。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5-1】</a:t>
            </a:r>
            <a:r>
              <a:rPr lang="zh-CN" altLang="en-US" sz="2000"/>
              <a:t>在满足正确性、可靠性、健壮性及可读性等程序质量的因素下，设法提高程序的效率。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5-2】</a:t>
            </a:r>
            <a:r>
              <a:rPr lang="zh-CN" altLang="en-US" sz="2000"/>
              <a:t>以提高全局效率为主，提供局部效率为辅。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5-3】</a:t>
            </a:r>
            <a:r>
              <a:rPr lang="zh-CN" altLang="en-US" sz="2000"/>
              <a:t>找出限制效率的</a:t>
            </a:r>
            <a:r>
              <a:rPr lang="en-US" sz="2000"/>
              <a:t>“</a:t>
            </a:r>
            <a:r>
              <a:rPr lang="zh-CN" altLang="en-US" sz="2000"/>
              <a:t>瓶颈</a:t>
            </a:r>
            <a:r>
              <a:rPr lang="en-US" sz="2000"/>
              <a:t>”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5-4】</a:t>
            </a:r>
            <a:r>
              <a:rPr lang="zh-CN" altLang="en-US" sz="2000"/>
              <a:t>先优化数据结构和算法，再优化代码。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5-5】</a:t>
            </a:r>
            <a:r>
              <a:rPr lang="zh-CN" altLang="en-US" sz="2000"/>
              <a:t>在时间优化和空间优化上做出平衡。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928688"/>
            <a:ext cx="8353425" cy="53387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6</a:t>
            </a:r>
            <a:r>
              <a:rPr lang="zh-CN" altLang="en-US" sz="2400"/>
              <a:t>、一些有益的建议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6-1】</a:t>
            </a:r>
            <a:r>
              <a:rPr lang="zh-CN" altLang="en-US" sz="2000"/>
              <a:t>当心视觉上不易分辨的操作符书写错误。例如：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	== </a:t>
            </a:r>
            <a:r>
              <a:rPr lang="zh-CN" altLang="en-US" sz="2000"/>
              <a:t>和</a:t>
            </a:r>
            <a:r>
              <a:rPr lang="en-US" sz="2000"/>
              <a:t> </a:t>
            </a:r>
            <a:r>
              <a:rPr lang="en-US" altLang="zh-CN" sz="2000"/>
              <a:t>=		|| 	&amp;&amp;		&lt;=	  &gt;=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6-2】</a:t>
            </a:r>
            <a:r>
              <a:rPr lang="zh-CN" altLang="en-US" sz="2000"/>
              <a:t>变量（指针、数组）被创建后及时初始化，</a:t>
            </a:r>
            <a:r>
              <a:rPr lang="zh-CN" altLang="en-US" sz="2000">
                <a:solidFill>
                  <a:schemeClr val="accent2"/>
                </a:solidFill>
              </a:rPr>
              <a:t>防止把未初始化的变量作为右值使用。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6-3】</a:t>
            </a:r>
            <a:r>
              <a:rPr lang="zh-CN" altLang="en-US" sz="2000"/>
              <a:t>当心变量初值、默认值错误，或精度不够。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6-4】</a:t>
            </a:r>
            <a:r>
              <a:rPr lang="zh-CN" altLang="en-US" sz="2000"/>
              <a:t>当心数据类型转换发生错误，尽量使用显式类型转换。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6-5】</a:t>
            </a:r>
            <a:r>
              <a:rPr lang="zh-CN" altLang="en-US" sz="2000"/>
              <a:t>当心变量发生上溢、下溢，以及数组下标越界。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6-6】</a:t>
            </a:r>
            <a:r>
              <a:rPr lang="zh-CN" altLang="en-US" sz="2000"/>
              <a:t>当心忘记编写错误处理程序，或者错误处理程序本身有误。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6-7】</a:t>
            </a:r>
            <a:r>
              <a:rPr lang="zh-CN" altLang="en-US" sz="2000"/>
              <a:t>当心文件</a:t>
            </a:r>
            <a:r>
              <a:rPr lang="en-US" altLang="zh-CN" sz="2000"/>
              <a:t>I/O</a:t>
            </a:r>
            <a:r>
              <a:rPr lang="zh-CN" altLang="en-US" sz="2000"/>
              <a:t>有错误。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6-8】</a:t>
            </a:r>
            <a:r>
              <a:rPr lang="zh-CN" altLang="en-US" sz="2000"/>
              <a:t>避免编写技巧性很高的代码。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6-9】</a:t>
            </a:r>
            <a:r>
              <a:rPr lang="zh-CN" altLang="en-US" sz="2000"/>
              <a:t>不要设计面面俱到、非常灵活的数据结构。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6-10】</a:t>
            </a:r>
            <a:r>
              <a:rPr lang="zh-CN" altLang="en-US" sz="2000"/>
              <a:t>重用高质量的代码；重写质量差的代码（不要修补）。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6-11】</a:t>
            </a:r>
            <a:r>
              <a:rPr lang="zh-CN" altLang="en-US" sz="2000"/>
              <a:t>尽量使用标准库函数，不要</a:t>
            </a:r>
            <a:r>
              <a:rPr lang="en-US" sz="2000"/>
              <a:t>“</a:t>
            </a:r>
            <a:r>
              <a:rPr lang="zh-CN" altLang="en-US" sz="2000"/>
              <a:t>发明</a:t>
            </a:r>
            <a:r>
              <a:rPr lang="en-US" sz="2000"/>
              <a:t>”</a:t>
            </a:r>
            <a:r>
              <a:rPr lang="zh-CN" altLang="en-US" sz="2000"/>
              <a:t>已经存在的库函数。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2226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  <a:endParaRPr lang="en-US" altLang="zh-CN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x = PI 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sin(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cos(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542728" name="AutoShape 8"/>
          <p:cNvSpPr>
            <a:spLocks/>
          </p:cNvSpPr>
          <p:nvPr/>
        </p:nvSpPr>
        <p:spPr bwMode="auto">
          <a:xfrm>
            <a:off x="4648200" y="31686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9606"/>
              <a:gd name="adj5" fmla="val -132551"/>
              <a:gd name="adj6" fmla="val -107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包含头文件</a:t>
            </a:r>
          </a:p>
        </p:txBody>
      </p:sp>
      <p:sp>
        <p:nvSpPr>
          <p:cNvPr id="522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250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x = PI 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</a:t>
            </a:r>
            <a:r>
              <a:rPr lang="en-US" altLang="zh-CN" i="1">
                <a:solidFill>
                  <a:srgbClr val="0000FF"/>
                </a:solidFill>
              </a:rPr>
              <a:t>sin( x )</a:t>
            </a:r>
            <a:r>
              <a:rPr lang="en-US" altLang="zh-CN" b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</a:t>
            </a:r>
            <a:r>
              <a:rPr lang="en-US" altLang="zh-CN" i="1">
                <a:solidFill>
                  <a:srgbClr val="0000FF"/>
                </a:solidFill>
              </a:rPr>
              <a:t>cos( x )</a:t>
            </a:r>
            <a:r>
              <a:rPr lang="en-US" altLang="zh-CN" b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543752" name="AutoShape 8"/>
          <p:cNvSpPr>
            <a:spLocks/>
          </p:cNvSpPr>
          <p:nvPr/>
        </p:nvSpPr>
        <p:spPr bwMode="auto">
          <a:xfrm>
            <a:off x="5562600" y="24828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1907"/>
              <a:gd name="adj5" fmla="val 265366"/>
              <a:gd name="adj6" fmla="val -117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调用库函数</a:t>
            </a:r>
          </a:p>
        </p:txBody>
      </p:sp>
      <p:sp>
        <p:nvSpPr>
          <p:cNvPr id="5325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819400" y="2514600"/>
            <a:ext cx="44164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180000"/>
              </a:lnSpc>
            </a:pPr>
            <a:r>
              <a:rPr lang="en-US" altLang="zh-CN" sz="2400">
                <a:ea typeface="Arial Unicode MS"/>
                <a:cs typeface="Arial Unicode MS"/>
              </a:rPr>
              <a:t>C++</a:t>
            </a:r>
            <a:r>
              <a:rPr lang="zh-CN" altLang="en-US" sz="2400">
                <a:ea typeface="Arial Unicode MS"/>
                <a:cs typeface="Arial Unicode MS"/>
              </a:rPr>
              <a:t>有三种参数传递机制：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值传递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指针传递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引用传递 </a:t>
            </a:r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3.2	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函数参数的传递 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 </a:t>
            </a:r>
            <a:r>
              <a:rPr lang="zh-CN" altLang="en-US" smtClean="0">
                <a:latin typeface="宋体" charset="-122"/>
              </a:rPr>
              <a:t>函数参数的传递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 autoUpdateAnimBg="0"/>
      <p:bldP spid="58368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传值参数 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837488" cy="3568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调用函数时，实参表达式的值被复制到相应形参标识的对象中，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 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并按形参类型强制转换               </a:t>
            </a:r>
            <a:r>
              <a:rPr lang="zh-CN" altLang="en-US" sz="2000">
                <a:ea typeface="Arial Unicode MS"/>
                <a:cs typeface="Arial Unicode MS"/>
              </a:rPr>
              <a:t>	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函数内对形参的访问、修改，都在形参的标识对象进行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函数返回时，形参对象被撤消，不影响实参的值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值传送的实参可以是常量、有确定值的变量或表达式 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函数返回值通过匿名对象传递 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357554" y="5214950"/>
            <a:ext cx="1143008" cy="571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0" y="5429264"/>
            <a:ext cx="35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1 </a:t>
            </a:r>
            <a:r>
              <a:rPr lang="zh-CN" altLang="en-US" smtClean="0">
                <a:solidFill>
                  <a:schemeClr val="accent1"/>
                </a:solidFill>
              </a:rPr>
              <a:t>简单变量返回：</a:t>
            </a:r>
            <a:r>
              <a:rPr lang="en-US" altLang="zh-CN" smtClean="0">
                <a:solidFill>
                  <a:schemeClr val="accent1"/>
                </a:solidFill>
              </a:rPr>
              <a:t>EAX</a:t>
            </a:r>
            <a:r>
              <a:rPr lang="zh-CN" altLang="en-US" smtClean="0">
                <a:solidFill>
                  <a:schemeClr val="accent1"/>
                </a:solidFill>
              </a:rPr>
              <a:t>寄存器；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mtClean="0">
                <a:solidFill>
                  <a:schemeClr val="accent1"/>
                </a:solidFill>
              </a:rPr>
              <a:t>2 </a:t>
            </a:r>
            <a:r>
              <a:rPr lang="zh-CN" altLang="en-US" smtClean="0">
                <a:solidFill>
                  <a:schemeClr val="accent1"/>
                </a:solidFill>
              </a:rPr>
              <a:t>复合数据类型返回：在主调函数内开辟一块空间；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500166" y="1214422"/>
            <a:ext cx="642942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785794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chemeClr val="accent1"/>
                </a:solidFill>
              </a:rPr>
              <a:t>强调主调函数与被函数各自作用域内的变量一定程度上的独立关系</a:t>
            </a:r>
            <a:endParaRPr lang="zh-CN" altLang="en-US" b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219200" y="1057275"/>
            <a:ext cx="6232525" cy="4918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3-4  </a:t>
            </a:r>
            <a:r>
              <a:rPr lang="zh-CN" altLang="en-US" i="1">
                <a:solidFill>
                  <a:srgbClr val="008000"/>
                </a:solidFill>
              </a:rPr>
              <a:t>强制类型转换</a:t>
            </a:r>
          </a:p>
          <a:p>
            <a:pPr>
              <a:lnSpc>
                <a:spcPct val="11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int main (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double  add1 ( double ,  double ) ;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10000"/>
              </a:lnSpc>
            </a:pPr>
            <a:r>
              <a:rPr lang="zh-CN" altLang="zh-CN"/>
              <a:t>  </a:t>
            </a:r>
            <a:r>
              <a:rPr lang="zh-CN" altLang="en-US"/>
              <a:t> </a:t>
            </a:r>
            <a:r>
              <a:rPr lang="en-US" altLang="zh-CN"/>
              <a:t>double  add2 ( int , int ) ; 	 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   </a:t>
            </a:r>
            <a:r>
              <a:rPr lang="en-US" altLang="zh-CN"/>
              <a:t>double  a ,  b,  c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cin &gt;&gt; a &gt;&gt; b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 = add1 ( a , b ) ;             cout &lt;&lt; "c1="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 = add2 ( 1/a , 1/b) ;        cout &lt;&lt; "c2="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/>
              <a:t>double  add1 ( double  x ,  double  y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return ( x + y ) ; }</a:t>
            </a:r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double  add2 ( int  i , int  j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 return ( i + j ) ; }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85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85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85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85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utoUpdateAnimBg="0"/>
      <p:bldP spid="585731" grpId="0" build="p" autoUpdateAnimBg="0" advAuto="100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>
            <a:spLocks noChangeArrowheads="1"/>
          </p:cNvSpPr>
          <p:nvPr/>
        </p:nvSpPr>
        <p:spPr bwMode="auto">
          <a:xfrm>
            <a:off x="1219200" y="1057275"/>
            <a:ext cx="7024688" cy="4918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3-4  </a:t>
            </a:r>
            <a:r>
              <a:rPr lang="zh-CN" altLang="en-US" i="1">
                <a:solidFill>
                  <a:srgbClr val="008000"/>
                </a:solidFill>
              </a:rPr>
              <a:t>强制类型转换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 add1 ( double ,  double ) ;	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10000"/>
              </a:lnSpc>
            </a:pPr>
            <a:r>
              <a:rPr lang="zh-CN" altLang="zh-CN" b="0"/>
              <a:t>  </a:t>
            </a:r>
            <a:r>
              <a:rPr lang="zh-CN" altLang="en-US" b="0"/>
              <a:t> </a:t>
            </a:r>
            <a:r>
              <a:rPr lang="en-US" altLang="zh-CN" b="0"/>
              <a:t>double  add2 ( int , int ) ; 	 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0"/>
              <a:t>   </a:t>
            </a:r>
            <a:r>
              <a:rPr lang="en-US" altLang="zh-CN" b="0"/>
              <a:t>double  a ,  b,  c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cin &gt;&gt; a &gt;&gt; b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 = </a:t>
            </a:r>
            <a:r>
              <a:rPr lang="en-US" altLang="zh-CN" b="0" i="1"/>
              <a:t>add1 ( a , b )</a:t>
            </a:r>
            <a:r>
              <a:rPr lang="en-US" altLang="zh-CN" b="0"/>
              <a:t> ;             cout &lt;&lt; "c1="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 = </a:t>
            </a:r>
            <a:r>
              <a:rPr lang="en-US" altLang="zh-CN" i="1">
                <a:solidFill>
                  <a:srgbClr val="0000FF"/>
                </a:solidFill>
              </a:rPr>
              <a:t>add2 ( 1/a , 1/b)</a:t>
            </a:r>
            <a:r>
              <a:rPr lang="en-US" altLang="zh-CN" b="0"/>
              <a:t> ;        cout &lt;&lt; "c2="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 i="1"/>
              <a:t>double  add1 ( double  x ,  double  y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return ( x + y ) ; }</a:t>
            </a:r>
          </a:p>
          <a:p>
            <a:pPr>
              <a:lnSpc>
                <a:spcPct val="110000"/>
              </a:lnSpc>
            </a:pPr>
            <a:endParaRPr lang="en-US" altLang="zh-CN" b="0"/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 add2 ( int  i , int  j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 return ( i + j ) ;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6600" y="4500563"/>
            <a:ext cx="5334000" cy="944562"/>
            <a:chOff x="2064" y="2880"/>
            <a:chExt cx="3360" cy="624"/>
          </a:xfrm>
        </p:grpSpPr>
        <p:sp>
          <p:nvSpPr>
            <p:cNvPr id="58373" name="AutoShape 4"/>
            <p:cNvSpPr>
              <a:spLocks/>
            </p:cNvSpPr>
            <p:nvPr/>
          </p:nvSpPr>
          <p:spPr bwMode="auto">
            <a:xfrm>
              <a:off x="3552" y="2880"/>
              <a:ext cx="1872" cy="624"/>
            </a:xfrm>
            <a:prstGeom prst="borderCallout2">
              <a:avLst>
                <a:gd name="adj1" fmla="val 11537"/>
                <a:gd name="adj2" fmla="val -2565"/>
                <a:gd name="adj3" fmla="val 11537"/>
                <a:gd name="adj4" fmla="val -21208"/>
                <a:gd name="adj5" fmla="val -41829"/>
                <a:gd name="adj6" fmla="val -809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类型强制转换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i="1"/>
                <a:t>截取整数部分传送给形参</a:t>
              </a:r>
            </a:p>
          </p:txBody>
        </p:sp>
        <p:sp>
          <p:nvSpPr>
            <p:cNvPr id="58374" name="Line 5"/>
            <p:cNvSpPr>
              <a:spLocks noChangeShapeType="1"/>
            </p:cNvSpPr>
            <p:nvPr/>
          </p:nvSpPr>
          <p:spPr bwMode="auto">
            <a:xfrm flipH="1">
              <a:off x="2064" y="2976"/>
              <a:ext cx="1056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6894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04840" name="AutoShape 8"/>
          <p:cNvSpPr>
            <a:spLocks/>
          </p:cNvSpPr>
          <p:nvPr/>
        </p:nvSpPr>
        <p:spPr bwMode="auto">
          <a:xfrm>
            <a:off x="5791200" y="23526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939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8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0423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0427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0428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0429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0419" name="Rectangle 11"/>
          <p:cNvSpPr>
            <a:spLocks noChangeArrowheads="1"/>
          </p:cNvSpPr>
          <p:nvPr/>
        </p:nvSpPr>
        <p:spPr bwMode="auto">
          <a:xfrm>
            <a:off x="609600" y="32067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int a, b, c ;</a:t>
            </a:r>
          </a:p>
        </p:txBody>
      </p:sp>
      <p:sp>
        <p:nvSpPr>
          <p:cNvPr id="60420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923661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042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1450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1454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1455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1456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1451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1452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1453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1448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1449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1444" name="Rectangle 14"/>
          <p:cNvSpPr>
            <a:spLocks noChangeArrowheads="1"/>
          </p:cNvSpPr>
          <p:nvPr/>
        </p:nvSpPr>
        <p:spPr bwMode="auto">
          <a:xfrm>
            <a:off x="609600" y="35671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cin &gt;&gt; a &gt;&gt; b;</a:t>
            </a:r>
          </a:p>
        </p:txBody>
      </p:sp>
      <p:sp>
        <p:nvSpPr>
          <p:cNvPr id="61445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1447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,  </a:t>
            </a:r>
            <a:r>
              <a:rPr lang="en-US" altLang="zh-CN" b="0" dirty="0" err="1"/>
              <a:t>int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int</a:t>
            </a:r>
            <a:r>
              <a:rPr lang="en-US" altLang="zh-CN" b="0" dirty="0"/>
              <a:t> a, b, c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c = add(</a:t>
            </a:r>
            <a:r>
              <a:rPr lang="en-US" altLang="zh-CN" b="0" dirty="0" err="1"/>
              <a:t>a,b</a:t>
            </a:r>
            <a:r>
              <a:rPr lang="en-US" altLang="zh-CN" b="0" dirty="0"/>
              <a:t>)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 = " &lt;&lt; c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int</a:t>
            </a:r>
            <a:r>
              <a:rPr lang="en-US" altLang="zh-CN" b="0" dirty="0"/>
              <a:t> j 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 </a:t>
            </a:r>
            <a:r>
              <a:rPr lang="en-US" altLang="zh-CN" b="0" dirty="0" err="1"/>
              <a:t>i</a:t>
            </a:r>
            <a:r>
              <a:rPr lang="en-US" altLang="zh-CN" b="0" dirty="0"/>
              <a:t> + + ;  j + +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return ( </a:t>
            </a:r>
            <a:r>
              <a:rPr lang="en-US" altLang="zh-CN" b="0" dirty="0" err="1"/>
              <a:t>i</a:t>
            </a:r>
            <a:r>
              <a:rPr lang="en-US" altLang="zh-CN" b="0" dirty="0"/>
              <a:t> + j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grpSp>
        <p:nvGrpSpPr>
          <p:cNvPr id="62466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2474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2478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2479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2480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2475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2476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2477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2467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2472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2473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2468" name="Rectangle 14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  <p:sp>
        <p:nvSpPr>
          <p:cNvPr id="62469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9840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2471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3510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3514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15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16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3511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3512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3513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3505" name="Group 12"/>
            <p:cNvGrpSpPr>
              <a:grpSpLocks/>
            </p:cNvGrpSpPr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3508" name="AutoShape 13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09" name="AutoShape 14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3506" name="Text Box 15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</a:p>
          </p:txBody>
        </p:sp>
        <p:sp>
          <p:nvSpPr>
            <p:cNvPr id="63507" name="Text Box 16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</a:p>
          </p:txBody>
        </p:sp>
      </p:grpSp>
      <p:grpSp>
        <p:nvGrpSpPr>
          <p:cNvPr id="63492" name="Group 17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3503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3504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63501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63502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334000" y="2559050"/>
            <a:ext cx="1676400" cy="533400"/>
            <a:chOff x="3360" y="2256"/>
            <a:chExt cx="1056" cy="336"/>
          </a:xfrm>
        </p:grpSpPr>
        <p:sp>
          <p:nvSpPr>
            <p:cNvPr id="590872" name="AutoShape 24"/>
            <p:cNvSpPr>
              <a:spLocks noChangeArrowheads="1"/>
            </p:cNvSpPr>
            <p:nvPr/>
          </p:nvSpPr>
          <p:spPr bwMode="auto">
            <a:xfrm>
              <a:off x="4226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headEnd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8000"/>
                </a:solidFill>
                <a:ea typeface="宋体" pitchFamily="2" charset="-122"/>
              </a:endParaRPr>
            </a:p>
          </p:txBody>
        </p:sp>
        <p:sp>
          <p:nvSpPr>
            <p:cNvPr id="590873" name="AutoShape 25"/>
            <p:cNvSpPr>
              <a:spLocks noChangeArrowheads="1"/>
            </p:cNvSpPr>
            <p:nvPr/>
          </p:nvSpPr>
          <p:spPr bwMode="auto">
            <a:xfrm>
              <a:off x="3360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headEnd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8000"/>
                </a:solidFill>
                <a:ea typeface="宋体" pitchFamily="2" charset="-122"/>
              </a:endParaRPr>
            </a:p>
          </p:txBody>
        </p:sp>
      </p:grpSp>
      <p:sp>
        <p:nvSpPr>
          <p:cNvPr id="63496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0876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3498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,  </a:t>
            </a:r>
            <a:r>
              <a:rPr lang="en-US" altLang="zh-CN" b="0" dirty="0" err="1"/>
              <a:t>int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int</a:t>
            </a:r>
            <a:r>
              <a:rPr lang="en-US" altLang="zh-CN" b="0" dirty="0"/>
              <a:t> a, b, c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c = add(</a:t>
            </a:r>
            <a:r>
              <a:rPr lang="en-US" altLang="zh-CN" b="0" dirty="0" err="1"/>
              <a:t>a,b</a:t>
            </a:r>
            <a:r>
              <a:rPr lang="en-US" altLang="zh-CN" b="0" dirty="0"/>
              <a:t>)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 = " &lt;&lt; c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int</a:t>
            </a:r>
            <a:r>
              <a:rPr lang="en-US" altLang="zh-CN" b="0" dirty="0"/>
              <a:t> j 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 </a:t>
            </a:r>
            <a:r>
              <a:rPr lang="en-US" altLang="zh-CN" b="0" dirty="0" err="1"/>
              <a:t>i</a:t>
            </a:r>
            <a:r>
              <a:rPr lang="en-US" altLang="zh-CN" b="0" dirty="0"/>
              <a:t> + + ;  j + +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return ( </a:t>
            </a:r>
            <a:r>
              <a:rPr lang="en-US" altLang="zh-CN" b="0" dirty="0" err="1"/>
              <a:t>i</a:t>
            </a:r>
            <a:r>
              <a:rPr lang="en-US" altLang="zh-CN" b="0" dirty="0"/>
              <a:t> + j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63495" name="Rectangle 26"/>
          <p:cNvSpPr>
            <a:spLocks noChangeArrowheads="1"/>
          </p:cNvSpPr>
          <p:nvPr/>
        </p:nvSpPr>
        <p:spPr bwMode="auto">
          <a:xfrm>
            <a:off x="609600" y="4797152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int add(int i, int j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4535" name="Group 3"/>
            <p:cNvGrpSpPr>
              <a:grpSpLocks/>
            </p:cNvGrpSpPr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4538" name="AutoShape 4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CC3300"/>
                    </a:solidFill>
                  </a:rPr>
                  <a:t>2</a:t>
                </a:r>
                <a:endParaRPr lang="en-US" altLang="zh-CN" b="0"/>
              </a:p>
            </p:txBody>
          </p:sp>
          <p:sp>
            <p:nvSpPr>
              <p:cNvPr id="64539" name="AutoShape 5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CC3300"/>
                    </a:solidFill>
                  </a:rPr>
                  <a:t>4</a:t>
                </a:r>
              </a:p>
            </p:txBody>
          </p:sp>
        </p:grpSp>
        <p:sp>
          <p:nvSpPr>
            <p:cNvPr id="64536" name="Text Box 6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</a:p>
          </p:txBody>
        </p:sp>
        <p:sp>
          <p:nvSpPr>
            <p:cNvPr id="64537" name="Text Box 7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</a:p>
          </p:txBody>
        </p:sp>
      </p:grpSp>
      <p:sp>
        <p:nvSpPr>
          <p:cNvPr id="64514" name="Text Box 8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4515" name="Group 9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4528" name="Group 10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4532" name="AutoShape 1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4533" name="AutoShape 12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4534" name="AutoShape 13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4529" name="Text Box 14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4530" name="Text Box 15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4531" name="Text Box 16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4516" name="Group 17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4526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4527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4517" name="AutoShape 20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4518" name="AutoShape 21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1895" name="AutoShape 23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1896" name="AutoShape 24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64520" name="Rectangle 25"/>
          <p:cNvSpPr>
            <a:spLocks noChangeArrowheads="1"/>
          </p:cNvSpPr>
          <p:nvPr/>
        </p:nvSpPr>
        <p:spPr bwMode="auto">
          <a:xfrm>
            <a:off x="609600" y="5170488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{  i + + ;  j + + ;</a:t>
            </a:r>
          </a:p>
        </p:txBody>
      </p:sp>
      <p:sp>
        <p:nvSpPr>
          <p:cNvPr id="64521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1899" name="Rectangle 2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4523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5562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5566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5567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5568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5563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5564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5565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5539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5540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5541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5542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5543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5560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5561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5544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5545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2917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2918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5556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5557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010400" y="3625850"/>
            <a:ext cx="1295400" cy="677863"/>
            <a:chOff x="4224" y="2928"/>
            <a:chExt cx="1008" cy="475"/>
          </a:xfrm>
        </p:grpSpPr>
        <p:sp>
          <p:nvSpPr>
            <p:cNvPr id="592923" name="AutoShape 27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592924" name="Rectangle 28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5549" name="Rectangle 29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 return ( i + j );</a:t>
            </a:r>
          </a:p>
        </p:txBody>
      </p:sp>
      <p:sp>
        <p:nvSpPr>
          <p:cNvPr id="65550" name="Text Box 30"/>
          <p:cNvSpPr txBox="1">
            <a:spLocks noChangeArrowheads="1"/>
          </p:cNvSpPr>
          <p:nvPr/>
        </p:nvSpPr>
        <p:spPr bwMode="auto">
          <a:xfrm>
            <a:off x="762000" y="120173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2927" name="AutoShape 31"/>
          <p:cNvSpPr>
            <a:spLocks noChangeArrowheads="1"/>
          </p:cNvSpPr>
          <p:nvPr/>
        </p:nvSpPr>
        <p:spPr bwMode="auto">
          <a:xfrm>
            <a:off x="5486400" y="3702050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 + 5</a:t>
            </a:r>
          </a:p>
        </p:txBody>
      </p:sp>
      <p:sp>
        <p:nvSpPr>
          <p:cNvPr id="592928" name="Rectangle 3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5553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27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6582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6586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6587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6588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6583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6584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6585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6562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6563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6564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6566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6580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6581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6567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6568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6569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3941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3942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6570" name="Group 23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6576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6577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8</a:t>
              </a:r>
            </a:p>
          </p:txBody>
        </p:sp>
      </p:grpSp>
      <p:sp>
        <p:nvSpPr>
          <p:cNvPr id="66571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3948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657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66574" name="Text Box 31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6575" name="Rectangle 32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 return ( i + j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7586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7608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7612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7613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7614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7609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7610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7611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7587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7588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7590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7591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7606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7607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594962" name="AutoShape 18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7593" name="AutoShape 19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7594" name="AutoShape 20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7595" name="Group 21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4966" name="AutoShape 22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4967" name="AutoShape 23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594968" name="AutoShape 24"/>
          <p:cNvSpPr>
            <a:spLocks noChangeArrowheads="1"/>
          </p:cNvSpPr>
          <p:nvPr/>
        </p:nvSpPr>
        <p:spPr bwMode="auto">
          <a:xfrm flipH="1" flipV="1">
            <a:off x="8080375" y="2559050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0000"/>
          </a:solidFill>
          <a:ln w="6350">
            <a:noFill/>
            <a:miter lim="800000"/>
            <a:headEnd/>
            <a:tailEnd type="none" w="med" len="lg"/>
          </a:ln>
          <a:effectLst>
            <a:outerShdw dist="56796" dir="20006097" algn="ctr" rotWithShape="0">
              <a:schemeClr val="bg2"/>
            </a:outerShdw>
          </a:effectLst>
        </p:spPr>
        <p:txBody>
          <a:bodyPr rot="10800000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7597" name="Rectangle 25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  <p:sp>
        <p:nvSpPr>
          <p:cNvPr id="67598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grpSp>
        <p:nvGrpSpPr>
          <p:cNvPr id="67599" name="Group 27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7602" name="Text Box 28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7603" name="AutoShape 29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8</a:t>
              </a:r>
            </a:p>
          </p:txBody>
        </p:sp>
      </p:grpSp>
      <p:sp>
        <p:nvSpPr>
          <p:cNvPr id="594974" name="Rectangle 30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7601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2" grpId="0" animBg="1" autoUpdateAnimBg="0"/>
      <p:bldP spid="59496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8619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8623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8624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8625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8620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8621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8610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8617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8618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8611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8612" name="Text Box 16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5985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8614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8616" name="Rectangle 21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6894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</a:t>
            </a:r>
            <a:r>
              <a:rPr lang="en-US" altLang="zh-CN" i="1">
                <a:solidFill>
                  <a:srgbClr val="0000FF"/>
                </a:solidFill>
              </a:rPr>
              <a:t>volume ( r,  h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05864" name="AutoShape 8"/>
          <p:cNvSpPr>
            <a:spLocks/>
          </p:cNvSpPr>
          <p:nvPr/>
        </p:nvSpPr>
        <p:spPr bwMode="auto">
          <a:xfrm>
            <a:off x="5410200" y="39528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9634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9645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9649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9650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9651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9647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9648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9635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9643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9644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9636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97007" name="Text Box 15"/>
          <p:cNvSpPr txBox="1">
            <a:spLocks noChangeArrowheads="1"/>
          </p:cNvSpPr>
          <p:nvPr/>
        </p:nvSpPr>
        <p:spPr bwMode="auto">
          <a:xfrm>
            <a:off x="5356225" y="4692650"/>
            <a:ext cx="638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1">
                <a:solidFill>
                  <a:srgbClr val="3333FF"/>
                </a:solidFill>
              </a:rPr>
              <a:t>输出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5327650" y="5103813"/>
            <a:ext cx="3359150" cy="396875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</a:rPr>
              <a:t>c = 8</a:t>
            </a:r>
          </a:p>
        </p:txBody>
      </p:sp>
      <p:sp>
        <p:nvSpPr>
          <p:cNvPr id="69639" name="Rectangle 17"/>
          <p:cNvSpPr>
            <a:spLocks noChangeArrowheads="1"/>
          </p:cNvSpPr>
          <p:nvPr/>
        </p:nvSpPr>
        <p:spPr bwMode="auto">
          <a:xfrm>
            <a:off x="609600" y="42148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cout &lt;&lt; "c = " &lt;&lt; c &lt;&lt; endl ;</a:t>
            </a:r>
          </a:p>
        </p:txBody>
      </p:sp>
      <p:sp>
        <p:nvSpPr>
          <p:cNvPr id="69640" name="Text Box 18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9642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utoUpdateAnimBg="0"/>
      <p:bldP spid="597008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0661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0662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533400" y="1492250"/>
            <a:ext cx="8359775" cy="3771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1">
                <a:latin typeface="黑体" pitchFamily="2" charset="-122"/>
                <a:ea typeface="黑体" pitchFamily="2" charset="-122"/>
              </a:rPr>
              <a:t>分析：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分别定义函数求不同几何体的体积</a:t>
            </a:r>
            <a:endParaRPr lang="zh-CN" altLang="en-US" b="0" i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 圆柱体的体积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r</a:t>
            </a:r>
            <a:r>
              <a:rPr lang="en-US" altLang="zh-CN" b="0" baseline="30000"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h</a:t>
            </a:r>
          </a:p>
          <a:p>
            <a:pPr>
              <a:lnSpc>
                <a:spcPct val="14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double CylinderVolume(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h 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b="0">
                <a:latin typeface="黑体" pitchFamily="2" charset="-122"/>
                <a:ea typeface="黑体" pitchFamily="2" charset="-122"/>
                <a:sym typeface="Symbol" pitchFamily="18" charset="2"/>
              </a:rPr>
              <a:t> 圆筒的体积 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= </a:t>
            </a:r>
            <a:r>
              <a:rPr lang="zh-CN" altLang="en-US" b="0">
                <a:latin typeface="黑体" pitchFamily="2" charset="-122"/>
                <a:ea typeface="黑体" pitchFamily="2" charset="-122"/>
                <a:sym typeface="Symbol" pitchFamily="18" charset="2"/>
              </a:rPr>
              <a:t>外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圆柱体的体积 </a:t>
            </a:r>
            <a:r>
              <a:rPr lang="en-US" altLang="zh-CN" b="0">
                <a:ea typeface="黑体" pitchFamily="2" charset="-122"/>
              </a:rPr>
              <a:t>–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内圆柱体的体积 </a:t>
            </a:r>
          </a:p>
          <a:p>
            <a:pPr>
              <a:lnSpc>
                <a:spcPct val="200000"/>
              </a:lnSpc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	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DonutSize(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Outer,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Inner,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Height)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200000"/>
              </a:lnSpc>
            </a:pPr>
            <a:endParaRPr lang="en-US" altLang="zh-CN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1" grpId="0" autoUpdateAnimBg="0"/>
      <p:bldP spid="5980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762000" y="882650"/>
            <a:ext cx="586740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通过参数半径 </a:t>
            </a:r>
            <a:r>
              <a:rPr lang="en-US" altLang="zh-CN" i="1">
                <a:solidFill>
                  <a:srgbClr val="008000"/>
                </a:solidFill>
              </a:rPr>
              <a:t>r </a:t>
            </a:r>
            <a:r>
              <a:rPr lang="zh-CN" altLang="en-US" i="1">
                <a:solidFill>
                  <a:srgbClr val="008000"/>
                </a:solidFill>
              </a:rPr>
              <a:t>和高度 </a:t>
            </a:r>
            <a:r>
              <a:rPr lang="en-US" altLang="zh-CN" i="1">
                <a:solidFill>
                  <a:srgbClr val="008000"/>
                </a:solidFill>
              </a:rPr>
              <a:t>h</a:t>
            </a:r>
            <a:r>
              <a:rPr lang="zh-CN" altLang="en-US" i="1">
                <a:solidFill>
                  <a:srgbClr val="008000"/>
                </a:solidFill>
              </a:rPr>
              <a:t>，返回圆柱体体积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CylinderVolume( double r, double h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const  double  PI = 3.1415;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return  PI * r * r * h;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762000" y="3016250"/>
            <a:ext cx="6400800" cy="298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通过参数外圆柱体半径 </a:t>
            </a:r>
            <a:r>
              <a:rPr lang="en-US" altLang="zh-CN" i="1">
                <a:solidFill>
                  <a:srgbClr val="008000"/>
                </a:solidFill>
              </a:rPr>
              <a:t>Outer</a:t>
            </a:r>
            <a:r>
              <a:rPr lang="zh-CN" altLang="en-US" i="1">
                <a:solidFill>
                  <a:srgbClr val="008000"/>
                </a:solidFill>
              </a:rPr>
              <a:t>，内圆柱体半径 </a:t>
            </a:r>
            <a:r>
              <a:rPr lang="en-US" altLang="zh-CN" i="1">
                <a:solidFill>
                  <a:srgbClr val="008000"/>
                </a:solidFill>
              </a:rPr>
              <a:t>Inner 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和圆柱体高度 </a:t>
            </a:r>
            <a:r>
              <a:rPr lang="en-US" altLang="zh-CN" i="1">
                <a:solidFill>
                  <a:srgbClr val="008000"/>
                </a:solidFill>
              </a:rPr>
              <a:t>Height </a:t>
            </a:r>
            <a:r>
              <a:rPr lang="zh-CN" altLang="en-US" i="1">
                <a:solidFill>
                  <a:srgbClr val="008000"/>
                </a:solidFill>
              </a:rPr>
              <a:t>返回圆筒体积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double DonutSize(double Outer, double Inner, double Height)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{     double OuterSize = CylinderVolume(Outer, Height);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   double HoleSize = CylinderVolume(Inner, Height);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    return OuterSize - HoleSize;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71683" name="Group 5"/>
          <p:cNvGrpSpPr>
            <a:grpSpLocks/>
          </p:cNvGrpSpPr>
          <p:nvPr/>
        </p:nvGrpSpPr>
        <p:grpSpPr bwMode="auto">
          <a:xfrm>
            <a:off x="6786578" y="1071546"/>
            <a:ext cx="1676400" cy="2590800"/>
            <a:chOff x="3456" y="1104"/>
            <a:chExt cx="1536" cy="1776"/>
          </a:xfrm>
        </p:grpSpPr>
        <p:sp>
          <p:nvSpPr>
            <p:cNvPr id="71686" name="AutoShape 6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1687" name="Oval 7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68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3"/>
          <p:cNvSpPr txBox="1">
            <a:spLocks noChangeArrowheads="1"/>
          </p:cNvSpPr>
          <p:nvPr/>
        </p:nvSpPr>
        <p:spPr bwMode="auto">
          <a:xfrm>
            <a:off x="762000" y="882650"/>
            <a:ext cx="586740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通过参数半径 </a:t>
            </a:r>
            <a:r>
              <a:rPr lang="en-US" altLang="zh-CN" i="1">
                <a:solidFill>
                  <a:srgbClr val="008000"/>
                </a:solidFill>
              </a:rPr>
              <a:t>r </a:t>
            </a:r>
            <a:r>
              <a:rPr lang="zh-CN" altLang="en-US" i="1">
                <a:solidFill>
                  <a:srgbClr val="008000"/>
                </a:solidFill>
              </a:rPr>
              <a:t>和高度 </a:t>
            </a:r>
            <a:r>
              <a:rPr lang="en-US" altLang="zh-CN" i="1">
                <a:solidFill>
                  <a:srgbClr val="008000"/>
                </a:solidFill>
              </a:rPr>
              <a:t>h</a:t>
            </a:r>
            <a:r>
              <a:rPr lang="zh-CN" altLang="en-US" i="1">
                <a:solidFill>
                  <a:srgbClr val="008000"/>
                </a:solidFill>
              </a:rPr>
              <a:t>，返回圆柱体体积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CylinderVolume( double r, double h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const  double  PI = 3.1415;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return  PI * r * r * h;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762000" y="3016250"/>
            <a:ext cx="6400800" cy="298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通过参数外圆柱体半径 </a:t>
            </a:r>
            <a:r>
              <a:rPr lang="en-US" altLang="zh-CN" i="1">
                <a:solidFill>
                  <a:srgbClr val="008000"/>
                </a:solidFill>
              </a:rPr>
              <a:t>Outer</a:t>
            </a:r>
            <a:r>
              <a:rPr lang="zh-CN" altLang="en-US" i="1">
                <a:solidFill>
                  <a:srgbClr val="008000"/>
                </a:solidFill>
              </a:rPr>
              <a:t>，内圆柱体半径 </a:t>
            </a:r>
            <a:r>
              <a:rPr lang="en-US" altLang="zh-CN" i="1">
                <a:solidFill>
                  <a:srgbClr val="008000"/>
                </a:solidFill>
              </a:rPr>
              <a:t>Inner 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和圆柱体高度 </a:t>
            </a:r>
            <a:r>
              <a:rPr lang="en-US" altLang="zh-CN" i="1">
                <a:solidFill>
                  <a:srgbClr val="008000"/>
                </a:solidFill>
              </a:rPr>
              <a:t>Height </a:t>
            </a:r>
            <a:r>
              <a:rPr lang="zh-CN" altLang="en-US" i="1">
                <a:solidFill>
                  <a:srgbClr val="008000"/>
                </a:solidFill>
              </a:rPr>
              <a:t>返回圆筒体积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double DonutSize(double Outer, double t Inner, double Height)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{     </a:t>
            </a:r>
            <a:r>
              <a:rPr lang="en-US" altLang="zh-CN" b="0" i="1"/>
              <a:t>double OuterSize = CylinderVolume(Outer, Height);</a:t>
            </a:r>
          </a:p>
          <a:p>
            <a:pPr>
              <a:lnSpc>
                <a:spcPct val="150000"/>
              </a:lnSpc>
            </a:pPr>
            <a:r>
              <a:rPr lang="en-US" altLang="zh-CN" b="0" i="1"/>
              <a:t>       double HoleSize = CylinderVolume(Inner, Height);</a:t>
            </a:r>
          </a:p>
          <a:p>
            <a:pPr>
              <a:lnSpc>
                <a:spcPct val="150000"/>
              </a:lnSpc>
            </a:pPr>
            <a:r>
              <a:rPr lang="en-US" altLang="zh-CN" b="0" i="1"/>
              <a:t>       return OuterSize - HoleSize;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72707" name="Group 5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2713" name="AutoShape 6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2714" name="Oval 7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3168650"/>
            <a:ext cx="7162800" cy="1295400"/>
            <a:chOff x="528" y="2160"/>
            <a:chExt cx="4512" cy="816"/>
          </a:xfrm>
        </p:grpSpPr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528" y="2160"/>
              <a:ext cx="4512" cy="480"/>
            </a:xfrm>
            <a:prstGeom prst="rect">
              <a:avLst/>
            </a:prstGeom>
            <a:solidFill>
              <a:srgbClr val="FFFFFF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170000"/>
                </a:lnSpc>
                <a:defRPr/>
              </a:pPr>
              <a:r>
                <a:rPr lang="en-US" altLang="zh-CN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return CylinderVolume(Outer, Height) - CylinderVolume(Inner, Height) ;</a:t>
              </a:r>
            </a:p>
          </p:txBody>
        </p:sp>
        <p:sp>
          <p:nvSpPr>
            <p:cNvPr id="72712" name="Line 10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33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oval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0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3733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3734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3732" name="Rectangle 9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4758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4759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3333FF"/>
                </a:solidFill>
              </a:rPr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CC3300"/>
                </a:solidFill>
              </a:rPr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02119" name="AutoShape 7"/>
          <p:cNvSpPr>
            <a:spLocks/>
          </p:cNvSpPr>
          <p:nvPr/>
        </p:nvSpPr>
        <p:spPr bwMode="auto">
          <a:xfrm>
            <a:off x="5562600" y="24590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755"/>
              <a:gd name="adj5" fmla="val -155468"/>
              <a:gd name="adj6" fmla="val -960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74756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9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5782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5783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910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i="1">
                <a:solidFill>
                  <a:srgbClr val="3333FF"/>
                </a:solidFill>
                <a:ea typeface="宋体" pitchFamily="2" charset="-122"/>
              </a:rPr>
              <a:t>double CylinderVolume( double r, double h 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double DonutSize(double Outer, double Inner, double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{ double OuterRadius, InnerRadius, Height;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"size of the donut is : "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a typeface="宋体" pitchFamily="2" charset="-122"/>
              </a:rPr>
              <a:t>double CylinderVolume( double r, double h 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a typeface="宋体" pitchFamily="2" charset="-122"/>
              </a:rPr>
              <a:t>{ const  double PI = 3.1415;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a typeface="宋体" pitchFamily="2" charset="-122"/>
              </a:rPr>
              <a:t>   return  PI* r * r * h;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a typeface="宋体" pitchFamily="2" charset="-122"/>
              </a:rPr>
              <a:t>double DonutSize(double Outer, double Inner, double Height)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a typeface="宋体" pitchFamily="2" charset="-122"/>
              </a:rPr>
              <a:t>{ double OuterSize = CylinderVolume(Outer,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a typeface="宋体" pitchFamily="2" charset="-122"/>
              </a:rPr>
              <a:t>   double HoleSize = CylinderVolume(Inner,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a typeface="宋体" pitchFamily="2" charset="-122"/>
              </a:rPr>
              <a:t>   return OuterSize - HoleSize;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603143" name="AutoShape 7"/>
          <p:cNvSpPr>
            <a:spLocks/>
          </p:cNvSpPr>
          <p:nvPr/>
        </p:nvSpPr>
        <p:spPr bwMode="auto">
          <a:xfrm>
            <a:off x="6019800" y="31067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0704"/>
              <a:gd name="adj5" fmla="val 267449"/>
              <a:gd name="adj6" fmla="val -1127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函数定义</a:t>
            </a:r>
          </a:p>
        </p:txBody>
      </p:sp>
      <p:sp>
        <p:nvSpPr>
          <p:cNvPr id="7578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3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6808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6809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</a:t>
            </a:r>
            <a:r>
              <a:rPr lang="en-US" altLang="zh-CN" i="1">
                <a:solidFill>
                  <a:schemeClr val="accent2"/>
                </a:solidFill>
              </a:rPr>
              <a:t>DonutSize( OuterRadius, InnerRadius, Height)</a:t>
            </a:r>
            <a:r>
              <a:rPr lang="en-US" altLang="zh-CN" b="0"/>
              <a:t>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</a:t>
            </a:r>
            <a:r>
              <a:rPr lang="en-US" altLang="zh-CN" i="1">
                <a:solidFill>
                  <a:schemeClr val="accent2"/>
                </a:solidFill>
              </a:rPr>
              <a:t>CylinderVolume(Outer, Height)</a:t>
            </a:r>
            <a:r>
              <a:rPr lang="en-US" altLang="zh-CN" b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</a:t>
            </a:r>
            <a:r>
              <a:rPr lang="en-US" altLang="zh-CN" i="1">
                <a:solidFill>
                  <a:schemeClr val="accent2"/>
                </a:solidFill>
              </a:rPr>
              <a:t>CylinderVolume(Inner, Height)</a:t>
            </a:r>
            <a:r>
              <a:rPr lang="en-US" altLang="zh-CN" b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86400" y="3657600"/>
            <a:ext cx="3200400" cy="1066800"/>
            <a:chOff x="3456" y="2352"/>
            <a:chExt cx="2016" cy="672"/>
          </a:xfrm>
        </p:grpSpPr>
        <p:sp>
          <p:nvSpPr>
            <p:cNvPr id="76806" name="AutoShape 8"/>
            <p:cNvSpPr>
              <a:spLocks/>
            </p:cNvSpPr>
            <p:nvPr/>
          </p:nvSpPr>
          <p:spPr bwMode="auto">
            <a:xfrm>
              <a:off x="4560" y="2640"/>
              <a:ext cx="912" cy="384"/>
            </a:xfrm>
            <a:prstGeom prst="borderCallout2">
              <a:avLst>
                <a:gd name="adj1" fmla="val 18750"/>
                <a:gd name="adj2" fmla="val -5264"/>
                <a:gd name="adj3" fmla="val 18750"/>
                <a:gd name="adj4" fmla="val -30704"/>
                <a:gd name="adj5" fmla="val 192449"/>
                <a:gd name="adj6" fmla="val -11271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调用函数</a:t>
              </a:r>
            </a:p>
          </p:txBody>
        </p:sp>
        <p:sp>
          <p:nvSpPr>
            <p:cNvPr id="76807" name="Line 9"/>
            <p:cNvSpPr>
              <a:spLocks noChangeShapeType="1"/>
            </p:cNvSpPr>
            <p:nvPr/>
          </p:nvSpPr>
          <p:spPr bwMode="auto">
            <a:xfrm>
              <a:off x="3456" y="2352"/>
              <a:ext cx="81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5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7830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831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826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78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7828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  <p:pic>
        <p:nvPicPr>
          <p:cNvPr id="60519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6888" y="4292600"/>
            <a:ext cx="5351462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647700" y="1885950"/>
            <a:ext cx="79629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b="0">
                <a:latin typeface="黑体" pitchFamily="2" charset="-122"/>
                <a:ea typeface="黑体" pitchFamily="2" charset="-122"/>
              </a:rPr>
              <a:t> C</a:t>
            </a:r>
            <a:r>
              <a:rPr lang="en-US" altLang="zh-CN" sz="2000" b="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sz="2000" b="0">
                <a:latin typeface="黑体" pitchFamily="2" charset="-122"/>
                <a:ea typeface="黑体" pitchFamily="2" charset="-122"/>
              </a:rPr>
              <a:t>没有规定在函数调用时实际参数的求值顺序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0">
                <a:latin typeface="黑体" pitchFamily="2" charset="-122"/>
                <a:ea typeface="黑体" pitchFamily="2" charset="-122"/>
              </a:rPr>
              <a:t> 若实际参数表达式之间有求值关联，同一个程序在不同编译器可能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0">
                <a:latin typeface="黑体" pitchFamily="2" charset="-122"/>
                <a:ea typeface="黑体" pitchFamily="2" charset="-122"/>
              </a:rPr>
              <a:t>    产生不同的运行结果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  <p:bldP spid="6062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类型  函数名</a:t>
            </a:r>
            <a:r>
              <a:rPr lang="zh-CN" altLang="en-US" sz="2000"/>
              <a:t> （ </a:t>
            </a:r>
            <a:r>
              <a:rPr lang="zh-CN" altLang="en-US" sz="2000" i="1"/>
              <a:t>形式参数表</a:t>
            </a:r>
            <a:r>
              <a:rPr lang="zh-CN" altLang="en-US" sz="2000"/>
              <a:t> ）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autoUpdateAnimBg="0"/>
      <p:bldP spid="50688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55613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int  add ( int  x ,  int  y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{ return  x + y ; }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{ int  x = 4 ,  y = 6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int  z = add ( ++ x , x + y )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cout &lt;&lt; " 5 + 11 = " &lt;&lt; z &lt;&lt; " ?!\n"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79875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455613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0916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0920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21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22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0917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0918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0919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0914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  <a:endParaRPr lang="en-US" altLang="zh-CN" sz="2000" b="0"/>
            </a:p>
          </p:txBody>
        </p:sp>
        <p:sp>
          <p:nvSpPr>
            <p:cNvPr id="80915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076825" y="3133725"/>
            <a:ext cx="2435225" cy="411163"/>
            <a:chOff x="3198" y="2321"/>
            <a:chExt cx="1534" cy="259"/>
          </a:xfrm>
        </p:grpSpPr>
        <p:grpSp>
          <p:nvGrpSpPr>
            <p:cNvPr id="80909" name="Group 17"/>
            <p:cNvGrpSpPr>
              <a:grpSpLocks/>
            </p:cNvGrpSpPr>
            <p:nvPr/>
          </p:nvGrpSpPr>
          <p:grpSpPr bwMode="auto">
            <a:xfrm>
              <a:off x="3388" y="2321"/>
              <a:ext cx="1344" cy="254"/>
              <a:chOff x="3388" y="2321"/>
              <a:chExt cx="1344" cy="254"/>
            </a:xfrm>
          </p:grpSpPr>
          <p:sp>
            <p:nvSpPr>
              <p:cNvPr id="80912" name="AutoShape 18"/>
              <p:cNvSpPr>
                <a:spLocks noChangeArrowheads="1"/>
              </p:cNvSpPr>
              <p:nvPr/>
            </p:nvSpPr>
            <p:spPr bwMode="auto">
              <a:xfrm>
                <a:off x="3388" y="2321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13" name="AutoShape 19"/>
              <p:cNvSpPr>
                <a:spLocks noChangeArrowheads="1"/>
              </p:cNvSpPr>
              <p:nvPr/>
            </p:nvSpPr>
            <p:spPr bwMode="auto">
              <a:xfrm>
                <a:off x="4252" y="2321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0910" name="Text Box 20"/>
            <p:cNvSpPr txBox="1">
              <a:spLocks noChangeArrowheads="1"/>
            </p:cNvSpPr>
            <p:nvPr/>
          </p:nvSpPr>
          <p:spPr bwMode="auto">
            <a:xfrm>
              <a:off x="3198" y="233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0911" name="Text Box 21"/>
            <p:cNvSpPr txBox="1">
              <a:spLocks noChangeArrowheads="1"/>
            </p:cNvSpPr>
            <p:nvPr/>
          </p:nvSpPr>
          <p:spPr bwMode="auto">
            <a:xfrm>
              <a:off x="4062" y="232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y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78450" y="3133725"/>
            <a:ext cx="2133600" cy="403225"/>
            <a:chOff x="3216" y="2631"/>
            <a:chExt cx="1344" cy="254"/>
          </a:xfrm>
        </p:grpSpPr>
        <p:sp>
          <p:nvSpPr>
            <p:cNvPr id="80907" name="AutoShape 23"/>
            <p:cNvSpPr>
              <a:spLocks noChangeArrowheads="1"/>
            </p:cNvSpPr>
            <p:nvPr/>
          </p:nvSpPr>
          <p:spPr bwMode="auto">
            <a:xfrm>
              <a:off x="3216" y="2631"/>
              <a:ext cx="480" cy="254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2000">
                <a:solidFill>
                  <a:srgbClr val="CC0000"/>
                </a:solidFill>
              </a:endParaRPr>
            </a:p>
          </p:txBody>
        </p:sp>
        <p:sp>
          <p:nvSpPr>
            <p:cNvPr id="80908" name="AutoShape 24"/>
            <p:cNvSpPr>
              <a:spLocks noChangeArrowheads="1"/>
            </p:cNvSpPr>
            <p:nvPr/>
          </p:nvSpPr>
          <p:spPr bwMode="auto">
            <a:xfrm>
              <a:off x="4080" y="2631"/>
              <a:ext cx="480" cy="254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10</a:t>
              </a:r>
            </a:p>
          </p:txBody>
        </p:sp>
      </p:grpSp>
      <p:sp>
        <p:nvSpPr>
          <p:cNvPr id="924697" name="AutoShape 25"/>
          <p:cNvSpPr>
            <a:spLocks noChangeArrowheads="1"/>
          </p:cNvSpPr>
          <p:nvPr/>
        </p:nvSpPr>
        <p:spPr bwMode="auto">
          <a:xfrm>
            <a:off x="6981825" y="25384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5050"/>
          </a:solidFill>
          <a:ln w="6350">
            <a:noFill/>
            <a:miter lim="800000"/>
            <a:headEnd/>
            <a:tailEnd type="none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924698" name="Text Box 26"/>
          <p:cNvSpPr txBox="1">
            <a:spLocks noChangeArrowheads="1"/>
          </p:cNvSpPr>
          <p:nvPr/>
        </p:nvSpPr>
        <p:spPr bwMode="auto">
          <a:xfrm>
            <a:off x="6838950" y="2143125"/>
            <a:ext cx="579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x+y</a:t>
            </a:r>
          </a:p>
        </p:txBody>
      </p:sp>
      <p:sp>
        <p:nvSpPr>
          <p:cNvPr id="80906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6" grpId="0" autoUpdateAnimBg="0"/>
      <p:bldP spid="924697" grpId="0" animBg="1" autoUpdateAnimBg="0"/>
      <p:bldP spid="92469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grpSp>
        <p:nvGrpSpPr>
          <p:cNvPr id="81922" name="Group 3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170" y="1248"/>
            <a:chExt cx="2398" cy="259"/>
          </a:xfrm>
        </p:grpSpPr>
        <p:grpSp>
          <p:nvGrpSpPr>
            <p:cNvPr id="81938" name="Group 4"/>
            <p:cNvGrpSpPr>
              <a:grpSpLocks/>
            </p:cNvGrpSpPr>
            <p:nvPr/>
          </p:nvGrpSpPr>
          <p:grpSpPr bwMode="auto">
            <a:xfrm>
              <a:off x="3360" y="1248"/>
              <a:ext cx="2208" cy="259"/>
              <a:chOff x="3360" y="1248"/>
              <a:chExt cx="2208" cy="259"/>
            </a:xfrm>
          </p:grpSpPr>
          <p:sp>
            <p:nvSpPr>
              <p:cNvPr id="81942" name="AutoShape 5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2000"/>
                  <a:t>4</a:t>
                </a:r>
                <a:endParaRPr lang="en-US" altLang="zh-CN" sz="2000" b="0"/>
              </a:p>
            </p:txBody>
          </p:sp>
          <p:sp>
            <p:nvSpPr>
              <p:cNvPr id="81943" name="AutoShape 6"/>
              <p:cNvSpPr>
                <a:spLocks noChangeArrowheads="1"/>
              </p:cNvSpPr>
              <p:nvPr/>
            </p:nvSpPr>
            <p:spPr bwMode="auto">
              <a:xfrm>
                <a:off x="4224" y="1253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2000"/>
                  <a:t>6</a:t>
                </a:r>
              </a:p>
            </p:txBody>
          </p:sp>
          <p:sp>
            <p:nvSpPr>
              <p:cNvPr id="81944" name="AutoShape 7"/>
              <p:cNvSpPr>
                <a:spLocks noChangeArrowheads="1"/>
              </p:cNvSpPr>
              <p:nvPr/>
            </p:nvSpPr>
            <p:spPr bwMode="auto">
              <a:xfrm>
                <a:off x="5088" y="1253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1939" name="Text Box 8"/>
            <p:cNvSpPr txBox="1">
              <a:spLocks noChangeArrowheads="1"/>
            </p:cNvSpPr>
            <p:nvPr/>
          </p:nvSpPr>
          <p:spPr bwMode="auto">
            <a:xfrm>
              <a:off x="3170" y="1248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1940" name="Text Box 9"/>
            <p:cNvSpPr txBox="1">
              <a:spLocks noChangeArrowheads="1"/>
            </p:cNvSpPr>
            <p:nvPr/>
          </p:nvSpPr>
          <p:spPr bwMode="auto">
            <a:xfrm>
              <a:off x="4032" y="1257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1941" name="Text Box 10"/>
            <p:cNvSpPr txBox="1">
              <a:spLocks noChangeArrowheads="1"/>
            </p:cNvSpPr>
            <p:nvPr/>
          </p:nvSpPr>
          <p:spPr bwMode="auto">
            <a:xfrm>
              <a:off x="4902" y="1248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sp>
        <p:nvSpPr>
          <p:cNvPr id="608267" name="Text Box 11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sp>
        <p:nvSpPr>
          <p:cNvPr id="608268" name="AutoShape 12"/>
          <p:cNvSpPr>
            <a:spLocks noChangeArrowheads="1"/>
          </p:cNvSpPr>
          <p:nvPr/>
        </p:nvSpPr>
        <p:spPr bwMode="auto">
          <a:xfrm>
            <a:off x="5334000" y="1700213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>
              <a:solidFill>
                <a:srgbClr val="FF0000"/>
              </a:solidFill>
            </a:endParaRPr>
          </a:p>
        </p:txBody>
      </p:sp>
      <p:sp>
        <p:nvSpPr>
          <p:cNvPr id="81925" name="AutoShape 13"/>
          <p:cNvSpPr>
            <a:spLocks noChangeArrowheads="1"/>
          </p:cNvSpPr>
          <p:nvPr/>
        </p:nvSpPr>
        <p:spPr bwMode="auto">
          <a:xfrm>
            <a:off x="67056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/>
              <a:t>6</a:t>
            </a:r>
          </a:p>
        </p:txBody>
      </p:sp>
      <p:grpSp>
        <p:nvGrpSpPr>
          <p:cNvPr id="81926" name="Group 14"/>
          <p:cNvGrpSpPr>
            <a:grpSpLocks/>
          </p:cNvGrpSpPr>
          <p:nvPr/>
        </p:nvGrpSpPr>
        <p:grpSpPr bwMode="auto">
          <a:xfrm>
            <a:off x="5076825" y="3133725"/>
            <a:ext cx="2435225" cy="411163"/>
            <a:chOff x="3198" y="2333"/>
            <a:chExt cx="1534" cy="259"/>
          </a:xfrm>
        </p:grpSpPr>
        <p:grpSp>
          <p:nvGrpSpPr>
            <p:cNvPr id="81933" name="Group 15"/>
            <p:cNvGrpSpPr>
              <a:grpSpLocks/>
            </p:cNvGrpSpPr>
            <p:nvPr/>
          </p:nvGrpSpPr>
          <p:grpSpPr bwMode="auto">
            <a:xfrm>
              <a:off x="3388" y="2333"/>
              <a:ext cx="1344" cy="254"/>
              <a:chOff x="3388" y="2333"/>
              <a:chExt cx="1344" cy="254"/>
            </a:xfrm>
          </p:grpSpPr>
          <p:sp>
            <p:nvSpPr>
              <p:cNvPr id="81936" name="AutoShape 16"/>
              <p:cNvSpPr>
                <a:spLocks noChangeArrowheads="1"/>
              </p:cNvSpPr>
              <p:nvPr/>
            </p:nvSpPr>
            <p:spPr bwMode="auto">
              <a:xfrm>
                <a:off x="3388" y="2333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1937" name="AutoShape 17"/>
              <p:cNvSpPr>
                <a:spLocks noChangeArrowheads="1"/>
              </p:cNvSpPr>
              <p:nvPr/>
            </p:nvSpPr>
            <p:spPr bwMode="auto">
              <a:xfrm>
                <a:off x="4252" y="2333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1934" name="Text Box 18"/>
            <p:cNvSpPr txBox="1">
              <a:spLocks noChangeArrowheads="1"/>
            </p:cNvSpPr>
            <p:nvPr/>
          </p:nvSpPr>
          <p:spPr bwMode="auto">
            <a:xfrm>
              <a:off x="3198" y="2342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1935" name="Text Box 19"/>
            <p:cNvSpPr txBox="1">
              <a:spLocks noChangeArrowheads="1"/>
            </p:cNvSpPr>
            <p:nvPr/>
          </p:nvSpPr>
          <p:spPr bwMode="auto">
            <a:xfrm>
              <a:off x="4062" y="2333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y</a:t>
              </a:r>
            </a:p>
          </p:txBody>
        </p:sp>
      </p:grpSp>
      <p:sp>
        <p:nvSpPr>
          <p:cNvPr id="81927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608277" name="Text Box 21"/>
          <p:cNvSpPr txBox="1">
            <a:spLocks noChangeArrowheads="1"/>
          </p:cNvSpPr>
          <p:nvPr/>
        </p:nvSpPr>
        <p:spPr bwMode="auto">
          <a:xfrm>
            <a:off x="5410200" y="2141538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</a:p>
        </p:txBody>
      </p:sp>
      <p:sp>
        <p:nvSpPr>
          <p:cNvPr id="608278" name="AutoShape 22"/>
          <p:cNvSpPr>
            <a:spLocks noChangeArrowheads="1"/>
          </p:cNvSpPr>
          <p:nvPr/>
        </p:nvSpPr>
        <p:spPr bwMode="auto">
          <a:xfrm>
            <a:off x="5565775" y="25384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5050"/>
          </a:solidFill>
          <a:ln w="6350">
            <a:noFill/>
            <a:miter lim="800000"/>
            <a:headEnd/>
            <a:tailEnd type="none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608279" name="AutoShape 23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608280" name="Text Box 24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1932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8" grpId="0" animBg="1" autoUpdateAnimBg="0"/>
      <p:bldP spid="608277" grpId="0" autoUpdateAnimBg="0"/>
      <p:bldP spid="608278" grpId="0" animBg="1" autoUpdateAnimBg="0"/>
      <p:bldP spid="60827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2948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2965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2969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2970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2971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2966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2967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2968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2963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82964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2950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2951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2952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2953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2954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2961" name="Text Box 22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2962" name="AutoShape 23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sp>
        <p:nvSpPr>
          <p:cNvPr id="609304" name="AutoShape 24"/>
          <p:cNvSpPr>
            <a:spLocks noChangeArrowheads="1"/>
          </p:cNvSpPr>
          <p:nvPr/>
        </p:nvSpPr>
        <p:spPr bwMode="auto">
          <a:xfrm>
            <a:off x="5715000" y="3681413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5 + 10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239000" y="3605213"/>
            <a:ext cx="1295400" cy="677862"/>
            <a:chOff x="4224" y="2928"/>
            <a:chExt cx="1008" cy="475"/>
          </a:xfrm>
        </p:grpSpPr>
        <p:sp>
          <p:nvSpPr>
            <p:cNvPr id="609306" name="AutoShape 26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609307" name="Rectangle 27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958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04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3972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3989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3993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3994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3995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3990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3991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3992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3973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3987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83988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3974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3975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3976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3977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3978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83979" name="AutoShape 21"/>
          <p:cNvSpPr>
            <a:spLocks noChangeArrowheads="1"/>
          </p:cNvSpPr>
          <p:nvPr/>
        </p:nvSpPr>
        <p:spPr bwMode="auto">
          <a:xfrm>
            <a:off x="5715000" y="3681413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5 + 10</a:t>
            </a:r>
          </a:p>
        </p:txBody>
      </p:sp>
      <p:grpSp>
        <p:nvGrpSpPr>
          <p:cNvPr id="83980" name="Group 22"/>
          <p:cNvGrpSpPr>
            <a:grpSpLocks/>
          </p:cNvGrpSpPr>
          <p:nvPr/>
        </p:nvGrpSpPr>
        <p:grpSpPr bwMode="auto">
          <a:xfrm>
            <a:off x="7239000" y="3605213"/>
            <a:ext cx="1295400" cy="677862"/>
            <a:chOff x="4224" y="2928"/>
            <a:chExt cx="1008" cy="475"/>
          </a:xfrm>
        </p:grpSpPr>
        <p:sp>
          <p:nvSpPr>
            <p:cNvPr id="610327" name="AutoShape 23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610328" name="Rectangle 24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3981" name="Group 25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3983" name="Text Box 26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3984" name="AutoShape 27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15</a:t>
              </a:r>
            </a:p>
          </p:txBody>
        </p:sp>
      </p:grpSp>
      <p:sp>
        <p:nvSpPr>
          <p:cNvPr id="83982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4996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5011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5015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5016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5017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5012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5013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5014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4997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5009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chemeClr val="hlink"/>
                </a:solidFill>
              </a:endParaRPr>
            </a:p>
          </p:txBody>
        </p:sp>
        <p:sp>
          <p:nvSpPr>
            <p:cNvPr id="85010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4998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4999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5000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5001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5002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611349" name="AutoShape 21"/>
          <p:cNvSpPr>
            <a:spLocks noChangeArrowheads="1"/>
          </p:cNvSpPr>
          <p:nvPr/>
        </p:nvSpPr>
        <p:spPr bwMode="auto">
          <a:xfrm flipH="1" flipV="1">
            <a:off x="8385175" y="23860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0000"/>
          </a:solidFill>
          <a:ln w="6350">
            <a:noFill/>
            <a:miter lim="800000"/>
            <a:headEnd/>
            <a:tailEnd type="none" w="med" len="lg"/>
          </a:ln>
          <a:effectLst>
            <a:outerShdw dist="56796" dir="20006097" algn="ctr" rotWithShape="0">
              <a:schemeClr val="bg2"/>
            </a:outerShdw>
          </a:effectLst>
        </p:spPr>
        <p:txBody>
          <a:bodyPr rot="10800000"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11350" name="AutoShape 22"/>
          <p:cNvSpPr>
            <a:spLocks noChangeArrowheads="1"/>
          </p:cNvSpPr>
          <p:nvPr/>
        </p:nvSpPr>
        <p:spPr bwMode="auto">
          <a:xfrm>
            <a:off x="80772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15</a:t>
            </a:r>
            <a:endParaRPr lang="en-US" altLang="zh-CN" sz="2000" b="0">
              <a:ea typeface="宋体" pitchFamily="2" charset="-122"/>
            </a:endParaRPr>
          </a:p>
        </p:txBody>
      </p:sp>
      <p:grpSp>
        <p:nvGrpSpPr>
          <p:cNvPr id="85005" name="Group 23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5007" name="Text Box 24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5008" name="AutoShape 25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15</a:t>
              </a:r>
            </a:p>
          </p:txBody>
        </p:sp>
      </p:grpSp>
      <p:sp>
        <p:nvSpPr>
          <p:cNvPr id="85006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9" grpId="0" animBg="1" autoUpdateAnimBg="0"/>
      <p:bldP spid="611350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6019" name="AutoShape 4"/>
          <p:cNvSpPr>
            <a:spLocks noChangeArrowheads="1"/>
          </p:cNvSpPr>
          <p:nvPr/>
        </p:nvSpPr>
        <p:spPr bwMode="auto">
          <a:xfrm>
            <a:off x="5334000" y="1700213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6020" name="AutoShape 5"/>
          <p:cNvSpPr>
            <a:spLocks noChangeArrowheads="1"/>
          </p:cNvSpPr>
          <p:nvPr/>
        </p:nvSpPr>
        <p:spPr bwMode="auto">
          <a:xfrm>
            <a:off x="67056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612358" name="AutoShape 6"/>
          <p:cNvSpPr>
            <a:spLocks noChangeArrowheads="1"/>
          </p:cNvSpPr>
          <p:nvPr/>
        </p:nvSpPr>
        <p:spPr bwMode="auto">
          <a:xfrm>
            <a:off x="80772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15</a:t>
            </a:r>
            <a:endParaRPr lang="en-US" altLang="zh-CN" sz="2000" b="0">
              <a:ea typeface="宋体" pitchFamily="2" charset="-122"/>
            </a:endParaRP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5032375" y="17002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x</a:t>
            </a:r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6400800" y="1714500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y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7781925" y="1700213"/>
            <a:ext cx="293688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z</a:t>
            </a:r>
          </a:p>
        </p:txBody>
      </p:sp>
      <p:grpSp>
        <p:nvGrpSpPr>
          <p:cNvPr id="86025" name="Group 10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6035" name="AutoShape 11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chemeClr val="hlink"/>
                </a:solidFill>
              </a:endParaRPr>
            </a:p>
          </p:txBody>
        </p:sp>
        <p:sp>
          <p:nvSpPr>
            <p:cNvPr id="86036" name="AutoShape 12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602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24300" y="4476750"/>
            <a:ext cx="5081588" cy="1681163"/>
            <a:chOff x="2472" y="2820"/>
            <a:chExt cx="3201" cy="1059"/>
          </a:xfrm>
        </p:grpSpPr>
        <p:sp>
          <p:nvSpPr>
            <p:cNvPr id="612372" name="Text Box 20"/>
            <p:cNvSpPr txBox="1">
              <a:spLocks noChangeArrowheads="1"/>
            </p:cNvSpPr>
            <p:nvPr/>
          </p:nvSpPr>
          <p:spPr bwMode="auto">
            <a:xfrm>
              <a:off x="2472" y="2927"/>
              <a:ext cx="771" cy="250"/>
            </a:xfrm>
            <a:prstGeom prst="rect">
              <a:avLst/>
            </a:prstGeom>
            <a:solidFill>
              <a:srgbClr val="ECE6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VC2010</a:t>
              </a:r>
              <a:endPara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pic>
          <p:nvPicPr>
            <p:cNvPr id="86034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820"/>
              <a:ext cx="2521" cy="1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140200" y="2636838"/>
            <a:ext cx="4772025" cy="1690687"/>
            <a:chOff x="2604" y="1716"/>
            <a:chExt cx="3006" cy="1065"/>
          </a:xfrm>
        </p:grpSpPr>
        <p:pic>
          <p:nvPicPr>
            <p:cNvPr id="86031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8" y="1716"/>
              <a:ext cx="2432" cy="1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2371" name="Text Box 19"/>
            <p:cNvSpPr txBox="1">
              <a:spLocks noChangeArrowheads="1"/>
            </p:cNvSpPr>
            <p:nvPr/>
          </p:nvSpPr>
          <p:spPr bwMode="auto">
            <a:xfrm>
              <a:off x="2604" y="1782"/>
              <a:ext cx="548" cy="250"/>
            </a:xfrm>
            <a:prstGeom prst="rect">
              <a:avLst/>
            </a:prstGeom>
            <a:solidFill>
              <a:srgbClr val="ECE6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VC6.0</a:t>
              </a:r>
            </a:p>
          </p:txBody>
        </p:sp>
      </p:grpSp>
      <p:sp>
        <p:nvSpPr>
          <p:cNvPr id="612373" name="Oval 21"/>
          <p:cNvSpPr>
            <a:spLocks noChangeArrowheads="1"/>
          </p:cNvSpPr>
          <p:nvPr/>
        </p:nvSpPr>
        <p:spPr bwMode="auto">
          <a:xfrm>
            <a:off x="6156325" y="2781300"/>
            <a:ext cx="503238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2374" name="Oval 22"/>
          <p:cNvSpPr>
            <a:spLocks noChangeArrowheads="1"/>
          </p:cNvSpPr>
          <p:nvPr/>
        </p:nvSpPr>
        <p:spPr bwMode="auto">
          <a:xfrm>
            <a:off x="6156325" y="4652963"/>
            <a:ext cx="503238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6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3" grpId="0" animBg="1"/>
      <p:bldP spid="61237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3380" name="AutoShape 4"/>
          <p:cNvSpPr>
            <a:spLocks noChangeArrowheads="1"/>
          </p:cNvSpPr>
          <p:nvPr/>
        </p:nvSpPr>
        <p:spPr bwMode="auto">
          <a:xfrm>
            <a:off x="4356100" y="1196975"/>
            <a:ext cx="4244975" cy="1439863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修改程序</a:t>
            </a:r>
          </a:p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消除副作用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533400" y="4149725"/>
            <a:ext cx="4114800" cy="1127125"/>
          </a:xfrm>
          <a:prstGeom prst="rect">
            <a:avLst/>
          </a:prstGeom>
          <a:solidFill>
            <a:srgbClr val="FFE1FF"/>
          </a:solidFill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int  z = add 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, x + y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cout &lt;&lt; " 5 + 11 = " &lt;&lt; z &lt;&lt; "\n" ;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98975" y="2778125"/>
            <a:ext cx="4086225" cy="1238250"/>
            <a:chOff x="2724" y="1706"/>
            <a:chExt cx="2574" cy="780"/>
          </a:xfrm>
        </p:grpSpPr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3168" y="1706"/>
            <a:ext cx="2130" cy="780"/>
          </p:xfrm>
          <a:graphic>
            <a:graphicData uri="http://schemas.openxmlformats.org/presentationml/2006/ole">
              <p:oleObj spid="_x0000_s2050" name="位图图像" r:id="rId3" imgW="3381847" imgH="1238423" progId="PBrush">
                <p:embed/>
              </p:oleObj>
            </a:graphicData>
          </a:graphic>
        </p:graphicFrame>
        <p:sp>
          <p:nvSpPr>
            <p:cNvPr id="613390" name="Text Box 14"/>
            <p:cNvSpPr txBox="1">
              <a:spLocks noChangeArrowheads="1"/>
            </p:cNvSpPr>
            <p:nvPr/>
          </p:nvSpPr>
          <p:spPr bwMode="auto">
            <a:xfrm>
              <a:off x="2724" y="1774"/>
              <a:ext cx="4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VC6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70363" y="4291013"/>
            <a:ext cx="4433887" cy="1298575"/>
            <a:chOff x="2517" y="2659"/>
            <a:chExt cx="2793" cy="818"/>
          </a:xfrm>
        </p:grpSpPr>
        <p:pic>
          <p:nvPicPr>
            <p:cNvPr id="2058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2" y="2659"/>
              <a:ext cx="215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3391" name="Text Box 15"/>
            <p:cNvSpPr txBox="1">
              <a:spLocks noChangeArrowheads="1"/>
            </p:cNvSpPr>
            <p:nvPr/>
          </p:nvSpPr>
          <p:spPr bwMode="auto">
            <a:xfrm>
              <a:off x="2517" y="2704"/>
              <a:ext cx="6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VC2010</a:t>
              </a:r>
              <a:endPara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 animBg="1" autoUpdateAnimBg="0"/>
      <p:bldP spid="613381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910513" cy="243361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C++</a:t>
            </a:r>
            <a:r>
              <a:rPr lang="zh-CN" altLang="en-US" sz="2000">
                <a:ea typeface="Arial Unicode MS"/>
                <a:cs typeface="Arial Unicode MS"/>
              </a:rPr>
              <a:t>允许指定传值参数的默认值。当函数调用中省略默认参数时，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默认值自动传递给被调用函数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默认参数在函数原型定义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默认参数放在一般参数之后 </a:t>
            </a:r>
            <a:r>
              <a:rPr lang="zh-CN" altLang="en-US" sz="2000" smtClean="0">
                <a:ea typeface="Arial Unicode MS"/>
                <a:cs typeface="Arial Unicode MS"/>
              </a:rPr>
              <a:t>（</a:t>
            </a:r>
            <a:r>
              <a:rPr lang="zh-CN" altLang="en-US" sz="2000" smtClean="0">
                <a:solidFill>
                  <a:schemeClr val="accent1"/>
                </a:solidFill>
                <a:ea typeface="Arial Unicode MS"/>
                <a:cs typeface="Arial Unicode MS"/>
              </a:rPr>
              <a:t>靠右</a:t>
            </a:r>
            <a:r>
              <a:rPr lang="zh-CN" altLang="en-US" sz="2000" smtClean="0">
                <a:ea typeface="Arial Unicode MS"/>
                <a:cs typeface="Arial Unicode MS"/>
              </a:rPr>
              <a:t>）</a:t>
            </a:r>
            <a:endParaRPr lang="zh-CN" altLang="en-US" sz="2000">
              <a:ea typeface="Arial Unicode MS"/>
              <a:cs typeface="Arial Unicode MS"/>
            </a:endParaRP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2" grpId="0" autoUpdateAnimBg="0"/>
      <p:bldP spid="6144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2164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3-7  </a:t>
            </a:r>
            <a:r>
              <a:rPr lang="zh-CN" altLang="en-US" i="1">
                <a:solidFill>
                  <a:srgbClr val="008000"/>
                </a:solidFill>
              </a:rPr>
              <a:t>使用默认参数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 power ( double  real,  int n = 2 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double  r = 3.0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 &lt;&lt;  power ( r )  &lt;&lt; 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 &lt;&lt;  power ( r, 3 )  &lt;&lt; 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 power ( double  real ,   int  n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if  ( n == 0 )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return  1.0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double  result = real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for ( int  i = 2 ;  i &lt;= n ;  i ++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result *= real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return  result;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类型  函数名 （ 形式参数表 ）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r, 3 )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16451" name="Oval 3"/>
          <p:cNvSpPr>
            <a:spLocks noChangeArrowheads="1"/>
          </p:cNvSpPr>
          <p:nvPr/>
        </p:nvSpPr>
        <p:spPr bwMode="auto">
          <a:xfrm>
            <a:off x="3886200" y="1628775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6452" name="AutoShape 4"/>
          <p:cNvSpPr>
            <a:spLocks/>
          </p:cNvSpPr>
          <p:nvPr/>
        </p:nvSpPr>
        <p:spPr bwMode="auto">
          <a:xfrm>
            <a:off x="6553200" y="2747963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787"/>
              <a:gd name="adj5" fmla="val -105468"/>
              <a:gd name="adj6" fmla="val -106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定义默认参数</a:t>
            </a:r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nimBg="1"/>
      <p:bldP spid="616452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power ( r )</a:t>
            </a:r>
            <a:r>
              <a:rPr lang="en-US" altLang="zh-CN" b="0">
                <a:ea typeface="宋体" pitchFamily="2" charset="-122"/>
              </a:rPr>
              <a:t>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r, 3 )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17475" name="Oval 3"/>
          <p:cNvSpPr>
            <a:spLocks noChangeArrowheads="1"/>
          </p:cNvSpPr>
          <p:nvPr/>
        </p:nvSpPr>
        <p:spPr bwMode="auto">
          <a:xfrm>
            <a:off x="2286000" y="2616200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7476" name="AutoShape 4"/>
          <p:cNvSpPr>
            <a:spLocks/>
          </p:cNvSpPr>
          <p:nvPr/>
        </p:nvSpPr>
        <p:spPr bwMode="auto">
          <a:xfrm>
            <a:off x="5867400" y="1752600"/>
            <a:ext cx="1752600" cy="914400"/>
          </a:xfrm>
          <a:prstGeom prst="borderCallout2">
            <a:avLst>
              <a:gd name="adj1" fmla="val 12500"/>
              <a:gd name="adj2" fmla="val -4347"/>
              <a:gd name="adj3" fmla="val 12500"/>
              <a:gd name="adj4" fmla="val -36505"/>
              <a:gd name="adj5" fmla="val 98611"/>
              <a:gd name="adj6" fmla="val -139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使用默认参数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i="1"/>
              <a:t>power ( r</a:t>
            </a:r>
            <a:r>
              <a:rPr lang="zh-CN" altLang="en-US" i="1"/>
              <a:t>，</a:t>
            </a:r>
            <a:r>
              <a:rPr lang="en-US" altLang="zh-CN" i="1"/>
              <a:t>2 )</a:t>
            </a:r>
          </a:p>
        </p:txBody>
      </p:sp>
      <p:sp>
        <p:nvSpPr>
          <p:cNvPr id="9216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nimBg="1"/>
      <p:bldP spid="617476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</a:t>
            </a:r>
            <a:r>
              <a:rPr lang="en-US" altLang="zh-CN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power ( r, 3 )</a:t>
            </a:r>
            <a:r>
              <a:rPr lang="en-US" altLang="zh-CN" b="0">
                <a:ea typeface="宋体" pitchFamily="2" charset="-122"/>
              </a:rPr>
              <a:t>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accent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618499" name="Oval 3"/>
          <p:cNvSpPr>
            <a:spLocks noChangeArrowheads="1"/>
          </p:cNvSpPr>
          <p:nvPr/>
        </p:nvSpPr>
        <p:spPr bwMode="auto">
          <a:xfrm>
            <a:off x="2286000" y="2900363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8500" name="AutoShape 4"/>
          <p:cNvSpPr>
            <a:spLocks/>
          </p:cNvSpPr>
          <p:nvPr/>
        </p:nvSpPr>
        <p:spPr bwMode="auto">
          <a:xfrm>
            <a:off x="5943600" y="2057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2500"/>
              <a:gd name="adj5" fmla="val 138282"/>
              <a:gd name="adj6" fmla="val -123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不使用默认参数</a:t>
            </a:r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animBg="1"/>
      <p:bldP spid="618500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 ( )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delay ( int k ,  int time =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 ( )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) ;</a:t>
            </a:r>
          </a:p>
        </p:txBody>
      </p:sp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5754688" y="2286000"/>
            <a:ext cx="123507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OK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421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2" grpId="0" autoUpdateAnimBg="0"/>
      <p:bldP spid="619523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int  f ( )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void  delay ( int k ,  int time = f ( ) ) ;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4294188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ferror1 ( int x ,  </a:t>
            </a:r>
            <a:r>
              <a:rPr lang="en-US" altLang="zh-CN" sz="2000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y = 1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,  int  z ) ;</a:t>
            </a:r>
          </a:p>
        </p:txBody>
      </p:sp>
      <p:sp>
        <p:nvSpPr>
          <p:cNvPr id="620548" name="AutoShape 4"/>
          <p:cNvSpPr>
            <a:spLocks noChangeArrowheads="1"/>
          </p:cNvSpPr>
          <p:nvPr/>
        </p:nvSpPr>
        <p:spPr bwMode="auto">
          <a:xfrm>
            <a:off x="5727700" y="3048000"/>
            <a:ext cx="1550988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Error</a:t>
            </a: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52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autoUpdateAnimBg="0"/>
      <p:bldP spid="620548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int  f ( )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void  delay ( int k ,  int time = f ( ) ) ;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4281488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ferror1 ( int x ,  </a:t>
            </a:r>
            <a:r>
              <a:rPr lang="en-US" altLang="zh-CN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y = 1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,  int  z ) ;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3857625" cy="1463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ferror2 ( int x ,  int y = 0 )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ferror2 ( int x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ferror2 ( 3 ) ;</a:t>
            </a:r>
            <a:r>
              <a:rPr lang="en-US" altLang="zh-CN" sz="2000" b="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	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调用哪个函数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?</a:t>
            </a:r>
            <a:r>
              <a:rPr lang="en-US" altLang="zh-CN" b="0" i="1">
                <a:solidFill>
                  <a:srgbClr val="0033CC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21573" name="AutoShape 5"/>
          <p:cNvSpPr>
            <a:spLocks noChangeArrowheads="1"/>
          </p:cNvSpPr>
          <p:nvPr/>
        </p:nvSpPr>
        <p:spPr bwMode="auto">
          <a:xfrm>
            <a:off x="5749925" y="4165600"/>
            <a:ext cx="1555750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Error</a:t>
            </a: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626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build="p" autoUpdateAnimBg="0" advAuto="0"/>
      <p:bldP spid="621573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1704975"/>
            <a:ext cx="6934200" cy="24028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形参指针对应的实际参数是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地址表达式</a:t>
            </a:r>
            <a:r>
              <a:rPr lang="zh-CN" altLang="en-US" sz="2000">
                <a:ea typeface="Arial Unicode MS"/>
                <a:cs typeface="Arial Unicode MS"/>
              </a:rPr>
              <a:t>，即对象的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指针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实际参数把对象的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地址</a:t>
            </a:r>
            <a:r>
              <a:rPr lang="zh-CN" altLang="en-US" sz="2000">
                <a:ea typeface="Arial Unicode MS"/>
                <a:cs typeface="Arial Unicode MS"/>
              </a:rPr>
              <a:t>值赋给形式参数名标识的指针变量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被调用函数通过形参指针</a:t>
            </a:r>
            <a:r>
              <a:rPr lang="zh-CN" altLang="en-US" sz="2000">
                <a:solidFill>
                  <a:schemeClr val="accent1"/>
                </a:solidFill>
                <a:ea typeface="Arial Unicode MS"/>
                <a:cs typeface="Arial Unicode MS"/>
              </a:rPr>
              <a:t>间接访问实参所指对象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7910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3-8  </a:t>
            </a:r>
            <a:r>
              <a:rPr lang="zh-CN" altLang="en-US" sz="2000" i="1">
                <a:solidFill>
                  <a:srgbClr val="008000"/>
                </a:solidFill>
              </a:rPr>
              <a:t>交换对象的值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 swap ( int * ,   int *  )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{  int  a = 3 ,   b = 8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 swap ( &amp;a , &amp;b )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 cout &lt;&lt;"after swapping... \n"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 swap ( int  * x ,  int * y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int  temp = * x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* x  =  * y 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* y =  temp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98306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8307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99345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99346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99343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99344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99341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9342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99339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9340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499100" y="3549650"/>
            <a:ext cx="2959100" cy="1066800"/>
            <a:chOff x="3464" y="2400"/>
            <a:chExt cx="1864" cy="672"/>
          </a:xfrm>
        </p:grpSpPr>
        <p:sp>
          <p:nvSpPr>
            <p:cNvPr id="99337" name="Freeform 16"/>
            <p:cNvSpPr>
              <a:spLocks/>
            </p:cNvSpPr>
            <p:nvPr/>
          </p:nvSpPr>
          <p:spPr bwMode="auto">
            <a:xfrm>
              <a:off x="3464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99338" name="Freeform 17"/>
            <p:cNvSpPr>
              <a:spLocks/>
            </p:cNvSpPr>
            <p:nvPr/>
          </p:nvSpPr>
          <p:spPr bwMode="auto">
            <a:xfrm>
              <a:off x="4512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pPr algn="ctr"/>
              <a:endParaRPr lang="zh-CN" altLang="en-US"/>
            </a:p>
          </p:txBody>
        </p:sp>
      </p:grpSp>
      <p:sp>
        <p:nvSpPr>
          <p:cNvPr id="99335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933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3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100367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0368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0354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0365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100366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0355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4650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0364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0356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4653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0362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4655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100358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0359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696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类型 </a:t>
            </a:r>
            <a:r>
              <a:rPr lang="zh-CN" altLang="en-US" sz="2000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函数名 （ 形式参数表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函数返回值类型    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函数体中由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语句返回的值的类型。没有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	    返回值其类型为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void</a:t>
            </a:r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7" name="Group 2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101392" name="Rectangle 3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1393" name="Text Box 4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1378" name="Group 5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1390" name="Rectangle 6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101391" name="Text Box 7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1379" name="Group 8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5673" name="Rectangle 9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1389" name="Text Box 10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1380" name="Group 11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1387" name="Text Box 13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5678" name="Text Box 14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625679" name="Freeform 15"/>
          <p:cNvSpPr>
            <a:spLocks/>
          </p:cNvSpPr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1383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1384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1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626692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8</a:t>
              </a:r>
            </a:p>
          </p:txBody>
        </p:sp>
        <p:sp>
          <p:nvSpPr>
            <p:cNvPr id="102417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2402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2414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FF"/>
                  </a:solidFill>
                </a:rPr>
                <a:t>3</a:t>
              </a:r>
            </a:p>
          </p:txBody>
        </p:sp>
        <p:sp>
          <p:nvSpPr>
            <p:cNvPr id="102415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2403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2413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2404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2411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10240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240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626709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908050"/>
            <a:ext cx="3544887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7717" name="AutoShape 5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sp>
        <p:nvSpPr>
          <p:cNvPr id="1034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6" grpId="0" autoUpdateAnimBg="0"/>
      <p:bldP spid="627717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990600" y="227647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FFFFFF"/>
                </a:solidFill>
              </a:rPr>
              <a:t>int x = 20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445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0445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ChangeArrowheads="1"/>
          </p:cNvSpPr>
          <p:nvPr/>
        </p:nvSpPr>
        <p:spPr bwMode="auto">
          <a:xfrm>
            <a:off x="990600" y="2616200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</a:t>
            </a:r>
            <a:r>
              <a:rPr lang="en-US" altLang="zh-CN"/>
              <a:t> </a:t>
            </a:r>
            <a:r>
              <a:rPr lang="en-US" altLang="zh-CN" b="0"/>
              <a:t>int x = 20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976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547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0547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ChangeArrowheads="1"/>
          </p:cNvSpPr>
          <p:nvPr/>
        </p:nvSpPr>
        <p:spPr bwMode="auto">
          <a:xfrm>
            <a:off x="990600" y="36242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void func ( int * p )</a:t>
            </a:r>
            <a:r>
              <a:rPr lang="en-US" altLang="zh-CN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079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650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6508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6509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15000" y="4083050"/>
            <a:ext cx="1295400" cy="381000"/>
            <a:chOff x="3600" y="3072"/>
            <a:chExt cx="816" cy="240"/>
          </a:xfrm>
        </p:grpSpPr>
        <p:sp>
          <p:nvSpPr>
            <p:cNvPr id="106506" name="Rectangle 11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106507" name="Text Box 12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p</a:t>
              </a:r>
            </a:p>
          </p:txBody>
        </p:sp>
      </p:grpSp>
      <p:sp>
        <p:nvSpPr>
          <p:cNvPr id="630797" name="Freeform 13"/>
          <p:cNvSpPr>
            <a:spLocks/>
          </p:cNvSpPr>
          <p:nvPr/>
        </p:nvSpPr>
        <p:spPr bwMode="auto">
          <a:xfrm>
            <a:off x="5499100" y="3016250"/>
            <a:ext cx="1295400" cy="1066800"/>
          </a:xfrm>
          <a:custGeom>
            <a:avLst/>
            <a:gdLst>
              <a:gd name="T0" fmla="*/ 2147483647 w 816"/>
              <a:gd name="T1" fmla="*/ 0 h 672"/>
              <a:gd name="T2" fmla="*/ 2147483647 w 816"/>
              <a:gd name="T3" fmla="*/ 2147483647 h 672"/>
              <a:gd name="T4" fmla="*/ 2147483647 w 816"/>
              <a:gd name="T5" fmla="*/ 2147483647 h 672"/>
              <a:gd name="T6" fmla="*/ 2147483647 w 816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672"/>
              <a:gd name="T14" fmla="*/ 816 w 81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672">
                <a:moveTo>
                  <a:pt x="184" y="0"/>
                </a:moveTo>
                <a:cubicBezTo>
                  <a:pt x="92" y="12"/>
                  <a:pt x="0" y="24"/>
                  <a:pt x="88" y="96"/>
                </a:cubicBezTo>
                <a:cubicBezTo>
                  <a:pt x="176" y="168"/>
                  <a:pt x="608" y="336"/>
                  <a:pt x="712" y="432"/>
                </a:cubicBezTo>
                <a:cubicBezTo>
                  <a:pt x="816" y="528"/>
                  <a:pt x="712" y="632"/>
                  <a:pt x="712" y="672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6505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ChangeArrowheads="1"/>
          </p:cNvSpPr>
          <p:nvPr/>
        </p:nvSpPr>
        <p:spPr bwMode="auto">
          <a:xfrm>
            <a:off x="990600" y="36242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void func ( int * p )</a:t>
            </a:r>
            <a:r>
              <a:rPr lang="en-US" altLang="zh-CN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181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752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7532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7533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181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752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107529" name="Freeform 12"/>
          <p:cNvSpPr>
            <a:spLocks/>
          </p:cNvSpPr>
          <p:nvPr/>
        </p:nvSpPr>
        <p:spPr bwMode="auto">
          <a:xfrm>
            <a:off x="5499100" y="3016250"/>
            <a:ext cx="1295400" cy="1066800"/>
          </a:xfrm>
          <a:custGeom>
            <a:avLst/>
            <a:gdLst>
              <a:gd name="T0" fmla="*/ 2147483647 w 816"/>
              <a:gd name="T1" fmla="*/ 0 h 672"/>
              <a:gd name="T2" fmla="*/ 2147483647 w 816"/>
              <a:gd name="T3" fmla="*/ 2147483647 h 672"/>
              <a:gd name="T4" fmla="*/ 2147483647 w 816"/>
              <a:gd name="T5" fmla="*/ 2147483647 h 672"/>
              <a:gd name="T6" fmla="*/ 2147483647 w 816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672"/>
              <a:gd name="T14" fmla="*/ 816 w 81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672">
                <a:moveTo>
                  <a:pt x="184" y="0"/>
                </a:moveTo>
                <a:cubicBezTo>
                  <a:pt x="92" y="12"/>
                  <a:pt x="0" y="24"/>
                  <a:pt x="88" y="96"/>
                </a:cubicBezTo>
                <a:cubicBezTo>
                  <a:pt x="176" y="168"/>
                  <a:pt x="608" y="336"/>
                  <a:pt x="712" y="432"/>
                </a:cubicBezTo>
                <a:cubicBezTo>
                  <a:pt x="816" y="528"/>
                  <a:pt x="712" y="632"/>
                  <a:pt x="712" y="672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7531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21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990600" y="39417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854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283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855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8558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8559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284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855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08556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08557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2847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855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ChangeArrowheads="1"/>
          </p:cNvSpPr>
          <p:nvPr/>
        </p:nvSpPr>
        <p:spPr bwMode="auto">
          <a:xfrm>
            <a:off x="990600" y="42513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957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957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9582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9583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9576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09577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09580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09581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957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ChangeArrowheads="1"/>
          </p:cNvSpPr>
          <p:nvPr/>
        </p:nvSpPr>
        <p:spPr bwMode="auto">
          <a:xfrm>
            <a:off x="990600" y="42719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059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488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059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060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1060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0600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0601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0604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0605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0603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8F8F8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8F8F8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8662</TotalTime>
  <Words>33924</Words>
  <Application>Microsoft Office PowerPoint</Application>
  <PresentationFormat>全屏显示(4:3)</PresentationFormat>
  <Paragraphs>7504</Paragraphs>
  <Slides>427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427</vt:i4>
      </vt:variant>
    </vt:vector>
  </HeadingPairs>
  <TitlesOfParts>
    <vt:vector size="432" baseType="lpstr">
      <vt:lpstr>Strategic</vt:lpstr>
      <vt:lpstr>BMP 图象</vt:lpstr>
      <vt:lpstr>位图图像</vt:lpstr>
      <vt:lpstr>公式</vt:lpstr>
      <vt:lpstr>Equation</vt:lpstr>
      <vt:lpstr>第3章  函数</vt:lpstr>
      <vt:lpstr>第3章  函数</vt:lpstr>
      <vt:lpstr>第3章  函数</vt:lpstr>
      <vt:lpstr>3.1  函数的定义和调用</vt:lpstr>
      <vt:lpstr>3.1  函数的定义和调用</vt:lpstr>
      <vt:lpstr>3.1  函数的定义和调用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幻灯片 45</vt:lpstr>
      <vt:lpstr>3.2 函数参数的传递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幻灯片 152</vt:lpstr>
      <vt:lpstr>3.3  函数调用机制 </vt:lpstr>
      <vt:lpstr>3.3  函数调用机制 </vt:lpstr>
      <vt:lpstr>3.3  函数调用机制 </vt:lpstr>
      <vt:lpstr>3.3.1 嵌套调用</vt:lpstr>
      <vt:lpstr>3.3.1 嵌套调用</vt:lpstr>
      <vt:lpstr>3.3.1 嵌套调用</vt:lpstr>
      <vt:lpstr>3.3.1 嵌套调用</vt:lpstr>
      <vt:lpstr>3.3.1 嵌套调用</vt:lpstr>
      <vt:lpstr>3.3.1 嵌套调用</vt:lpstr>
      <vt:lpstr>3.3.1 嵌套调用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幻灯片 184</vt:lpstr>
      <vt:lpstr>幻灯片 185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幻灯片 257</vt:lpstr>
      <vt:lpstr>3.4  函数指针 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幻灯片 308</vt:lpstr>
      <vt:lpstr>3.5 内联函数和重载函数 </vt:lpstr>
      <vt:lpstr>3.5.1 内联函数</vt:lpstr>
      <vt:lpstr>3.5.1 内联函数</vt:lpstr>
      <vt:lpstr>3.5.1 内联函数</vt:lpstr>
      <vt:lpstr>3.5.1 内联函数</vt:lpstr>
      <vt:lpstr>3.5.1 内联函数</vt:lpstr>
      <vt:lpstr>3.5.2 函数重载</vt:lpstr>
      <vt:lpstr>3.5.2 函数重载</vt:lpstr>
      <vt:lpstr>3.5.2 函数重载</vt:lpstr>
      <vt:lpstr>3.5.2 函数重载</vt:lpstr>
      <vt:lpstr>3.5.2 函数重载</vt:lpstr>
      <vt:lpstr>幻灯片 320</vt:lpstr>
      <vt:lpstr>3.6 变量存储特性与标识符作用域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幻灯片 373</vt:lpstr>
      <vt:lpstr>3.7 多文件程序结构 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幻灯片 394</vt:lpstr>
      <vt:lpstr>3.8  命名空间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3.8.2  定义名空间 </vt:lpstr>
      <vt:lpstr>3.8.3  使用名空间 </vt:lpstr>
      <vt:lpstr>幻灯片 415</vt:lpstr>
      <vt:lpstr>幻灯片 416</vt:lpstr>
      <vt:lpstr>3.9  终止程序执行 </vt:lpstr>
      <vt:lpstr>幻灯片 418</vt:lpstr>
      <vt:lpstr>小结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  <vt:lpstr>幻灯片 427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271</cp:revision>
  <dcterms:created xsi:type="dcterms:W3CDTF">2002-08-30T17:00:15Z</dcterms:created>
  <dcterms:modified xsi:type="dcterms:W3CDTF">2020-10-31T12:58:09Z</dcterms:modified>
</cp:coreProperties>
</file>