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120.xml" ContentType="application/vnd.openxmlformats-officedocument.presentationml.slide+xml"/>
  <Override PartName="/ppt/slides/slide218.xml" ContentType="application/vnd.openxmlformats-officedocument.presentationml.slide+xml"/>
  <Override PartName="/ppt/slides/slide265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388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50.xml" ContentType="application/vnd.openxmlformats-officedocument.presentationml.slide+xml"/>
  <Override PartName="/ppt/slides/slide243.xml" ContentType="application/vnd.openxmlformats-officedocument.presentationml.slide+xml"/>
  <Override PartName="/ppt/slides/slide290.xml" ContentType="application/vnd.openxmlformats-officedocument.presentationml.slide+xml"/>
  <Override PartName="/ppt/slides/slide221.xml" ContentType="application/vnd.openxmlformats-officedocument.presentationml.slide+xml"/>
  <Override PartName="/ppt/slides/slide319.xml" ContentType="application/vnd.openxmlformats-officedocument.presentationml.slide+xml"/>
  <Override PartName="/ppt/slides/slide366.xml" ContentType="application/vnd.openxmlformats-officedocument.presentationml.slide+xml"/>
  <Override PartName="/ppt/slides/slide158.xml" ContentType="application/vnd.openxmlformats-officedocument.presentationml.slide+xml"/>
  <Override PartName="/ppt/slides/slide344.xml" ContentType="application/vnd.openxmlformats-officedocument.presentationml.slide+xml"/>
  <Override PartName="/ppt/slides/slide391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slides/slide333.xml" ContentType="application/vnd.openxmlformats-officedocument.presentationml.slide+xml"/>
  <Override PartName="/ppt/slides/slide380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259.xml" ContentType="application/vnd.openxmlformats-officedocument.presentationml.slide+xml"/>
  <Override PartName="/ppt/slides/slide32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s/slide248.xml" ContentType="application/vnd.openxmlformats-officedocument.presentationml.slide+xml"/>
  <Override PartName="/ppt/slides/slide295.xml" ContentType="application/vnd.openxmlformats-officedocument.presentationml.slide+xml"/>
  <Override PartName="/ppt/slides/slide300.xml" ContentType="application/vnd.openxmlformats-officedocument.presentationml.slide+xml"/>
  <Override PartName="/ppt/slides/slide311.xml" ContentType="application/vnd.openxmlformats-officedocument.presentationml.slide+xml"/>
  <Default Extension="png" ContentType="image/png"/>
  <Override PartName="/ppt/slides/slide55.xml" ContentType="application/vnd.openxmlformats-officedocument.presentationml.slide+xml"/>
  <Override PartName="/ppt/slides/slide237.xml" ContentType="application/vnd.openxmlformats-officedocument.presentationml.slide+xml"/>
  <Override PartName="/ppt/slides/slide284.xml" ContentType="application/vnd.openxmlformats-officedocument.presentationml.slide+xml"/>
  <Override PartName="/ppt/theme/theme2.xml" ContentType="application/vnd.openxmlformats-officedocument.them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26.xml" ContentType="application/vnd.openxmlformats-officedocument.presentationml.slide+xml"/>
  <Override PartName="/ppt/slides/slide262.xml" ContentType="application/vnd.openxmlformats-officedocument.presentationml.slide+xml"/>
  <Override PartName="/ppt/slides/slide273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ppt/slides/slide251.xml" ContentType="application/vnd.openxmlformats-officedocument.presentationml.slide+xml"/>
  <Override PartName="/ppt/slides/slide349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s/slide240.xml" ContentType="application/vnd.openxmlformats-officedocument.presentationml.slide+xml"/>
  <Override PartName="/ppt/slides/slide327.xml" ContentType="application/vnd.openxmlformats-officedocument.presentationml.slide+xml"/>
  <Override PartName="/ppt/slides/slide338.xml" ContentType="application/vnd.openxmlformats-officedocument.presentationml.slide+xml"/>
  <Override PartName="/ppt/slides/slide374.xml" ContentType="application/vnd.openxmlformats-officedocument.presentationml.slide+xml"/>
  <Override PartName="/ppt/slides/slide385.xml" ContentType="application/vnd.openxmlformats-officedocument.presentationml.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316.xml" ContentType="application/vnd.openxmlformats-officedocument.presentationml.slide+xml"/>
  <Override PartName="/ppt/slides/slide363.xml" ContentType="application/vnd.openxmlformats-officedocument.presentationml.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305.xml" ContentType="application/vnd.openxmlformats-officedocument.presentationml.slide+xml"/>
  <Override PartName="/ppt/slides/slide352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slides/slide278.xml" ContentType="application/vnd.openxmlformats-officedocument.presentationml.slide+xml"/>
  <Override PartName="/ppt/slides/slide289.xml" ContentType="application/vnd.openxmlformats-officedocument.presentationml.slide+xml"/>
  <Override PartName="/ppt/slides/slide330.xml" ContentType="application/vnd.openxmlformats-officedocument.presentationml.slide+xml"/>
  <Override PartName="/ppt/slides/slide341.xml" ContentType="application/vnd.openxmlformats-officedocument.presentationml.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slides/slide267.xml" ContentType="application/vnd.openxmlformats-officedocument.presentationml.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s/slide209.xml" ContentType="application/vnd.openxmlformats-officedocument.presentationml.slide+xml"/>
  <Override PartName="/ppt/slides/slide25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s/slide234.xml" ContentType="application/vnd.openxmlformats-officedocument.presentationml.slide+xml"/>
  <Override PartName="/ppt/slides/slide245.xml" ContentType="application/vnd.openxmlformats-officedocument.presentationml.slide+xml"/>
  <Override PartName="/ppt/slides/slide281.xml" ContentType="application/vnd.openxmlformats-officedocument.presentationml.slide+xml"/>
  <Override PartName="/ppt/slides/slide292.xml" ContentType="application/vnd.openxmlformats-officedocument.presentationml.slide+xml"/>
  <Override PartName="/ppt/slides/slide379.xml" ContentType="application/vnd.openxmlformats-officedocument.presentationml.slide+xml"/>
  <Override PartName="/ppt/slides/slide41.xml" ContentType="application/vnd.openxmlformats-officedocument.presentationml.slide+xml"/>
  <Override PartName="/ppt/slides/slide223.xml" ContentType="application/vnd.openxmlformats-officedocument.presentationml.slide+xml"/>
  <Override PartName="/ppt/slides/slide270.xml" ContentType="application/vnd.openxmlformats-officedocument.presentationml.slide+xml"/>
  <Override PartName="/ppt/slides/slide357.xml" ContentType="application/vnd.openxmlformats-officedocument.presentationml.slide+xml"/>
  <Override PartName="/ppt/slides/slide368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s/slide346.xml" ContentType="application/vnd.openxmlformats-officedocument.presentationml.slide+xml"/>
  <Override PartName="/ppt/slides/slide393.xml" ContentType="application/vnd.openxmlformats-officedocument.presentationml.slide+xml"/>
  <Override PartName="/ppt/slides/slide138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335.xml" ContentType="application/vnd.openxmlformats-officedocument.presentationml.slide+xml"/>
  <Override PartName="/ppt/slides/slide382.xml" ContentType="application/vnd.openxmlformats-officedocument.presentationml.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174.xml" ContentType="application/vnd.openxmlformats-officedocument.presentationml.slide+xml"/>
  <Override PartName="/ppt/slides/slide324.xml" ContentType="application/vnd.openxmlformats-officedocument.presentationml.slide+xml"/>
  <Override PartName="/ppt/slides/slide371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s/slide297.xml" ContentType="application/vnd.openxmlformats-officedocument.presentationml.slide+xml"/>
  <Override PartName="/ppt/slides/slide302.xml" ContentType="application/vnd.openxmlformats-officedocument.presentationml.slide+xml"/>
  <Override PartName="/ppt/slides/slide313.xml" ContentType="application/vnd.openxmlformats-officedocument.presentationml.slide+xml"/>
  <Override PartName="/ppt/slides/slide360.xml" ContentType="application/vnd.openxmlformats-officedocument.presentationml.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239.xml" ContentType="application/vnd.openxmlformats-officedocument.presentationml.slide+xml"/>
  <Override PartName="/ppt/slides/slide286.xml" ContentType="application/vnd.openxmlformats-officedocument.presentationml.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s/slide228.xml" ContentType="application/vnd.openxmlformats-officedocument.presentationml.slide+xml"/>
  <Override PartName="/ppt/slides/slide264.xml" ContentType="application/vnd.openxmlformats-officedocument.presentationml.slide+xml"/>
  <Override PartName="/ppt/slides/slide275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253.xml" ContentType="application/vnd.openxmlformats-officedocument.presentationml.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s/slide242.xml" ContentType="application/vnd.openxmlformats-officedocument.presentationml.slide+xml"/>
  <Override PartName="/ppt/slides/slide329.xml" ContentType="application/vnd.openxmlformats-officedocument.presentationml.slide+xml"/>
  <Override PartName="/ppt/slides/slide376.xml" ContentType="application/vnd.openxmlformats-officedocument.presentationml.slide+xml"/>
  <Override PartName="/ppt/slides/slide387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231.xml" ContentType="application/vnd.openxmlformats-officedocument.presentationml.slide+xml"/>
  <Override PartName="/ppt/slides/slide318.xml" ContentType="application/vnd.openxmlformats-officedocument.presentationml.slide+xml"/>
  <Override PartName="/ppt/slides/slide365.xml" ContentType="application/vnd.openxmlformats-officedocument.presentationml.slide+xml"/>
  <Override PartName="/ppt/slides/slide157.xml" ContentType="application/vnd.openxmlformats-officedocument.presentationml.slide+xml"/>
  <Override PartName="/ppt/slides/slide220.xml" ContentType="application/vnd.openxmlformats-officedocument.presentationml.slide+xml"/>
  <Override PartName="/ppt/slides/slide307.xml" ContentType="application/vnd.openxmlformats-officedocument.presentationml.slide+xml"/>
  <Override PartName="/ppt/slides/slide354.xml" ContentType="application/vnd.openxmlformats-officedocument.presentationml.slide+xml"/>
  <Override PartName="/ppt/slides/slide98.xml" ContentType="application/vnd.openxmlformats-officedocument.presentationml.slide+xml"/>
  <Override PartName="/ppt/slides/slide146.xml" ContentType="application/vnd.openxmlformats-officedocument.presentationml.slide+xml"/>
  <Override PartName="/ppt/slides/slide193.xml" ContentType="application/vnd.openxmlformats-officedocument.presentationml.slide+xml"/>
  <Override PartName="/ppt/slides/slide332.xml" ContentType="application/vnd.openxmlformats-officedocument.presentationml.slide+xml"/>
  <Override PartName="/ppt/slides/slide343.xml" ContentType="application/vnd.openxmlformats-officedocument.presentationml.slide+xml"/>
  <Override PartName="/ppt/slides/slide390.xml" ContentType="application/vnd.openxmlformats-officedocument.presentationml.slide+xml"/>
  <Override PartName="/ppt/slides/slide87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69.xml" ContentType="application/vnd.openxmlformats-officedocument.presentationml.slide+xml"/>
  <Override PartName="/ppt/slides/slide321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258.xml" ContentType="application/vnd.openxmlformats-officedocument.presentationml.slide+xml"/>
  <Override PartName="/ppt/slides/slide31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236.xml" ContentType="application/vnd.openxmlformats-officedocument.presentationml.slide+xml"/>
  <Override PartName="/ppt/slides/slide247.xml" ContentType="application/vnd.openxmlformats-officedocument.presentationml.slide+xml"/>
  <Override PartName="/ppt/slides/slide283.xml" ContentType="application/vnd.openxmlformats-officedocument.presentationml.slide+xml"/>
  <Override PartName="/ppt/slides/slide294.xml" ContentType="application/vnd.openxmlformats-officedocument.presentationml.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225.xml" ContentType="application/vnd.openxmlformats-officedocument.presentationml.slide+xml"/>
  <Override PartName="/ppt/slides/slide272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261.xml" ContentType="application/vnd.openxmlformats-officedocument.presentationml.slide+xml"/>
  <Override PartName="/ppt/slides/slide348.xml" ContentType="application/vnd.openxmlformats-officedocument.presentationml.slide+xml"/>
  <Override PartName="/ppt/slides/slide359.xml" ContentType="application/vnd.openxmlformats-officedocument.presentationml.slide+xml"/>
  <Override PartName="/ppt/slides/slide395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250.xml" ContentType="application/vnd.openxmlformats-officedocument.presentationml.slide+xml"/>
  <Override PartName="/ppt/slides/slide337.xml" ContentType="application/vnd.openxmlformats-officedocument.presentationml.slide+xml"/>
  <Override PartName="/ppt/slides/slide384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326.xml" ContentType="application/vnd.openxmlformats-officedocument.presentationml.slide+xml"/>
  <Override PartName="/ppt/slides/slide373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299.xml" ContentType="application/vnd.openxmlformats-officedocument.presentationml.slide+xml"/>
  <Override PartName="/ppt/slides/slide304.xml" ContentType="application/vnd.openxmlformats-officedocument.presentationml.slide+xml"/>
  <Override PartName="/ppt/slides/slide315.xml" ContentType="application/vnd.openxmlformats-officedocument.presentationml.slide+xml"/>
  <Override PartName="/ppt/slides/slide351.xml" ContentType="application/vnd.openxmlformats-officedocument.presentationml.slide+xml"/>
  <Override PartName="/ppt/slides/slide362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slides/slide288.xml" ContentType="application/vnd.openxmlformats-officedocument.presentationml.slide+xml"/>
  <Override PartName="/ppt/slides/slide34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slides/slide277.xml" ContentType="application/vnd.openxmlformats-officedocument.presentationml.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slides/slide255.xml" ContentType="application/vnd.openxmlformats-officedocument.presentationml.slide+xml"/>
  <Override PartName="/ppt/slides/slide26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s/slide244.xml" ContentType="application/vnd.openxmlformats-officedocument.presentationml.slide+xml"/>
  <Override PartName="/ppt/slides/slide291.xml" ContentType="application/vnd.openxmlformats-officedocument.presentationml.slide+xml"/>
  <Override PartName="/ppt/slides/slide378.xml" ContentType="application/vnd.openxmlformats-officedocument.presentationml.slide+xml"/>
  <Override PartName="/ppt/slides/slide389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51.xml" ContentType="application/vnd.openxmlformats-officedocument.presentationml.slide+xml"/>
  <Override PartName="/ppt/slides/slide233.xml" ContentType="application/vnd.openxmlformats-officedocument.presentationml.slide+xml"/>
  <Override PartName="/ppt/slides/slide280.xml" ContentType="application/vnd.openxmlformats-officedocument.presentationml.slide+xml"/>
  <Override PartName="/ppt/slides/slide367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slides/slide309.xml" ContentType="application/vnd.openxmlformats-officedocument.presentationml.slide+xml"/>
  <Override PartName="/ppt/slides/slide356.xml" ContentType="application/vnd.openxmlformats-officedocument.presentationml.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slides/slide345.xml" ContentType="application/vnd.openxmlformats-officedocument.presentationml.slide+xml"/>
  <Override PartName="/ppt/slides/slide392.xml" ContentType="application/vnd.openxmlformats-officedocument.presentationml.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323.xml" ContentType="application/vnd.openxmlformats-officedocument.presentationml.slide+xml"/>
  <Override PartName="/ppt/slides/slide334.xml" ContentType="application/vnd.openxmlformats-officedocument.presentationml.slide+xml"/>
  <Override PartName="/ppt/slides/slide370.xml" ContentType="application/vnd.openxmlformats-officedocument.presentationml.slide+xml"/>
  <Override PartName="/ppt/slides/slide381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ppt/slides/slide31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s/slide238.xml" ContentType="application/vnd.openxmlformats-officedocument.presentationml.slide+xml"/>
  <Override PartName="/ppt/slides/slide249.xml" ContentType="application/vnd.openxmlformats-officedocument.presentationml.slide+xml"/>
  <Override PartName="/ppt/slides/slide285.xml" ContentType="application/vnd.openxmlformats-officedocument.presentationml.slide+xml"/>
  <Override PartName="/ppt/slides/slide296.xml" ContentType="application/vnd.openxmlformats-officedocument.presentationml.slide+xml"/>
  <Override PartName="/ppt/slides/slide30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slides/slide227.xml" ContentType="application/vnd.openxmlformats-officedocument.presentationml.slide+xml"/>
  <Override PartName="/ppt/slides/slide274.xml" ContentType="application/vnd.openxmlformats-officedocument.presentationml.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s/slide216.xml" ContentType="application/vnd.openxmlformats-officedocument.presentationml.slide+xml"/>
  <Override PartName="/ppt/slides/slide2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41.xml" ContentType="application/vnd.openxmlformats-officedocument.presentationml.slide+xml"/>
  <Override PartName="/ppt/slides/slide252.xml" ContentType="application/vnd.openxmlformats-officedocument.presentationml.slide+xml"/>
  <Override PartName="/ppt/slides/slide339.xml" ContentType="application/vnd.openxmlformats-officedocument.presentationml.slide+xml"/>
  <Override PartName="/ppt/slides/slide386.xml" ContentType="application/vnd.openxmlformats-officedocument.presentationml.slide+xml"/>
  <Override PartName="/ppt/slides/slide12.xml" ContentType="application/vnd.openxmlformats-officedocument.presentationml.slide+xml"/>
  <Override PartName="/ppt/slides/slide178.xml" ContentType="application/vnd.openxmlformats-officedocument.presentationml.slide+xml"/>
  <Override PartName="/ppt/slides/slide230.xml" ContentType="application/vnd.openxmlformats-officedocument.presentationml.slide+xml"/>
  <Override PartName="/ppt/slides/slide328.xml" ContentType="application/vnd.openxmlformats-officedocument.presentationml.slide+xml"/>
  <Override PartName="/ppt/slides/slide375.xml" ContentType="application/vnd.openxmlformats-officedocument.presentationml.slide+xml"/>
  <Override PartName="/ppt/slides/slide167.xml" ContentType="application/vnd.openxmlformats-officedocument.presentationml.slide+xml"/>
  <Override PartName="/ppt/slides/slide306.xml" ContentType="application/vnd.openxmlformats-officedocument.presentationml.slide+xml"/>
  <Override PartName="/ppt/slides/slide317.xml" ContentType="application/vnd.openxmlformats-officedocument.presentationml.slide+xml"/>
  <Override PartName="/ppt/slides/slide353.xml" ContentType="application/vnd.openxmlformats-officedocument.presentationml.slide+xml"/>
  <Override PartName="/ppt/slides/slide364.xml" ContentType="application/vnd.openxmlformats-officedocument.presentationml.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92.xml" ContentType="application/vnd.openxmlformats-officedocument.presentationml.slide+xml"/>
  <Override PartName="/ppt/slides/slide342.xml" ContentType="application/vnd.openxmlformats-officedocument.presentationml.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slides/slide181.xml" ContentType="application/vnd.openxmlformats-officedocument.presentationml.slide+xml"/>
  <Override PartName="/ppt/slides/slide279.xml" ContentType="application/vnd.openxmlformats-officedocument.presentationml.slide+xml"/>
  <Override PartName="/ppt/slides/slide331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slides/slide257.xml" ContentType="application/vnd.openxmlformats-officedocument.presentationml.slide+xml"/>
  <Override PartName="/ppt/slides/slide268.xml" ContentType="application/vnd.openxmlformats-officedocument.presentationml.slide+xml"/>
  <Override PartName="/ppt/slides/slide32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246.xml" ContentType="application/vnd.openxmlformats-officedocument.presentationml.slide+xml"/>
  <Override PartName="/ppt/slides/slide293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53.xml" ContentType="application/vnd.openxmlformats-officedocument.presentationml.slide+xml"/>
  <Override PartName="/ppt/slides/slide235.xml" ContentType="application/vnd.openxmlformats-officedocument.presentationml.slide+xml"/>
  <Override PartName="/ppt/slides/slide282.xml" ContentType="application/vnd.openxmlformats-officedocument.presentationml.slide+xml"/>
  <Override PartName="/ppt/slides/slide369.xml" ContentType="application/vnd.openxmlformats-officedocument.presentationml.slide+xml"/>
  <Default Extension="jpeg" ContentType="image/jpeg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s/slide260.xml" ContentType="application/vnd.openxmlformats-officedocument.presentationml.slide+xml"/>
  <Override PartName="/ppt/slides/slide271.xml" ContentType="application/vnd.openxmlformats-officedocument.presentationml.slide+xml"/>
  <Override PartName="/ppt/slides/slide358.xml" ContentType="application/vnd.openxmlformats-officedocument.presentationml.slide+xml"/>
  <Override PartName="/ppt/slides/slide20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347.xml" ContentType="application/vnd.openxmlformats-officedocument.presentationml.slide+xml"/>
  <Override PartName="/ppt/slides/slide394.xml" ContentType="application/vnd.openxmlformats-officedocument.presentationml.slide+xml"/>
  <Override PartName="/ppt/slides/slide139.xml" ContentType="application/vnd.openxmlformats-officedocument.presentationml.slide+xml"/>
  <Override PartName="/ppt/slides/slide186.xml" ContentType="application/vnd.openxmlformats-officedocument.presentationml.slide+xml"/>
  <Override PartName="/ppt/slides/slide325.xml" ContentType="application/vnd.openxmlformats-officedocument.presentationml.slide+xml"/>
  <Override PartName="/ppt/slides/slide336.xml" ContentType="application/vnd.openxmlformats-officedocument.presentationml.slide+xml"/>
  <Override PartName="/ppt/slides/slide372.xml" ContentType="application/vnd.openxmlformats-officedocument.presentationml.slide+xml"/>
  <Override PartName="/ppt/slides/slide383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314.xml" ContentType="application/vnd.openxmlformats-officedocument.presentationml.slide+xml"/>
  <Override PartName="/ppt/slides/slide361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106.xml" ContentType="application/vnd.openxmlformats-officedocument.presentationml.slide+xml"/>
  <Override PartName="/ppt/slides/slide153.xml" ContentType="application/vnd.openxmlformats-officedocument.presentationml.slide+xml"/>
  <Override PartName="/ppt/slides/slide287.xml" ContentType="application/vnd.openxmlformats-officedocument.presentationml.slide+xml"/>
  <Override PartName="/ppt/slides/slide298.xml" ContentType="application/vnd.openxmlformats-officedocument.presentationml.slide+xml"/>
  <Override PartName="/ppt/slides/slide303.xml" ContentType="application/vnd.openxmlformats-officedocument.presentationml.slide+xml"/>
  <Override PartName="/ppt/slides/slide350.xml" ContentType="application/vnd.openxmlformats-officedocument.presentationml.slide+xml"/>
  <Override PartName="/ppt/slides/slide58.xml" ContentType="application/vnd.openxmlformats-officedocument.presentationml.slide+xml"/>
  <Override PartName="/ppt/slides/slide229.xml" ContentType="application/vnd.openxmlformats-officedocument.presentationml.slide+xml"/>
  <Override PartName="/ppt/slides/slide276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31.xml" ContentType="application/vnd.openxmlformats-officedocument.presentationml.slide+xml"/>
  <Override PartName="/ppt/slides/slide207.xml" ContentType="application/vnd.openxmlformats-officedocument.presentationml.slide+xml"/>
  <Override PartName="/ppt/slides/slide254.xml" ContentType="application/vnd.openxmlformats-officedocument.presentationml.slide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slides/slide377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69.xml" ContentType="application/vnd.openxmlformats-officedocument.presentationml.slide+xml"/>
  <Override PartName="/ppt/slides/slide308.xml" ContentType="application/vnd.openxmlformats-officedocument.presentationml.slide+xml"/>
  <Override PartName="/ppt/slides/slide355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7"/>
  </p:notesMasterIdLst>
  <p:sldIdLst>
    <p:sldId id="561" r:id="rId2"/>
    <p:sldId id="811" r:id="rId3"/>
    <p:sldId id="812" r:id="rId4"/>
    <p:sldId id="813" r:id="rId5"/>
    <p:sldId id="814" r:id="rId6"/>
    <p:sldId id="815" r:id="rId7"/>
    <p:sldId id="816" r:id="rId8"/>
    <p:sldId id="817" r:id="rId9"/>
    <p:sldId id="818" r:id="rId10"/>
    <p:sldId id="819" r:id="rId11"/>
    <p:sldId id="820" r:id="rId12"/>
    <p:sldId id="821" r:id="rId13"/>
    <p:sldId id="822" r:id="rId14"/>
    <p:sldId id="823" r:id="rId15"/>
    <p:sldId id="824" r:id="rId16"/>
    <p:sldId id="825" r:id="rId17"/>
    <p:sldId id="826" r:id="rId18"/>
    <p:sldId id="827" r:id="rId19"/>
    <p:sldId id="828" r:id="rId20"/>
    <p:sldId id="829" r:id="rId21"/>
    <p:sldId id="830" r:id="rId22"/>
    <p:sldId id="831" r:id="rId23"/>
    <p:sldId id="832" r:id="rId24"/>
    <p:sldId id="833" r:id="rId25"/>
    <p:sldId id="834" r:id="rId26"/>
    <p:sldId id="835" r:id="rId27"/>
    <p:sldId id="836" r:id="rId28"/>
    <p:sldId id="837" r:id="rId29"/>
    <p:sldId id="874" r:id="rId30"/>
    <p:sldId id="881" r:id="rId31"/>
    <p:sldId id="875" r:id="rId32"/>
    <p:sldId id="838" r:id="rId33"/>
    <p:sldId id="839" r:id="rId34"/>
    <p:sldId id="840" r:id="rId35"/>
    <p:sldId id="841" r:id="rId36"/>
    <p:sldId id="842" r:id="rId37"/>
    <p:sldId id="843" r:id="rId38"/>
    <p:sldId id="844" r:id="rId39"/>
    <p:sldId id="845" r:id="rId40"/>
    <p:sldId id="846" r:id="rId41"/>
    <p:sldId id="847" r:id="rId42"/>
    <p:sldId id="848" r:id="rId43"/>
    <p:sldId id="849" r:id="rId44"/>
    <p:sldId id="850" r:id="rId45"/>
    <p:sldId id="851" r:id="rId46"/>
    <p:sldId id="852" r:id="rId47"/>
    <p:sldId id="853" r:id="rId48"/>
    <p:sldId id="854" r:id="rId49"/>
    <p:sldId id="855" r:id="rId50"/>
    <p:sldId id="856" r:id="rId51"/>
    <p:sldId id="857" r:id="rId52"/>
    <p:sldId id="858" r:id="rId53"/>
    <p:sldId id="859" r:id="rId54"/>
    <p:sldId id="860" r:id="rId55"/>
    <p:sldId id="861" r:id="rId56"/>
    <p:sldId id="862" r:id="rId57"/>
    <p:sldId id="863" r:id="rId58"/>
    <p:sldId id="864" r:id="rId59"/>
    <p:sldId id="865" r:id="rId60"/>
    <p:sldId id="866" r:id="rId61"/>
    <p:sldId id="867" r:id="rId62"/>
    <p:sldId id="868" r:id="rId63"/>
    <p:sldId id="869" r:id="rId64"/>
    <p:sldId id="870" r:id="rId65"/>
    <p:sldId id="871" r:id="rId66"/>
    <p:sldId id="872" r:id="rId67"/>
    <p:sldId id="873" r:id="rId68"/>
    <p:sldId id="876" r:id="rId69"/>
    <p:sldId id="258" r:id="rId70"/>
    <p:sldId id="259" r:id="rId71"/>
    <p:sldId id="260" r:id="rId72"/>
    <p:sldId id="261" r:id="rId73"/>
    <p:sldId id="262" r:id="rId74"/>
    <p:sldId id="263" r:id="rId75"/>
    <p:sldId id="264" r:id="rId76"/>
    <p:sldId id="560" r:id="rId77"/>
    <p:sldId id="265" r:id="rId78"/>
    <p:sldId id="266" r:id="rId79"/>
    <p:sldId id="267" r:id="rId80"/>
    <p:sldId id="268" r:id="rId81"/>
    <p:sldId id="269" r:id="rId82"/>
    <p:sldId id="270" r:id="rId83"/>
    <p:sldId id="877" r:id="rId84"/>
    <p:sldId id="878" r:id="rId85"/>
    <p:sldId id="879" r:id="rId86"/>
    <p:sldId id="880" r:id="rId87"/>
    <p:sldId id="882" r:id="rId88"/>
    <p:sldId id="799" r:id="rId89"/>
    <p:sldId id="800" r:id="rId90"/>
    <p:sldId id="271" r:id="rId91"/>
    <p:sldId id="272" r:id="rId92"/>
    <p:sldId id="273" r:id="rId93"/>
    <p:sldId id="274" r:id="rId94"/>
    <p:sldId id="275" r:id="rId95"/>
    <p:sldId id="276" r:id="rId96"/>
    <p:sldId id="277" r:id="rId97"/>
    <p:sldId id="278" r:id="rId98"/>
    <p:sldId id="279" r:id="rId99"/>
    <p:sldId id="280" r:id="rId100"/>
    <p:sldId id="281" r:id="rId101"/>
    <p:sldId id="282" r:id="rId102"/>
    <p:sldId id="283" r:id="rId103"/>
    <p:sldId id="284" r:id="rId104"/>
    <p:sldId id="285" r:id="rId105"/>
    <p:sldId id="286" r:id="rId106"/>
    <p:sldId id="287" r:id="rId107"/>
    <p:sldId id="288" r:id="rId108"/>
    <p:sldId id="289" r:id="rId109"/>
    <p:sldId id="290" r:id="rId110"/>
    <p:sldId id="291" r:id="rId111"/>
    <p:sldId id="292" r:id="rId112"/>
    <p:sldId id="293" r:id="rId113"/>
    <p:sldId id="294" r:id="rId114"/>
    <p:sldId id="295" r:id="rId115"/>
    <p:sldId id="296" r:id="rId116"/>
    <p:sldId id="297" r:id="rId117"/>
    <p:sldId id="298" r:id="rId118"/>
    <p:sldId id="299" r:id="rId119"/>
    <p:sldId id="300" r:id="rId120"/>
    <p:sldId id="301" r:id="rId121"/>
    <p:sldId id="302" r:id="rId122"/>
    <p:sldId id="303" r:id="rId123"/>
    <p:sldId id="304" r:id="rId124"/>
    <p:sldId id="305" r:id="rId125"/>
    <p:sldId id="306" r:id="rId126"/>
    <p:sldId id="801" r:id="rId127"/>
    <p:sldId id="307" r:id="rId128"/>
    <p:sldId id="308" r:id="rId129"/>
    <p:sldId id="309" r:id="rId130"/>
    <p:sldId id="310" r:id="rId131"/>
    <p:sldId id="311" r:id="rId132"/>
    <p:sldId id="312" r:id="rId133"/>
    <p:sldId id="313" r:id="rId134"/>
    <p:sldId id="314" r:id="rId135"/>
    <p:sldId id="315" r:id="rId136"/>
    <p:sldId id="316" r:id="rId137"/>
    <p:sldId id="317" r:id="rId138"/>
    <p:sldId id="318" r:id="rId139"/>
    <p:sldId id="319" r:id="rId140"/>
    <p:sldId id="320" r:id="rId141"/>
    <p:sldId id="321" r:id="rId142"/>
    <p:sldId id="322" r:id="rId143"/>
    <p:sldId id="323" r:id="rId144"/>
    <p:sldId id="324" r:id="rId145"/>
    <p:sldId id="325" r:id="rId146"/>
    <p:sldId id="326" r:id="rId147"/>
    <p:sldId id="327" r:id="rId148"/>
    <p:sldId id="328" r:id="rId149"/>
    <p:sldId id="329" r:id="rId150"/>
    <p:sldId id="330" r:id="rId151"/>
    <p:sldId id="331" r:id="rId152"/>
    <p:sldId id="332" r:id="rId153"/>
    <p:sldId id="333" r:id="rId154"/>
    <p:sldId id="334" r:id="rId155"/>
    <p:sldId id="335" r:id="rId156"/>
    <p:sldId id="336" r:id="rId157"/>
    <p:sldId id="337" r:id="rId158"/>
    <p:sldId id="338" r:id="rId159"/>
    <p:sldId id="339" r:id="rId160"/>
    <p:sldId id="340" r:id="rId161"/>
    <p:sldId id="341" r:id="rId162"/>
    <p:sldId id="342" r:id="rId163"/>
    <p:sldId id="343" r:id="rId164"/>
    <p:sldId id="344" r:id="rId165"/>
    <p:sldId id="345" r:id="rId166"/>
    <p:sldId id="346" r:id="rId167"/>
    <p:sldId id="347" r:id="rId168"/>
    <p:sldId id="348" r:id="rId169"/>
    <p:sldId id="349" r:id="rId170"/>
    <p:sldId id="350" r:id="rId171"/>
    <p:sldId id="351" r:id="rId172"/>
    <p:sldId id="352" r:id="rId173"/>
    <p:sldId id="353" r:id="rId174"/>
    <p:sldId id="354" r:id="rId175"/>
    <p:sldId id="355" r:id="rId176"/>
    <p:sldId id="356" r:id="rId177"/>
    <p:sldId id="357" r:id="rId178"/>
    <p:sldId id="358" r:id="rId179"/>
    <p:sldId id="359" r:id="rId180"/>
    <p:sldId id="360" r:id="rId181"/>
    <p:sldId id="361" r:id="rId182"/>
    <p:sldId id="362" r:id="rId183"/>
    <p:sldId id="363" r:id="rId184"/>
    <p:sldId id="364" r:id="rId185"/>
    <p:sldId id="365" r:id="rId186"/>
    <p:sldId id="366" r:id="rId187"/>
    <p:sldId id="367" r:id="rId188"/>
    <p:sldId id="368" r:id="rId189"/>
    <p:sldId id="369" r:id="rId190"/>
    <p:sldId id="370" r:id="rId191"/>
    <p:sldId id="371" r:id="rId192"/>
    <p:sldId id="372" r:id="rId193"/>
    <p:sldId id="373" r:id="rId194"/>
    <p:sldId id="374" r:id="rId195"/>
    <p:sldId id="375" r:id="rId196"/>
    <p:sldId id="808" r:id="rId197"/>
    <p:sldId id="802" r:id="rId198"/>
    <p:sldId id="803" r:id="rId199"/>
    <p:sldId id="804" r:id="rId200"/>
    <p:sldId id="805" r:id="rId201"/>
    <p:sldId id="806" r:id="rId202"/>
    <p:sldId id="807" r:id="rId203"/>
    <p:sldId id="376" r:id="rId204"/>
    <p:sldId id="377" r:id="rId205"/>
    <p:sldId id="378" r:id="rId206"/>
    <p:sldId id="379" r:id="rId207"/>
    <p:sldId id="380" r:id="rId208"/>
    <p:sldId id="381" r:id="rId209"/>
    <p:sldId id="382" r:id="rId210"/>
    <p:sldId id="383" r:id="rId211"/>
    <p:sldId id="384" r:id="rId212"/>
    <p:sldId id="385" r:id="rId213"/>
    <p:sldId id="386" r:id="rId214"/>
    <p:sldId id="387" r:id="rId215"/>
    <p:sldId id="388" r:id="rId216"/>
    <p:sldId id="389" r:id="rId217"/>
    <p:sldId id="390" r:id="rId218"/>
    <p:sldId id="391" r:id="rId219"/>
    <p:sldId id="392" r:id="rId220"/>
    <p:sldId id="393" r:id="rId221"/>
    <p:sldId id="394" r:id="rId222"/>
    <p:sldId id="395" r:id="rId223"/>
    <p:sldId id="396" r:id="rId224"/>
    <p:sldId id="397" r:id="rId225"/>
    <p:sldId id="398" r:id="rId226"/>
    <p:sldId id="399" r:id="rId227"/>
    <p:sldId id="400" r:id="rId228"/>
    <p:sldId id="401" r:id="rId229"/>
    <p:sldId id="402" r:id="rId230"/>
    <p:sldId id="403" r:id="rId231"/>
    <p:sldId id="404" r:id="rId232"/>
    <p:sldId id="405" r:id="rId233"/>
    <p:sldId id="406" r:id="rId234"/>
    <p:sldId id="407" r:id="rId235"/>
    <p:sldId id="408" r:id="rId236"/>
    <p:sldId id="409" r:id="rId237"/>
    <p:sldId id="410" r:id="rId238"/>
    <p:sldId id="411" r:id="rId239"/>
    <p:sldId id="412" r:id="rId240"/>
    <p:sldId id="413" r:id="rId241"/>
    <p:sldId id="414" r:id="rId242"/>
    <p:sldId id="415" r:id="rId243"/>
    <p:sldId id="416" r:id="rId244"/>
    <p:sldId id="417" r:id="rId245"/>
    <p:sldId id="418" r:id="rId246"/>
    <p:sldId id="798" r:id="rId247"/>
    <p:sldId id="419" r:id="rId248"/>
    <p:sldId id="420" r:id="rId249"/>
    <p:sldId id="421" r:id="rId250"/>
    <p:sldId id="422" r:id="rId251"/>
    <p:sldId id="423" r:id="rId252"/>
    <p:sldId id="424" r:id="rId253"/>
    <p:sldId id="425" r:id="rId254"/>
    <p:sldId id="426" r:id="rId255"/>
    <p:sldId id="427" r:id="rId256"/>
    <p:sldId id="428" r:id="rId257"/>
    <p:sldId id="429" r:id="rId258"/>
    <p:sldId id="430" r:id="rId259"/>
    <p:sldId id="431" r:id="rId260"/>
    <p:sldId id="432" r:id="rId261"/>
    <p:sldId id="433" r:id="rId262"/>
    <p:sldId id="434" r:id="rId263"/>
    <p:sldId id="435" r:id="rId264"/>
    <p:sldId id="436" r:id="rId265"/>
    <p:sldId id="781" r:id="rId266"/>
    <p:sldId id="437" r:id="rId267"/>
    <p:sldId id="438" r:id="rId268"/>
    <p:sldId id="782" r:id="rId269"/>
    <p:sldId id="783" r:id="rId270"/>
    <p:sldId id="439" r:id="rId271"/>
    <p:sldId id="440" r:id="rId272"/>
    <p:sldId id="441" r:id="rId273"/>
    <p:sldId id="442" r:id="rId274"/>
    <p:sldId id="443" r:id="rId275"/>
    <p:sldId id="444" r:id="rId276"/>
    <p:sldId id="445" r:id="rId277"/>
    <p:sldId id="446" r:id="rId278"/>
    <p:sldId id="447" r:id="rId279"/>
    <p:sldId id="448" r:id="rId280"/>
    <p:sldId id="449" r:id="rId281"/>
    <p:sldId id="450" r:id="rId282"/>
    <p:sldId id="451" r:id="rId283"/>
    <p:sldId id="809" r:id="rId284"/>
    <p:sldId id="452" r:id="rId285"/>
    <p:sldId id="453" r:id="rId286"/>
    <p:sldId id="454" r:id="rId287"/>
    <p:sldId id="455" r:id="rId288"/>
    <p:sldId id="456" r:id="rId289"/>
    <p:sldId id="457" r:id="rId290"/>
    <p:sldId id="458" r:id="rId291"/>
    <p:sldId id="459" r:id="rId292"/>
    <p:sldId id="460" r:id="rId293"/>
    <p:sldId id="461" r:id="rId294"/>
    <p:sldId id="462" r:id="rId295"/>
    <p:sldId id="463" r:id="rId296"/>
    <p:sldId id="464" r:id="rId297"/>
    <p:sldId id="465" r:id="rId298"/>
    <p:sldId id="466" r:id="rId299"/>
    <p:sldId id="467" r:id="rId300"/>
    <p:sldId id="468" r:id="rId301"/>
    <p:sldId id="469" r:id="rId302"/>
    <p:sldId id="470" r:id="rId303"/>
    <p:sldId id="471" r:id="rId304"/>
    <p:sldId id="472" r:id="rId305"/>
    <p:sldId id="473" r:id="rId306"/>
    <p:sldId id="474" r:id="rId307"/>
    <p:sldId id="475" r:id="rId308"/>
    <p:sldId id="476" r:id="rId309"/>
    <p:sldId id="477" r:id="rId310"/>
    <p:sldId id="478" r:id="rId311"/>
    <p:sldId id="479" r:id="rId312"/>
    <p:sldId id="480" r:id="rId313"/>
    <p:sldId id="481" r:id="rId314"/>
    <p:sldId id="482" r:id="rId315"/>
    <p:sldId id="483" r:id="rId316"/>
    <p:sldId id="484" r:id="rId317"/>
    <p:sldId id="485" r:id="rId318"/>
    <p:sldId id="486" r:id="rId319"/>
    <p:sldId id="487" r:id="rId320"/>
    <p:sldId id="488" r:id="rId321"/>
    <p:sldId id="489" r:id="rId322"/>
    <p:sldId id="490" r:id="rId323"/>
    <p:sldId id="491" r:id="rId324"/>
    <p:sldId id="492" r:id="rId325"/>
    <p:sldId id="493" r:id="rId326"/>
    <p:sldId id="494" r:id="rId327"/>
    <p:sldId id="495" r:id="rId328"/>
    <p:sldId id="496" r:id="rId329"/>
    <p:sldId id="497" r:id="rId330"/>
    <p:sldId id="498" r:id="rId331"/>
    <p:sldId id="499" r:id="rId332"/>
    <p:sldId id="500" r:id="rId333"/>
    <p:sldId id="501" r:id="rId334"/>
    <p:sldId id="502" r:id="rId335"/>
    <p:sldId id="503" r:id="rId336"/>
    <p:sldId id="504" r:id="rId337"/>
    <p:sldId id="505" r:id="rId338"/>
    <p:sldId id="506" r:id="rId339"/>
    <p:sldId id="507" r:id="rId340"/>
    <p:sldId id="508" r:id="rId341"/>
    <p:sldId id="509" r:id="rId342"/>
    <p:sldId id="510" r:id="rId343"/>
    <p:sldId id="511" r:id="rId344"/>
    <p:sldId id="512" r:id="rId345"/>
    <p:sldId id="513" r:id="rId346"/>
    <p:sldId id="514" r:id="rId347"/>
    <p:sldId id="515" r:id="rId348"/>
    <p:sldId id="516" r:id="rId349"/>
    <p:sldId id="517" r:id="rId350"/>
    <p:sldId id="518" r:id="rId351"/>
    <p:sldId id="519" r:id="rId352"/>
    <p:sldId id="520" r:id="rId353"/>
    <p:sldId id="521" r:id="rId354"/>
    <p:sldId id="522" r:id="rId355"/>
    <p:sldId id="523" r:id="rId356"/>
    <p:sldId id="524" r:id="rId357"/>
    <p:sldId id="525" r:id="rId358"/>
    <p:sldId id="526" r:id="rId359"/>
    <p:sldId id="527" r:id="rId360"/>
    <p:sldId id="528" r:id="rId361"/>
    <p:sldId id="529" r:id="rId362"/>
    <p:sldId id="530" r:id="rId363"/>
    <p:sldId id="531" r:id="rId364"/>
    <p:sldId id="532" r:id="rId365"/>
    <p:sldId id="533" r:id="rId366"/>
    <p:sldId id="534" r:id="rId367"/>
    <p:sldId id="535" r:id="rId368"/>
    <p:sldId id="536" r:id="rId369"/>
    <p:sldId id="537" r:id="rId370"/>
    <p:sldId id="538" r:id="rId371"/>
    <p:sldId id="539" r:id="rId372"/>
    <p:sldId id="540" r:id="rId373"/>
    <p:sldId id="541" r:id="rId374"/>
    <p:sldId id="542" r:id="rId375"/>
    <p:sldId id="543" r:id="rId376"/>
    <p:sldId id="544" r:id="rId377"/>
    <p:sldId id="797" r:id="rId378"/>
    <p:sldId id="545" r:id="rId379"/>
    <p:sldId id="546" r:id="rId380"/>
    <p:sldId id="547" r:id="rId381"/>
    <p:sldId id="548" r:id="rId382"/>
    <p:sldId id="549" r:id="rId383"/>
    <p:sldId id="550" r:id="rId384"/>
    <p:sldId id="551" r:id="rId385"/>
    <p:sldId id="552" r:id="rId386"/>
    <p:sldId id="553" r:id="rId387"/>
    <p:sldId id="554" r:id="rId388"/>
    <p:sldId id="555" r:id="rId389"/>
    <p:sldId id="556" r:id="rId390"/>
    <p:sldId id="557" r:id="rId391"/>
    <p:sldId id="558" r:id="rId392"/>
    <p:sldId id="559" r:id="rId393"/>
    <p:sldId id="789" r:id="rId394"/>
    <p:sldId id="780" r:id="rId395"/>
    <p:sldId id="795" r:id="rId39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0000CC"/>
    <a:srgbClr val="FFFFFF"/>
    <a:srgbClr val="FF3300"/>
    <a:srgbClr val="FF6699"/>
    <a:srgbClr val="CC3300"/>
    <a:srgbClr val="FFCCCC"/>
    <a:srgbClr val="FF9999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9247" autoAdjust="0"/>
    <p:restoredTop sz="92805" autoAdjust="0"/>
  </p:normalViewPr>
  <p:slideViewPr>
    <p:cSldViewPr>
      <p:cViewPr>
        <p:scale>
          <a:sx n="50" d="100"/>
          <a:sy n="50" d="100"/>
        </p:scale>
        <p:origin x="-677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18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viewProps" Target="viewProp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theme" Target="theme/theme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tableStyles" Target="tableStyle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5.xml"/><Relationship Id="rId2" Type="http://schemas.openxmlformats.org/officeDocument/2006/relationships/slide" Target="slides/slide84.xml"/><Relationship Id="rId1" Type="http://schemas.openxmlformats.org/officeDocument/2006/relationships/slide" Target="slides/slide83.xml"/><Relationship Id="rId4" Type="http://schemas.openxmlformats.org/officeDocument/2006/relationships/slide" Target="slides/slide8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37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37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7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7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37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37F8BA-413E-4447-A4D1-5106AEF9E3D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1031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2000" y="6102350"/>
            <a:ext cx="684213" cy="755650"/>
          </a:xfrm>
          <a:prstGeom prst="rect">
            <a:avLst/>
          </a:prstGeom>
          <a:noFill/>
        </p:spPr>
      </p:pic>
      <p:sp>
        <p:nvSpPr>
          <p:cNvPr id="4105" name="Rectangle 1033"/>
          <p:cNvSpPr>
            <a:spLocks noChangeArrowheads="1"/>
          </p:cNvSpPr>
          <p:nvPr userDrawn="1"/>
        </p:nvSpPr>
        <p:spPr bwMode="auto">
          <a:xfrm>
            <a:off x="0" y="6477000"/>
            <a:ext cx="2364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t">
              <a:lnSpc>
                <a:spcPct val="140000"/>
              </a:lnSpc>
              <a:buClr>
                <a:schemeClr val="bg1"/>
              </a:buClr>
            </a:pPr>
            <a:r>
              <a:rPr lang="zh-CN" altLang="en-US" sz="1000" b="1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lang="en-US" altLang="zh-CN" sz="1000" b="1" dirty="0" smtClean="0">
                <a:solidFill>
                  <a:schemeClr val="bg2"/>
                </a:solidFill>
                <a:latin typeface="宋体" pitchFamily="2" charset="-122"/>
              </a:rPr>
              <a:t>2016</a:t>
            </a:r>
            <a:endParaRPr lang="en-US" altLang="zh-CN" sz="1000" b="1" dirty="0">
              <a:solidFill>
                <a:schemeClr val="bg2"/>
              </a:solidFill>
              <a:latin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76200" y="6518275"/>
            <a:ext cx="24288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000" b="1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华南理工大学计算机学院 周霭如 </a:t>
            </a:r>
            <a:r>
              <a:rPr lang="en-US" altLang="zh-CN" sz="1000" b="1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2016</a:t>
            </a:r>
            <a:endParaRPr lang="en-US" altLang="zh-CN" sz="1000" b="1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" Target="../slides/slid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 descr="129">
            <a:hlinkClick r:id="rId7" action="ppaction://hlinksldjump"/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</p:spPr>
      </p:pic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0" y="6477000"/>
            <a:ext cx="2364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t">
              <a:lnSpc>
                <a:spcPct val="140000"/>
              </a:lnSpc>
              <a:buClr>
                <a:schemeClr val="bg1"/>
              </a:buClr>
            </a:pPr>
            <a:r>
              <a:rPr lang="zh-CN" altLang="en-US" sz="1000" b="1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lang="en-US" altLang="zh-CN" sz="1000" b="1" dirty="0" smtClean="0">
                <a:solidFill>
                  <a:schemeClr val="bg2"/>
                </a:solidFill>
                <a:latin typeface="宋体" pitchFamily="2" charset="-122"/>
              </a:rPr>
              <a:t>2016</a:t>
            </a:r>
            <a:endParaRPr lang="en-US" altLang="zh-CN" sz="1000" b="1" dirty="0">
              <a:solidFill>
                <a:schemeClr val="bg2"/>
              </a:solidFill>
              <a:latin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  <p:sldLayoutId id="2147483657" r:id="rId4"/>
    <p:sldLayoutId id="2147483658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../C++&#31243;&#24207;&#35774;&#35745;&#22522;&#30784;&#35838;&#20214;2&#29256;(&#20363;&#39064;&#32534;&#21495;)/c++&#65288;5&#65289;/5-&#31867;&#19982;&#23545;&#35937;(5.2).ppt" TargetMode="External"/><Relationship Id="rId13" Type="http://schemas.openxmlformats.org/officeDocument/2006/relationships/hyperlink" Target="../C++&#31243;&#24207;&#35774;&#35745;&#22522;&#30784;&#35838;&#20214;2&#29256;(&#20363;&#39064;&#32534;&#21495;)/c++&#65288;5&#65289;/5-&#31867;&#19982;&#23545;&#35937;(&#23567;&#32467;).ppt" TargetMode="External"/><Relationship Id="rId18" Type="http://schemas.openxmlformats.org/officeDocument/2006/relationships/slide" Target="slide126.xml"/><Relationship Id="rId3" Type="http://schemas.openxmlformats.org/officeDocument/2006/relationships/slideLayout" Target="../slideLayouts/slideLayout1.xml"/><Relationship Id="rId21" Type="http://schemas.openxmlformats.org/officeDocument/2006/relationships/oleObject" Target="../embeddings/oleObject6.bin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1.png"/><Relationship Id="rId2" Type="http://schemas.openxmlformats.org/officeDocument/2006/relationships/vmlDrawing" Target="../drawings/vmlDrawing1.vml"/><Relationship Id="rId16" Type="http://schemas.openxmlformats.org/officeDocument/2006/relationships/hyperlink" Target="0-&#39044;&#22791;&#30693;&#35782;.ppt" TargetMode="External"/><Relationship Id="rId20" Type="http://schemas.openxmlformats.org/officeDocument/2006/relationships/slide" Target="slide394.xml"/><Relationship Id="rId1" Type="http://schemas.openxmlformats.org/officeDocument/2006/relationships/themeOverride" Target="../theme/themeOverride1.xml"/><Relationship Id="rId6" Type="http://schemas.openxmlformats.org/officeDocument/2006/relationships/slide" Target="slide2.xml"/><Relationship Id="rId11" Type="http://schemas.openxmlformats.org/officeDocument/2006/relationships/hyperlink" Target="../C++&#31243;&#24207;&#35774;&#35745;&#22522;&#30784;&#35838;&#20214;2&#29256;(&#20363;&#39064;&#32534;&#21495;)/c++&#65288;5&#65289;/5-&#31867;&#19982;&#23545;&#35937;(5.3).ppt" TargetMode="External"/><Relationship Id="rId5" Type="http://schemas.openxmlformats.org/officeDocument/2006/relationships/slide" Target="slide69.xml"/><Relationship Id="rId15" Type="http://schemas.openxmlformats.org/officeDocument/2006/relationships/oleObject" Target="../embeddings/oleObject4.bin"/><Relationship Id="rId10" Type="http://schemas.openxmlformats.org/officeDocument/2006/relationships/oleObject" Target="../embeddings/oleObject2.bin"/><Relationship Id="rId19" Type="http://schemas.openxmlformats.org/officeDocument/2006/relationships/oleObject" Target="../embeddings/oleObject5.bin"/><Relationship Id="rId4" Type="http://schemas.openxmlformats.org/officeDocument/2006/relationships/image" Target="../media/image3.jpeg"/><Relationship Id="rId9" Type="http://schemas.openxmlformats.org/officeDocument/2006/relationships/slide" Target="slide32.xml"/><Relationship Id="rId14" Type="http://schemas.openxmlformats.org/officeDocument/2006/relationships/slide" Target="slide8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418" name="Picture 2" descr="face2"/>
          <p:cNvPicPr>
            <a:picLocks noChangeAspect="1" noChangeArrowheads="1"/>
          </p:cNvPicPr>
          <p:nvPr/>
        </p:nvPicPr>
        <p:blipFill>
          <a:blip r:embed="rId4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28423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1828800" y="533400"/>
            <a:ext cx="5561013" cy="8382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zh-CN" altLang="en-US" sz="4000" b="1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5</a:t>
            </a:r>
            <a:r>
              <a:rPr lang="zh-CN" altLang="en-US" sz="4000" b="1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集合与结构 </a:t>
            </a:r>
            <a:endParaRPr lang="zh-CN" altLang="en-US" sz="4000" b="1" dirty="0">
              <a:solidFill>
                <a:srgbClr val="CC3300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828437" name="Group 21"/>
          <p:cNvGrpSpPr>
            <a:grpSpLocks/>
          </p:cNvGrpSpPr>
          <p:nvPr/>
        </p:nvGrpSpPr>
        <p:grpSpPr bwMode="auto">
          <a:xfrm>
            <a:off x="1219200" y="2214554"/>
            <a:ext cx="6705600" cy="468313"/>
            <a:chOff x="768" y="1577"/>
            <a:chExt cx="4224" cy="295"/>
          </a:xfrm>
        </p:grpSpPr>
        <p:sp>
          <p:nvSpPr>
            <p:cNvPr id="828424" name="Rectangle 8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768" y="157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6" action="ppaction://hlinksldjump"/>
                </a:rPr>
                <a:t>5.1  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6" action="ppaction://hlinksldjump"/>
                </a:rPr>
                <a:t>位运算</a:t>
              </a:r>
              <a:endParaRPr lang="zh-CN" altLang="en-US" sz="20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828431" name="Object 15"/>
            <p:cNvGraphicFramePr>
              <a:graphicFrameLocks noChangeAspect="1"/>
            </p:cNvGraphicFramePr>
            <p:nvPr/>
          </p:nvGraphicFramePr>
          <p:xfrm>
            <a:off x="1536" y="1610"/>
            <a:ext cx="227" cy="229"/>
          </p:xfrm>
          <a:graphic>
            <a:graphicData uri="http://schemas.openxmlformats.org/presentationml/2006/ole">
              <p:oleObj spid="_x0000_s828431" name="BMP 图象" r:id="rId7" imgW="1276190" imgH="1286055" progId="PBrush">
                <p:embed/>
              </p:oleObj>
            </a:graphicData>
          </a:graphic>
        </p:graphicFrame>
      </p:grpSp>
      <p:grpSp>
        <p:nvGrpSpPr>
          <p:cNvPr id="828438" name="Group 22"/>
          <p:cNvGrpSpPr>
            <a:grpSpLocks/>
          </p:cNvGrpSpPr>
          <p:nvPr/>
        </p:nvGrpSpPr>
        <p:grpSpPr bwMode="auto">
          <a:xfrm>
            <a:off x="1219200" y="2741291"/>
            <a:ext cx="6705600" cy="468312"/>
            <a:chOff x="768" y="1914"/>
            <a:chExt cx="4224" cy="295"/>
          </a:xfrm>
        </p:grpSpPr>
        <p:sp>
          <p:nvSpPr>
            <p:cNvPr id="828425" name="Rectangle 9">
              <a:hlinkClick r:id="rId8" action="ppaction://hlinkpres?slideindex=1&amp;slidetitle=5.2  类与对象 "/>
            </p:cNvPr>
            <p:cNvSpPr>
              <a:spLocks noChangeArrowheads="1"/>
            </p:cNvSpPr>
            <p:nvPr/>
          </p:nvSpPr>
          <p:spPr bwMode="auto">
            <a:xfrm>
              <a:off x="768" y="191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>
                <a:lnSpc>
                  <a:spcPct val="140000"/>
                </a:lnSpc>
              </a:pPr>
              <a:r>
                <a:rPr lang="en-US" altLang="zh-CN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9" action="ppaction://hlinksldjump"/>
                </a:rPr>
                <a:t>5.2  </a:t>
              </a:r>
              <a:r>
                <a:rPr lang="zh-CN" altLang="en-US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9" action="ppaction://hlinksldjump"/>
                </a:rPr>
                <a:t>集合</a:t>
              </a:r>
              <a:r>
                <a:rPr lang="zh-CN" altLang="en-US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                    </a:t>
              </a:r>
              <a:r>
                <a:rPr lang="en-US" altLang="zh-CN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32</a:t>
              </a:r>
              <a:endParaRPr lang="zh-CN" altLang="en-US" sz="20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828432" name="Object 16"/>
            <p:cNvGraphicFramePr>
              <a:graphicFrameLocks noChangeAspect="1"/>
            </p:cNvGraphicFramePr>
            <p:nvPr/>
          </p:nvGraphicFramePr>
          <p:xfrm>
            <a:off x="1536" y="1947"/>
            <a:ext cx="227" cy="229"/>
          </p:xfrm>
          <a:graphic>
            <a:graphicData uri="http://schemas.openxmlformats.org/presentationml/2006/ole">
              <p:oleObj spid="_x0000_s828432" name="BMP 图象" r:id="rId10" imgW="1276190" imgH="1286055" progId="PBrush">
                <p:embed/>
              </p:oleObj>
            </a:graphicData>
          </a:graphic>
        </p:graphicFrame>
      </p:grpSp>
      <p:grpSp>
        <p:nvGrpSpPr>
          <p:cNvPr id="828439" name="Group 23"/>
          <p:cNvGrpSpPr>
            <a:grpSpLocks/>
          </p:cNvGrpSpPr>
          <p:nvPr/>
        </p:nvGrpSpPr>
        <p:grpSpPr bwMode="auto">
          <a:xfrm>
            <a:off x="1219200" y="3268027"/>
            <a:ext cx="6705600" cy="468313"/>
            <a:chOff x="768" y="2251"/>
            <a:chExt cx="4224" cy="295"/>
          </a:xfrm>
        </p:grpSpPr>
        <p:sp>
          <p:nvSpPr>
            <p:cNvPr id="828426" name="Rectangle 10">
              <a:hlinkClick r:id="rId11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2251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5" action="ppaction://hlinksldjump"/>
                </a:rPr>
                <a:t>5.3  </a:t>
              </a:r>
              <a:r>
                <a:rPr lang="zh-CN" altLang="en-US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5" action="ppaction://hlinksldjump"/>
                </a:rPr>
                <a:t>结构                    </a:t>
              </a:r>
              <a:r>
                <a:rPr lang="en-US" altLang="zh-CN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5" action="ppaction://hlinksldjump"/>
                </a:rPr>
                <a:t>69</a:t>
              </a:r>
              <a:r>
                <a:rPr lang="zh-CN" altLang="en-US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5" action="ppaction://hlinksldjump"/>
                </a:rPr>
                <a:t> </a:t>
              </a:r>
              <a:endParaRPr lang="zh-CN" altLang="en-US" sz="20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828433" name="Object 17"/>
            <p:cNvGraphicFramePr>
              <a:graphicFrameLocks noChangeAspect="1"/>
            </p:cNvGraphicFramePr>
            <p:nvPr/>
          </p:nvGraphicFramePr>
          <p:xfrm>
            <a:off x="1536" y="2284"/>
            <a:ext cx="227" cy="229"/>
          </p:xfrm>
          <a:graphic>
            <a:graphicData uri="http://schemas.openxmlformats.org/presentationml/2006/ole">
              <p:oleObj spid="_x0000_s828433" name="BMP 图象" r:id="rId12" imgW="1276190" imgH="1286055" progId="PBrush">
                <p:embed/>
              </p:oleObj>
            </a:graphicData>
          </a:graphic>
        </p:graphicFrame>
      </p:grpSp>
      <p:grpSp>
        <p:nvGrpSpPr>
          <p:cNvPr id="828442" name="Group 26"/>
          <p:cNvGrpSpPr>
            <a:grpSpLocks/>
          </p:cNvGrpSpPr>
          <p:nvPr/>
        </p:nvGrpSpPr>
        <p:grpSpPr bwMode="auto">
          <a:xfrm>
            <a:off x="1219200" y="3794764"/>
            <a:ext cx="6705600" cy="468312"/>
            <a:chOff x="768" y="3264"/>
            <a:chExt cx="4224" cy="295"/>
          </a:xfrm>
        </p:grpSpPr>
        <p:sp>
          <p:nvSpPr>
            <p:cNvPr id="828429" name="Rectangle 13">
              <a:hlinkClick r:id="rId13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4" action="ppaction://hlinksldjump"/>
                </a:rPr>
                <a:t>5.4  </a:t>
              </a:r>
              <a:r>
                <a:rPr lang="zh-CN" altLang="en-US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4" action="ppaction://hlinksldjump"/>
                </a:rPr>
                <a:t>结构</a:t>
              </a:r>
              <a:r>
                <a:rPr lang="zh-CN" altLang="en-US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4" action="ppaction://hlinksldjump"/>
                </a:rPr>
                <a:t>数组                </a:t>
              </a:r>
              <a:r>
                <a:rPr lang="en-US" altLang="zh-CN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4" action="ppaction://hlinksldjump"/>
                </a:rPr>
                <a:t>89</a:t>
              </a:r>
              <a:r>
                <a:rPr lang="zh-CN" altLang="en-US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4" action="ppaction://hlinksldjump"/>
                </a:rPr>
                <a:t> </a:t>
              </a:r>
              <a:endParaRPr lang="zh-CN" altLang="en-US" sz="20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828436" name="Object 20"/>
            <p:cNvGraphicFramePr>
              <a:graphicFrameLocks noChangeAspect="1"/>
            </p:cNvGraphicFramePr>
            <p:nvPr/>
          </p:nvGraphicFramePr>
          <p:xfrm>
            <a:off x="1536" y="3297"/>
            <a:ext cx="227" cy="229"/>
          </p:xfrm>
          <a:graphic>
            <a:graphicData uri="http://schemas.openxmlformats.org/presentationml/2006/ole">
              <p:oleObj spid="_x0000_s828436" name="BMP 图象" r:id="rId15" imgW="1276190" imgH="1286055" progId="PBrush">
                <p:embed/>
              </p:oleObj>
            </a:graphicData>
          </a:graphic>
        </p:graphicFrame>
      </p:grpSp>
      <p:pic>
        <p:nvPicPr>
          <p:cNvPr id="828445" name="Picture 29" descr="129">
            <a:hlinkClick r:id="rId16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951788" y="5735638"/>
            <a:ext cx="1116012" cy="1116012"/>
          </a:xfrm>
          <a:prstGeom prst="rect">
            <a:avLst/>
          </a:prstGeom>
          <a:noFill/>
        </p:spPr>
      </p:pic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1214414" y="4321500"/>
            <a:ext cx="6705600" cy="468312"/>
            <a:chOff x="768" y="3264"/>
            <a:chExt cx="4224" cy="295"/>
          </a:xfrm>
        </p:grpSpPr>
        <p:sp>
          <p:nvSpPr>
            <p:cNvPr id="18" name="Rectangle 13">
              <a:hlinkClick r:id="rId13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8" action="ppaction://hlinksldjump"/>
                </a:rPr>
                <a:t>5.5  </a:t>
              </a:r>
              <a:r>
                <a:rPr lang="zh-CN" altLang="en-US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8" action="ppaction://hlinksldjump"/>
                </a:rPr>
                <a:t>链表                    </a:t>
              </a:r>
              <a:r>
                <a:rPr lang="en-US" altLang="zh-CN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8" action="ppaction://hlinksldjump"/>
                </a:rPr>
                <a:t>126</a:t>
              </a:r>
              <a:r>
                <a:rPr lang="zh-CN" altLang="en-US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8" action="ppaction://hlinksldjump"/>
                </a:rPr>
                <a:t> </a:t>
              </a:r>
              <a:endParaRPr lang="zh-CN" altLang="en-US" sz="20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19" name="Object 20"/>
            <p:cNvGraphicFramePr>
              <a:graphicFrameLocks noChangeAspect="1"/>
            </p:cNvGraphicFramePr>
            <p:nvPr/>
          </p:nvGraphicFramePr>
          <p:xfrm>
            <a:off x="1536" y="3297"/>
            <a:ext cx="227" cy="229"/>
          </p:xfrm>
          <a:graphic>
            <a:graphicData uri="http://schemas.openxmlformats.org/presentationml/2006/ole">
              <p:oleObj spid="_x0000_s828437" name="BMP 图象" r:id="rId19" imgW="1276190" imgH="1286055" progId="PBrush">
                <p:embed/>
              </p:oleObj>
            </a:graphicData>
          </a:graphic>
        </p:graphicFrame>
      </p:grpSp>
      <p:grpSp>
        <p:nvGrpSpPr>
          <p:cNvPr id="20" name="Group 26"/>
          <p:cNvGrpSpPr>
            <a:grpSpLocks/>
          </p:cNvGrpSpPr>
          <p:nvPr/>
        </p:nvGrpSpPr>
        <p:grpSpPr bwMode="auto">
          <a:xfrm>
            <a:off x="1223986" y="4848234"/>
            <a:ext cx="6705600" cy="468312"/>
            <a:chOff x="768" y="3264"/>
            <a:chExt cx="4224" cy="295"/>
          </a:xfrm>
        </p:grpSpPr>
        <p:sp>
          <p:nvSpPr>
            <p:cNvPr id="21" name="Rectangle 13">
              <a:hlinkClick r:id="rId13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zh-CN" altLang="en-US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20" action="ppaction://hlinksldjump"/>
                </a:rPr>
                <a:t>小结</a:t>
              </a:r>
              <a:r>
                <a:rPr lang="zh-CN" altLang="en-US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graphicFrame>
          <p:nvGraphicFramePr>
            <p:cNvPr id="22" name="Object 20"/>
            <p:cNvGraphicFramePr>
              <a:graphicFrameLocks noChangeAspect="1"/>
            </p:cNvGraphicFramePr>
            <p:nvPr/>
          </p:nvGraphicFramePr>
          <p:xfrm>
            <a:off x="1536" y="3297"/>
            <a:ext cx="227" cy="229"/>
          </p:xfrm>
          <a:graphic>
            <a:graphicData uri="http://schemas.openxmlformats.org/presentationml/2006/ole">
              <p:oleObj spid="_x0000_s828438" name="BMP 图象" r:id="rId21" imgW="1276190" imgH="1286055" progId="PBrush">
                <p:embed/>
              </p:oleObj>
            </a:graphicData>
          </a:graphic>
        </p:graphicFrame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2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82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82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82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82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3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5.  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右移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064500" cy="55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按右操作数指定位数，将左操作数按位向右移动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7586" name="Rectangle 2"/>
          <p:cNvSpPr>
            <a:spLocks noChangeArrowheads="1"/>
          </p:cNvSpPr>
          <p:nvPr/>
        </p:nvSpPr>
        <p:spPr bwMode="auto">
          <a:xfrm>
            <a:off x="395288" y="3429000"/>
            <a:ext cx="8280400" cy="145341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266700" algn="l">
              <a:lnSpc>
                <a:spcPct val="200000"/>
              </a:lnSpc>
              <a:defRPr/>
            </a:pPr>
            <a:r>
              <a:rPr lang="zh-CN" sz="2400" b="1" i="1" dirty="0">
                <a:latin typeface="+mn-lt"/>
                <a:ea typeface="宋体" pitchFamily="2" charset="-122"/>
              </a:rPr>
              <a:t>若有语句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err="1">
                <a:ea typeface="宋体" pitchFamily="2" charset="-122"/>
              </a:rPr>
              <a:t>cout</a:t>
            </a:r>
            <a:r>
              <a:rPr lang="en-US" altLang="zh-CN" sz="2400" b="1" dirty="0">
                <a:ea typeface="宋体" pitchFamily="2" charset="-122"/>
              </a:rPr>
              <a:t>&lt;&lt;“-12&gt;&gt;2="&lt;&lt;(-12&gt;&gt;2)&lt;&lt;</a:t>
            </a:r>
            <a:r>
              <a:rPr lang="en-US" altLang="zh-CN" sz="2400" b="1" dirty="0" err="1">
                <a:ea typeface="宋体" pitchFamily="2" charset="-122"/>
              </a:rPr>
              <a:t>endl</a:t>
            </a:r>
            <a:r>
              <a:rPr lang="en-US" altLang="zh-CN" sz="2400" b="1" dirty="0">
                <a:ea typeface="宋体" pitchFamily="2" charset="-122"/>
              </a:rPr>
              <a:t>;</a:t>
            </a:r>
            <a:endParaRPr lang="en-US" altLang="zh-CN" sz="2400" b="1" dirty="0">
              <a:latin typeface="+mn-lt"/>
              <a:ea typeface="宋体" pitchFamily="2" charset="-122"/>
            </a:endParaRPr>
          </a:p>
          <a:p>
            <a:pPr indent="266700" algn="l" eaLnBrk="0" hangingPunct="0">
              <a:lnSpc>
                <a:spcPct val="200000"/>
              </a:lnSpc>
              <a:defRPr/>
            </a:pPr>
            <a:r>
              <a:rPr lang="zh-CN" altLang="en-US" sz="2400" b="1" i="1" dirty="0">
                <a:latin typeface="+mn-lt"/>
                <a:ea typeface="宋体" pitchFamily="2" charset="-122"/>
              </a:rPr>
              <a:t>则显示结果为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03575" y="4365625"/>
            <a:ext cx="4824413" cy="120032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altLang="zh-CN" sz="2400" b="1">
              <a:solidFill>
                <a:srgbClr val="FFFFFF"/>
              </a:solidFill>
              <a:cs typeface="Courier New" pitchFamily="49" charset="0"/>
            </a:endParaRPr>
          </a:p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-12&gt;&gt;2=-3</a:t>
            </a:r>
          </a:p>
          <a:p>
            <a:pPr algn="l"/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270" name="矩形 9"/>
          <p:cNvSpPr>
            <a:spLocks noChangeArrowheads="1"/>
          </p:cNvSpPr>
          <p:nvPr/>
        </p:nvSpPr>
        <p:spPr bwMode="auto">
          <a:xfrm>
            <a:off x="539750" y="1916113"/>
            <a:ext cx="806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FF"/>
                </a:solidFill>
              </a:rPr>
              <a:t>对于一个整数，每右移一位就相当于整除以</a:t>
            </a:r>
            <a:r>
              <a:rPr lang="en-US" altLang="zh-CN" sz="2400" b="1">
                <a:solidFill>
                  <a:srgbClr val="0000FF"/>
                </a:solidFill>
              </a:rPr>
              <a:t>2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39750" y="2606675"/>
            <a:ext cx="806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</a:rPr>
              <a:t>做算术右移时，不会移动符号位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6" grpId="0"/>
      <p:bldP spid="8" grpId="0" animBg="1"/>
      <p:bldP spid="11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611188" y="914400"/>
            <a:ext cx="23050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609600" y="1354138"/>
            <a:ext cx="244951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</a:p>
        </p:txBody>
      </p:sp>
      <p:grpSp>
        <p:nvGrpSpPr>
          <p:cNvPr id="541701" name="Group 5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41702" name="Rectangle 6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1703" name="Line 7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1704" name="Line 8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1705" name="Line 9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1706" name="Line 10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1707" name="Line 11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1708" name="Group 12"/>
          <p:cNvGrpSpPr>
            <a:grpSpLocks/>
          </p:cNvGrpSpPr>
          <p:nvPr/>
        </p:nvGrpSpPr>
        <p:grpSpPr bwMode="auto">
          <a:xfrm>
            <a:off x="6781800" y="3429000"/>
            <a:ext cx="1600200" cy="914400"/>
            <a:chOff x="4272" y="1056"/>
            <a:chExt cx="1008" cy="576"/>
          </a:xfrm>
        </p:grpSpPr>
        <p:sp>
          <p:nvSpPr>
            <p:cNvPr id="541709" name="Rectangle 13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1710" name="Line 14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1711" name="Text Box 15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41712" name="Group 1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41713" name="Group 1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41714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41715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1716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1717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1718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1719" name="Line 2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1720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1721" name="Line 2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1722" name="Line 2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1723" name="Text Box 2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41727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  <a:endParaRPr lang="zh-CN" altLang="en-US" sz="800" dirty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609600" y="914400"/>
            <a:ext cx="230663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609600" y="1354138"/>
            <a:ext cx="244951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3694113" y="762000"/>
            <a:ext cx="48387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[ 1 ]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 [ 2 ]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allone[1] . salary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allone[2] . salary</a:t>
            </a:r>
          </a:p>
        </p:txBody>
      </p:sp>
      <p:grpSp>
        <p:nvGrpSpPr>
          <p:cNvPr id="542726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42727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728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729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730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731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732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2733" name="Group 13"/>
          <p:cNvGrpSpPr>
            <a:grpSpLocks/>
          </p:cNvGrpSpPr>
          <p:nvPr/>
        </p:nvGrpSpPr>
        <p:grpSpPr bwMode="auto">
          <a:xfrm>
            <a:off x="6781800" y="3429000"/>
            <a:ext cx="1600200" cy="914400"/>
            <a:chOff x="4272" y="1056"/>
            <a:chExt cx="1008" cy="576"/>
          </a:xfrm>
        </p:grpSpPr>
        <p:sp>
          <p:nvSpPr>
            <p:cNvPr id="542734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735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2736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42737" name="Group 17"/>
          <p:cNvGrpSpPr>
            <a:grpSpLocks/>
          </p:cNvGrpSpPr>
          <p:nvPr/>
        </p:nvGrpSpPr>
        <p:grpSpPr bwMode="auto">
          <a:xfrm>
            <a:off x="4535488" y="1749425"/>
            <a:ext cx="2779712" cy="442913"/>
            <a:chOff x="2857" y="1220"/>
            <a:chExt cx="1751" cy="279"/>
          </a:xfrm>
        </p:grpSpPr>
        <p:sp>
          <p:nvSpPr>
            <p:cNvPr id="542738" name="Rectangle 18"/>
            <p:cNvSpPr>
              <a:spLocks noChangeArrowheads="1"/>
            </p:cNvSpPr>
            <p:nvPr/>
          </p:nvSpPr>
          <p:spPr bwMode="auto">
            <a:xfrm>
              <a:off x="2857" y="1220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 [ 1 ]</a:t>
              </a:r>
            </a:p>
          </p:txBody>
        </p:sp>
        <p:sp>
          <p:nvSpPr>
            <p:cNvPr id="542739" name="Rectangle 19"/>
            <p:cNvSpPr>
              <a:spLocks noChangeArrowheads="1"/>
            </p:cNvSpPr>
            <p:nvPr/>
          </p:nvSpPr>
          <p:spPr bwMode="auto">
            <a:xfrm>
              <a:off x="4059" y="1220"/>
              <a:ext cx="54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pa[ 2 ]</a:t>
              </a:r>
            </a:p>
          </p:txBody>
        </p:sp>
      </p:grpSp>
      <p:sp>
        <p:nvSpPr>
          <p:cNvPr id="542740" name="AutoShape 20"/>
          <p:cNvSpPr>
            <a:spLocks noChangeArrowheads="1"/>
          </p:cNvSpPr>
          <p:nvPr/>
        </p:nvSpPr>
        <p:spPr bwMode="auto">
          <a:xfrm>
            <a:off x="5486400" y="1870075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28398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42741" name="Group 21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42742" name="Group 22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42743" name="Group 23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42744" name="Rectangle 24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2745" name="Line 25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2746" name="Line 26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2747" name="Line 27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2748" name="Line 28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2749" name="Line 29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2750" name="Line 30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751" name="Line 31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2752" name="Text Box 32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grpSp>
        <p:nvGrpSpPr>
          <p:cNvPr id="542756" name="Group 36"/>
          <p:cNvGrpSpPr>
            <a:grpSpLocks/>
          </p:cNvGrpSpPr>
          <p:nvPr/>
        </p:nvGrpSpPr>
        <p:grpSpPr bwMode="auto">
          <a:xfrm>
            <a:off x="1143000" y="2971800"/>
            <a:ext cx="3733800" cy="2743200"/>
            <a:chOff x="720" y="1872"/>
            <a:chExt cx="2352" cy="1728"/>
          </a:xfrm>
        </p:grpSpPr>
        <p:sp>
          <p:nvSpPr>
            <p:cNvPr id="542757" name="Rectangle 37"/>
            <p:cNvSpPr>
              <a:spLocks noChangeArrowheads="1"/>
            </p:cNvSpPr>
            <p:nvPr/>
          </p:nvSpPr>
          <p:spPr bwMode="auto">
            <a:xfrm>
              <a:off x="720" y="2736"/>
              <a:ext cx="2352" cy="86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58" name="Rectangle 38"/>
            <p:cNvSpPr>
              <a:spLocks noChangeArrowheads="1"/>
            </p:cNvSpPr>
            <p:nvPr/>
          </p:nvSpPr>
          <p:spPr bwMode="auto">
            <a:xfrm>
              <a:off x="720" y="1872"/>
              <a:ext cx="2352" cy="288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759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42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4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5" grpId="0" build="p" autoUpdateAnimBg="0" advAuto="2000"/>
      <p:bldP spid="54274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43747" name="Rectangle 3"/>
          <p:cNvSpPr>
            <a:spLocks noChangeArrowheads="1"/>
          </p:cNvSpPr>
          <p:nvPr/>
        </p:nvSpPr>
        <p:spPr bwMode="auto">
          <a:xfrm>
            <a:off x="608013" y="914400"/>
            <a:ext cx="24511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609600" y="1354138"/>
            <a:ext cx="244951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3694113" y="762000"/>
            <a:ext cx="4622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[ 1 ]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 [ 2 ]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allone[1] . salary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allone[2] . salary</a:t>
            </a:r>
          </a:p>
        </p:txBody>
      </p:sp>
      <p:grpSp>
        <p:nvGrpSpPr>
          <p:cNvPr id="543750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43751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752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753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754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755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756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3757" name="Group 13"/>
          <p:cNvGrpSpPr>
            <a:grpSpLocks/>
          </p:cNvGrpSpPr>
          <p:nvPr/>
        </p:nvGrpSpPr>
        <p:grpSpPr bwMode="auto">
          <a:xfrm>
            <a:off x="6781800" y="3429000"/>
            <a:ext cx="1600200" cy="914400"/>
            <a:chOff x="4272" y="1056"/>
            <a:chExt cx="1008" cy="576"/>
          </a:xfrm>
        </p:grpSpPr>
        <p:sp>
          <p:nvSpPr>
            <p:cNvPr id="543758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759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3760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43761" name="Group 17"/>
          <p:cNvGrpSpPr>
            <a:grpSpLocks/>
          </p:cNvGrpSpPr>
          <p:nvPr/>
        </p:nvGrpSpPr>
        <p:grpSpPr bwMode="auto">
          <a:xfrm>
            <a:off x="4535488" y="1749425"/>
            <a:ext cx="2779712" cy="442913"/>
            <a:chOff x="2857" y="1220"/>
            <a:chExt cx="1751" cy="279"/>
          </a:xfrm>
        </p:grpSpPr>
        <p:sp>
          <p:nvSpPr>
            <p:cNvPr id="543762" name="Rectangle 18"/>
            <p:cNvSpPr>
              <a:spLocks noChangeArrowheads="1"/>
            </p:cNvSpPr>
            <p:nvPr/>
          </p:nvSpPr>
          <p:spPr bwMode="auto">
            <a:xfrm>
              <a:off x="2857" y="1220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 [ 1 ]</a:t>
              </a:r>
            </a:p>
          </p:txBody>
        </p:sp>
        <p:sp>
          <p:nvSpPr>
            <p:cNvPr id="543763" name="Rectangle 19"/>
            <p:cNvSpPr>
              <a:spLocks noChangeArrowheads="1"/>
            </p:cNvSpPr>
            <p:nvPr/>
          </p:nvSpPr>
          <p:spPr bwMode="auto">
            <a:xfrm>
              <a:off x="4059" y="1220"/>
              <a:ext cx="54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pa[ 2 ]</a:t>
              </a:r>
            </a:p>
          </p:txBody>
        </p:sp>
      </p:grpSp>
      <p:sp>
        <p:nvSpPr>
          <p:cNvPr id="543764" name="AutoShape 20"/>
          <p:cNvSpPr>
            <a:spLocks noChangeArrowheads="1"/>
          </p:cNvSpPr>
          <p:nvPr/>
        </p:nvSpPr>
        <p:spPr bwMode="auto">
          <a:xfrm>
            <a:off x="5486400" y="1870075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28398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43765" name="Group 21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43766" name="Group 22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43767" name="Group 23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43768" name="Rectangle 24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3769" name="Line 25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3770" name="Line 26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3771" name="Line 27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3772" name="Line 28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3773" name="Line 29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3774" name="Line 30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3775" name="Line 31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3776" name="Text Box 32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43780" name="Rectangle 36"/>
          <p:cNvSpPr>
            <a:spLocks noChangeArrowheads="1"/>
          </p:cNvSpPr>
          <p:nvPr/>
        </p:nvSpPr>
        <p:spPr bwMode="auto">
          <a:xfrm>
            <a:off x="1143000" y="4343400"/>
            <a:ext cx="3733800" cy="13716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81" name="Rectangle 37"/>
          <p:cNvSpPr>
            <a:spLocks noChangeArrowheads="1"/>
          </p:cNvSpPr>
          <p:nvPr/>
        </p:nvSpPr>
        <p:spPr bwMode="auto">
          <a:xfrm>
            <a:off x="1143000" y="2971800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82" name="Rectangle 38"/>
          <p:cNvSpPr>
            <a:spLocks noChangeArrowheads="1"/>
          </p:cNvSpPr>
          <p:nvPr/>
        </p:nvSpPr>
        <p:spPr bwMode="auto">
          <a:xfrm>
            <a:off x="6934200" y="3429000"/>
            <a:ext cx="1338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CC0000"/>
                </a:solidFill>
              </a:rPr>
              <a:t>&amp;allone[2]</a:t>
            </a:r>
          </a:p>
        </p:txBody>
      </p:sp>
      <p:sp>
        <p:nvSpPr>
          <p:cNvPr id="543783" name="Rectangle 39"/>
          <p:cNvSpPr>
            <a:spLocks noChangeArrowheads="1"/>
          </p:cNvSpPr>
          <p:nvPr/>
        </p:nvSpPr>
        <p:spPr bwMode="auto">
          <a:xfrm>
            <a:off x="6934200" y="3910013"/>
            <a:ext cx="1338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&amp;allone[1]</a:t>
            </a:r>
          </a:p>
        </p:txBody>
      </p:sp>
      <p:sp>
        <p:nvSpPr>
          <p:cNvPr id="543784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4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82" grpId="0" autoUpdateAnimBg="0"/>
      <p:bldP spid="543783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608013" y="914400"/>
            <a:ext cx="22352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609600" y="1354138"/>
            <a:ext cx="23066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  <p:grpSp>
        <p:nvGrpSpPr>
          <p:cNvPr id="544773" name="Group 5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44774" name="Rectangle 6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775" name="Line 7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776" name="Line 8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777" name="Line 9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778" name="Line 10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779" name="Line 11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4780" name="Group 12"/>
          <p:cNvGrpSpPr>
            <a:grpSpLocks/>
          </p:cNvGrpSpPr>
          <p:nvPr/>
        </p:nvGrpSpPr>
        <p:grpSpPr bwMode="auto">
          <a:xfrm>
            <a:off x="6781800" y="3886200"/>
            <a:ext cx="1600200" cy="914400"/>
            <a:chOff x="4272" y="1056"/>
            <a:chExt cx="1008" cy="576"/>
          </a:xfrm>
        </p:grpSpPr>
        <p:sp>
          <p:nvSpPr>
            <p:cNvPr id="544781" name="Rectangle 13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782" name="Line 14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4783" name="Text Box 15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44784" name="Group 1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44785" name="Group 1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44786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44787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4788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4789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4790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4791" name="Line 2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4792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4793" name="Line 2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4794" name="Line 2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4795" name="Text Box 2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44799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45797" name="Text Box 5"/>
          <p:cNvSpPr txBox="1">
            <a:spLocks noChangeArrowheads="1"/>
          </p:cNvSpPr>
          <p:nvPr/>
        </p:nvSpPr>
        <p:spPr bwMode="auto">
          <a:xfrm>
            <a:off x="3725863" y="746125"/>
            <a:ext cx="4518025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[ 2 ]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 pa [ 3 ]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allone[1] .salary &lt; allone[3] . salary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hlink"/>
                </a:solidFill>
                <a:sym typeface="Symbol" pitchFamily="18" charset="2"/>
              </a:rPr>
              <a:t>不交换</a:t>
            </a:r>
            <a:endParaRPr lang="zh-CN" altLang="en-US" sz="2000" b="1">
              <a:sym typeface="Symbol" pitchFamily="18" charset="2"/>
            </a:endParaRPr>
          </a:p>
        </p:txBody>
      </p:sp>
      <p:grpSp>
        <p:nvGrpSpPr>
          <p:cNvPr id="545798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45799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5800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5801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5802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5803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5804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5805" name="Group 13"/>
          <p:cNvGrpSpPr>
            <a:grpSpLocks/>
          </p:cNvGrpSpPr>
          <p:nvPr/>
        </p:nvGrpSpPr>
        <p:grpSpPr bwMode="auto">
          <a:xfrm>
            <a:off x="6781800" y="3886200"/>
            <a:ext cx="1600200" cy="914400"/>
            <a:chOff x="4272" y="1056"/>
            <a:chExt cx="1008" cy="576"/>
          </a:xfrm>
        </p:grpSpPr>
        <p:sp>
          <p:nvSpPr>
            <p:cNvPr id="545806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5807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5808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45809" name="Group 17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45810" name="Group 18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45811" name="Group 19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45812" name="Rectangle 20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5813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5814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5815" name="Line 23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5816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5817" name="Line 25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5818" name="Line 26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5819" name="Line 27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5820" name="Text Box 28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45824" name="Rectangle 32"/>
          <p:cNvSpPr>
            <a:spLocks noChangeArrowheads="1"/>
          </p:cNvSpPr>
          <p:nvPr/>
        </p:nvSpPr>
        <p:spPr bwMode="auto">
          <a:xfrm>
            <a:off x="1143000" y="4800600"/>
            <a:ext cx="3733800" cy="9144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5825" name="Rectangle 33"/>
          <p:cNvSpPr>
            <a:spLocks noChangeArrowheads="1"/>
          </p:cNvSpPr>
          <p:nvPr/>
        </p:nvSpPr>
        <p:spPr bwMode="auto">
          <a:xfrm>
            <a:off x="1143000" y="2971800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5826" name="Rectangle 34"/>
          <p:cNvSpPr>
            <a:spLocks noChangeArrowheads="1"/>
          </p:cNvSpPr>
          <p:nvPr/>
        </p:nvSpPr>
        <p:spPr bwMode="auto">
          <a:xfrm>
            <a:off x="1143000" y="3886200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5827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  <p:sp>
        <p:nvSpPr>
          <p:cNvPr id="545830" name="Rectangle 38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45831" name="Text Box 39"/>
          <p:cNvSpPr txBox="1">
            <a:spLocks noChangeArrowheads="1"/>
          </p:cNvSpPr>
          <p:nvPr/>
        </p:nvSpPr>
        <p:spPr bwMode="auto">
          <a:xfrm>
            <a:off x="609600" y="1354138"/>
            <a:ext cx="214947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5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45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45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7" grpId="0" build="p" autoUpdateAnimBg="0" advAuto="200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grpSp>
        <p:nvGrpSpPr>
          <p:cNvPr id="546821" name="Group 5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46822" name="Rectangle 6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23" name="Line 7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24" name="Line 8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25" name="Line 9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26" name="Line 10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27" name="Line 11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6828" name="Group 12"/>
          <p:cNvGrpSpPr>
            <a:grpSpLocks/>
          </p:cNvGrpSpPr>
          <p:nvPr/>
        </p:nvGrpSpPr>
        <p:grpSpPr bwMode="auto">
          <a:xfrm>
            <a:off x="6781800" y="4343400"/>
            <a:ext cx="1600200" cy="914400"/>
            <a:chOff x="4272" y="1056"/>
            <a:chExt cx="1008" cy="576"/>
          </a:xfrm>
        </p:grpSpPr>
        <p:sp>
          <p:nvSpPr>
            <p:cNvPr id="546829" name="Rectangle 13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30" name="Line 14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6831" name="Text Box 15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46832" name="Group 1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46833" name="Group 1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46834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46835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6836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6837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6838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6839" name="Line 2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6840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6841" name="Line 2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6842" name="Line 2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6843" name="Text Box 2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46847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  <p:sp>
        <p:nvSpPr>
          <p:cNvPr id="546850" name="Rectangle 34"/>
          <p:cNvSpPr>
            <a:spLocks noChangeArrowheads="1"/>
          </p:cNvSpPr>
          <p:nvPr/>
        </p:nvSpPr>
        <p:spPr bwMode="auto">
          <a:xfrm>
            <a:off x="608013" y="914400"/>
            <a:ext cx="21637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46851" name="Text Box 35"/>
          <p:cNvSpPr txBox="1">
            <a:spLocks noChangeArrowheads="1"/>
          </p:cNvSpPr>
          <p:nvPr/>
        </p:nvSpPr>
        <p:spPr bwMode="auto">
          <a:xfrm>
            <a:off x="609600" y="1354138"/>
            <a:ext cx="23066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47845" name="Text Box 5"/>
          <p:cNvSpPr txBox="1">
            <a:spLocks noChangeArrowheads="1"/>
          </p:cNvSpPr>
          <p:nvPr/>
        </p:nvSpPr>
        <p:spPr bwMode="auto">
          <a:xfrm>
            <a:off x="3725863" y="762000"/>
            <a:ext cx="4591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[ 3 ]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 [ 4 ]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allone[3] . salary </a:t>
            </a:r>
            <a:r>
              <a:rPr lang="en-US" altLang="zh-CN" sz="2000" b="1">
                <a:solidFill>
                  <a:srgbClr val="FF3300"/>
                </a:solidFill>
                <a:sym typeface="Symbol" pitchFamily="18" charset="2"/>
              </a:rPr>
              <a:t>&gt;</a:t>
            </a:r>
            <a:r>
              <a:rPr lang="en-US" altLang="zh-CN" sz="2000" b="1">
                <a:sym typeface="Symbol" pitchFamily="18" charset="2"/>
              </a:rPr>
              <a:t> allone[4] .salary</a:t>
            </a:r>
          </a:p>
        </p:txBody>
      </p:sp>
      <p:grpSp>
        <p:nvGrpSpPr>
          <p:cNvPr id="547846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47847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7848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7849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7850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7851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7852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7853" name="Group 13"/>
          <p:cNvGrpSpPr>
            <a:grpSpLocks/>
          </p:cNvGrpSpPr>
          <p:nvPr/>
        </p:nvGrpSpPr>
        <p:grpSpPr bwMode="auto">
          <a:xfrm>
            <a:off x="6781800" y="4343400"/>
            <a:ext cx="1600200" cy="914400"/>
            <a:chOff x="4272" y="1056"/>
            <a:chExt cx="1008" cy="576"/>
          </a:xfrm>
        </p:grpSpPr>
        <p:sp>
          <p:nvSpPr>
            <p:cNvPr id="547854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7855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7856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47857" name="Group 17"/>
          <p:cNvGrpSpPr>
            <a:grpSpLocks/>
          </p:cNvGrpSpPr>
          <p:nvPr/>
        </p:nvGrpSpPr>
        <p:grpSpPr bwMode="auto">
          <a:xfrm>
            <a:off x="4535488" y="1749425"/>
            <a:ext cx="2779712" cy="442913"/>
            <a:chOff x="2857" y="1220"/>
            <a:chExt cx="1751" cy="279"/>
          </a:xfrm>
        </p:grpSpPr>
        <p:sp>
          <p:nvSpPr>
            <p:cNvPr id="547858" name="Rectangle 18"/>
            <p:cNvSpPr>
              <a:spLocks noChangeArrowheads="1"/>
            </p:cNvSpPr>
            <p:nvPr/>
          </p:nvSpPr>
          <p:spPr bwMode="auto">
            <a:xfrm>
              <a:off x="2857" y="1220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 [ 3 ]</a:t>
              </a:r>
            </a:p>
          </p:txBody>
        </p:sp>
        <p:sp>
          <p:nvSpPr>
            <p:cNvPr id="547859" name="Rectangle 19"/>
            <p:cNvSpPr>
              <a:spLocks noChangeArrowheads="1"/>
            </p:cNvSpPr>
            <p:nvPr/>
          </p:nvSpPr>
          <p:spPr bwMode="auto">
            <a:xfrm>
              <a:off x="4059" y="1220"/>
              <a:ext cx="54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pa[ 4 ]</a:t>
              </a:r>
            </a:p>
          </p:txBody>
        </p:sp>
      </p:grpSp>
      <p:sp>
        <p:nvSpPr>
          <p:cNvPr id="547860" name="AutoShape 20"/>
          <p:cNvSpPr>
            <a:spLocks noChangeArrowheads="1"/>
          </p:cNvSpPr>
          <p:nvPr/>
        </p:nvSpPr>
        <p:spPr bwMode="auto">
          <a:xfrm>
            <a:off x="5486400" y="1870075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28398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47861" name="Group 21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47862" name="Group 22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47863" name="Group 23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47864" name="Rectangle 24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7865" name="Line 25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7866" name="Line 26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7867" name="Line 27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7868" name="Line 28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7869" name="Line 29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7870" name="Line 30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7871" name="Line 31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7872" name="Text Box 32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grpSp>
        <p:nvGrpSpPr>
          <p:cNvPr id="547876" name="Group 36"/>
          <p:cNvGrpSpPr>
            <a:grpSpLocks/>
          </p:cNvGrpSpPr>
          <p:nvPr/>
        </p:nvGrpSpPr>
        <p:grpSpPr bwMode="auto">
          <a:xfrm>
            <a:off x="1143000" y="2971800"/>
            <a:ext cx="3733800" cy="2743200"/>
            <a:chOff x="720" y="1872"/>
            <a:chExt cx="2352" cy="1728"/>
          </a:xfrm>
        </p:grpSpPr>
        <p:sp>
          <p:nvSpPr>
            <p:cNvPr id="547877" name="Rectangle 37"/>
            <p:cNvSpPr>
              <a:spLocks noChangeArrowheads="1"/>
            </p:cNvSpPr>
            <p:nvPr/>
          </p:nvSpPr>
          <p:spPr bwMode="auto">
            <a:xfrm>
              <a:off x="720" y="3312"/>
              <a:ext cx="2352" cy="288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7878" name="Rectangle 38"/>
            <p:cNvSpPr>
              <a:spLocks noChangeArrowheads="1"/>
            </p:cNvSpPr>
            <p:nvPr/>
          </p:nvSpPr>
          <p:spPr bwMode="auto">
            <a:xfrm>
              <a:off x="720" y="1872"/>
              <a:ext cx="2352" cy="86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7879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47882" name="Rectangle 42"/>
          <p:cNvSpPr>
            <a:spLocks noChangeArrowheads="1"/>
          </p:cNvSpPr>
          <p:nvPr/>
        </p:nvSpPr>
        <p:spPr bwMode="auto">
          <a:xfrm>
            <a:off x="608013" y="914400"/>
            <a:ext cx="21637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47883" name="Text Box 43"/>
          <p:cNvSpPr txBox="1">
            <a:spLocks noChangeArrowheads="1"/>
          </p:cNvSpPr>
          <p:nvPr/>
        </p:nvSpPr>
        <p:spPr bwMode="auto">
          <a:xfrm>
            <a:off x="609600" y="1354138"/>
            <a:ext cx="223361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7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47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4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5" grpId="0" build="p" autoUpdateAnimBg="0" advAuto="2000"/>
      <p:bldP spid="547860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grpSp>
        <p:nvGrpSpPr>
          <p:cNvPr id="548870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48871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8872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8873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8874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8875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8876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8877" name="Group 13"/>
          <p:cNvGrpSpPr>
            <a:grpSpLocks/>
          </p:cNvGrpSpPr>
          <p:nvPr/>
        </p:nvGrpSpPr>
        <p:grpSpPr bwMode="auto">
          <a:xfrm>
            <a:off x="6781800" y="4343400"/>
            <a:ext cx="1600200" cy="914400"/>
            <a:chOff x="4272" y="1056"/>
            <a:chExt cx="1008" cy="576"/>
          </a:xfrm>
        </p:grpSpPr>
        <p:sp>
          <p:nvSpPr>
            <p:cNvPr id="548878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8879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8880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48885" name="Group 21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48886" name="Group 22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48887" name="Group 23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48888" name="Rectangle 24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8889" name="Line 25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8890" name="Line 26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8891" name="Line 27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8892" name="Line 28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8893" name="Line 29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8894" name="Line 30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8895" name="Line 31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8896" name="Text Box 32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grpSp>
        <p:nvGrpSpPr>
          <p:cNvPr id="548900" name="Group 36"/>
          <p:cNvGrpSpPr>
            <a:grpSpLocks/>
          </p:cNvGrpSpPr>
          <p:nvPr/>
        </p:nvGrpSpPr>
        <p:grpSpPr bwMode="auto">
          <a:xfrm>
            <a:off x="1143000" y="2971800"/>
            <a:ext cx="3733800" cy="2743200"/>
            <a:chOff x="720" y="1872"/>
            <a:chExt cx="2352" cy="1728"/>
          </a:xfrm>
        </p:grpSpPr>
        <p:sp>
          <p:nvSpPr>
            <p:cNvPr id="548901" name="Rectangle 37"/>
            <p:cNvSpPr>
              <a:spLocks noChangeArrowheads="1"/>
            </p:cNvSpPr>
            <p:nvPr/>
          </p:nvSpPr>
          <p:spPr bwMode="auto">
            <a:xfrm>
              <a:off x="720" y="3312"/>
              <a:ext cx="2352" cy="288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8902" name="Rectangle 38"/>
            <p:cNvSpPr>
              <a:spLocks noChangeArrowheads="1"/>
            </p:cNvSpPr>
            <p:nvPr/>
          </p:nvSpPr>
          <p:spPr bwMode="auto">
            <a:xfrm>
              <a:off x="720" y="1872"/>
              <a:ext cx="2352" cy="86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8903" name="Rectangle 39"/>
          <p:cNvSpPr>
            <a:spLocks noChangeArrowheads="1"/>
          </p:cNvSpPr>
          <p:nvPr/>
        </p:nvSpPr>
        <p:spPr bwMode="auto">
          <a:xfrm>
            <a:off x="6934200" y="4419600"/>
            <a:ext cx="1338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&amp;allone[4]</a:t>
            </a:r>
          </a:p>
        </p:txBody>
      </p:sp>
      <p:sp>
        <p:nvSpPr>
          <p:cNvPr id="548904" name="Rectangle 40"/>
          <p:cNvSpPr>
            <a:spLocks noChangeArrowheads="1"/>
          </p:cNvSpPr>
          <p:nvPr/>
        </p:nvSpPr>
        <p:spPr bwMode="auto">
          <a:xfrm>
            <a:off x="6934200" y="4876800"/>
            <a:ext cx="1338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&amp;allone[3]</a:t>
            </a:r>
          </a:p>
        </p:txBody>
      </p:sp>
      <p:sp>
        <p:nvSpPr>
          <p:cNvPr id="548905" name="Rectangle 4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48908" name="Rectangle 44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48909" name="Text Box 45"/>
          <p:cNvSpPr txBox="1">
            <a:spLocks noChangeArrowheads="1"/>
          </p:cNvSpPr>
          <p:nvPr/>
        </p:nvSpPr>
        <p:spPr bwMode="auto">
          <a:xfrm>
            <a:off x="609600" y="1354138"/>
            <a:ext cx="237807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  <p:sp>
        <p:nvSpPr>
          <p:cNvPr id="548910" name="Text Box 46"/>
          <p:cNvSpPr txBox="1">
            <a:spLocks noChangeArrowheads="1"/>
          </p:cNvSpPr>
          <p:nvPr/>
        </p:nvSpPr>
        <p:spPr bwMode="auto">
          <a:xfrm>
            <a:off x="3725863" y="762000"/>
            <a:ext cx="4591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[ 3 ]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 [ 4 ]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allone[3] . salary </a:t>
            </a:r>
            <a:r>
              <a:rPr lang="en-US" altLang="zh-CN" sz="2000" b="1">
                <a:solidFill>
                  <a:srgbClr val="FF3300"/>
                </a:solidFill>
                <a:sym typeface="Symbol" pitchFamily="18" charset="2"/>
              </a:rPr>
              <a:t>&gt;</a:t>
            </a:r>
            <a:r>
              <a:rPr lang="en-US" altLang="zh-CN" sz="2000" b="1">
                <a:sym typeface="Symbol" pitchFamily="18" charset="2"/>
              </a:rPr>
              <a:t> allone[4] .salary</a:t>
            </a:r>
          </a:p>
        </p:txBody>
      </p:sp>
      <p:grpSp>
        <p:nvGrpSpPr>
          <p:cNvPr id="548911" name="Group 47"/>
          <p:cNvGrpSpPr>
            <a:grpSpLocks/>
          </p:cNvGrpSpPr>
          <p:nvPr/>
        </p:nvGrpSpPr>
        <p:grpSpPr bwMode="auto">
          <a:xfrm>
            <a:off x="4535488" y="1749425"/>
            <a:ext cx="2779712" cy="442913"/>
            <a:chOff x="2857" y="1220"/>
            <a:chExt cx="1751" cy="279"/>
          </a:xfrm>
        </p:grpSpPr>
        <p:sp>
          <p:nvSpPr>
            <p:cNvPr id="548912" name="Rectangle 48"/>
            <p:cNvSpPr>
              <a:spLocks noChangeArrowheads="1"/>
            </p:cNvSpPr>
            <p:nvPr/>
          </p:nvSpPr>
          <p:spPr bwMode="auto">
            <a:xfrm>
              <a:off x="2857" y="1220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 [ 3 ]</a:t>
              </a:r>
            </a:p>
          </p:txBody>
        </p:sp>
        <p:sp>
          <p:nvSpPr>
            <p:cNvPr id="548913" name="Rectangle 49"/>
            <p:cNvSpPr>
              <a:spLocks noChangeArrowheads="1"/>
            </p:cNvSpPr>
            <p:nvPr/>
          </p:nvSpPr>
          <p:spPr bwMode="auto">
            <a:xfrm>
              <a:off x="4059" y="1220"/>
              <a:ext cx="54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pa[ 4 ]</a:t>
              </a:r>
            </a:p>
          </p:txBody>
        </p:sp>
      </p:grpSp>
      <p:sp>
        <p:nvSpPr>
          <p:cNvPr id="548914" name="AutoShape 50"/>
          <p:cNvSpPr>
            <a:spLocks noChangeArrowheads="1"/>
          </p:cNvSpPr>
          <p:nvPr/>
        </p:nvSpPr>
        <p:spPr bwMode="auto">
          <a:xfrm>
            <a:off x="5486400" y="1870075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28398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4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03" grpId="0" autoUpdateAnimBg="0"/>
      <p:bldP spid="548904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grpSp>
        <p:nvGrpSpPr>
          <p:cNvPr id="549893" name="Group 5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49894" name="Rectangle 6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9895" name="Line 7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9896" name="Line 8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9897" name="Line 9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9898" name="Line 10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9899" name="Line 11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9900" name="Group 12"/>
          <p:cNvGrpSpPr>
            <a:grpSpLocks/>
          </p:cNvGrpSpPr>
          <p:nvPr/>
        </p:nvGrpSpPr>
        <p:grpSpPr bwMode="auto">
          <a:xfrm>
            <a:off x="6781800" y="4800600"/>
            <a:ext cx="1600200" cy="914400"/>
            <a:chOff x="4272" y="1056"/>
            <a:chExt cx="1008" cy="576"/>
          </a:xfrm>
        </p:grpSpPr>
        <p:sp>
          <p:nvSpPr>
            <p:cNvPr id="549901" name="Rectangle 13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9902" name="Line 14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9903" name="Text Box 15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49904" name="Group 1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49905" name="Group 1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49906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49907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9908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9909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9910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9911" name="Line 2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9912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9913" name="Line 2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14" name="Line 2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9915" name="Text Box 2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49919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49922" name="Rectangle 34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49923" name="Text Box 35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3694113" y="762000"/>
            <a:ext cx="4622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[ 4 ]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 [ 5 ]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allone[3] . salary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allone[5] . salary</a:t>
            </a:r>
          </a:p>
        </p:txBody>
      </p:sp>
      <p:grpSp>
        <p:nvGrpSpPr>
          <p:cNvPr id="550918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50919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920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921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922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923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924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0925" name="Group 13"/>
          <p:cNvGrpSpPr>
            <a:grpSpLocks/>
          </p:cNvGrpSpPr>
          <p:nvPr/>
        </p:nvGrpSpPr>
        <p:grpSpPr bwMode="auto">
          <a:xfrm>
            <a:off x="6781800" y="4800600"/>
            <a:ext cx="1600200" cy="914400"/>
            <a:chOff x="4272" y="1056"/>
            <a:chExt cx="1008" cy="576"/>
          </a:xfrm>
        </p:grpSpPr>
        <p:sp>
          <p:nvSpPr>
            <p:cNvPr id="550926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927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0928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50929" name="Group 17"/>
          <p:cNvGrpSpPr>
            <a:grpSpLocks/>
          </p:cNvGrpSpPr>
          <p:nvPr/>
        </p:nvGrpSpPr>
        <p:grpSpPr bwMode="auto">
          <a:xfrm>
            <a:off x="4535488" y="1749425"/>
            <a:ext cx="2779712" cy="442913"/>
            <a:chOff x="2857" y="1220"/>
            <a:chExt cx="1751" cy="279"/>
          </a:xfrm>
        </p:grpSpPr>
        <p:sp>
          <p:nvSpPr>
            <p:cNvPr id="550930" name="Rectangle 18"/>
            <p:cNvSpPr>
              <a:spLocks noChangeArrowheads="1"/>
            </p:cNvSpPr>
            <p:nvPr/>
          </p:nvSpPr>
          <p:spPr bwMode="auto">
            <a:xfrm>
              <a:off x="2857" y="1220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 [ 4 ]</a:t>
              </a:r>
            </a:p>
          </p:txBody>
        </p:sp>
        <p:sp>
          <p:nvSpPr>
            <p:cNvPr id="550931" name="Rectangle 19"/>
            <p:cNvSpPr>
              <a:spLocks noChangeArrowheads="1"/>
            </p:cNvSpPr>
            <p:nvPr/>
          </p:nvSpPr>
          <p:spPr bwMode="auto">
            <a:xfrm>
              <a:off x="4059" y="1220"/>
              <a:ext cx="54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pa[ 5 ]</a:t>
              </a:r>
            </a:p>
          </p:txBody>
        </p:sp>
      </p:grpSp>
      <p:sp>
        <p:nvSpPr>
          <p:cNvPr id="550932" name="AutoShape 20"/>
          <p:cNvSpPr>
            <a:spLocks noChangeArrowheads="1"/>
          </p:cNvSpPr>
          <p:nvPr/>
        </p:nvSpPr>
        <p:spPr bwMode="auto">
          <a:xfrm>
            <a:off x="5486400" y="1870075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28398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50933" name="Group 21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50934" name="Group 22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50935" name="Group 23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50936" name="Rectangle 24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937" name="Line 25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938" name="Line 26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939" name="Line 27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940" name="Line 28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941" name="Line 29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0942" name="Line 30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0943" name="Line 31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0944" name="Text Box 32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50948" name="Rectangle 36"/>
          <p:cNvSpPr>
            <a:spLocks noChangeArrowheads="1"/>
          </p:cNvSpPr>
          <p:nvPr/>
        </p:nvSpPr>
        <p:spPr bwMode="auto">
          <a:xfrm>
            <a:off x="1143000" y="2971800"/>
            <a:ext cx="3733800" cy="13716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49" name="Rectangle 37"/>
          <p:cNvSpPr>
            <a:spLocks noChangeArrowheads="1"/>
          </p:cNvSpPr>
          <p:nvPr/>
        </p:nvSpPr>
        <p:spPr bwMode="auto">
          <a:xfrm>
            <a:off x="1143000" y="4800600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50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50953" name="Rectangle 41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50954" name="Text Box 42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0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50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7" grpId="0" build="p" autoUpdateAnimBg="0" advAuto="2000"/>
      <p:bldP spid="5509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6.  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按位取反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064500" cy="55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单目运算。对操作数按位做逻辑非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4213" y="2133600"/>
            <a:ext cx="5543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/>
              <a:t>     ~10		 ~ 00001010</a:t>
            </a:r>
            <a:endParaRPr lang="zh-CN" altLang="en-US" sz="2400" b="1"/>
          </a:p>
        </p:txBody>
      </p:sp>
      <p:sp>
        <p:nvSpPr>
          <p:cNvPr id="5" name="下箭头 4"/>
          <p:cNvSpPr>
            <a:spLocks noChangeArrowheads="1"/>
          </p:cNvSpPr>
          <p:nvPr/>
        </p:nvSpPr>
        <p:spPr bwMode="auto">
          <a:xfrm>
            <a:off x="2124075" y="2565400"/>
            <a:ext cx="360363" cy="550962"/>
          </a:xfrm>
          <a:prstGeom prst="downArrow">
            <a:avLst>
              <a:gd name="adj1" fmla="val 50000"/>
              <a:gd name="adj2" fmla="val 49970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  <a:effectLst>
            <a:prstShdw prst="shdw17" dist="63500" dir="13987806">
              <a:srgbClr val="99995C"/>
            </a:prstShdw>
          </a:effectLst>
        </p:spPr>
        <p:txBody>
          <a:bodyPr>
            <a:spAutoFit/>
          </a:bodyPr>
          <a:lstStyle/>
          <a:p>
            <a:pPr algn="l"/>
            <a:endParaRPr lang="zh-CN" altLang="en-US" b="1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42988" y="2852738"/>
            <a:ext cx="43211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/>
              <a:t> -11  	           11110101</a:t>
            </a:r>
            <a:endParaRPr lang="zh-CN" altLang="en-US" sz="2400" b="1"/>
          </a:p>
        </p:txBody>
      </p:sp>
      <p:sp>
        <p:nvSpPr>
          <p:cNvPr id="707586" name="Rectangle 2"/>
          <p:cNvSpPr>
            <a:spLocks noChangeArrowheads="1"/>
          </p:cNvSpPr>
          <p:nvPr/>
        </p:nvSpPr>
        <p:spPr bwMode="auto">
          <a:xfrm>
            <a:off x="395288" y="4005263"/>
            <a:ext cx="8280400" cy="145341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266700" algn="l">
              <a:lnSpc>
                <a:spcPct val="200000"/>
              </a:lnSpc>
              <a:defRPr/>
            </a:pPr>
            <a:r>
              <a:rPr lang="zh-CN" sz="2400" b="1" i="1" dirty="0">
                <a:latin typeface="+mn-lt"/>
                <a:ea typeface="宋体" pitchFamily="2" charset="-122"/>
              </a:rPr>
              <a:t>若有语句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err="1">
                <a:ea typeface="宋体" pitchFamily="2" charset="-122"/>
              </a:rPr>
              <a:t>cout</a:t>
            </a:r>
            <a:r>
              <a:rPr lang="en-US" altLang="zh-CN" sz="2400" b="1" dirty="0">
                <a:ea typeface="宋体" pitchFamily="2" charset="-122"/>
              </a:rPr>
              <a:t>&lt;&lt;"~10="&lt;&lt;(~10)&lt;&lt;</a:t>
            </a:r>
            <a:r>
              <a:rPr lang="en-US" altLang="zh-CN" sz="2400" b="1" dirty="0" err="1">
                <a:ea typeface="宋体" pitchFamily="2" charset="-122"/>
              </a:rPr>
              <a:t>endl</a:t>
            </a:r>
            <a:r>
              <a:rPr lang="en-US" altLang="zh-CN" sz="2400" b="1" dirty="0">
                <a:ea typeface="宋体" pitchFamily="2" charset="-122"/>
              </a:rPr>
              <a:t>;</a:t>
            </a:r>
            <a:endParaRPr lang="en-US" altLang="zh-CN" sz="2400" b="1" dirty="0">
              <a:latin typeface="+mn-lt"/>
              <a:ea typeface="宋体" pitchFamily="2" charset="-122"/>
            </a:endParaRPr>
          </a:p>
          <a:p>
            <a:pPr indent="266700" algn="l" eaLnBrk="0" hangingPunct="0">
              <a:lnSpc>
                <a:spcPct val="200000"/>
              </a:lnSpc>
              <a:defRPr/>
            </a:pPr>
            <a:r>
              <a:rPr lang="zh-CN" altLang="en-US" sz="2400" b="1" i="1" dirty="0">
                <a:latin typeface="+mn-lt"/>
                <a:ea typeface="宋体" pitchFamily="2" charset="-122"/>
              </a:rPr>
              <a:t>则显示结果为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03575" y="4914900"/>
            <a:ext cx="4824413" cy="120032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altLang="zh-CN" sz="2400" b="1">
              <a:solidFill>
                <a:srgbClr val="FFFFFF"/>
              </a:solidFill>
              <a:cs typeface="Courier New" pitchFamily="49" charset="0"/>
            </a:endParaRPr>
          </a:p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~10=-11</a:t>
            </a:r>
          </a:p>
          <a:p>
            <a:pPr algn="l"/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2297" name="矩形 10"/>
          <p:cNvSpPr>
            <a:spLocks noChangeArrowheads="1"/>
          </p:cNvSpPr>
          <p:nvPr/>
        </p:nvSpPr>
        <p:spPr bwMode="auto">
          <a:xfrm>
            <a:off x="468313" y="3398838"/>
            <a:ext cx="7559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i="1">
                <a:solidFill>
                  <a:srgbClr val="006600"/>
                </a:solidFill>
              </a:rPr>
              <a:t>负数在计算机中用补码表示。</a:t>
            </a:r>
            <a:r>
              <a:rPr lang="en-US" altLang="zh-CN" sz="2400" b="1" i="1">
                <a:solidFill>
                  <a:srgbClr val="006600"/>
                </a:solidFill>
              </a:rPr>
              <a:t>11110101</a:t>
            </a:r>
            <a:r>
              <a:rPr lang="zh-CN" altLang="en-US" sz="2400" b="1" i="1">
                <a:solidFill>
                  <a:srgbClr val="006600"/>
                </a:solidFill>
              </a:rPr>
              <a:t>是</a:t>
            </a:r>
            <a:r>
              <a:rPr lang="en-US" altLang="zh-CN" sz="2400" b="1" i="1">
                <a:solidFill>
                  <a:srgbClr val="006600"/>
                </a:solidFill>
              </a:rPr>
              <a:t>-11</a:t>
            </a:r>
            <a:r>
              <a:rPr lang="zh-CN" altLang="en-US" sz="2400" b="1" i="1">
                <a:solidFill>
                  <a:srgbClr val="006600"/>
                </a:solidFill>
              </a:rPr>
              <a:t>的补码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" grpId="0"/>
      <p:bldP spid="5" grpId="0" animBg="1"/>
      <p:bldP spid="6" grpId="0"/>
      <p:bldP spid="707586" grpId="0"/>
      <p:bldP spid="8" grpId="0" animBg="1"/>
      <p:bldP spid="1229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3694113" y="762000"/>
            <a:ext cx="4622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[ 4 ]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 [ 5 ]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allone[3] . salary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allone[5] . salary</a:t>
            </a:r>
          </a:p>
        </p:txBody>
      </p:sp>
      <p:grpSp>
        <p:nvGrpSpPr>
          <p:cNvPr id="551942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51943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1944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1945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1946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1947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1948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1949" name="Group 13"/>
          <p:cNvGrpSpPr>
            <a:grpSpLocks/>
          </p:cNvGrpSpPr>
          <p:nvPr/>
        </p:nvGrpSpPr>
        <p:grpSpPr bwMode="auto">
          <a:xfrm>
            <a:off x="6781800" y="4800600"/>
            <a:ext cx="1600200" cy="914400"/>
            <a:chOff x="4272" y="1056"/>
            <a:chExt cx="1008" cy="576"/>
          </a:xfrm>
        </p:grpSpPr>
        <p:sp>
          <p:nvSpPr>
            <p:cNvPr id="551950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1951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</a:t>
            </a:r>
          </a:p>
        </p:txBody>
      </p:sp>
      <p:grpSp>
        <p:nvGrpSpPr>
          <p:cNvPr id="551953" name="Group 17"/>
          <p:cNvGrpSpPr>
            <a:grpSpLocks/>
          </p:cNvGrpSpPr>
          <p:nvPr/>
        </p:nvGrpSpPr>
        <p:grpSpPr bwMode="auto">
          <a:xfrm>
            <a:off x="4535488" y="1749425"/>
            <a:ext cx="2779712" cy="442913"/>
            <a:chOff x="2857" y="1220"/>
            <a:chExt cx="1751" cy="279"/>
          </a:xfrm>
        </p:grpSpPr>
        <p:sp>
          <p:nvSpPr>
            <p:cNvPr id="551954" name="Rectangle 18"/>
            <p:cNvSpPr>
              <a:spLocks noChangeArrowheads="1"/>
            </p:cNvSpPr>
            <p:nvPr/>
          </p:nvSpPr>
          <p:spPr bwMode="auto">
            <a:xfrm>
              <a:off x="2857" y="1220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 [ 4 ]</a:t>
              </a:r>
            </a:p>
          </p:txBody>
        </p:sp>
        <p:sp>
          <p:nvSpPr>
            <p:cNvPr id="551955" name="Rectangle 19"/>
            <p:cNvSpPr>
              <a:spLocks noChangeArrowheads="1"/>
            </p:cNvSpPr>
            <p:nvPr/>
          </p:nvSpPr>
          <p:spPr bwMode="auto">
            <a:xfrm>
              <a:off x="4059" y="1220"/>
              <a:ext cx="54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pa[ 5 ]</a:t>
              </a:r>
            </a:p>
          </p:txBody>
        </p:sp>
      </p:grpSp>
      <p:sp>
        <p:nvSpPr>
          <p:cNvPr id="551956" name="AutoShape 20"/>
          <p:cNvSpPr>
            <a:spLocks noChangeArrowheads="1"/>
          </p:cNvSpPr>
          <p:nvPr/>
        </p:nvSpPr>
        <p:spPr bwMode="auto">
          <a:xfrm>
            <a:off x="5486400" y="1870075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28398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1960" name="Rectangle 24"/>
          <p:cNvSpPr>
            <a:spLocks noChangeArrowheads="1"/>
          </p:cNvSpPr>
          <p:nvPr/>
        </p:nvSpPr>
        <p:spPr bwMode="auto">
          <a:xfrm>
            <a:off x="6934200" y="4876800"/>
            <a:ext cx="1338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&amp;allone[5]</a:t>
            </a:r>
          </a:p>
        </p:txBody>
      </p:sp>
      <p:sp>
        <p:nvSpPr>
          <p:cNvPr id="551961" name="Rectangle 25"/>
          <p:cNvSpPr>
            <a:spLocks noChangeArrowheads="1"/>
          </p:cNvSpPr>
          <p:nvPr/>
        </p:nvSpPr>
        <p:spPr bwMode="auto">
          <a:xfrm>
            <a:off x="6934200" y="5334000"/>
            <a:ext cx="1338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&amp;allone[3]</a:t>
            </a:r>
          </a:p>
        </p:txBody>
      </p:sp>
      <p:grpSp>
        <p:nvGrpSpPr>
          <p:cNvPr id="551962" name="Group 2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51963" name="Group 2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51964" name="Group 2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51965" name="Rectangle 2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966" name="Line 3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967" name="Line 3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968" name="Line 3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969" name="Line 3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970" name="Line 3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1971" name="Line 3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1972" name="Line 3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1973" name="Text Box 3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51974" name="Rectangle 38"/>
          <p:cNvSpPr>
            <a:spLocks noChangeArrowheads="1"/>
          </p:cNvSpPr>
          <p:nvPr/>
        </p:nvSpPr>
        <p:spPr bwMode="auto">
          <a:xfrm>
            <a:off x="1143000" y="2971800"/>
            <a:ext cx="3733800" cy="13716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75" name="Rectangle 39"/>
          <p:cNvSpPr>
            <a:spLocks noChangeArrowheads="1"/>
          </p:cNvSpPr>
          <p:nvPr/>
        </p:nvSpPr>
        <p:spPr bwMode="auto">
          <a:xfrm>
            <a:off x="1143000" y="4800600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76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51979" name="Rectangle 43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51980" name="Text Box 44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5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0" grpId="0" autoUpdateAnimBg="0"/>
      <p:bldP spid="551961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grpSp>
        <p:nvGrpSpPr>
          <p:cNvPr id="552965" name="Group 5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52966" name="Rectangle 6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2967" name="Line 7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2968" name="Line 8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2969" name="Line 9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2970" name="Line 10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2971" name="Line 11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2972" name="Group 12"/>
          <p:cNvGrpSpPr>
            <a:grpSpLocks/>
          </p:cNvGrpSpPr>
          <p:nvPr/>
        </p:nvGrpSpPr>
        <p:grpSpPr bwMode="auto">
          <a:xfrm>
            <a:off x="6781800" y="2971800"/>
            <a:ext cx="1600200" cy="914400"/>
            <a:chOff x="4272" y="1056"/>
            <a:chExt cx="1008" cy="576"/>
          </a:xfrm>
        </p:grpSpPr>
        <p:sp>
          <p:nvSpPr>
            <p:cNvPr id="552973" name="Rectangle 13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2974" name="Line 14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2975" name="Text Box 15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52976" name="Group 1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52977" name="Group 1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52978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52979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2980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2981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2982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2983" name="Line 2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2984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2985" name="Line 2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2986" name="Line 2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2987" name="Text Box 2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52991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  <p:sp>
        <p:nvSpPr>
          <p:cNvPr id="552994" name="Rectangle 34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52995" name="Text Box 35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3725863" y="762000"/>
            <a:ext cx="4591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[ 0 ]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 [ 1 ]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allone[0] . salary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allone[2] .salary</a:t>
            </a:r>
          </a:p>
        </p:txBody>
      </p:sp>
      <p:grpSp>
        <p:nvGrpSpPr>
          <p:cNvPr id="553990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53991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992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993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994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995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996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3997" name="Group 13"/>
          <p:cNvGrpSpPr>
            <a:grpSpLocks/>
          </p:cNvGrpSpPr>
          <p:nvPr/>
        </p:nvGrpSpPr>
        <p:grpSpPr bwMode="auto">
          <a:xfrm>
            <a:off x="6781800" y="2971800"/>
            <a:ext cx="1600200" cy="914400"/>
            <a:chOff x="4272" y="1056"/>
            <a:chExt cx="1008" cy="576"/>
          </a:xfrm>
        </p:grpSpPr>
        <p:sp>
          <p:nvSpPr>
            <p:cNvPr id="553998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999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4000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54001" name="Group 17"/>
          <p:cNvGrpSpPr>
            <a:grpSpLocks/>
          </p:cNvGrpSpPr>
          <p:nvPr/>
        </p:nvGrpSpPr>
        <p:grpSpPr bwMode="auto">
          <a:xfrm>
            <a:off x="4535488" y="1749425"/>
            <a:ext cx="2779712" cy="442913"/>
            <a:chOff x="2857" y="1220"/>
            <a:chExt cx="1751" cy="279"/>
          </a:xfrm>
        </p:grpSpPr>
        <p:sp>
          <p:nvSpPr>
            <p:cNvPr id="554002" name="Rectangle 18"/>
            <p:cNvSpPr>
              <a:spLocks noChangeArrowheads="1"/>
            </p:cNvSpPr>
            <p:nvPr/>
          </p:nvSpPr>
          <p:spPr bwMode="auto">
            <a:xfrm>
              <a:off x="2857" y="1220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 [ 0 ]</a:t>
              </a:r>
            </a:p>
          </p:txBody>
        </p:sp>
        <p:sp>
          <p:nvSpPr>
            <p:cNvPr id="554003" name="Rectangle 19"/>
            <p:cNvSpPr>
              <a:spLocks noChangeArrowheads="1"/>
            </p:cNvSpPr>
            <p:nvPr/>
          </p:nvSpPr>
          <p:spPr bwMode="auto">
            <a:xfrm>
              <a:off x="4059" y="1220"/>
              <a:ext cx="54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pa[ 2 ]</a:t>
              </a:r>
            </a:p>
          </p:txBody>
        </p:sp>
      </p:grpSp>
      <p:sp>
        <p:nvSpPr>
          <p:cNvPr id="554004" name="AutoShape 20"/>
          <p:cNvSpPr>
            <a:spLocks noChangeArrowheads="1"/>
          </p:cNvSpPr>
          <p:nvPr/>
        </p:nvSpPr>
        <p:spPr bwMode="auto">
          <a:xfrm>
            <a:off x="5486400" y="1870075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28398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54005" name="Group 21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54006" name="Group 22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54007" name="Group 23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54008" name="Rectangle 24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4009" name="Line 25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4010" name="Line 26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4011" name="Line 27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4012" name="Line 28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4013" name="Line 29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4014" name="Line 30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4015" name="Line 31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4016" name="Text Box 32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54020" name="Rectangle 36"/>
          <p:cNvSpPr>
            <a:spLocks noChangeArrowheads="1"/>
          </p:cNvSpPr>
          <p:nvPr/>
        </p:nvSpPr>
        <p:spPr bwMode="auto">
          <a:xfrm>
            <a:off x="1143000" y="4343400"/>
            <a:ext cx="3733800" cy="13716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4021" name="Rectangle 37"/>
          <p:cNvSpPr>
            <a:spLocks noChangeArrowheads="1"/>
          </p:cNvSpPr>
          <p:nvPr/>
        </p:nvSpPr>
        <p:spPr bwMode="auto">
          <a:xfrm>
            <a:off x="1143000" y="3429000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4022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54025" name="Rectangle 41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54026" name="Text Box 42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3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53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55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9" grpId="0" build="p" autoUpdateAnimBg="0" advAuto="2000"/>
      <p:bldP spid="55400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55013" name="Text Box 5"/>
          <p:cNvSpPr txBox="1">
            <a:spLocks noChangeArrowheads="1"/>
          </p:cNvSpPr>
          <p:nvPr/>
        </p:nvSpPr>
        <p:spPr bwMode="auto">
          <a:xfrm>
            <a:off x="3725863" y="762000"/>
            <a:ext cx="45180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[ 0 ]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 [ 1 ]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allone[0] . salary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allone[2] .salary</a:t>
            </a:r>
          </a:p>
        </p:txBody>
      </p:sp>
      <p:grpSp>
        <p:nvGrpSpPr>
          <p:cNvPr id="555014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55015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16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17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18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19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20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5021" name="Group 13"/>
          <p:cNvGrpSpPr>
            <a:grpSpLocks/>
          </p:cNvGrpSpPr>
          <p:nvPr/>
        </p:nvGrpSpPr>
        <p:grpSpPr bwMode="auto">
          <a:xfrm>
            <a:off x="6781800" y="2971800"/>
            <a:ext cx="1600200" cy="914400"/>
            <a:chOff x="4272" y="1056"/>
            <a:chExt cx="1008" cy="576"/>
          </a:xfrm>
        </p:grpSpPr>
        <p:sp>
          <p:nvSpPr>
            <p:cNvPr id="555022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23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5024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55025" name="Group 17"/>
          <p:cNvGrpSpPr>
            <a:grpSpLocks/>
          </p:cNvGrpSpPr>
          <p:nvPr/>
        </p:nvGrpSpPr>
        <p:grpSpPr bwMode="auto">
          <a:xfrm>
            <a:off x="4535488" y="1749425"/>
            <a:ext cx="2779712" cy="442913"/>
            <a:chOff x="2857" y="1220"/>
            <a:chExt cx="1751" cy="279"/>
          </a:xfrm>
        </p:grpSpPr>
        <p:sp>
          <p:nvSpPr>
            <p:cNvPr id="555026" name="Rectangle 18"/>
            <p:cNvSpPr>
              <a:spLocks noChangeArrowheads="1"/>
            </p:cNvSpPr>
            <p:nvPr/>
          </p:nvSpPr>
          <p:spPr bwMode="auto">
            <a:xfrm>
              <a:off x="2857" y="1220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 [ 0 ]</a:t>
              </a:r>
            </a:p>
          </p:txBody>
        </p:sp>
        <p:sp>
          <p:nvSpPr>
            <p:cNvPr id="555027" name="Rectangle 19"/>
            <p:cNvSpPr>
              <a:spLocks noChangeArrowheads="1"/>
            </p:cNvSpPr>
            <p:nvPr/>
          </p:nvSpPr>
          <p:spPr bwMode="auto">
            <a:xfrm>
              <a:off x="4059" y="1220"/>
              <a:ext cx="54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pa[ 2 ]</a:t>
              </a:r>
            </a:p>
          </p:txBody>
        </p:sp>
      </p:grpSp>
      <p:sp>
        <p:nvSpPr>
          <p:cNvPr id="555028" name="AutoShape 20"/>
          <p:cNvSpPr>
            <a:spLocks noChangeArrowheads="1"/>
          </p:cNvSpPr>
          <p:nvPr/>
        </p:nvSpPr>
        <p:spPr bwMode="auto">
          <a:xfrm>
            <a:off x="5486400" y="1870075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28398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55032" name="Group 24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55033" name="Group 25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55034" name="Group 26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55035" name="Rectangle 27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5036" name="Line 28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5037" name="Line 29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5038" name="Line 30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5039" name="Line 31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5040" name="Line 32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5041" name="Line 33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5042" name="Line 34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5043" name="Text Box 35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55044" name="Rectangle 36"/>
          <p:cNvSpPr>
            <a:spLocks noChangeArrowheads="1"/>
          </p:cNvSpPr>
          <p:nvPr/>
        </p:nvSpPr>
        <p:spPr bwMode="auto">
          <a:xfrm>
            <a:off x="1143000" y="4343400"/>
            <a:ext cx="3733800" cy="13716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5045" name="Rectangle 37"/>
          <p:cNvSpPr>
            <a:spLocks noChangeArrowheads="1"/>
          </p:cNvSpPr>
          <p:nvPr/>
        </p:nvSpPr>
        <p:spPr bwMode="auto">
          <a:xfrm>
            <a:off x="1143000" y="3429000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5046" name="Rectangle 38"/>
          <p:cNvSpPr>
            <a:spLocks noChangeArrowheads="1"/>
          </p:cNvSpPr>
          <p:nvPr/>
        </p:nvSpPr>
        <p:spPr bwMode="auto">
          <a:xfrm>
            <a:off x="6934200" y="3032125"/>
            <a:ext cx="1338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&amp;allone[2]</a:t>
            </a:r>
          </a:p>
        </p:txBody>
      </p:sp>
      <p:sp>
        <p:nvSpPr>
          <p:cNvPr id="555047" name="Rectangle 39"/>
          <p:cNvSpPr>
            <a:spLocks noChangeArrowheads="1"/>
          </p:cNvSpPr>
          <p:nvPr/>
        </p:nvSpPr>
        <p:spPr bwMode="auto">
          <a:xfrm>
            <a:off x="6934200" y="3505200"/>
            <a:ext cx="1338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&amp;allone[0]</a:t>
            </a:r>
          </a:p>
        </p:txBody>
      </p:sp>
      <p:sp>
        <p:nvSpPr>
          <p:cNvPr id="555048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55051" name="Rectangle 43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55052" name="Text Box 44"/>
          <p:cNvSpPr txBox="1">
            <a:spLocks noChangeArrowheads="1"/>
          </p:cNvSpPr>
          <p:nvPr/>
        </p:nvSpPr>
        <p:spPr bwMode="auto">
          <a:xfrm>
            <a:off x="609600" y="1354138"/>
            <a:ext cx="259397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46" grpId="0" autoUpdateAnimBg="0"/>
      <p:bldP spid="555047" grpId="0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grpSp>
        <p:nvGrpSpPr>
          <p:cNvPr id="556037" name="Group 5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56038" name="Rectangle 6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6039" name="Line 7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6040" name="Line 8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6041" name="Line 9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6042" name="Line 10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6043" name="Line 11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6044" name="Group 12"/>
          <p:cNvGrpSpPr>
            <a:grpSpLocks/>
          </p:cNvGrpSpPr>
          <p:nvPr/>
        </p:nvGrpSpPr>
        <p:grpSpPr bwMode="auto">
          <a:xfrm>
            <a:off x="6781800" y="3429000"/>
            <a:ext cx="1600200" cy="914400"/>
            <a:chOff x="4272" y="1056"/>
            <a:chExt cx="1008" cy="576"/>
          </a:xfrm>
        </p:grpSpPr>
        <p:sp>
          <p:nvSpPr>
            <p:cNvPr id="556045" name="Rectangle 13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6046" name="Line 14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6047" name="Text Box 15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56048" name="Group 1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56049" name="Group 1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56050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56051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6052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6053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6054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6055" name="Line 2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6056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6057" name="Line 2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6058" name="Line 2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6059" name="Text Box 2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56063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56066" name="Rectangle 34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56067" name="Text Box 35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3757613" y="762000"/>
            <a:ext cx="4559300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[ 1 ]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 pa [ 2 ]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allone[0] .salary &lt; allone[1] .salary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hlink"/>
                </a:solidFill>
                <a:sym typeface="Symbol" pitchFamily="18" charset="2"/>
              </a:rPr>
              <a:t>不交换</a:t>
            </a:r>
            <a:endParaRPr lang="zh-CN" altLang="en-US" sz="2000" b="1">
              <a:sym typeface="Symbol" pitchFamily="18" charset="2"/>
            </a:endParaRPr>
          </a:p>
        </p:txBody>
      </p:sp>
      <p:grpSp>
        <p:nvGrpSpPr>
          <p:cNvPr id="557062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57063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7064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7065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7066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7067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7068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7069" name="Group 13"/>
          <p:cNvGrpSpPr>
            <a:grpSpLocks/>
          </p:cNvGrpSpPr>
          <p:nvPr/>
        </p:nvGrpSpPr>
        <p:grpSpPr bwMode="auto">
          <a:xfrm>
            <a:off x="6781800" y="3429000"/>
            <a:ext cx="1600200" cy="914400"/>
            <a:chOff x="4272" y="1056"/>
            <a:chExt cx="1008" cy="576"/>
          </a:xfrm>
        </p:grpSpPr>
        <p:sp>
          <p:nvSpPr>
            <p:cNvPr id="557070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7071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7072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57073" name="Group 17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57074" name="Group 18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57075" name="Group 19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57076" name="Rectangle 20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7077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7078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7079" name="Line 23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7080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7081" name="Line 25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7082" name="Line 26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7083" name="Line 27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7084" name="Text Box 28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57088" name="Rectangle 32"/>
          <p:cNvSpPr>
            <a:spLocks noChangeArrowheads="1"/>
          </p:cNvSpPr>
          <p:nvPr/>
        </p:nvSpPr>
        <p:spPr bwMode="auto">
          <a:xfrm>
            <a:off x="1143000" y="3886200"/>
            <a:ext cx="3733800" cy="18288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089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57092" name="Rectangle 36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57093" name="Text Box 37"/>
          <p:cNvSpPr txBox="1">
            <a:spLocks noChangeArrowheads="1"/>
          </p:cNvSpPr>
          <p:nvPr/>
        </p:nvSpPr>
        <p:spPr bwMode="auto">
          <a:xfrm>
            <a:off x="609600" y="1354138"/>
            <a:ext cx="244951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1" grpId="0" build="p" autoUpdateAnimBg="0" advAuto="200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grpSp>
        <p:nvGrpSpPr>
          <p:cNvPr id="558085" name="Group 5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58086" name="Rectangle 6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8087" name="Line 7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8088" name="Line 8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8089" name="Line 9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8090" name="Line 10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8091" name="Line 11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8092" name="Group 12"/>
          <p:cNvGrpSpPr>
            <a:grpSpLocks/>
          </p:cNvGrpSpPr>
          <p:nvPr/>
        </p:nvGrpSpPr>
        <p:grpSpPr bwMode="auto">
          <a:xfrm>
            <a:off x="6781800" y="3886200"/>
            <a:ext cx="1600200" cy="914400"/>
            <a:chOff x="4272" y="1056"/>
            <a:chExt cx="1008" cy="576"/>
          </a:xfrm>
        </p:grpSpPr>
        <p:sp>
          <p:nvSpPr>
            <p:cNvPr id="558093" name="Rectangle 13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8094" name="Line 14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8095" name="Text Box 15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58096" name="Group 1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58097" name="Group 1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58098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58099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8100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8101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8102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8103" name="Line 2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8104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8105" name="Line 2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06" name="Line 2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8107" name="Text Box 2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58111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58114" name="Rectangle 34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58115" name="Text Box 35"/>
          <p:cNvSpPr txBox="1">
            <a:spLocks noChangeArrowheads="1"/>
          </p:cNvSpPr>
          <p:nvPr/>
        </p:nvSpPr>
        <p:spPr bwMode="auto">
          <a:xfrm>
            <a:off x="609600" y="1354138"/>
            <a:ext cx="244951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3694113" y="762000"/>
            <a:ext cx="46942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[ 2 ]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 [ 3 ]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allone[1] . salary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allone[4] . salary</a:t>
            </a:r>
          </a:p>
        </p:txBody>
      </p:sp>
      <p:grpSp>
        <p:nvGrpSpPr>
          <p:cNvPr id="559110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59111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9112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9113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9114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9115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9116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9117" name="Group 13"/>
          <p:cNvGrpSpPr>
            <a:grpSpLocks/>
          </p:cNvGrpSpPr>
          <p:nvPr/>
        </p:nvGrpSpPr>
        <p:grpSpPr bwMode="auto">
          <a:xfrm>
            <a:off x="6781800" y="3886200"/>
            <a:ext cx="1600200" cy="914400"/>
            <a:chOff x="4272" y="1056"/>
            <a:chExt cx="1008" cy="576"/>
          </a:xfrm>
        </p:grpSpPr>
        <p:sp>
          <p:nvSpPr>
            <p:cNvPr id="559118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9119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9120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59121" name="Group 17"/>
          <p:cNvGrpSpPr>
            <a:grpSpLocks/>
          </p:cNvGrpSpPr>
          <p:nvPr/>
        </p:nvGrpSpPr>
        <p:grpSpPr bwMode="auto">
          <a:xfrm>
            <a:off x="4535488" y="1749425"/>
            <a:ext cx="2779712" cy="442913"/>
            <a:chOff x="2857" y="1220"/>
            <a:chExt cx="1751" cy="279"/>
          </a:xfrm>
        </p:grpSpPr>
        <p:sp>
          <p:nvSpPr>
            <p:cNvPr id="559122" name="Rectangle 18"/>
            <p:cNvSpPr>
              <a:spLocks noChangeArrowheads="1"/>
            </p:cNvSpPr>
            <p:nvPr/>
          </p:nvSpPr>
          <p:spPr bwMode="auto">
            <a:xfrm>
              <a:off x="2857" y="1220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 [ 2 ]</a:t>
              </a:r>
            </a:p>
          </p:txBody>
        </p:sp>
        <p:sp>
          <p:nvSpPr>
            <p:cNvPr id="559123" name="Rectangle 19"/>
            <p:cNvSpPr>
              <a:spLocks noChangeArrowheads="1"/>
            </p:cNvSpPr>
            <p:nvPr/>
          </p:nvSpPr>
          <p:spPr bwMode="auto">
            <a:xfrm>
              <a:off x="4059" y="1220"/>
              <a:ext cx="54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pa[ 3 ]</a:t>
              </a:r>
            </a:p>
          </p:txBody>
        </p:sp>
      </p:grpSp>
      <p:sp>
        <p:nvSpPr>
          <p:cNvPr id="559124" name="AutoShape 20"/>
          <p:cNvSpPr>
            <a:spLocks noChangeArrowheads="1"/>
          </p:cNvSpPr>
          <p:nvPr/>
        </p:nvSpPr>
        <p:spPr bwMode="auto">
          <a:xfrm>
            <a:off x="5486400" y="1870075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28398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59125" name="Group 21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59126" name="Group 22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59127" name="Group 23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59128" name="Rectangle 24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29" name="Line 25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30" name="Line 26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31" name="Line 27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32" name="Line 28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33" name="Line 29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9134" name="Line 30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9135" name="Line 31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9136" name="Text Box 32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59140" name="Rectangle 36"/>
          <p:cNvSpPr>
            <a:spLocks noChangeArrowheads="1"/>
          </p:cNvSpPr>
          <p:nvPr/>
        </p:nvSpPr>
        <p:spPr bwMode="auto">
          <a:xfrm>
            <a:off x="1143000" y="5257800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41" name="Rectangle 37"/>
          <p:cNvSpPr>
            <a:spLocks noChangeArrowheads="1"/>
          </p:cNvSpPr>
          <p:nvPr/>
        </p:nvSpPr>
        <p:spPr bwMode="auto">
          <a:xfrm>
            <a:off x="1143000" y="2979738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42" name="Rectangle 38"/>
          <p:cNvSpPr>
            <a:spLocks noChangeArrowheads="1"/>
          </p:cNvSpPr>
          <p:nvPr/>
        </p:nvSpPr>
        <p:spPr bwMode="auto">
          <a:xfrm>
            <a:off x="1143000" y="3886200"/>
            <a:ext cx="3733800" cy="9144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43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59146" name="Rectangle 42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59147" name="Text Box 43"/>
          <p:cNvSpPr txBox="1">
            <a:spLocks noChangeArrowheads="1"/>
          </p:cNvSpPr>
          <p:nvPr/>
        </p:nvSpPr>
        <p:spPr bwMode="auto">
          <a:xfrm>
            <a:off x="609600" y="1354138"/>
            <a:ext cx="244951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9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59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5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9" grpId="0" build="p" autoUpdateAnimBg="0" advAuto="2000"/>
      <p:bldP spid="55912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60133" name="Text Box 5"/>
          <p:cNvSpPr txBox="1">
            <a:spLocks noChangeArrowheads="1"/>
          </p:cNvSpPr>
          <p:nvPr/>
        </p:nvSpPr>
        <p:spPr bwMode="auto">
          <a:xfrm>
            <a:off x="3694113" y="762000"/>
            <a:ext cx="46942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[ 2 ]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 [ 3 ]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allone[1] . salary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allone[4] . salary</a:t>
            </a:r>
          </a:p>
        </p:txBody>
      </p:sp>
      <p:grpSp>
        <p:nvGrpSpPr>
          <p:cNvPr id="560134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60135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0136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0137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0138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0139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0140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60141" name="Group 13"/>
          <p:cNvGrpSpPr>
            <a:grpSpLocks/>
          </p:cNvGrpSpPr>
          <p:nvPr/>
        </p:nvGrpSpPr>
        <p:grpSpPr bwMode="auto">
          <a:xfrm>
            <a:off x="6781800" y="3886200"/>
            <a:ext cx="1600200" cy="914400"/>
            <a:chOff x="4272" y="1056"/>
            <a:chExt cx="1008" cy="576"/>
          </a:xfrm>
        </p:grpSpPr>
        <p:sp>
          <p:nvSpPr>
            <p:cNvPr id="560142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0143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0144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60145" name="Group 17"/>
          <p:cNvGrpSpPr>
            <a:grpSpLocks/>
          </p:cNvGrpSpPr>
          <p:nvPr/>
        </p:nvGrpSpPr>
        <p:grpSpPr bwMode="auto">
          <a:xfrm>
            <a:off x="4535488" y="1749425"/>
            <a:ext cx="2779712" cy="442913"/>
            <a:chOff x="2857" y="1220"/>
            <a:chExt cx="1751" cy="279"/>
          </a:xfrm>
        </p:grpSpPr>
        <p:sp>
          <p:nvSpPr>
            <p:cNvPr id="560146" name="Rectangle 18"/>
            <p:cNvSpPr>
              <a:spLocks noChangeArrowheads="1"/>
            </p:cNvSpPr>
            <p:nvPr/>
          </p:nvSpPr>
          <p:spPr bwMode="auto">
            <a:xfrm>
              <a:off x="2857" y="1220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 [ 2 ]</a:t>
              </a:r>
            </a:p>
          </p:txBody>
        </p:sp>
        <p:sp>
          <p:nvSpPr>
            <p:cNvPr id="560147" name="Rectangle 19"/>
            <p:cNvSpPr>
              <a:spLocks noChangeArrowheads="1"/>
            </p:cNvSpPr>
            <p:nvPr/>
          </p:nvSpPr>
          <p:spPr bwMode="auto">
            <a:xfrm>
              <a:off x="4059" y="1220"/>
              <a:ext cx="54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pa[ 3 ]</a:t>
              </a:r>
            </a:p>
          </p:txBody>
        </p:sp>
      </p:grpSp>
      <p:sp>
        <p:nvSpPr>
          <p:cNvPr id="560148" name="AutoShape 20"/>
          <p:cNvSpPr>
            <a:spLocks noChangeArrowheads="1"/>
          </p:cNvSpPr>
          <p:nvPr/>
        </p:nvSpPr>
        <p:spPr bwMode="auto">
          <a:xfrm>
            <a:off x="5486400" y="1870075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28398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0152" name="Group 24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60153" name="Group 25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60154" name="Group 26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60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0156" name="Line 28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0157" name="Line 29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0158" name="Line 30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0159" name="Line 31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0160" name="Line 32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0161" name="Line 33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0162" name="Line 34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0163" name="Text Box 35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60164" name="Rectangle 36"/>
          <p:cNvSpPr>
            <a:spLocks noChangeArrowheads="1"/>
          </p:cNvSpPr>
          <p:nvPr/>
        </p:nvSpPr>
        <p:spPr bwMode="auto">
          <a:xfrm>
            <a:off x="1143000" y="5257800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65" name="Rectangle 37"/>
          <p:cNvSpPr>
            <a:spLocks noChangeArrowheads="1"/>
          </p:cNvSpPr>
          <p:nvPr/>
        </p:nvSpPr>
        <p:spPr bwMode="auto">
          <a:xfrm>
            <a:off x="1143000" y="2979738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66" name="Rectangle 38"/>
          <p:cNvSpPr>
            <a:spLocks noChangeArrowheads="1"/>
          </p:cNvSpPr>
          <p:nvPr/>
        </p:nvSpPr>
        <p:spPr bwMode="auto">
          <a:xfrm>
            <a:off x="1143000" y="3886200"/>
            <a:ext cx="3733800" cy="9144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67" name="Rectangle 39"/>
          <p:cNvSpPr>
            <a:spLocks noChangeArrowheads="1"/>
          </p:cNvSpPr>
          <p:nvPr/>
        </p:nvSpPr>
        <p:spPr bwMode="auto">
          <a:xfrm>
            <a:off x="6934200" y="3962400"/>
            <a:ext cx="1338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&amp;allone[4]</a:t>
            </a:r>
          </a:p>
        </p:txBody>
      </p:sp>
      <p:sp>
        <p:nvSpPr>
          <p:cNvPr id="560168" name="Rectangle 40"/>
          <p:cNvSpPr>
            <a:spLocks noChangeArrowheads="1"/>
          </p:cNvSpPr>
          <p:nvPr/>
        </p:nvSpPr>
        <p:spPr bwMode="auto">
          <a:xfrm>
            <a:off x="6934200" y="4435475"/>
            <a:ext cx="1338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&amp;allone[1]</a:t>
            </a:r>
          </a:p>
        </p:txBody>
      </p:sp>
      <p:sp>
        <p:nvSpPr>
          <p:cNvPr id="560169" name="Rectangle 4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  <p:sp>
        <p:nvSpPr>
          <p:cNvPr id="560172" name="Rectangle 44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60173" name="Text Box 45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6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67" grpId="0" autoUpdateAnimBg="0"/>
      <p:bldP spid="560168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grpSp>
        <p:nvGrpSpPr>
          <p:cNvPr id="561157" name="Group 5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61158" name="Rectangle 6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59" name="Line 7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60" name="Line 8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61" name="Line 9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62" name="Line 10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63" name="Line 11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61164" name="Group 12"/>
          <p:cNvGrpSpPr>
            <a:grpSpLocks/>
          </p:cNvGrpSpPr>
          <p:nvPr/>
        </p:nvGrpSpPr>
        <p:grpSpPr bwMode="auto">
          <a:xfrm>
            <a:off x="6781800" y="4343400"/>
            <a:ext cx="1600200" cy="914400"/>
            <a:chOff x="4272" y="1056"/>
            <a:chExt cx="1008" cy="576"/>
          </a:xfrm>
        </p:grpSpPr>
        <p:sp>
          <p:nvSpPr>
            <p:cNvPr id="561165" name="Rectangle 13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66" name="Line 14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1167" name="Text Box 15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61168" name="Group 1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61169" name="Group 1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61170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61171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1172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1173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1174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1175" name="Line 2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1176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1177" name="Line 2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1178" name="Line 2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1179" name="Text Box 2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61183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61186" name="Rectangle 34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61187" name="Text Box 35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7.  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位运算的复合赋值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064500" cy="55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位运算的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个复合赋值与其他复合赋值的操作形式一致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39750" y="1916113"/>
            <a:ext cx="773747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</a:rPr>
              <a:t>例如，若有</a:t>
            </a: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	int a, b ;</a:t>
            </a:r>
            <a:endParaRPr lang="zh-CN" altLang="en-US" sz="2400" b="1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</a:rPr>
              <a:t>则</a:t>
            </a:r>
            <a:r>
              <a:rPr lang="en-US" altLang="zh-CN" sz="2400" b="1">
                <a:solidFill>
                  <a:srgbClr val="000000"/>
                </a:solidFill>
              </a:rPr>
              <a:t>	a&amp;=b		</a:t>
            </a:r>
            <a:r>
              <a:rPr lang="zh-CN" altLang="en-US" sz="2400" b="1" i="1">
                <a:solidFill>
                  <a:srgbClr val="006600"/>
                </a:solidFill>
              </a:rPr>
              <a:t>等价于</a:t>
            </a:r>
            <a:r>
              <a:rPr lang="en-US" altLang="zh-CN" sz="2400" b="1">
                <a:solidFill>
                  <a:srgbClr val="000000"/>
                </a:solidFill>
              </a:rPr>
              <a:t>	a=a&amp;b</a:t>
            </a:r>
            <a:endParaRPr lang="zh-CN" altLang="en-US" sz="2400" b="1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	a|=b		</a:t>
            </a:r>
            <a:r>
              <a:rPr lang="zh-CN" altLang="en-US" sz="2400" b="1" i="1">
                <a:solidFill>
                  <a:srgbClr val="006600"/>
                </a:solidFill>
              </a:rPr>
              <a:t>等价于  </a:t>
            </a:r>
            <a:r>
              <a:rPr lang="en-US" altLang="zh-CN" sz="2400" b="1">
                <a:solidFill>
                  <a:srgbClr val="000000"/>
                </a:solidFill>
              </a:rPr>
              <a:t>	a=a|b</a:t>
            </a:r>
            <a:endParaRPr lang="zh-CN" altLang="en-US" sz="2400" b="1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	a^=b		</a:t>
            </a:r>
            <a:r>
              <a:rPr lang="zh-CN" altLang="en-US" sz="2400" b="1" i="1">
                <a:solidFill>
                  <a:srgbClr val="006600"/>
                </a:solidFill>
              </a:rPr>
              <a:t>等价于  </a:t>
            </a:r>
            <a:r>
              <a:rPr lang="en-US" altLang="zh-CN" sz="2400" b="1">
                <a:solidFill>
                  <a:srgbClr val="000000"/>
                </a:solidFill>
              </a:rPr>
              <a:t>	a=a^b</a:t>
            </a:r>
            <a:endParaRPr lang="zh-CN" altLang="en-US" sz="2400" b="1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	a&lt;&lt;=b		</a:t>
            </a:r>
            <a:r>
              <a:rPr lang="zh-CN" altLang="en-US" sz="2400" b="1" i="1">
                <a:solidFill>
                  <a:srgbClr val="006600"/>
                </a:solidFill>
              </a:rPr>
              <a:t>等价于</a:t>
            </a:r>
            <a:r>
              <a:rPr lang="en-US" altLang="zh-CN" sz="2400" b="1">
                <a:solidFill>
                  <a:srgbClr val="000000"/>
                </a:solidFill>
              </a:rPr>
              <a:t>	a=a&lt;&lt;b</a:t>
            </a:r>
            <a:endParaRPr lang="zh-CN" altLang="en-US" sz="2400" b="1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	a&gt;&gt;=b		</a:t>
            </a:r>
            <a:r>
              <a:rPr lang="zh-CN" altLang="en-US" sz="2400" b="1" i="1">
                <a:solidFill>
                  <a:srgbClr val="006600"/>
                </a:solidFill>
              </a:rPr>
              <a:t>等价于</a:t>
            </a:r>
            <a:r>
              <a:rPr lang="en-US" altLang="zh-CN" sz="2400" b="1">
                <a:solidFill>
                  <a:srgbClr val="000000"/>
                </a:solidFill>
              </a:rPr>
              <a:t>	a=a&gt;&gt;b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0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3694113" y="762000"/>
            <a:ext cx="4622800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[ 3 ]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 pa [ 4 ]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allone[1] . salary &lt; allone[5] . salary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不交换</a:t>
            </a:r>
          </a:p>
        </p:txBody>
      </p:sp>
      <p:grpSp>
        <p:nvGrpSpPr>
          <p:cNvPr id="562182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62183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2184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2185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2186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2187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2188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62189" name="Group 13"/>
          <p:cNvGrpSpPr>
            <a:grpSpLocks/>
          </p:cNvGrpSpPr>
          <p:nvPr/>
        </p:nvGrpSpPr>
        <p:grpSpPr bwMode="auto">
          <a:xfrm>
            <a:off x="6781800" y="4343400"/>
            <a:ext cx="1600200" cy="914400"/>
            <a:chOff x="4272" y="1056"/>
            <a:chExt cx="1008" cy="576"/>
          </a:xfrm>
        </p:grpSpPr>
        <p:sp>
          <p:nvSpPr>
            <p:cNvPr id="562190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2191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2192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62193" name="Group 17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62194" name="Group 18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62195" name="Group 19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62196" name="Rectangle 20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2197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2198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2199" name="Line 23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2200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2201" name="Line 25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2202" name="Line 26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2203" name="Line 27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2204" name="Text Box 28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62208" name="Rectangle 32"/>
          <p:cNvSpPr>
            <a:spLocks noChangeArrowheads="1"/>
          </p:cNvSpPr>
          <p:nvPr/>
        </p:nvSpPr>
        <p:spPr bwMode="auto">
          <a:xfrm>
            <a:off x="1143000" y="2979738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2209" name="Rectangle 33"/>
          <p:cNvSpPr>
            <a:spLocks noChangeArrowheads="1"/>
          </p:cNvSpPr>
          <p:nvPr/>
        </p:nvSpPr>
        <p:spPr bwMode="auto">
          <a:xfrm>
            <a:off x="1143000" y="3886200"/>
            <a:ext cx="3733800" cy="13716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2210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  <p:sp>
        <p:nvSpPr>
          <p:cNvPr id="562213" name="Rectangle 37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62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62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1" grpId="0" build="p" autoUpdateAnimBg="0" advAuto="200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63205" name="Text Box 5"/>
          <p:cNvSpPr txBox="1">
            <a:spLocks noChangeArrowheads="1"/>
          </p:cNvSpPr>
          <p:nvPr/>
        </p:nvSpPr>
        <p:spPr bwMode="auto">
          <a:xfrm>
            <a:off x="6837363" y="2424113"/>
            <a:ext cx="1450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000" b="1" i="1">
                <a:solidFill>
                  <a:srgbClr val="0000FF"/>
                </a:solidFill>
                <a:sym typeface="Symbol" pitchFamily="18" charset="2"/>
              </a:rPr>
              <a:t>排序结果：</a:t>
            </a:r>
          </a:p>
        </p:txBody>
      </p:sp>
      <p:grpSp>
        <p:nvGrpSpPr>
          <p:cNvPr id="563206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63207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208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209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210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211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212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3213" name="Text Box 13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63214" name="Group 14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63215" name="Group 15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63216" name="Group 16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63217" name="Rectangle 17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3218" name="Line 18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3219" name="Line 19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3220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3221" name="Line 21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3222" name="Line 22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3223" name="Line 23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3224" name="Line 24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3225" name="Text Box 25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63229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63232" name="Rectangle 32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63233" name="Text Box 33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3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5" grpId="0" build="p" autoUpdateAnimBg="0" advAuto="200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6838950" y="2424113"/>
            <a:ext cx="14493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000" b="1" i="1">
                <a:solidFill>
                  <a:srgbClr val="0000FF"/>
                </a:solidFill>
                <a:sym typeface="Symbol" pitchFamily="18" charset="2"/>
              </a:rPr>
              <a:t>排序结果：</a:t>
            </a:r>
          </a:p>
        </p:txBody>
      </p:sp>
      <p:grpSp>
        <p:nvGrpSpPr>
          <p:cNvPr id="564230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64231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4232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4233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4234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4235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4236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4237" name="Text Box 13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64238" name="Group 14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64239" name="Group 15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64240" name="Group 16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64241" name="Rectangle 17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4242" name="Line 18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4243" name="Line 19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4244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4245" name="Line 21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4246" name="Line 22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4247" name="Line 23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4248" name="Line 24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4249" name="Text Box 25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64253" name="Text Box 29"/>
          <p:cNvSpPr txBox="1">
            <a:spLocks noChangeArrowheads="1"/>
          </p:cNvSpPr>
          <p:nvPr/>
        </p:nvSpPr>
        <p:spPr bwMode="auto">
          <a:xfrm>
            <a:off x="609600" y="1836738"/>
            <a:ext cx="100647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3.  </a:t>
            </a:r>
            <a:r>
              <a:rPr lang="zh-CN" altLang="en-US" sz="2000" b="1"/>
              <a:t>输出</a:t>
            </a:r>
          </a:p>
        </p:txBody>
      </p:sp>
      <p:sp>
        <p:nvSpPr>
          <p:cNvPr id="564254" name="Text Box 30"/>
          <p:cNvSpPr txBox="1">
            <a:spLocks noChangeArrowheads="1"/>
          </p:cNvSpPr>
          <p:nvPr/>
        </p:nvSpPr>
        <p:spPr bwMode="auto">
          <a:xfrm>
            <a:off x="3106738" y="914400"/>
            <a:ext cx="60372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for ( k = 0; k&lt;6; k++)</a:t>
            </a:r>
          </a:p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{ cout&lt;&lt;pa[k]-&gt;name&lt;&lt;pa[k]-&gt;id&lt;&lt;pa[k]-&gt;salary; }</a:t>
            </a:r>
          </a:p>
        </p:txBody>
      </p:sp>
      <p:sp>
        <p:nvSpPr>
          <p:cNvPr id="564255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  <p:sp>
        <p:nvSpPr>
          <p:cNvPr id="564258" name="Rectangle 34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64259" name="Text Box 35"/>
          <p:cNvSpPr txBox="1">
            <a:spLocks noChangeArrowheads="1"/>
          </p:cNvSpPr>
          <p:nvPr/>
        </p:nvSpPr>
        <p:spPr bwMode="auto">
          <a:xfrm>
            <a:off x="609600" y="1354138"/>
            <a:ext cx="237807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56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53" grpId="0" autoUpdateAnimBg="0"/>
      <p:bldP spid="564254" grpId="0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Text Box 2"/>
          <p:cNvSpPr txBox="1">
            <a:spLocks noChangeArrowheads="1"/>
          </p:cNvSpPr>
          <p:nvPr/>
        </p:nvSpPr>
        <p:spPr bwMode="auto">
          <a:xfrm>
            <a:off x="700088" y="1036638"/>
            <a:ext cx="7681912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/>
              <a:t>	</a:t>
            </a:r>
            <a:r>
              <a:rPr lang="zh-CN" altLang="en-US" sz="2000" b="1"/>
              <a:t>：</a:t>
            </a:r>
          </a:p>
          <a:p>
            <a:pPr algn="l">
              <a:lnSpc>
                <a:spcPct val="130000"/>
              </a:lnSpc>
            </a:pPr>
            <a:r>
              <a:rPr lang="zh-CN" altLang="en-US" sz="2000" b="1"/>
              <a:t>  </a:t>
            </a:r>
            <a:r>
              <a:rPr lang="en-US" altLang="zh-CN" sz="2000" b="1"/>
              <a:t>person * pa[6] = { &amp;allone[0] , &amp;allone[1] , &amp;allone[2] ,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		     &amp;allone[3] , &amp;allone[4] , &amp;allone[5] };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person * temp;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	</a:t>
            </a:r>
            <a:r>
              <a:rPr lang="zh-CN" altLang="en-US" sz="2000" b="1"/>
              <a:t>：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for  ( i = 1 ;  i &lt; 6 ;  i + + )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{  for ( int  j = 0 ;  j &lt;= 5 - i ;  j + + )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{  if  ( pa [ j ] -&gt; salary &gt; pa [ j+1 ] -&gt; salary )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  {  temp = pa [ j ] ; 	 pa [ j ] = pa [ j+1 ] ;	 pa [ j+1 ] = temp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  }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}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}</a:t>
            </a:r>
          </a:p>
        </p:txBody>
      </p:sp>
      <p:sp>
        <p:nvSpPr>
          <p:cNvPr id="56525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5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65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65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65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65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65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65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565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565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565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65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565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0" grpId="0" build="p" autoUpdateAnimBg="0" advAuto="100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grpSp>
        <p:nvGrpSpPr>
          <p:cNvPr id="566275" name="Group 3"/>
          <p:cNvGrpSpPr>
            <a:grpSpLocks/>
          </p:cNvGrpSpPr>
          <p:nvPr/>
        </p:nvGrpSpPr>
        <p:grpSpPr bwMode="auto">
          <a:xfrm>
            <a:off x="457200" y="2632075"/>
            <a:ext cx="4419600" cy="3082925"/>
            <a:chOff x="336" y="1467"/>
            <a:chExt cx="2784" cy="1942"/>
          </a:xfrm>
        </p:grpSpPr>
        <p:grpSp>
          <p:nvGrpSpPr>
            <p:cNvPr id="566276" name="Group 4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66277" name="Group 5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66278" name="Rectangle 6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6279" name="Line 7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6280" name="Line 8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6281" name="Line 9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6282" name="Line 10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6283" name="Line 11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6284" name="Line 12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6285" name="Line 13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6286" name="Text Box 14"/>
            <p:cNvSpPr txBox="1">
              <a:spLocks noChangeArrowheads="1"/>
            </p:cNvSpPr>
            <p:nvPr/>
          </p:nvSpPr>
          <p:spPr bwMode="auto">
            <a:xfrm>
              <a:off x="336" y="1467"/>
              <a:ext cx="2765" cy="1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allone       name             id             salary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  [ 0 ] 	   Jone 	         12345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 13916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  27519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  42876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 23987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  12335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grpSp>
        <p:nvGrpSpPr>
          <p:cNvPr id="566287" name="Group 15"/>
          <p:cNvGrpSpPr>
            <a:grpSpLocks/>
          </p:cNvGrpSpPr>
          <p:nvPr/>
        </p:nvGrpSpPr>
        <p:grpSpPr bwMode="auto">
          <a:xfrm>
            <a:off x="6248400" y="2633663"/>
            <a:ext cx="2133600" cy="3081337"/>
            <a:chOff x="3936" y="1659"/>
            <a:chExt cx="1344" cy="1941"/>
          </a:xfrm>
        </p:grpSpPr>
        <p:grpSp>
          <p:nvGrpSpPr>
            <p:cNvPr id="566288" name="Group 16"/>
            <p:cNvGrpSpPr>
              <a:grpSpLocks/>
            </p:cNvGrpSpPr>
            <p:nvPr/>
          </p:nvGrpSpPr>
          <p:grpSpPr bwMode="auto">
            <a:xfrm>
              <a:off x="4272" y="1872"/>
              <a:ext cx="1008" cy="1728"/>
              <a:chOff x="3840" y="1872"/>
              <a:chExt cx="1008" cy="1728"/>
            </a:xfrm>
          </p:grpSpPr>
          <p:sp>
            <p:nvSpPr>
              <p:cNvPr id="566289" name="Rectangle 17"/>
              <p:cNvSpPr>
                <a:spLocks noChangeArrowheads="1"/>
              </p:cNvSpPr>
              <p:nvPr/>
            </p:nvSpPr>
            <p:spPr bwMode="auto">
              <a:xfrm>
                <a:off x="3840" y="1872"/>
                <a:ext cx="1008" cy="172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6290" name="Line 18"/>
              <p:cNvSpPr>
                <a:spLocks noChangeShapeType="1"/>
              </p:cNvSpPr>
              <p:nvPr/>
            </p:nvSpPr>
            <p:spPr bwMode="auto">
              <a:xfrm>
                <a:off x="3840" y="216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6291" name="Line 19"/>
              <p:cNvSpPr>
                <a:spLocks noChangeShapeType="1"/>
              </p:cNvSpPr>
              <p:nvPr/>
            </p:nvSpPr>
            <p:spPr bwMode="auto">
              <a:xfrm>
                <a:off x="3840" y="2448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6292" name="Line 20"/>
              <p:cNvSpPr>
                <a:spLocks noChangeShapeType="1"/>
              </p:cNvSpPr>
              <p:nvPr/>
            </p:nvSpPr>
            <p:spPr bwMode="auto">
              <a:xfrm>
                <a:off x="3840" y="273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6293" name="Line 21"/>
              <p:cNvSpPr>
                <a:spLocks noChangeShapeType="1"/>
              </p:cNvSpPr>
              <p:nvPr/>
            </p:nvSpPr>
            <p:spPr bwMode="auto">
              <a:xfrm>
                <a:off x="3840" y="302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6294" name="Line 22"/>
              <p:cNvSpPr>
                <a:spLocks noChangeShapeType="1"/>
              </p:cNvSpPr>
              <p:nvPr/>
            </p:nvSpPr>
            <p:spPr bwMode="auto">
              <a:xfrm>
                <a:off x="3840" y="331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6295" name="Text Box 23"/>
            <p:cNvSpPr txBox="1">
              <a:spLocks noChangeArrowheads="1"/>
            </p:cNvSpPr>
            <p:nvPr/>
          </p:nvSpPr>
          <p:spPr bwMode="auto">
            <a:xfrm>
              <a:off x="3936" y="1659"/>
              <a:ext cx="970" cy="1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pa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[ 0 ]	     0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[ 1 ]      	     1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[ 2 ]      	     2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[ 3 ]      	     3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[ 4 ]      	     4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[ 5 ]      	     5</a:t>
              </a:r>
            </a:p>
          </p:txBody>
        </p:sp>
      </p:grpSp>
      <p:sp>
        <p:nvSpPr>
          <p:cNvPr id="566296" name="Text Box 24"/>
          <p:cNvSpPr txBox="1">
            <a:spLocks noChangeArrowheads="1"/>
          </p:cNvSpPr>
          <p:nvPr/>
        </p:nvSpPr>
        <p:spPr bwMode="auto">
          <a:xfrm>
            <a:off x="4391025" y="609600"/>
            <a:ext cx="44783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/>
              <a:t>若索引数组说明为：</a:t>
            </a:r>
          </a:p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/>
              <a:t>	</a:t>
            </a:r>
            <a:r>
              <a:rPr lang="en-US" altLang="zh-CN" sz="2000" b="1"/>
              <a:t>int   pa [ 6 ] = { 0, 1, 2, 3, 4 , 5 };</a:t>
            </a:r>
          </a:p>
        </p:txBody>
      </p:sp>
      <p:sp>
        <p:nvSpPr>
          <p:cNvPr id="566297" name="AutoShape 25"/>
          <p:cNvSpPr>
            <a:spLocks noChangeArrowheads="1"/>
          </p:cNvSpPr>
          <p:nvPr/>
        </p:nvSpPr>
        <p:spPr bwMode="auto">
          <a:xfrm>
            <a:off x="1778000" y="1173163"/>
            <a:ext cx="2322513" cy="1055687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b="1" i="1">
                <a:solidFill>
                  <a:srgbClr val="FF0000"/>
                </a:solidFill>
              </a:rPr>
              <a:t>想一想</a:t>
            </a:r>
            <a:endParaRPr lang="zh-CN" altLang="en-US" b="1" i="1"/>
          </a:p>
        </p:txBody>
      </p:sp>
      <p:sp>
        <p:nvSpPr>
          <p:cNvPr id="566298" name="Rectangle 26"/>
          <p:cNvSpPr>
            <a:spLocks noChangeArrowheads="1"/>
          </p:cNvSpPr>
          <p:nvPr/>
        </p:nvSpPr>
        <p:spPr bwMode="auto">
          <a:xfrm>
            <a:off x="4367213" y="1828800"/>
            <a:ext cx="38766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</a:rPr>
              <a:t>程序</a:t>
            </a:r>
            <a:r>
              <a:rPr lang="zh-CN" altLang="zh-CN" sz="2000" b="1">
                <a:solidFill>
                  <a:schemeClr val="accent2"/>
                </a:solidFill>
              </a:rPr>
              <a:t>该如何修改？ 请你试一试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566302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75"/>
                                        <p:tgtEl>
                                          <p:spTgt spid="56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4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75"/>
                                        <p:tgtEl>
                                          <p:spTgt spid="56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96" grpId="0" autoUpdateAnimBg="0"/>
      <p:bldP spid="566297" grpId="0" animBg="1" autoUpdateAnimBg="0"/>
      <p:bldP spid="566298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Text Box 2"/>
          <p:cNvSpPr txBox="1">
            <a:spLocks noChangeArrowheads="1"/>
          </p:cNvSpPr>
          <p:nvPr/>
        </p:nvSpPr>
        <p:spPr bwMode="auto">
          <a:xfrm>
            <a:off x="1214414" y="1571612"/>
            <a:ext cx="6858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>
                <a:ea typeface="Arial Unicode MS" pitchFamily="34" charset="-122"/>
                <a:cs typeface="Arial Unicode MS" pitchFamily="34" charset="-122"/>
              </a:rPr>
              <a:t>程序对数据的表示，不但要求存放基本信息，还要表示与其它数据元素的</a:t>
            </a:r>
            <a:r>
              <a:rPr lang="zh-CN" altLang="en-US" b="1" smtClean="0">
                <a:ea typeface="Arial Unicode MS" pitchFamily="34" charset="-122"/>
                <a:cs typeface="Arial Unicode MS" pitchFamily="34" charset="-122"/>
              </a:rPr>
              <a:t>关系</a:t>
            </a:r>
            <a:endParaRPr lang="en-US" altLang="zh-CN" b="1" smtClean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b="1" smtClean="0">
                <a:ea typeface="Arial Unicode MS" pitchFamily="34" charset="-122"/>
                <a:cs typeface="Arial Unicode MS" pitchFamily="34" charset="-122"/>
              </a:rPr>
              <a:t>不但要存储数据元素本身，还要存储数据元素的逻辑关系</a:t>
            </a:r>
            <a:endParaRPr lang="zh-CN" altLang="en-US" b="1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b="1">
                <a:ea typeface="Arial Unicode MS" pitchFamily="34" charset="-122"/>
                <a:cs typeface="Arial Unicode MS" pitchFamily="34" charset="-122"/>
              </a:rPr>
              <a:t> 线性表是最简单的数据组织形式</a:t>
            </a:r>
          </a:p>
        </p:txBody>
      </p:sp>
      <p:sp>
        <p:nvSpPr>
          <p:cNvPr id="137830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 </a:t>
            </a:r>
            <a:r>
              <a:rPr lang="zh-CN" altLang="en-US" sz="800">
                <a:latin typeface="楷体_GB2312" pitchFamily="49" charset="-122"/>
              </a:rPr>
              <a:t>链表</a:t>
            </a:r>
          </a:p>
        </p:txBody>
      </p:sp>
      <p:sp>
        <p:nvSpPr>
          <p:cNvPr id="1378308" name="Rectangle 4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04800" y="533400"/>
            <a:ext cx="56388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楷体_GB2312" pitchFamily="49" charset="-122"/>
              </a:rPr>
              <a:t>5.5 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7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7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306" grpId="0" autoUpdateAnimBg="0"/>
      <p:bldP spid="1378308" grpId="0" build="p" autoUpdateAnimBg="0" advAuto="100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66" name="Rectangle 4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</a:p>
        </p:txBody>
      </p:sp>
      <p:sp>
        <p:nvSpPr>
          <p:cNvPr id="568325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04800" y="533400"/>
            <a:ext cx="56388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楷体_GB2312" pitchFamily="49" charset="-122"/>
              </a:rPr>
              <a:t>5.5 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链表</a:t>
            </a:r>
          </a:p>
        </p:txBody>
      </p:sp>
      <p:sp>
        <p:nvSpPr>
          <p:cNvPr id="568326" name="Text Box 6"/>
          <p:cNvSpPr txBox="1">
            <a:spLocks noChangeArrowheads="1"/>
          </p:cNvSpPr>
          <p:nvPr/>
        </p:nvSpPr>
        <p:spPr bwMode="auto">
          <a:xfrm>
            <a:off x="609600" y="11668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动态链表存储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568327" name="Line 7"/>
          <p:cNvSpPr>
            <a:spLocks noChangeShapeType="1"/>
          </p:cNvSpPr>
          <p:nvPr/>
        </p:nvSpPr>
        <p:spPr bwMode="auto">
          <a:xfrm>
            <a:off x="17526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8328" name="Group 8"/>
          <p:cNvGrpSpPr>
            <a:grpSpLocks/>
          </p:cNvGrpSpPr>
          <p:nvPr/>
        </p:nvGrpSpPr>
        <p:grpSpPr bwMode="auto">
          <a:xfrm>
            <a:off x="2362200" y="1744663"/>
            <a:ext cx="1066800" cy="1530350"/>
            <a:chOff x="1536" y="1929"/>
            <a:chExt cx="672" cy="964"/>
          </a:xfrm>
        </p:grpSpPr>
        <p:grpSp>
          <p:nvGrpSpPr>
            <p:cNvPr id="568329" name="Group 9"/>
            <p:cNvGrpSpPr>
              <a:grpSpLocks/>
            </p:cNvGrpSpPr>
            <p:nvPr/>
          </p:nvGrpSpPr>
          <p:grpSpPr bwMode="auto">
            <a:xfrm>
              <a:off x="1536" y="2160"/>
              <a:ext cx="672" cy="720"/>
              <a:chOff x="2016" y="2160"/>
              <a:chExt cx="672" cy="720"/>
            </a:xfrm>
          </p:grpSpPr>
          <p:sp>
            <p:nvSpPr>
              <p:cNvPr id="568330" name="Rectangle 10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8331" name="Line 11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8332" name="Line 12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8333" name="Text Box 13"/>
            <p:cNvSpPr txBox="1">
              <a:spLocks noChangeArrowheads="1"/>
            </p:cNvSpPr>
            <p:nvPr/>
          </p:nvSpPr>
          <p:spPr bwMode="auto">
            <a:xfrm>
              <a:off x="1536" y="2178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3208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Chen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2046</a:t>
              </a:r>
            </a:p>
          </p:txBody>
        </p:sp>
        <p:sp>
          <p:nvSpPr>
            <p:cNvPr id="568334" name="Text Box 14"/>
            <p:cNvSpPr txBox="1">
              <a:spLocks noChangeArrowheads="1"/>
            </p:cNvSpPr>
            <p:nvPr/>
          </p:nvSpPr>
          <p:spPr bwMode="auto">
            <a:xfrm>
              <a:off x="1632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3010</a:t>
              </a:r>
            </a:p>
          </p:txBody>
        </p:sp>
      </p:grpSp>
      <p:grpSp>
        <p:nvGrpSpPr>
          <p:cNvPr id="568335" name="Group 15"/>
          <p:cNvGrpSpPr>
            <a:grpSpLocks/>
          </p:cNvGrpSpPr>
          <p:nvPr/>
        </p:nvGrpSpPr>
        <p:grpSpPr bwMode="auto">
          <a:xfrm>
            <a:off x="4038600" y="1744663"/>
            <a:ext cx="1066800" cy="1509712"/>
            <a:chOff x="2544" y="1929"/>
            <a:chExt cx="672" cy="951"/>
          </a:xfrm>
        </p:grpSpPr>
        <p:grpSp>
          <p:nvGrpSpPr>
            <p:cNvPr id="568336" name="Group 16"/>
            <p:cNvGrpSpPr>
              <a:grpSpLocks/>
            </p:cNvGrpSpPr>
            <p:nvPr/>
          </p:nvGrpSpPr>
          <p:grpSpPr bwMode="auto">
            <a:xfrm>
              <a:off x="2544" y="2160"/>
              <a:ext cx="672" cy="720"/>
              <a:chOff x="2016" y="2160"/>
              <a:chExt cx="672" cy="720"/>
            </a:xfrm>
          </p:grpSpPr>
          <p:sp>
            <p:nvSpPr>
              <p:cNvPr id="568337" name="Rectangle 17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8338" name="Line 18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8339" name="Line 19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8340" name="Text Box 20"/>
            <p:cNvSpPr txBox="1">
              <a:spLocks noChangeArrowheads="1"/>
            </p:cNvSpPr>
            <p:nvPr/>
          </p:nvSpPr>
          <p:spPr bwMode="auto">
            <a:xfrm>
              <a:off x="2544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4016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Li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3205</a:t>
              </a:r>
            </a:p>
          </p:txBody>
        </p:sp>
        <p:sp>
          <p:nvSpPr>
            <p:cNvPr id="568341" name="Text Box 21"/>
            <p:cNvSpPr txBox="1">
              <a:spLocks noChangeArrowheads="1"/>
            </p:cNvSpPr>
            <p:nvPr/>
          </p:nvSpPr>
          <p:spPr bwMode="auto">
            <a:xfrm>
              <a:off x="2640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3208</a:t>
              </a:r>
            </a:p>
          </p:txBody>
        </p:sp>
      </p:grpSp>
      <p:grpSp>
        <p:nvGrpSpPr>
          <p:cNvPr id="568342" name="Group 22"/>
          <p:cNvGrpSpPr>
            <a:grpSpLocks/>
          </p:cNvGrpSpPr>
          <p:nvPr/>
        </p:nvGrpSpPr>
        <p:grpSpPr bwMode="auto">
          <a:xfrm>
            <a:off x="5715000" y="1744663"/>
            <a:ext cx="1066800" cy="1509712"/>
            <a:chOff x="3744" y="1929"/>
            <a:chExt cx="672" cy="951"/>
          </a:xfrm>
        </p:grpSpPr>
        <p:grpSp>
          <p:nvGrpSpPr>
            <p:cNvPr id="568343" name="Group 23"/>
            <p:cNvGrpSpPr>
              <a:grpSpLocks/>
            </p:cNvGrpSpPr>
            <p:nvPr/>
          </p:nvGrpSpPr>
          <p:grpSpPr bwMode="auto">
            <a:xfrm>
              <a:off x="3744" y="2160"/>
              <a:ext cx="672" cy="720"/>
              <a:chOff x="2016" y="2160"/>
              <a:chExt cx="672" cy="720"/>
            </a:xfrm>
          </p:grpSpPr>
          <p:sp>
            <p:nvSpPr>
              <p:cNvPr id="568344" name="Rectangle 24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8345" name="Line 25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8346" name="Line 26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8347" name="Text Box 27"/>
            <p:cNvSpPr txBox="1">
              <a:spLocks noChangeArrowheads="1"/>
            </p:cNvSpPr>
            <p:nvPr/>
          </p:nvSpPr>
          <p:spPr bwMode="auto">
            <a:xfrm>
              <a:off x="3744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4048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Zhang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1045</a:t>
              </a:r>
            </a:p>
          </p:txBody>
        </p:sp>
        <p:sp>
          <p:nvSpPr>
            <p:cNvPr id="568348" name="Text Box 28"/>
            <p:cNvSpPr txBox="1">
              <a:spLocks noChangeArrowheads="1"/>
            </p:cNvSpPr>
            <p:nvPr/>
          </p:nvSpPr>
          <p:spPr bwMode="auto">
            <a:xfrm>
              <a:off x="3840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4016</a:t>
              </a:r>
            </a:p>
          </p:txBody>
        </p:sp>
      </p:grpSp>
      <p:grpSp>
        <p:nvGrpSpPr>
          <p:cNvPr id="568349" name="Group 29"/>
          <p:cNvGrpSpPr>
            <a:grpSpLocks/>
          </p:cNvGrpSpPr>
          <p:nvPr/>
        </p:nvGrpSpPr>
        <p:grpSpPr bwMode="auto">
          <a:xfrm>
            <a:off x="7391400" y="1744663"/>
            <a:ext cx="1066800" cy="1509712"/>
            <a:chOff x="4752" y="1929"/>
            <a:chExt cx="672" cy="951"/>
          </a:xfrm>
        </p:grpSpPr>
        <p:grpSp>
          <p:nvGrpSpPr>
            <p:cNvPr id="568350" name="Group 30"/>
            <p:cNvGrpSpPr>
              <a:grpSpLocks/>
            </p:cNvGrpSpPr>
            <p:nvPr/>
          </p:nvGrpSpPr>
          <p:grpSpPr bwMode="auto">
            <a:xfrm>
              <a:off x="4752" y="2160"/>
              <a:ext cx="672" cy="720"/>
              <a:chOff x="2016" y="2160"/>
              <a:chExt cx="672" cy="720"/>
            </a:xfrm>
          </p:grpSpPr>
          <p:sp>
            <p:nvSpPr>
              <p:cNvPr id="568351" name="Rectangle 31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8352" name="Line 32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8353" name="Line 33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8354" name="Text Box 34"/>
            <p:cNvSpPr txBox="1">
              <a:spLocks noChangeArrowheads="1"/>
            </p:cNvSpPr>
            <p:nvPr/>
          </p:nvSpPr>
          <p:spPr bwMode="auto">
            <a:xfrm>
              <a:off x="4752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NULL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Wang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1650</a:t>
              </a:r>
            </a:p>
          </p:txBody>
        </p:sp>
        <p:sp>
          <p:nvSpPr>
            <p:cNvPr id="568355" name="Text Box 35"/>
            <p:cNvSpPr txBox="1">
              <a:spLocks noChangeArrowheads="1"/>
            </p:cNvSpPr>
            <p:nvPr/>
          </p:nvSpPr>
          <p:spPr bwMode="auto">
            <a:xfrm>
              <a:off x="4848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4048</a:t>
              </a:r>
            </a:p>
          </p:txBody>
        </p:sp>
      </p:grpSp>
      <p:sp>
        <p:nvSpPr>
          <p:cNvPr id="568356" name="Line 36"/>
          <p:cNvSpPr>
            <a:spLocks noChangeShapeType="1"/>
          </p:cNvSpPr>
          <p:nvPr/>
        </p:nvSpPr>
        <p:spPr bwMode="auto">
          <a:xfrm>
            <a:off x="34290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7" name="Line 37"/>
          <p:cNvSpPr>
            <a:spLocks noChangeShapeType="1"/>
          </p:cNvSpPr>
          <p:nvPr/>
        </p:nvSpPr>
        <p:spPr bwMode="auto">
          <a:xfrm>
            <a:off x="51054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8" name="Line 38"/>
          <p:cNvSpPr>
            <a:spLocks noChangeShapeType="1"/>
          </p:cNvSpPr>
          <p:nvPr/>
        </p:nvSpPr>
        <p:spPr bwMode="auto">
          <a:xfrm>
            <a:off x="67818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8359" name="Group 39"/>
          <p:cNvGrpSpPr>
            <a:grpSpLocks/>
          </p:cNvGrpSpPr>
          <p:nvPr/>
        </p:nvGrpSpPr>
        <p:grpSpPr bwMode="auto">
          <a:xfrm>
            <a:off x="685800" y="1700213"/>
            <a:ext cx="1066800" cy="792162"/>
            <a:chOff x="480" y="2032"/>
            <a:chExt cx="672" cy="499"/>
          </a:xfrm>
        </p:grpSpPr>
        <p:grpSp>
          <p:nvGrpSpPr>
            <p:cNvPr id="568360" name="Group 40"/>
            <p:cNvGrpSpPr>
              <a:grpSpLocks/>
            </p:cNvGrpSpPr>
            <p:nvPr/>
          </p:nvGrpSpPr>
          <p:grpSpPr bwMode="auto">
            <a:xfrm>
              <a:off x="480" y="2291"/>
              <a:ext cx="672" cy="240"/>
              <a:chOff x="384" y="2160"/>
              <a:chExt cx="672" cy="240"/>
            </a:xfrm>
          </p:grpSpPr>
          <p:sp>
            <p:nvSpPr>
              <p:cNvPr id="568361" name="Rectangle 41"/>
              <p:cNvSpPr>
                <a:spLocks noChangeArrowheads="1"/>
              </p:cNvSpPr>
              <p:nvPr/>
            </p:nvSpPr>
            <p:spPr bwMode="auto">
              <a:xfrm>
                <a:off x="384" y="2160"/>
                <a:ext cx="672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8362" name="Text Box 42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r>
                  <a:rPr lang="en-US" altLang="zh-CN" sz="1800" b="1" i="1">
                    <a:solidFill>
                      <a:srgbClr val="0000FF"/>
                    </a:solidFill>
                  </a:rPr>
                  <a:t>3010</a:t>
                </a:r>
              </a:p>
            </p:txBody>
          </p:sp>
        </p:grpSp>
        <p:sp>
          <p:nvSpPr>
            <p:cNvPr id="568363" name="Text Box 43"/>
            <p:cNvSpPr txBox="1">
              <a:spLocks noChangeArrowheads="1"/>
            </p:cNvSpPr>
            <p:nvPr/>
          </p:nvSpPr>
          <p:spPr bwMode="auto">
            <a:xfrm>
              <a:off x="598" y="2032"/>
              <a:ext cx="41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</a:rPr>
                <a:t>head</a:t>
              </a:r>
              <a:endParaRPr lang="en-US" altLang="zh-CN" sz="1800" b="1">
                <a:solidFill>
                  <a:srgbClr val="CC0000"/>
                </a:solidFill>
              </a:endParaRPr>
            </a:p>
          </p:txBody>
        </p:sp>
      </p:grpSp>
      <p:sp>
        <p:nvSpPr>
          <p:cNvPr id="568364" name="Oval 44"/>
          <p:cNvSpPr>
            <a:spLocks noChangeArrowheads="1"/>
          </p:cNvSpPr>
          <p:nvPr/>
        </p:nvSpPr>
        <p:spPr bwMode="auto">
          <a:xfrm>
            <a:off x="3886200" y="2005013"/>
            <a:ext cx="1371600" cy="1295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65" name="AutoShape 45"/>
          <p:cNvSpPr>
            <a:spLocks/>
          </p:cNvSpPr>
          <p:nvPr/>
        </p:nvSpPr>
        <p:spPr bwMode="auto">
          <a:xfrm>
            <a:off x="6400800" y="404813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30597"/>
              <a:gd name="adj5" fmla="val 272917"/>
              <a:gd name="adj6" fmla="val -10872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结点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6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46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6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56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6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6" grpId="0" autoUpdateAnimBg="0"/>
      <p:bldP spid="568327" grpId="0" animBg="1"/>
      <p:bldP spid="568356" grpId="0" animBg="1"/>
      <p:bldP spid="568357" grpId="0" animBg="1"/>
      <p:bldP spid="568358" grpId="0" animBg="1"/>
      <p:bldP spid="568364" grpId="0" animBg="1"/>
      <p:bldP spid="568365" grpId="0" animBg="1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90" name="Rectangle 4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04800" y="533400"/>
            <a:ext cx="56388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楷体_GB2312" pitchFamily="49" charset="-122"/>
              </a:rPr>
              <a:t>5.5 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链表</a:t>
            </a:r>
          </a:p>
        </p:txBody>
      </p:sp>
      <p:sp>
        <p:nvSpPr>
          <p:cNvPr id="569350" name="Text Box 6"/>
          <p:cNvSpPr txBox="1">
            <a:spLocks noChangeArrowheads="1"/>
          </p:cNvSpPr>
          <p:nvPr/>
        </p:nvSpPr>
        <p:spPr bwMode="auto">
          <a:xfrm>
            <a:off x="609600" y="11668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动态链表存储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569351" name="Line 7"/>
          <p:cNvSpPr>
            <a:spLocks noChangeShapeType="1"/>
          </p:cNvSpPr>
          <p:nvPr/>
        </p:nvSpPr>
        <p:spPr bwMode="auto">
          <a:xfrm>
            <a:off x="17526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9352" name="Group 8"/>
          <p:cNvGrpSpPr>
            <a:grpSpLocks/>
          </p:cNvGrpSpPr>
          <p:nvPr/>
        </p:nvGrpSpPr>
        <p:grpSpPr bwMode="auto">
          <a:xfrm>
            <a:off x="2362200" y="1744663"/>
            <a:ext cx="1066800" cy="1530350"/>
            <a:chOff x="1536" y="1929"/>
            <a:chExt cx="672" cy="964"/>
          </a:xfrm>
        </p:grpSpPr>
        <p:grpSp>
          <p:nvGrpSpPr>
            <p:cNvPr id="569353" name="Group 9"/>
            <p:cNvGrpSpPr>
              <a:grpSpLocks/>
            </p:cNvGrpSpPr>
            <p:nvPr/>
          </p:nvGrpSpPr>
          <p:grpSpPr bwMode="auto">
            <a:xfrm>
              <a:off x="1536" y="2160"/>
              <a:ext cx="672" cy="720"/>
              <a:chOff x="2016" y="2160"/>
              <a:chExt cx="672" cy="720"/>
            </a:xfrm>
          </p:grpSpPr>
          <p:sp>
            <p:nvSpPr>
              <p:cNvPr id="569354" name="Rectangle 10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9355" name="Line 11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9356" name="Line 12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9357" name="Text Box 13"/>
            <p:cNvSpPr txBox="1">
              <a:spLocks noChangeArrowheads="1"/>
            </p:cNvSpPr>
            <p:nvPr/>
          </p:nvSpPr>
          <p:spPr bwMode="auto">
            <a:xfrm>
              <a:off x="1536" y="2178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3208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Chen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2046</a:t>
              </a:r>
            </a:p>
          </p:txBody>
        </p:sp>
        <p:sp>
          <p:nvSpPr>
            <p:cNvPr id="569358" name="Text Box 14"/>
            <p:cNvSpPr txBox="1">
              <a:spLocks noChangeArrowheads="1"/>
            </p:cNvSpPr>
            <p:nvPr/>
          </p:nvSpPr>
          <p:spPr bwMode="auto">
            <a:xfrm>
              <a:off x="1632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3010</a:t>
              </a:r>
            </a:p>
          </p:txBody>
        </p:sp>
      </p:grpSp>
      <p:grpSp>
        <p:nvGrpSpPr>
          <p:cNvPr id="569359" name="Group 15"/>
          <p:cNvGrpSpPr>
            <a:grpSpLocks/>
          </p:cNvGrpSpPr>
          <p:nvPr/>
        </p:nvGrpSpPr>
        <p:grpSpPr bwMode="auto">
          <a:xfrm>
            <a:off x="4038600" y="1744663"/>
            <a:ext cx="1066800" cy="1509712"/>
            <a:chOff x="2544" y="1929"/>
            <a:chExt cx="672" cy="951"/>
          </a:xfrm>
        </p:grpSpPr>
        <p:grpSp>
          <p:nvGrpSpPr>
            <p:cNvPr id="569360" name="Group 16"/>
            <p:cNvGrpSpPr>
              <a:grpSpLocks/>
            </p:cNvGrpSpPr>
            <p:nvPr/>
          </p:nvGrpSpPr>
          <p:grpSpPr bwMode="auto">
            <a:xfrm>
              <a:off x="2544" y="2160"/>
              <a:ext cx="672" cy="720"/>
              <a:chOff x="2016" y="2160"/>
              <a:chExt cx="672" cy="720"/>
            </a:xfrm>
          </p:grpSpPr>
          <p:sp>
            <p:nvSpPr>
              <p:cNvPr id="569361" name="Rectangle 17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9362" name="Line 18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9363" name="Line 19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9364" name="Text Box 20"/>
            <p:cNvSpPr txBox="1">
              <a:spLocks noChangeArrowheads="1"/>
            </p:cNvSpPr>
            <p:nvPr/>
          </p:nvSpPr>
          <p:spPr bwMode="auto">
            <a:xfrm>
              <a:off x="2544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4016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Li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3205</a:t>
              </a:r>
            </a:p>
          </p:txBody>
        </p:sp>
        <p:sp>
          <p:nvSpPr>
            <p:cNvPr id="569365" name="Text Box 21"/>
            <p:cNvSpPr txBox="1">
              <a:spLocks noChangeArrowheads="1"/>
            </p:cNvSpPr>
            <p:nvPr/>
          </p:nvSpPr>
          <p:spPr bwMode="auto">
            <a:xfrm>
              <a:off x="2640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3208</a:t>
              </a:r>
            </a:p>
          </p:txBody>
        </p:sp>
      </p:grpSp>
      <p:grpSp>
        <p:nvGrpSpPr>
          <p:cNvPr id="569366" name="Group 22"/>
          <p:cNvGrpSpPr>
            <a:grpSpLocks/>
          </p:cNvGrpSpPr>
          <p:nvPr/>
        </p:nvGrpSpPr>
        <p:grpSpPr bwMode="auto">
          <a:xfrm>
            <a:off x="5715000" y="1744663"/>
            <a:ext cx="1066800" cy="1509712"/>
            <a:chOff x="3744" y="1929"/>
            <a:chExt cx="672" cy="951"/>
          </a:xfrm>
        </p:grpSpPr>
        <p:grpSp>
          <p:nvGrpSpPr>
            <p:cNvPr id="569367" name="Group 23"/>
            <p:cNvGrpSpPr>
              <a:grpSpLocks/>
            </p:cNvGrpSpPr>
            <p:nvPr/>
          </p:nvGrpSpPr>
          <p:grpSpPr bwMode="auto">
            <a:xfrm>
              <a:off x="3744" y="2160"/>
              <a:ext cx="672" cy="720"/>
              <a:chOff x="2016" y="2160"/>
              <a:chExt cx="672" cy="720"/>
            </a:xfrm>
          </p:grpSpPr>
          <p:sp>
            <p:nvSpPr>
              <p:cNvPr id="569368" name="Rectangle 24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9369" name="Line 25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9370" name="Line 26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9371" name="Text Box 27"/>
            <p:cNvSpPr txBox="1">
              <a:spLocks noChangeArrowheads="1"/>
            </p:cNvSpPr>
            <p:nvPr/>
          </p:nvSpPr>
          <p:spPr bwMode="auto">
            <a:xfrm>
              <a:off x="3744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4048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Zhang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1045</a:t>
              </a:r>
            </a:p>
          </p:txBody>
        </p:sp>
        <p:sp>
          <p:nvSpPr>
            <p:cNvPr id="569372" name="Text Box 28"/>
            <p:cNvSpPr txBox="1">
              <a:spLocks noChangeArrowheads="1"/>
            </p:cNvSpPr>
            <p:nvPr/>
          </p:nvSpPr>
          <p:spPr bwMode="auto">
            <a:xfrm>
              <a:off x="3840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4016</a:t>
              </a:r>
            </a:p>
          </p:txBody>
        </p:sp>
      </p:grpSp>
      <p:grpSp>
        <p:nvGrpSpPr>
          <p:cNvPr id="569373" name="Group 29"/>
          <p:cNvGrpSpPr>
            <a:grpSpLocks/>
          </p:cNvGrpSpPr>
          <p:nvPr/>
        </p:nvGrpSpPr>
        <p:grpSpPr bwMode="auto">
          <a:xfrm>
            <a:off x="7391400" y="1744663"/>
            <a:ext cx="1066800" cy="1509712"/>
            <a:chOff x="4752" y="1929"/>
            <a:chExt cx="672" cy="951"/>
          </a:xfrm>
        </p:grpSpPr>
        <p:grpSp>
          <p:nvGrpSpPr>
            <p:cNvPr id="569374" name="Group 30"/>
            <p:cNvGrpSpPr>
              <a:grpSpLocks/>
            </p:cNvGrpSpPr>
            <p:nvPr/>
          </p:nvGrpSpPr>
          <p:grpSpPr bwMode="auto">
            <a:xfrm>
              <a:off x="4752" y="2160"/>
              <a:ext cx="672" cy="720"/>
              <a:chOff x="2016" y="2160"/>
              <a:chExt cx="672" cy="720"/>
            </a:xfrm>
          </p:grpSpPr>
          <p:sp>
            <p:nvSpPr>
              <p:cNvPr id="569375" name="Rectangle 31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9376" name="Line 32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9377" name="Line 33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9378" name="Text Box 34"/>
            <p:cNvSpPr txBox="1">
              <a:spLocks noChangeArrowheads="1"/>
            </p:cNvSpPr>
            <p:nvPr/>
          </p:nvSpPr>
          <p:spPr bwMode="auto">
            <a:xfrm>
              <a:off x="4752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NULL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Wang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1650</a:t>
              </a:r>
            </a:p>
          </p:txBody>
        </p:sp>
        <p:sp>
          <p:nvSpPr>
            <p:cNvPr id="569379" name="Text Box 35"/>
            <p:cNvSpPr txBox="1">
              <a:spLocks noChangeArrowheads="1"/>
            </p:cNvSpPr>
            <p:nvPr/>
          </p:nvSpPr>
          <p:spPr bwMode="auto">
            <a:xfrm>
              <a:off x="4848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4048</a:t>
              </a:r>
            </a:p>
          </p:txBody>
        </p:sp>
      </p:grpSp>
      <p:sp>
        <p:nvSpPr>
          <p:cNvPr id="569380" name="Line 36"/>
          <p:cNvSpPr>
            <a:spLocks noChangeShapeType="1"/>
          </p:cNvSpPr>
          <p:nvPr/>
        </p:nvSpPr>
        <p:spPr bwMode="auto">
          <a:xfrm>
            <a:off x="34290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9381" name="Line 37"/>
          <p:cNvSpPr>
            <a:spLocks noChangeShapeType="1"/>
          </p:cNvSpPr>
          <p:nvPr/>
        </p:nvSpPr>
        <p:spPr bwMode="auto">
          <a:xfrm>
            <a:off x="51054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9382" name="Line 38"/>
          <p:cNvSpPr>
            <a:spLocks noChangeShapeType="1"/>
          </p:cNvSpPr>
          <p:nvPr/>
        </p:nvSpPr>
        <p:spPr bwMode="auto">
          <a:xfrm>
            <a:off x="67818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9383" name="Group 39"/>
          <p:cNvGrpSpPr>
            <a:grpSpLocks/>
          </p:cNvGrpSpPr>
          <p:nvPr/>
        </p:nvGrpSpPr>
        <p:grpSpPr bwMode="auto">
          <a:xfrm>
            <a:off x="685800" y="1700213"/>
            <a:ext cx="1066800" cy="792162"/>
            <a:chOff x="480" y="2032"/>
            <a:chExt cx="672" cy="499"/>
          </a:xfrm>
        </p:grpSpPr>
        <p:grpSp>
          <p:nvGrpSpPr>
            <p:cNvPr id="569384" name="Group 40"/>
            <p:cNvGrpSpPr>
              <a:grpSpLocks/>
            </p:cNvGrpSpPr>
            <p:nvPr/>
          </p:nvGrpSpPr>
          <p:grpSpPr bwMode="auto">
            <a:xfrm>
              <a:off x="480" y="2291"/>
              <a:ext cx="672" cy="240"/>
              <a:chOff x="384" y="2160"/>
              <a:chExt cx="672" cy="240"/>
            </a:xfrm>
          </p:grpSpPr>
          <p:sp>
            <p:nvSpPr>
              <p:cNvPr id="569385" name="Rectangle 41"/>
              <p:cNvSpPr>
                <a:spLocks noChangeArrowheads="1"/>
              </p:cNvSpPr>
              <p:nvPr/>
            </p:nvSpPr>
            <p:spPr bwMode="auto">
              <a:xfrm>
                <a:off x="384" y="2160"/>
                <a:ext cx="672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9386" name="Text Box 42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r>
                  <a:rPr lang="en-US" altLang="zh-CN" sz="1800" b="1" i="1">
                    <a:solidFill>
                      <a:srgbClr val="0000FF"/>
                    </a:solidFill>
                  </a:rPr>
                  <a:t>3010</a:t>
                </a:r>
              </a:p>
            </p:txBody>
          </p:sp>
        </p:grpSp>
        <p:sp>
          <p:nvSpPr>
            <p:cNvPr id="569387" name="Text Box 43"/>
            <p:cNvSpPr txBox="1">
              <a:spLocks noChangeArrowheads="1"/>
            </p:cNvSpPr>
            <p:nvPr/>
          </p:nvSpPr>
          <p:spPr bwMode="auto">
            <a:xfrm>
              <a:off x="598" y="2032"/>
              <a:ext cx="41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</a:rPr>
                <a:t>head</a:t>
              </a:r>
              <a:endParaRPr lang="en-US" altLang="zh-CN" sz="1800" b="1">
                <a:solidFill>
                  <a:srgbClr val="CC0000"/>
                </a:solidFill>
              </a:endParaRPr>
            </a:p>
          </p:txBody>
        </p:sp>
      </p:grpSp>
      <p:sp>
        <p:nvSpPr>
          <p:cNvPr id="569388" name="Oval 44"/>
          <p:cNvSpPr>
            <a:spLocks noChangeArrowheads="1"/>
          </p:cNvSpPr>
          <p:nvPr/>
        </p:nvSpPr>
        <p:spPr bwMode="auto">
          <a:xfrm>
            <a:off x="3886200" y="2462213"/>
            <a:ext cx="1371600" cy="838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89" name="AutoShape 45"/>
          <p:cNvSpPr>
            <a:spLocks/>
          </p:cNvSpPr>
          <p:nvPr/>
        </p:nvSpPr>
        <p:spPr bwMode="auto">
          <a:xfrm>
            <a:off x="6400800" y="404813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2023"/>
              <a:gd name="adj5" fmla="val 349741"/>
              <a:gd name="adj6" fmla="val -773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数据元素信息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88" grpId="0" animBg="1"/>
      <p:bldP spid="569389" grpId="0" animBg="1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414" name="Rectangle 4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04800" y="533400"/>
            <a:ext cx="56388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楷体_GB2312" pitchFamily="49" charset="-122"/>
              </a:rPr>
              <a:t>5.5 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链表</a:t>
            </a:r>
          </a:p>
        </p:txBody>
      </p:sp>
      <p:sp>
        <p:nvSpPr>
          <p:cNvPr id="570374" name="Text Box 6"/>
          <p:cNvSpPr txBox="1">
            <a:spLocks noChangeArrowheads="1"/>
          </p:cNvSpPr>
          <p:nvPr/>
        </p:nvSpPr>
        <p:spPr bwMode="auto">
          <a:xfrm>
            <a:off x="609600" y="11668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动态链表存储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570375" name="Line 7"/>
          <p:cNvSpPr>
            <a:spLocks noChangeShapeType="1"/>
          </p:cNvSpPr>
          <p:nvPr/>
        </p:nvSpPr>
        <p:spPr bwMode="auto">
          <a:xfrm>
            <a:off x="17526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70376" name="Group 8"/>
          <p:cNvGrpSpPr>
            <a:grpSpLocks/>
          </p:cNvGrpSpPr>
          <p:nvPr/>
        </p:nvGrpSpPr>
        <p:grpSpPr bwMode="auto">
          <a:xfrm>
            <a:off x="2362200" y="1744663"/>
            <a:ext cx="1066800" cy="1530350"/>
            <a:chOff x="1536" y="1929"/>
            <a:chExt cx="672" cy="964"/>
          </a:xfrm>
        </p:grpSpPr>
        <p:grpSp>
          <p:nvGrpSpPr>
            <p:cNvPr id="570377" name="Group 9"/>
            <p:cNvGrpSpPr>
              <a:grpSpLocks/>
            </p:cNvGrpSpPr>
            <p:nvPr/>
          </p:nvGrpSpPr>
          <p:grpSpPr bwMode="auto">
            <a:xfrm>
              <a:off x="1536" y="2160"/>
              <a:ext cx="672" cy="720"/>
              <a:chOff x="2016" y="2160"/>
              <a:chExt cx="672" cy="720"/>
            </a:xfrm>
          </p:grpSpPr>
          <p:sp>
            <p:nvSpPr>
              <p:cNvPr id="570378" name="Rectangle 10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0379" name="Line 11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0380" name="Line 12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0381" name="Text Box 13"/>
            <p:cNvSpPr txBox="1">
              <a:spLocks noChangeArrowheads="1"/>
            </p:cNvSpPr>
            <p:nvPr/>
          </p:nvSpPr>
          <p:spPr bwMode="auto">
            <a:xfrm>
              <a:off x="1536" y="2178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3208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Chen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2046</a:t>
              </a:r>
            </a:p>
          </p:txBody>
        </p:sp>
        <p:sp>
          <p:nvSpPr>
            <p:cNvPr id="570382" name="Text Box 14"/>
            <p:cNvSpPr txBox="1">
              <a:spLocks noChangeArrowheads="1"/>
            </p:cNvSpPr>
            <p:nvPr/>
          </p:nvSpPr>
          <p:spPr bwMode="auto">
            <a:xfrm>
              <a:off x="1632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3010</a:t>
              </a:r>
            </a:p>
          </p:txBody>
        </p:sp>
      </p:grpSp>
      <p:grpSp>
        <p:nvGrpSpPr>
          <p:cNvPr id="570383" name="Group 15"/>
          <p:cNvGrpSpPr>
            <a:grpSpLocks/>
          </p:cNvGrpSpPr>
          <p:nvPr/>
        </p:nvGrpSpPr>
        <p:grpSpPr bwMode="auto">
          <a:xfrm>
            <a:off x="4038600" y="1744663"/>
            <a:ext cx="1066800" cy="1509712"/>
            <a:chOff x="2544" y="1929"/>
            <a:chExt cx="672" cy="951"/>
          </a:xfrm>
        </p:grpSpPr>
        <p:grpSp>
          <p:nvGrpSpPr>
            <p:cNvPr id="570384" name="Group 16"/>
            <p:cNvGrpSpPr>
              <a:grpSpLocks/>
            </p:cNvGrpSpPr>
            <p:nvPr/>
          </p:nvGrpSpPr>
          <p:grpSpPr bwMode="auto">
            <a:xfrm>
              <a:off x="2544" y="2160"/>
              <a:ext cx="672" cy="720"/>
              <a:chOff x="2016" y="2160"/>
              <a:chExt cx="672" cy="720"/>
            </a:xfrm>
          </p:grpSpPr>
          <p:sp>
            <p:nvSpPr>
              <p:cNvPr id="570385" name="Rectangle 17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0386" name="Line 18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0387" name="Line 19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0388" name="Text Box 20"/>
            <p:cNvSpPr txBox="1">
              <a:spLocks noChangeArrowheads="1"/>
            </p:cNvSpPr>
            <p:nvPr/>
          </p:nvSpPr>
          <p:spPr bwMode="auto">
            <a:xfrm>
              <a:off x="2544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4016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Li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3205</a:t>
              </a:r>
            </a:p>
          </p:txBody>
        </p:sp>
        <p:sp>
          <p:nvSpPr>
            <p:cNvPr id="570389" name="Text Box 21"/>
            <p:cNvSpPr txBox="1">
              <a:spLocks noChangeArrowheads="1"/>
            </p:cNvSpPr>
            <p:nvPr/>
          </p:nvSpPr>
          <p:spPr bwMode="auto">
            <a:xfrm>
              <a:off x="2640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3208</a:t>
              </a:r>
            </a:p>
          </p:txBody>
        </p:sp>
      </p:grpSp>
      <p:grpSp>
        <p:nvGrpSpPr>
          <p:cNvPr id="570390" name="Group 22"/>
          <p:cNvGrpSpPr>
            <a:grpSpLocks/>
          </p:cNvGrpSpPr>
          <p:nvPr/>
        </p:nvGrpSpPr>
        <p:grpSpPr bwMode="auto">
          <a:xfrm>
            <a:off x="5715000" y="1744663"/>
            <a:ext cx="1066800" cy="1509712"/>
            <a:chOff x="3744" y="1929"/>
            <a:chExt cx="672" cy="951"/>
          </a:xfrm>
        </p:grpSpPr>
        <p:grpSp>
          <p:nvGrpSpPr>
            <p:cNvPr id="570391" name="Group 23"/>
            <p:cNvGrpSpPr>
              <a:grpSpLocks/>
            </p:cNvGrpSpPr>
            <p:nvPr/>
          </p:nvGrpSpPr>
          <p:grpSpPr bwMode="auto">
            <a:xfrm>
              <a:off x="3744" y="2160"/>
              <a:ext cx="672" cy="720"/>
              <a:chOff x="2016" y="2160"/>
              <a:chExt cx="672" cy="720"/>
            </a:xfrm>
          </p:grpSpPr>
          <p:sp>
            <p:nvSpPr>
              <p:cNvPr id="570392" name="Rectangle 24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0393" name="Line 25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0394" name="Line 26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0395" name="Text Box 27"/>
            <p:cNvSpPr txBox="1">
              <a:spLocks noChangeArrowheads="1"/>
            </p:cNvSpPr>
            <p:nvPr/>
          </p:nvSpPr>
          <p:spPr bwMode="auto">
            <a:xfrm>
              <a:off x="3744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4048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Zhang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1045</a:t>
              </a:r>
            </a:p>
          </p:txBody>
        </p:sp>
        <p:sp>
          <p:nvSpPr>
            <p:cNvPr id="570396" name="Text Box 28"/>
            <p:cNvSpPr txBox="1">
              <a:spLocks noChangeArrowheads="1"/>
            </p:cNvSpPr>
            <p:nvPr/>
          </p:nvSpPr>
          <p:spPr bwMode="auto">
            <a:xfrm>
              <a:off x="3840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4016</a:t>
              </a:r>
            </a:p>
          </p:txBody>
        </p:sp>
      </p:grpSp>
      <p:grpSp>
        <p:nvGrpSpPr>
          <p:cNvPr id="570397" name="Group 29"/>
          <p:cNvGrpSpPr>
            <a:grpSpLocks/>
          </p:cNvGrpSpPr>
          <p:nvPr/>
        </p:nvGrpSpPr>
        <p:grpSpPr bwMode="auto">
          <a:xfrm>
            <a:off x="7391400" y="1744663"/>
            <a:ext cx="1066800" cy="1509712"/>
            <a:chOff x="4752" y="1929"/>
            <a:chExt cx="672" cy="951"/>
          </a:xfrm>
        </p:grpSpPr>
        <p:grpSp>
          <p:nvGrpSpPr>
            <p:cNvPr id="570398" name="Group 30"/>
            <p:cNvGrpSpPr>
              <a:grpSpLocks/>
            </p:cNvGrpSpPr>
            <p:nvPr/>
          </p:nvGrpSpPr>
          <p:grpSpPr bwMode="auto">
            <a:xfrm>
              <a:off x="4752" y="2160"/>
              <a:ext cx="672" cy="720"/>
              <a:chOff x="2016" y="2160"/>
              <a:chExt cx="672" cy="720"/>
            </a:xfrm>
          </p:grpSpPr>
          <p:sp>
            <p:nvSpPr>
              <p:cNvPr id="570399" name="Rectangle 31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0400" name="Line 32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0401" name="Line 33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0402" name="Text Box 34"/>
            <p:cNvSpPr txBox="1">
              <a:spLocks noChangeArrowheads="1"/>
            </p:cNvSpPr>
            <p:nvPr/>
          </p:nvSpPr>
          <p:spPr bwMode="auto">
            <a:xfrm>
              <a:off x="4752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NULL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Wang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1650</a:t>
              </a:r>
            </a:p>
          </p:txBody>
        </p:sp>
        <p:sp>
          <p:nvSpPr>
            <p:cNvPr id="570403" name="Text Box 35"/>
            <p:cNvSpPr txBox="1">
              <a:spLocks noChangeArrowheads="1"/>
            </p:cNvSpPr>
            <p:nvPr/>
          </p:nvSpPr>
          <p:spPr bwMode="auto">
            <a:xfrm>
              <a:off x="4848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4048</a:t>
              </a:r>
            </a:p>
          </p:txBody>
        </p:sp>
      </p:grpSp>
      <p:sp>
        <p:nvSpPr>
          <p:cNvPr id="570404" name="Line 36"/>
          <p:cNvSpPr>
            <a:spLocks noChangeShapeType="1"/>
          </p:cNvSpPr>
          <p:nvPr/>
        </p:nvSpPr>
        <p:spPr bwMode="auto">
          <a:xfrm>
            <a:off x="34290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0405" name="Line 37"/>
          <p:cNvSpPr>
            <a:spLocks noChangeShapeType="1"/>
          </p:cNvSpPr>
          <p:nvPr/>
        </p:nvSpPr>
        <p:spPr bwMode="auto">
          <a:xfrm>
            <a:off x="51054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0406" name="Line 38"/>
          <p:cNvSpPr>
            <a:spLocks noChangeShapeType="1"/>
          </p:cNvSpPr>
          <p:nvPr/>
        </p:nvSpPr>
        <p:spPr bwMode="auto">
          <a:xfrm>
            <a:off x="67818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70407" name="Group 39"/>
          <p:cNvGrpSpPr>
            <a:grpSpLocks/>
          </p:cNvGrpSpPr>
          <p:nvPr/>
        </p:nvGrpSpPr>
        <p:grpSpPr bwMode="auto">
          <a:xfrm>
            <a:off x="685800" y="1700213"/>
            <a:ext cx="1066800" cy="792162"/>
            <a:chOff x="480" y="2032"/>
            <a:chExt cx="672" cy="499"/>
          </a:xfrm>
        </p:grpSpPr>
        <p:grpSp>
          <p:nvGrpSpPr>
            <p:cNvPr id="570408" name="Group 40"/>
            <p:cNvGrpSpPr>
              <a:grpSpLocks/>
            </p:cNvGrpSpPr>
            <p:nvPr/>
          </p:nvGrpSpPr>
          <p:grpSpPr bwMode="auto">
            <a:xfrm>
              <a:off x="480" y="2291"/>
              <a:ext cx="672" cy="240"/>
              <a:chOff x="384" y="2160"/>
              <a:chExt cx="672" cy="240"/>
            </a:xfrm>
          </p:grpSpPr>
          <p:sp>
            <p:nvSpPr>
              <p:cNvPr id="570409" name="Rectangle 41"/>
              <p:cNvSpPr>
                <a:spLocks noChangeArrowheads="1"/>
              </p:cNvSpPr>
              <p:nvPr/>
            </p:nvSpPr>
            <p:spPr bwMode="auto">
              <a:xfrm>
                <a:off x="384" y="2160"/>
                <a:ext cx="672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0410" name="Text Box 42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r>
                  <a:rPr lang="en-US" altLang="zh-CN" sz="1800" b="1" i="1">
                    <a:solidFill>
                      <a:srgbClr val="0000FF"/>
                    </a:solidFill>
                  </a:rPr>
                  <a:t>3010</a:t>
                </a:r>
              </a:p>
            </p:txBody>
          </p:sp>
        </p:grpSp>
        <p:sp>
          <p:nvSpPr>
            <p:cNvPr id="570411" name="Text Box 43"/>
            <p:cNvSpPr txBox="1">
              <a:spLocks noChangeArrowheads="1"/>
            </p:cNvSpPr>
            <p:nvPr/>
          </p:nvSpPr>
          <p:spPr bwMode="auto">
            <a:xfrm>
              <a:off x="598" y="2032"/>
              <a:ext cx="41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</a:rPr>
                <a:t>head</a:t>
              </a:r>
              <a:endParaRPr lang="en-US" altLang="zh-CN" sz="1800" b="1">
                <a:solidFill>
                  <a:srgbClr val="CC0000"/>
                </a:solidFill>
              </a:endParaRPr>
            </a:p>
          </p:txBody>
        </p:sp>
      </p:grpSp>
      <p:sp>
        <p:nvSpPr>
          <p:cNvPr id="570412" name="Oval 44"/>
          <p:cNvSpPr>
            <a:spLocks noChangeArrowheads="1"/>
          </p:cNvSpPr>
          <p:nvPr/>
        </p:nvSpPr>
        <p:spPr bwMode="auto">
          <a:xfrm>
            <a:off x="3886200" y="2081213"/>
            <a:ext cx="13716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413" name="AutoShape 45"/>
          <p:cNvSpPr>
            <a:spLocks/>
          </p:cNvSpPr>
          <p:nvPr/>
        </p:nvSpPr>
        <p:spPr bwMode="auto">
          <a:xfrm>
            <a:off x="6400800" y="404813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30338"/>
              <a:gd name="adj5" fmla="val 271616"/>
              <a:gd name="adj6" fmla="val -10729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元素关系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412" grpId="0" animBg="1"/>
      <p:bldP spid="57041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5288" y="1831975"/>
            <a:ext cx="8208962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/>
              <a:t> 当一个整数的二进制串中只有一个数位为</a:t>
            </a:r>
            <a:r>
              <a:rPr lang="en-US" altLang="zh-CN" sz="2400" b="1"/>
              <a:t>1</a:t>
            </a:r>
            <a:r>
              <a:rPr lang="zh-CN" altLang="en-US" sz="2400" b="1"/>
              <a:t>时，称为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掩码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b="1">
                <a:solidFill>
                  <a:srgbClr val="C00000"/>
                </a:solidFill>
              </a:rPr>
              <a:t> </a:t>
            </a:r>
            <a:r>
              <a:rPr lang="en-US" altLang="zh-CN" sz="2400" b="1"/>
              <a:t> </a:t>
            </a:r>
            <a:r>
              <a:rPr lang="zh-CN" altLang="en-US" sz="2400" b="1"/>
              <a:t>程序中通常借助掩码对数据按位进行测试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39750" y="1033463"/>
            <a:ext cx="9064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掩码</a:t>
            </a:r>
            <a:endParaRPr lang="zh-CN" altLang="en-US" sz="2800" b="1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1625" y="4060825"/>
          <a:ext cx="6096000" cy="376044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38" name="Rectangle 4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04800" y="533400"/>
            <a:ext cx="56388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楷体_GB2312" pitchFamily="49" charset="-122"/>
              </a:rPr>
              <a:t>5.5 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链表</a:t>
            </a:r>
          </a:p>
        </p:txBody>
      </p:sp>
      <p:sp>
        <p:nvSpPr>
          <p:cNvPr id="571398" name="Text Box 6"/>
          <p:cNvSpPr txBox="1">
            <a:spLocks noChangeArrowheads="1"/>
          </p:cNvSpPr>
          <p:nvPr/>
        </p:nvSpPr>
        <p:spPr bwMode="auto">
          <a:xfrm>
            <a:off x="609600" y="1196975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动态链表存储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571399" name="Line 7"/>
          <p:cNvSpPr>
            <a:spLocks noChangeShapeType="1"/>
          </p:cNvSpPr>
          <p:nvPr/>
        </p:nvSpPr>
        <p:spPr bwMode="auto">
          <a:xfrm>
            <a:off x="1752600" y="237013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71400" name="Group 8"/>
          <p:cNvGrpSpPr>
            <a:grpSpLocks/>
          </p:cNvGrpSpPr>
          <p:nvPr/>
        </p:nvGrpSpPr>
        <p:grpSpPr bwMode="auto">
          <a:xfrm>
            <a:off x="2362200" y="1774825"/>
            <a:ext cx="1066800" cy="1530350"/>
            <a:chOff x="1536" y="1929"/>
            <a:chExt cx="672" cy="964"/>
          </a:xfrm>
        </p:grpSpPr>
        <p:grpSp>
          <p:nvGrpSpPr>
            <p:cNvPr id="571401" name="Group 9"/>
            <p:cNvGrpSpPr>
              <a:grpSpLocks/>
            </p:cNvGrpSpPr>
            <p:nvPr/>
          </p:nvGrpSpPr>
          <p:grpSpPr bwMode="auto">
            <a:xfrm>
              <a:off x="1536" y="2160"/>
              <a:ext cx="672" cy="720"/>
              <a:chOff x="2016" y="2160"/>
              <a:chExt cx="672" cy="720"/>
            </a:xfrm>
          </p:grpSpPr>
          <p:sp>
            <p:nvSpPr>
              <p:cNvPr id="571402" name="Rectangle 10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1403" name="Line 11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1404" name="Line 12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1405" name="Text Box 13"/>
            <p:cNvSpPr txBox="1">
              <a:spLocks noChangeArrowheads="1"/>
            </p:cNvSpPr>
            <p:nvPr/>
          </p:nvSpPr>
          <p:spPr bwMode="auto">
            <a:xfrm>
              <a:off x="1536" y="2178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3208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Chen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2046</a:t>
              </a:r>
            </a:p>
          </p:txBody>
        </p:sp>
        <p:sp>
          <p:nvSpPr>
            <p:cNvPr id="571406" name="Text Box 14"/>
            <p:cNvSpPr txBox="1">
              <a:spLocks noChangeArrowheads="1"/>
            </p:cNvSpPr>
            <p:nvPr/>
          </p:nvSpPr>
          <p:spPr bwMode="auto">
            <a:xfrm>
              <a:off x="1632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3010</a:t>
              </a:r>
            </a:p>
          </p:txBody>
        </p:sp>
      </p:grpSp>
      <p:grpSp>
        <p:nvGrpSpPr>
          <p:cNvPr id="571407" name="Group 15"/>
          <p:cNvGrpSpPr>
            <a:grpSpLocks/>
          </p:cNvGrpSpPr>
          <p:nvPr/>
        </p:nvGrpSpPr>
        <p:grpSpPr bwMode="auto">
          <a:xfrm>
            <a:off x="4038600" y="1774825"/>
            <a:ext cx="1066800" cy="1509713"/>
            <a:chOff x="2544" y="1929"/>
            <a:chExt cx="672" cy="951"/>
          </a:xfrm>
        </p:grpSpPr>
        <p:grpSp>
          <p:nvGrpSpPr>
            <p:cNvPr id="571408" name="Group 16"/>
            <p:cNvGrpSpPr>
              <a:grpSpLocks/>
            </p:cNvGrpSpPr>
            <p:nvPr/>
          </p:nvGrpSpPr>
          <p:grpSpPr bwMode="auto">
            <a:xfrm>
              <a:off x="2544" y="2160"/>
              <a:ext cx="672" cy="720"/>
              <a:chOff x="2016" y="2160"/>
              <a:chExt cx="672" cy="720"/>
            </a:xfrm>
          </p:grpSpPr>
          <p:sp>
            <p:nvSpPr>
              <p:cNvPr id="571409" name="Rectangle 17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1410" name="Line 18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1411" name="Line 19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1412" name="Text Box 20"/>
            <p:cNvSpPr txBox="1">
              <a:spLocks noChangeArrowheads="1"/>
            </p:cNvSpPr>
            <p:nvPr/>
          </p:nvSpPr>
          <p:spPr bwMode="auto">
            <a:xfrm>
              <a:off x="2544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4016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Li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3205</a:t>
              </a:r>
            </a:p>
          </p:txBody>
        </p:sp>
        <p:sp>
          <p:nvSpPr>
            <p:cNvPr id="571413" name="Text Box 21"/>
            <p:cNvSpPr txBox="1">
              <a:spLocks noChangeArrowheads="1"/>
            </p:cNvSpPr>
            <p:nvPr/>
          </p:nvSpPr>
          <p:spPr bwMode="auto">
            <a:xfrm>
              <a:off x="2640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3208</a:t>
              </a:r>
            </a:p>
          </p:txBody>
        </p:sp>
      </p:grpSp>
      <p:grpSp>
        <p:nvGrpSpPr>
          <p:cNvPr id="571414" name="Group 22"/>
          <p:cNvGrpSpPr>
            <a:grpSpLocks/>
          </p:cNvGrpSpPr>
          <p:nvPr/>
        </p:nvGrpSpPr>
        <p:grpSpPr bwMode="auto">
          <a:xfrm>
            <a:off x="5715000" y="1774825"/>
            <a:ext cx="1066800" cy="1509713"/>
            <a:chOff x="3744" y="1929"/>
            <a:chExt cx="672" cy="951"/>
          </a:xfrm>
        </p:grpSpPr>
        <p:grpSp>
          <p:nvGrpSpPr>
            <p:cNvPr id="571415" name="Group 23"/>
            <p:cNvGrpSpPr>
              <a:grpSpLocks/>
            </p:cNvGrpSpPr>
            <p:nvPr/>
          </p:nvGrpSpPr>
          <p:grpSpPr bwMode="auto">
            <a:xfrm>
              <a:off x="3744" y="2160"/>
              <a:ext cx="672" cy="720"/>
              <a:chOff x="2016" y="2160"/>
              <a:chExt cx="672" cy="720"/>
            </a:xfrm>
          </p:grpSpPr>
          <p:sp>
            <p:nvSpPr>
              <p:cNvPr id="571416" name="Rectangle 24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1417" name="Line 25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1418" name="Line 26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1419" name="Text Box 27"/>
            <p:cNvSpPr txBox="1">
              <a:spLocks noChangeArrowheads="1"/>
            </p:cNvSpPr>
            <p:nvPr/>
          </p:nvSpPr>
          <p:spPr bwMode="auto">
            <a:xfrm>
              <a:off x="3744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4048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Zhang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1045</a:t>
              </a:r>
            </a:p>
          </p:txBody>
        </p:sp>
        <p:sp>
          <p:nvSpPr>
            <p:cNvPr id="571420" name="Text Box 28"/>
            <p:cNvSpPr txBox="1">
              <a:spLocks noChangeArrowheads="1"/>
            </p:cNvSpPr>
            <p:nvPr/>
          </p:nvSpPr>
          <p:spPr bwMode="auto">
            <a:xfrm>
              <a:off x="3840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4016</a:t>
              </a:r>
            </a:p>
          </p:txBody>
        </p:sp>
      </p:grpSp>
      <p:grpSp>
        <p:nvGrpSpPr>
          <p:cNvPr id="571421" name="Group 29"/>
          <p:cNvGrpSpPr>
            <a:grpSpLocks/>
          </p:cNvGrpSpPr>
          <p:nvPr/>
        </p:nvGrpSpPr>
        <p:grpSpPr bwMode="auto">
          <a:xfrm>
            <a:off x="7391400" y="1774825"/>
            <a:ext cx="1066800" cy="1509713"/>
            <a:chOff x="4752" y="1929"/>
            <a:chExt cx="672" cy="951"/>
          </a:xfrm>
        </p:grpSpPr>
        <p:grpSp>
          <p:nvGrpSpPr>
            <p:cNvPr id="571422" name="Group 30"/>
            <p:cNvGrpSpPr>
              <a:grpSpLocks/>
            </p:cNvGrpSpPr>
            <p:nvPr/>
          </p:nvGrpSpPr>
          <p:grpSpPr bwMode="auto">
            <a:xfrm>
              <a:off x="4752" y="2160"/>
              <a:ext cx="672" cy="720"/>
              <a:chOff x="2016" y="2160"/>
              <a:chExt cx="672" cy="720"/>
            </a:xfrm>
          </p:grpSpPr>
          <p:sp>
            <p:nvSpPr>
              <p:cNvPr id="571423" name="Rectangle 31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1424" name="Line 32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1425" name="Line 33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1426" name="Text Box 34"/>
            <p:cNvSpPr txBox="1">
              <a:spLocks noChangeArrowheads="1"/>
            </p:cNvSpPr>
            <p:nvPr/>
          </p:nvSpPr>
          <p:spPr bwMode="auto">
            <a:xfrm>
              <a:off x="4752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NULL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Wang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1650</a:t>
              </a:r>
            </a:p>
          </p:txBody>
        </p:sp>
        <p:sp>
          <p:nvSpPr>
            <p:cNvPr id="571427" name="Text Box 35"/>
            <p:cNvSpPr txBox="1">
              <a:spLocks noChangeArrowheads="1"/>
            </p:cNvSpPr>
            <p:nvPr/>
          </p:nvSpPr>
          <p:spPr bwMode="auto">
            <a:xfrm>
              <a:off x="4848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4048</a:t>
              </a:r>
            </a:p>
          </p:txBody>
        </p:sp>
      </p:grpSp>
      <p:sp>
        <p:nvSpPr>
          <p:cNvPr id="571428" name="Line 36"/>
          <p:cNvSpPr>
            <a:spLocks noChangeShapeType="1"/>
          </p:cNvSpPr>
          <p:nvPr/>
        </p:nvSpPr>
        <p:spPr bwMode="auto">
          <a:xfrm>
            <a:off x="3429000" y="237013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1429" name="Line 37"/>
          <p:cNvSpPr>
            <a:spLocks noChangeShapeType="1"/>
          </p:cNvSpPr>
          <p:nvPr/>
        </p:nvSpPr>
        <p:spPr bwMode="auto">
          <a:xfrm>
            <a:off x="5105400" y="237013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1430" name="Line 38"/>
          <p:cNvSpPr>
            <a:spLocks noChangeShapeType="1"/>
          </p:cNvSpPr>
          <p:nvPr/>
        </p:nvSpPr>
        <p:spPr bwMode="auto">
          <a:xfrm>
            <a:off x="6781800" y="237013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71431" name="Group 39"/>
          <p:cNvGrpSpPr>
            <a:grpSpLocks/>
          </p:cNvGrpSpPr>
          <p:nvPr/>
        </p:nvGrpSpPr>
        <p:grpSpPr bwMode="auto">
          <a:xfrm>
            <a:off x="685800" y="1730375"/>
            <a:ext cx="1066800" cy="792163"/>
            <a:chOff x="480" y="2032"/>
            <a:chExt cx="672" cy="499"/>
          </a:xfrm>
        </p:grpSpPr>
        <p:grpSp>
          <p:nvGrpSpPr>
            <p:cNvPr id="571432" name="Group 40"/>
            <p:cNvGrpSpPr>
              <a:grpSpLocks/>
            </p:cNvGrpSpPr>
            <p:nvPr/>
          </p:nvGrpSpPr>
          <p:grpSpPr bwMode="auto">
            <a:xfrm>
              <a:off x="480" y="2291"/>
              <a:ext cx="672" cy="240"/>
              <a:chOff x="384" y="2160"/>
              <a:chExt cx="672" cy="240"/>
            </a:xfrm>
          </p:grpSpPr>
          <p:sp>
            <p:nvSpPr>
              <p:cNvPr id="571433" name="Rectangle 41"/>
              <p:cNvSpPr>
                <a:spLocks noChangeArrowheads="1"/>
              </p:cNvSpPr>
              <p:nvPr/>
            </p:nvSpPr>
            <p:spPr bwMode="auto">
              <a:xfrm>
                <a:off x="384" y="2160"/>
                <a:ext cx="672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1434" name="Text Box 42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r>
                  <a:rPr lang="en-US" altLang="zh-CN" sz="1800" b="1" i="1">
                    <a:solidFill>
                      <a:srgbClr val="0000FF"/>
                    </a:solidFill>
                  </a:rPr>
                  <a:t>3010</a:t>
                </a:r>
              </a:p>
            </p:txBody>
          </p:sp>
        </p:grpSp>
        <p:sp>
          <p:nvSpPr>
            <p:cNvPr id="571435" name="Text Box 43"/>
            <p:cNvSpPr txBox="1">
              <a:spLocks noChangeArrowheads="1"/>
            </p:cNvSpPr>
            <p:nvPr/>
          </p:nvSpPr>
          <p:spPr bwMode="auto">
            <a:xfrm>
              <a:off x="598" y="2032"/>
              <a:ext cx="41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</a:rPr>
                <a:t>head</a:t>
              </a:r>
              <a:endParaRPr lang="en-US" altLang="zh-CN" sz="1800" b="1">
                <a:solidFill>
                  <a:srgbClr val="CC0000"/>
                </a:solidFill>
              </a:endParaRPr>
            </a:p>
          </p:txBody>
        </p:sp>
      </p:grpSp>
      <p:sp>
        <p:nvSpPr>
          <p:cNvPr id="571436" name="Text Box 44"/>
          <p:cNvSpPr txBox="1">
            <a:spLocks noChangeArrowheads="1"/>
          </p:cNvSpPr>
          <p:nvPr/>
        </p:nvSpPr>
        <p:spPr bwMode="auto">
          <a:xfrm>
            <a:off x="1127125" y="3787775"/>
            <a:ext cx="27590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/>
              <a:t>结点数据类型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struct node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{ char name[20] ;  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double salary ;  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node * next ;  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} ; </a:t>
            </a:r>
          </a:p>
        </p:txBody>
      </p:sp>
      <p:sp>
        <p:nvSpPr>
          <p:cNvPr id="571437" name="Text Box 45"/>
          <p:cNvSpPr txBox="1">
            <a:spLocks noChangeArrowheads="1"/>
          </p:cNvSpPr>
          <p:nvPr/>
        </p:nvSpPr>
        <p:spPr bwMode="auto">
          <a:xfrm>
            <a:off x="5013325" y="3787775"/>
            <a:ext cx="2759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单向链表结点数据类型</a:t>
            </a:r>
          </a:p>
          <a:p>
            <a:pPr algn="l">
              <a:lnSpc>
                <a:spcPct val="140000"/>
              </a:lnSpc>
            </a:pPr>
            <a:r>
              <a:rPr lang="en-US" altLang="zh-CN" sz="2000" b="1" i="1">
                <a:solidFill>
                  <a:srgbClr val="0000FF"/>
                </a:solidFill>
              </a:rPr>
              <a:t>struct node</a:t>
            </a:r>
          </a:p>
          <a:p>
            <a:pPr algn="l">
              <a:lnSpc>
                <a:spcPct val="140000"/>
              </a:lnSpc>
            </a:pPr>
            <a:r>
              <a:rPr lang="en-US" altLang="zh-CN" sz="2000" b="1" i="1">
                <a:solidFill>
                  <a:srgbClr val="0000FF"/>
                </a:solidFill>
              </a:rPr>
              <a:t>{ dataType data ;  </a:t>
            </a:r>
          </a:p>
          <a:p>
            <a:pPr algn="l">
              <a:lnSpc>
                <a:spcPct val="140000"/>
              </a:lnSpc>
            </a:pPr>
            <a:r>
              <a:rPr lang="en-US" altLang="zh-CN" sz="2000" b="1" i="1">
                <a:solidFill>
                  <a:srgbClr val="0000FF"/>
                </a:solidFill>
              </a:rPr>
              <a:t>   node * next ;  </a:t>
            </a:r>
          </a:p>
          <a:p>
            <a:pPr algn="l">
              <a:lnSpc>
                <a:spcPct val="140000"/>
              </a:lnSpc>
            </a:pPr>
            <a:r>
              <a:rPr lang="en-US" altLang="zh-CN" sz="2000" b="1" i="1">
                <a:solidFill>
                  <a:srgbClr val="0000FF"/>
                </a:solidFill>
              </a:rPr>
              <a:t>}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36" grpId="0" autoUpdateAnimBg="0"/>
      <p:bldP spid="571437" grpId="0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．建立和遍历链表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72422" name="Text Box 6"/>
          <p:cNvSpPr txBox="1">
            <a:spLocks noChangeArrowheads="1"/>
          </p:cNvSpPr>
          <p:nvPr/>
        </p:nvSpPr>
        <p:spPr bwMode="auto">
          <a:xfrm>
            <a:off x="527050" y="2193925"/>
            <a:ext cx="3684588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建立链表的过程：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生成头结点；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while</a:t>
            </a:r>
            <a:r>
              <a:rPr lang="zh-CN" altLang="en-US" sz="2000" b="1"/>
              <a:t>（未结束）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</a:t>
            </a:r>
            <a:r>
              <a:rPr lang="zh-CN" altLang="en-US" sz="2000" b="1"/>
              <a:t>生成新结点；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把新结点插入链表；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</p:txBody>
      </p:sp>
      <p:sp>
        <p:nvSpPr>
          <p:cNvPr id="572423" name="Text Box 7"/>
          <p:cNvSpPr txBox="1">
            <a:spLocks noChangeArrowheads="1"/>
          </p:cNvSpPr>
          <p:nvPr/>
        </p:nvSpPr>
        <p:spPr bwMode="auto">
          <a:xfrm>
            <a:off x="4648200" y="304800"/>
            <a:ext cx="4191000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struct node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int data ;   node * next ; }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head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CreateList()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node * s, * p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head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p -&gt; next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delete 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57242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5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1" grpId="0" autoUpdateAnimBg="0"/>
      <p:bldP spid="572422" grpId="0" autoUpdateAnimBg="0"/>
      <p:bldP spid="572423" grpId="0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．建立和遍历链表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73446" name="Text Box 6"/>
          <p:cNvSpPr txBox="1">
            <a:spLocks noChangeArrowheads="1"/>
          </p:cNvSpPr>
          <p:nvPr/>
        </p:nvSpPr>
        <p:spPr bwMode="auto">
          <a:xfrm>
            <a:off x="527050" y="2193925"/>
            <a:ext cx="3684588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建立链表的过程：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生成头结点；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while</a:t>
            </a:r>
            <a:r>
              <a:rPr lang="zh-CN" altLang="en-US" sz="2000" b="1"/>
              <a:t>（未结束）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</a:t>
            </a:r>
            <a:r>
              <a:rPr lang="zh-CN" altLang="en-US" sz="2000" b="1"/>
              <a:t>生成新结点；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把新结点插入链表；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</p:txBody>
      </p:sp>
      <p:sp>
        <p:nvSpPr>
          <p:cNvPr id="573447" name="Text Box 7"/>
          <p:cNvSpPr txBox="1">
            <a:spLocks noChangeArrowheads="1"/>
          </p:cNvSpPr>
          <p:nvPr/>
        </p:nvSpPr>
        <p:spPr bwMode="auto">
          <a:xfrm>
            <a:off x="4648200" y="304800"/>
            <a:ext cx="4191000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struct node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{ int data ;   node * next ; }</a:t>
            </a:r>
            <a:r>
              <a:rPr lang="en-US" altLang="zh-CN" sz="2000">
                <a:solidFill>
                  <a:srgbClr val="0000FF"/>
                </a:solidFill>
              </a:rPr>
              <a:t> ;</a:t>
            </a:r>
            <a:r>
              <a:rPr lang="en-US" altLang="zh-CN" sz="2000"/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head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CreateList()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node * s, * p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head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p -&gt; next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delete 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573448" name="AutoShape 8"/>
          <p:cNvSpPr>
            <a:spLocks/>
          </p:cNvSpPr>
          <p:nvPr/>
        </p:nvSpPr>
        <p:spPr bwMode="auto">
          <a:xfrm>
            <a:off x="1219200" y="20574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36954"/>
              <a:gd name="adj5" fmla="val -206773"/>
              <a:gd name="adj6" fmla="val 23848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结构类型</a:t>
            </a:r>
          </a:p>
        </p:txBody>
      </p:sp>
      <p:sp>
        <p:nvSpPr>
          <p:cNvPr id="57344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8" grpId="0" animBg="1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9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．建立和遍历链表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74470" name="Text Box 6"/>
          <p:cNvSpPr txBox="1">
            <a:spLocks noChangeArrowheads="1"/>
          </p:cNvSpPr>
          <p:nvPr/>
        </p:nvSpPr>
        <p:spPr bwMode="auto">
          <a:xfrm>
            <a:off x="527050" y="2193925"/>
            <a:ext cx="3613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建立链表的过程：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生成头结点；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while</a:t>
            </a:r>
            <a:r>
              <a:rPr lang="zh-CN" altLang="en-US" sz="2000" b="1"/>
              <a:t>（未结束）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</a:t>
            </a:r>
            <a:r>
              <a:rPr lang="zh-CN" altLang="en-US" sz="2000" b="1"/>
              <a:t>生成新结点；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把新结点插入链表；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</p:txBody>
      </p:sp>
      <p:sp>
        <p:nvSpPr>
          <p:cNvPr id="574471" name="Text Box 7"/>
          <p:cNvSpPr txBox="1">
            <a:spLocks noChangeArrowheads="1"/>
          </p:cNvSpPr>
          <p:nvPr/>
        </p:nvSpPr>
        <p:spPr bwMode="auto">
          <a:xfrm>
            <a:off x="4648200" y="304800"/>
            <a:ext cx="4191000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struct node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int data ;   node * next ; }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node * head ;</a:t>
            </a:r>
            <a:r>
              <a:rPr lang="en-US" altLang="zh-CN" sz="2000"/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CreateList()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node * s, * p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head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p -&gt; next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delete 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574472" name="AutoShape 8"/>
          <p:cNvSpPr>
            <a:spLocks/>
          </p:cNvSpPr>
          <p:nvPr/>
        </p:nvSpPr>
        <p:spPr bwMode="auto">
          <a:xfrm>
            <a:off x="1219200" y="20574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36292"/>
              <a:gd name="adj5" fmla="val -136199"/>
              <a:gd name="adj6" fmla="val 23574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头指针</a:t>
            </a:r>
          </a:p>
        </p:txBody>
      </p:sp>
      <p:sp>
        <p:nvSpPr>
          <p:cNvPr id="5744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2" grpId="0" animBg="1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3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．建立和遍历链表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75494" name="Text Box 6"/>
          <p:cNvSpPr txBox="1">
            <a:spLocks noChangeArrowheads="1"/>
          </p:cNvSpPr>
          <p:nvPr/>
        </p:nvSpPr>
        <p:spPr bwMode="auto">
          <a:xfrm>
            <a:off x="527050" y="2193925"/>
            <a:ext cx="3684588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建立链表的过程：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生成头结点；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while</a:t>
            </a:r>
            <a:r>
              <a:rPr lang="zh-CN" altLang="en-US" sz="2000" b="1"/>
              <a:t>（未结束）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</a:t>
            </a:r>
            <a:r>
              <a:rPr lang="zh-CN" altLang="en-US" sz="2000" b="1"/>
              <a:t>生成新结点；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把新结点插入链表；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4648200" y="304800"/>
            <a:ext cx="4191000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struct node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int data ;   node * next ; }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head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node * CreateList()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{ node * s, * p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head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{ if ( head == NULL )   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p -&gt; next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delete 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return ( head )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575496" name="AutoShape 8"/>
          <p:cNvSpPr>
            <a:spLocks/>
          </p:cNvSpPr>
          <p:nvPr/>
        </p:nvSpPr>
        <p:spPr bwMode="auto">
          <a:xfrm>
            <a:off x="990600" y="2362200"/>
            <a:ext cx="2133600" cy="990600"/>
          </a:xfrm>
          <a:prstGeom prst="borderCallout2">
            <a:avLst>
              <a:gd name="adj1" fmla="val 11537"/>
              <a:gd name="adj2" fmla="val 103569"/>
              <a:gd name="adj3" fmla="val 11537"/>
              <a:gd name="adj4" fmla="val 119644"/>
              <a:gd name="adj5" fmla="val -73880"/>
              <a:gd name="adj6" fmla="val 1710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建立链表函数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返回头指针</a:t>
            </a:r>
          </a:p>
        </p:txBody>
      </p:sp>
      <p:sp>
        <p:nvSpPr>
          <p:cNvPr id="57549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6" grpId="0" animBg="1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．建立和遍历链表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76518" name="Text Box 6"/>
          <p:cNvSpPr txBox="1">
            <a:spLocks noChangeArrowheads="1"/>
          </p:cNvSpPr>
          <p:nvPr/>
        </p:nvSpPr>
        <p:spPr bwMode="auto">
          <a:xfrm>
            <a:off x="527050" y="2193925"/>
            <a:ext cx="375761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建立链表的过程：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生成头结点；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while</a:t>
            </a:r>
            <a:r>
              <a:rPr lang="zh-CN" altLang="en-US" sz="2000" b="1"/>
              <a:t>（未结束）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</a:t>
            </a:r>
            <a:r>
              <a:rPr lang="zh-CN" altLang="en-US" sz="2000" b="1"/>
              <a:t>生成新结点；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把新结点插入链表；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4648200" y="304800"/>
            <a:ext cx="4191000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struct node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int data ;   node * next ; }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head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CreateList()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</a:t>
            </a:r>
            <a:r>
              <a:rPr lang="en-US" altLang="zh-CN" sz="2000" b="1">
                <a:solidFill>
                  <a:srgbClr val="0000FF"/>
                </a:solidFill>
              </a:rPr>
              <a:t>node * s, * p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head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p -&gt; next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delete 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576520" name="AutoShape 8"/>
          <p:cNvSpPr>
            <a:spLocks/>
          </p:cNvSpPr>
          <p:nvPr/>
        </p:nvSpPr>
        <p:spPr bwMode="auto">
          <a:xfrm>
            <a:off x="1600200" y="28956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47148"/>
              <a:gd name="adj5" fmla="val -151301"/>
              <a:gd name="adj6" fmla="val 28157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声明局部量</a:t>
            </a:r>
          </a:p>
        </p:txBody>
      </p:sp>
      <p:sp>
        <p:nvSpPr>
          <p:cNvPr id="57652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20" grpId="0" animBg="1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．建立和遍历链表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77542" name="Text Box 6"/>
          <p:cNvSpPr txBox="1">
            <a:spLocks noChangeArrowheads="1"/>
          </p:cNvSpPr>
          <p:nvPr/>
        </p:nvSpPr>
        <p:spPr bwMode="auto">
          <a:xfrm>
            <a:off x="527050" y="2193925"/>
            <a:ext cx="3684588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建立链表的过程：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生成头结点；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while</a:t>
            </a:r>
            <a:r>
              <a:rPr lang="zh-CN" altLang="en-US" sz="2000" b="1"/>
              <a:t>（未结束）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</a:t>
            </a:r>
            <a:r>
              <a:rPr lang="zh-CN" altLang="en-US" sz="2000" b="1"/>
              <a:t>生成新结点；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把新结点插入链表；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</p:txBody>
      </p:sp>
      <p:sp>
        <p:nvSpPr>
          <p:cNvPr id="577543" name="Text Box 7"/>
          <p:cNvSpPr txBox="1">
            <a:spLocks noChangeArrowheads="1"/>
          </p:cNvSpPr>
          <p:nvPr/>
        </p:nvSpPr>
        <p:spPr bwMode="auto">
          <a:xfrm>
            <a:off x="4648200" y="304800"/>
            <a:ext cx="4191000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struct node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int data ;   node * next ; }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head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CreateList()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node * s, * p ;</a:t>
            </a:r>
            <a:r>
              <a:rPr lang="en-US" altLang="zh-CN" sz="2000" b="1">
                <a:solidFill>
                  <a:srgbClr val="0000FF"/>
                </a:solidFill>
              </a:rPr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rgbClr val="0000FF"/>
                </a:solidFill>
              </a:rPr>
              <a:t>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head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p -&gt; next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delete 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577544" name="AutoShape 8"/>
          <p:cNvSpPr>
            <a:spLocks/>
          </p:cNvSpPr>
          <p:nvPr/>
        </p:nvSpPr>
        <p:spPr bwMode="auto">
          <a:xfrm>
            <a:off x="1295400" y="2895600"/>
            <a:ext cx="1905000" cy="609600"/>
          </a:xfrm>
          <a:prstGeom prst="borderCallout2">
            <a:avLst>
              <a:gd name="adj1" fmla="val 18750"/>
              <a:gd name="adj2" fmla="val 104000"/>
              <a:gd name="adj3" fmla="val 18750"/>
              <a:gd name="adj4" fmla="val 122417"/>
              <a:gd name="adj5" fmla="val -87241"/>
              <a:gd name="adj6" fmla="val 1815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建立第一个结点</a:t>
            </a:r>
          </a:p>
        </p:txBody>
      </p:sp>
      <p:sp>
        <p:nvSpPr>
          <p:cNvPr id="57754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4" grpId="0" animBg="1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5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．建立和遍历链表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78566" name="Text Box 6"/>
          <p:cNvSpPr txBox="1">
            <a:spLocks noChangeArrowheads="1"/>
          </p:cNvSpPr>
          <p:nvPr/>
        </p:nvSpPr>
        <p:spPr bwMode="auto">
          <a:xfrm>
            <a:off x="527050" y="2193925"/>
            <a:ext cx="375761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建立链表的过程：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生成头结点；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while</a:t>
            </a:r>
            <a:r>
              <a:rPr lang="zh-CN" altLang="en-US" sz="2000" b="1"/>
              <a:t>（未结束）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</a:t>
            </a:r>
            <a:r>
              <a:rPr lang="zh-CN" altLang="en-US" sz="2000" b="1"/>
              <a:t>生成新结点；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把新结点插入链表；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</p:txBody>
      </p:sp>
      <p:sp>
        <p:nvSpPr>
          <p:cNvPr id="578567" name="Text Box 7"/>
          <p:cNvSpPr txBox="1">
            <a:spLocks noChangeArrowheads="1"/>
          </p:cNvSpPr>
          <p:nvPr/>
        </p:nvSpPr>
        <p:spPr bwMode="auto">
          <a:xfrm>
            <a:off x="4648200" y="304800"/>
            <a:ext cx="4191000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struct node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int data ;   node * next ; }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head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CreateList()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node * s, * p ;</a:t>
            </a:r>
            <a:r>
              <a:rPr lang="en-US" altLang="zh-CN" sz="2000" b="1">
                <a:solidFill>
                  <a:srgbClr val="0000FF"/>
                </a:solidFill>
              </a:rPr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rgbClr val="0000FF"/>
                </a:solidFill>
              </a:rPr>
              <a:t>head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p -&gt; next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delete 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578568" name="AutoShape 8"/>
          <p:cNvSpPr>
            <a:spLocks/>
          </p:cNvSpPr>
          <p:nvPr/>
        </p:nvSpPr>
        <p:spPr bwMode="auto">
          <a:xfrm>
            <a:off x="1066800" y="3429000"/>
            <a:ext cx="2057400" cy="533400"/>
          </a:xfrm>
          <a:prstGeom prst="borderCallout2">
            <a:avLst>
              <a:gd name="adj1" fmla="val 21431"/>
              <a:gd name="adj2" fmla="val 103704"/>
              <a:gd name="adj3" fmla="val 21431"/>
              <a:gd name="adj4" fmla="val 121606"/>
              <a:gd name="adj5" fmla="val -104167"/>
              <a:gd name="adj6" fmla="val 179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/>
              <a:t>链表头指针初始化</a:t>
            </a:r>
          </a:p>
        </p:txBody>
      </p:sp>
      <p:sp>
        <p:nvSpPr>
          <p:cNvPr id="57856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8" grpId="0" animBg="1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9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．建立和遍历链表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79590" name="Text Box 6"/>
          <p:cNvSpPr txBox="1">
            <a:spLocks noChangeArrowheads="1"/>
          </p:cNvSpPr>
          <p:nvPr/>
        </p:nvSpPr>
        <p:spPr bwMode="auto">
          <a:xfrm>
            <a:off x="527050" y="2193925"/>
            <a:ext cx="38290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建立链表的过程：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生成头结点；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while</a:t>
            </a:r>
            <a:r>
              <a:rPr lang="zh-CN" altLang="en-US" sz="2000" b="1"/>
              <a:t>（未结束）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</a:t>
            </a:r>
            <a:r>
              <a:rPr lang="zh-CN" altLang="en-US" sz="2000" b="1"/>
              <a:t>生成新结点；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把新结点插入链表；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</p:txBody>
      </p:sp>
      <p:sp>
        <p:nvSpPr>
          <p:cNvPr id="579591" name="Text Box 7"/>
          <p:cNvSpPr txBox="1">
            <a:spLocks noChangeArrowheads="1"/>
          </p:cNvSpPr>
          <p:nvPr/>
        </p:nvSpPr>
        <p:spPr bwMode="auto">
          <a:xfrm>
            <a:off x="4648200" y="304800"/>
            <a:ext cx="4191000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struct node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int data ;   node * next ; }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head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CreateList()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node * s, * p ;</a:t>
            </a:r>
            <a:r>
              <a:rPr lang="en-US" altLang="zh-CN" sz="2000" b="1">
                <a:solidFill>
                  <a:srgbClr val="0000FF"/>
                </a:solidFill>
              </a:rPr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head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rgbClr val="0000FF"/>
                </a:solidFill>
              </a:rPr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{ if ( head == NULL )   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p -&gt; next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delete 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579592" name="AutoShape 8"/>
          <p:cNvSpPr>
            <a:spLocks/>
          </p:cNvSpPr>
          <p:nvPr/>
        </p:nvSpPr>
        <p:spPr bwMode="auto">
          <a:xfrm>
            <a:off x="1295400" y="2667000"/>
            <a:ext cx="1600200" cy="990600"/>
          </a:xfrm>
          <a:prstGeom prst="borderCallout2">
            <a:avLst>
              <a:gd name="adj1" fmla="val 11537"/>
              <a:gd name="adj2" fmla="val 104764"/>
              <a:gd name="adj3" fmla="val 11537"/>
              <a:gd name="adj4" fmla="val 129662"/>
              <a:gd name="adj5" fmla="val 80287"/>
              <a:gd name="adj6" fmla="val 2093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向链表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插入新结点</a:t>
            </a:r>
          </a:p>
        </p:txBody>
      </p:sp>
      <p:sp>
        <p:nvSpPr>
          <p:cNvPr id="57959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92" grpId="0" animBg="1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．建立和遍历链表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527050" y="2193925"/>
            <a:ext cx="375761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建立链表的过程：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生成头结点；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while</a:t>
            </a:r>
            <a:r>
              <a:rPr lang="zh-CN" altLang="en-US" sz="2000" b="1"/>
              <a:t>（未结束）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</a:t>
            </a:r>
            <a:r>
              <a:rPr lang="zh-CN" altLang="en-US" sz="2000" b="1"/>
              <a:t>生成新结点；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把新结点插入链表；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</p:txBody>
      </p:sp>
      <p:sp>
        <p:nvSpPr>
          <p:cNvPr id="580615" name="Text Box 7"/>
          <p:cNvSpPr txBox="1">
            <a:spLocks noChangeArrowheads="1"/>
          </p:cNvSpPr>
          <p:nvPr/>
        </p:nvSpPr>
        <p:spPr bwMode="auto">
          <a:xfrm>
            <a:off x="4648200" y="304800"/>
            <a:ext cx="4191000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struct node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int data ;   node * next ; }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head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CreateList()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node * s, * p ;</a:t>
            </a:r>
            <a:r>
              <a:rPr lang="en-US" altLang="zh-CN" sz="2000" b="1">
                <a:solidFill>
                  <a:srgbClr val="0000FF"/>
                </a:solidFill>
              </a:rPr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head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rgbClr val="0000FF"/>
                </a:solidFill>
              </a:rPr>
              <a:t>p -&gt; next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delete 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580616" name="AutoShape 8"/>
          <p:cNvSpPr>
            <a:spLocks/>
          </p:cNvSpPr>
          <p:nvPr/>
        </p:nvSpPr>
        <p:spPr bwMode="auto">
          <a:xfrm>
            <a:off x="1219200" y="2895600"/>
            <a:ext cx="1905000" cy="838200"/>
          </a:xfrm>
          <a:prstGeom prst="borderCallout2">
            <a:avLst>
              <a:gd name="adj1" fmla="val 13634"/>
              <a:gd name="adj2" fmla="val 104000"/>
              <a:gd name="adj3" fmla="val 13634"/>
              <a:gd name="adj4" fmla="val 123833"/>
              <a:gd name="adj5" fmla="val 310606"/>
              <a:gd name="adj6" fmla="val 18741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释放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值为 </a:t>
            </a:r>
            <a:r>
              <a:rPr lang="en-US" altLang="zh-CN" sz="1800" b="1"/>
              <a:t>0 </a:t>
            </a:r>
            <a:r>
              <a:rPr lang="zh-CN" altLang="en-US" sz="1800" b="1"/>
              <a:t>的结点 </a:t>
            </a:r>
          </a:p>
        </p:txBody>
      </p:sp>
      <p:sp>
        <p:nvSpPr>
          <p:cNvPr id="58061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 noChangeArrowheads="1"/>
          </p:cNvSpPr>
          <p:nvPr/>
        </p:nvSpPr>
        <p:spPr bwMode="auto">
          <a:xfrm>
            <a:off x="82571" y="1125538"/>
            <a:ext cx="7632701" cy="424656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#include&lt;</a:t>
            </a:r>
            <a:r>
              <a:rPr lang="en-US" altLang="zh-CN" sz="2000" b="1" dirty="0" err="1">
                <a:latin typeface="+mn-lt"/>
                <a:ea typeface="+mn-ea"/>
                <a:cs typeface="Courier New" pitchFamily="49" charset="0"/>
              </a:rPr>
              <a:t>iostream</a:t>
            </a: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&gt;</a:t>
            </a:r>
            <a:endParaRPr lang="en-US" altLang="zh-CN" sz="2000" b="1" dirty="0">
              <a:latin typeface="+mn-lt"/>
              <a:ea typeface="+mn-ea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using namespace std;</a:t>
            </a:r>
            <a:endParaRPr lang="en-US" altLang="zh-CN" sz="2000" b="1" dirty="0">
              <a:latin typeface="+mn-lt"/>
              <a:ea typeface="+mn-ea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void </a:t>
            </a:r>
            <a:r>
              <a:rPr lang="en-US" altLang="zh-CN" sz="2000" b="1" dirty="0" err="1">
                <a:latin typeface="+mn-lt"/>
                <a:ea typeface="+mn-ea"/>
                <a:cs typeface="Courier New" pitchFamily="49" charset="0"/>
              </a:rPr>
              <a:t>bitDisplay</a:t>
            </a: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(unsigned value);</a:t>
            </a:r>
            <a:endParaRPr lang="en-US" altLang="zh-CN" sz="2000" b="1" dirty="0">
              <a:latin typeface="+mn-lt"/>
              <a:ea typeface="+mn-ea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void main()</a:t>
            </a:r>
            <a:endParaRPr lang="en-US" altLang="zh-CN" sz="2000" b="1" dirty="0">
              <a:latin typeface="+mn-lt"/>
              <a:ea typeface="+mn-ea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{ unsigned x;</a:t>
            </a:r>
            <a:endParaRPr lang="en-US" altLang="zh-CN" sz="2000" b="1" dirty="0">
              <a:latin typeface="+mn-lt"/>
              <a:ea typeface="+mn-ea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+mn-ea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&lt;&lt;"Enter an unsigned integer: ";</a:t>
            </a:r>
            <a:endParaRPr lang="en-US" altLang="zh-CN" sz="2000" b="1" dirty="0">
              <a:latin typeface="+mn-lt"/>
              <a:ea typeface="+mn-ea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+mn-ea"/>
                <a:cs typeface="Courier New" pitchFamily="49" charset="0"/>
              </a:rPr>
              <a:t>cin</a:t>
            </a: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&gt;&gt;x;</a:t>
            </a:r>
            <a:endParaRPr lang="en-US" altLang="zh-CN" sz="2000" b="1" dirty="0">
              <a:latin typeface="+mn-lt"/>
              <a:ea typeface="+mn-ea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+mn-ea"/>
                <a:cs typeface="Courier New" pitchFamily="49" charset="0"/>
              </a:rPr>
              <a:t>bitDisplay</a:t>
            </a: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(x);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+mn-ea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+mn-ea"/>
                <a:cs typeface="Courier New" pitchFamily="49" charset="0"/>
              </a:rPr>
              <a:t>调用函数，以二进制形式输出正整数</a:t>
            </a:r>
            <a:endParaRPr lang="en-US" altLang="zh-CN" sz="2000" b="1" i="1" dirty="0">
              <a:solidFill>
                <a:srgbClr val="008000"/>
              </a:solidFill>
              <a:latin typeface="+mn-lt"/>
              <a:ea typeface="+mn-ea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}</a:t>
            </a:r>
            <a:endParaRPr lang="en-US" altLang="zh-CN" sz="2000" b="1" dirty="0">
              <a:latin typeface="+mn-lt"/>
              <a:ea typeface="+mn-ea"/>
            </a:endParaRPr>
          </a:p>
        </p:txBody>
      </p:sp>
      <p:sp>
        <p:nvSpPr>
          <p:cNvPr id="15363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5-1</a:t>
            </a:r>
            <a:r>
              <a:rPr lang="en-US" altLang="zh-CN" sz="24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按二进制位串形式输出正整数的值。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2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7" grpId="0"/>
      <p:bldP spid="15363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7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．建立和遍历链表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81638" name="Text Box 6"/>
          <p:cNvSpPr txBox="1">
            <a:spLocks noChangeArrowheads="1"/>
          </p:cNvSpPr>
          <p:nvPr/>
        </p:nvSpPr>
        <p:spPr bwMode="auto">
          <a:xfrm>
            <a:off x="527050" y="2193925"/>
            <a:ext cx="375761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建立链表的过程：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生成头结点；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while</a:t>
            </a:r>
            <a:r>
              <a:rPr lang="zh-CN" altLang="en-US" sz="2000" b="1"/>
              <a:t>（未结束）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</a:t>
            </a:r>
            <a:r>
              <a:rPr lang="zh-CN" altLang="en-US" sz="2000" b="1"/>
              <a:t>生成新结点；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把新结点插入链表；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</p:txBody>
      </p:sp>
      <p:sp>
        <p:nvSpPr>
          <p:cNvPr id="581639" name="Text Box 7"/>
          <p:cNvSpPr txBox="1">
            <a:spLocks noChangeArrowheads="1"/>
          </p:cNvSpPr>
          <p:nvPr/>
        </p:nvSpPr>
        <p:spPr bwMode="auto">
          <a:xfrm>
            <a:off x="4648200" y="304800"/>
            <a:ext cx="4191000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struct node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int data ;   node * next ; }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head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CreateList()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node * s, * p ;</a:t>
            </a:r>
            <a:r>
              <a:rPr lang="en-US" altLang="zh-CN" sz="2000" b="1">
                <a:solidFill>
                  <a:srgbClr val="0000FF"/>
                </a:solidFill>
              </a:rPr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head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p -&gt; next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delete 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rgbClr val="0000FF"/>
                </a:solidFill>
              </a:rPr>
              <a:t>return ( head )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581640" name="AutoShape 8"/>
          <p:cNvSpPr>
            <a:spLocks/>
          </p:cNvSpPr>
          <p:nvPr/>
        </p:nvSpPr>
        <p:spPr bwMode="auto">
          <a:xfrm>
            <a:off x="1295400" y="3733800"/>
            <a:ext cx="1828800" cy="533400"/>
          </a:xfrm>
          <a:prstGeom prst="borderCallout2">
            <a:avLst>
              <a:gd name="adj1" fmla="val 21431"/>
              <a:gd name="adj2" fmla="val 104167"/>
              <a:gd name="adj3" fmla="val 21431"/>
              <a:gd name="adj4" fmla="val 124829"/>
              <a:gd name="adj5" fmla="val 456250"/>
              <a:gd name="adj6" fmla="val 19106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返回头指针 </a:t>
            </a:r>
          </a:p>
        </p:txBody>
      </p:sp>
      <p:sp>
        <p:nvSpPr>
          <p:cNvPr id="58164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40" grpId="0" animBg="1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3581400" y="1219200"/>
            <a:ext cx="20574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s = new node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cin &gt;&gt; s-&gt;data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head = NULL ;</a:t>
            </a:r>
          </a:p>
        </p:txBody>
      </p:sp>
      <p:sp>
        <p:nvSpPr>
          <p:cNvPr id="58266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1" grpId="0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ChangeArrowheads="1"/>
          </p:cNvSpPr>
          <p:nvPr/>
        </p:nvSpPr>
        <p:spPr bwMode="auto">
          <a:xfrm>
            <a:off x="3429000" y="1295400"/>
            <a:ext cx="2286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6" name="Text Box 6"/>
          <p:cNvSpPr txBox="1">
            <a:spLocks noChangeArrowheads="1"/>
          </p:cNvSpPr>
          <p:nvPr/>
        </p:nvSpPr>
        <p:spPr bwMode="auto">
          <a:xfrm>
            <a:off x="3581400" y="1219200"/>
            <a:ext cx="20574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s = new node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cin &gt;&gt; s-&gt;data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head = NULL ;</a:t>
            </a:r>
          </a:p>
        </p:txBody>
      </p:sp>
      <p:grpSp>
        <p:nvGrpSpPr>
          <p:cNvPr id="583687" name="Group 7"/>
          <p:cNvGrpSpPr>
            <a:grpSpLocks/>
          </p:cNvGrpSpPr>
          <p:nvPr/>
        </p:nvGrpSpPr>
        <p:grpSpPr bwMode="auto">
          <a:xfrm>
            <a:off x="1524000" y="5013325"/>
            <a:ext cx="762000" cy="304800"/>
            <a:chOff x="1632" y="2928"/>
            <a:chExt cx="480" cy="192"/>
          </a:xfrm>
        </p:grpSpPr>
        <p:sp>
          <p:nvSpPr>
            <p:cNvPr id="583688" name="Rectangle 8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689" name="Line 9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3690" name="Group 10"/>
          <p:cNvGrpSpPr>
            <a:grpSpLocks/>
          </p:cNvGrpSpPr>
          <p:nvPr/>
        </p:nvGrpSpPr>
        <p:grpSpPr bwMode="auto">
          <a:xfrm>
            <a:off x="820738" y="4937125"/>
            <a:ext cx="703262" cy="396875"/>
            <a:chOff x="517" y="3110"/>
            <a:chExt cx="443" cy="250"/>
          </a:xfrm>
        </p:grpSpPr>
        <p:sp>
          <p:nvSpPr>
            <p:cNvPr id="583691" name="Line 11"/>
            <p:cNvSpPr>
              <a:spLocks noChangeShapeType="1"/>
            </p:cNvSpPr>
            <p:nvPr/>
          </p:nvSpPr>
          <p:spPr bwMode="auto">
            <a:xfrm>
              <a:off x="720" y="325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692" name="Text Box 12"/>
            <p:cNvSpPr txBox="1">
              <a:spLocks noChangeArrowheads="1"/>
            </p:cNvSpPr>
            <p:nvPr/>
          </p:nvSpPr>
          <p:spPr bwMode="auto">
            <a:xfrm>
              <a:off x="517" y="3110"/>
              <a:ext cx="1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</p:grpSp>
      <p:sp>
        <p:nvSpPr>
          <p:cNvPr id="58369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8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ChangeArrowheads="1"/>
          </p:cNvSpPr>
          <p:nvPr/>
        </p:nvSpPr>
        <p:spPr bwMode="auto">
          <a:xfrm>
            <a:off x="3429000" y="1752600"/>
            <a:ext cx="2286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10" name="Text Box 6"/>
          <p:cNvSpPr txBox="1">
            <a:spLocks noChangeArrowheads="1"/>
          </p:cNvSpPr>
          <p:nvPr/>
        </p:nvSpPr>
        <p:spPr bwMode="auto">
          <a:xfrm>
            <a:off x="3581400" y="1219200"/>
            <a:ext cx="20574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s = new node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cin &gt;&gt; s-&gt;data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head = NULL ;</a:t>
            </a:r>
          </a:p>
        </p:txBody>
      </p:sp>
      <p:grpSp>
        <p:nvGrpSpPr>
          <p:cNvPr id="584711" name="Group 7"/>
          <p:cNvGrpSpPr>
            <a:grpSpLocks/>
          </p:cNvGrpSpPr>
          <p:nvPr/>
        </p:nvGrpSpPr>
        <p:grpSpPr bwMode="auto">
          <a:xfrm>
            <a:off x="1524000" y="5011738"/>
            <a:ext cx="762000" cy="304800"/>
            <a:chOff x="1632" y="2928"/>
            <a:chExt cx="480" cy="192"/>
          </a:xfrm>
        </p:grpSpPr>
        <p:sp>
          <p:nvSpPr>
            <p:cNvPr id="584712" name="Rectangle 8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713" name="Line 9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4714" name="Line 10"/>
          <p:cNvSpPr>
            <a:spLocks noChangeShapeType="1"/>
          </p:cNvSpPr>
          <p:nvPr/>
        </p:nvSpPr>
        <p:spPr bwMode="auto">
          <a:xfrm>
            <a:off x="1143000" y="5164138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15" name="Text Box 11"/>
          <p:cNvSpPr txBox="1">
            <a:spLocks noChangeArrowheads="1"/>
          </p:cNvSpPr>
          <p:nvPr/>
        </p:nvSpPr>
        <p:spPr bwMode="auto">
          <a:xfrm>
            <a:off x="820738" y="4935538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584716" name="Text Box 12"/>
          <p:cNvSpPr txBox="1">
            <a:spLocks noChangeArrowheads="1"/>
          </p:cNvSpPr>
          <p:nvPr/>
        </p:nvSpPr>
        <p:spPr bwMode="auto">
          <a:xfrm>
            <a:off x="1600200" y="498157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en-US" sz="1800"/>
              <a:t>1</a:t>
            </a:r>
            <a:endParaRPr lang="en-US" altLang="zh-CN" sz="1800"/>
          </a:p>
        </p:txBody>
      </p:sp>
      <p:sp>
        <p:nvSpPr>
          <p:cNvPr id="58471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6" grpId="0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auto">
          <a:xfrm>
            <a:off x="3429000" y="2057400"/>
            <a:ext cx="2286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4" name="Text Box 6"/>
          <p:cNvSpPr txBox="1">
            <a:spLocks noChangeArrowheads="1"/>
          </p:cNvSpPr>
          <p:nvPr/>
        </p:nvSpPr>
        <p:spPr bwMode="auto">
          <a:xfrm>
            <a:off x="3581400" y="1219200"/>
            <a:ext cx="20574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s = new node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cin &gt;&gt; s-&gt;data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head = NULL ;</a:t>
            </a:r>
          </a:p>
        </p:txBody>
      </p:sp>
      <p:grpSp>
        <p:nvGrpSpPr>
          <p:cNvPr id="585735" name="Group 7"/>
          <p:cNvGrpSpPr>
            <a:grpSpLocks/>
          </p:cNvGrpSpPr>
          <p:nvPr/>
        </p:nvGrpSpPr>
        <p:grpSpPr bwMode="auto">
          <a:xfrm>
            <a:off x="1524000" y="5011738"/>
            <a:ext cx="762000" cy="304800"/>
            <a:chOff x="1632" y="2928"/>
            <a:chExt cx="480" cy="192"/>
          </a:xfrm>
        </p:grpSpPr>
        <p:sp>
          <p:nvSpPr>
            <p:cNvPr id="585736" name="Rectangle 8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5737" name="Line 9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5738" name="Line 10"/>
          <p:cNvSpPr>
            <a:spLocks noChangeShapeType="1"/>
          </p:cNvSpPr>
          <p:nvPr/>
        </p:nvSpPr>
        <p:spPr bwMode="auto">
          <a:xfrm>
            <a:off x="1143000" y="5164138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5739" name="Text Box 11"/>
          <p:cNvSpPr txBox="1">
            <a:spLocks noChangeArrowheads="1"/>
          </p:cNvSpPr>
          <p:nvPr/>
        </p:nvSpPr>
        <p:spPr bwMode="auto">
          <a:xfrm>
            <a:off x="820738" y="4935538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585740" name="Text Box 12"/>
          <p:cNvSpPr txBox="1">
            <a:spLocks noChangeArrowheads="1"/>
          </p:cNvSpPr>
          <p:nvPr/>
        </p:nvSpPr>
        <p:spPr bwMode="auto">
          <a:xfrm>
            <a:off x="1600200" y="498157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en-US" sz="1800"/>
              <a:t>1</a:t>
            </a:r>
            <a:endParaRPr lang="en-US" altLang="zh-CN" sz="1800"/>
          </a:p>
        </p:txBody>
      </p:sp>
      <p:sp>
        <p:nvSpPr>
          <p:cNvPr id="585741" name="Text Box 13"/>
          <p:cNvSpPr txBox="1">
            <a:spLocks noChangeArrowheads="1"/>
          </p:cNvSpPr>
          <p:nvPr/>
        </p:nvSpPr>
        <p:spPr bwMode="auto">
          <a:xfrm>
            <a:off x="757238" y="42672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585742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757" name="Group 5"/>
          <p:cNvGrpSpPr>
            <a:grpSpLocks/>
          </p:cNvGrpSpPr>
          <p:nvPr/>
        </p:nvGrpSpPr>
        <p:grpSpPr bwMode="auto">
          <a:xfrm>
            <a:off x="1524000" y="5011738"/>
            <a:ext cx="762000" cy="304800"/>
            <a:chOff x="1632" y="2928"/>
            <a:chExt cx="480" cy="192"/>
          </a:xfrm>
        </p:grpSpPr>
        <p:sp>
          <p:nvSpPr>
            <p:cNvPr id="586758" name="Rectangle 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6759" name="Line 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6760" name="Line 8"/>
          <p:cNvSpPr>
            <a:spLocks noChangeShapeType="1"/>
          </p:cNvSpPr>
          <p:nvPr/>
        </p:nvSpPr>
        <p:spPr bwMode="auto">
          <a:xfrm>
            <a:off x="1143000" y="5164138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6761" name="Text Box 9"/>
          <p:cNvSpPr txBox="1">
            <a:spLocks noChangeArrowheads="1"/>
          </p:cNvSpPr>
          <p:nvPr/>
        </p:nvSpPr>
        <p:spPr bwMode="auto">
          <a:xfrm>
            <a:off x="820738" y="4935538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586762" name="Text Box 10"/>
          <p:cNvSpPr txBox="1">
            <a:spLocks noChangeArrowheads="1"/>
          </p:cNvSpPr>
          <p:nvPr/>
        </p:nvSpPr>
        <p:spPr bwMode="auto">
          <a:xfrm>
            <a:off x="1600200" y="498157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en-US" sz="1800"/>
              <a:t>1</a:t>
            </a:r>
            <a:endParaRPr lang="en-US" altLang="zh-CN" sz="1800"/>
          </a:p>
        </p:txBody>
      </p:sp>
      <p:sp>
        <p:nvSpPr>
          <p:cNvPr id="586763" name="Text Box 11"/>
          <p:cNvSpPr txBox="1">
            <a:spLocks noChangeArrowheads="1"/>
          </p:cNvSpPr>
          <p:nvPr/>
        </p:nvSpPr>
        <p:spPr bwMode="auto">
          <a:xfrm>
            <a:off x="757238" y="42672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586764" name="Text Box 12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586765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64" grpId="0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ChangeArrowheads="1"/>
          </p:cNvSpPr>
          <p:nvPr/>
        </p:nvSpPr>
        <p:spPr bwMode="auto">
          <a:xfrm>
            <a:off x="3200400" y="4572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7782" name="Group 6"/>
          <p:cNvGrpSpPr>
            <a:grpSpLocks/>
          </p:cNvGrpSpPr>
          <p:nvPr/>
        </p:nvGrpSpPr>
        <p:grpSpPr bwMode="auto">
          <a:xfrm>
            <a:off x="1524000" y="5011738"/>
            <a:ext cx="762000" cy="304800"/>
            <a:chOff x="1632" y="2928"/>
            <a:chExt cx="480" cy="192"/>
          </a:xfrm>
        </p:grpSpPr>
        <p:sp>
          <p:nvSpPr>
            <p:cNvPr id="587783" name="Rectangle 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7784" name="Line 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7785" name="Line 9"/>
          <p:cNvSpPr>
            <a:spLocks noChangeShapeType="1"/>
          </p:cNvSpPr>
          <p:nvPr/>
        </p:nvSpPr>
        <p:spPr bwMode="auto">
          <a:xfrm>
            <a:off x="1143000" y="5164138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7786" name="Text Box 10"/>
          <p:cNvSpPr txBox="1">
            <a:spLocks noChangeArrowheads="1"/>
          </p:cNvSpPr>
          <p:nvPr/>
        </p:nvSpPr>
        <p:spPr bwMode="auto">
          <a:xfrm>
            <a:off x="820738" y="4935538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587787" name="Text Box 11"/>
          <p:cNvSpPr txBox="1">
            <a:spLocks noChangeArrowheads="1"/>
          </p:cNvSpPr>
          <p:nvPr/>
        </p:nvSpPr>
        <p:spPr bwMode="auto">
          <a:xfrm>
            <a:off x="1600200" y="498157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en-US" sz="1800"/>
              <a:t>1</a:t>
            </a:r>
            <a:endParaRPr lang="en-US" altLang="zh-CN" sz="1800"/>
          </a:p>
        </p:txBody>
      </p:sp>
      <p:sp>
        <p:nvSpPr>
          <p:cNvPr id="587788" name="Text Box 12"/>
          <p:cNvSpPr txBox="1">
            <a:spLocks noChangeArrowheads="1"/>
          </p:cNvSpPr>
          <p:nvPr/>
        </p:nvSpPr>
        <p:spPr bwMode="auto">
          <a:xfrm>
            <a:off x="757238" y="42672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587789" name="Text Box 13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587790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ChangeArrowheads="1"/>
          </p:cNvSpPr>
          <p:nvPr/>
        </p:nvSpPr>
        <p:spPr bwMode="auto">
          <a:xfrm>
            <a:off x="3200400" y="8382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8806" name="Group 6"/>
          <p:cNvGrpSpPr>
            <a:grpSpLocks/>
          </p:cNvGrpSpPr>
          <p:nvPr/>
        </p:nvGrpSpPr>
        <p:grpSpPr bwMode="auto">
          <a:xfrm>
            <a:off x="1524000" y="5011738"/>
            <a:ext cx="762000" cy="304800"/>
            <a:chOff x="1632" y="2928"/>
            <a:chExt cx="480" cy="192"/>
          </a:xfrm>
        </p:grpSpPr>
        <p:sp>
          <p:nvSpPr>
            <p:cNvPr id="588807" name="Rectangle 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8808" name="Line 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8809" name="Line 9"/>
          <p:cNvSpPr>
            <a:spLocks noChangeShapeType="1"/>
          </p:cNvSpPr>
          <p:nvPr/>
        </p:nvSpPr>
        <p:spPr bwMode="auto">
          <a:xfrm>
            <a:off x="1143000" y="5164138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8810" name="Text Box 10"/>
          <p:cNvSpPr txBox="1">
            <a:spLocks noChangeArrowheads="1"/>
          </p:cNvSpPr>
          <p:nvPr/>
        </p:nvSpPr>
        <p:spPr bwMode="auto">
          <a:xfrm>
            <a:off x="820738" y="4935538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588811" name="Text Box 11"/>
          <p:cNvSpPr txBox="1">
            <a:spLocks noChangeArrowheads="1"/>
          </p:cNvSpPr>
          <p:nvPr/>
        </p:nvSpPr>
        <p:spPr bwMode="auto">
          <a:xfrm>
            <a:off x="1600200" y="498157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en-US" sz="1800"/>
              <a:t>1</a:t>
            </a:r>
            <a:endParaRPr lang="en-US" altLang="zh-CN" sz="1800"/>
          </a:p>
        </p:txBody>
      </p:sp>
      <p:sp>
        <p:nvSpPr>
          <p:cNvPr id="588812" name="Text Box 12"/>
          <p:cNvSpPr txBox="1">
            <a:spLocks noChangeArrowheads="1"/>
          </p:cNvSpPr>
          <p:nvPr/>
        </p:nvSpPr>
        <p:spPr bwMode="auto">
          <a:xfrm>
            <a:off x="757238" y="42672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588813" name="Text Box 13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rgbClr val="FFFFFF"/>
                </a:solidFill>
              </a:rPr>
              <a:t>{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FFFFFF"/>
                </a:solidFill>
              </a:rPr>
              <a:t>if ( head == NULL )</a:t>
            </a:r>
            <a:r>
              <a:rPr lang="en-US" altLang="zh-CN" sz="2000"/>
              <a:t>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588814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ChangeArrowheads="1"/>
          </p:cNvSpPr>
          <p:nvPr/>
        </p:nvSpPr>
        <p:spPr bwMode="auto">
          <a:xfrm>
            <a:off x="3200400" y="11430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9830" name="Group 6"/>
          <p:cNvGrpSpPr>
            <a:grpSpLocks/>
          </p:cNvGrpSpPr>
          <p:nvPr/>
        </p:nvGrpSpPr>
        <p:grpSpPr bwMode="auto">
          <a:xfrm>
            <a:off x="1524000" y="5011738"/>
            <a:ext cx="762000" cy="304800"/>
            <a:chOff x="1632" y="2928"/>
            <a:chExt cx="480" cy="192"/>
          </a:xfrm>
        </p:grpSpPr>
        <p:sp>
          <p:nvSpPr>
            <p:cNvPr id="589831" name="Rectangle 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9832" name="Line 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9833" name="Line 9"/>
          <p:cNvSpPr>
            <a:spLocks noChangeShapeType="1"/>
          </p:cNvSpPr>
          <p:nvPr/>
        </p:nvSpPr>
        <p:spPr bwMode="auto">
          <a:xfrm>
            <a:off x="1143000" y="5164138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9834" name="Text Box 10"/>
          <p:cNvSpPr txBox="1">
            <a:spLocks noChangeArrowheads="1"/>
          </p:cNvSpPr>
          <p:nvPr/>
        </p:nvSpPr>
        <p:spPr bwMode="auto">
          <a:xfrm>
            <a:off x="820738" y="4935538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589835" name="Text Box 11"/>
          <p:cNvSpPr txBox="1">
            <a:spLocks noChangeArrowheads="1"/>
          </p:cNvSpPr>
          <p:nvPr/>
        </p:nvSpPr>
        <p:spPr bwMode="auto">
          <a:xfrm>
            <a:off x="1600200" y="498157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en-US" sz="1800"/>
              <a:t>1</a:t>
            </a:r>
            <a:endParaRPr lang="en-US" altLang="zh-CN" sz="1800"/>
          </a:p>
        </p:txBody>
      </p:sp>
      <p:sp>
        <p:nvSpPr>
          <p:cNvPr id="589836" name="Text Box 12"/>
          <p:cNvSpPr txBox="1">
            <a:spLocks noChangeArrowheads="1"/>
          </p:cNvSpPr>
          <p:nvPr/>
        </p:nvSpPr>
        <p:spPr bwMode="auto">
          <a:xfrm>
            <a:off x="757238" y="42672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589837" name="Text Box 13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</a:t>
            </a:r>
            <a:r>
              <a:rPr lang="en-US" altLang="zh-CN" sz="2000" b="1">
                <a:solidFill>
                  <a:srgbClr val="FFFFFF"/>
                </a:solidFill>
              </a:rPr>
              <a:t>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grpSp>
        <p:nvGrpSpPr>
          <p:cNvPr id="589838" name="Group 14"/>
          <p:cNvGrpSpPr>
            <a:grpSpLocks/>
          </p:cNvGrpSpPr>
          <p:nvPr/>
        </p:nvGrpSpPr>
        <p:grpSpPr bwMode="auto">
          <a:xfrm>
            <a:off x="1143000" y="4648200"/>
            <a:ext cx="381000" cy="381000"/>
            <a:chOff x="720" y="2928"/>
            <a:chExt cx="240" cy="240"/>
          </a:xfrm>
        </p:grpSpPr>
        <p:sp>
          <p:nvSpPr>
            <p:cNvPr id="589839" name="Line 15"/>
            <p:cNvSpPr>
              <a:spLocks noChangeShapeType="1"/>
            </p:cNvSpPr>
            <p:nvPr/>
          </p:nvSpPr>
          <p:spPr bwMode="auto">
            <a:xfrm>
              <a:off x="720" y="3168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9840" name="Line 16"/>
            <p:cNvSpPr>
              <a:spLocks noChangeShapeType="1"/>
            </p:cNvSpPr>
            <p:nvPr/>
          </p:nvSpPr>
          <p:spPr bwMode="auto">
            <a:xfrm>
              <a:off x="720" y="292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9841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ChangeArrowheads="1"/>
          </p:cNvSpPr>
          <p:nvPr/>
        </p:nvSpPr>
        <p:spPr bwMode="auto">
          <a:xfrm>
            <a:off x="3200400" y="1828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0854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grpSp>
        <p:nvGrpSpPr>
          <p:cNvPr id="590855" name="Group 7"/>
          <p:cNvGrpSpPr>
            <a:grpSpLocks/>
          </p:cNvGrpSpPr>
          <p:nvPr/>
        </p:nvGrpSpPr>
        <p:grpSpPr bwMode="auto">
          <a:xfrm>
            <a:off x="1524000" y="4997450"/>
            <a:ext cx="762000" cy="304800"/>
            <a:chOff x="1632" y="2928"/>
            <a:chExt cx="480" cy="192"/>
          </a:xfrm>
        </p:grpSpPr>
        <p:sp>
          <p:nvSpPr>
            <p:cNvPr id="590856" name="Rectangle 8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0857" name="Line 9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0858" name="Line 10"/>
          <p:cNvSpPr>
            <a:spLocks noChangeShapeType="1"/>
          </p:cNvSpPr>
          <p:nvPr/>
        </p:nvSpPr>
        <p:spPr bwMode="auto">
          <a:xfrm>
            <a:off x="1143000" y="514985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0859" name="Text Box 11"/>
          <p:cNvSpPr txBox="1">
            <a:spLocks noChangeArrowheads="1"/>
          </p:cNvSpPr>
          <p:nvPr/>
        </p:nvSpPr>
        <p:spPr bwMode="auto">
          <a:xfrm>
            <a:off x="820738" y="492125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590860" name="Text Box 12"/>
          <p:cNvSpPr txBox="1">
            <a:spLocks noChangeArrowheads="1"/>
          </p:cNvSpPr>
          <p:nvPr/>
        </p:nvSpPr>
        <p:spPr bwMode="auto">
          <a:xfrm>
            <a:off x="1600200" y="498157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en-US" sz="1800"/>
              <a:t>1</a:t>
            </a:r>
            <a:endParaRPr lang="en-US" altLang="zh-CN" sz="1800"/>
          </a:p>
        </p:txBody>
      </p:sp>
      <p:sp>
        <p:nvSpPr>
          <p:cNvPr id="590861" name="Text Box 13"/>
          <p:cNvSpPr txBox="1">
            <a:spLocks noChangeArrowheads="1"/>
          </p:cNvSpPr>
          <p:nvPr/>
        </p:nvSpPr>
        <p:spPr bwMode="auto">
          <a:xfrm>
            <a:off x="757238" y="4221163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grpSp>
        <p:nvGrpSpPr>
          <p:cNvPr id="590862" name="Group 14"/>
          <p:cNvGrpSpPr>
            <a:grpSpLocks/>
          </p:cNvGrpSpPr>
          <p:nvPr/>
        </p:nvGrpSpPr>
        <p:grpSpPr bwMode="auto">
          <a:xfrm>
            <a:off x="1143000" y="4648200"/>
            <a:ext cx="381000" cy="381000"/>
            <a:chOff x="720" y="2928"/>
            <a:chExt cx="240" cy="240"/>
          </a:xfrm>
        </p:grpSpPr>
        <p:sp>
          <p:nvSpPr>
            <p:cNvPr id="590863" name="Line 15"/>
            <p:cNvSpPr>
              <a:spLocks noChangeShapeType="1"/>
            </p:cNvSpPr>
            <p:nvPr/>
          </p:nvSpPr>
          <p:spPr bwMode="auto">
            <a:xfrm>
              <a:off x="720" y="3168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0864" name="Line 16"/>
            <p:cNvSpPr>
              <a:spLocks noChangeShapeType="1"/>
            </p:cNvSpPr>
            <p:nvPr/>
          </p:nvSpPr>
          <p:spPr bwMode="auto">
            <a:xfrm>
              <a:off x="720" y="292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0865" name="Text Box 17"/>
          <p:cNvSpPr txBox="1">
            <a:spLocks noChangeArrowheads="1"/>
          </p:cNvSpPr>
          <p:nvPr/>
        </p:nvSpPr>
        <p:spPr bwMode="auto">
          <a:xfrm>
            <a:off x="1804988" y="4252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590866" name="Line 18"/>
          <p:cNvSpPr>
            <a:spLocks noChangeShapeType="1"/>
          </p:cNvSpPr>
          <p:nvPr/>
        </p:nvSpPr>
        <p:spPr bwMode="auto">
          <a:xfrm>
            <a:off x="1903413" y="4648200"/>
            <a:ext cx="1587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0867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65" grpId="0" autoUpdateAnimBg="0"/>
      <p:bldP spid="5908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07950" y="836613"/>
            <a:ext cx="8135938" cy="526297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void bitDisplay(unsigned value)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{ 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	unsigned c;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	unsigned bitMask=1&lt;&lt;31;			// </a:t>
            </a:r>
            <a:r>
              <a:rPr lang="zh-CN" altLang="en-US" sz="1600" b="1" smtClean="0">
                <a:latin typeface="+mn-lt"/>
                <a:cs typeface="Courier New" pitchFamily="49" charset="0"/>
              </a:rPr>
              <a:t>掩码，最高位置</a:t>
            </a:r>
            <a:r>
              <a:rPr lang="en-US" altLang="zh-CN" sz="1600" b="1" smtClean="0">
                <a:latin typeface="+mn-lt"/>
                <a:cs typeface="Courier New" pitchFamily="49" charset="0"/>
              </a:rPr>
              <a:t>1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	cout&lt;&lt;value&lt;&lt;'=';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	for(c=1;c&lt;=32;c++)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	{ 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		cout&lt;&lt;(value&amp;bitMask?'1':'0');	// </a:t>
            </a:r>
            <a:r>
              <a:rPr lang="zh-CN" altLang="en-US" sz="1600" b="1" smtClean="0">
                <a:latin typeface="+mn-lt"/>
                <a:cs typeface="Courier New" pitchFamily="49" charset="0"/>
              </a:rPr>
              <a:t>输出</a:t>
            </a:r>
            <a:r>
              <a:rPr lang="en-US" altLang="zh-CN" sz="1600" b="1" smtClean="0">
                <a:latin typeface="+mn-lt"/>
                <a:cs typeface="Courier New" pitchFamily="49" charset="0"/>
              </a:rPr>
              <a:t>value</a:t>
            </a:r>
            <a:r>
              <a:rPr lang="zh-CN" altLang="en-US" sz="1600" b="1" smtClean="0">
                <a:latin typeface="+mn-lt"/>
                <a:cs typeface="Courier New" pitchFamily="49" charset="0"/>
              </a:rPr>
              <a:t>的最高位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1600" b="1" smtClean="0">
                <a:latin typeface="+mn-lt"/>
                <a:cs typeface="Courier New" pitchFamily="49" charset="0"/>
              </a:rPr>
              <a:t>		</a:t>
            </a:r>
            <a:r>
              <a:rPr lang="en-US" altLang="zh-CN" sz="1600" b="1" smtClean="0">
                <a:latin typeface="+mn-lt"/>
                <a:cs typeface="Courier New" pitchFamily="49" charset="0"/>
              </a:rPr>
              <a:t>value&lt;&lt;=1;			// value</a:t>
            </a:r>
            <a:r>
              <a:rPr lang="zh-CN" altLang="en-US" sz="1600" b="1" smtClean="0">
                <a:latin typeface="+mn-lt"/>
                <a:cs typeface="Courier New" pitchFamily="49" charset="0"/>
              </a:rPr>
              <a:t>左移</a:t>
            </a:r>
            <a:r>
              <a:rPr lang="en-US" altLang="zh-CN" sz="1600" b="1" smtClean="0">
                <a:latin typeface="+mn-lt"/>
                <a:cs typeface="Courier New" pitchFamily="49" charset="0"/>
              </a:rPr>
              <a:t>1</a:t>
            </a:r>
            <a:r>
              <a:rPr lang="zh-CN" altLang="en-US" sz="1600" b="1" smtClean="0">
                <a:latin typeface="+mn-lt"/>
                <a:cs typeface="Courier New" pitchFamily="49" charset="0"/>
              </a:rPr>
              <a:t>位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1600" b="1" smtClean="0">
                <a:latin typeface="+mn-lt"/>
                <a:cs typeface="Courier New" pitchFamily="49" charset="0"/>
              </a:rPr>
              <a:t>		</a:t>
            </a:r>
            <a:r>
              <a:rPr lang="en-US" altLang="zh-CN" sz="1600" b="1" smtClean="0">
                <a:latin typeface="+mn-lt"/>
                <a:cs typeface="Courier New" pitchFamily="49" charset="0"/>
              </a:rPr>
              <a:t>if(c%8==0)   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			cout&lt;&lt;' ';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	}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	cout&lt;&lt;endl;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}</a:t>
            </a:r>
            <a:endParaRPr lang="en-US" altLang="zh-CN" sz="1600" b="1" dirty="0">
              <a:latin typeface="+mn-lt"/>
              <a:ea typeface="宋体" pitchFamily="2" charset="-122"/>
            </a:endParaRPr>
          </a:p>
        </p:txBody>
      </p:sp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5-1</a:t>
            </a:r>
            <a:r>
              <a:rPr lang="en-US" altLang="zh-CN" sz="24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按二进制位串形式输出正整数的值。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214942" y="1000108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286380" y="1643050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325942" y="1000108"/>
            <a:ext cx="885179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cs typeface="Courier New" pitchFamily="49" charset="0"/>
              </a:rPr>
              <a:t>value</a:t>
            </a:r>
            <a:endParaRPr lang="zh-CN" altLang="en-US" b="1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997346" y="1625888"/>
            <a:ext cx="1279517" cy="461665"/>
          </a:xfrm>
          <a:prstGeom prst="rect">
            <a:avLst/>
          </a:prstGeom>
          <a:solidFill>
            <a:srgbClr val="BAFED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>
                <a:cs typeface="Courier New" pitchFamily="49" charset="0"/>
              </a:rPr>
              <a:t>bitMask</a:t>
            </a:r>
            <a:endParaRPr lang="zh-CN" altLang="en-US" b="1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143504" y="2285992"/>
            <a:ext cx="392113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0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 rot="10800000">
            <a:off x="6572264" y="1500174"/>
            <a:ext cx="1439862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10" grpId="0" animBg="1"/>
      <p:bldP spid="11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ChangeArrowheads="1"/>
          </p:cNvSpPr>
          <p:nvPr/>
        </p:nvSpPr>
        <p:spPr bwMode="auto">
          <a:xfrm>
            <a:off x="3200400" y="21336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1878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591879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1880" name="Text Box 8"/>
          <p:cNvSpPr txBox="1">
            <a:spLocks noChangeArrowheads="1"/>
          </p:cNvSpPr>
          <p:nvPr/>
        </p:nvSpPr>
        <p:spPr bwMode="auto">
          <a:xfrm>
            <a:off x="2024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grpSp>
        <p:nvGrpSpPr>
          <p:cNvPr id="591881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591882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591883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1884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1885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591886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grpSp>
        <p:nvGrpSpPr>
          <p:cNvPr id="591887" name="Group 15"/>
          <p:cNvGrpSpPr>
            <a:grpSpLocks/>
          </p:cNvGrpSpPr>
          <p:nvPr/>
        </p:nvGrpSpPr>
        <p:grpSpPr bwMode="auto">
          <a:xfrm>
            <a:off x="1951038" y="3871913"/>
            <a:ext cx="307975" cy="776287"/>
            <a:chOff x="1949" y="2679"/>
            <a:chExt cx="194" cy="489"/>
          </a:xfrm>
        </p:grpSpPr>
        <p:sp>
          <p:nvSpPr>
            <p:cNvPr id="591888" name="Text Box 16"/>
            <p:cNvSpPr txBox="1">
              <a:spLocks noChangeArrowheads="1"/>
            </p:cNvSpPr>
            <p:nvPr/>
          </p:nvSpPr>
          <p:spPr bwMode="auto">
            <a:xfrm>
              <a:off x="1949" y="267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sp>
          <p:nvSpPr>
            <p:cNvPr id="591889" name="Line 17"/>
            <p:cNvSpPr>
              <a:spLocks noChangeShapeType="1"/>
            </p:cNvSpPr>
            <p:nvPr/>
          </p:nvSpPr>
          <p:spPr bwMode="auto">
            <a:xfrm>
              <a:off x="2063" y="2928"/>
              <a:ext cx="1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1890" name="Line 18"/>
          <p:cNvSpPr>
            <a:spLocks noChangeShapeType="1"/>
          </p:cNvSpPr>
          <p:nvPr/>
        </p:nvSpPr>
        <p:spPr bwMode="auto">
          <a:xfrm flipV="1">
            <a:off x="2133600" y="49530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1891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3200400" y="21336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2902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592903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2904" name="Text Box 8"/>
          <p:cNvSpPr txBox="1">
            <a:spLocks noChangeArrowheads="1"/>
          </p:cNvSpPr>
          <p:nvPr/>
        </p:nvSpPr>
        <p:spPr bwMode="auto">
          <a:xfrm>
            <a:off x="2024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grpSp>
        <p:nvGrpSpPr>
          <p:cNvPr id="592905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592906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592907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2908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2909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grpSp>
        <p:nvGrpSpPr>
          <p:cNvPr id="592911" name="Group 15"/>
          <p:cNvGrpSpPr>
            <a:grpSpLocks/>
          </p:cNvGrpSpPr>
          <p:nvPr/>
        </p:nvGrpSpPr>
        <p:grpSpPr bwMode="auto">
          <a:xfrm>
            <a:off x="1951038" y="3871913"/>
            <a:ext cx="307975" cy="776287"/>
            <a:chOff x="1949" y="2679"/>
            <a:chExt cx="194" cy="489"/>
          </a:xfrm>
        </p:grpSpPr>
        <p:sp>
          <p:nvSpPr>
            <p:cNvPr id="592912" name="Text Box 16"/>
            <p:cNvSpPr txBox="1">
              <a:spLocks noChangeArrowheads="1"/>
            </p:cNvSpPr>
            <p:nvPr/>
          </p:nvSpPr>
          <p:spPr bwMode="auto">
            <a:xfrm>
              <a:off x="1949" y="267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sp>
          <p:nvSpPr>
            <p:cNvPr id="592913" name="Line 17"/>
            <p:cNvSpPr>
              <a:spLocks noChangeShapeType="1"/>
            </p:cNvSpPr>
            <p:nvPr/>
          </p:nvSpPr>
          <p:spPr bwMode="auto">
            <a:xfrm>
              <a:off x="2063" y="2928"/>
              <a:ext cx="1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2914" name="Group 18"/>
          <p:cNvGrpSpPr>
            <a:grpSpLocks/>
          </p:cNvGrpSpPr>
          <p:nvPr/>
        </p:nvGrpSpPr>
        <p:grpSpPr bwMode="auto">
          <a:xfrm>
            <a:off x="2743200" y="5334000"/>
            <a:ext cx="762000" cy="304800"/>
            <a:chOff x="1632" y="2928"/>
            <a:chExt cx="480" cy="192"/>
          </a:xfrm>
        </p:grpSpPr>
        <p:sp>
          <p:nvSpPr>
            <p:cNvPr id="592915" name="Rectangle 19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2916" name="Line 2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2917" name="Line 21"/>
          <p:cNvSpPr>
            <a:spLocks noChangeShapeType="1"/>
          </p:cNvSpPr>
          <p:nvPr/>
        </p:nvSpPr>
        <p:spPr bwMode="auto">
          <a:xfrm>
            <a:off x="2362200" y="54864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2918" name="Rectangle 2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9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17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ChangeArrowheads="1"/>
          </p:cNvSpPr>
          <p:nvPr/>
        </p:nvSpPr>
        <p:spPr bwMode="auto">
          <a:xfrm>
            <a:off x="3200400" y="25146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26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593927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3928" name="Text Box 8"/>
          <p:cNvSpPr txBox="1">
            <a:spLocks noChangeArrowheads="1"/>
          </p:cNvSpPr>
          <p:nvPr/>
        </p:nvSpPr>
        <p:spPr bwMode="auto">
          <a:xfrm>
            <a:off x="2024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grpSp>
        <p:nvGrpSpPr>
          <p:cNvPr id="593929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593930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593931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3932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3933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593934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grpSp>
        <p:nvGrpSpPr>
          <p:cNvPr id="593935" name="Group 15"/>
          <p:cNvGrpSpPr>
            <a:grpSpLocks/>
          </p:cNvGrpSpPr>
          <p:nvPr/>
        </p:nvGrpSpPr>
        <p:grpSpPr bwMode="auto">
          <a:xfrm>
            <a:off x="1951038" y="3871913"/>
            <a:ext cx="307975" cy="776287"/>
            <a:chOff x="1949" y="2679"/>
            <a:chExt cx="194" cy="489"/>
          </a:xfrm>
        </p:grpSpPr>
        <p:sp>
          <p:nvSpPr>
            <p:cNvPr id="593936" name="Text Box 16"/>
            <p:cNvSpPr txBox="1">
              <a:spLocks noChangeArrowheads="1"/>
            </p:cNvSpPr>
            <p:nvPr/>
          </p:nvSpPr>
          <p:spPr bwMode="auto">
            <a:xfrm>
              <a:off x="1949" y="267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sp>
          <p:nvSpPr>
            <p:cNvPr id="593937" name="Line 17"/>
            <p:cNvSpPr>
              <a:spLocks noChangeShapeType="1"/>
            </p:cNvSpPr>
            <p:nvPr/>
          </p:nvSpPr>
          <p:spPr bwMode="auto">
            <a:xfrm>
              <a:off x="2063" y="2928"/>
              <a:ext cx="1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3938" name="Group 18"/>
          <p:cNvGrpSpPr>
            <a:grpSpLocks/>
          </p:cNvGrpSpPr>
          <p:nvPr/>
        </p:nvGrpSpPr>
        <p:grpSpPr bwMode="auto">
          <a:xfrm>
            <a:off x="2743200" y="5334000"/>
            <a:ext cx="762000" cy="304800"/>
            <a:chOff x="1632" y="2928"/>
            <a:chExt cx="480" cy="192"/>
          </a:xfrm>
        </p:grpSpPr>
        <p:sp>
          <p:nvSpPr>
            <p:cNvPr id="593939" name="Rectangle 19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3940" name="Line 2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3941" name="Line 21"/>
          <p:cNvSpPr>
            <a:spLocks noChangeShapeType="1"/>
          </p:cNvSpPr>
          <p:nvPr/>
        </p:nvSpPr>
        <p:spPr bwMode="auto">
          <a:xfrm>
            <a:off x="2362200" y="54864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3942" name="Text Box 22"/>
          <p:cNvSpPr txBox="1">
            <a:spLocks noChangeArrowheads="1"/>
          </p:cNvSpPr>
          <p:nvPr/>
        </p:nvSpPr>
        <p:spPr bwMode="auto">
          <a:xfrm>
            <a:off x="2824163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593943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2" grpId="0" autoUpdateAnimBg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ChangeArrowheads="1"/>
          </p:cNvSpPr>
          <p:nvPr/>
        </p:nvSpPr>
        <p:spPr bwMode="auto">
          <a:xfrm>
            <a:off x="3200400" y="5334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950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594951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4952" name="Text Box 8"/>
          <p:cNvSpPr txBox="1">
            <a:spLocks noChangeArrowheads="1"/>
          </p:cNvSpPr>
          <p:nvPr/>
        </p:nvSpPr>
        <p:spPr bwMode="auto">
          <a:xfrm>
            <a:off x="2024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grpSp>
        <p:nvGrpSpPr>
          <p:cNvPr id="594953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594954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594955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956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4957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594958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grpSp>
        <p:nvGrpSpPr>
          <p:cNvPr id="594959" name="Group 15"/>
          <p:cNvGrpSpPr>
            <a:grpSpLocks/>
          </p:cNvGrpSpPr>
          <p:nvPr/>
        </p:nvGrpSpPr>
        <p:grpSpPr bwMode="auto">
          <a:xfrm>
            <a:off x="1951038" y="3871913"/>
            <a:ext cx="307975" cy="776287"/>
            <a:chOff x="1949" y="2679"/>
            <a:chExt cx="194" cy="489"/>
          </a:xfrm>
        </p:grpSpPr>
        <p:sp>
          <p:nvSpPr>
            <p:cNvPr id="594960" name="Text Box 16"/>
            <p:cNvSpPr txBox="1">
              <a:spLocks noChangeArrowheads="1"/>
            </p:cNvSpPr>
            <p:nvPr/>
          </p:nvSpPr>
          <p:spPr bwMode="auto">
            <a:xfrm>
              <a:off x="1949" y="267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sp>
          <p:nvSpPr>
            <p:cNvPr id="594961" name="Line 17"/>
            <p:cNvSpPr>
              <a:spLocks noChangeShapeType="1"/>
            </p:cNvSpPr>
            <p:nvPr/>
          </p:nvSpPr>
          <p:spPr bwMode="auto">
            <a:xfrm>
              <a:off x="2063" y="2928"/>
              <a:ext cx="1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4962" name="Group 18"/>
          <p:cNvGrpSpPr>
            <a:grpSpLocks/>
          </p:cNvGrpSpPr>
          <p:nvPr/>
        </p:nvGrpSpPr>
        <p:grpSpPr bwMode="auto">
          <a:xfrm>
            <a:off x="2743200" y="5334000"/>
            <a:ext cx="762000" cy="304800"/>
            <a:chOff x="1632" y="2928"/>
            <a:chExt cx="480" cy="192"/>
          </a:xfrm>
        </p:grpSpPr>
        <p:sp>
          <p:nvSpPr>
            <p:cNvPr id="594963" name="Rectangle 19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964" name="Line 2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4965" name="Line 21"/>
          <p:cNvSpPr>
            <a:spLocks noChangeShapeType="1"/>
          </p:cNvSpPr>
          <p:nvPr/>
        </p:nvSpPr>
        <p:spPr bwMode="auto">
          <a:xfrm>
            <a:off x="2362200" y="54864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2824163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594967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ChangeArrowheads="1"/>
          </p:cNvSpPr>
          <p:nvPr/>
        </p:nvSpPr>
        <p:spPr bwMode="auto">
          <a:xfrm>
            <a:off x="3200400" y="15240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4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</a:t>
            </a:r>
            <a:r>
              <a:rPr lang="en-US" altLang="zh-CN" sz="2000" b="1">
                <a:solidFill>
                  <a:srgbClr val="FFFFFF"/>
                </a:solidFill>
              </a:rPr>
              <a:t>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595975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5976" name="Text Box 8"/>
          <p:cNvSpPr txBox="1">
            <a:spLocks noChangeArrowheads="1"/>
          </p:cNvSpPr>
          <p:nvPr/>
        </p:nvSpPr>
        <p:spPr bwMode="auto">
          <a:xfrm>
            <a:off x="2024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grpSp>
        <p:nvGrpSpPr>
          <p:cNvPr id="595977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595978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595979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5980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5981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595982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grpSp>
        <p:nvGrpSpPr>
          <p:cNvPr id="595983" name="Group 15"/>
          <p:cNvGrpSpPr>
            <a:grpSpLocks/>
          </p:cNvGrpSpPr>
          <p:nvPr/>
        </p:nvGrpSpPr>
        <p:grpSpPr bwMode="auto">
          <a:xfrm>
            <a:off x="1951038" y="3871913"/>
            <a:ext cx="307975" cy="776287"/>
            <a:chOff x="1949" y="2679"/>
            <a:chExt cx="194" cy="489"/>
          </a:xfrm>
        </p:grpSpPr>
        <p:sp>
          <p:nvSpPr>
            <p:cNvPr id="595984" name="Text Box 16"/>
            <p:cNvSpPr txBox="1">
              <a:spLocks noChangeArrowheads="1"/>
            </p:cNvSpPr>
            <p:nvPr/>
          </p:nvSpPr>
          <p:spPr bwMode="auto">
            <a:xfrm>
              <a:off x="1949" y="267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sp>
          <p:nvSpPr>
            <p:cNvPr id="595985" name="Line 17"/>
            <p:cNvSpPr>
              <a:spLocks noChangeShapeType="1"/>
            </p:cNvSpPr>
            <p:nvPr/>
          </p:nvSpPr>
          <p:spPr bwMode="auto">
            <a:xfrm>
              <a:off x="2063" y="2928"/>
              <a:ext cx="1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5986" name="Group 18"/>
          <p:cNvGrpSpPr>
            <a:grpSpLocks/>
          </p:cNvGrpSpPr>
          <p:nvPr/>
        </p:nvGrpSpPr>
        <p:grpSpPr bwMode="auto">
          <a:xfrm>
            <a:off x="2743200" y="5334000"/>
            <a:ext cx="762000" cy="304800"/>
            <a:chOff x="1632" y="2928"/>
            <a:chExt cx="480" cy="192"/>
          </a:xfrm>
        </p:grpSpPr>
        <p:sp>
          <p:nvSpPr>
            <p:cNvPr id="595987" name="Rectangle 19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5988" name="Line 2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5989" name="Line 21"/>
          <p:cNvSpPr>
            <a:spLocks noChangeShapeType="1"/>
          </p:cNvSpPr>
          <p:nvPr/>
        </p:nvSpPr>
        <p:spPr bwMode="auto">
          <a:xfrm>
            <a:off x="2362200" y="54864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5990" name="Text Box 22"/>
          <p:cNvSpPr txBox="1">
            <a:spLocks noChangeArrowheads="1"/>
          </p:cNvSpPr>
          <p:nvPr/>
        </p:nvSpPr>
        <p:spPr bwMode="auto">
          <a:xfrm>
            <a:off x="2824163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595991" name="Line 23"/>
          <p:cNvSpPr>
            <a:spLocks noChangeShapeType="1"/>
          </p:cNvSpPr>
          <p:nvPr/>
        </p:nvSpPr>
        <p:spPr bwMode="auto">
          <a:xfrm>
            <a:off x="2360613" y="4800600"/>
            <a:ext cx="5334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5992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91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3200400" y="1828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6998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596999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7000" name="Text Box 8"/>
          <p:cNvSpPr txBox="1">
            <a:spLocks noChangeArrowheads="1"/>
          </p:cNvSpPr>
          <p:nvPr/>
        </p:nvSpPr>
        <p:spPr bwMode="auto">
          <a:xfrm>
            <a:off x="2024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grpSp>
        <p:nvGrpSpPr>
          <p:cNvPr id="597001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597002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597003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7004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7005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597006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grpSp>
        <p:nvGrpSpPr>
          <p:cNvPr id="597007" name="Group 15"/>
          <p:cNvGrpSpPr>
            <a:grpSpLocks/>
          </p:cNvGrpSpPr>
          <p:nvPr/>
        </p:nvGrpSpPr>
        <p:grpSpPr bwMode="auto">
          <a:xfrm>
            <a:off x="1951038" y="3871913"/>
            <a:ext cx="307975" cy="776287"/>
            <a:chOff x="1949" y="2679"/>
            <a:chExt cx="194" cy="489"/>
          </a:xfrm>
        </p:grpSpPr>
        <p:sp>
          <p:nvSpPr>
            <p:cNvPr id="597008" name="Text Box 16"/>
            <p:cNvSpPr txBox="1">
              <a:spLocks noChangeArrowheads="1"/>
            </p:cNvSpPr>
            <p:nvPr/>
          </p:nvSpPr>
          <p:spPr bwMode="auto">
            <a:xfrm>
              <a:off x="1949" y="267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sp>
          <p:nvSpPr>
            <p:cNvPr id="597009" name="Line 17"/>
            <p:cNvSpPr>
              <a:spLocks noChangeShapeType="1"/>
            </p:cNvSpPr>
            <p:nvPr/>
          </p:nvSpPr>
          <p:spPr bwMode="auto">
            <a:xfrm>
              <a:off x="2063" y="2928"/>
              <a:ext cx="1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7010" name="Group 18"/>
          <p:cNvGrpSpPr>
            <a:grpSpLocks/>
          </p:cNvGrpSpPr>
          <p:nvPr/>
        </p:nvGrpSpPr>
        <p:grpSpPr bwMode="auto">
          <a:xfrm>
            <a:off x="2743200" y="5334000"/>
            <a:ext cx="762000" cy="304800"/>
            <a:chOff x="1632" y="2928"/>
            <a:chExt cx="480" cy="192"/>
          </a:xfrm>
        </p:grpSpPr>
        <p:sp>
          <p:nvSpPr>
            <p:cNvPr id="597011" name="Rectangle 19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7012" name="Line 2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362200" y="54864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7014" name="Text Box 22"/>
          <p:cNvSpPr txBox="1">
            <a:spLocks noChangeArrowheads="1"/>
          </p:cNvSpPr>
          <p:nvPr/>
        </p:nvSpPr>
        <p:spPr bwMode="auto">
          <a:xfrm>
            <a:off x="2824163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2360613" y="4800600"/>
            <a:ext cx="5334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7016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ChangeArrowheads="1"/>
          </p:cNvSpPr>
          <p:nvPr/>
        </p:nvSpPr>
        <p:spPr bwMode="auto">
          <a:xfrm>
            <a:off x="3200400" y="1828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8022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598023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8024" name="Text Box 8"/>
          <p:cNvSpPr txBox="1">
            <a:spLocks noChangeArrowheads="1"/>
          </p:cNvSpPr>
          <p:nvPr/>
        </p:nvSpPr>
        <p:spPr bwMode="auto">
          <a:xfrm>
            <a:off x="2024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grpSp>
        <p:nvGrpSpPr>
          <p:cNvPr id="598025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598026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598027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8028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8029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598030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598031" name="Text Box 15"/>
          <p:cNvSpPr txBox="1">
            <a:spLocks noChangeArrowheads="1"/>
          </p:cNvSpPr>
          <p:nvPr/>
        </p:nvSpPr>
        <p:spPr bwMode="auto">
          <a:xfrm>
            <a:off x="1951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598032" name="Group 16"/>
          <p:cNvGrpSpPr>
            <a:grpSpLocks/>
          </p:cNvGrpSpPr>
          <p:nvPr/>
        </p:nvGrpSpPr>
        <p:grpSpPr bwMode="auto">
          <a:xfrm>
            <a:off x="2743200" y="5334000"/>
            <a:ext cx="762000" cy="304800"/>
            <a:chOff x="1632" y="2928"/>
            <a:chExt cx="480" cy="192"/>
          </a:xfrm>
        </p:grpSpPr>
        <p:sp>
          <p:nvSpPr>
            <p:cNvPr id="598033" name="Rectangle 1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8034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8035" name="Line 19"/>
          <p:cNvSpPr>
            <a:spLocks noChangeShapeType="1"/>
          </p:cNvSpPr>
          <p:nvPr/>
        </p:nvSpPr>
        <p:spPr bwMode="auto">
          <a:xfrm>
            <a:off x="2362200" y="54864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8036" name="Text Box 20"/>
          <p:cNvSpPr txBox="1">
            <a:spLocks noChangeArrowheads="1"/>
          </p:cNvSpPr>
          <p:nvPr/>
        </p:nvSpPr>
        <p:spPr bwMode="auto">
          <a:xfrm>
            <a:off x="2824163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598037" name="Line 21"/>
          <p:cNvSpPr>
            <a:spLocks noChangeShapeType="1"/>
          </p:cNvSpPr>
          <p:nvPr/>
        </p:nvSpPr>
        <p:spPr bwMode="auto">
          <a:xfrm>
            <a:off x="2360613" y="4800600"/>
            <a:ext cx="5334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8038" name="Line 22"/>
          <p:cNvSpPr>
            <a:spLocks noChangeShapeType="1"/>
          </p:cNvSpPr>
          <p:nvPr/>
        </p:nvSpPr>
        <p:spPr bwMode="auto">
          <a:xfrm>
            <a:off x="2362200" y="4191000"/>
            <a:ext cx="914400" cy="1143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8039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38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ChangeArrowheads="1"/>
          </p:cNvSpPr>
          <p:nvPr/>
        </p:nvSpPr>
        <p:spPr bwMode="auto">
          <a:xfrm>
            <a:off x="3200400" y="2209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6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</a:t>
            </a:r>
            <a:r>
              <a:rPr lang="en-US" altLang="zh-CN" sz="2000"/>
              <a:t>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grpSp>
        <p:nvGrpSpPr>
          <p:cNvPr id="599047" name="Group 7"/>
          <p:cNvGrpSpPr>
            <a:grpSpLocks/>
          </p:cNvGrpSpPr>
          <p:nvPr/>
        </p:nvGrpSpPr>
        <p:grpSpPr bwMode="auto">
          <a:xfrm>
            <a:off x="757238" y="3871913"/>
            <a:ext cx="2900362" cy="1782762"/>
            <a:chOff x="477" y="2439"/>
            <a:chExt cx="1827" cy="1123"/>
          </a:xfrm>
        </p:grpSpPr>
        <p:sp>
          <p:nvSpPr>
            <p:cNvPr id="599048" name="Line 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9049" name="Text Box 9"/>
            <p:cNvSpPr txBox="1">
              <a:spLocks noChangeArrowheads="1"/>
            </p:cNvSpPr>
            <p:nvPr/>
          </p:nvSpPr>
          <p:spPr bwMode="auto">
            <a:xfrm>
              <a:off x="1957" y="3312"/>
              <a:ext cx="1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grpSp>
          <p:nvGrpSpPr>
            <p:cNvPr id="599050" name="Group 10"/>
            <p:cNvGrpSpPr>
              <a:grpSpLocks/>
            </p:cNvGrpSpPr>
            <p:nvPr/>
          </p:nvGrpSpPr>
          <p:grpSpPr bwMode="auto">
            <a:xfrm>
              <a:off x="1104" y="2918"/>
              <a:ext cx="480" cy="231"/>
              <a:chOff x="960" y="3138"/>
              <a:chExt cx="480" cy="231"/>
            </a:xfrm>
          </p:grpSpPr>
          <p:grpSp>
            <p:nvGrpSpPr>
              <p:cNvPr id="599051" name="Group 11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9053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99054" name="Text Box 14"/>
              <p:cNvSpPr txBox="1">
                <a:spLocks noChangeArrowheads="1"/>
              </p:cNvSpPr>
              <p:nvPr/>
            </p:nvSpPr>
            <p:spPr bwMode="auto">
              <a:xfrm>
                <a:off x="1018" y="3138"/>
                <a:ext cx="1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1800"/>
                  <a:t>1</a:t>
                </a:r>
                <a:endParaRPr lang="en-US" altLang="zh-CN" sz="1800"/>
              </a:p>
            </p:txBody>
          </p:sp>
        </p:grpSp>
        <p:sp>
          <p:nvSpPr>
            <p:cNvPr id="599055" name="Text Box 15"/>
            <p:cNvSpPr txBox="1">
              <a:spLocks noChangeArrowheads="1"/>
            </p:cNvSpPr>
            <p:nvPr/>
          </p:nvSpPr>
          <p:spPr bwMode="auto">
            <a:xfrm>
              <a:off x="477" y="2880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sp>
          <p:nvSpPr>
            <p:cNvPr id="599056" name="Text Box 16"/>
            <p:cNvSpPr txBox="1">
              <a:spLocks noChangeArrowheads="1"/>
            </p:cNvSpPr>
            <p:nvPr/>
          </p:nvSpPr>
          <p:spPr bwMode="auto">
            <a:xfrm>
              <a:off x="1949" y="243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grpSp>
          <p:nvGrpSpPr>
            <p:cNvPr id="599057" name="Group 17"/>
            <p:cNvGrpSpPr>
              <a:grpSpLocks/>
            </p:cNvGrpSpPr>
            <p:nvPr/>
          </p:nvGrpSpPr>
          <p:grpSpPr bwMode="auto">
            <a:xfrm>
              <a:off x="1824" y="2928"/>
              <a:ext cx="480" cy="192"/>
              <a:chOff x="1632" y="2928"/>
              <a:chExt cx="480" cy="192"/>
            </a:xfrm>
          </p:grpSpPr>
          <p:sp>
            <p:nvSpPr>
              <p:cNvPr id="599058" name="Rectangle 1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9059" name="Line 1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9060" name="Line 20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9061" name="Text Box 21"/>
            <p:cNvSpPr txBox="1">
              <a:spLocks noChangeArrowheads="1"/>
            </p:cNvSpPr>
            <p:nvPr/>
          </p:nvSpPr>
          <p:spPr bwMode="auto">
            <a:xfrm>
              <a:off x="1868" y="291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599062" name="Line 22"/>
            <p:cNvSpPr>
              <a:spLocks noChangeShapeType="1"/>
            </p:cNvSpPr>
            <p:nvPr/>
          </p:nvSpPr>
          <p:spPr bwMode="auto">
            <a:xfrm flipV="1">
              <a:off x="2064" y="3120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9063" name="Line 23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9064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ChangeArrowheads="1"/>
          </p:cNvSpPr>
          <p:nvPr/>
        </p:nvSpPr>
        <p:spPr bwMode="auto">
          <a:xfrm>
            <a:off x="3200400" y="2209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0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</a:t>
            </a:r>
            <a:r>
              <a:rPr lang="en-US" altLang="zh-CN" sz="2000"/>
              <a:t>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757238" y="3871913"/>
            <a:ext cx="2900362" cy="1782762"/>
            <a:chOff x="477" y="2439"/>
            <a:chExt cx="1827" cy="1123"/>
          </a:xfrm>
        </p:grpSpPr>
        <p:sp>
          <p:nvSpPr>
            <p:cNvPr id="600072" name="Line 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073" name="Text Box 9"/>
            <p:cNvSpPr txBox="1">
              <a:spLocks noChangeArrowheads="1"/>
            </p:cNvSpPr>
            <p:nvPr/>
          </p:nvSpPr>
          <p:spPr bwMode="auto">
            <a:xfrm>
              <a:off x="1957" y="3312"/>
              <a:ext cx="1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grpSp>
          <p:nvGrpSpPr>
            <p:cNvPr id="600074" name="Group 10"/>
            <p:cNvGrpSpPr>
              <a:grpSpLocks/>
            </p:cNvGrpSpPr>
            <p:nvPr/>
          </p:nvGrpSpPr>
          <p:grpSpPr bwMode="auto">
            <a:xfrm>
              <a:off x="1104" y="2918"/>
              <a:ext cx="480" cy="231"/>
              <a:chOff x="960" y="3138"/>
              <a:chExt cx="480" cy="231"/>
            </a:xfrm>
          </p:grpSpPr>
          <p:grpSp>
            <p:nvGrpSpPr>
              <p:cNvPr id="600075" name="Group 11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0007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0077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00078" name="Text Box 14"/>
              <p:cNvSpPr txBox="1">
                <a:spLocks noChangeArrowheads="1"/>
              </p:cNvSpPr>
              <p:nvPr/>
            </p:nvSpPr>
            <p:spPr bwMode="auto">
              <a:xfrm>
                <a:off x="1018" y="3138"/>
                <a:ext cx="1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1800"/>
                  <a:t>1</a:t>
                </a:r>
                <a:endParaRPr lang="en-US" altLang="zh-CN" sz="1800"/>
              </a:p>
            </p:txBody>
          </p:sp>
        </p:grpSp>
        <p:sp>
          <p:nvSpPr>
            <p:cNvPr id="600079" name="Text Box 15"/>
            <p:cNvSpPr txBox="1">
              <a:spLocks noChangeArrowheads="1"/>
            </p:cNvSpPr>
            <p:nvPr/>
          </p:nvSpPr>
          <p:spPr bwMode="auto">
            <a:xfrm>
              <a:off x="477" y="2880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sp>
          <p:nvSpPr>
            <p:cNvPr id="600080" name="Text Box 16"/>
            <p:cNvSpPr txBox="1">
              <a:spLocks noChangeArrowheads="1"/>
            </p:cNvSpPr>
            <p:nvPr/>
          </p:nvSpPr>
          <p:spPr bwMode="auto">
            <a:xfrm>
              <a:off x="1949" y="243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grpSp>
          <p:nvGrpSpPr>
            <p:cNvPr id="600081" name="Group 17"/>
            <p:cNvGrpSpPr>
              <a:grpSpLocks/>
            </p:cNvGrpSpPr>
            <p:nvPr/>
          </p:nvGrpSpPr>
          <p:grpSpPr bwMode="auto">
            <a:xfrm>
              <a:off x="1824" y="2928"/>
              <a:ext cx="480" cy="192"/>
              <a:chOff x="1632" y="2928"/>
              <a:chExt cx="480" cy="192"/>
            </a:xfrm>
          </p:grpSpPr>
          <p:sp>
            <p:nvSpPr>
              <p:cNvPr id="600082" name="Rectangle 1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0083" name="Line 1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0084" name="Line 20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085" name="Text Box 21"/>
            <p:cNvSpPr txBox="1">
              <a:spLocks noChangeArrowheads="1"/>
            </p:cNvSpPr>
            <p:nvPr/>
          </p:nvSpPr>
          <p:spPr bwMode="auto">
            <a:xfrm>
              <a:off x="1868" y="291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600086" name="Line 22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0087" name="Line 23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0088" name="Group 24"/>
          <p:cNvGrpSpPr>
            <a:grpSpLocks/>
          </p:cNvGrpSpPr>
          <p:nvPr/>
        </p:nvGrpSpPr>
        <p:grpSpPr bwMode="auto">
          <a:xfrm>
            <a:off x="3886200" y="5334000"/>
            <a:ext cx="762000" cy="304800"/>
            <a:chOff x="1632" y="2928"/>
            <a:chExt cx="480" cy="192"/>
          </a:xfrm>
        </p:grpSpPr>
        <p:sp>
          <p:nvSpPr>
            <p:cNvPr id="600089" name="Rectangle 25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090" name="Line 26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0091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87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ChangeArrowheads="1"/>
          </p:cNvSpPr>
          <p:nvPr/>
        </p:nvSpPr>
        <p:spPr bwMode="auto">
          <a:xfrm>
            <a:off x="3200400" y="25146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</a:t>
            </a:r>
            <a:r>
              <a:rPr lang="en-US" altLang="zh-CN" sz="2000"/>
              <a:t>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01095" name="Text Box 7"/>
          <p:cNvSpPr txBox="1">
            <a:spLocks noChangeArrowheads="1"/>
          </p:cNvSpPr>
          <p:nvPr/>
        </p:nvSpPr>
        <p:spPr bwMode="auto">
          <a:xfrm>
            <a:off x="3106738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grpSp>
        <p:nvGrpSpPr>
          <p:cNvPr id="601096" name="Group 8"/>
          <p:cNvGrpSpPr>
            <a:grpSpLocks/>
          </p:cNvGrpSpPr>
          <p:nvPr/>
        </p:nvGrpSpPr>
        <p:grpSpPr bwMode="auto">
          <a:xfrm>
            <a:off x="757238" y="3871913"/>
            <a:ext cx="2900362" cy="1127125"/>
            <a:chOff x="477" y="2439"/>
            <a:chExt cx="1827" cy="710"/>
          </a:xfrm>
        </p:grpSpPr>
        <p:sp>
          <p:nvSpPr>
            <p:cNvPr id="601097" name="Line 9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1098" name="Group 10"/>
            <p:cNvGrpSpPr>
              <a:grpSpLocks/>
            </p:cNvGrpSpPr>
            <p:nvPr/>
          </p:nvGrpSpPr>
          <p:grpSpPr bwMode="auto">
            <a:xfrm>
              <a:off x="1104" y="2918"/>
              <a:ext cx="480" cy="231"/>
              <a:chOff x="960" y="3138"/>
              <a:chExt cx="480" cy="231"/>
            </a:xfrm>
          </p:grpSpPr>
          <p:grpSp>
            <p:nvGrpSpPr>
              <p:cNvPr id="601099" name="Group 11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01100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1101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01102" name="Text Box 14"/>
              <p:cNvSpPr txBox="1">
                <a:spLocks noChangeArrowheads="1"/>
              </p:cNvSpPr>
              <p:nvPr/>
            </p:nvSpPr>
            <p:spPr bwMode="auto">
              <a:xfrm>
                <a:off x="1018" y="3138"/>
                <a:ext cx="1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1800"/>
                  <a:t>1</a:t>
                </a:r>
                <a:endParaRPr lang="en-US" altLang="zh-CN" sz="1800"/>
              </a:p>
            </p:txBody>
          </p:sp>
        </p:grpSp>
        <p:sp>
          <p:nvSpPr>
            <p:cNvPr id="601103" name="Text Box 15"/>
            <p:cNvSpPr txBox="1">
              <a:spLocks noChangeArrowheads="1"/>
            </p:cNvSpPr>
            <p:nvPr/>
          </p:nvSpPr>
          <p:spPr bwMode="auto">
            <a:xfrm>
              <a:off x="477" y="2880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sp>
          <p:nvSpPr>
            <p:cNvPr id="601104" name="Text Box 16"/>
            <p:cNvSpPr txBox="1">
              <a:spLocks noChangeArrowheads="1"/>
            </p:cNvSpPr>
            <p:nvPr/>
          </p:nvSpPr>
          <p:spPr bwMode="auto">
            <a:xfrm>
              <a:off x="1949" y="243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grpSp>
          <p:nvGrpSpPr>
            <p:cNvPr id="601105" name="Group 17"/>
            <p:cNvGrpSpPr>
              <a:grpSpLocks/>
            </p:cNvGrpSpPr>
            <p:nvPr/>
          </p:nvGrpSpPr>
          <p:grpSpPr bwMode="auto">
            <a:xfrm>
              <a:off x="1824" y="2928"/>
              <a:ext cx="480" cy="192"/>
              <a:chOff x="1632" y="2928"/>
              <a:chExt cx="480" cy="192"/>
            </a:xfrm>
          </p:grpSpPr>
          <p:sp>
            <p:nvSpPr>
              <p:cNvPr id="601106" name="Rectangle 1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1107" name="Line 1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1108" name="Line 20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1109" name="Text Box 21"/>
            <p:cNvSpPr txBox="1">
              <a:spLocks noChangeArrowheads="1"/>
            </p:cNvSpPr>
            <p:nvPr/>
          </p:nvSpPr>
          <p:spPr bwMode="auto">
            <a:xfrm>
              <a:off x="1868" y="291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601110" name="Line 22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1111" name="Line 23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1112" name="Group 24"/>
          <p:cNvGrpSpPr>
            <a:grpSpLocks/>
          </p:cNvGrpSpPr>
          <p:nvPr/>
        </p:nvGrpSpPr>
        <p:grpSpPr bwMode="auto">
          <a:xfrm>
            <a:off x="3886200" y="5334000"/>
            <a:ext cx="762000" cy="304800"/>
            <a:chOff x="1632" y="2928"/>
            <a:chExt cx="480" cy="192"/>
          </a:xfrm>
        </p:grpSpPr>
        <p:sp>
          <p:nvSpPr>
            <p:cNvPr id="601113" name="Rectangle 25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1114" name="Line 26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1115" name="Text Box 27"/>
          <p:cNvSpPr txBox="1">
            <a:spLocks noChangeArrowheads="1"/>
          </p:cNvSpPr>
          <p:nvPr/>
        </p:nvSpPr>
        <p:spPr bwMode="auto">
          <a:xfrm>
            <a:off x="39782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sp>
        <p:nvSpPr>
          <p:cNvPr id="601116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1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5-1</a:t>
            </a:r>
            <a:r>
              <a:rPr lang="en-US" altLang="zh-CN" sz="24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按二进制位串形式输出正整数的值。</a:t>
            </a:r>
          </a:p>
        </p:txBody>
      </p:sp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107950" y="836613"/>
            <a:ext cx="8135938" cy="51704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void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bitDisplay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(unsigned value)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{ unsigned c;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unsigned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bitMask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=1&lt;&lt;31;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掩码，最高位置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endParaRPr lang="en-US" altLang="zh-CN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&lt;&lt;value&lt;&lt;'=';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for(c=1;c&lt;=32;c++)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{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&lt;&lt;(value&amp;bitMask?'1':'0');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输出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的最高位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value&lt;&lt;=1;	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左移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if(c%8==0) 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&lt;&lt;' 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48338" y="2852738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24525" y="3413125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</a:tr>
            </a:tbl>
          </a:graphicData>
        </a:graphic>
      </p:graphicFrame>
      <p:sp>
        <p:nvSpPr>
          <p:cNvPr id="17452" name="矩形 8"/>
          <p:cNvSpPr>
            <a:spLocks noChangeArrowheads="1"/>
          </p:cNvSpPr>
          <p:nvPr/>
        </p:nvSpPr>
        <p:spPr bwMode="auto">
          <a:xfrm>
            <a:off x="4859338" y="2852738"/>
            <a:ext cx="885179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cs typeface="Courier New" pitchFamily="49" charset="0"/>
              </a:rPr>
              <a:t>value</a:t>
            </a:r>
            <a:endParaRPr lang="zh-CN" altLang="en-US" b="1"/>
          </a:p>
        </p:txBody>
      </p:sp>
      <p:sp>
        <p:nvSpPr>
          <p:cNvPr id="17454" name="矩形 10"/>
          <p:cNvSpPr>
            <a:spLocks noChangeArrowheads="1"/>
          </p:cNvSpPr>
          <p:nvPr/>
        </p:nvSpPr>
        <p:spPr bwMode="auto">
          <a:xfrm>
            <a:off x="5692775" y="3903663"/>
            <a:ext cx="392113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0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cxnSp>
        <p:nvCxnSpPr>
          <p:cNvPr id="17455" name="直接箭头连接符 9"/>
          <p:cNvCxnSpPr>
            <a:cxnSpLocks noChangeShapeType="1"/>
          </p:cNvCxnSpPr>
          <p:nvPr/>
        </p:nvCxnSpPr>
        <p:spPr bwMode="auto">
          <a:xfrm rot="10800000">
            <a:off x="6300788" y="2565400"/>
            <a:ext cx="1439862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stealth" w="lg" len="lg"/>
          </a:ln>
        </p:spPr>
      </p:cxn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435491" y="3395963"/>
            <a:ext cx="1279517" cy="461665"/>
          </a:xfrm>
          <a:prstGeom prst="rect">
            <a:avLst/>
          </a:prstGeom>
          <a:solidFill>
            <a:srgbClr val="BAFED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>
                <a:cs typeface="Courier New" pitchFamily="49" charset="0"/>
              </a:rPr>
              <a:t>bitMask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ChangeArrowheads="1"/>
          </p:cNvSpPr>
          <p:nvPr/>
        </p:nvSpPr>
        <p:spPr bwMode="auto">
          <a:xfrm>
            <a:off x="3200400" y="5334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18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grpSp>
        <p:nvGrpSpPr>
          <p:cNvPr id="602119" name="Group 7"/>
          <p:cNvGrpSpPr>
            <a:grpSpLocks/>
          </p:cNvGrpSpPr>
          <p:nvPr/>
        </p:nvGrpSpPr>
        <p:grpSpPr bwMode="auto">
          <a:xfrm>
            <a:off x="757238" y="3871913"/>
            <a:ext cx="2900362" cy="1127125"/>
            <a:chOff x="477" y="2439"/>
            <a:chExt cx="1827" cy="710"/>
          </a:xfrm>
        </p:grpSpPr>
        <p:sp>
          <p:nvSpPr>
            <p:cNvPr id="602120" name="Line 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2121" name="Group 9"/>
            <p:cNvGrpSpPr>
              <a:grpSpLocks/>
            </p:cNvGrpSpPr>
            <p:nvPr/>
          </p:nvGrpSpPr>
          <p:grpSpPr bwMode="auto">
            <a:xfrm>
              <a:off x="1104" y="2918"/>
              <a:ext cx="480" cy="231"/>
              <a:chOff x="960" y="3138"/>
              <a:chExt cx="480" cy="231"/>
            </a:xfrm>
          </p:grpSpPr>
          <p:grpSp>
            <p:nvGrpSpPr>
              <p:cNvPr id="602122" name="Group 10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021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2124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02125" name="Text Box 13"/>
              <p:cNvSpPr txBox="1">
                <a:spLocks noChangeArrowheads="1"/>
              </p:cNvSpPr>
              <p:nvPr/>
            </p:nvSpPr>
            <p:spPr bwMode="auto">
              <a:xfrm>
                <a:off x="1018" y="3138"/>
                <a:ext cx="1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1800"/>
                  <a:t>1</a:t>
                </a:r>
                <a:endParaRPr lang="en-US" altLang="zh-CN" sz="1800"/>
              </a:p>
            </p:txBody>
          </p:sp>
        </p:grpSp>
        <p:sp>
          <p:nvSpPr>
            <p:cNvPr id="602126" name="Text Box 14"/>
            <p:cNvSpPr txBox="1">
              <a:spLocks noChangeArrowheads="1"/>
            </p:cNvSpPr>
            <p:nvPr/>
          </p:nvSpPr>
          <p:spPr bwMode="auto">
            <a:xfrm>
              <a:off x="477" y="2880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sp>
          <p:nvSpPr>
            <p:cNvPr id="602127" name="Text Box 15"/>
            <p:cNvSpPr txBox="1">
              <a:spLocks noChangeArrowheads="1"/>
            </p:cNvSpPr>
            <p:nvPr/>
          </p:nvSpPr>
          <p:spPr bwMode="auto">
            <a:xfrm>
              <a:off x="1949" y="243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grpSp>
          <p:nvGrpSpPr>
            <p:cNvPr id="602128" name="Group 16"/>
            <p:cNvGrpSpPr>
              <a:grpSpLocks/>
            </p:cNvGrpSpPr>
            <p:nvPr/>
          </p:nvGrpSpPr>
          <p:grpSpPr bwMode="auto">
            <a:xfrm>
              <a:off x="1824" y="2928"/>
              <a:ext cx="480" cy="192"/>
              <a:chOff x="1632" y="2928"/>
              <a:chExt cx="480" cy="192"/>
            </a:xfrm>
          </p:grpSpPr>
          <p:sp>
            <p:nvSpPr>
              <p:cNvPr id="602129" name="Rectangle 1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2130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2131" name="Line 19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2132" name="Text Box 20"/>
            <p:cNvSpPr txBox="1">
              <a:spLocks noChangeArrowheads="1"/>
            </p:cNvSpPr>
            <p:nvPr/>
          </p:nvSpPr>
          <p:spPr bwMode="auto">
            <a:xfrm>
              <a:off x="1868" y="291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602133" name="Line 21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02134" name="Group 22"/>
          <p:cNvGrpSpPr>
            <a:grpSpLocks/>
          </p:cNvGrpSpPr>
          <p:nvPr/>
        </p:nvGrpSpPr>
        <p:grpSpPr bwMode="auto">
          <a:xfrm>
            <a:off x="3106738" y="5257800"/>
            <a:ext cx="1541462" cy="427038"/>
            <a:chOff x="1957" y="3312"/>
            <a:chExt cx="971" cy="269"/>
          </a:xfrm>
        </p:grpSpPr>
        <p:sp>
          <p:nvSpPr>
            <p:cNvPr id="602135" name="Text Box 23"/>
            <p:cNvSpPr txBox="1">
              <a:spLocks noChangeArrowheads="1"/>
            </p:cNvSpPr>
            <p:nvPr/>
          </p:nvSpPr>
          <p:spPr bwMode="auto">
            <a:xfrm>
              <a:off x="1957" y="3312"/>
              <a:ext cx="1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sp>
          <p:nvSpPr>
            <p:cNvPr id="602136" name="Line 24"/>
            <p:cNvSpPr>
              <a:spLocks noChangeShapeType="1"/>
            </p:cNvSpPr>
            <p:nvPr/>
          </p:nvSpPr>
          <p:spPr bwMode="auto">
            <a:xfrm>
              <a:off x="216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2137" name="Group 25"/>
            <p:cNvGrpSpPr>
              <a:grpSpLocks/>
            </p:cNvGrpSpPr>
            <p:nvPr/>
          </p:nvGrpSpPr>
          <p:grpSpPr bwMode="auto">
            <a:xfrm>
              <a:off x="2448" y="3360"/>
              <a:ext cx="480" cy="192"/>
              <a:chOff x="1632" y="2928"/>
              <a:chExt cx="480" cy="192"/>
            </a:xfrm>
          </p:grpSpPr>
          <p:sp>
            <p:nvSpPr>
              <p:cNvPr id="602138" name="Rectangle 2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2139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2140" name="Text Box 28"/>
            <p:cNvSpPr txBox="1">
              <a:spLocks noChangeArrowheads="1"/>
            </p:cNvSpPr>
            <p:nvPr/>
          </p:nvSpPr>
          <p:spPr bwMode="auto">
            <a:xfrm>
              <a:off x="2506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5</a:t>
              </a:r>
            </a:p>
          </p:txBody>
        </p:sp>
      </p:grpSp>
      <p:sp>
        <p:nvSpPr>
          <p:cNvPr id="602141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ChangeArrowheads="1"/>
          </p:cNvSpPr>
          <p:nvPr/>
        </p:nvSpPr>
        <p:spPr bwMode="auto">
          <a:xfrm>
            <a:off x="3200400" y="15240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</a:t>
            </a:r>
            <a:r>
              <a:rPr lang="en-US" altLang="zh-CN" sz="2000" b="1">
                <a:solidFill>
                  <a:srgbClr val="FFFFFF"/>
                </a:solidFill>
              </a:rPr>
              <a:t>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grpSp>
        <p:nvGrpSpPr>
          <p:cNvPr id="603143" name="Group 7"/>
          <p:cNvGrpSpPr>
            <a:grpSpLocks/>
          </p:cNvGrpSpPr>
          <p:nvPr/>
        </p:nvGrpSpPr>
        <p:grpSpPr bwMode="auto">
          <a:xfrm>
            <a:off x="757238" y="3871913"/>
            <a:ext cx="2900362" cy="1127125"/>
            <a:chOff x="477" y="2439"/>
            <a:chExt cx="1827" cy="710"/>
          </a:xfrm>
        </p:grpSpPr>
        <p:sp>
          <p:nvSpPr>
            <p:cNvPr id="603144" name="Line 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3145" name="Group 9"/>
            <p:cNvGrpSpPr>
              <a:grpSpLocks/>
            </p:cNvGrpSpPr>
            <p:nvPr/>
          </p:nvGrpSpPr>
          <p:grpSpPr bwMode="auto">
            <a:xfrm>
              <a:off x="1104" y="2918"/>
              <a:ext cx="480" cy="231"/>
              <a:chOff x="960" y="3138"/>
              <a:chExt cx="480" cy="231"/>
            </a:xfrm>
          </p:grpSpPr>
          <p:grpSp>
            <p:nvGrpSpPr>
              <p:cNvPr id="603146" name="Group 10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03147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3148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03149" name="Text Box 13"/>
              <p:cNvSpPr txBox="1">
                <a:spLocks noChangeArrowheads="1"/>
              </p:cNvSpPr>
              <p:nvPr/>
            </p:nvSpPr>
            <p:spPr bwMode="auto">
              <a:xfrm>
                <a:off x="1018" y="3138"/>
                <a:ext cx="1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1800"/>
                  <a:t>1</a:t>
                </a:r>
                <a:endParaRPr lang="en-US" altLang="zh-CN" sz="1800"/>
              </a:p>
            </p:txBody>
          </p:sp>
        </p:grpSp>
        <p:sp>
          <p:nvSpPr>
            <p:cNvPr id="603150" name="Text Box 14"/>
            <p:cNvSpPr txBox="1">
              <a:spLocks noChangeArrowheads="1"/>
            </p:cNvSpPr>
            <p:nvPr/>
          </p:nvSpPr>
          <p:spPr bwMode="auto">
            <a:xfrm>
              <a:off x="477" y="2880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sp>
          <p:nvSpPr>
            <p:cNvPr id="603151" name="Text Box 15"/>
            <p:cNvSpPr txBox="1">
              <a:spLocks noChangeArrowheads="1"/>
            </p:cNvSpPr>
            <p:nvPr/>
          </p:nvSpPr>
          <p:spPr bwMode="auto">
            <a:xfrm>
              <a:off x="1949" y="243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grpSp>
          <p:nvGrpSpPr>
            <p:cNvPr id="603152" name="Group 16"/>
            <p:cNvGrpSpPr>
              <a:grpSpLocks/>
            </p:cNvGrpSpPr>
            <p:nvPr/>
          </p:nvGrpSpPr>
          <p:grpSpPr bwMode="auto">
            <a:xfrm>
              <a:off x="1824" y="2928"/>
              <a:ext cx="480" cy="192"/>
              <a:chOff x="1632" y="2928"/>
              <a:chExt cx="480" cy="192"/>
            </a:xfrm>
          </p:grpSpPr>
          <p:sp>
            <p:nvSpPr>
              <p:cNvPr id="603153" name="Rectangle 1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3154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3155" name="Line 19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3156" name="Text Box 20"/>
            <p:cNvSpPr txBox="1">
              <a:spLocks noChangeArrowheads="1"/>
            </p:cNvSpPr>
            <p:nvPr/>
          </p:nvSpPr>
          <p:spPr bwMode="auto">
            <a:xfrm>
              <a:off x="1868" y="291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603157" name="Line 21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03158" name="Group 22"/>
          <p:cNvGrpSpPr>
            <a:grpSpLocks/>
          </p:cNvGrpSpPr>
          <p:nvPr/>
        </p:nvGrpSpPr>
        <p:grpSpPr bwMode="auto">
          <a:xfrm>
            <a:off x="3106738" y="5257800"/>
            <a:ext cx="1541462" cy="427038"/>
            <a:chOff x="1957" y="3312"/>
            <a:chExt cx="971" cy="269"/>
          </a:xfrm>
        </p:grpSpPr>
        <p:sp>
          <p:nvSpPr>
            <p:cNvPr id="603159" name="Text Box 23"/>
            <p:cNvSpPr txBox="1">
              <a:spLocks noChangeArrowheads="1"/>
            </p:cNvSpPr>
            <p:nvPr/>
          </p:nvSpPr>
          <p:spPr bwMode="auto">
            <a:xfrm>
              <a:off x="1957" y="3312"/>
              <a:ext cx="1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sp>
          <p:nvSpPr>
            <p:cNvPr id="603160" name="Line 24"/>
            <p:cNvSpPr>
              <a:spLocks noChangeShapeType="1"/>
            </p:cNvSpPr>
            <p:nvPr/>
          </p:nvSpPr>
          <p:spPr bwMode="auto">
            <a:xfrm>
              <a:off x="216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3161" name="Group 25"/>
            <p:cNvGrpSpPr>
              <a:grpSpLocks/>
            </p:cNvGrpSpPr>
            <p:nvPr/>
          </p:nvGrpSpPr>
          <p:grpSpPr bwMode="auto">
            <a:xfrm>
              <a:off x="2448" y="3360"/>
              <a:ext cx="480" cy="192"/>
              <a:chOff x="1632" y="2928"/>
              <a:chExt cx="480" cy="192"/>
            </a:xfrm>
          </p:grpSpPr>
          <p:sp>
            <p:nvSpPr>
              <p:cNvPr id="603162" name="Rectangle 2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3163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3164" name="Text Box 28"/>
            <p:cNvSpPr txBox="1">
              <a:spLocks noChangeArrowheads="1"/>
            </p:cNvSpPr>
            <p:nvPr/>
          </p:nvSpPr>
          <p:spPr bwMode="auto">
            <a:xfrm>
              <a:off x="2506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5</a:t>
              </a:r>
            </a:p>
          </p:txBody>
        </p:sp>
      </p:grpSp>
      <p:sp>
        <p:nvSpPr>
          <p:cNvPr id="603165" name="Line 29"/>
          <p:cNvSpPr>
            <a:spLocks noChangeShapeType="1"/>
          </p:cNvSpPr>
          <p:nvPr/>
        </p:nvSpPr>
        <p:spPr bwMode="auto">
          <a:xfrm>
            <a:off x="3505200" y="4800600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3166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6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3200400" y="1828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66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grpSp>
        <p:nvGrpSpPr>
          <p:cNvPr id="604167" name="Group 7"/>
          <p:cNvGrpSpPr>
            <a:grpSpLocks/>
          </p:cNvGrpSpPr>
          <p:nvPr/>
        </p:nvGrpSpPr>
        <p:grpSpPr bwMode="auto">
          <a:xfrm>
            <a:off x="757238" y="3871913"/>
            <a:ext cx="2900362" cy="1127125"/>
            <a:chOff x="477" y="2439"/>
            <a:chExt cx="1827" cy="710"/>
          </a:xfrm>
        </p:grpSpPr>
        <p:sp>
          <p:nvSpPr>
            <p:cNvPr id="604168" name="Line 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4169" name="Group 9"/>
            <p:cNvGrpSpPr>
              <a:grpSpLocks/>
            </p:cNvGrpSpPr>
            <p:nvPr/>
          </p:nvGrpSpPr>
          <p:grpSpPr bwMode="auto">
            <a:xfrm>
              <a:off x="1104" y="2918"/>
              <a:ext cx="480" cy="231"/>
              <a:chOff x="960" y="3138"/>
              <a:chExt cx="480" cy="231"/>
            </a:xfrm>
          </p:grpSpPr>
          <p:grpSp>
            <p:nvGrpSpPr>
              <p:cNvPr id="604170" name="Group 10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04171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4172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04173" name="Text Box 13"/>
              <p:cNvSpPr txBox="1">
                <a:spLocks noChangeArrowheads="1"/>
              </p:cNvSpPr>
              <p:nvPr/>
            </p:nvSpPr>
            <p:spPr bwMode="auto">
              <a:xfrm>
                <a:off x="1018" y="3138"/>
                <a:ext cx="1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1800"/>
                  <a:t>1</a:t>
                </a:r>
                <a:endParaRPr lang="en-US" altLang="zh-CN" sz="1800"/>
              </a:p>
            </p:txBody>
          </p:sp>
        </p:grpSp>
        <p:sp>
          <p:nvSpPr>
            <p:cNvPr id="604174" name="Text Box 14"/>
            <p:cNvSpPr txBox="1">
              <a:spLocks noChangeArrowheads="1"/>
            </p:cNvSpPr>
            <p:nvPr/>
          </p:nvSpPr>
          <p:spPr bwMode="auto">
            <a:xfrm>
              <a:off x="477" y="2880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sp>
          <p:nvSpPr>
            <p:cNvPr id="604175" name="Text Box 15"/>
            <p:cNvSpPr txBox="1">
              <a:spLocks noChangeArrowheads="1"/>
            </p:cNvSpPr>
            <p:nvPr/>
          </p:nvSpPr>
          <p:spPr bwMode="auto">
            <a:xfrm>
              <a:off x="1949" y="243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grpSp>
          <p:nvGrpSpPr>
            <p:cNvPr id="604176" name="Group 16"/>
            <p:cNvGrpSpPr>
              <a:grpSpLocks/>
            </p:cNvGrpSpPr>
            <p:nvPr/>
          </p:nvGrpSpPr>
          <p:grpSpPr bwMode="auto">
            <a:xfrm>
              <a:off x="1824" y="2928"/>
              <a:ext cx="480" cy="192"/>
              <a:chOff x="1632" y="2928"/>
              <a:chExt cx="480" cy="192"/>
            </a:xfrm>
          </p:grpSpPr>
          <p:sp>
            <p:nvSpPr>
              <p:cNvPr id="604177" name="Rectangle 1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178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4179" name="Line 19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180" name="Text Box 20"/>
            <p:cNvSpPr txBox="1">
              <a:spLocks noChangeArrowheads="1"/>
            </p:cNvSpPr>
            <p:nvPr/>
          </p:nvSpPr>
          <p:spPr bwMode="auto">
            <a:xfrm>
              <a:off x="1868" y="291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604181" name="Line 21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04182" name="Group 22"/>
          <p:cNvGrpSpPr>
            <a:grpSpLocks/>
          </p:cNvGrpSpPr>
          <p:nvPr/>
        </p:nvGrpSpPr>
        <p:grpSpPr bwMode="auto">
          <a:xfrm>
            <a:off x="3106738" y="5257800"/>
            <a:ext cx="1541462" cy="427038"/>
            <a:chOff x="1957" y="3312"/>
            <a:chExt cx="971" cy="269"/>
          </a:xfrm>
        </p:grpSpPr>
        <p:sp>
          <p:nvSpPr>
            <p:cNvPr id="604183" name="Text Box 23"/>
            <p:cNvSpPr txBox="1">
              <a:spLocks noChangeArrowheads="1"/>
            </p:cNvSpPr>
            <p:nvPr/>
          </p:nvSpPr>
          <p:spPr bwMode="auto">
            <a:xfrm>
              <a:off x="1957" y="3312"/>
              <a:ext cx="1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sp>
          <p:nvSpPr>
            <p:cNvPr id="604184" name="Line 24"/>
            <p:cNvSpPr>
              <a:spLocks noChangeShapeType="1"/>
            </p:cNvSpPr>
            <p:nvPr/>
          </p:nvSpPr>
          <p:spPr bwMode="auto">
            <a:xfrm>
              <a:off x="216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4185" name="Group 25"/>
            <p:cNvGrpSpPr>
              <a:grpSpLocks/>
            </p:cNvGrpSpPr>
            <p:nvPr/>
          </p:nvGrpSpPr>
          <p:grpSpPr bwMode="auto">
            <a:xfrm>
              <a:off x="2448" y="3360"/>
              <a:ext cx="480" cy="192"/>
              <a:chOff x="1632" y="2928"/>
              <a:chExt cx="480" cy="192"/>
            </a:xfrm>
          </p:grpSpPr>
          <p:sp>
            <p:nvSpPr>
              <p:cNvPr id="604186" name="Rectangle 2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187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4188" name="Text Box 28"/>
            <p:cNvSpPr txBox="1">
              <a:spLocks noChangeArrowheads="1"/>
            </p:cNvSpPr>
            <p:nvPr/>
          </p:nvSpPr>
          <p:spPr bwMode="auto">
            <a:xfrm>
              <a:off x="2506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5</a:t>
              </a:r>
            </a:p>
          </p:txBody>
        </p:sp>
      </p:grpSp>
      <p:sp>
        <p:nvSpPr>
          <p:cNvPr id="604189" name="Line 29"/>
          <p:cNvSpPr>
            <a:spLocks noChangeShapeType="1"/>
          </p:cNvSpPr>
          <p:nvPr/>
        </p:nvSpPr>
        <p:spPr bwMode="auto">
          <a:xfrm>
            <a:off x="3505200" y="4800600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4190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ChangeArrowheads="1"/>
          </p:cNvSpPr>
          <p:nvPr/>
        </p:nvSpPr>
        <p:spPr bwMode="auto">
          <a:xfrm>
            <a:off x="3200400" y="1828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05191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5192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05193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05194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5195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5196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05197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05198" name="Text Box 14"/>
          <p:cNvSpPr txBox="1">
            <a:spLocks noChangeArrowheads="1"/>
          </p:cNvSpPr>
          <p:nvPr/>
        </p:nvSpPr>
        <p:spPr bwMode="auto">
          <a:xfrm>
            <a:off x="3094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05199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05200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5201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5202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5203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grpSp>
        <p:nvGrpSpPr>
          <p:cNvPr id="605204" name="Group 20"/>
          <p:cNvGrpSpPr>
            <a:grpSpLocks/>
          </p:cNvGrpSpPr>
          <p:nvPr/>
        </p:nvGrpSpPr>
        <p:grpSpPr bwMode="auto">
          <a:xfrm>
            <a:off x="3106738" y="5257800"/>
            <a:ext cx="1541462" cy="427038"/>
            <a:chOff x="1957" y="3312"/>
            <a:chExt cx="971" cy="269"/>
          </a:xfrm>
        </p:grpSpPr>
        <p:sp>
          <p:nvSpPr>
            <p:cNvPr id="605205" name="Text Box 21"/>
            <p:cNvSpPr txBox="1">
              <a:spLocks noChangeArrowheads="1"/>
            </p:cNvSpPr>
            <p:nvPr/>
          </p:nvSpPr>
          <p:spPr bwMode="auto">
            <a:xfrm>
              <a:off x="1957" y="3312"/>
              <a:ext cx="1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sp>
          <p:nvSpPr>
            <p:cNvPr id="605206" name="Line 22"/>
            <p:cNvSpPr>
              <a:spLocks noChangeShapeType="1"/>
            </p:cNvSpPr>
            <p:nvPr/>
          </p:nvSpPr>
          <p:spPr bwMode="auto">
            <a:xfrm>
              <a:off x="216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5207" name="Group 23"/>
            <p:cNvGrpSpPr>
              <a:grpSpLocks/>
            </p:cNvGrpSpPr>
            <p:nvPr/>
          </p:nvGrpSpPr>
          <p:grpSpPr bwMode="auto">
            <a:xfrm>
              <a:off x="2448" y="3360"/>
              <a:ext cx="480" cy="192"/>
              <a:chOff x="1632" y="2928"/>
              <a:chExt cx="480" cy="192"/>
            </a:xfrm>
          </p:grpSpPr>
          <p:sp>
            <p:nvSpPr>
              <p:cNvPr id="605208" name="Rectangle 24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5209" name="Line 25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5210" name="Text Box 26"/>
            <p:cNvSpPr txBox="1">
              <a:spLocks noChangeArrowheads="1"/>
            </p:cNvSpPr>
            <p:nvPr/>
          </p:nvSpPr>
          <p:spPr bwMode="auto">
            <a:xfrm>
              <a:off x="2506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5</a:t>
              </a:r>
            </a:p>
          </p:txBody>
        </p:sp>
      </p:grpSp>
      <p:sp>
        <p:nvSpPr>
          <p:cNvPr id="605211" name="Line 27"/>
          <p:cNvSpPr>
            <a:spLocks noChangeShapeType="1"/>
          </p:cNvSpPr>
          <p:nvPr/>
        </p:nvSpPr>
        <p:spPr bwMode="auto">
          <a:xfrm>
            <a:off x="3505200" y="4800600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5212" name="Line 28"/>
          <p:cNvSpPr>
            <a:spLocks noChangeShapeType="1"/>
          </p:cNvSpPr>
          <p:nvPr/>
        </p:nvSpPr>
        <p:spPr bwMode="auto">
          <a:xfrm>
            <a:off x="3429000" y="4191000"/>
            <a:ext cx="838200" cy="1143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5213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12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ChangeArrowheads="1"/>
          </p:cNvSpPr>
          <p:nvPr/>
        </p:nvSpPr>
        <p:spPr bwMode="auto">
          <a:xfrm>
            <a:off x="3200400" y="2209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14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</a:t>
            </a:r>
            <a:r>
              <a:rPr lang="en-US" altLang="zh-CN" sz="2000"/>
              <a:t>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06215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6216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06217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06218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6219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6220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06221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06222" name="Text Box 14"/>
          <p:cNvSpPr txBox="1">
            <a:spLocks noChangeArrowheads="1"/>
          </p:cNvSpPr>
          <p:nvPr/>
        </p:nvSpPr>
        <p:spPr bwMode="auto">
          <a:xfrm>
            <a:off x="4291013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06223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06224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6225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6226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6227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06228" name="Text Box 20"/>
          <p:cNvSpPr txBox="1">
            <a:spLocks noChangeArrowheads="1"/>
          </p:cNvSpPr>
          <p:nvPr/>
        </p:nvSpPr>
        <p:spPr bwMode="auto">
          <a:xfrm>
            <a:off x="4310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06229" name="Line 21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6230" name="Group 22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06231" name="Rectangle 23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6232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6233" name="Text Box 25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sp>
        <p:nvSpPr>
          <p:cNvPr id="606234" name="Line 26"/>
          <p:cNvSpPr>
            <a:spLocks noChangeShapeType="1"/>
          </p:cNvSpPr>
          <p:nvPr/>
        </p:nvSpPr>
        <p:spPr bwMode="auto">
          <a:xfrm flipV="1">
            <a:off x="4419600" y="49530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6235" name="Line 27"/>
          <p:cNvSpPr>
            <a:spLocks noChangeShapeType="1"/>
          </p:cNvSpPr>
          <p:nvPr/>
        </p:nvSpPr>
        <p:spPr bwMode="auto">
          <a:xfrm>
            <a:off x="4419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6236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ChangeArrowheads="1"/>
          </p:cNvSpPr>
          <p:nvPr/>
        </p:nvSpPr>
        <p:spPr bwMode="auto">
          <a:xfrm>
            <a:off x="3200400" y="2209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38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</a:t>
            </a:r>
            <a:r>
              <a:rPr lang="en-US" altLang="zh-CN" sz="2000"/>
              <a:t>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07239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7240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07241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07242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7243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7244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07245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07246" name="Text Box 14"/>
          <p:cNvSpPr txBox="1">
            <a:spLocks noChangeArrowheads="1"/>
          </p:cNvSpPr>
          <p:nvPr/>
        </p:nvSpPr>
        <p:spPr bwMode="auto">
          <a:xfrm>
            <a:off x="4291013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07247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07248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7249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7250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7251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07252" name="Text Box 20"/>
          <p:cNvSpPr txBox="1">
            <a:spLocks noChangeArrowheads="1"/>
          </p:cNvSpPr>
          <p:nvPr/>
        </p:nvSpPr>
        <p:spPr bwMode="auto">
          <a:xfrm>
            <a:off x="4310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07253" name="Line 21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7254" name="Group 22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07255" name="Rectangle 23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7256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7257" name="Text Box 25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sp>
        <p:nvSpPr>
          <p:cNvPr id="607258" name="Line 26"/>
          <p:cNvSpPr>
            <a:spLocks noChangeShapeType="1"/>
          </p:cNvSpPr>
          <p:nvPr/>
        </p:nvSpPr>
        <p:spPr bwMode="auto">
          <a:xfrm>
            <a:off x="4419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7259" name="Line 27"/>
          <p:cNvSpPr>
            <a:spLocks noChangeShapeType="1"/>
          </p:cNvSpPr>
          <p:nvPr/>
        </p:nvSpPr>
        <p:spPr bwMode="auto">
          <a:xfrm>
            <a:off x="4648200" y="54864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7260" name="Group 28"/>
          <p:cNvGrpSpPr>
            <a:grpSpLocks/>
          </p:cNvGrpSpPr>
          <p:nvPr/>
        </p:nvGrpSpPr>
        <p:grpSpPr bwMode="auto">
          <a:xfrm>
            <a:off x="5105400" y="5334000"/>
            <a:ext cx="762000" cy="304800"/>
            <a:chOff x="1632" y="2928"/>
            <a:chExt cx="480" cy="192"/>
          </a:xfrm>
        </p:grpSpPr>
        <p:sp>
          <p:nvSpPr>
            <p:cNvPr id="607261" name="Rectangle 29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7262" name="Line 3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7263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59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ChangeArrowheads="1"/>
          </p:cNvSpPr>
          <p:nvPr/>
        </p:nvSpPr>
        <p:spPr bwMode="auto">
          <a:xfrm>
            <a:off x="3200400" y="25146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2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</a:t>
            </a:r>
            <a:r>
              <a:rPr lang="en-US" altLang="zh-CN" sz="2000"/>
              <a:t>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08263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8264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08265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08266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8267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8268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08269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08270" name="Text Box 14"/>
          <p:cNvSpPr txBox="1">
            <a:spLocks noChangeArrowheads="1"/>
          </p:cNvSpPr>
          <p:nvPr/>
        </p:nvSpPr>
        <p:spPr bwMode="auto">
          <a:xfrm>
            <a:off x="4291013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08271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08272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8273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8274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8275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08276" name="Text Box 20"/>
          <p:cNvSpPr txBox="1">
            <a:spLocks noChangeArrowheads="1"/>
          </p:cNvSpPr>
          <p:nvPr/>
        </p:nvSpPr>
        <p:spPr bwMode="auto">
          <a:xfrm>
            <a:off x="4310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08277" name="Line 21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8278" name="Group 22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08279" name="Rectangle 23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8280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8281" name="Text Box 25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sp>
        <p:nvSpPr>
          <p:cNvPr id="608282" name="Line 26"/>
          <p:cNvSpPr>
            <a:spLocks noChangeShapeType="1"/>
          </p:cNvSpPr>
          <p:nvPr/>
        </p:nvSpPr>
        <p:spPr bwMode="auto">
          <a:xfrm>
            <a:off x="4419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8283" name="Line 27"/>
          <p:cNvSpPr>
            <a:spLocks noChangeShapeType="1"/>
          </p:cNvSpPr>
          <p:nvPr/>
        </p:nvSpPr>
        <p:spPr bwMode="auto">
          <a:xfrm>
            <a:off x="4648200" y="54864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8284" name="Group 28"/>
          <p:cNvGrpSpPr>
            <a:grpSpLocks/>
          </p:cNvGrpSpPr>
          <p:nvPr/>
        </p:nvGrpSpPr>
        <p:grpSpPr bwMode="auto">
          <a:xfrm>
            <a:off x="5105400" y="5334000"/>
            <a:ext cx="762000" cy="304800"/>
            <a:chOff x="1632" y="2928"/>
            <a:chExt cx="480" cy="192"/>
          </a:xfrm>
        </p:grpSpPr>
        <p:sp>
          <p:nvSpPr>
            <p:cNvPr id="608285" name="Rectangle 29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8286" name="Line 3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8287" name="Text Box 31"/>
          <p:cNvSpPr txBox="1">
            <a:spLocks noChangeArrowheads="1"/>
          </p:cNvSpPr>
          <p:nvPr/>
        </p:nvSpPr>
        <p:spPr bwMode="auto">
          <a:xfrm>
            <a:off x="51974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7</a:t>
            </a:r>
          </a:p>
        </p:txBody>
      </p:sp>
      <p:sp>
        <p:nvSpPr>
          <p:cNvPr id="608288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87" grpId="0" autoUpdateAnimBg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ChangeArrowheads="1"/>
          </p:cNvSpPr>
          <p:nvPr/>
        </p:nvSpPr>
        <p:spPr bwMode="auto">
          <a:xfrm>
            <a:off x="3200400" y="5334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9286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09287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9288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09289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09290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9291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9292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09293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09294" name="Text Box 14"/>
          <p:cNvSpPr txBox="1">
            <a:spLocks noChangeArrowheads="1"/>
          </p:cNvSpPr>
          <p:nvPr/>
        </p:nvSpPr>
        <p:spPr bwMode="auto">
          <a:xfrm>
            <a:off x="4291013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09295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09296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9297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9298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9299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09300" name="Line 20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9301" name="Group 21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09302" name="Rectangle 22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9303" name="Line 23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9304" name="Text Box 24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sp>
        <p:nvSpPr>
          <p:cNvPr id="609305" name="Line 25"/>
          <p:cNvSpPr>
            <a:spLocks noChangeShapeType="1"/>
          </p:cNvSpPr>
          <p:nvPr/>
        </p:nvSpPr>
        <p:spPr bwMode="auto">
          <a:xfrm>
            <a:off x="4419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9306" name="Text Box 26"/>
          <p:cNvSpPr txBox="1">
            <a:spLocks noChangeArrowheads="1"/>
          </p:cNvSpPr>
          <p:nvPr/>
        </p:nvSpPr>
        <p:spPr bwMode="auto">
          <a:xfrm>
            <a:off x="4310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09307" name="Line 27"/>
          <p:cNvSpPr>
            <a:spLocks noChangeShapeType="1"/>
          </p:cNvSpPr>
          <p:nvPr/>
        </p:nvSpPr>
        <p:spPr bwMode="auto">
          <a:xfrm>
            <a:off x="4648200" y="54864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9308" name="Group 28"/>
          <p:cNvGrpSpPr>
            <a:grpSpLocks/>
          </p:cNvGrpSpPr>
          <p:nvPr/>
        </p:nvGrpSpPr>
        <p:grpSpPr bwMode="auto">
          <a:xfrm>
            <a:off x="5105400" y="5334000"/>
            <a:ext cx="762000" cy="304800"/>
            <a:chOff x="1632" y="2928"/>
            <a:chExt cx="480" cy="192"/>
          </a:xfrm>
        </p:grpSpPr>
        <p:sp>
          <p:nvSpPr>
            <p:cNvPr id="609309" name="Rectangle 29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9310" name="Line 3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9311" name="Text Box 31"/>
          <p:cNvSpPr txBox="1">
            <a:spLocks noChangeArrowheads="1"/>
          </p:cNvSpPr>
          <p:nvPr/>
        </p:nvSpPr>
        <p:spPr bwMode="auto">
          <a:xfrm>
            <a:off x="51974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7</a:t>
            </a:r>
          </a:p>
        </p:txBody>
      </p:sp>
      <p:sp>
        <p:nvSpPr>
          <p:cNvPr id="609312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ChangeArrowheads="1"/>
          </p:cNvSpPr>
          <p:nvPr/>
        </p:nvSpPr>
        <p:spPr bwMode="auto">
          <a:xfrm>
            <a:off x="3200400" y="15240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0310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</a:t>
            </a:r>
            <a:r>
              <a:rPr lang="en-US" altLang="zh-CN" sz="2000" b="1">
                <a:solidFill>
                  <a:srgbClr val="FFFFFF"/>
                </a:solidFill>
              </a:rPr>
              <a:t>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10311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0312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10313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10314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0315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0316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10317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10318" name="Text Box 14"/>
          <p:cNvSpPr txBox="1">
            <a:spLocks noChangeArrowheads="1"/>
          </p:cNvSpPr>
          <p:nvPr/>
        </p:nvSpPr>
        <p:spPr bwMode="auto">
          <a:xfrm>
            <a:off x="4291013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10319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10320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0321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0322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0323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10324" name="Line 20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0325" name="Group 21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10326" name="Rectangle 22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0327" name="Line 23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0328" name="Text Box 24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sp>
        <p:nvSpPr>
          <p:cNvPr id="610329" name="Line 25"/>
          <p:cNvSpPr>
            <a:spLocks noChangeShapeType="1"/>
          </p:cNvSpPr>
          <p:nvPr/>
        </p:nvSpPr>
        <p:spPr bwMode="auto">
          <a:xfrm>
            <a:off x="4419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0330" name="Line 26"/>
          <p:cNvSpPr>
            <a:spLocks noChangeShapeType="1"/>
          </p:cNvSpPr>
          <p:nvPr/>
        </p:nvSpPr>
        <p:spPr bwMode="auto">
          <a:xfrm>
            <a:off x="4724400" y="4800600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0331" name="Text Box 27"/>
          <p:cNvSpPr txBox="1">
            <a:spLocks noChangeArrowheads="1"/>
          </p:cNvSpPr>
          <p:nvPr/>
        </p:nvSpPr>
        <p:spPr bwMode="auto">
          <a:xfrm>
            <a:off x="4310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10332" name="Line 28"/>
          <p:cNvSpPr>
            <a:spLocks noChangeShapeType="1"/>
          </p:cNvSpPr>
          <p:nvPr/>
        </p:nvSpPr>
        <p:spPr bwMode="auto">
          <a:xfrm>
            <a:off x="4648200" y="54864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0333" name="Group 29"/>
          <p:cNvGrpSpPr>
            <a:grpSpLocks/>
          </p:cNvGrpSpPr>
          <p:nvPr/>
        </p:nvGrpSpPr>
        <p:grpSpPr bwMode="auto">
          <a:xfrm>
            <a:off x="5105400" y="5334000"/>
            <a:ext cx="762000" cy="304800"/>
            <a:chOff x="1632" y="2928"/>
            <a:chExt cx="480" cy="192"/>
          </a:xfrm>
        </p:grpSpPr>
        <p:sp>
          <p:nvSpPr>
            <p:cNvPr id="610334" name="Rectangle 3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0335" name="Line 3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0336" name="Text Box 32"/>
          <p:cNvSpPr txBox="1">
            <a:spLocks noChangeArrowheads="1"/>
          </p:cNvSpPr>
          <p:nvPr/>
        </p:nvSpPr>
        <p:spPr bwMode="auto">
          <a:xfrm>
            <a:off x="51974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7</a:t>
            </a:r>
          </a:p>
        </p:txBody>
      </p:sp>
      <p:sp>
        <p:nvSpPr>
          <p:cNvPr id="610337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30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ChangeArrowheads="1"/>
          </p:cNvSpPr>
          <p:nvPr/>
        </p:nvSpPr>
        <p:spPr bwMode="auto">
          <a:xfrm>
            <a:off x="3200400" y="1828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1336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11337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11338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1339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1340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11341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11342" name="Text Box 14"/>
          <p:cNvSpPr txBox="1">
            <a:spLocks noChangeArrowheads="1"/>
          </p:cNvSpPr>
          <p:nvPr/>
        </p:nvSpPr>
        <p:spPr bwMode="auto">
          <a:xfrm>
            <a:off x="4291013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11343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11344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1345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1346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1347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11348" name="Line 20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1349" name="Group 21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11350" name="Rectangle 22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1351" name="Line 23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1352" name="Text Box 24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sp>
        <p:nvSpPr>
          <p:cNvPr id="611353" name="Line 25"/>
          <p:cNvSpPr>
            <a:spLocks noChangeShapeType="1"/>
          </p:cNvSpPr>
          <p:nvPr/>
        </p:nvSpPr>
        <p:spPr bwMode="auto">
          <a:xfrm>
            <a:off x="4419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1354" name="Line 26"/>
          <p:cNvSpPr>
            <a:spLocks noChangeShapeType="1"/>
          </p:cNvSpPr>
          <p:nvPr/>
        </p:nvSpPr>
        <p:spPr bwMode="auto">
          <a:xfrm>
            <a:off x="4724400" y="4800600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1355" name="Text Box 27"/>
          <p:cNvSpPr txBox="1">
            <a:spLocks noChangeArrowheads="1"/>
          </p:cNvSpPr>
          <p:nvPr/>
        </p:nvSpPr>
        <p:spPr bwMode="auto">
          <a:xfrm>
            <a:off x="4310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11356" name="Line 28"/>
          <p:cNvSpPr>
            <a:spLocks noChangeShapeType="1"/>
          </p:cNvSpPr>
          <p:nvPr/>
        </p:nvSpPr>
        <p:spPr bwMode="auto">
          <a:xfrm>
            <a:off x="4648200" y="54864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1357" name="Group 29"/>
          <p:cNvGrpSpPr>
            <a:grpSpLocks/>
          </p:cNvGrpSpPr>
          <p:nvPr/>
        </p:nvGrpSpPr>
        <p:grpSpPr bwMode="auto">
          <a:xfrm>
            <a:off x="5105400" y="5334000"/>
            <a:ext cx="762000" cy="304800"/>
            <a:chOff x="1632" y="2928"/>
            <a:chExt cx="480" cy="192"/>
          </a:xfrm>
        </p:grpSpPr>
        <p:sp>
          <p:nvSpPr>
            <p:cNvPr id="611358" name="Rectangle 3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1359" name="Line 3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1360" name="Text Box 32"/>
          <p:cNvSpPr txBox="1">
            <a:spLocks noChangeArrowheads="1"/>
          </p:cNvSpPr>
          <p:nvPr/>
        </p:nvSpPr>
        <p:spPr bwMode="auto">
          <a:xfrm>
            <a:off x="51974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7</a:t>
            </a:r>
          </a:p>
        </p:txBody>
      </p:sp>
      <p:sp>
        <p:nvSpPr>
          <p:cNvPr id="611361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5-1</a:t>
            </a:r>
            <a:r>
              <a:rPr lang="en-US" altLang="zh-CN" sz="24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按二进制位串形式输出正整数的值。</a:t>
            </a:r>
          </a:p>
        </p:txBody>
      </p:sp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107950" y="836613"/>
            <a:ext cx="8135938" cy="51704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void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bitDisplay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(unsigned value)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{ unsigned c;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unsigned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bitMask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=1&lt;&lt;31;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掩码，最高位置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endParaRPr lang="en-US" altLang="zh-CN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&lt;&lt;value&lt;&lt;'=';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for(c=1;c&lt;=32;c++)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{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&lt;&lt;(value&amp;bitMask?'1':'0');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输出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的最高位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value&lt;&lt;=1;	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左移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if(c%8==0) 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&lt;&lt;' 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48338" y="2852738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24525" y="3413125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</a:tr>
            </a:tbl>
          </a:graphicData>
        </a:graphic>
      </p:graphicFrame>
      <p:sp>
        <p:nvSpPr>
          <p:cNvPr id="18476" name="矩形 8"/>
          <p:cNvSpPr>
            <a:spLocks noChangeArrowheads="1"/>
          </p:cNvSpPr>
          <p:nvPr/>
        </p:nvSpPr>
        <p:spPr bwMode="auto">
          <a:xfrm>
            <a:off x="4859338" y="2852738"/>
            <a:ext cx="885179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cs typeface="Courier New" pitchFamily="49" charset="0"/>
              </a:rPr>
              <a:t>value</a:t>
            </a:r>
            <a:endParaRPr lang="zh-CN" altLang="en-US" b="1"/>
          </a:p>
        </p:txBody>
      </p:sp>
      <p:sp>
        <p:nvSpPr>
          <p:cNvPr id="18478" name="矩形 10"/>
          <p:cNvSpPr>
            <a:spLocks noChangeArrowheads="1"/>
          </p:cNvSpPr>
          <p:nvPr/>
        </p:nvSpPr>
        <p:spPr bwMode="auto">
          <a:xfrm>
            <a:off x="5692775" y="3903663"/>
            <a:ext cx="392113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0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cxnSp>
        <p:nvCxnSpPr>
          <p:cNvPr id="18479" name="直接箭头连接符 8"/>
          <p:cNvCxnSpPr>
            <a:cxnSpLocks noChangeShapeType="1"/>
          </p:cNvCxnSpPr>
          <p:nvPr/>
        </p:nvCxnSpPr>
        <p:spPr bwMode="auto">
          <a:xfrm rot="10800000">
            <a:off x="6300788" y="2565400"/>
            <a:ext cx="1439862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stealth" w="lg" len="lg"/>
          </a:ln>
        </p:spPr>
      </p:cxn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435491" y="3395963"/>
            <a:ext cx="1279517" cy="461665"/>
          </a:xfrm>
          <a:prstGeom prst="rect">
            <a:avLst/>
          </a:prstGeom>
          <a:solidFill>
            <a:srgbClr val="BAFED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>
                <a:cs typeface="Courier New" pitchFamily="49" charset="0"/>
              </a:rPr>
              <a:t>bitMask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ChangeArrowheads="1"/>
          </p:cNvSpPr>
          <p:nvPr/>
        </p:nvSpPr>
        <p:spPr bwMode="auto">
          <a:xfrm>
            <a:off x="3200400" y="1828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58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12359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2360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12361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12362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2363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2364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12365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12366" name="Text Box 14"/>
          <p:cNvSpPr txBox="1">
            <a:spLocks noChangeArrowheads="1"/>
          </p:cNvSpPr>
          <p:nvPr/>
        </p:nvSpPr>
        <p:spPr bwMode="auto">
          <a:xfrm>
            <a:off x="4291013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12367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2369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2370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2371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12372" name="Line 20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2373" name="Group 21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12374" name="Rectangle 22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2375" name="Line 23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2376" name="Text Box 24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sp>
        <p:nvSpPr>
          <p:cNvPr id="612377" name="Line 25"/>
          <p:cNvSpPr>
            <a:spLocks noChangeShapeType="1"/>
          </p:cNvSpPr>
          <p:nvPr/>
        </p:nvSpPr>
        <p:spPr bwMode="auto">
          <a:xfrm>
            <a:off x="4724400" y="4800600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2378" name="Line 26"/>
          <p:cNvSpPr>
            <a:spLocks noChangeShapeType="1"/>
          </p:cNvSpPr>
          <p:nvPr/>
        </p:nvSpPr>
        <p:spPr bwMode="auto">
          <a:xfrm>
            <a:off x="4572000" y="4267200"/>
            <a:ext cx="914400" cy="1066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2379" name="Text Box 27"/>
          <p:cNvSpPr txBox="1">
            <a:spLocks noChangeArrowheads="1"/>
          </p:cNvSpPr>
          <p:nvPr/>
        </p:nvSpPr>
        <p:spPr bwMode="auto">
          <a:xfrm>
            <a:off x="4310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12380" name="Line 28"/>
          <p:cNvSpPr>
            <a:spLocks noChangeShapeType="1"/>
          </p:cNvSpPr>
          <p:nvPr/>
        </p:nvSpPr>
        <p:spPr bwMode="auto">
          <a:xfrm>
            <a:off x="4648200" y="54864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2381" name="Group 29"/>
          <p:cNvGrpSpPr>
            <a:grpSpLocks/>
          </p:cNvGrpSpPr>
          <p:nvPr/>
        </p:nvGrpSpPr>
        <p:grpSpPr bwMode="auto">
          <a:xfrm>
            <a:off x="5105400" y="5334000"/>
            <a:ext cx="762000" cy="304800"/>
            <a:chOff x="1632" y="2928"/>
            <a:chExt cx="480" cy="192"/>
          </a:xfrm>
        </p:grpSpPr>
        <p:sp>
          <p:nvSpPr>
            <p:cNvPr id="612382" name="Rectangle 3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2383" name="Line 3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2384" name="Text Box 32"/>
          <p:cNvSpPr txBox="1">
            <a:spLocks noChangeArrowheads="1"/>
          </p:cNvSpPr>
          <p:nvPr/>
        </p:nvSpPr>
        <p:spPr bwMode="auto">
          <a:xfrm>
            <a:off x="51974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7</a:t>
            </a:r>
          </a:p>
        </p:txBody>
      </p:sp>
      <p:sp>
        <p:nvSpPr>
          <p:cNvPr id="612385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78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ChangeArrowheads="1"/>
          </p:cNvSpPr>
          <p:nvPr/>
        </p:nvSpPr>
        <p:spPr bwMode="auto">
          <a:xfrm>
            <a:off x="3200400" y="2209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3382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</a:t>
            </a:r>
            <a:r>
              <a:rPr lang="en-US" altLang="zh-CN" sz="2000"/>
              <a:t>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13383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3384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13385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13386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3387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3388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13389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13390" name="Text Box 14"/>
          <p:cNvSpPr txBox="1">
            <a:spLocks noChangeArrowheads="1"/>
          </p:cNvSpPr>
          <p:nvPr/>
        </p:nvSpPr>
        <p:spPr bwMode="auto">
          <a:xfrm>
            <a:off x="5380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13391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13392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3393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3394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3395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13396" name="Text Box 20"/>
          <p:cNvSpPr txBox="1">
            <a:spLocks noChangeArrowheads="1"/>
          </p:cNvSpPr>
          <p:nvPr/>
        </p:nvSpPr>
        <p:spPr bwMode="auto">
          <a:xfrm>
            <a:off x="5453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13397" name="Line 21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3398" name="Group 22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13399" name="Rectangle 23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3400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3401" name="Text Box 25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grpSp>
        <p:nvGrpSpPr>
          <p:cNvPr id="613402" name="Group 26"/>
          <p:cNvGrpSpPr>
            <a:grpSpLocks/>
          </p:cNvGrpSpPr>
          <p:nvPr/>
        </p:nvGrpSpPr>
        <p:grpSpPr bwMode="auto">
          <a:xfrm>
            <a:off x="4724400" y="4632325"/>
            <a:ext cx="1219200" cy="366713"/>
            <a:chOff x="2928" y="3350"/>
            <a:chExt cx="768" cy="231"/>
          </a:xfrm>
        </p:grpSpPr>
        <p:sp>
          <p:nvSpPr>
            <p:cNvPr id="613403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3404" name="Group 28"/>
            <p:cNvGrpSpPr>
              <a:grpSpLocks/>
            </p:cNvGrpSpPr>
            <p:nvPr/>
          </p:nvGrpSpPr>
          <p:grpSpPr bwMode="auto">
            <a:xfrm>
              <a:off x="3216" y="3360"/>
              <a:ext cx="480" cy="192"/>
              <a:chOff x="1632" y="2928"/>
              <a:chExt cx="480" cy="192"/>
            </a:xfrm>
          </p:grpSpPr>
          <p:sp>
            <p:nvSpPr>
              <p:cNvPr id="613405" name="Rectangle 2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3406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3407" name="Text Box 31"/>
            <p:cNvSpPr txBox="1">
              <a:spLocks noChangeArrowheads="1"/>
            </p:cNvSpPr>
            <p:nvPr/>
          </p:nvSpPr>
          <p:spPr bwMode="auto">
            <a:xfrm>
              <a:off x="3274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7</a:t>
              </a:r>
            </a:p>
          </p:txBody>
        </p:sp>
      </p:grpSp>
      <p:sp>
        <p:nvSpPr>
          <p:cNvPr id="613408" name="Line 32"/>
          <p:cNvSpPr>
            <a:spLocks noChangeShapeType="1"/>
          </p:cNvSpPr>
          <p:nvPr/>
        </p:nvSpPr>
        <p:spPr bwMode="auto">
          <a:xfrm flipV="1">
            <a:off x="5562600" y="49530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3409" name="Line 33"/>
          <p:cNvSpPr>
            <a:spLocks noChangeShapeType="1"/>
          </p:cNvSpPr>
          <p:nvPr/>
        </p:nvSpPr>
        <p:spPr bwMode="auto">
          <a:xfrm>
            <a:off x="5562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3410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3200400" y="2209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06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</a:t>
            </a:r>
            <a:r>
              <a:rPr lang="en-US" altLang="zh-CN" sz="2000"/>
              <a:t>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14407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4408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14409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14410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411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4412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14413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14414" name="Text Box 14"/>
          <p:cNvSpPr txBox="1">
            <a:spLocks noChangeArrowheads="1"/>
          </p:cNvSpPr>
          <p:nvPr/>
        </p:nvSpPr>
        <p:spPr bwMode="auto">
          <a:xfrm>
            <a:off x="5380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14415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14416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417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4418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4419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14420" name="Text Box 20"/>
          <p:cNvSpPr txBox="1">
            <a:spLocks noChangeArrowheads="1"/>
          </p:cNvSpPr>
          <p:nvPr/>
        </p:nvSpPr>
        <p:spPr bwMode="auto">
          <a:xfrm>
            <a:off x="5453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14421" name="Line 21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4422" name="Group 22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14423" name="Rectangle 23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424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4425" name="Text Box 25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grpSp>
        <p:nvGrpSpPr>
          <p:cNvPr id="614426" name="Group 26"/>
          <p:cNvGrpSpPr>
            <a:grpSpLocks/>
          </p:cNvGrpSpPr>
          <p:nvPr/>
        </p:nvGrpSpPr>
        <p:grpSpPr bwMode="auto">
          <a:xfrm>
            <a:off x="4724400" y="4632325"/>
            <a:ext cx="1219200" cy="366713"/>
            <a:chOff x="2928" y="3350"/>
            <a:chExt cx="768" cy="231"/>
          </a:xfrm>
        </p:grpSpPr>
        <p:sp>
          <p:nvSpPr>
            <p:cNvPr id="614427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4428" name="Group 28"/>
            <p:cNvGrpSpPr>
              <a:grpSpLocks/>
            </p:cNvGrpSpPr>
            <p:nvPr/>
          </p:nvGrpSpPr>
          <p:grpSpPr bwMode="auto">
            <a:xfrm>
              <a:off x="3216" y="3360"/>
              <a:ext cx="480" cy="192"/>
              <a:chOff x="1632" y="2928"/>
              <a:chExt cx="480" cy="192"/>
            </a:xfrm>
          </p:grpSpPr>
          <p:sp>
            <p:nvSpPr>
              <p:cNvPr id="614429" name="Rectangle 2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430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4431" name="Text Box 31"/>
            <p:cNvSpPr txBox="1">
              <a:spLocks noChangeArrowheads="1"/>
            </p:cNvSpPr>
            <p:nvPr/>
          </p:nvSpPr>
          <p:spPr bwMode="auto">
            <a:xfrm>
              <a:off x="3274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7</a:t>
              </a:r>
            </a:p>
          </p:txBody>
        </p:sp>
      </p:grpSp>
      <p:sp>
        <p:nvSpPr>
          <p:cNvPr id="614432" name="Line 32"/>
          <p:cNvSpPr>
            <a:spLocks noChangeShapeType="1"/>
          </p:cNvSpPr>
          <p:nvPr/>
        </p:nvSpPr>
        <p:spPr bwMode="auto">
          <a:xfrm>
            <a:off x="5562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4433" name="Line 33"/>
          <p:cNvSpPr>
            <a:spLocks noChangeShapeType="1"/>
          </p:cNvSpPr>
          <p:nvPr/>
        </p:nvSpPr>
        <p:spPr bwMode="auto">
          <a:xfrm>
            <a:off x="5715000" y="54864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4434" name="Group 34"/>
          <p:cNvGrpSpPr>
            <a:grpSpLocks/>
          </p:cNvGrpSpPr>
          <p:nvPr/>
        </p:nvGrpSpPr>
        <p:grpSpPr bwMode="auto">
          <a:xfrm>
            <a:off x="6172200" y="5334000"/>
            <a:ext cx="762000" cy="304800"/>
            <a:chOff x="1632" y="2928"/>
            <a:chExt cx="480" cy="192"/>
          </a:xfrm>
        </p:grpSpPr>
        <p:sp>
          <p:nvSpPr>
            <p:cNvPr id="614435" name="Rectangle 35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436" name="Line 36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4437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3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ChangeArrowheads="1"/>
          </p:cNvSpPr>
          <p:nvPr/>
        </p:nvSpPr>
        <p:spPr bwMode="auto">
          <a:xfrm>
            <a:off x="3200400" y="25146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30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</a:t>
            </a:r>
            <a:r>
              <a:rPr lang="en-US" altLang="zh-CN" sz="2000"/>
              <a:t>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15431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5432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15433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15434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5435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5436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15437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15438" name="Text Box 14"/>
          <p:cNvSpPr txBox="1">
            <a:spLocks noChangeArrowheads="1"/>
          </p:cNvSpPr>
          <p:nvPr/>
        </p:nvSpPr>
        <p:spPr bwMode="auto">
          <a:xfrm>
            <a:off x="5380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15439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15440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441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5442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443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15444" name="Text Box 20"/>
          <p:cNvSpPr txBox="1">
            <a:spLocks noChangeArrowheads="1"/>
          </p:cNvSpPr>
          <p:nvPr/>
        </p:nvSpPr>
        <p:spPr bwMode="auto">
          <a:xfrm>
            <a:off x="5453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15445" name="Line 21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5446" name="Group 22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15447" name="Rectangle 23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448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5449" name="Text Box 25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grpSp>
        <p:nvGrpSpPr>
          <p:cNvPr id="615450" name="Group 26"/>
          <p:cNvGrpSpPr>
            <a:grpSpLocks/>
          </p:cNvGrpSpPr>
          <p:nvPr/>
        </p:nvGrpSpPr>
        <p:grpSpPr bwMode="auto">
          <a:xfrm>
            <a:off x="4724400" y="4632325"/>
            <a:ext cx="1219200" cy="366713"/>
            <a:chOff x="2928" y="3350"/>
            <a:chExt cx="768" cy="231"/>
          </a:xfrm>
        </p:grpSpPr>
        <p:sp>
          <p:nvSpPr>
            <p:cNvPr id="615451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5452" name="Group 28"/>
            <p:cNvGrpSpPr>
              <a:grpSpLocks/>
            </p:cNvGrpSpPr>
            <p:nvPr/>
          </p:nvGrpSpPr>
          <p:grpSpPr bwMode="auto">
            <a:xfrm>
              <a:off x="3216" y="3360"/>
              <a:ext cx="480" cy="192"/>
              <a:chOff x="1632" y="2928"/>
              <a:chExt cx="480" cy="192"/>
            </a:xfrm>
          </p:grpSpPr>
          <p:sp>
            <p:nvSpPr>
              <p:cNvPr id="615453" name="Rectangle 2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5454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5455" name="Text Box 31"/>
            <p:cNvSpPr txBox="1">
              <a:spLocks noChangeArrowheads="1"/>
            </p:cNvSpPr>
            <p:nvPr/>
          </p:nvSpPr>
          <p:spPr bwMode="auto">
            <a:xfrm>
              <a:off x="3274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7</a:t>
              </a:r>
            </a:p>
          </p:txBody>
        </p:sp>
      </p:grpSp>
      <p:sp>
        <p:nvSpPr>
          <p:cNvPr id="615456" name="Line 32"/>
          <p:cNvSpPr>
            <a:spLocks noChangeShapeType="1"/>
          </p:cNvSpPr>
          <p:nvPr/>
        </p:nvSpPr>
        <p:spPr bwMode="auto">
          <a:xfrm>
            <a:off x="5562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5457" name="Group 33"/>
          <p:cNvGrpSpPr>
            <a:grpSpLocks/>
          </p:cNvGrpSpPr>
          <p:nvPr/>
        </p:nvGrpSpPr>
        <p:grpSpPr bwMode="auto">
          <a:xfrm>
            <a:off x="5715000" y="5334000"/>
            <a:ext cx="1219200" cy="304800"/>
            <a:chOff x="3600" y="3360"/>
            <a:chExt cx="768" cy="192"/>
          </a:xfrm>
        </p:grpSpPr>
        <p:sp>
          <p:nvSpPr>
            <p:cNvPr id="615458" name="Line 34"/>
            <p:cNvSpPr>
              <a:spLocks noChangeShapeType="1"/>
            </p:cNvSpPr>
            <p:nvPr/>
          </p:nvSpPr>
          <p:spPr bwMode="auto">
            <a:xfrm>
              <a:off x="360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5459" name="Group 35"/>
            <p:cNvGrpSpPr>
              <a:grpSpLocks/>
            </p:cNvGrpSpPr>
            <p:nvPr/>
          </p:nvGrpSpPr>
          <p:grpSpPr bwMode="auto">
            <a:xfrm>
              <a:off x="3888" y="3360"/>
              <a:ext cx="480" cy="192"/>
              <a:chOff x="1632" y="2928"/>
              <a:chExt cx="480" cy="192"/>
            </a:xfrm>
          </p:grpSpPr>
          <p:sp>
            <p:nvSpPr>
              <p:cNvPr id="615460" name="Rectangle 3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5461" name="Line 3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5462" name="Text Box 38"/>
          <p:cNvSpPr txBox="1">
            <a:spLocks noChangeArrowheads="1"/>
          </p:cNvSpPr>
          <p:nvPr/>
        </p:nvSpPr>
        <p:spPr bwMode="auto">
          <a:xfrm>
            <a:off x="62642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15463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62" grpId="0" autoUpdateAnimBg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3" name="Text Box 5"/>
          <p:cNvSpPr txBox="1">
            <a:spLocks noChangeArrowheads="1"/>
          </p:cNvSpPr>
          <p:nvPr/>
        </p:nvSpPr>
        <p:spPr bwMode="auto">
          <a:xfrm>
            <a:off x="3276600" y="457200"/>
            <a:ext cx="2895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: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16454" name="Text Box 6"/>
          <p:cNvSpPr txBox="1">
            <a:spLocks noChangeArrowheads="1"/>
          </p:cNvSpPr>
          <p:nvPr/>
        </p:nvSpPr>
        <p:spPr bwMode="auto">
          <a:xfrm>
            <a:off x="3260725" y="1827213"/>
            <a:ext cx="2184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/>
              <a:t>p -&gt; next = NULL ;</a:t>
            </a:r>
          </a:p>
          <a:p>
            <a:pPr algn="l">
              <a:lnSpc>
                <a:spcPct val="140000"/>
              </a:lnSpc>
            </a:pPr>
            <a:r>
              <a:rPr lang="en-US" altLang="zh-CN" sz="2000"/>
              <a:t>delete  s ;</a:t>
            </a:r>
          </a:p>
          <a:p>
            <a:pPr algn="l">
              <a:lnSpc>
                <a:spcPct val="140000"/>
              </a:lnSpc>
            </a:pPr>
            <a:r>
              <a:rPr lang="en-US" altLang="zh-CN" sz="2000"/>
              <a:t>return ( head ) ;</a:t>
            </a:r>
          </a:p>
        </p:txBody>
      </p:sp>
      <p:sp>
        <p:nvSpPr>
          <p:cNvPr id="616455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6456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16457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16458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459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6460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16461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16462" name="Text Box 14"/>
          <p:cNvSpPr txBox="1">
            <a:spLocks noChangeArrowheads="1"/>
          </p:cNvSpPr>
          <p:nvPr/>
        </p:nvSpPr>
        <p:spPr bwMode="auto">
          <a:xfrm>
            <a:off x="5380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16463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16464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465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6466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467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16468" name="Text Box 20"/>
          <p:cNvSpPr txBox="1">
            <a:spLocks noChangeArrowheads="1"/>
          </p:cNvSpPr>
          <p:nvPr/>
        </p:nvSpPr>
        <p:spPr bwMode="auto">
          <a:xfrm>
            <a:off x="5453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16469" name="Line 21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6470" name="Group 22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16471" name="Rectangle 23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472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6473" name="Text Box 25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grpSp>
        <p:nvGrpSpPr>
          <p:cNvPr id="616474" name="Group 26"/>
          <p:cNvGrpSpPr>
            <a:grpSpLocks/>
          </p:cNvGrpSpPr>
          <p:nvPr/>
        </p:nvGrpSpPr>
        <p:grpSpPr bwMode="auto">
          <a:xfrm>
            <a:off x="4724400" y="4632325"/>
            <a:ext cx="1219200" cy="366713"/>
            <a:chOff x="2928" y="3350"/>
            <a:chExt cx="768" cy="231"/>
          </a:xfrm>
        </p:grpSpPr>
        <p:sp>
          <p:nvSpPr>
            <p:cNvPr id="616475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6476" name="Group 28"/>
            <p:cNvGrpSpPr>
              <a:grpSpLocks/>
            </p:cNvGrpSpPr>
            <p:nvPr/>
          </p:nvGrpSpPr>
          <p:grpSpPr bwMode="auto">
            <a:xfrm>
              <a:off x="3216" y="3360"/>
              <a:ext cx="480" cy="192"/>
              <a:chOff x="1632" y="2928"/>
              <a:chExt cx="480" cy="192"/>
            </a:xfrm>
          </p:grpSpPr>
          <p:sp>
            <p:nvSpPr>
              <p:cNvPr id="616477" name="Rectangle 2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478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6479" name="Text Box 31"/>
            <p:cNvSpPr txBox="1">
              <a:spLocks noChangeArrowheads="1"/>
            </p:cNvSpPr>
            <p:nvPr/>
          </p:nvSpPr>
          <p:spPr bwMode="auto">
            <a:xfrm>
              <a:off x="3274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7</a:t>
              </a:r>
            </a:p>
          </p:txBody>
        </p:sp>
      </p:grpSp>
      <p:sp>
        <p:nvSpPr>
          <p:cNvPr id="616480" name="Line 32"/>
          <p:cNvSpPr>
            <a:spLocks noChangeShapeType="1"/>
          </p:cNvSpPr>
          <p:nvPr/>
        </p:nvSpPr>
        <p:spPr bwMode="auto">
          <a:xfrm>
            <a:off x="5562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6481" name="Group 33"/>
          <p:cNvGrpSpPr>
            <a:grpSpLocks/>
          </p:cNvGrpSpPr>
          <p:nvPr/>
        </p:nvGrpSpPr>
        <p:grpSpPr bwMode="auto">
          <a:xfrm>
            <a:off x="5715000" y="5334000"/>
            <a:ext cx="1219200" cy="304800"/>
            <a:chOff x="3600" y="3360"/>
            <a:chExt cx="768" cy="192"/>
          </a:xfrm>
        </p:grpSpPr>
        <p:sp>
          <p:nvSpPr>
            <p:cNvPr id="616482" name="Line 34"/>
            <p:cNvSpPr>
              <a:spLocks noChangeShapeType="1"/>
            </p:cNvSpPr>
            <p:nvPr/>
          </p:nvSpPr>
          <p:spPr bwMode="auto">
            <a:xfrm>
              <a:off x="360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6483" name="Group 35"/>
            <p:cNvGrpSpPr>
              <a:grpSpLocks/>
            </p:cNvGrpSpPr>
            <p:nvPr/>
          </p:nvGrpSpPr>
          <p:grpSpPr bwMode="auto">
            <a:xfrm>
              <a:off x="3888" y="3360"/>
              <a:ext cx="480" cy="192"/>
              <a:chOff x="1632" y="2928"/>
              <a:chExt cx="480" cy="192"/>
            </a:xfrm>
          </p:grpSpPr>
          <p:sp>
            <p:nvSpPr>
              <p:cNvPr id="616484" name="Rectangle 3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485" name="Line 3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6486" name="Text Box 38"/>
          <p:cNvSpPr txBox="1">
            <a:spLocks noChangeArrowheads="1"/>
          </p:cNvSpPr>
          <p:nvPr/>
        </p:nvSpPr>
        <p:spPr bwMode="auto">
          <a:xfrm>
            <a:off x="62642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16487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4" grpId="0" autoUpdateAnimBg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ChangeArrowheads="1"/>
          </p:cNvSpPr>
          <p:nvPr/>
        </p:nvSpPr>
        <p:spPr bwMode="auto">
          <a:xfrm>
            <a:off x="3200400" y="5334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: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3260725" y="1827213"/>
            <a:ext cx="2184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/>
              <a:t>p -&gt; next = NULL ;</a:t>
            </a:r>
          </a:p>
          <a:p>
            <a:pPr algn="l">
              <a:lnSpc>
                <a:spcPct val="140000"/>
              </a:lnSpc>
            </a:pPr>
            <a:r>
              <a:rPr lang="en-US" altLang="zh-CN" sz="2000"/>
              <a:t>delete  s ;</a:t>
            </a:r>
          </a:p>
          <a:p>
            <a:pPr algn="l">
              <a:lnSpc>
                <a:spcPct val="140000"/>
              </a:lnSpc>
            </a:pPr>
            <a:r>
              <a:rPr lang="en-US" altLang="zh-CN" sz="2000"/>
              <a:t>return ( head ) ;</a:t>
            </a:r>
          </a:p>
        </p:txBody>
      </p:sp>
      <p:sp>
        <p:nvSpPr>
          <p:cNvPr id="617480" name="Line 8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7481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17482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17483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7484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7485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17486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17487" name="Text Box 15"/>
          <p:cNvSpPr txBox="1">
            <a:spLocks noChangeArrowheads="1"/>
          </p:cNvSpPr>
          <p:nvPr/>
        </p:nvSpPr>
        <p:spPr bwMode="auto">
          <a:xfrm>
            <a:off x="5380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17488" name="Group 16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17489" name="Rectangle 1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490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7491" name="Line 19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7492" name="Text Box 20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17493" name="Text Box 21"/>
          <p:cNvSpPr txBox="1">
            <a:spLocks noChangeArrowheads="1"/>
          </p:cNvSpPr>
          <p:nvPr/>
        </p:nvSpPr>
        <p:spPr bwMode="auto">
          <a:xfrm>
            <a:off x="5453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17494" name="Line 22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7495" name="Group 23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17496" name="Rectangle 24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497" name="Line 25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7498" name="Text Box 26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grpSp>
        <p:nvGrpSpPr>
          <p:cNvPr id="617499" name="Group 27"/>
          <p:cNvGrpSpPr>
            <a:grpSpLocks/>
          </p:cNvGrpSpPr>
          <p:nvPr/>
        </p:nvGrpSpPr>
        <p:grpSpPr bwMode="auto">
          <a:xfrm>
            <a:off x="4724400" y="4632325"/>
            <a:ext cx="1219200" cy="366713"/>
            <a:chOff x="2928" y="3350"/>
            <a:chExt cx="768" cy="231"/>
          </a:xfrm>
        </p:grpSpPr>
        <p:sp>
          <p:nvSpPr>
            <p:cNvPr id="617500" name="Line 28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7501" name="Group 29"/>
            <p:cNvGrpSpPr>
              <a:grpSpLocks/>
            </p:cNvGrpSpPr>
            <p:nvPr/>
          </p:nvGrpSpPr>
          <p:grpSpPr bwMode="auto">
            <a:xfrm>
              <a:off x="3216" y="3360"/>
              <a:ext cx="480" cy="192"/>
              <a:chOff x="1632" y="2928"/>
              <a:chExt cx="480" cy="192"/>
            </a:xfrm>
          </p:grpSpPr>
          <p:sp>
            <p:nvSpPr>
              <p:cNvPr id="617502" name="Rectangle 3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7503" name="Line 3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7504" name="Text Box 32"/>
            <p:cNvSpPr txBox="1">
              <a:spLocks noChangeArrowheads="1"/>
            </p:cNvSpPr>
            <p:nvPr/>
          </p:nvSpPr>
          <p:spPr bwMode="auto">
            <a:xfrm>
              <a:off x="3274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7</a:t>
              </a:r>
            </a:p>
          </p:txBody>
        </p:sp>
      </p:grpSp>
      <p:sp>
        <p:nvSpPr>
          <p:cNvPr id="617505" name="Line 33"/>
          <p:cNvSpPr>
            <a:spLocks noChangeShapeType="1"/>
          </p:cNvSpPr>
          <p:nvPr/>
        </p:nvSpPr>
        <p:spPr bwMode="auto">
          <a:xfrm>
            <a:off x="5562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7506" name="Group 34"/>
          <p:cNvGrpSpPr>
            <a:grpSpLocks/>
          </p:cNvGrpSpPr>
          <p:nvPr/>
        </p:nvGrpSpPr>
        <p:grpSpPr bwMode="auto">
          <a:xfrm>
            <a:off x="5715000" y="5334000"/>
            <a:ext cx="1219200" cy="304800"/>
            <a:chOff x="3600" y="3360"/>
            <a:chExt cx="768" cy="192"/>
          </a:xfrm>
        </p:grpSpPr>
        <p:sp>
          <p:nvSpPr>
            <p:cNvPr id="617507" name="Line 35"/>
            <p:cNvSpPr>
              <a:spLocks noChangeShapeType="1"/>
            </p:cNvSpPr>
            <p:nvPr/>
          </p:nvSpPr>
          <p:spPr bwMode="auto">
            <a:xfrm>
              <a:off x="360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7508" name="Group 36"/>
            <p:cNvGrpSpPr>
              <a:grpSpLocks/>
            </p:cNvGrpSpPr>
            <p:nvPr/>
          </p:nvGrpSpPr>
          <p:grpSpPr bwMode="auto">
            <a:xfrm>
              <a:off x="3888" y="3360"/>
              <a:ext cx="480" cy="192"/>
              <a:chOff x="1632" y="2928"/>
              <a:chExt cx="480" cy="192"/>
            </a:xfrm>
          </p:grpSpPr>
          <p:sp>
            <p:nvSpPr>
              <p:cNvPr id="617509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7510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7511" name="Text Box 39"/>
          <p:cNvSpPr txBox="1">
            <a:spLocks noChangeArrowheads="1"/>
          </p:cNvSpPr>
          <p:nvPr/>
        </p:nvSpPr>
        <p:spPr bwMode="auto">
          <a:xfrm>
            <a:off x="62642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17512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ChangeArrowheads="1"/>
          </p:cNvSpPr>
          <p:nvPr/>
        </p:nvSpPr>
        <p:spPr bwMode="auto">
          <a:xfrm>
            <a:off x="3200400" y="19812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502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: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18503" name="Text Box 7"/>
          <p:cNvSpPr txBox="1">
            <a:spLocks noChangeArrowheads="1"/>
          </p:cNvSpPr>
          <p:nvPr/>
        </p:nvSpPr>
        <p:spPr bwMode="auto">
          <a:xfrm>
            <a:off x="3260725" y="1827213"/>
            <a:ext cx="22733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p -&gt; next = NULL ;</a:t>
            </a:r>
          </a:p>
          <a:p>
            <a:pPr algn="l">
              <a:lnSpc>
                <a:spcPct val="140000"/>
              </a:lnSpc>
            </a:pPr>
            <a:r>
              <a:rPr lang="en-US" altLang="zh-CN" sz="2000"/>
              <a:t>delete  s ;</a:t>
            </a:r>
          </a:p>
          <a:p>
            <a:pPr algn="l">
              <a:lnSpc>
                <a:spcPct val="140000"/>
              </a:lnSpc>
            </a:pPr>
            <a:r>
              <a:rPr lang="en-US" altLang="zh-CN" sz="2000"/>
              <a:t>return ( head ) ;</a:t>
            </a:r>
          </a:p>
        </p:txBody>
      </p:sp>
      <p:sp>
        <p:nvSpPr>
          <p:cNvPr id="618504" name="Line 8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8505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18506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18507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8508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8509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18510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18511" name="Text Box 15"/>
          <p:cNvSpPr txBox="1">
            <a:spLocks noChangeArrowheads="1"/>
          </p:cNvSpPr>
          <p:nvPr/>
        </p:nvSpPr>
        <p:spPr bwMode="auto">
          <a:xfrm>
            <a:off x="5380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18512" name="Group 16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18513" name="Rectangle 1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8514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8515" name="Line 19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8516" name="Text Box 20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18517" name="Text Box 21"/>
          <p:cNvSpPr txBox="1">
            <a:spLocks noChangeArrowheads="1"/>
          </p:cNvSpPr>
          <p:nvPr/>
        </p:nvSpPr>
        <p:spPr bwMode="auto">
          <a:xfrm>
            <a:off x="5453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18518" name="Line 22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8519" name="Group 23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18520" name="Rectangle 24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8521" name="Line 25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8522" name="Text Box 26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grpSp>
        <p:nvGrpSpPr>
          <p:cNvPr id="618523" name="Group 27"/>
          <p:cNvGrpSpPr>
            <a:grpSpLocks/>
          </p:cNvGrpSpPr>
          <p:nvPr/>
        </p:nvGrpSpPr>
        <p:grpSpPr bwMode="auto">
          <a:xfrm>
            <a:off x="4724400" y="4632325"/>
            <a:ext cx="1219200" cy="366713"/>
            <a:chOff x="2928" y="3350"/>
            <a:chExt cx="768" cy="231"/>
          </a:xfrm>
        </p:grpSpPr>
        <p:sp>
          <p:nvSpPr>
            <p:cNvPr id="618524" name="Line 28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8525" name="Group 29"/>
            <p:cNvGrpSpPr>
              <a:grpSpLocks/>
            </p:cNvGrpSpPr>
            <p:nvPr/>
          </p:nvGrpSpPr>
          <p:grpSpPr bwMode="auto">
            <a:xfrm>
              <a:off x="3216" y="3360"/>
              <a:ext cx="480" cy="192"/>
              <a:chOff x="1632" y="2928"/>
              <a:chExt cx="480" cy="192"/>
            </a:xfrm>
          </p:grpSpPr>
          <p:sp>
            <p:nvSpPr>
              <p:cNvPr id="618526" name="Rectangle 3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8527" name="Line 3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8528" name="Text Box 32"/>
            <p:cNvSpPr txBox="1">
              <a:spLocks noChangeArrowheads="1"/>
            </p:cNvSpPr>
            <p:nvPr/>
          </p:nvSpPr>
          <p:spPr bwMode="auto">
            <a:xfrm>
              <a:off x="3274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7</a:t>
              </a:r>
            </a:p>
          </p:txBody>
        </p:sp>
      </p:grpSp>
      <p:sp>
        <p:nvSpPr>
          <p:cNvPr id="618529" name="Line 33"/>
          <p:cNvSpPr>
            <a:spLocks noChangeShapeType="1"/>
          </p:cNvSpPr>
          <p:nvPr/>
        </p:nvSpPr>
        <p:spPr bwMode="auto">
          <a:xfrm>
            <a:off x="5562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8530" name="Group 34"/>
          <p:cNvGrpSpPr>
            <a:grpSpLocks/>
          </p:cNvGrpSpPr>
          <p:nvPr/>
        </p:nvGrpSpPr>
        <p:grpSpPr bwMode="auto">
          <a:xfrm>
            <a:off x="5715000" y="5334000"/>
            <a:ext cx="1219200" cy="304800"/>
            <a:chOff x="3600" y="3360"/>
            <a:chExt cx="768" cy="192"/>
          </a:xfrm>
        </p:grpSpPr>
        <p:sp>
          <p:nvSpPr>
            <p:cNvPr id="618531" name="Line 35"/>
            <p:cNvSpPr>
              <a:spLocks noChangeShapeType="1"/>
            </p:cNvSpPr>
            <p:nvPr/>
          </p:nvSpPr>
          <p:spPr bwMode="auto">
            <a:xfrm>
              <a:off x="360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8532" name="Group 36"/>
            <p:cNvGrpSpPr>
              <a:grpSpLocks/>
            </p:cNvGrpSpPr>
            <p:nvPr/>
          </p:nvGrpSpPr>
          <p:grpSpPr bwMode="auto">
            <a:xfrm>
              <a:off x="3888" y="3360"/>
              <a:ext cx="480" cy="192"/>
              <a:chOff x="1632" y="2928"/>
              <a:chExt cx="480" cy="192"/>
            </a:xfrm>
          </p:grpSpPr>
          <p:sp>
            <p:nvSpPr>
              <p:cNvPr id="618533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8534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8535" name="Text Box 39"/>
          <p:cNvSpPr txBox="1">
            <a:spLocks noChangeArrowheads="1"/>
          </p:cNvSpPr>
          <p:nvPr/>
        </p:nvSpPr>
        <p:spPr bwMode="auto">
          <a:xfrm>
            <a:off x="62642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18536" name="Text Box 40"/>
          <p:cNvSpPr txBox="1">
            <a:spLocks noChangeArrowheads="1"/>
          </p:cNvSpPr>
          <p:nvPr/>
        </p:nvSpPr>
        <p:spPr bwMode="auto">
          <a:xfrm>
            <a:off x="5622925" y="4633913"/>
            <a:ext cx="3286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618537" name="Rectangle 4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36" grpId="0" autoUpdateAnimBg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ChangeArrowheads="1"/>
          </p:cNvSpPr>
          <p:nvPr/>
        </p:nvSpPr>
        <p:spPr bwMode="auto">
          <a:xfrm>
            <a:off x="3200400" y="23622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: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3260725" y="1827213"/>
            <a:ext cx="2184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/>
              <a:t>p -&gt; next = NULL ;</a:t>
            </a:r>
          </a:p>
          <a:p>
            <a:pPr algn="l">
              <a:lnSpc>
                <a:spcPct val="14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delete  s ;</a:t>
            </a:r>
          </a:p>
          <a:p>
            <a:pPr algn="l">
              <a:lnSpc>
                <a:spcPct val="140000"/>
              </a:lnSpc>
            </a:pPr>
            <a:r>
              <a:rPr lang="en-US" altLang="zh-CN" sz="2000"/>
              <a:t>return ( head ) ;</a:t>
            </a:r>
          </a:p>
        </p:txBody>
      </p:sp>
      <p:sp>
        <p:nvSpPr>
          <p:cNvPr id="619528" name="Line 8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9529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19530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19531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9532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9533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19534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19535" name="Text Box 15"/>
          <p:cNvSpPr txBox="1">
            <a:spLocks noChangeArrowheads="1"/>
          </p:cNvSpPr>
          <p:nvPr/>
        </p:nvSpPr>
        <p:spPr bwMode="auto">
          <a:xfrm>
            <a:off x="5380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19536" name="Group 16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19537" name="Rectangle 1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9538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9539" name="Line 19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9540" name="Text Box 20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19541" name="Text Box 21"/>
          <p:cNvSpPr txBox="1">
            <a:spLocks noChangeArrowheads="1"/>
          </p:cNvSpPr>
          <p:nvPr/>
        </p:nvSpPr>
        <p:spPr bwMode="auto">
          <a:xfrm>
            <a:off x="5453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19542" name="Line 22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9543" name="Group 23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19544" name="Rectangle 24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9545" name="Line 25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9546" name="Text Box 26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grpSp>
        <p:nvGrpSpPr>
          <p:cNvPr id="619547" name="Group 27"/>
          <p:cNvGrpSpPr>
            <a:grpSpLocks/>
          </p:cNvGrpSpPr>
          <p:nvPr/>
        </p:nvGrpSpPr>
        <p:grpSpPr bwMode="auto">
          <a:xfrm>
            <a:off x="4724400" y="4632325"/>
            <a:ext cx="1219200" cy="366713"/>
            <a:chOff x="2928" y="3350"/>
            <a:chExt cx="768" cy="231"/>
          </a:xfrm>
        </p:grpSpPr>
        <p:sp>
          <p:nvSpPr>
            <p:cNvPr id="619548" name="Line 28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9549" name="Group 29"/>
            <p:cNvGrpSpPr>
              <a:grpSpLocks/>
            </p:cNvGrpSpPr>
            <p:nvPr/>
          </p:nvGrpSpPr>
          <p:grpSpPr bwMode="auto">
            <a:xfrm>
              <a:off x="3216" y="3360"/>
              <a:ext cx="480" cy="192"/>
              <a:chOff x="1632" y="2928"/>
              <a:chExt cx="480" cy="192"/>
            </a:xfrm>
          </p:grpSpPr>
          <p:sp>
            <p:nvSpPr>
              <p:cNvPr id="619550" name="Rectangle 3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9551" name="Line 3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9552" name="Text Box 32"/>
            <p:cNvSpPr txBox="1">
              <a:spLocks noChangeArrowheads="1"/>
            </p:cNvSpPr>
            <p:nvPr/>
          </p:nvSpPr>
          <p:spPr bwMode="auto">
            <a:xfrm>
              <a:off x="3274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7</a:t>
              </a:r>
            </a:p>
          </p:txBody>
        </p:sp>
      </p:grpSp>
      <p:sp>
        <p:nvSpPr>
          <p:cNvPr id="619553" name="Line 33"/>
          <p:cNvSpPr>
            <a:spLocks noChangeShapeType="1"/>
          </p:cNvSpPr>
          <p:nvPr/>
        </p:nvSpPr>
        <p:spPr bwMode="auto">
          <a:xfrm>
            <a:off x="5562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9554" name="Group 34"/>
          <p:cNvGrpSpPr>
            <a:grpSpLocks/>
          </p:cNvGrpSpPr>
          <p:nvPr/>
        </p:nvGrpSpPr>
        <p:grpSpPr bwMode="auto">
          <a:xfrm>
            <a:off x="5715000" y="5334000"/>
            <a:ext cx="1219200" cy="304800"/>
            <a:chOff x="3600" y="3360"/>
            <a:chExt cx="768" cy="192"/>
          </a:xfrm>
        </p:grpSpPr>
        <p:sp>
          <p:nvSpPr>
            <p:cNvPr id="619555" name="Line 35"/>
            <p:cNvSpPr>
              <a:spLocks noChangeShapeType="1"/>
            </p:cNvSpPr>
            <p:nvPr/>
          </p:nvSpPr>
          <p:spPr bwMode="auto">
            <a:xfrm>
              <a:off x="360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9556" name="Group 36"/>
            <p:cNvGrpSpPr>
              <a:grpSpLocks/>
            </p:cNvGrpSpPr>
            <p:nvPr/>
          </p:nvGrpSpPr>
          <p:grpSpPr bwMode="auto">
            <a:xfrm>
              <a:off x="3888" y="3360"/>
              <a:ext cx="480" cy="192"/>
              <a:chOff x="1632" y="2928"/>
              <a:chExt cx="480" cy="192"/>
            </a:xfrm>
          </p:grpSpPr>
          <p:sp>
            <p:nvSpPr>
              <p:cNvPr id="619557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9558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9559" name="Text Box 39"/>
          <p:cNvSpPr txBox="1">
            <a:spLocks noChangeArrowheads="1"/>
          </p:cNvSpPr>
          <p:nvPr/>
        </p:nvSpPr>
        <p:spPr bwMode="auto">
          <a:xfrm>
            <a:off x="62642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19560" name="Text Box 40"/>
          <p:cNvSpPr txBox="1">
            <a:spLocks noChangeArrowheads="1"/>
          </p:cNvSpPr>
          <p:nvPr/>
        </p:nvSpPr>
        <p:spPr bwMode="auto">
          <a:xfrm>
            <a:off x="5622925" y="4633913"/>
            <a:ext cx="3286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 useBgFill="1">
        <p:nvSpPr>
          <p:cNvPr id="619561" name="Rectangle 41"/>
          <p:cNvSpPr>
            <a:spLocks noChangeArrowheads="1"/>
          </p:cNvSpPr>
          <p:nvPr/>
        </p:nvSpPr>
        <p:spPr bwMode="auto">
          <a:xfrm>
            <a:off x="5029200" y="5105400"/>
            <a:ext cx="2590800" cy="762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562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61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ChangeArrowheads="1"/>
          </p:cNvSpPr>
          <p:nvPr/>
        </p:nvSpPr>
        <p:spPr bwMode="auto">
          <a:xfrm>
            <a:off x="3200400" y="28194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550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: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20551" name="Text Box 7"/>
          <p:cNvSpPr txBox="1">
            <a:spLocks noChangeArrowheads="1"/>
          </p:cNvSpPr>
          <p:nvPr/>
        </p:nvSpPr>
        <p:spPr bwMode="auto">
          <a:xfrm>
            <a:off x="3260725" y="1827213"/>
            <a:ext cx="2184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/>
              <a:t>p -&gt; next = NULL ;</a:t>
            </a:r>
          </a:p>
          <a:p>
            <a:pPr algn="l">
              <a:lnSpc>
                <a:spcPct val="140000"/>
              </a:lnSpc>
            </a:pPr>
            <a:r>
              <a:rPr lang="en-US" altLang="zh-CN" sz="2000"/>
              <a:t>delete  s ;</a:t>
            </a:r>
          </a:p>
          <a:p>
            <a:pPr algn="l">
              <a:lnSpc>
                <a:spcPct val="14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return ( head ) ;</a:t>
            </a:r>
          </a:p>
        </p:txBody>
      </p:sp>
      <p:sp>
        <p:nvSpPr>
          <p:cNvPr id="620552" name="Line 8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20553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20554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20555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0556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0557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20558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20559" name="Text Box 15"/>
          <p:cNvSpPr txBox="1">
            <a:spLocks noChangeArrowheads="1"/>
          </p:cNvSpPr>
          <p:nvPr/>
        </p:nvSpPr>
        <p:spPr bwMode="auto">
          <a:xfrm>
            <a:off x="5380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20560" name="Group 16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20561" name="Rectangle 1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0562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0563" name="Line 19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0564" name="Text Box 20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20565" name="Line 21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20566" name="Group 22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20567" name="Rectangle 23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0568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0569" name="Text Box 25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grpSp>
        <p:nvGrpSpPr>
          <p:cNvPr id="620570" name="Group 26"/>
          <p:cNvGrpSpPr>
            <a:grpSpLocks/>
          </p:cNvGrpSpPr>
          <p:nvPr/>
        </p:nvGrpSpPr>
        <p:grpSpPr bwMode="auto">
          <a:xfrm>
            <a:off x="4724400" y="4632325"/>
            <a:ext cx="1219200" cy="366713"/>
            <a:chOff x="2928" y="3350"/>
            <a:chExt cx="768" cy="231"/>
          </a:xfrm>
        </p:grpSpPr>
        <p:sp>
          <p:nvSpPr>
            <p:cNvPr id="620571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0572" name="Group 28"/>
            <p:cNvGrpSpPr>
              <a:grpSpLocks/>
            </p:cNvGrpSpPr>
            <p:nvPr/>
          </p:nvGrpSpPr>
          <p:grpSpPr bwMode="auto">
            <a:xfrm>
              <a:off x="3216" y="3360"/>
              <a:ext cx="480" cy="192"/>
              <a:chOff x="1632" y="2928"/>
              <a:chExt cx="480" cy="192"/>
            </a:xfrm>
          </p:grpSpPr>
          <p:sp>
            <p:nvSpPr>
              <p:cNvPr id="620573" name="Rectangle 2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0574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0575" name="Text Box 31"/>
            <p:cNvSpPr txBox="1">
              <a:spLocks noChangeArrowheads="1"/>
            </p:cNvSpPr>
            <p:nvPr/>
          </p:nvSpPr>
          <p:spPr bwMode="auto">
            <a:xfrm>
              <a:off x="3274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7</a:t>
              </a:r>
            </a:p>
          </p:txBody>
        </p:sp>
      </p:grpSp>
      <p:sp>
        <p:nvSpPr>
          <p:cNvPr id="620576" name="Line 32"/>
          <p:cNvSpPr>
            <a:spLocks noChangeShapeType="1"/>
          </p:cNvSpPr>
          <p:nvPr/>
        </p:nvSpPr>
        <p:spPr bwMode="auto">
          <a:xfrm>
            <a:off x="5562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0577" name="Text Box 33"/>
          <p:cNvSpPr txBox="1">
            <a:spLocks noChangeArrowheads="1"/>
          </p:cNvSpPr>
          <p:nvPr/>
        </p:nvSpPr>
        <p:spPr bwMode="auto">
          <a:xfrm>
            <a:off x="5622925" y="4633913"/>
            <a:ext cx="3286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620578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ChangeArrowheads="1"/>
          </p:cNvSpPr>
          <p:nvPr/>
        </p:nvSpPr>
        <p:spPr bwMode="auto">
          <a:xfrm>
            <a:off x="3200400" y="28194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1574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: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21575" name="Text Box 7"/>
          <p:cNvSpPr txBox="1">
            <a:spLocks noChangeArrowheads="1"/>
          </p:cNvSpPr>
          <p:nvPr/>
        </p:nvSpPr>
        <p:spPr bwMode="auto">
          <a:xfrm>
            <a:off x="3260725" y="1827213"/>
            <a:ext cx="2184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/>
              <a:t>p -&gt; next = NULL ;</a:t>
            </a:r>
          </a:p>
          <a:p>
            <a:pPr algn="l">
              <a:lnSpc>
                <a:spcPct val="140000"/>
              </a:lnSpc>
            </a:pPr>
            <a:r>
              <a:rPr lang="en-US" altLang="zh-CN" sz="2000"/>
              <a:t>delete  s ;</a:t>
            </a:r>
          </a:p>
          <a:p>
            <a:pPr algn="l">
              <a:lnSpc>
                <a:spcPct val="14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return ( head ) ;</a:t>
            </a:r>
          </a:p>
        </p:txBody>
      </p:sp>
      <p:sp>
        <p:nvSpPr>
          <p:cNvPr id="621576" name="Line 8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21577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21578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21579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1580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1581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21582" name="Text Box 14"/>
          <p:cNvSpPr txBox="1">
            <a:spLocks noChangeArrowheads="1"/>
          </p:cNvSpPr>
          <p:nvPr/>
        </p:nvSpPr>
        <p:spPr bwMode="auto">
          <a:xfrm>
            <a:off x="742950" y="4572000"/>
            <a:ext cx="688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</a:t>
            </a:r>
          </a:p>
        </p:txBody>
      </p:sp>
      <p:sp>
        <p:nvSpPr>
          <p:cNvPr id="621583" name="Text Box 15"/>
          <p:cNvSpPr txBox="1">
            <a:spLocks noChangeArrowheads="1"/>
          </p:cNvSpPr>
          <p:nvPr/>
        </p:nvSpPr>
        <p:spPr bwMode="auto">
          <a:xfrm>
            <a:off x="5380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21584" name="Group 16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21585" name="Rectangle 1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1586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1587" name="Line 19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1588" name="Text Box 20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21589" name="Line 21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21590" name="Group 22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21591" name="Rectangle 23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1592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1593" name="Text Box 25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grpSp>
        <p:nvGrpSpPr>
          <p:cNvPr id="621594" name="Group 26"/>
          <p:cNvGrpSpPr>
            <a:grpSpLocks/>
          </p:cNvGrpSpPr>
          <p:nvPr/>
        </p:nvGrpSpPr>
        <p:grpSpPr bwMode="auto">
          <a:xfrm>
            <a:off x="4724400" y="4632325"/>
            <a:ext cx="1219200" cy="366713"/>
            <a:chOff x="2928" y="3350"/>
            <a:chExt cx="768" cy="231"/>
          </a:xfrm>
        </p:grpSpPr>
        <p:sp>
          <p:nvSpPr>
            <p:cNvPr id="621595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1596" name="Group 28"/>
            <p:cNvGrpSpPr>
              <a:grpSpLocks/>
            </p:cNvGrpSpPr>
            <p:nvPr/>
          </p:nvGrpSpPr>
          <p:grpSpPr bwMode="auto">
            <a:xfrm>
              <a:off x="3216" y="3360"/>
              <a:ext cx="480" cy="192"/>
              <a:chOff x="1632" y="2928"/>
              <a:chExt cx="480" cy="192"/>
            </a:xfrm>
          </p:grpSpPr>
          <p:sp>
            <p:nvSpPr>
              <p:cNvPr id="621597" name="Rectangle 2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1598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1599" name="Text Box 31"/>
            <p:cNvSpPr txBox="1">
              <a:spLocks noChangeArrowheads="1"/>
            </p:cNvSpPr>
            <p:nvPr/>
          </p:nvSpPr>
          <p:spPr bwMode="auto">
            <a:xfrm>
              <a:off x="3274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7</a:t>
              </a:r>
            </a:p>
          </p:txBody>
        </p:sp>
      </p:grpSp>
      <p:sp>
        <p:nvSpPr>
          <p:cNvPr id="621600" name="Line 32"/>
          <p:cNvSpPr>
            <a:spLocks noChangeShapeType="1"/>
          </p:cNvSpPr>
          <p:nvPr/>
        </p:nvSpPr>
        <p:spPr bwMode="auto">
          <a:xfrm>
            <a:off x="5562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1601" name="Text Box 33"/>
          <p:cNvSpPr txBox="1">
            <a:spLocks noChangeArrowheads="1"/>
          </p:cNvSpPr>
          <p:nvPr/>
        </p:nvSpPr>
        <p:spPr bwMode="auto">
          <a:xfrm>
            <a:off x="5622925" y="4633913"/>
            <a:ext cx="3286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621602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</a:t>
            </a:r>
            <a:r>
              <a:rPr lang="en-US" altLang="zh-CN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按二进制位串形式输出正整数的值。</a:t>
            </a:r>
          </a:p>
        </p:txBody>
      </p:sp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107950" y="836613"/>
            <a:ext cx="8135938" cy="51704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void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bitDisplay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(unsigned value)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{ unsigned c;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unsigned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bitMask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=1&lt;&lt;31;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掩码，最高位置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endParaRPr lang="en-US" altLang="zh-CN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&lt;&lt;value&lt;&lt;'=';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for(c=1;c&lt;=32;c++)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{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&lt;&lt;(value&amp;bitMask?'1':'0');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输出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的最高位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value&lt;&lt;=1;	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左移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if(c%8==0) 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&lt;&lt;' 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48338" y="2852738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24525" y="3413125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</a:tr>
            </a:tbl>
          </a:graphicData>
        </a:graphic>
      </p:graphicFrame>
      <p:sp>
        <p:nvSpPr>
          <p:cNvPr id="19500" name="矩形 8"/>
          <p:cNvSpPr>
            <a:spLocks noChangeArrowheads="1"/>
          </p:cNvSpPr>
          <p:nvPr/>
        </p:nvSpPr>
        <p:spPr bwMode="auto">
          <a:xfrm>
            <a:off x="4859338" y="2852738"/>
            <a:ext cx="885179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cs typeface="Courier New" pitchFamily="49" charset="0"/>
              </a:rPr>
              <a:t>value</a:t>
            </a:r>
            <a:endParaRPr lang="zh-CN" altLang="en-US" b="1"/>
          </a:p>
        </p:txBody>
      </p:sp>
      <p:sp>
        <p:nvSpPr>
          <p:cNvPr id="19502" name="矩形 10"/>
          <p:cNvSpPr>
            <a:spLocks noChangeArrowheads="1"/>
          </p:cNvSpPr>
          <p:nvPr/>
        </p:nvSpPr>
        <p:spPr bwMode="auto">
          <a:xfrm>
            <a:off x="5692775" y="3903663"/>
            <a:ext cx="392113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0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cxnSp>
        <p:nvCxnSpPr>
          <p:cNvPr id="19503" name="直接箭头连接符 8"/>
          <p:cNvCxnSpPr>
            <a:cxnSpLocks noChangeShapeType="1"/>
          </p:cNvCxnSpPr>
          <p:nvPr/>
        </p:nvCxnSpPr>
        <p:spPr bwMode="auto">
          <a:xfrm rot="10800000">
            <a:off x="6300788" y="2565400"/>
            <a:ext cx="1439862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stealth" w="lg" len="lg"/>
          </a:ln>
        </p:spPr>
      </p:cxn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435491" y="3395963"/>
            <a:ext cx="1279517" cy="461665"/>
          </a:xfrm>
          <a:prstGeom prst="rect">
            <a:avLst/>
          </a:prstGeom>
          <a:solidFill>
            <a:srgbClr val="BAFED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>
                <a:cs typeface="Courier New" pitchFamily="49" charset="0"/>
              </a:rPr>
              <a:t>bitMask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在表头插入结点 </a:t>
            </a:r>
          </a:p>
        </p:txBody>
      </p:sp>
      <p:sp>
        <p:nvSpPr>
          <p:cNvPr id="622598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2599" name="Text Box 7"/>
          <p:cNvSpPr txBox="1">
            <a:spLocks noChangeArrowheads="1"/>
          </p:cNvSpPr>
          <p:nvPr/>
        </p:nvSpPr>
        <p:spPr bwMode="auto">
          <a:xfrm>
            <a:off x="3352800" y="2238375"/>
            <a:ext cx="1952625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s -&gt; next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head  = s ;</a:t>
            </a:r>
          </a:p>
        </p:txBody>
      </p:sp>
      <p:grpSp>
        <p:nvGrpSpPr>
          <p:cNvPr id="622600" name="Group 8"/>
          <p:cNvGrpSpPr>
            <a:grpSpLocks/>
          </p:cNvGrpSpPr>
          <p:nvPr/>
        </p:nvGrpSpPr>
        <p:grpSpPr bwMode="auto">
          <a:xfrm>
            <a:off x="2662238" y="4129088"/>
            <a:ext cx="5194300" cy="458787"/>
            <a:chOff x="1245" y="2400"/>
            <a:chExt cx="3272" cy="289"/>
          </a:xfrm>
        </p:grpSpPr>
        <p:sp>
          <p:nvSpPr>
            <p:cNvPr id="622601" name="Line 9"/>
            <p:cNvSpPr>
              <a:spLocks noChangeShapeType="1"/>
            </p:cNvSpPr>
            <p:nvPr/>
          </p:nvSpPr>
          <p:spPr bwMode="auto">
            <a:xfrm>
              <a:off x="1632" y="254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2602" name="Group 10"/>
            <p:cNvGrpSpPr>
              <a:grpSpLocks/>
            </p:cNvGrpSpPr>
            <p:nvPr/>
          </p:nvGrpSpPr>
          <p:grpSpPr bwMode="auto">
            <a:xfrm>
              <a:off x="1872" y="2429"/>
              <a:ext cx="480" cy="250"/>
              <a:chOff x="960" y="3129"/>
              <a:chExt cx="480" cy="250"/>
            </a:xfrm>
          </p:grpSpPr>
          <p:grpSp>
            <p:nvGrpSpPr>
              <p:cNvPr id="622603" name="Group 11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260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2605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2606" name="Text Box 14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2607" name="Text Box 15"/>
            <p:cNvSpPr txBox="1">
              <a:spLocks noChangeArrowheads="1"/>
            </p:cNvSpPr>
            <p:nvPr/>
          </p:nvSpPr>
          <p:spPr bwMode="auto">
            <a:xfrm>
              <a:off x="1245" y="2400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grpSp>
          <p:nvGrpSpPr>
            <p:cNvPr id="622608" name="Group 16"/>
            <p:cNvGrpSpPr>
              <a:grpSpLocks/>
            </p:cNvGrpSpPr>
            <p:nvPr/>
          </p:nvGrpSpPr>
          <p:grpSpPr bwMode="auto">
            <a:xfrm>
              <a:off x="2592" y="2448"/>
              <a:ext cx="480" cy="192"/>
              <a:chOff x="1632" y="2928"/>
              <a:chExt cx="480" cy="192"/>
            </a:xfrm>
          </p:grpSpPr>
          <p:sp>
            <p:nvSpPr>
              <p:cNvPr id="622609" name="Rectangle 1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2610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2611" name="Line 19"/>
            <p:cNvSpPr>
              <a:spLocks noChangeShapeType="1"/>
            </p:cNvSpPr>
            <p:nvPr/>
          </p:nvSpPr>
          <p:spPr bwMode="auto">
            <a:xfrm>
              <a:off x="2304" y="254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2612" name="Text Box 20"/>
            <p:cNvSpPr txBox="1">
              <a:spLocks noChangeArrowheads="1"/>
            </p:cNvSpPr>
            <p:nvPr/>
          </p:nvSpPr>
          <p:spPr bwMode="auto">
            <a:xfrm>
              <a:off x="2632" y="24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622613" name="Line 21"/>
            <p:cNvSpPr>
              <a:spLocks noChangeShapeType="1"/>
            </p:cNvSpPr>
            <p:nvPr/>
          </p:nvSpPr>
          <p:spPr bwMode="auto">
            <a:xfrm>
              <a:off x="3024" y="254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2614" name="Group 22"/>
            <p:cNvGrpSpPr>
              <a:grpSpLocks/>
            </p:cNvGrpSpPr>
            <p:nvPr/>
          </p:nvGrpSpPr>
          <p:grpSpPr bwMode="auto">
            <a:xfrm>
              <a:off x="3312" y="2448"/>
              <a:ext cx="480" cy="192"/>
              <a:chOff x="1632" y="2928"/>
              <a:chExt cx="480" cy="192"/>
            </a:xfrm>
          </p:grpSpPr>
          <p:sp>
            <p:nvSpPr>
              <p:cNvPr id="622615" name="Rectangle 23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2616" name="Line 24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2617" name="Text Box 25"/>
            <p:cNvSpPr txBox="1">
              <a:spLocks noChangeArrowheads="1"/>
            </p:cNvSpPr>
            <p:nvPr/>
          </p:nvSpPr>
          <p:spPr bwMode="auto">
            <a:xfrm>
              <a:off x="3366" y="24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622618" name="Group 26"/>
            <p:cNvGrpSpPr>
              <a:grpSpLocks/>
            </p:cNvGrpSpPr>
            <p:nvPr/>
          </p:nvGrpSpPr>
          <p:grpSpPr bwMode="auto">
            <a:xfrm>
              <a:off x="3744" y="2429"/>
              <a:ext cx="773" cy="260"/>
              <a:chOff x="3744" y="2429"/>
              <a:chExt cx="773" cy="260"/>
            </a:xfrm>
          </p:grpSpPr>
          <p:grpSp>
            <p:nvGrpSpPr>
              <p:cNvPr id="622619" name="Group 27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2620" name="Line 28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22621" name="Group 29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262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2623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262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2625" name="Text Box 33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</p:grpSp>
      <p:grpSp>
        <p:nvGrpSpPr>
          <p:cNvPr id="622626" name="Group 34"/>
          <p:cNvGrpSpPr>
            <a:grpSpLocks/>
          </p:cNvGrpSpPr>
          <p:nvPr/>
        </p:nvGrpSpPr>
        <p:grpSpPr bwMode="auto">
          <a:xfrm>
            <a:off x="1716088" y="4754563"/>
            <a:ext cx="1560512" cy="457200"/>
            <a:chOff x="1081" y="2995"/>
            <a:chExt cx="983" cy="288"/>
          </a:xfrm>
        </p:grpSpPr>
        <p:grpSp>
          <p:nvGrpSpPr>
            <p:cNvPr id="622627" name="Group 35"/>
            <p:cNvGrpSpPr>
              <a:grpSpLocks/>
            </p:cNvGrpSpPr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622628" name="Group 36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22629" name="Rectangle 3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2630" name="Line 3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2631" name="Line 39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2632" name="Text Box 40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22633" name="Text Box 41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622634" name="Text Box 42"/>
            <p:cNvSpPr txBox="1">
              <a:spLocks noChangeArrowheads="1"/>
            </p:cNvSpPr>
            <p:nvPr/>
          </p:nvSpPr>
          <p:spPr bwMode="auto">
            <a:xfrm>
              <a:off x="1815" y="3024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622635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2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 autoUpdateAnimBg="0"/>
      <p:bldP spid="622598" grpId="0" autoUpdateAnimBg="0"/>
      <p:bldP spid="622599" grpId="0" autoUpdateAnimBg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auto">
          <a:xfrm>
            <a:off x="3276600" y="2362200"/>
            <a:ext cx="24384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3619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在表头插入结点 </a:t>
            </a:r>
          </a:p>
        </p:txBody>
      </p:sp>
      <p:sp>
        <p:nvSpPr>
          <p:cNvPr id="623623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3624" name="Text Box 8"/>
          <p:cNvSpPr txBox="1">
            <a:spLocks noChangeArrowheads="1"/>
          </p:cNvSpPr>
          <p:nvPr/>
        </p:nvSpPr>
        <p:spPr bwMode="auto">
          <a:xfrm>
            <a:off x="3352800" y="2238375"/>
            <a:ext cx="2041525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s -&gt; next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head  = s ;</a:t>
            </a:r>
          </a:p>
        </p:txBody>
      </p:sp>
      <p:grpSp>
        <p:nvGrpSpPr>
          <p:cNvPr id="623625" name="Group 9"/>
          <p:cNvGrpSpPr>
            <a:grpSpLocks/>
          </p:cNvGrpSpPr>
          <p:nvPr/>
        </p:nvGrpSpPr>
        <p:grpSpPr bwMode="auto">
          <a:xfrm>
            <a:off x="2662238" y="4129088"/>
            <a:ext cx="5194300" cy="458787"/>
            <a:chOff x="1245" y="2400"/>
            <a:chExt cx="3272" cy="289"/>
          </a:xfrm>
        </p:grpSpPr>
        <p:sp>
          <p:nvSpPr>
            <p:cNvPr id="623626" name="Line 10"/>
            <p:cNvSpPr>
              <a:spLocks noChangeShapeType="1"/>
            </p:cNvSpPr>
            <p:nvPr/>
          </p:nvSpPr>
          <p:spPr bwMode="auto">
            <a:xfrm>
              <a:off x="1632" y="254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3627" name="Group 11"/>
            <p:cNvGrpSpPr>
              <a:grpSpLocks/>
            </p:cNvGrpSpPr>
            <p:nvPr/>
          </p:nvGrpSpPr>
          <p:grpSpPr bwMode="auto">
            <a:xfrm>
              <a:off x="1872" y="2429"/>
              <a:ext cx="480" cy="250"/>
              <a:chOff x="960" y="3129"/>
              <a:chExt cx="480" cy="250"/>
            </a:xfrm>
          </p:grpSpPr>
          <p:grpSp>
            <p:nvGrpSpPr>
              <p:cNvPr id="623628" name="Group 12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3629" name="Rectangle 1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3630" name="Line 1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3631" name="Text Box 15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3632" name="Text Box 16"/>
            <p:cNvSpPr txBox="1">
              <a:spLocks noChangeArrowheads="1"/>
            </p:cNvSpPr>
            <p:nvPr/>
          </p:nvSpPr>
          <p:spPr bwMode="auto">
            <a:xfrm>
              <a:off x="1245" y="2400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grpSp>
          <p:nvGrpSpPr>
            <p:cNvPr id="623633" name="Group 17"/>
            <p:cNvGrpSpPr>
              <a:grpSpLocks/>
            </p:cNvGrpSpPr>
            <p:nvPr/>
          </p:nvGrpSpPr>
          <p:grpSpPr bwMode="auto">
            <a:xfrm>
              <a:off x="2592" y="2448"/>
              <a:ext cx="480" cy="192"/>
              <a:chOff x="1632" y="2928"/>
              <a:chExt cx="480" cy="192"/>
            </a:xfrm>
          </p:grpSpPr>
          <p:sp>
            <p:nvSpPr>
              <p:cNvPr id="623634" name="Rectangle 1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3635" name="Line 1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3636" name="Line 20"/>
            <p:cNvSpPr>
              <a:spLocks noChangeShapeType="1"/>
            </p:cNvSpPr>
            <p:nvPr/>
          </p:nvSpPr>
          <p:spPr bwMode="auto">
            <a:xfrm>
              <a:off x="2304" y="254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3637" name="Text Box 21"/>
            <p:cNvSpPr txBox="1">
              <a:spLocks noChangeArrowheads="1"/>
            </p:cNvSpPr>
            <p:nvPr/>
          </p:nvSpPr>
          <p:spPr bwMode="auto">
            <a:xfrm>
              <a:off x="2632" y="24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623638" name="Line 22"/>
            <p:cNvSpPr>
              <a:spLocks noChangeShapeType="1"/>
            </p:cNvSpPr>
            <p:nvPr/>
          </p:nvSpPr>
          <p:spPr bwMode="auto">
            <a:xfrm>
              <a:off x="3024" y="254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3639" name="Group 23"/>
            <p:cNvGrpSpPr>
              <a:grpSpLocks/>
            </p:cNvGrpSpPr>
            <p:nvPr/>
          </p:nvGrpSpPr>
          <p:grpSpPr bwMode="auto">
            <a:xfrm>
              <a:off x="3312" y="2448"/>
              <a:ext cx="480" cy="192"/>
              <a:chOff x="1632" y="2928"/>
              <a:chExt cx="480" cy="192"/>
            </a:xfrm>
          </p:grpSpPr>
          <p:sp>
            <p:nvSpPr>
              <p:cNvPr id="623640" name="Rectangle 24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3641" name="Line 25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3642" name="Text Box 26"/>
            <p:cNvSpPr txBox="1">
              <a:spLocks noChangeArrowheads="1"/>
            </p:cNvSpPr>
            <p:nvPr/>
          </p:nvSpPr>
          <p:spPr bwMode="auto">
            <a:xfrm>
              <a:off x="3366" y="24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623643" name="Group 27"/>
            <p:cNvGrpSpPr>
              <a:grpSpLocks/>
            </p:cNvGrpSpPr>
            <p:nvPr/>
          </p:nvGrpSpPr>
          <p:grpSpPr bwMode="auto">
            <a:xfrm>
              <a:off x="3744" y="2429"/>
              <a:ext cx="773" cy="260"/>
              <a:chOff x="3744" y="2429"/>
              <a:chExt cx="773" cy="260"/>
            </a:xfrm>
          </p:grpSpPr>
          <p:grpSp>
            <p:nvGrpSpPr>
              <p:cNvPr id="623644" name="Group 28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3645" name="Line 29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23646" name="Group 30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3647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364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364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3650" name="Text Box 34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</p:grpSp>
      <p:grpSp>
        <p:nvGrpSpPr>
          <p:cNvPr id="623651" name="Group 35"/>
          <p:cNvGrpSpPr>
            <a:grpSpLocks/>
          </p:cNvGrpSpPr>
          <p:nvPr/>
        </p:nvGrpSpPr>
        <p:grpSpPr bwMode="auto">
          <a:xfrm>
            <a:off x="1716088" y="4754563"/>
            <a:ext cx="1560512" cy="457200"/>
            <a:chOff x="1081" y="2995"/>
            <a:chExt cx="983" cy="288"/>
          </a:xfrm>
        </p:grpSpPr>
        <p:grpSp>
          <p:nvGrpSpPr>
            <p:cNvPr id="623652" name="Group 36"/>
            <p:cNvGrpSpPr>
              <a:grpSpLocks/>
            </p:cNvGrpSpPr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623653" name="Group 37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23654" name="Rectangle 38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3655" name="Line 39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3656" name="Line 40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3657" name="Text Box 41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23658" name="Text Box 42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623659" name="Text Box 43"/>
            <p:cNvSpPr txBox="1">
              <a:spLocks noChangeArrowheads="1"/>
            </p:cNvSpPr>
            <p:nvPr/>
          </p:nvSpPr>
          <p:spPr bwMode="auto">
            <a:xfrm>
              <a:off x="1841" y="3024"/>
              <a:ext cx="15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623660" name="Group 44"/>
          <p:cNvGrpSpPr>
            <a:grpSpLocks/>
          </p:cNvGrpSpPr>
          <p:nvPr/>
        </p:nvGrpSpPr>
        <p:grpSpPr bwMode="auto">
          <a:xfrm>
            <a:off x="3198813" y="4419600"/>
            <a:ext cx="458787" cy="533400"/>
            <a:chOff x="2015" y="2784"/>
            <a:chExt cx="289" cy="336"/>
          </a:xfrm>
        </p:grpSpPr>
        <p:sp>
          <p:nvSpPr>
            <p:cNvPr id="623661" name="Line 45"/>
            <p:cNvSpPr>
              <a:spLocks noChangeShapeType="1"/>
            </p:cNvSpPr>
            <p:nvPr/>
          </p:nvSpPr>
          <p:spPr bwMode="auto">
            <a:xfrm>
              <a:off x="2015" y="3119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3662" name="Line 46"/>
            <p:cNvSpPr>
              <a:spLocks noChangeShapeType="1"/>
            </p:cNvSpPr>
            <p:nvPr/>
          </p:nvSpPr>
          <p:spPr bwMode="auto">
            <a:xfrm>
              <a:off x="2160" y="2784"/>
              <a:ext cx="0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3663" name="Line 47"/>
            <p:cNvSpPr>
              <a:spLocks noChangeShapeType="1"/>
            </p:cNvSpPr>
            <p:nvPr/>
          </p:nvSpPr>
          <p:spPr bwMode="auto">
            <a:xfrm>
              <a:off x="2160" y="2784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3664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3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3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3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3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ChangeArrowheads="1"/>
          </p:cNvSpPr>
          <p:nvPr/>
        </p:nvSpPr>
        <p:spPr bwMode="auto">
          <a:xfrm>
            <a:off x="3276600" y="2743200"/>
            <a:ext cx="24384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43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在表头插入结点 </a:t>
            </a:r>
          </a:p>
        </p:txBody>
      </p:sp>
      <p:sp>
        <p:nvSpPr>
          <p:cNvPr id="624647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4648" name="Text Box 8"/>
          <p:cNvSpPr txBox="1">
            <a:spLocks noChangeArrowheads="1"/>
          </p:cNvSpPr>
          <p:nvPr/>
        </p:nvSpPr>
        <p:spPr bwMode="auto">
          <a:xfrm>
            <a:off x="3352800" y="2238375"/>
            <a:ext cx="1952625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s -&gt; next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head  = s ;</a:t>
            </a:r>
          </a:p>
        </p:txBody>
      </p:sp>
      <p:grpSp>
        <p:nvGrpSpPr>
          <p:cNvPr id="624649" name="Group 9"/>
          <p:cNvGrpSpPr>
            <a:grpSpLocks/>
          </p:cNvGrpSpPr>
          <p:nvPr/>
        </p:nvGrpSpPr>
        <p:grpSpPr bwMode="auto">
          <a:xfrm>
            <a:off x="2662238" y="4129088"/>
            <a:ext cx="5194300" cy="458787"/>
            <a:chOff x="1677" y="2601"/>
            <a:chExt cx="3272" cy="289"/>
          </a:xfrm>
        </p:grpSpPr>
        <p:grpSp>
          <p:nvGrpSpPr>
            <p:cNvPr id="624650" name="Group 10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624651" name="Group 11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465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4653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4654" name="Text Box 14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4655" name="Text Box 15"/>
            <p:cNvSpPr txBox="1">
              <a:spLocks noChangeArrowheads="1"/>
            </p:cNvSpPr>
            <p:nvPr/>
          </p:nvSpPr>
          <p:spPr bwMode="auto">
            <a:xfrm>
              <a:off x="1677" y="2601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grpSp>
          <p:nvGrpSpPr>
            <p:cNvPr id="624656" name="Group 16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624657" name="Rectangle 1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658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4659" name="Line 19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660" name="Text Box 20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624661" name="Line 21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4662" name="Group 22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624663" name="Rectangle 23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664" name="Line 24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4665" name="Text Box 25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624666" name="Group 26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624667" name="Group 27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4668" name="Line 28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24669" name="Group 29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467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67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467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4673" name="Text Box 33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</p:grpSp>
      <p:grpSp>
        <p:nvGrpSpPr>
          <p:cNvPr id="624674" name="Group 34"/>
          <p:cNvGrpSpPr>
            <a:grpSpLocks/>
          </p:cNvGrpSpPr>
          <p:nvPr/>
        </p:nvGrpSpPr>
        <p:grpSpPr bwMode="auto">
          <a:xfrm>
            <a:off x="1716088" y="4754563"/>
            <a:ext cx="1560512" cy="457200"/>
            <a:chOff x="1081" y="2995"/>
            <a:chExt cx="983" cy="288"/>
          </a:xfrm>
        </p:grpSpPr>
        <p:grpSp>
          <p:nvGrpSpPr>
            <p:cNvPr id="624675" name="Group 35"/>
            <p:cNvGrpSpPr>
              <a:grpSpLocks/>
            </p:cNvGrpSpPr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624676" name="Group 36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24677" name="Rectangle 3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4678" name="Line 3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4679" name="Line 39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680" name="Text Box 40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24681" name="Text Box 41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624682" name="Text Box 42"/>
            <p:cNvSpPr txBox="1">
              <a:spLocks noChangeArrowheads="1"/>
            </p:cNvSpPr>
            <p:nvPr/>
          </p:nvSpPr>
          <p:spPr bwMode="auto">
            <a:xfrm>
              <a:off x="1841" y="3024"/>
              <a:ext cx="15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624683" name="Group 43"/>
          <p:cNvGrpSpPr>
            <a:grpSpLocks/>
          </p:cNvGrpSpPr>
          <p:nvPr/>
        </p:nvGrpSpPr>
        <p:grpSpPr bwMode="auto">
          <a:xfrm>
            <a:off x="3198813" y="4419600"/>
            <a:ext cx="458787" cy="533400"/>
            <a:chOff x="2015" y="2784"/>
            <a:chExt cx="289" cy="336"/>
          </a:xfrm>
        </p:grpSpPr>
        <p:sp>
          <p:nvSpPr>
            <p:cNvPr id="624684" name="Line 44"/>
            <p:cNvSpPr>
              <a:spLocks noChangeShapeType="1"/>
            </p:cNvSpPr>
            <p:nvPr/>
          </p:nvSpPr>
          <p:spPr bwMode="auto">
            <a:xfrm>
              <a:off x="2015" y="3119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685" name="Line 45"/>
            <p:cNvSpPr>
              <a:spLocks noChangeShapeType="1"/>
            </p:cNvSpPr>
            <p:nvPr/>
          </p:nvSpPr>
          <p:spPr bwMode="auto">
            <a:xfrm>
              <a:off x="2160" y="2784"/>
              <a:ext cx="0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686" name="Line 46"/>
            <p:cNvSpPr>
              <a:spLocks noChangeShapeType="1"/>
            </p:cNvSpPr>
            <p:nvPr/>
          </p:nvSpPr>
          <p:spPr bwMode="auto">
            <a:xfrm>
              <a:off x="2160" y="2784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4687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ChangeArrowheads="1"/>
          </p:cNvSpPr>
          <p:nvPr/>
        </p:nvSpPr>
        <p:spPr bwMode="auto">
          <a:xfrm>
            <a:off x="3276600" y="2743200"/>
            <a:ext cx="24384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67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在表头插入结点 </a:t>
            </a:r>
          </a:p>
        </p:txBody>
      </p:sp>
      <p:sp>
        <p:nvSpPr>
          <p:cNvPr id="625671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5672" name="Text Box 8"/>
          <p:cNvSpPr txBox="1">
            <a:spLocks noChangeArrowheads="1"/>
          </p:cNvSpPr>
          <p:nvPr/>
        </p:nvSpPr>
        <p:spPr bwMode="auto">
          <a:xfrm>
            <a:off x="3352800" y="2238375"/>
            <a:ext cx="1952625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s -&gt; next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head  = s ;</a:t>
            </a:r>
          </a:p>
        </p:txBody>
      </p:sp>
      <p:grpSp>
        <p:nvGrpSpPr>
          <p:cNvPr id="625673" name="Group 9"/>
          <p:cNvGrpSpPr>
            <a:grpSpLocks/>
          </p:cNvGrpSpPr>
          <p:nvPr/>
        </p:nvGrpSpPr>
        <p:grpSpPr bwMode="auto">
          <a:xfrm>
            <a:off x="2662238" y="4129088"/>
            <a:ext cx="5194300" cy="458787"/>
            <a:chOff x="1677" y="2601"/>
            <a:chExt cx="3272" cy="289"/>
          </a:xfrm>
        </p:grpSpPr>
        <p:grpSp>
          <p:nvGrpSpPr>
            <p:cNvPr id="625674" name="Group 10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625675" name="Group 11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567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5677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5678" name="Text Box 14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5679" name="Text Box 15"/>
            <p:cNvSpPr txBox="1">
              <a:spLocks noChangeArrowheads="1"/>
            </p:cNvSpPr>
            <p:nvPr/>
          </p:nvSpPr>
          <p:spPr bwMode="auto">
            <a:xfrm>
              <a:off x="1677" y="2601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grpSp>
          <p:nvGrpSpPr>
            <p:cNvPr id="625680" name="Group 16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625681" name="Rectangle 1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682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5683" name="Line 19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684" name="Text Box 20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625685" name="Line 21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5686" name="Group 22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625687" name="Rectangle 23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688" name="Line 24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5689" name="Text Box 25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625690" name="Group 26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625691" name="Group 27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5692" name="Line 28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25693" name="Group 29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569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69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56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5697" name="Text Box 33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</p:grpSp>
      <p:grpSp>
        <p:nvGrpSpPr>
          <p:cNvPr id="625698" name="Group 34"/>
          <p:cNvGrpSpPr>
            <a:grpSpLocks/>
          </p:cNvGrpSpPr>
          <p:nvPr/>
        </p:nvGrpSpPr>
        <p:grpSpPr bwMode="auto">
          <a:xfrm>
            <a:off x="1716088" y="4754563"/>
            <a:ext cx="1560512" cy="457200"/>
            <a:chOff x="1081" y="2995"/>
            <a:chExt cx="983" cy="288"/>
          </a:xfrm>
        </p:grpSpPr>
        <p:grpSp>
          <p:nvGrpSpPr>
            <p:cNvPr id="625699" name="Group 35"/>
            <p:cNvGrpSpPr>
              <a:grpSpLocks/>
            </p:cNvGrpSpPr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625700" name="Group 36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25701" name="Rectangle 3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5702" name="Line 3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5703" name="Line 39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704" name="Text Box 40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25705" name="Text Box 41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625706" name="Text Box 42"/>
            <p:cNvSpPr txBox="1">
              <a:spLocks noChangeArrowheads="1"/>
            </p:cNvSpPr>
            <p:nvPr/>
          </p:nvSpPr>
          <p:spPr bwMode="auto">
            <a:xfrm>
              <a:off x="1841" y="3024"/>
              <a:ext cx="15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625707" name="Group 43"/>
          <p:cNvGrpSpPr>
            <a:grpSpLocks/>
          </p:cNvGrpSpPr>
          <p:nvPr/>
        </p:nvGrpSpPr>
        <p:grpSpPr bwMode="auto">
          <a:xfrm>
            <a:off x="3198813" y="4419600"/>
            <a:ext cx="458787" cy="533400"/>
            <a:chOff x="2015" y="2784"/>
            <a:chExt cx="289" cy="336"/>
          </a:xfrm>
        </p:grpSpPr>
        <p:sp>
          <p:nvSpPr>
            <p:cNvPr id="625708" name="Line 44"/>
            <p:cNvSpPr>
              <a:spLocks noChangeShapeType="1"/>
            </p:cNvSpPr>
            <p:nvPr/>
          </p:nvSpPr>
          <p:spPr bwMode="auto">
            <a:xfrm>
              <a:off x="2015" y="3119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709" name="Line 45"/>
            <p:cNvSpPr>
              <a:spLocks noChangeShapeType="1"/>
            </p:cNvSpPr>
            <p:nvPr/>
          </p:nvSpPr>
          <p:spPr bwMode="auto">
            <a:xfrm>
              <a:off x="2160" y="2784"/>
              <a:ext cx="0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710" name="Line 46"/>
            <p:cNvSpPr>
              <a:spLocks noChangeShapeType="1"/>
            </p:cNvSpPr>
            <p:nvPr/>
          </p:nvSpPr>
          <p:spPr bwMode="auto">
            <a:xfrm>
              <a:off x="2160" y="2784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5711" name="Line 47"/>
          <p:cNvSpPr>
            <a:spLocks noChangeShapeType="1"/>
          </p:cNvSpPr>
          <p:nvPr/>
        </p:nvSpPr>
        <p:spPr bwMode="auto">
          <a:xfrm>
            <a:off x="2895600" y="4494213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5712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5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5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5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5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711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在表头插入结点 </a:t>
            </a:r>
          </a:p>
        </p:txBody>
      </p:sp>
      <p:sp>
        <p:nvSpPr>
          <p:cNvPr id="626694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6695" name="Text Box 7"/>
          <p:cNvSpPr txBox="1">
            <a:spLocks noChangeArrowheads="1"/>
          </p:cNvSpPr>
          <p:nvPr/>
        </p:nvSpPr>
        <p:spPr bwMode="auto">
          <a:xfrm>
            <a:off x="3352800" y="2238375"/>
            <a:ext cx="1952625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s -&gt; next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head  = s ;</a:t>
            </a:r>
          </a:p>
        </p:txBody>
      </p:sp>
      <p:grpSp>
        <p:nvGrpSpPr>
          <p:cNvPr id="626696" name="Group 8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01"/>
            <a:chExt cx="3996" cy="298"/>
          </a:xfrm>
        </p:grpSpPr>
        <p:grpSp>
          <p:nvGrpSpPr>
            <p:cNvPr id="626697" name="Group 9"/>
            <p:cNvGrpSpPr>
              <a:grpSpLocks/>
            </p:cNvGrpSpPr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626698" name="Group 10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26699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6700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6701" name="Line 1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702" name="Text Box 1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626703" name="Group 15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626704" name="Group 1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6705" name="Rectangle 1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6706" name="Line 1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6707" name="Text Box 1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6708" name="Text Box 20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626709" name="Group 21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626710" name="Rectangle 2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711" name="Line 2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6712" name="Line 24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6713" name="Text Box 25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626714" name="Line 26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6715" name="Group 27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626716" name="Rectangle 2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717" name="Line 2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6718" name="Text Box 30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626719" name="Group 31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626720" name="Group 32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6721" name="Line 3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26722" name="Group 34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672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672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672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6726" name="Text Box 3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26727" name="Line 39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6728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之后插入*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27718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7719" name="Text Box 7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/>
              <a:t>p -&gt; next  = s ;</a:t>
            </a:r>
          </a:p>
        </p:txBody>
      </p:sp>
      <p:grpSp>
        <p:nvGrpSpPr>
          <p:cNvPr id="627720" name="Group 8"/>
          <p:cNvGrpSpPr>
            <a:grpSpLocks/>
          </p:cNvGrpSpPr>
          <p:nvPr/>
        </p:nvGrpSpPr>
        <p:grpSpPr bwMode="auto">
          <a:xfrm>
            <a:off x="4576763" y="5167313"/>
            <a:ext cx="1560512" cy="457200"/>
            <a:chOff x="1081" y="2995"/>
            <a:chExt cx="983" cy="288"/>
          </a:xfrm>
        </p:grpSpPr>
        <p:grpSp>
          <p:nvGrpSpPr>
            <p:cNvPr id="627721" name="Group 9"/>
            <p:cNvGrpSpPr>
              <a:grpSpLocks/>
            </p:cNvGrpSpPr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627722" name="Group 10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277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7724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7725" name="Line 13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7726" name="Text Box 14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27727" name="Text Box 15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627728" name="Text Box 16"/>
            <p:cNvSpPr txBox="1">
              <a:spLocks noChangeArrowheads="1"/>
            </p:cNvSpPr>
            <p:nvPr/>
          </p:nvSpPr>
          <p:spPr bwMode="auto">
            <a:xfrm>
              <a:off x="1824" y="3024"/>
              <a:ext cx="18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>
                  <a:solidFill>
                    <a:srgbClr val="CC0000"/>
                  </a:solidFill>
                </a:rPr>
                <a:t>^</a:t>
              </a:r>
            </a:p>
          </p:txBody>
        </p:sp>
      </p:grpSp>
      <p:grpSp>
        <p:nvGrpSpPr>
          <p:cNvPr id="627729" name="Group 17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01"/>
            <a:chExt cx="3996" cy="298"/>
          </a:xfrm>
        </p:grpSpPr>
        <p:grpSp>
          <p:nvGrpSpPr>
            <p:cNvPr id="627730" name="Group 18"/>
            <p:cNvGrpSpPr>
              <a:grpSpLocks/>
            </p:cNvGrpSpPr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627731" name="Group 19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27732" name="Rectangle 20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7733" name="Line 21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7734" name="Line 22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7735" name="Text Box 23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627736" name="Group 24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627737" name="Group 25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7738" name="Rectangle 26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7739" name="Line 27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7740" name="Text Box 28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7741" name="Text Box 29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627742" name="Group 30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627743" name="Rectangle 3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7744" name="Line 3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7745" name="Line 33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7746" name="Text Box 34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627747" name="Line 35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7748" name="Group 36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627749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7750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7751" name="Text Box 39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627752" name="Group 40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627753" name="Group 41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7754" name="Line 4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27755" name="Group 43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775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775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775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7759" name="Text Box 4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27760" name="Line 48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7761" name="Text Box 49"/>
          <p:cNvSpPr txBox="1">
            <a:spLocks noChangeArrowheads="1"/>
          </p:cNvSpPr>
          <p:nvPr/>
        </p:nvSpPr>
        <p:spPr bwMode="auto">
          <a:xfrm>
            <a:off x="5045075" y="35052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27762" name="Line 50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7763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2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62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7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7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 autoUpdateAnimBg="0"/>
      <p:bldP spid="627719" grpId="0" autoUpdateAnimBg="0"/>
      <p:bldP spid="627761" grpId="0" autoUpdateAnimBg="0"/>
      <p:bldP spid="627762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ChangeArrowheads="1"/>
          </p:cNvSpPr>
          <p:nvPr/>
        </p:nvSpPr>
        <p:spPr bwMode="auto">
          <a:xfrm>
            <a:off x="3200400" y="1981200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8739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之后插入*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8744" name="Text Box 8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/>
              <a:t>p -&gt; next  = s ;</a:t>
            </a:r>
          </a:p>
        </p:txBody>
      </p:sp>
      <p:grpSp>
        <p:nvGrpSpPr>
          <p:cNvPr id="628745" name="Group 9"/>
          <p:cNvGrpSpPr>
            <a:grpSpLocks/>
          </p:cNvGrpSpPr>
          <p:nvPr/>
        </p:nvGrpSpPr>
        <p:grpSpPr bwMode="auto">
          <a:xfrm>
            <a:off x="4576763" y="5167313"/>
            <a:ext cx="1560512" cy="457200"/>
            <a:chOff x="1081" y="2995"/>
            <a:chExt cx="983" cy="288"/>
          </a:xfrm>
        </p:grpSpPr>
        <p:grpSp>
          <p:nvGrpSpPr>
            <p:cNvPr id="628746" name="Group 10"/>
            <p:cNvGrpSpPr>
              <a:grpSpLocks/>
            </p:cNvGrpSpPr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628747" name="Group 11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28748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749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8750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51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28752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628753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628754" name="Group 18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01"/>
            <a:chExt cx="3996" cy="298"/>
          </a:xfrm>
        </p:grpSpPr>
        <p:grpSp>
          <p:nvGrpSpPr>
            <p:cNvPr id="628755" name="Group 19"/>
            <p:cNvGrpSpPr>
              <a:grpSpLocks/>
            </p:cNvGrpSpPr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628756" name="Group 20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28757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758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8759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60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628761" name="Group 25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628762" name="Group 2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8763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764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8765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8766" name="Text Box 30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628767" name="Group 31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628768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69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8770" name="Line 34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8771" name="Text Box 35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628772" name="Line 36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8773" name="Group 37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628774" name="Rectangle 3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75" name="Line 3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8776" name="Text Box 40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628777" name="Group 41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628778" name="Group 42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8779" name="Line 4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28780" name="Group 44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8781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878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878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8784" name="Text Box 4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28785" name="Line 49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8786" name="Text Box 50"/>
          <p:cNvSpPr txBox="1">
            <a:spLocks noChangeArrowheads="1"/>
          </p:cNvSpPr>
          <p:nvPr/>
        </p:nvSpPr>
        <p:spPr bwMode="auto">
          <a:xfrm>
            <a:off x="5045075" y="35052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28787" name="Line 51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28788" name="Group 52"/>
          <p:cNvGrpSpPr>
            <a:grpSpLocks/>
          </p:cNvGrpSpPr>
          <p:nvPr/>
        </p:nvGrpSpPr>
        <p:grpSpPr bwMode="auto">
          <a:xfrm>
            <a:off x="6019800" y="4572000"/>
            <a:ext cx="304800" cy="838200"/>
            <a:chOff x="3792" y="2880"/>
            <a:chExt cx="192" cy="528"/>
          </a:xfrm>
        </p:grpSpPr>
        <p:sp>
          <p:nvSpPr>
            <p:cNvPr id="628789" name="Line 53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8790" name="Line 54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87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ChangeArrowheads="1"/>
          </p:cNvSpPr>
          <p:nvPr/>
        </p:nvSpPr>
        <p:spPr bwMode="auto">
          <a:xfrm>
            <a:off x="3200400" y="2514600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9763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之后插入*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29767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306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9768" name="Text Box 8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p -&gt; next  = s ;</a:t>
            </a:r>
          </a:p>
        </p:txBody>
      </p:sp>
      <p:grpSp>
        <p:nvGrpSpPr>
          <p:cNvPr id="629769" name="Group 9"/>
          <p:cNvGrpSpPr>
            <a:grpSpLocks/>
          </p:cNvGrpSpPr>
          <p:nvPr/>
        </p:nvGrpSpPr>
        <p:grpSpPr bwMode="auto">
          <a:xfrm>
            <a:off x="4576763" y="5167313"/>
            <a:ext cx="1560512" cy="457200"/>
            <a:chOff x="1081" y="2995"/>
            <a:chExt cx="983" cy="288"/>
          </a:xfrm>
        </p:grpSpPr>
        <p:grpSp>
          <p:nvGrpSpPr>
            <p:cNvPr id="629770" name="Group 10"/>
            <p:cNvGrpSpPr>
              <a:grpSpLocks/>
            </p:cNvGrpSpPr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629771" name="Group 11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2977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773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9774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9775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29776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629777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629778" name="Group 18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01"/>
            <a:chExt cx="3996" cy="298"/>
          </a:xfrm>
        </p:grpSpPr>
        <p:grpSp>
          <p:nvGrpSpPr>
            <p:cNvPr id="629779" name="Group 19"/>
            <p:cNvGrpSpPr>
              <a:grpSpLocks/>
            </p:cNvGrpSpPr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629780" name="Group 20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29781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782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9783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9784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629785" name="Group 25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629786" name="Group 2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9787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788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9789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9790" name="Text Box 30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629791" name="Group 31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629792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9793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9794" name="Line 34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9795" name="Text Box 35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629796" name="Line 36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9797" name="Group 37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629798" name="Rectangle 3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9799" name="Line 3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9800" name="Text Box 40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629801" name="Group 41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629802" name="Group 42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9803" name="Line 4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29804" name="Group 44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980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980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980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9808" name="Text Box 4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29809" name="Line 49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9810" name="Text Box 50"/>
          <p:cNvSpPr txBox="1">
            <a:spLocks noChangeArrowheads="1"/>
          </p:cNvSpPr>
          <p:nvPr/>
        </p:nvSpPr>
        <p:spPr bwMode="auto">
          <a:xfrm>
            <a:off x="5045075" y="35052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29811" name="Line 51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29812" name="Group 52"/>
          <p:cNvGrpSpPr>
            <a:grpSpLocks/>
          </p:cNvGrpSpPr>
          <p:nvPr/>
        </p:nvGrpSpPr>
        <p:grpSpPr bwMode="auto">
          <a:xfrm>
            <a:off x="6019800" y="4572000"/>
            <a:ext cx="304800" cy="838200"/>
            <a:chOff x="3792" y="2880"/>
            <a:chExt cx="192" cy="528"/>
          </a:xfrm>
        </p:grpSpPr>
        <p:sp>
          <p:nvSpPr>
            <p:cNvPr id="629813" name="Line 53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9814" name="Line 54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9815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3200400" y="2514600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0787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之后插入*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0791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p -&gt; next  = s ;</a:t>
            </a:r>
          </a:p>
        </p:txBody>
      </p:sp>
      <p:grpSp>
        <p:nvGrpSpPr>
          <p:cNvPr id="630793" name="Group 9"/>
          <p:cNvGrpSpPr>
            <a:grpSpLocks/>
          </p:cNvGrpSpPr>
          <p:nvPr/>
        </p:nvGrpSpPr>
        <p:grpSpPr bwMode="auto">
          <a:xfrm>
            <a:off x="4576763" y="5167313"/>
            <a:ext cx="1560512" cy="457200"/>
            <a:chOff x="1081" y="2995"/>
            <a:chExt cx="983" cy="288"/>
          </a:xfrm>
        </p:grpSpPr>
        <p:grpSp>
          <p:nvGrpSpPr>
            <p:cNvPr id="630794" name="Group 10"/>
            <p:cNvGrpSpPr>
              <a:grpSpLocks/>
            </p:cNvGrpSpPr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630795" name="Group 11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3079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797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0798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0799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30800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630801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630802" name="Group 18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31"/>
            <a:chExt cx="3996" cy="298"/>
          </a:xfrm>
        </p:grpSpPr>
        <p:grpSp>
          <p:nvGrpSpPr>
            <p:cNvPr id="630803" name="Group 19"/>
            <p:cNvGrpSpPr>
              <a:grpSpLocks/>
            </p:cNvGrpSpPr>
            <p:nvPr/>
          </p:nvGrpSpPr>
          <p:grpSpPr bwMode="auto">
            <a:xfrm>
              <a:off x="1344" y="2679"/>
              <a:ext cx="720" cy="250"/>
              <a:chOff x="1344" y="3033"/>
              <a:chExt cx="720" cy="250"/>
            </a:xfrm>
          </p:grpSpPr>
          <p:grpSp>
            <p:nvGrpSpPr>
              <p:cNvPr id="630804" name="Group 20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30805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806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0807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0808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630809" name="Group 25"/>
            <p:cNvGrpSpPr>
              <a:grpSpLocks/>
            </p:cNvGrpSpPr>
            <p:nvPr/>
          </p:nvGrpSpPr>
          <p:grpSpPr bwMode="auto">
            <a:xfrm>
              <a:off x="2304" y="2660"/>
              <a:ext cx="480" cy="250"/>
              <a:chOff x="960" y="3129"/>
              <a:chExt cx="480" cy="250"/>
            </a:xfrm>
          </p:grpSpPr>
          <p:grpSp>
            <p:nvGrpSpPr>
              <p:cNvPr id="630810" name="Group 2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30811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812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0813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30814" name="Text Box 30"/>
            <p:cNvSpPr txBox="1">
              <a:spLocks noChangeArrowheads="1"/>
            </p:cNvSpPr>
            <p:nvPr/>
          </p:nvSpPr>
          <p:spPr bwMode="auto">
            <a:xfrm>
              <a:off x="953" y="263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630815" name="Group 31"/>
            <p:cNvGrpSpPr>
              <a:grpSpLocks/>
            </p:cNvGrpSpPr>
            <p:nvPr/>
          </p:nvGrpSpPr>
          <p:grpSpPr bwMode="auto">
            <a:xfrm>
              <a:off x="3024" y="2679"/>
              <a:ext cx="480" cy="192"/>
              <a:chOff x="1632" y="2928"/>
              <a:chExt cx="480" cy="192"/>
            </a:xfrm>
          </p:grpSpPr>
          <p:sp>
            <p:nvSpPr>
              <p:cNvPr id="630816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0817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0818" name="Line 34"/>
            <p:cNvSpPr>
              <a:spLocks noChangeShapeType="1"/>
            </p:cNvSpPr>
            <p:nvPr/>
          </p:nvSpPr>
          <p:spPr bwMode="auto">
            <a:xfrm>
              <a:off x="2736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0819" name="Text Box 35"/>
            <p:cNvSpPr txBox="1">
              <a:spLocks noChangeArrowheads="1"/>
            </p:cNvSpPr>
            <p:nvPr/>
          </p:nvSpPr>
          <p:spPr bwMode="auto">
            <a:xfrm>
              <a:off x="3064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grpSp>
          <p:nvGrpSpPr>
            <p:cNvPr id="630820" name="Group 36"/>
            <p:cNvGrpSpPr>
              <a:grpSpLocks/>
            </p:cNvGrpSpPr>
            <p:nvPr/>
          </p:nvGrpSpPr>
          <p:grpSpPr bwMode="auto">
            <a:xfrm>
              <a:off x="3744" y="2679"/>
              <a:ext cx="480" cy="192"/>
              <a:chOff x="1632" y="2928"/>
              <a:chExt cx="480" cy="192"/>
            </a:xfrm>
          </p:grpSpPr>
          <p:sp>
            <p:nvSpPr>
              <p:cNvPr id="630821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0822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0823" name="Text Box 39"/>
            <p:cNvSpPr txBox="1">
              <a:spLocks noChangeArrowheads="1"/>
            </p:cNvSpPr>
            <p:nvPr/>
          </p:nvSpPr>
          <p:spPr bwMode="auto">
            <a:xfrm>
              <a:off x="3798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630824" name="Group 40"/>
            <p:cNvGrpSpPr>
              <a:grpSpLocks/>
            </p:cNvGrpSpPr>
            <p:nvPr/>
          </p:nvGrpSpPr>
          <p:grpSpPr bwMode="auto">
            <a:xfrm>
              <a:off x="4176" y="2660"/>
              <a:ext cx="773" cy="260"/>
              <a:chOff x="3744" y="2429"/>
              <a:chExt cx="773" cy="260"/>
            </a:xfrm>
          </p:grpSpPr>
          <p:grpSp>
            <p:nvGrpSpPr>
              <p:cNvPr id="630825" name="Group 41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30826" name="Line 4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30827" name="Group 43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3082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082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083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30831" name="Text Box 4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30832" name="Line 48"/>
            <p:cNvSpPr>
              <a:spLocks noChangeShapeType="1"/>
            </p:cNvSpPr>
            <p:nvPr/>
          </p:nvSpPr>
          <p:spPr bwMode="auto">
            <a:xfrm>
              <a:off x="2016" y="27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0833" name="Text Box 49"/>
          <p:cNvSpPr txBox="1">
            <a:spLocks noChangeArrowheads="1"/>
          </p:cNvSpPr>
          <p:nvPr/>
        </p:nvSpPr>
        <p:spPr bwMode="auto">
          <a:xfrm>
            <a:off x="5045075" y="35052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30834" name="Line 50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30835" name="Group 51"/>
          <p:cNvGrpSpPr>
            <a:grpSpLocks/>
          </p:cNvGrpSpPr>
          <p:nvPr/>
        </p:nvGrpSpPr>
        <p:grpSpPr bwMode="auto">
          <a:xfrm>
            <a:off x="6019800" y="4572000"/>
            <a:ext cx="304800" cy="838200"/>
            <a:chOff x="3792" y="2880"/>
            <a:chExt cx="192" cy="528"/>
          </a:xfrm>
        </p:grpSpPr>
        <p:sp>
          <p:nvSpPr>
            <p:cNvPr id="630836" name="Line 52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0837" name="Line 53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0838" name="Rectangle 5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ChangeArrowheads="1"/>
          </p:cNvSpPr>
          <p:nvPr/>
        </p:nvSpPr>
        <p:spPr bwMode="auto">
          <a:xfrm>
            <a:off x="3200400" y="2514600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1811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之后插入*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1815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1816" name="Text Box 8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p -&gt; next  = s ;</a:t>
            </a:r>
          </a:p>
        </p:txBody>
      </p:sp>
      <p:grpSp>
        <p:nvGrpSpPr>
          <p:cNvPr id="631817" name="Group 9"/>
          <p:cNvGrpSpPr>
            <a:grpSpLocks/>
          </p:cNvGrpSpPr>
          <p:nvPr/>
        </p:nvGrpSpPr>
        <p:grpSpPr bwMode="auto">
          <a:xfrm>
            <a:off x="4576763" y="5167313"/>
            <a:ext cx="1560512" cy="457200"/>
            <a:chOff x="1081" y="2995"/>
            <a:chExt cx="983" cy="288"/>
          </a:xfrm>
        </p:grpSpPr>
        <p:grpSp>
          <p:nvGrpSpPr>
            <p:cNvPr id="631818" name="Group 10"/>
            <p:cNvGrpSpPr>
              <a:grpSpLocks/>
            </p:cNvGrpSpPr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631819" name="Group 11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31820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821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1822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1823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31824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631825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631826" name="Group 18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31"/>
            <a:chExt cx="3996" cy="298"/>
          </a:xfrm>
        </p:grpSpPr>
        <p:grpSp>
          <p:nvGrpSpPr>
            <p:cNvPr id="631827" name="Group 19"/>
            <p:cNvGrpSpPr>
              <a:grpSpLocks/>
            </p:cNvGrpSpPr>
            <p:nvPr/>
          </p:nvGrpSpPr>
          <p:grpSpPr bwMode="auto">
            <a:xfrm>
              <a:off x="1344" y="2679"/>
              <a:ext cx="720" cy="250"/>
              <a:chOff x="1344" y="3033"/>
              <a:chExt cx="720" cy="250"/>
            </a:xfrm>
          </p:grpSpPr>
          <p:grpSp>
            <p:nvGrpSpPr>
              <p:cNvPr id="631828" name="Group 20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31829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830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1831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1832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631833" name="Group 25"/>
            <p:cNvGrpSpPr>
              <a:grpSpLocks/>
            </p:cNvGrpSpPr>
            <p:nvPr/>
          </p:nvGrpSpPr>
          <p:grpSpPr bwMode="auto">
            <a:xfrm>
              <a:off x="2304" y="2660"/>
              <a:ext cx="480" cy="250"/>
              <a:chOff x="960" y="3129"/>
              <a:chExt cx="480" cy="250"/>
            </a:xfrm>
          </p:grpSpPr>
          <p:grpSp>
            <p:nvGrpSpPr>
              <p:cNvPr id="631834" name="Group 2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31835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836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1837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31838" name="Text Box 30"/>
            <p:cNvSpPr txBox="1">
              <a:spLocks noChangeArrowheads="1"/>
            </p:cNvSpPr>
            <p:nvPr/>
          </p:nvSpPr>
          <p:spPr bwMode="auto">
            <a:xfrm>
              <a:off x="953" y="263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631839" name="Group 31"/>
            <p:cNvGrpSpPr>
              <a:grpSpLocks/>
            </p:cNvGrpSpPr>
            <p:nvPr/>
          </p:nvGrpSpPr>
          <p:grpSpPr bwMode="auto">
            <a:xfrm>
              <a:off x="3024" y="2679"/>
              <a:ext cx="480" cy="192"/>
              <a:chOff x="1632" y="2928"/>
              <a:chExt cx="480" cy="192"/>
            </a:xfrm>
          </p:grpSpPr>
          <p:sp>
            <p:nvSpPr>
              <p:cNvPr id="631840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1841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1842" name="Line 34"/>
            <p:cNvSpPr>
              <a:spLocks noChangeShapeType="1"/>
            </p:cNvSpPr>
            <p:nvPr/>
          </p:nvSpPr>
          <p:spPr bwMode="auto">
            <a:xfrm>
              <a:off x="2736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43" name="Text Box 35"/>
            <p:cNvSpPr txBox="1">
              <a:spLocks noChangeArrowheads="1"/>
            </p:cNvSpPr>
            <p:nvPr/>
          </p:nvSpPr>
          <p:spPr bwMode="auto">
            <a:xfrm>
              <a:off x="3064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grpSp>
          <p:nvGrpSpPr>
            <p:cNvPr id="631844" name="Group 36"/>
            <p:cNvGrpSpPr>
              <a:grpSpLocks/>
            </p:cNvGrpSpPr>
            <p:nvPr/>
          </p:nvGrpSpPr>
          <p:grpSpPr bwMode="auto">
            <a:xfrm>
              <a:off x="3744" y="2679"/>
              <a:ext cx="480" cy="192"/>
              <a:chOff x="1632" y="2928"/>
              <a:chExt cx="480" cy="192"/>
            </a:xfrm>
          </p:grpSpPr>
          <p:sp>
            <p:nvSpPr>
              <p:cNvPr id="631845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1846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1847" name="Text Box 39"/>
            <p:cNvSpPr txBox="1">
              <a:spLocks noChangeArrowheads="1"/>
            </p:cNvSpPr>
            <p:nvPr/>
          </p:nvSpPr>
          <p:spPr bwMode="auto">
            <a:xfrm>
              <a:off x="3798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631848" name="Group 40"/>
            <p:cNvGrpSpPr>
              <a:grpSpLocks/>
            </p:cNvGrpSpPr>
            <p:nvPr/>
          </p:nvGrpSpPr>
          <p:grpSpPr bwMode="auto">
            <a:xfrm>
              <a:off x="4176" y="2660"/>
              <a:ext cx="773" cy="260"/>
              <a:chOff x="3744" y="2429"/>
              <a:chExt cx="773" cy="260"/>
            </a:xfrm>
          </p:grpSpPr>
          <p:grpSp>
            <p:nvGrpSpPr>
              <p:cNvPr id="631849" name="Group 41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31850" name="Line 4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31851" name="Group 43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3185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185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185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31855" name="Text Box 4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31856" name="Line 48"/>
            <p:cNvSpPr>
              <a:spLocks noChangeShapeType="1"/>
            </p:cNvSpPr>
            <p:nvPr/>
          </p:nvSpPr>
          <p:spPr bwMode="auto">
            <a:xfrm>
              <a:off x="2016" y="27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1857" name="Text Box 49"/>
          <p:cNvSpPr txBox="1">
            <a:spLocks noChangeArrowheads="1"/>
          </p:cNvSpPr>
          <p:nvPr/>
        </p:nvSpPr>
        <p:spPr bwMode="auto">
          <a:xfrm>
            <a:off x="5045075" y="35052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31858" name="Line 50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31859" name="Group 51"/>
          <p:cNvGrpSpPr>
            <a:grpSpLocks/>
          </p:cNvGrpSpPr>
          <p:nvPr/>
        </p:nvGrpSpPr>
        <p:grpSpPr bwMode="auto">
          <a:xfrm>
            <a:off x="6019800" y="4572000"/>
            <a:ext cx="304800" cy="838200"/>
            <a:chOff x="3792" y="2880"/>
            <a:chExt cx="192" cy="528"/>
          </a:xfrm>
        </p:grpSpPr>
        <p:sp>
          <p:nvSpPr>
            <p:cNvPr id="631860" name="Line 52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61" name="Line 53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1862" name="Line 54"/>
          <p:cNvSpPr>
            <a:spLocks noChangeShapeType="1"/>
          </p:cNvSpPr>
          <p:nvPr/>
        </p:nvSpPr>
        <p:spPr bwMode="auto">
          <a:xfrm>
            <a:off x="5410200" y="4495800"/>
            <a:ext cx="0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1863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</a:t>
            </a:r>
            <a:r>
              <a:rPr lang="en-US" altLang="zh-CN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按二进制位串形式输出正整数的值。</a:t>
            </a:r>
          </a:p>
        </p:txBody>
      </p:sp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107950" y="836613"/>
            <a:ext cx="8135938" cy="51704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void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bitDisplay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(unsigned value)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{ unsigned c;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unsigned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bitMask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=1&lt;&lt;31;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掩码，最高位置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endParaRPr lang="en-US" altLang="zh-CN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&lt;&lt;value&lt;&lt;'=';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for(c=1;c&lt;=32;c++)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{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&lt;&lt;(value&amp;bitMask?'1':'0');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输出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的最高位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value&lt;&lt;=1;	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左移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if(c%8==0) 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&lt;&lt;' 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48338" y="2852738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24525" y="3413125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</a:tr>
            </a:tbl>
          </a:graphicData>
        </a:graphic>
      </p:graphicFrame>
      <p:sp>
        <p:nvSpPr>
          <p:cNvPr id="20524" name="矩形 8"/>
          <p:cNvSpPr>
            <a:spLocks noChangeArrowheads="1"/>
          </p:cNvSpPr>
          <p:nvPr/>
        </p:nvSpPr>
        <p:spPr bwMode="auto">
          <a:xfrm>
            <a:off x="4859338" y="2852738"/>
            <a:ext cx="885179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cs typeface="Courier New" pitchFamily="49" charset="0"/>
              </a:rPr>
              <a:t>value</a:t>
            </a:r>
            <a:endParaRPr lang="zh-CN" altLang="en-US" b="1"/>
          </a:p>
        </p:txBody>
      </p:sp>
      <p:sp>
        <p:nvSpPr>
          <p:cNvPr id="20526" name="矩形 10"/>
          <p:cNvSpPr>
            <a:spLocks noChangeArrowheads="1"/>
          </p:cNvSpPr>
          <p:nvPr/>
        </p:nvSpPr>
        <p:spPr bwMode="auto">
          <a:xfrm>
            <a:off x="5692775" y="3903663"/>
            <a:ext cx="392113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1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cxnSp>
        <p:nvCxnSpPr>
          <p:cNvPr id="20527" name="直接箭头连接符 8"/>
          <p:cNvCxnSpPr>
            <a:cxnSpLocks noChangeShapeType="1"/>
          </p:cNvCxnSpPr>
          <p:nvPr/>
        </p:nvCxnSpPr>
        <p:spPr bwMode="auto">
          <a:xfrm rot="10800000">
            <a:off x="6300788" y="2565400"/>
            <a:ext cx="1439862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stealth" w="lg" len="lg"/>
          </a:ln>
        </p:spPr>
      </p:cxn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435491" y="3395963"/>
            <a:ext cx="1279517" cy="461665"/>
          </a:xfrm>
          <a:prstGeom prst="rect">
            <a:avLst/>
          </a:prstGeom>
          <a:solidFill>
            <a:srgbClr val="BAFED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>
                <a:cs typeface="Courier New" pitchFamily="49" charset="0"/>
              </a:rPr>
              <a:t>bitMask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之后插入*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2838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2090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2839" name="Text Box 7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/>
              <a:t>p -&gt; next  = s ;</a:t>
            </a:r>
          </a:p>
        </p:txBody>
      </p:sp>
      <p:grpSp>
        <p:nvGrpSpPr>
          <p:cNvPr id="632840" name="Group 8"/>
          <p:cNvGrpSpPr>
            <a:grpSpLocks/>
          </p:cNvGrpSpPr>
          <p:nvPr/>
        </p:nvGrpSpPr>
        <p:grpSpPr bwMode="auto">
          <a:xfrm>
            <a:off x="782638" y="4252913"/>
            <a:ext cx="7454900" cy="473075"/>
            <a:chOff x="445" y="2631"/>
            <a:chExt cx="4696" cy="298"/>
          </a:xfrm>
        </p:grpSpPr>
        <p:grpSp>
          <p:nvGrpSpPr>
            <p:cNvPr id="632841" name="Group 9"/>
            <p:cNvGrpSpPr>
              <a:grpSpLocks/>
            </p:cNvGrpSpPr>
            <p:nvPr/>
          </p:nvGrpSpPr>
          <p:grpSpPr bwMode="auto">
            <a:xfrm>
              <a:off x="3936" y="2679"/>
              <a:ext cx="480" cy="192"/>
              <a:chOff x="1632" y="2928"/>
              <a:chExt cx="480" cy="192"/>
            </a:xfrm>
          </p:grpSpPr>
          <p:sp>
            <p:nvSpPr>
              <p:cNvPr id="632842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2843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2844" name="Text Box 12"/>
            <p:cNvSpPr txBox="1">
              <a:spLocks noChangeArrowheads="1"/>
            </p:cNvSpPr>
            <p:nvPr/>
          </p:nvSpPr>
          <p:spPr bwMode="auto">
            <a:xfrm>
              <a:off x="3990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632845" name="Line 13"/>
            <p:cNvSpPr>
              <a:spLocks noChangeShapeType="1"/>
            </p:cNvSpPr>
            <p:nvPr/>
          </p:nvSpPr>
          <p:spPr bwMode="auto">
            <a:xfrm>
              <a:off x="4368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2846" name="Group 14"/>
            <p:cNvGrpSpPr>
              <a:grpSpLocks/>
            </p:cNvGrpSpPr>
            <p:nvPr/>
          </p:nvGrpSpPr>
          <p:grpSpPr bwMode="auto">
            <a:xfrm>
              <a:off x="4656" y="2679"/>
              <a:ext cx="480" cy="192"/>
              <a:chOff x="1632" y="2928"/>
              <a:chExt cx="480" cy="192"/>
            </a:xfrm>
          </p:grpSpPr>
          <p:sp>
            <p:nvSpPr>
              <p:cNvPr id="632847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2848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2849" name="Text Box 17"/>
            <p:cNvSpPr txBox="1">
              <a:spLocks noChangeArrowheads="1"/>
            </p:cNvSpPr>
            <p:nvPr/>
          </p:nvSpPr>
          <p:spPr bwMode="auto">
            <a:xfrm>
              <a:off x="4710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7</a:t>
              </a:r>
            </a:p>
          </p:txBody>
        </p:sp>
        <p:sp>
          <p:nvSpPr>
            <p:cNvPr id="632850" name="Text Box 18"/>
            <p:cNvSpPr txBox="1">
              <a:spLocks noChangeArrowheads="1"/>
            </p:cNvSpPr>
            <p:nvPr/>
          </p:nvSpPr>
          <p:spPr bwMode="auto">
            <a:xfrm>
              <a:off x="4934" y="2670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632851" name="Group 19"/>
            <p:cNvGrpSpPr>
              <a:grpSpLocks/>
            </p:cNvGrpSpPr>
            <p:nvPr/>
          </p:nvGrpSpPr>
          <p:grpSpPr bwMode="auto">
            <a:xfrm>
              <a:off x="445" y="2631"/>
              <a:ext cx="2531" cy="298"/>
              <a:chOff x="445" y="2631"/>
              <a:chExt cx="2531" cy="298"/>
            </a:xfrm>
          </p:grpSpPr>
          <p:grpSp>
            <p:nvGrpSpPr>
              <p:cNvPr id="632852" name="Group 20"/>
              <p:cNvGrpSpPr>
                <a:grpSpLocks/>
              </p:cNvGrpSpPr>
              <p:nvPr/>
            </p:nvGrpSpPr>
            <p:grpSpPr bwMode="auto">
              <a:xfrm>
                <a:off x="445" y="2631"/>
                <a:ext cx="2531" cy="298"/>
                <a:chOff x="973" y="2631"/>
                <a:chExt cx="2531" cy="298"/>
              </a:xfrm>
            </p:grpSpPr>
            <p:grpSp>
              <p:nvGrpSpPr>
                <p:cNvPr id="632853" name="Group 21"/>
                <p:cNvGrpSpPr>
                  <a:grpSpLocks/>
                </p:cNvGrpSpPr>
                <p:nvPr/>
              </p:nvGrpSpPr>
              <p:grpSpPr bwMode="auto">
                <a:xfrm>
                  <a:off x="1344" y="2679"/>
                  <a:ext cx="720" cy="250"/>
                  <a:chOff x="1344" y="3033"/>
                  <a:chExt cx="720" cy="250"/>
                </a:xfrm>
              </p:grpSpPr>
              <p:grpSp>
                <p:nvGrpSpPr>
                  <p:cNvPr id="632854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1584" y="3043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632855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2856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3285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139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285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8" y="3033"/>
                    <a:ext cx="194" cy="25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r>
                      <a:rPr lang="en-US" altLang="zh-CN" sz="2000"/>
                      <a:t>1</a:t>
                    </a:r>
                  </a:p>
                </p:txBody>
              </p:sp>
            </p:grpSp>
            <p:grpSp>
              <p:nvGrpSpPr>
                <p:cNvPr id="632859" name="Group 27"/>
                <p:cNvGrpSpPr>
                  <a:grpSpLocks/>
                </p:cNvGrpSpPr>
                <p:nvPr/>
              </p:nvGrpSpPr>
              <p:grpSpPr bwMode="auto">
                <a:xfrm>
                  <a:off x="2304" y="2660"/>
                  <a:ext cx="480" cy="250"/>
                  <a:chOff x="960" y="3129"/>
                  <a:chExt cx="480" cy="250"/>
                </a:xfrm>
              </p:grpSpPr>
              <p:grpSp>
                <p:nvGrpSpPr>
                  <p:cNvPr id="632860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960" y="3148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632861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2862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32863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4" y="3129"/>
                    <a:ext cx="19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r>
                      <a:rPr lang="en-US" altLang="en-US" sz="2000"/>
                      <a:t>2</a:t>
                    </a:r>
                    <a:endParaRPr lang="en-US" altLang="zh-CN" sz="2000"/>
                  </a:p>
                </p:txBody>
              </p:sp>
            </p:grpSp>
            <p:sp>
              <p:nvSpPr>
                <p:cNvPr id="63286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973" y="2631"/>
                  <a:ext cx="5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head    </a:t>
                  </a:r>
                </a:p>
              </p:txBody>
            </p:sp>
            <p:grpSp>
              <p:nvGrpSpPr>
                <p:cNvPr id="632865" name="Group 33"/>
                <p:cNvGrpSpPr>
                  <a:grpSpLocks/>
                </p:cNvGrpSpPr>
                <p:nvPr/>
              </p:nvGrpSpPr>
              <p:grpSpPr bwMode="auto">
                <a:xfrm>
                  <a:off x="3024" y="2679"/>
                  <a:ext cx="480" cy="192"/>
                  <a:chOff x="1632" y="2928"/>
                  <a:chExt cx="480" cy="192"/>
                </a:xfrm>
              </p:grpSpPr>
              <p:sp>
                <p:nvSpPr>
                  <p:cNvPr id="63286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286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2868" name="Line 36"/>
                <p:cNvSpPr>
                  <a:spLocks noChangeShapeType="1"/>
                </p:cNvSpPr>
                <p:nvPr/>
              </p:nvSpPr>
              <p:spPr bwMode="auto">
                <a:xfrm>
                  <a:off x="2736" y="2775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2869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276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2870" name="Text Box 38"/>
              <p:cNvSpPr txBox="1">
                <a:spLocks noChangeArrowheads="1"/>
              </p:cNvSpPr>
              <p:nvPr/>
            </p:nvSpPr>
            <p:spPr bwMode="auto">
              <a:xfrm>
                <a:off x="2550" y="2660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3</a:t>
                </a:r>
              </a:p>
            </p:txBody>
          </p:sp>
        </p:grpSp>
        <p:grpSp>
          <p:nvGrpSpPr>
            <p:cNvPr id="632871" name="Group 39"/>
            <p:cNvGrpSpPr>
              <a:grpSpLocks/>
            </p:cNvGrpSpPr>
            <p:nvPr/>
          </p:nvGrpSpPr>
          <p:grpSpPr bwMode="auto">
            <a:xfrm>
              <a:off x="3216" y="2688"/>
              <a:ext cx="480" cy="192"/>
              <a:chOff x="1632" y="2928"/>
              <a:chExt cx="480" cy="192"/>
            </a:xfrm>
          </p:grpSpPr>
          <p:sp>
            <p:nvSpPr>
              <p:cNvPr id="632872" name="Rectangle 4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2873" name="Line 4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2874" name="Line 42"/>
            <p:cNvSpPr>
              <a:spLocks noChangeShapeType="1"/>
            </p:cNvSpPr>
            <p:nvPr/>
          </p:nvSpPr>
          <p:spPr bwMode="auto">
            <a:xfrm>
              <a:off x="292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2875" name="Text Box 43"/>
            <p:cNvSpPr txBox="1">
              <a:spLocks noChangeArrowheads="1"/>
            </p:cNvSpPr>
            <p:nvPr/>
          </p:nvSpPr>
          <p:spPr bwMode="auto">
            <a:xfrm>
              <a:off x="3256" y="2669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632876" name="Line 44"/>
            <p:cNvSpPr>
              <a:spLocks noChangeShapeType="1"/>
            </p:cNvSpPr>
            <p:nvPr/>
          </p:nvSpPr>
          <p:spPr bwMode="auto">
            <a:xfrm>
              <a:off x="364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2877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之前插入*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3862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2306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3863" name="Text Box 7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/>
              <a:t>s -&gt; next = p ;</a:t>
            </a:r>
          </a:p>
          <a:p>
            <a:pPr algn="l">
              <a:lnSpc>
                <a:spcPct val="170000"/>
              </a:lnSpc>
            </a:pPr>
            <a:r>
              <a:rPr lang="en-US" altLang="zh-CN" sz="2000"/>
              <a:t>q -&gt; next  = s ;</a:t>
            </a:r>
          </a:p>
        </p:txBody>
      </p:sp>
      <p:sp>
        <p:nvSpPr>
          <p:cNvPr id="633864" name="Line 8"/>
          <p:cNvSpPr>
            <a:spLocks noChangeShapeType="1"/>
          </p:cNvSpPr>
          <p:nvPr/>
        </p:nvSpPr>
        <p:spPr bwMode="auto">
          <a:xfrm>
            <a:off x="3810000" y="5440363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33865" name="Group 9"/>
          <p:cNvGrpSpPr>
            <a:grpSpLocks/>
          </p:cNvGrpSpPr>
          <p:nvPr/>
        </p:nvGrpSpPr>
        <p:grpSpPr bwMode="auto">
          <a:xfrm>
            <a:off x="4267200" y="5257800"/>
            <a:ext cx="762000" cy="396875"/>
            <a:chOff x="2688" y="3312"/>
            <a:chExt cx="480" cy="250"/>
          </a:xfrm>
        </p:grpSpPr>
        <p:grpSp>
          <p:nvGrpSpPr>
            <p:cNvPr id="633866" name="Group 10"/>
            <p:cNvGrpSpPr>
              <a:grpSpLocks/>
            </p:cNvGrpSpPr>
            <p:nvPr/>
          </p:nvGrpSpPr>
          <p:grpSpPr bwMode="auto">
            <a:xfrm>
              <a:off x="2688" y="3331"/>
              <a:ext cx="480" cy="192"/>
              <a:chOff x="1632" y="2928"/>
              <a:chExt cx="480" cy="192"/>
            </a:xfrm>
          </p:grpSpPr>
          <p:sp>
            <p:nvSpPr>
              <p:cNvPr id="633867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3868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3869" name="Text Box 13"/>
            <p:cNvSpPr txBox="1">
              <a:spLocks noChangeArrowheads="1"/>
            </p:cNvSpPr>
            <p:nvPr/>
          </p:nvSpPr>
          <p:spPr bwMode="auto">
            <a:xfrm>
              <a:off x="2742" y="3312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</p:grpSp>
      <p:sp>
        <p:nvSpPr>
          <p:cNvPr id="633870" name="Text Box 14"/>
          <p:cNvSpPr txBox="1">
            <a:spLocks noChangeArrowheads="1"/>
          </p:cNvSpPr>
          <p:nvPr/>
        </p:nvSpPr>
        <p:spPr bwMode="auto">
          <a:xfrm>
            <a:off x="5081588" y="35814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33871" name="Line 15"/>
          <p:cNvSpPr>
            <a:spLocks noChangeShapeType="1"/>
          </p:cNvSpPr>
          <p:nvPr/>
        </p:nvSpPr>
        <p:spPr bwMode="auto">
          <a:xfrm>
            <a:off x="5218113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3872" name="Text Box 16"/>
          <p:cNvSpPr txBox="1">
            <a:spLocks noChangeArrowheads="1"/>
          </p:cNvSpPr>
          <p:nvPr/>
        </p:nvSpPr>
        <p:spPr bwMode="auto">
          <a:xfrm>
            <a:off x="3865563" y="35814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q</a:t>
            </a:r>
          </a:p>
        </p:txBody>
      </p:sp>
      <p:sp>
        <p:nvSpPr>
          <p:cNvPr id="633873" name="Line 17"/>
          <p:cNvSpPr>
            <a:spLocks noChangeShapeType="1"/>
          </p:cNvSpPr>
          <p:nvPr/>
        </p:nvSpPr>
        <p:spPr bwMode="auto">
          <a:xfrm>
            <a:off x="4078288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3874" name="Text Box 18"/>
          <p:cNvSpPr txBox="1">
            <a:spLocks noChangeArrowheads="1"/>
          </p:cNvSpPr>
          <p:nvPr/>
        </p:nvSpPr>
        <p:spPr bwMode="auto">
          <a:xfrm>
            <a:off x="3519488" y="5257800"/>
            <a:ext cx="2794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s</a:t>
            </a:r>
          </a:p>
        </p:txBody>
      </p:sp>
      <p:grpSp>
        <p:nvGrpSpPr>
          <p:cNvPr id="633875" name="Group 19"/>
          <p:cNvGrpSpPr>
            <a:grpSpLocks/>
          </p:cNvGrpSpPr>
          <p:nvPr/>
        </p:nvGrpSpPr>
        <p:grpSpPr bwMode="auto">
          <a:xfrm>
            <a:off x="1600200" y="4252913"/>
            <a:ext cx="6311900" cy="473075"/>
            <a:chOff x="1008" y="2679"/>
            <a:chExt cx="3976" cy="298"/>
          </a:xfrm>
        </p:grpSpPr>
        <p:grpSp>
          <p:nvGrpSpPr>
            <p:cNvPr id="633876" name="Group 20"/>
            <p:cNvGrpSpPr>
              <a:grpSpLocks/>
            </p:cNvGrpSpPr>
            <p:nvPr/>
          </p:nvGrpSpPr>
          <p:grpSpPr bwMode="auto">
            <a:xfrm>
              <a:off x="3779" y="2727"/>
              <a:ext cx="480" cy="192"/>
              <a:chOff x="1632" y="2928"/>
              <a:chExt cx="480" cy="192"/>
            </a:xfrm>
          </p:grpSpPr>
          <p:sp>
            <p:nvSpPr>
              <p:cNvPr id="633877" name="Rectangle 2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3878" name="Line 2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3879" name="Text Box 23"/>
            <p:cNvSpPr txBox="1">
              <a:spLocks noChangeArrowheads="1"/>
            </p:cNvSpPr>
            <p:nvPr/>
          </p:nvSpPr>
          <p:spPr bwMode="auto">
            <a:xfrm>
              <a:off x="3833" y="2708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633880" name="Line 24"/>
            <p:cNvSpPr>
              <a:spLocks noChangeShapeType="1"/>
            </p:cNvSpPr>
            <p:nvPr/>
          </p:nvSpPr>
          <p:spPr bwMode="auto">
            <a:xfrm>
              <a:off x="4211" y="2823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3881" name="Group 25"/>
            <p:cNvGrpSpPr>
              <a:grpSpLocks/>
            </p:cNvGrpSpPr>
            <p:nvPr/>
          </p:nvGrpSpPr>
          <p:grpSpPr bwMode="auto">
            <a:xfrm>
              <a:off x="4499" y="2727"/>
              <a:ext cx="480" cy="192"/>
              <a:chOff x="1632" y="2928"/>
              <a:chExt cx="480" cy="192"/>
            </a:xfrm>
          </p:grpSpPr>
          <p:sp>
            <p:nvSpPr>
              <p:cNvPr id="633882" name="Rectangle 2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3883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3884" name="Text Box 28"/>
            <p:cNvSpPr txBox="1">
              <a:spLocks noChangeArrowheads="1"/>
            </p:cNvSpPr>
            <p:nvPr/>
          </p:nvSpPr>
          <p:spPr bwMode="auto">
            <a:xfrm>
              <a:off x="4553" y="2708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7</a:t>
              </a:r>
            </a:p>
          </p:txBody>
        </p:sp>
        <p:sp>
          <p:nvSpPr>
            <p:cNvPr id="633885" name="Text Box 29"/>
            <p:cNvSpPr txBox="1">
              <a:spLocks noChangeArrowheads="1"/>
            </p:cNvSpPr>
            <p:nvPr/>
          </p:nvSpPr>
          <p:spPr bwMode="auto">
            <a:xfrm>
              <a:off x="4777" y="2718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633886" name="Group 30"/>
            <p:cNvGrpSpPr>
              <a:grpSpLocks/>
            </p:cNvGrpSpPr>
            <p:nvPr/>
          </p:nvGrpSpPr>
          <p:grpSpPr bwMode="auto">
            <a:xfrm>
              <a:off x="1379" y="2727"/>
              <a:ext cx="720" cy="250"/>
              <a:chOff x="1344" y="3033"/>
              <a:chExt cx="720" cy="250"/>
            </a:xfrm>
          </p:grpSpPr>
          <p:grpSp>
            <p:nvGrpSpPr>
              <p:cNvPr id="633887" name="Group 31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33888" name="Rectangle 3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3889" name="Line 3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3890" name="Line 34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3891" name="Text Box 35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633892" name="Group 36"/>
            <p:cNvGrpSpPr>
              <a:grpSpLocks/>
            </p:cNvGrpSpPr>
            <p:nvPr/>
          </p:nvGrpSpPr>
          <p:grpSpPr bwMode="auto">
            <a:xfrm>
              <a:off x="2339" y="2708"/>
              <a:ext cx="480" cy="250"/>
              <a:chOff x="960" y="3129"/>
              <a:chExt cx="480" cy="250"/>
            </a:xfrm>
          </p:grpSpPr>
          <p:grpSp>
            <p:nvGrpSpPr>
              <p:cNvPr id="633893" name="Group 37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33894" name="Rectangle 38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3895" name="Line 39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3896" name="Text Box 40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33897" name="Text Box 41"/>
            <p:cNvSpPr txBox="1">
              <a:spLocks noChangeArrowheads="1"/>
            </p:cNvSpPr>
            <p:nvPr/>
          </p:nvSpPr>
          <p:spPr bwMode="auto">
            <a:xfrm>
              <a:off x="1008" y="2679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</a:t>
              </a:r>
            </a:p>
          </p:txBody>
        </p:sp>
        <p:sp>
          <p:nvSpPr>
            <p:cNvPr id="633898" name="Line 42"/>
            <p:cNvSpPr>
              <a:spLocks noChangeShapeType="1"/>
            </p:cNvSpPr>
            <p:nvPr/>
          </p:nvSpPr>
          <p:spPr bwMode="auto">
            <a:xfrm>
              <a:off x="2051" y="281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3899" name="Group 43"/>
            <p:cNvGrpSpPr>
              <a:grpSpLocks/>
            </p:cNvGrpSpPr>
            <p:nvPr/>
          </p:nvGrpSpPr>
          <p:grpSpPr bwMode="auto">
            <a:xfrm>
              <a:off x="3059" y="2736"/>
              <a:ext cx="480" cy="192"/>
              <a:chOff x="1632" y="2928"/>
              <a:chExt cx="480" cy="192"/>
            </a:xfrm>
          </p:grpSpPr>
          <p:sp>
            <p:nvSpPr>
              <p:cNvPr id="633900" name="Rectangle 44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3901" name="Line 45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3902" name="Text Box 46"/>
            <p:cNvSpPr txBox="1">
              <a:spLocks noChangeArrowheads="1"/>
            </p:cNvSpPr>
            <p:nvPr/>
          </p:nvSpPr>
          <p:spPr bwMode="auto">
            <a:xfrm>
              <a:off x="3099" y="2717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633903" name="Line 47"/>
            <p:cNvSpPr>
              <a:spLocks noChangeShapeType="1"/>
            </p:cNvSpPr>
            <p:nvPr/>
          </p:nvSpPr>
          <p:spPr bwMode="auto">
            <a:xfrm>
              <a:off x="349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3904" name="Line 48"/>
            <p:cNvSpPr>
              <a:spLocks noChangeShapeType="1"/>
            </p:cNvSpPr>
            <p:nvPr/>
          </p:nvSpPr>
          <p:spPr bwMode="auto">
            <a:xfrm>
              <a:off x="277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3905" name="Rectangle 4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方法一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AutoShape 8"/>
          <p:cNvSpPr>
            <a:spLocks/>
          </p:cNvSpPr>
          <p:nvPr/>
        </p:nvSpPr>
        <p:spPr bwMode="auto">
          <a:xfrm>
            <a:off x="5786446" y="1643050"/>
            <a:ext cx="1600200" cy="990600"/>
          </a:xfrm>
          <a:prstGeom prst="borderCallout2">
            <a:avLst>
              <a:gd name="adj1" fmla="val 39092"/>
              <a:gd name="adj2" fmla="val -140"/>
              <a:gd name="adj3" fmla="val 39092"/>
              <a:gd name="adj4" fmla="val -16180"/>
              <a:gd name="adj5" fmla="val 209793"/>
              <a:gd name="adj6" fmla="val -9771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 dirty="0" smtClean="0"/>
              <a:t>前驱结点</a:t>
            </a:r>
            <a:endParaRPr lang="en-US" altLang="zh-CN" sz="1800" b="1" dirty="0" smtClean="0"/>
          </a:p>
          <a:p>
            <a:pPr eaLnBrk="0" hangingPunct="0">
              <a:spcBef>
                <a:spcPct val="50000"/>
              </a:spcBef>
            </a:pPr>
            <a:r>
              <a:rPr lang="zh-CN" altLang="en-US" sz="1800" b="1" dirty="0" smtClean="0"/>
              <a:t>指针</a:t>
            </a: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3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8" grpId="0" autoUpdateAnimBg="0"/>
      <p:bldP spid="633863" grpId="0" autoUpdateAnimBg="0"/>
      <p:bldP spid="633864" grpId="0" animBg="1"/>
      <p:bldP spid="633870" grpId="0" autoUpdateAnimBg="0"/>
      <p:bldP spid="633871" grpId="0" animBg="1"/>
      <p:bldP spid="633872" grpId="0" autoUpdateAnimBg="0"/>
      <p:bldP spid="633873" grpId="0" animBg="1"/>
      <p:bldP spid="633874" grpId="0" autoUpdateAnimBg="0"/>
      <p:bldP spid="47" grpId="0"/>
      <p:bldP spid="48" grpId="0" animBg="1" autoUpdateAnimBg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ChangeArrowheads="1"/>
          </p:cNvSpPr>
          <p:nvPr/>
        </p:nvSpPr>
        <p:spPr bwMode="auto">
          <a:xfrm>
            <a:off x="3200400" y="1981200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883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之前插入*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4887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4888" name="Text Box 8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s -&gt; next = p ;</a:t>
            </a:r>
          </a:p>
          <a:p>
            <a:pPr algn="l">
              <a:lnSpc>
                <a:spcPct val="170000"/>
              </a:lnSpc>
            </a:pPr>
            <a:r>
              <a:rPr lang="en-US" altLang="zh-CN" sz="2000"/>
              <a:t>q -&gt; next  = s ;</a:t>
            </a:r>
          </a:p>
        </p:txBody>
      </p:sp>
      <p:sp>
        <p:nvSpPr>
          <p:cNvPr id="634889" name="Line 9"/>
          <p:cNvSpPr>
            <a:spLocks noChangeShapeType="1"/>
          </p:cNvSpPr>
          <p:nvPr/>
        </p:nvSpPr>
        <p:spPr bwMode="auto">
          <a:xfrm>
            <a:off x="3810000" y="5440363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34890" name="Group 10"/>
          <p:cNvGrpSpPr>
            <a:grpSpLocks/>
          </p:cNvGrpSpPr>
          <p:nvPr/>
        </p:nvGrpSpPr>
        <p:grpSpPr bwMode="auto">
          <a:xfrm>
            <a:off x="4267200" y="5257800"/>
            <a:ext cx="762000" cy="396875"/>
            <a:chOff x="2688" y="3312"/>
            <a:chExt cx="480" cy="250"/>
          </a:xfrm>
        </p:grpSpPr>
        <p:grpSp>
          <p:nvGrpSpPr>
            <p:cNvPr id="634891" name="Group 11"/>
            <p:cNvGrpSpPr>
              <a:grpSpLocks/>
            </p:cNvGrpSpPr>
            <p:nvPr/>
          </p:nvGrpSpPr>
          <p:grpSpPr bwMode="auto">
            <a:xfrm>
              <a:off x="2688" y="3331"/>
              <a:ext cx="480" cy="192"/>
              <a:chOff x="1632" y="2928"/>
              <a:chExt cx="480" cy="192"/>
            </a:xfrm>
          </p:grpSpPr>
          <p:sp>
            <p:nvSpPr>
              <p:cNvPr id="634892" name="Rectangle 1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4893" name="Line 1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4894" name="Text Box 14"/>
            <p:cNvSpPr txBox="1">
              <a:spLocks noChangeArrowheads="1"/>
            </p:cNvSpPr>
            <p:nvPr/>
          </p:nvSpPr>
          <p:spPr bwMode="auto">
            <a:xfrm>
              <a:off x="2742" y="3312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</p:grpSp>
      <p:sp>
        <p:nvSpPr>
          <p:cNvPr id="634895" name="Text Box 15"/>
          <p:cNvSpPr txBox="1">
            <a:spLocks noChangeArrowheads="1"/>
          </p:cNvSpPr>
          <p:nvPr/>
        </p:nvSpPr>
        <p:spPr bwMode="auto">
          <a:xfrm>
            <a:off x="5081588" y="35814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34896" name="Line 16"/>
          <p:cNvSpPr>
            <a:spLocks noChangeShapeType="1"/>
          </p:cNvSpPr>
          <p:nvPr/>
        </p:nvSpPr>
        <p:spPr bwMode="auto">
          <a:xfrm>
            <a:off x="5218113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4897" name="Text Box 17"/>
          <p:cNvSpPr txBox="1">
            <a:spLocks noChangeArrowheads="1"/>
          </p:cNvSpPr>
          <p:nvPr/>
        </p:nvSpPr>
        <p:spPr bwMode="auto">
          <a:xfrm>
            <a:off x="3865563" y="35814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q</a:t>
            </a:r>
          </a:p>
        </p:txBody>
      </p:sp>
      <p:sp>
        <p:nvSpPr>
          <p:cNvPr id="634898" name="Line 18"/>
          <p:cNvSpPr>
            <a:spLocks noChangeShapeType="1"/>
          </p:cNvSpPr>
          <p:nvPr/>
        </p:nvSpPr>
        <p:spPr bwMode="auto">
          <a:xfrm>
            <a:off x="4078288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4899" name="Text Box 19"/>
          <p:cNvSpPr txBox="1">
            <a:spLocks noChangeArrowheads="1"/>
          </p:cNvSpPr>
          <p:nvPr/>
        </p:nvSpPr>
        <p:spPr bwMode="auto">
          <a:xfrm>
            <a:off x="3519488" y="5257800"/>
            <a:ext cx="2794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s</a:t>
            </a:r>
          </a:p>
        </p:txBody>
      </p:sp>
      <p:grpSp>
        <p:nvGrpSpPr>
          <p:cNvPr id="634900" name="Group 20"/>
          <p:cNvGrpSpPr>
            <a:grpSpLocks/>
          </p:cNvGrpSpPr>
          <p:nvPr/>
        </p:nvGrpSpPr>
        <p:grpSpPr bwMode="auto">
          <a:xfrm>
            <a:off x="1600200" y="4252913"/>
            <a:ext cx="6311900" cy="473075"/>
            <a:chOff x="1008" y="2679"/>
            <a:chExt cx="3976" cy="298"/>
          </a:xfrm>
        </p:grpSpPr>
        <p:grpSp>
          <p:nvGrpSpPr>
            <p:cNvPr id="634901" name="Group 21"/>
            <p:cNvGrpSpPr>
              <a:grpSpLocks/>
            </p:cNvGrpSpPr>
            <p:nvPr/>
          </p:nvGrpSpPr>
          <p:grpSpPr bwMode="auto">
            <a:xfrm>
              <a:off x="3779" y="2727"/>
              <a:ext cx="480" cy="192"/>
              <a:chOff x="1632" y="2928"/>
              <a:chExt cx="480" cy="192"/>
            </a:xfrm>
          </p:grpSpPr>
          <p:sp>
            <p:nvSpPr>
              <p:cNvPr id="634902" name="Rectangle 2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4903" name="Line 2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4904" name="Text Box 24"/>
            <p:cNvSpPr txBox="1">
              <a:spLocks noChangeArrowheads="1"/>
            </p:cNvSpPr>
            <p:nvPr/>
          </p:nvSpPr>
          <p:spPr bwMode="auto">
            <a:xfrm>
              <a:off x="3833" y="2708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634905" name="Line 25"/>
            <p:cNvSpPr>
              <a:spLocks noChangeShapeType="1"/>
            </p:cNvSpPr>
            <p:nvPr/>
          </p:nvSpPr>
          <p:spPr bwMode="auto">
            <a:xfrm>
              <a:off x="4211" y="2823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4906" name="Group 26"/>
            <p:cNvGrpSpPr>
              <a:grpSpLocks/>
            </p:cNvGrpSpPr>
            <p:nvPr/>
          </p:nvGrpSpPr>
          <p:grpSpPr bwMode="auto">
            <a:xfrm>
              <a:off x="4499" y="2727"/>
              <a:ext cx="480" cy="192"/>
              <a:chOff x="1632" y="2928"/>
              <a:chExt cx="480" cy="192"/>
            </a:xfrm>
          </p:grpSpPr>
          <p:sp>
            <p:nvSpPr>
              <p:cNvPr id="634907" name="Rectangle 2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4908" name="Line 2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4909" name="Text Box 29"/>
            <p:cNvSpPr txBox="1">
              <a:spLocks noChangeArrowheads="1"/>
            </p:cNvSpPr>
            <p:nvPr/>
          </p:nvSpPr>
          <p:spPr bwMode="auto">
            <a:xfrm>
              <a:off x="4553" y="2708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7</a:t>
              </a:r>
            </a:p>
          </p:txBody>
        </p:sp>
        <p:sp>
          <p:nvSpPr>
            <p:cNvPr id="634910" name="Text Box 30"/>
            <p:cNvSpPr txBox="1">
              <a:spLocks noChangeArrowheads="1"/>
            </p:cNvSpPr>
            <p:nvPr/>
          </p:nvSpPr>
          <p:spPr bwMode="auto">
            <a:xfrm>
              <a:off x="4777" y="2718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634911" name="Group 31"/>
            <p:cNvGrpSpPr>
              <a:grpSpLocks/>
            </p:cNvGrpSpPr>
            <p:nvPr/>
          </p:nvGrpSpPr>
          <p:grpSpPr bwMode="auto">
            <a:xfrm>
              <a:off x="1379" y="2727"/>
              <a:ext cx="720" cy="250"/>
              <a:chOff x="1344" y="3033"/>
              <a:chExt cx="720" cy="250"/>
            </a:xfrm>
          </p:grpSpPr>
          <p:grpSp>
            <p:nvGrpSpPr>
              <p:cNvPr id="634912" name="Group 32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34913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4914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4915" name="Line 35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4916" name="Text Box 36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634917" name="Group 37"/>
            <p:cNvGrpSpPr>
              <a:grpSpLocks/>
            </p:cNvGrpSpPr>
            <p:nvPr/>
          </p:nvGrpSpPr>
          <p:grpSpPr bwMode="auto">
            <a:xfrm>
              <a:off x="2339" y="2708"/>
              <a:ext cx="480" cy="250"/>
              <a:chOff x="960" y="3129"/>
              <a:chExt cx="480" cy="250"/>
            </a:xfrm>
          </p:grpSpPr>
          <p:grpSp>
            <p:nvGrpSpPr>
              <p:cNvPr id="634918" name="Group 38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34919" name="Rectangle 39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4920" name="Line 40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4921" name="Text Box 41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34922" name="Text Box 42"/>
            <p:cNvSpPr txBox="1">
              <a:spLocks noChangeArrowheads="1"/>
            </p:cNvSpPr>
            <p:nvPr/>
          </p:nvSpPr>
          <p:spPr bwMode="auto">
            <a:xfrm>
              <a:off x="1008" y="2679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</a:t>
              </a:r>
            </a:p>
          </p:txBody>
        </p:sp>
        <p:sp>
          <p:nvSpPr>
            <p:cNvPr id="634923" name="Line 43"/>
            <p:cNvSpPr>
              <a:spLocks noChangeShapeType="1"/>
            </p:cNvSpPr>
            <p:nvPr/>
          </p:nvSpPr>
          <p:spPr bwMode="auto">
            <a:xfrm>
              <a:off x="2051" y="281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4924" name="Group 44"/>
            <p:cNvGrpSpPr>
              <a:grpSpLocks/>
            </p:cNvGrpSpPr>
            <p:nvPr/>
          </p:nvGrpSpPr>
          <p:grpSpPr bwMode="auto">
            <a:xfrm>
              <a:off x="3059" y="2736"/>
              <a:ext cx="480" cy="192"/>
              <a:chOff x="1632" y="2928"/>
              <a:chExt cx="480" cy="192"/>
            </a:xfrm>
          </p:grpSpPr>
          <p:sp>
            <p:nvSpPr>
              <p:cNvPr id="634925" name="Rectangle 4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4926" name="Line 4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4927" name="Text Box 47"/>
            <p:cNvSpPr txBox="1">
              <a:spLocks noChangeArrowheads="1"/>
            </p:cNvSpPr>
            <p:nvPr/>
          </p:nvSpPr>
          <p:spPr bwMode="auto">
            <a:xfrm>
              <a:off x="3099" y="2717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634928" name="Line 48"/>
            <p:cNvSpPr>
              <a:spLocks noChangeShapeType="1"/>
            </p:cNvSpPr>
            <p:nvPr/>
          </p:nvSpPr>
          <p:spPr bwMode="auto">
            <a:xfrm>
              <a:off x="349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4929" name="Line 49"/>
            <p:cNvSpPr>
              <a:spLocks noChangeShapeType="1"/>
            </p:cNvSpPr>
            <p:nvPr/>
          </p:nvSpPr>
          <p:spPr bwMode="auto">
            <a:xfrm>
              <a:off x="277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4930" name="Group 50"/>
          <p:cNvGrpSpPr>
            <a:grpSpLocks/>
          </p:cNvGrpSpPr>
          <p:nvPr/>
        </p:nvGrpSpPr>
        <p:grpSpPr bwMode="auto">
          <a:xfrm>
            <a:off x="4953000" y="4648200"/>
            <a:ext cx="304800" cy="838200"/>
            <a:chOff x="3792" y="2880"/>
            <a:chExt cx="192" cy="528"/>
          </a:xfrm>
        </p:grpSpPr>
        <p:sp>
          <p:nvSpPr>
            <p:cNvPr id="634931" name="Line 51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4932" name="Line 52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933" name="Rectangle 5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方法一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4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4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3200400" y="2514600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07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之前插入*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5911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5912" name="Text Box 8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/>
              <a:t>s -&gt; next = p 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q -&gt; next  = s ;</a:t>
            </a:r>
          </a:p>
        </p:txBody>
      </p:sp>
      <p:sp>
        <p:nvSpPr>
          <p:cNvPr id="635913" name="Line 9"/>
          <p:cNvSpPr>
            <a:spLocks noChangeShapeType="1"/>
          </p:cNvSpPr>
          <p:nvPr/>
        </p:nvSpPr>
        <p:spPr bwMode="auto">
          <a:xfrm>
            <a:off x="3810000" y="5440363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35914" name="Group 10"/>
          <p:cNvGrpSpPr>
            <a:grpSpLocks/>
          </p:cNvGrpSpPr>
          <p:nvPr/>
        </p:nvGrpSpPr>
        <p:grpSpPr bwMode="auto">
          <a:xfrm>
            <a:off x="4267200" y="5257800"/>
            <a:ext cx="762000" cy="396875"/>
            <a:chOff x="2688" y="3312"/>
            <a:chExt cx="480" cy="250"/>
          </a:xfrm>
        </p:grpSpPr>
        <p:grpSp>
          <p:nvGrpSpPr>
            <p:cNvPr id="635915" name="Group 11"/>
            <p:cNvGrpSpPr>
              <a:grpSpLocks/>
            </p:cNvGrpSpPr>
            <p:nvPr/>
          </p:nvGrpSpPr>
          <p:grpSpPr bwMode="auto">
            <a:xfrm>
              <a:off x="2688" y="3331"/>
              <a:ext cx="480" cy="192"/>
              <a:chOff x="1632" y="2928"/>
              <a:chExt cx="480" cy="192"/>
            </a:xfrm>
          </p:grpSpPr>
          <p:sp>
            <p:nvSpPr>
              <p:cNvPr id="635916" name="Rectangle 1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917" name="Line 1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918" name="Text Box 14"/>
            <p:cNvSpPr txBox="1">
              <a:spLocks noChangeArrowheads="1"/>
            </p:cNvSpPr>
            <p:nvPr/>
          </p:nvSpPr>
          <p:spPr bwMode="auto">
            <a:xfrm>
              <a:off x="2742" y="3312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</p:grpSp>
      <p:sp>
        <p:nvSpPr>
          <p:cNvPr id="635919" name="Text Box 15"/>
          <p:cNvSpPr txBox="1">
            <a:spLocks noChangeArrowheads="1"/>
          </p:cNvSpPr>
          <p:nvPr/>
        </p:nvSpPr>
        <p:spPr bwMode="auto">
          <a:xfrm>
            <a:off x="5081588" y="35814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35920" name="Line 16"/>
          <p:cNvSpPr>
            <a:spLocks noChangeShapeType="1"/>
          </p:cNvSpPr>
          <p:nvPr/>
        </p:nvSpPr>
        <p:spPr bwMode="auto">
          <a:xfrm>
            <a:off x="5218113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5921" name="Text Box 17"/>
          <p:cNvSpPr txBox="1">
            <a:spLocks noChangeArrowheads="1"/>
          </p:cNvSpPr>
          <p:nvPr/>
        </p:nvSpPr>
        <p:spPr bwMode="auto">
          <a:xfrm>
            <a:off x="3865563" y="35814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q</a:t>
            </a:r>
          </a:p>
        </p:txBody>
      </p:sp>
      <p:sp>
        <p:nvSpPr>
          <p:cNvPr id="635922" name="Line 18"/>
          <p:cNvSpPr>
            <a:spLocks noChangeShapeType="1"/>
          </p:cNvSpPr>
          <p:nvPr/>
        </p:nvSpPr>
        <p:spPr bwMode="auto">
          <a:xfrm>
            <a:off x="4078288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5923" name="Text Box 19"/>
          <p:cNvSpPr txBox="1">
            <a:spLocks noChangeArrowheads="1"/>
          </p:cNvSpPr>
          <p:nvPr/>
        </p:nvSpPr>
        <p:spPr bwMode="auto">
          <a:xfrm>
            <a:off x="3519488" y="5257800"/>
            <a:ext cx="2794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s</a:t>
            </a:r>
          </a:p>
        </p:txBody>
      </p:sp>
      <p:grpSp>
        <p:nvGrpSpPr>
          <p:cNvPr id="635924" name="Group 20"/>
          <p:cNvGrpSpPr>
            <a:grpSpLocks/>
          </p:cNvGrpSpPr>
          <p:nvPr/>
        </p:nvGrpSpPr>
        <p:grpSpPr bwMode="auto">
          <a:xfrm>
            <a:off x="1600200" y="4252913"/>
            <a:ext cx="6311900" cy="473075"/>
            <a:chOff x="1008" y="2679"/>
            <a:chExt cx="3976" cy="298"/>
          </a:xfrm>
        </p:grpSpPr>
        <p:grpSp>
          <p:nvGrpSpPr>
            <p:cNvPr id="635925" name="Group 21"/>
            <p:cNvGrpSpPr>
              <a:grpSpLocks/>
            </p:cNvGrpSpPr>
            <p:nvPr/>
          </p:nvGrpSpPr>
          <p:grpSpPr bwMode="auto">
            <a:xfrm>
              <a:off x="3779" y="2727"/>
              <a:ext cx="480" cy="192"/>
              <a:chOff x="1632" y="2928"/>
              <a:chExt cx="480" cy="192"/>
            </a:xfrm>
          </p:grpSpPr>
          <p:sp>
            <p:nvSpPr>
              <p:cNvPr id="635926" name="Rectangle 2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927" name="Line 2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928" name="Text Box 24"/>
            <p:cNvSpPr txBox="1">
              <a:spLocks noChangeArrowheads="1"/>
            </p:cNvSpPr>
            <p:nvPr/>
          </p:nvSpPr>
          <p:spPr bwMode="auto">
            <a:xfrm>
              <a:off x="3833" y="2708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635929" name="Line 25"/>
            <p:cNvSpPr>
              <a:spLocks noChangeShapeType="1"/>
            </p:cNvSpPr>
            <p:nvPr/>
          </p:nvSpPr>
          <p:spPr bwMode="auto">
            <a:xfrm>
              <a:off x="4211" y="2823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5930" name="Group 26"/>
            <p:cNvGrpSpPr>
              <a:grpSpLocks/>
            </p:cNvGrpSpPr>
            <p:nvPr/>
          </p:nvGrpSpPr>
          <p:grpSpPr bwMode="auto">
            <a:xfrm>
              <a:off x="4499" y="2727"/>
              <a:ext cx="480" cy="192"/>
              <a:chOff x="1632" y="2928"/>
              <a:chExt cx="480" cy="192"/>
            </a:xfrm>
          </p:grpSpPr>
          <p:sp>
            <p:nvSpPr>
              <p:cNvPr id="635931" name="Rectangle 2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932" name="Line 2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933" name="Text Box 29"/>
            <p:cNvSpPr txBox="1">
              <a:spLocks noChangeArrowheads="1"/>
            </p:cNvSpPr>
            <p:nvPr/>
          </p:nvSpPr>
          <p:spPr bwMode="auto">
            <a:xfrm>
              <a:off x="4553" y="2708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7</a:t>
              </a:r>
            </a:p>
          </p:txBody>
        </p:sp>
        <p:sp>
          <p:nvSpPr>
            <p:cNvPr id="635934" name="Text Box 30"/>
            <p:cNvSpPr txBox="1">
              <a:spLocks noChangeArrowheads="1"/>
            </p:cNvSpPr>
            <p:nvPr/>
          </p:nvSpPr>
          <p:spPr bwMode="auto">
            <a:xfrm>
              <a:off x="4777" y="2718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635935" name="Group 31"/>
            <p:cNvGrpSpPr>
              <a:grpSpLocks/>
            </p:cNvGrpSpPr>
            <p:nvPr/>
          </p:nvGrpSpPr>
          <p:grpSpPr bwMode="auto">
            <a:xfrm>
              <a:off x="1379" y="2727"/>
              <a:ext cx="720" cy="250"/>
              <a:chOff x="1344" y="3033"/>
              <a:chExt cx="720" cy="250"/>
            </a:xfrm>
          </p:grpSpPr>
          <p:grpSp>
            <p:nvGrpSpPr>
              <p:cNvPr id="635936" name="Group 32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35937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938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5939" name="Line 35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940" name="Text Box 36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635941" name="Group 37"/>
            <p:cNvGrpSpPr>
              <a:grpSpLocks/>
            </p:cNvGrpSpPr>
            <p:nvPr/>
          </p:nvGrpSpPr>
          <p:grpSpPr bwMode="auto">
            <a:xfrm>
              <a:off x="2339" y="2708"/>
              <a:ext cx="480" cy="250"/>
              <a:chOff x="960" y="3129"/>
              <a:chExt cx="480" cy="250"/>
            </a:xfrm>
          </p:grpSpPr>
          <p:grpSp>
            <p:nvGrpSpPr>
              <p:cNvPr id="635942" name="Group 38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35943" name="Rectangle 39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944" name="Line 40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5945" name="Text Box 41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35946" name="Text Box 42"/>
            <p:cNvSpPr txBox="1">
              <a:spLocks noChangeArrowheads="1"/>
            </p:cNvSpPr>
            <p:nvPr/>
          </p:nvSpPr>
          <p:spPr bwMode="auto">
            <a:xfrm>
              <a:off x="1008" y="2679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</a:t>
              </a:r>
            </a:p>
          </p:txBody>
        </p:sp>
        <p:sp>
          <p:nvSpPr>
            <p:cNvPr id="635947" name="Line 43"/>
            <p:cNvSpPr>
              <a:spLocks noChangeShapeType="1"/>
            </p:cNvSpPr>
            <p:nvPr/>
          </p:nvSpPr>
          <p:spPr bwMode="auto">
            <a:xfrm>
              <a:off x="2051" y="281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5948" name="Group 44"/>
            <p:cNvGrpSpPr>
              <a:grpSpLocks/>
            </p:cNvGrpSpPr>
            <p:nvPr/>
          </p:nvGrpSpPr>
          <p:grpSpPr bwMode="auto">
            <a:xfrm>
              <a:off x="3059" y="2736"/>
              <a:ext cx="480" cy="192"/>
              <a:chOff x="1632" y="2928"/>
              <a:chExt cx="480" cy="192"/>
            </a:xfrm>
          </p:grpSpPr>
          <p:sp>
            <p:nvSpPr>
              <p:cNvPr id="635949" name="Rectangle 4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950" name="Line 4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951" name="Text Box 47"/>
            <p:cNvSpPr txBox="1">
              <a:spLocks noChangeArrowheads="1"/>
            </p:cNvSpPr>
            <p:nvPr/>
          </p:nvSpPr>
          <p:spPr bwMode="auto">
            <a:xfrm>
              <a:off x="3099" y="2717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635952" name="Line 48"/>
            <p:cNvSpPr>
              <a:spLocks noChangeShapeType="1"/>
            </p:cNvSpPr>
            <p:nvPr/>
          </p:nvSpPr>
          <p:spPr bwMode="auto">
            <a:xfrm>
              <a:off x="349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5953" name="Group 49"/>
          <p:cNvGrpSpPr>
            <a:grpSpLocks/>
          </p:cNvGrpSpPr>
          <p:nvPr/>
        </p:nvGrpSpPr>
        <p:grpSpPr bwMode="auto">
          <a:xfrm>
            <a:off x="4953000" y="4648200"/>
            <a:ext cx="304800" cy="838200"/>
            <a:chOff x="3792" y="2880"/>
            <a:chExt cx="192" cy="528"/>
          </a:xfrm>
        </p:grpSpPr>
        <p:sp>
          <p:nvSpPr>
            <p:cNvPr id="635954" name="Line 50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955" name="Line 51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5956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方法一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ChangeArrowheads="1"/>
          </p:cNvSpPr>
          <p:nvPr/>
        </p:nvSpPr>
        <p:spPr bwMode="auto">
          <a:xfrm>
            <a:off x="3200400" y="2514600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931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之前插入*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6935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306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6936" name="Text Box 8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/>
              <a:t>s -&gt; next = p 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q -&gt; next  = s ;</a:t>
            </a:r>
          </a:p>
        </p:txBody>
      </p:sp>
      <p:sp>
        <p:nvSpPr>
          <p:cNvPr id="636937" name="Line 9"/>
          <p:cNvSpPr>
            <a:spLocks noChangeShapeType="1"/>
          </p:cNvSpPr>
          <p:nvPr/>
        </p:nvSpPr>
        <p:spPr bwMode="auto">
          <a:xfrm>
            <a:off x="3810000" y="5440363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36938" name="Group 10"/>
          <p:cNvGrpSpPr>
            <a:grpSpLocks/>
          </p:cNvGrpSpPr>
          <p:nvPr/>
        </p:nvGrpSpPr>
        <p:grpSpPr bwMode="auto">
          <a:xfrm>
            <a:off x="4267200" y="5257800"/>
            <a:ext cx="762000" cy="396875"/>
            <a:chOff x="2688" y="3312"/>
            <a:chExt cx="480" cy="250"/>
          </a:xfrm>
        </p:grpSpPr>
        <p:grpSp>
          <p:nvGrpSpPr>
            <p:cNvPr id="636939" name="Group 11"/>
            <p:cNvGrpSpPr>
              <a:grpSpLocks/>
            </p:cNvGrpSpPr>
            <p:nvPr/>
          </p:nvGrpSpPr>
          <p:grpSpPr bwMode="auto">
            <a:xfrm>
              <a:off x="2688" y="3331"/>
              <a:ext cx="480" cy="192"/>
              <a:chOff x="1632" y="2928"/>
              <a:chExt cx="480" cy="192"/>
            </a:xfrm>
          </p:grpSpPr>
          <p:sp>
            <p:nvSpPr>
              <p:cNvPr id="636940" name="Rectangle 1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6941" name="Line 1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6942" name="Text Box 14"/>
            <p:cNvSpPr txBox="1">
              <a:spLocks noChangeArrowheads="1"/>
            </p:cNvSpPr>
            <p:nvPr/>
          </p:nvSpPr>
          <p:spPr bwMode="auto">
            <a:xfrm>
              <a:off x="2742" y="3312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</p:grpSp>
      <p:sp>
        <p:nvSpPr>
          <p:cNvPr id="636943" name="Text Box 15"/>
          <p:cNvSpPr txBox="1">
            <a:spLocks noChangeArrowheads="1"/>
          </p:cNvSpPr>
          <p:nvPr/>
        </p:nvSpPr>
        <p:spPr bwMode="auto">
          <a:xfrm>
            <a:off x="5081588" y="35814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36944" name="Line 16"/>
          <p:cNvSpPr>
            <a:spLocks noChangeShapeType="1"/>
          </p:cNvSpPr>
          <p:nvPr/>
        </p:nvSpPr>
        <p:spPr bwMode="auto">
          <a:xfrm>
            <a:off x="5218113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6945" name="Text Box 17"/>
          <p:cNvSpPr txBox="1">
            <a:spLocks noChangeArrowheads="1"/>
          </p:cNvSpPr>
          <p:nvPr/>
        </p:nvSpPr>
        <p:spPr bwMode="auto">
          <a:xfrm>
            <a:off x="3865563" y="35814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q</a:t>
            </a:r>
          </a:p>
        </p:txBody>
      </p:sp>
      <p:sp>
        <p:nvSpPr>
          <p:cNvPr id="636946" name="Line 18"/>
          <p:cNvSpPr>
            <a:spLocks noChangeShapeType="1"/>
          </p:cNvSpPr>
          <p:nvPr/>
        </p:nvSpPr>
        <p:spPr bwMode="auto">
          <a:xfrm>
            <a:off x="4078288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6947" name="Text Box 19"/>
          <p:cNvSpPr txBox="1">
            <a:spLocks noChangeArrowheads="1"/>
          </p:cNvSpPr>
          <p:nvPr/>
        </p:nvSpPr>
        <p:spPr bwMode="auto">
          <a:xfrm>
            <a:off x="3519488" y="5257800"/>
            <a:ext cx="2794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s</a:t>
            </a:r>
          </a:p>
        </p:txBody>
      </p:sp>
      <p:grpSp>
        <p:nvGrpSpPr>
          <p:cNvPr id="636948" name="Group 20"/>
          <p:cNvGrpSpPr>
            <a:grpSpLocks/>
          </p:cNvGrpSpPr>
          <p:nvPr/>
        </p:nvGrpSpPr>
        <p:grpSpPr bwMode="auto">
          <a:xfrm>
            <a:off x="1600200" y="4252913"/>
            <a:ext cx="6311900" cy="473075"/>
            <a:chOff x="1008" y="2679"/>
            <a:chExt cx="3976" cy="298"/>
          </a:xfrm>
        </p:grpSpPr>
        <p:grpSp>
          <p:nvGrpSpPr>
            <p:cNvPr id="636949" name="Group 21"/>
            <p:cNvGrpSpPr>
              <a:grpSpLocks/>
            </p:cNvGrpSpPr>
            <p:nvPr/>
          </p:nvGrpSpPr>
          <p:grpSpPr bwMode="auto">
            <a:xfrm>
              <a:off x="3779" y="2727"/>
              <a:ext cx="480" cy="192"/>
              <a:chOff x="1632" y="2928"/>
              <a:chExt cx="480" cy="192"/>
            </a:xfrm>
          </p:grpSpPr>
          <p:sp>
            <p:nvSpPr>
              <p:cNvPr id="636950" name="Rectangle 2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6951" name="Line 2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6952" name="Text Box 24"/>
            <p:cNvSpPr txBox="1">
              <a:spLocks noChangeArrowheads="1"/>
            </p:cNvSpPr>
            <p:nvPr/>
          </p:nvSpPr>
          <p:spPr bwMode="auto">
            <a:xfrm>
              <a:off x="3833" y="2708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636953" name="Line 25"/>
            <p:cNvSpPr>
              <a:spLocks noChangeShapeType="1"/>
            </p:cNvSpPr>
            <p:nvPr/>
          </p:nvSpPr>
          <p:spPr bwMode="auto">
            <a:xfrm>
              <a:off x="4211" y="2823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6954" name="Group 26"/>
            <p:cNvGrpSpPr>
              <a:grpSpLocks/>
            </p:cNvGrpSpPr>
            <p:nvPr/>
          </p:nvGrpSpPr>
          <p:grpSpPr bwMode="auto">
            <a:xfrm>
              <a:off x="4499" y="2727"/>
              <a:ext cx="480" cy="192"/>
              <a:chOff x="1632" y="2928"/>
              <a:chExt cx="480" cy="192"/>
            </a:xfrm>
          </p:grpSpPr>
          <p:sp>
            <p:nvSpPr>
              <p:cNvPr id="636955" name="Rectangle 2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6956" name="Line 2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6957" name="Text Box 29"/>
            <p:cNvSpPr txBox="1">
              <a:spLocks noChangeArrowheads="1"/>
            </p:cNvSpPr>
            <p:nvPr/>
          </p:nvSpPr>
          <p:spPr bwMode="auto">
            <a:xfrm>
              <a:off x="4553" y="2708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7</a:t>
              </a:r>
            </a:p>
          </p:txBody>
        </p:sp>
        <p:sp>
          <p:nvSpPr>
            <p:cNvPr id="636958" name="Text Box 30"/>
            <p:cNvSpPr txBox="1">
              <a:spLocks noChangeArrowheads="1"/>
            </p:cNvSpPr>
            <p:nvPr/>
          </p:nvSpPr>
          <p:spPr bwMode="auto">
            <a:xfrm>
              <a:off x="4777" y="2718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636959" name="Group 31"/>
            <p:cNvGrpSpPr>
              <a:grpSpLocks/>
            </p:cNvGrpSpPr>
            <p:nvPr/>
          </p:nvGrpSpPr>
          <p:grpSpPr bwMode="auto">
            <a:xfrm>
              <a:off x="1379" y="2727"/>
              <a:ext cx="720" cy="250"/>
              <a:chOff x="1344" y="3033"/>
              <a:chExt cx="720" cy="250"/>
            </a:xfrm>
          </p:grpSpPr>
          <p:grpSp>
            <p:nvGrpSpPr>
              <p:cNvPr id="636960" name="Group 32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36961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6962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6963" name="Line 35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6964" name="Text Box 36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636965" name="Group 37"/>
            <p:cNvGrpSpPr>
              <a:grpSpLocks/>
            </p:cNvGrpSpPr>
            <p:nvPr/>
          </p:nvGrpSpPr>
          <p:grpSpPr bwMode="auto">
            <a:xfrm>
              <a:off x="2339" y="2708"/>
              <a:ext cx="480" cy="250"/>
              <a:chOff x="960" y="3129"/>
              <a:chExt cx="480" cy="250"/>
            </a:xfrm>
          </p:grpSpPr>
          <p:grpSp>
            <p:nvGrpSpPr>
              <p:cNvPr id="636966" name="Group 38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36967" name="Rectangle 39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6968" name="Line 40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6969" name="Text Box 41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36970" name="Text Box 42"/>
            <p:cNvSpPr txBox="1">
              <a:spLocks noChangeArrowheads="1"/>
            </p:cNvSpPr>
            <p:nvPr/>
          </p:nvSpPr>
          <p:spPr bwMode="auto">
            <a:xfrm>
              <a:off x="1008" y="2679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</a:t>
              </a:r>
            </a:p>
          </p:txBody>
        </p:sp>
        <p:sp>
          <p:nvSpPr>
            <p:cNvPr id="636971" name="Line 43"/>
            <p:cNvSpPr>
              <a:spLocks noChangeShapeType="1"/>
            </p:cNvSpPr>
            <p:nvPr/>
          </p:nvSpPr>
          <p:spPr bwMode="auto">
            <a:xfrm>
              <a:off x="2051" y="281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6972" name="Group 44"/>
            <p:cNvGrpSpPr>
              <a:grpSpLocks/>
            </p:cNvGrpSpPr>
            <p:nvPr/>
          </p:nvGrpSpPr>
          <p:grpSpPr bwMode="auto">
            <a:xfrm>
              <a:off x="3059" y="2736"/>
              <a:ext cx="480" cy="192"/>
              <a:chOff x="1632" y="2928"/>
              <a:chExt cx="480" cy="192"/>
            </a:xfrm>
          </p:grpSpPr>
          <p:sp>
            <p:nvSpPr>
              <p:cNvPr id="636973" name="Rectangle 4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6974" name="Line 4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6975" name="Text Box 47"/>
            <p:cNvSpPr txBox="1">
              <a:spLocks noChangeArrowheads="1"/>
            </p:cNvSpPr>
            <p:nvPr/>
          </p:nvSpPr>
          <p:spPr bwMode="auto">
            <a:xfrm>
              <a:off x="3099" y="2717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636976" name="Line 48"/>
            <p:cNvSpPr>
              <a:spLocks noChangeShapeType="1"/>
            </p:cNvSpPr>
            <p:nvPr/>
          </p:nvSpPr>
          <p:spPr bwMode="auto">
            <a:xfrm>
              <a:off x="349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6977" name="Group 49"/>
          <p:cNvGrpSpPr>
            <a:grpSpLocks/>
          </p:cNvGrpSpPr>
          <p:nvPr/>
        </p:nvGrpSpPr>
        <p:grpSpPr bwMode="auto">
          <a:xfrm>
            <a:off x="4953000" y="4648200"/>
            <a:ext cx="304800" cy="838200"/>
            <a:chOff x="3792" y="2880"/>
            <a:chExt cx="192" cy="528"/>
          </a:xfrm>
        </p:grpSpPr>
        <p:sp>
          <p:nvSpPr>
            <p:cNvPr id="636978" name="Line 50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6979" name="Line 51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6980" name="Line 52"/>
          <p:cNvSpPr>
            <a:spLocks noChangeShapeType="1"/>
          </p:cNvSpPr>
          <p:nvPr/>
        </p:nvSpPr>
        <p:spPr bwMode="auto">
          <a:xfrm>
            <a:off x="4419600" y="4572000"/>
            <a:ext cx="0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6981" name="Rectangle 5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方法一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8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之前插入*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7958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2306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7959" name="Text Box 7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/>
              <a:t>s -&gt; next = p ;</a:t>
            </a:r>
          </a:p>
          <a:p>
            <a:pPr algn="l">
              <a:lnSpc>
                <a:spcPct val="170000"/>
              </a:lnSpc>
            </a:pPr>
            <a:r>
              <a:rPr lang="en-US" altLang="zh-CN" sz="2000"/>
              <a:t>q -&gt; next  = s ;</a:t>
            </a:r>
          </a:p>
        </p:txBody>
      </p:sp>
      <p:grpSp>
        <p:nvGrpSpPr>
          <p:cNvPr id="637960" name="Group 8"/>
          <p:cNvGrpSpPr>
            <a:grpSpLocks/>
          </p:cNvGrpSpPr>
          <p:nvPr/>
        </p:nvGrpSpPr>
        <p:grpSpPr bwMode="auto">
          <a:xfrm>
            <a:off x="782638" y="4252913"/>
            <a:ext cx="7454900" cy="473075"/>
            <a:chOff x="445" y="2631"/>
            <a:chExt cx="4696" cy="298"/>
          </a:xfrm>
        </p:grpSpPr>
        <p:grpSp>
          <p:nvGrpSpPr>
            <p:cNvPr id="637961" name="Group 9"/>
            <p:cNvGrpSpPr>
              <a:grpSpLocks/>
            </p:cNvGrpSpPr>
            <p:nvPr/>
          </p:nvGrpSpPr>
          <p:grpSpPr bwMode="auto">
            <a:xfrm>
              <a:off x="3936" y="2679"/>
              <a:ext cx="480" cy="192"/>
              <a:chOff x="1632" y="2928"/>
              <a:chExt cx="480" cy="192"/>
            </a:xfrm>
          </p:grpSpPr>
          <p:sp>
            <p:nvSpPr>
              <p:cNvPr id="637962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7963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7964" name="Text Box 12"/>
            <p:cNvSpPr txBox="1">
              <a:spLocks noChangeArrowheads="1"/>
            </p:cNvSpPr>
            <p:nvPr/>
          </p:nvSpPr>
          <p:spPr bwMode="auto">
            <a:xfrm>
              <a:off x="3990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637965" name="Line 13"/>
            <p:cNvSpPr>
              <a:spLocks noChangeShapeType="1"/>
            </p:cNvSpPr>
            <p:nvPr/>
          </p:nvSpPr>
          <p:spPr bwMode="auto">
            <a:xfrm>
              <a:off x="4368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7966" name="Group 14"/>
            <p:cNvGrpSpPr>
              <a:grpSpLocks/>
            </p:cNvGrpSpPr>
            <p:nvPr/>
          </p:nvGrpSpPr>
          <p:grpSpPr bwMode="auto">
            <a:xfrm>
              <a:off x="4656" y="2679"/>
              <a:ext cx="480" cy="192"/>
              <a:chOff x="1632" y="2928"/>
              <a:chExt cx="480" cy="192"/>
            </a:xfrm>
          </p:grpSpPr>
          <p:sp>
            <p:nvSpPr>
              <p:cNvPr id="637967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7968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7969" name="Text Box 17"/>
            <p:cNvSpPr txBox="1">
              <a:spLocks noChangeArrowheads="1"/>
            </p:cNvSpPr>
            <p:nvPr/>
          </p:nvSpPr>
          <p:spPr bwMode="auto">
            <a:xfrm>
              <a:off x="4710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7</a:t>
              </a:r>
            </a:p>
          </p:txBody>
        </p:sp>
        <p:sp>
          <p:nvSpPr>
            <p:cNvPr id="637970" name="Text Box 18"/>
            <p:cNvSpPr txBox="1">
              <a:spLocks noChangeArrowheads="1"/>
            </p:cNvSpPr>
            <p:nvPr/>
          </p:nvSpPr>
          <p:spPr bwMode="auto">
            <a:xfrm>
              <a:off x="4934" y="2670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637971" name="Group 19"/>
            <p:cNvGrpSpPr>
              <a:grpSpLocks/>
            </p:cNvGrpSpPr>
            <p:nvPr/>
          </p:nvGrpSpPr>
          <p:grpSpPr bwMode="auto">
            <a:xfrm>
              <a:off x="445" y="2631"/>
              <a:ext cx="2531" cy="298"/>
              <a:chOff x="445" y="2631"/>
              <a:chExt cx="2531" cy="298"/>
            </a:xfrm>
          </p:grpSpPr>
          <p:grpSp>
            <p:nvGrpSpPr>
              <p:cNvPr id="637972" name="Group 20"/>
              <p:cNvGrpSpPr>
                <a:grpSpLocks/>
              </p:cNvGrpSpPr>
              <p:nvPr/>
            </p:nvGrpSpPr>
            <p:grpSpPr bwMode="auto">
              <a:xfrm>
                <a:off x="445" y="2631"/>
                <a:ext cx="2531" cy="298"/>
                <a:chOff x="973" y="2631"/>
                <a:chExt cx="2531" cy="298"/>
              </a:xfrm>
            </p:grpSpPr>
            <p:grpSp>
              <p:nvGrpSpPr>
                <p:cNvPr id="637973" name="Group 21"/>
                <p:cNvGrpSpPr>
                  <a:grpSpLocks/>
                </p:cNvGrpSpPr>
                <p:nvPr/>
              </p:nvGrpSpPr>
              <p:grpSpPr bwMode="auto">
                <a:xfrm>
                  <a:off x="1344" y="2679"/>
                  <a:ext cx="720" cy="250"/>
                  <a:chOff x="1344" y="3033"/>
                  <a:chExt cx="720" cy="250"/>
                </a:xfrm>
              </p:grpSpPr>
              <p:grpSp>
                <p:nvGrpSpPr>
                  <p:cNvPr id="637974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1584" y="3043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637975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7976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3797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139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797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8" y="3033"/>
                    <a:ext cx="194" cy="25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r>
                      <a:rPr lang="en-US" altLang="zh-CN" sz="2000"/>
                      <a:t>1</a:t>
                    </a:r>
                  </a:p>
                </p:txBody>
              </p:sp>
            </p:grpSp>
            <p:grpSp>
              <p:nvGrpSpPr>
                <p:cNvPr id="637979" name="Group 27"/>
                <p:cNvGrpSpPr>
                  <a:grpSpLocks/>
                </p:cNvGrpSpPr>
                <p:nvPr/>
              </p:nvGrpSpPr>
              <p:grpSpPr bwMode="auto">
                <a:xfrm>
                  <a:off x="2304" y="2660"/>
                  <a:ext cx="480" cy="250"/>
                  <a:chOff x="960" y="3129"/>
                  <a:chExt cx="480" cy="250"/>
                </a:xfrm>
              </p:grpSpPr>
              <p:grpSp>
                <p:nvGrpSpPr>
                  <p:cNvPr id="637980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960" y="3148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637981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7982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37983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4" y="3129"/>
                    <a:ext cx="19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r>
                      <a:rPr lang="en-US" altLang="en-US" sz="2000"/>
                      <a:t>2</a:t>
                    </a:r>
                    <a:endParaRPr lang="en-US" altLang="zh-CN" sz="2000"/>
                  </a:p>
                </p:txBody>
              </p:sp>
            </p:grpSp>
            <p:sp>
              <p:nvSpPr>
                <p:cNvPr id="6379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973" y="2631"/>
                  <a:ext cx="5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head    </a:t>
                  </a:r>
                </a:p>
              </p:txBody>
            </p:sp>
            <p:grpSp>
              <p:nvGrpSpPr>
                <p:cNvPr id="637985" name="Group 33"/>
                <p:cNvGrpSpPr>
                  <a:grpSpLocks/>
                </p:cNvGrpSpPr>
                <p:nvPr/>
              </p:nvGrpSpPr>
              <p:grpSpPr bwMode="auto">
                <a:xfrm>
                  <a:off x="3024" y="2679"/>
                  <a:ext cx="480" cy="192"/>
                  <a:chOff x="1632" y="2928"/>
                  <a:chExt cx="480" cy="192"/>
                </a:xfrm>
              </p:grpSpPr>
              <p:sp>
                <p:nvSpPr>
                  <p:cNvPr id="63798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798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7988" name="Line 36"/>
                <p:cNvSpPr>
                  <a:spLocks noChangeShapeType="1"/>
                </p:cNvSpPr>
                <p:nvPr/>
              </p:nvSpPr>
              <p:spPr bwMode="auto">
                <a:xfrm>
                  <a:off x="2736" y="2775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7989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276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7990" name="Text Box 38"/>
              <p:cNvSpPr txBox="1">
                <a:spLocks noChangeArrowheads="1"/>
              </p:cNvSpPr>
              <p:nvPr/>
            </p:nvSpPr>
            <p:spPr bwMode="auto">
              <a:xfrm>
                <a:off x="2550" y="2660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3</a:t>
                </a:r>
              </a:p>
            </p:txBody>
          </p:sp>
        </p:grpSp>
        <p:grpSp>
          <p:nvGrpSpPr>
            <p:cNvPr id="637991" name="Group 39"/>
            <p:cNvGrpSpPr>
              <a:grpSpLocks/>
            </p:cNvGrpSpPr>
            <p:nvPr/>
          </p:nvGrpSpPr>
          <p:grpSpPr bwMode="auto">
            <a:xfrm>
              <a:off x="3216" y="2688"/>
              <a:ext cx="480" cy="192"/>
              <a:chOff x="1632" y="2928"/>
              <a:chExt cx="480" cy="192"/>
            </a:xfrm>
          </p:grpSpPr>
          <p:sp>
            <p:nvSpPr>
              <p:cNvPr id="637992" name="Rectangle 4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7993" name="Line 4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7994" name="Line 42"/>
            <p:cNvSpPr>
              <a:spLocks noChangeShapeType="1"/>
            </p:cNvSpPr>
            <p:nvPr/>
          </p:nvSpPr>
          <p:spPr bwMode="auto">
            <a:xfrm>
              <a:off x="292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7995" name="Text Box 43"/>
            <p:cNvSpPr txBox="1">
              <a:spLocks noChangeArrowheads="1"/>
            </p:cNvSpPr>
            <p:nvPr/>
          </p:nvSpPr>
          <p:spPr bwMode="auto">
            <a:xfrm>
              <a:off x="3256" y="2669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637996" name="Line 44"/>
            <p:cNvSpPr>
              <a:spLocks noChangeShapeType="1"/>
            </p:cNvSpPr>
            <p:nvPr/>
          </p:nvSpPr>
          <p:spPr bwMode="auto">
            <a:xfrm>
              <a:off x="364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7997" name="Text Box 45"/>
          <p:cNvSpPr txBox="1">
            <a:spLocks noChangeArrowheads="1"/>
          </p:cNvSpPr>
          <p:nvPr/>
        </p:nvSpPr>
        <p:spPr bwMode="auto">
          <a:xfrm>
            <a:off x="5407025" y="35814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37998" name="Line 46"/>
          <p:cNvSpPr>
            <a:spLocks noChangeShapeType="1"/>
          </p:cNvSpPr>
          <p:nvPr/>
        </p:nvSpPr>
        <p:spPr bwMode="auto">
          <a:xfrm>
            <a:off x="5543550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7999" name="Text Box 47"/>
          <p:cNvSpPr txBox="1">
            <a:spLocks noChangeArrowheads="1"/>
          </p:cNvSpPr>
          <p:nvPr/>
        </p:nvSpPr>
        <p:spPr bwMode="auto">
          <a:xfrm>
            <a:off x="3048000" y="35814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q</a:t>
            </a:r>
          </a:p>
        </p:txBody>
      </p:sp>
      <p:sp>
        <p:nvSpPr>
          <p:cNvPr id="638000" name="Line 48"/>
          <p:cNvSpPr>
            <a:spLocks noChangeShapeType="1"/>
          </p:cNvSpPr>
          <p:nvPr/>
        </p:nvSpPr>
        <p:spPr bwMode="auto">
          <a:xfrm>
            <a:off x="3260725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8001" name="Text Box 49"/>
          <p:cNvSpPr txBox="1">
            <a:spLocks noChangeArrowheads="1"/>
          </p:cNvSpPr>
          <p:nvPr/>
        </p:nvSpPr>
        <p:spPr bwMode="auto">
          <a:xfrm>
            <a:off x="4191000" y="3581400"/>
            <a:ext cx="279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38002" name="Line 50"/>
          <p:cNvSpPr>
            <a:spLocks noChangeShapeType="1"/>
          </p:cNvSpPr>
          <p:nvPr/>
        </p:nvSpPr>
        <p:spPr bwMode="auto">
          <a:xfrm>
            <a:off x="4400550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8003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方法一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 dirty="0" smtClean="0">
                <a:ea typeface="Arial Unicode MS" pitchFamily="34" charset="-122"/>
                <a:cs typeface="Arial Unicode MS" pitchFamily="34" charset="-122"/>
              </a:rPr>
              <a:t>之前插入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8744" name="Text Box 8"/>
          <p:cNvSpPr txBox="1">
            <a:spLocks noChangeArrowheads="1"/>
          </p:cNvSpPr>
          <p:nvPr/>
        </p:nvSpPr>
        <p:spPr bwMode="auto">
          <a:xfrm>
            <a:off x="2795574" y="2087561"/>
            <a:ext cx="2667000" cy="10702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/>
              <a:t>p -&gt; next  = s ;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6763" y="5167318"/>
            <a:ext cx="1560512" cy="461963"/>
            <a:chOff x="1081" y="2995"/>
            <a:chExt cx="983" cy="291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081" y="2995"/>
              <a:ext cx="983" cy="291"/>
              <a:chOff x="1081" y="2928"/>
              <a:chExt cx="983" cy="291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28748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749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8750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51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28752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5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dirty="0" smtClean="0"/>
                  <a:t>3</a:t>
                </a:r>
                <a:endParaRPr lang="en-US" altLang="zh-CN" sz="2000" dirty="0"/>
              </a:p>
            </p:txBody>
          </p:sp>
        </p:grpSp>
        <p:sp>
          <p:nvSpPr>
            <p:cNvPr id="628753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01"/>
            <a:chExt cx="3996" cy="298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28757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758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8759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60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8763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764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8765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8766" name="Text Box 30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628768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69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8770" name="Line 34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8771" name="Text Box 35"/>
            <p:cNvSpPr txBox="1">
              <a:spLocks noChangeArrowheads="1"/>
            </p:cNvSpPr>
            <p:nvPr/>
          </p:nvSpPr>
          <p:spPr bwMode="auto">
            <a:xfrm>
              <a:off x="3064" y="2630"/>
              <a:ext cx="195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en-US" altLang="zh-CN" sz="2000" dirty="0"/>
            </a:p>
          </p:txBody>
        </p:sp>
        <p:sp>
          <p:nvSpPr>
            <p:cNvPr id="628772" name="Line 36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628774" name="Rectangle 3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75" name="Line 3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8776" name="Text Box 40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12" name="Group 41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13" name="Group 42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8779" name="Line 4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8781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878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878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8784" name="Text Box 4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28785" name="Line 49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8786" name="Text Box 50"/>
          <p:cNvSpPr txBox="1">
            <a:spLocks noChangeArrowheads="1"/>
          </p:cNvSpPr>
          <p:nvPr/>
        </p:nvSpPr>
        <p:spPr bwMode="auto">
          <a:xfrm>
            <a:off x="5045075" y="35052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28787" name="Line 51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87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方法二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762652" y="1621949"/>
            <a:ext cx="2667000" cy="16641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t = </a:t>
            </a:r>
            <a:r>
              <a:rPr lang="en-US" altLang="zh-CN" sz="2000" dirty="0"/>
              <a:t>p -&gt; </a:t>
            </a:r>
            <a:r>
              <a:rPr lang="en-US" altLang="zh-CN" sz="2000" dirty="0" smtClean="0"/>
              <a:t>data </a:t>
            </a:r>
            <a:r>
              <a:rPr lang="en-US" altLang="zh-CN" sz="2000" dirty="0"/>
              <a:t>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p </a:t>
            </a:r>
            <a:r>
              <a:rPr lang="en-US" altLang="zh-CN" sz="2000" dirty="0"/>
              <a:t>-&gt; </a:t>
            </a:r>
            <a:r>
              <a:rPr lang="en-US" altLang="zh-CN" sz="2000" dirty="0" smtClean="0"/>
              <a:t>data 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s-&gt; data;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s-&gt; data = t ;</a:t>
            </a:r>
            <a:endParaRPr lang="en-US" altLang="zh-CN" sz="2000" dirty="0"/>
          </a:p>
        </p:txBody>
      </p:sp>
      <p:sp>
        <p:nvSpPr>
          <p:cNvPr id="55" name="AutoShape 8"/>
          <p:cNvSpPr>
            <a:spLocks/>
          </p:cNvSpPr>
          <p:nvPr/>
        </p:nvSpPr>
        <p:spPr bwMode="auto">
          <a:xfrm>
            <a:off x="428596" y="2643182"/>
            <a:ext cx="1600200" cy="857256"/>
          </a:xfrm>
          <a:prstGeom prst="borderCallout2">
            <a:avLst>
              <a:gd name="adj1" fmla="val 39092"/>
              <a:gd name="adj2" fmla="val 103059"/>
              <a:gd name="adj3" fmla="val 39093"/>
              <a:gd name="adj4" fmla="val 113458"/>
              <a:gd name="adj5" fmla="val 7266"/>
              <a:gd name="adj6" fmla="val 1428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 dirty="0" smtClean="0"/>
              <a:t>第一步</a:t>
            </a:r>
            <a:endParaRPr lang="en-US" altLang="zh-CN" sz="1800" b="1" dirty="0" smtClean="0"/>
          </a:p>
          <a:p>
            <a:pPr eaLnBrk="0" hangingPunct="0">
              <a:spcBef>
                <a:spcPct val="50000"/>
              </a:spcBef>
            </a:pPr>
            <a:r>
              <a:rPr lang="zh-CN" altLang="en-US" sz="1800" b="1" dirty="0" smtClean="0"/>
              <a:t>后插</a:t>
            </a:r>
            <a:endParaRPr lang="zh-CN" altLang="en-US" sz="1800" b="1" dirty="0"/>
          </a:p>
        </p:txBody>
      </p:sp>
      <p:sp>
        <p:nvSpPr>
          <p:cNvPr id="56" name="AutoShape 8"/>
          <p:cNvSpPr>
            <a:spLocks/>
          </p:cNvSpPr>
          <p:nvPr/>
        </p:nvSpPr>
        <p:spPr bwMode="auto">
          <a:xfrm>
            <a:off x="3857620" y="714356"/>
            <a:ext cx="1600200" cy="857256"/>
          </a:xfrm>
          <a:prstGeom prst="borderCallout2">
            <a:avLst>
              <a:gd name="adj1" fmla="val 39092"/>
              <a:gd name="adj2" fmla="val 103059"/>
              <a:gd name="adj3" fmla="val 39093"/>
              <a:gd name="adj4" fmla="val 113458"/>
              <a:gd name="adj5" fmla="val 120300"/>
              <a:gd name="adj6" fmla="val 1513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 dirty="0" smtClean="0"/>
              <a:t>第二步</a:t>
            </a:r>
            <a:endParaRPr lang="en-US" altLang="zh-CN" sz="1800" b="1" dirty="0" smtClean="0"/>
          </a:p>
          <a:p>
            <a:pPr eaLnBrk="0" hangingPunct="0">
              <a:spcBef>
                <a:spcPct val="50000"/>
              </a:spcBef>
            </a:pPr>
            <a:r>
              <a:rPr lang="zh-CN" altLang="en-US" sz="1800" b="1" dirty="0" smtClean="0"/>
              <a:t>交换数据</a:t>
            </a: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4" grpId="0"/>
      <p:bldP spid="53" grpId="0"/>
      <p:bldP spid="54" grpId="0"/>
      <p:bldP spid="55" grpId="0" animBg="1" autoUpdateAnimBg="0"/>
      <p:bldP spid="56" grpId="0" animBg="1" autoUpdateAnimBg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ChangeArrowheads="1"/>
          </p:cNvSpPr>
          <p:nvPr/>
        </p:nvSpPr>
        <p:spPr bwMode="auto">
          <a:xfrm>
            <a:off x="2643174" y="2239961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8739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 dirty="0" smtClean="0">
                <a:ea typeface="Arial Unicode MS" pitchFamily="34" charset="-122"/>
                <a:cs typeface="Arial Unicode MS" pitchFamily="34" charset="-122"/>
              </a:rPr>
              <a:t>之前插入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8744" name="Text Box 8"/>
          <p:cNvSpPr txBox="1">
            <a:spLocks noChangeArrowheads="1"/>
          </p:cNvSpPr>
          <p:nvPr/>
        </p:nvSpPr>
        <p:spPr bwMode="auto">
          <a:xfrm>
            <a:off x="2795574" y="2087561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b="1" dirty="0">
                <a:solidFill>
                  <a:srgbClr val="FFFFFF"/>
                </a:solidFill>
              </a:rPr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/>
              <a:t>p -&gt; next  = s ;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6763" y="5167318"/>
            <a:ext cx="1560512" cy="461963"/>
            <a:chOff x="1081" y="2995"/>
            <a:chExt cx="983" cy="291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081" y="2995"/>
              <a:ext cx="983" cy="291"/>
              <a:chOff x="1081" y="2928"/>
              <a:chExt cx="983" cy="291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28748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749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8750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51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28752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5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dirty="0" smtClean="0"/>
                  <a:t>3</a:t>
                </a:r>
                <a:endParaRPr lang="en-US" altLang="zh-CN" sz="2000" dirty="0"/>
              </a:p>
            </p:txBody>
          </p:sp>
        </p:grpSp>
        <p:sp>
          <p:nvSpPr>
            <p:cNvPr id="628753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01"/>
            <a:chExt cx="3996" cy="298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28757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758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8759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60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8763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764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8765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8766" name="Text Box 30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628768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69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8770" name="Line 34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8771" name="Text Box 35"/>
            <p:cNvSpPr txBox="1">
              <a:spLocks noChangeArrowheads="1"/>
            </p:cNvSpPr>
            <p:nvPr/>
          </p:nvSpPr>
          <p:spPr bwMode="auto">
            <a:xfrm>
              <a:off x="3064" y="2630"/>
              <a:ext cx="195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en-US" altLang="zh-CN" sz="2000" dirty="0"/>
            </a:p>
          </p:txBody>
        </p:sp>
        <p:sp>
          <p:nvSpPr>
            <p:cNvPr id="628772" name="Line 36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628774" name="Rectangle 3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75" name="Line 3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8776" name="Text Box 40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12" name="Group 41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13" name="Group 42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8779" name="Line 4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8781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878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878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8784" name="Text Box 4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28785" name="Line 49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8786" name="Text Box 50"/>
          <p:cNvSpPr txBox="1">
            <a:spLocks noChangeArrowheads="1"/>
          </p:cNvSpPr>
          <p:nvPr/>
        </p:nvSpPr>
        <p:spPr bwMode="auto">
          <a:xfrm>
            <a:off x="5045075" y="35052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28787" name="Line 51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6019800" y="4572000"/>
            <a:ext cx="304800" cy="838200"/>
            <a:chOff x="3792" y="2880"/>
            <a:chExt cx="192" cy="528"/>
          </a:xfrm>
        </p:grpSpPr>
        <p:sp>
          <p:nvSpPr>
            <p:cNvPr id="628789" name="Line 53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8790" name="Line 54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87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方法二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762652" y="1621949"/>
            <a:ext cx="2667000" cy="16641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t = </a:t>
            </a:r>
            <a:r>
              <a:rPr lang="en-US" altLang="zh-CN" sz="2000" dirty="0"/>
              <a:t>p -&gt; </a:t>
            </a:r>
            <a:r>
              <a:rPr lang="en-US" altLang="zh-CN" sz="2000" dirty="0" smtClean="0"/>
              <a:t>data </a:t>
            </a:r>
            <a:r>
              <a:rPr lang="en-US" altLang="zh-CN" sz="2000" dirty="0"/>
              <a:t>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p </a:t>
            </a:r>
            <a:r>
              <a:rPr lang="en-US" altLang="zh-CN" sz="2000" dirty="0"/>
              <a:t>-&gt; </a:t>
            </a:r>
            <a:r>
              <a:rPr lang="en-US" altLang="zh-CN" sz="2000" dirty="0" smtClean="0"/>
              <a:t>data 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s-&gt; data;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s-&gt; data = t ;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ChangeArrowheads="1"/>
          </p:cNvSpPr>
          <p:nvPr/>
        </p:nvSpPr>
        <p:spPr bwMode="auto">
          <a:xfrm>
            <a:off x="2643174" y="2757486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9763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 dirty="0" smtClean="0">
                <a:ea typeface="Arial Unicode MS" pitchFamily="34" charset="-122"/>
                <a:cs typeface="Arial Unicode MS" pitchFamily="34" charset="-122"/>
              </a:rPr>
              <a:t>之前插入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29767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306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9768" name="Text Box 8"/>
          <p:cNvSpPr txBox="1">
            <a:spLocks noChangeArrowheads="1"/>
          </p:cNvSpPr>
          <p:nvPr/>
        </p:nvSpPr>
        <p:spPr bwMode="auto">
          <a:xfrm>
            <a:off x="2795574" y="2071686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 dirty="0">
                <a:solidFill>
                  <a:srgbClr val="FFFFFF"/>
                </a:solidFill>
              </a:rPr>
              <a:t>p -&gt; next  = s ;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6763" y="5167318"/>
            <a:ext cx="1560512" cy="461963"/>
            <a:chOff x="1081" y="2995"/>
            <a:chExt cx="983" cy="291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081" y="2995"/>
              <a:ext cx="983" cy="291"/>
              <a:chOff x="1081" y="2928"/>
              <a:chExt cx="983" cy="291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2977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773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9774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9775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29776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5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dirty="0"/>
                  <a:t>3</a:t>
                </a:r>
              </a:p>
            </p:txBody>
          </p:sp>
        </p:grpSp>
        <p:sp>
          <p:nvSpPr>
            <p:cNvPr id="629777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01"/>
            <a:chExt cx="3996" cy="298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29781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782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9783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9784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9787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788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9789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9790" name="Text Box 30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629792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9793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9794" name="Line 34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9795" name="Text Box 35"/>
            <p:cNvSpPr txBox="1">
              <a:spLocks noChangeArrowheads="1"/>
            </p:cNvSpPr>
            <p:nvPr/>
          </p:nvSpPr>
          <p:spPr bwMode="auto">
            <a:xfrm>
              <a:off x="3064" y="2630"/>
              <a:ext cx="195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en-US" altLang="zh-CN" sz="2000" dirty="0"/>
            </a:p>
          </p:txBody>
        </p:sp>
        <p:sp>
          <p:nvSpPr>
            <p:cNvPr id="629796" name="Line 36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629798" name="Rectangle 3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9799" name="Line 3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9800" name="Text Box 40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dirty="0"/>
                <a:t>5</a:t>
              </a:r>
            </a:p>
          </p:txBody>
        </p:sp>
        <p:grpSp>
          <p:nvGrpSpPr>
            <p:cNvPr id="12" name="Group 41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13" name="Group 42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9803" name="Line 4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980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980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980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9808" name="Text Box 4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29809" name="Line 49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9810" name="Text Box 50"/>
          <p:cNvSpPr txBox="1">
            <a:spLocks noChangeArrowheads="1"/>
          </p:cNvSpPr>
          <p:nvPr/>
        </p:nvSpPr>
        <p:spPr bwMode="auto">
          <a:xfrm>
            <a:off x="5045075" y="35052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29811" name="Line 51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6019800" y="4572000"/>
            <a:ext cx="304800" cy="838200"/>
            <a:chOff x="3792" y="2880"/>
            <a:chExt cx="192" cy="528"/>
          </a:xfrm>
        </p:grpSpPr>
        <p:sp>
          <p:nvSpPr>
            <p:cNvPr id="629813" name="Line 53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9814" name="Line 54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9815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方法二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762652" y="1621949"/>
            <a:ext cx="2667000" cy="16641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t = </a:t>
            </a:r>
            <a:r>
              <a:rPr lang="en-US" altLang="zh-CN" sz="2000" dirty="0"/>
              <a:t>p -&gt; </a:t>
            </a:r>
            <a:r>
              <a:rPr lang="en-US" altLang="zh-CN" sz="2000" dirty="0" smtClean="0"/>
              <a:t>data </a:t>
            </a:r>
            <a:r>
              <a:rPr lang="en-US" altLang="zh-CN" sz="2000" dirty="0"/>
              <a:t>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p </a:t>
            </a:r>
            <a:r>
              <a:rPr lang="en-US" altLang="zh-CN" sz="2000" dirty="0"/>
              <a:t>-&gt; </a:t>
            </a:r>
            <a:r>
              <a:rPr lang="en-US" altLang="zh-CN" sz="2000" dirty="0" smtClean="0"/>
              <a:t>data 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s-&gt; data;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s-&gt; data = t ;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2643174" y="2757486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0787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 dirty="0" smtClean="0">
                <a:ea typeface="Arial Unicode MS" pitchFamily="34" charset="-122"/>
                <a:cs typeface="Arial Unicode MS" pitchFamily="34" charset="-122"/>
              </a:rPr>
              <a:t>之前插入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0791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2795574" y="2071686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 dirty="0">
                <a:solidFill>
                  <a:srgbClr val="FFFFFF"/>
                </a:solidFill>
              </a:rPr>
              <a:t>p -&gt; next  = s ;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6763" y="5167318"/>
            <a:ext cx="1560512" cy="461963"/>
            <a:chOff x="1081" y="2995"/>
            <a:chExt cx="983" cy="291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081" y="2995"/>
              <a:ext cx="983" cy="291"/>
              <a:chOff x="1081" y="2928"/>
              <a:chExt cx="983" cy="291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3079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797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0798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0799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30800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5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dirty="0" smtClean="0"/>
                  <a:t>3</a:t>
                </a:r>
                <a:endParaRPr lang="en-US" altLang="zh-CN" sz="2000" dirty="0"/>
              </a:p>
            </p:txBody>
          </p:sp>
        </p:grpSp>
        <p:sp>
          <p:nvSpPr>
            <p:cNvPr id="630801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31"/>
            <a:chExt cx="3996" cy="298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344" y="2679"/>
              <a:ext cx="720" cy="250"/>
              <a:chOff x="1344" y="3033"/>
              <a:chExt cx="720" cy="250"/>
            </a:xfrm>
          </p:grpSpPr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30805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806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0807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0808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2304" y="2660"/>
              <a:ext cx="480" cy="250"/>
              <a:chOff x="960" y="3129"/>
              <a:chExt cx="480" cy="250"/>
            </a:xfrm>
          </p:grpSpPr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30811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812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0813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30814" name="Text Box 30"/>
            <p:cNvSpPr txBox="1">
              <a:spLocks noChangeArrowheads="1"/>
            </p:cNvSpPr>
            <p:nvPr/>
          </p:nvSpPr>
          <p:spPr bwMode="auto">
            <a:xfrm>
              <a:off x="953" y="263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3024" y="2679"/>
              <a:ext cx="480" cy="192"/>
              <a:chOff x="1632" y="2928"/>
              <a:chExt cx="480" cy="192"/>
            </a:xfrm>
          </p:grpSpPr>
          <p:sp>
            <p:nvSpPr>
              <p:cNvPr id="630816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0817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0818" name="Line 34"/>
            <p:cNvSpPr>
              <a:spLocks noChangeShapeType="1"/>
            </p:cNvSpPr>
            <p:nvPr/>
          </p:nvSpPr>
          <p:spPr bwMode="auto">
            <a:xfrm>
              <a:off x="2736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0819" name="Text Box 35"/>
            <p:cNvSpPr txBox="1">
              <a:spLocks noChangeArrowheads="1"/>
            </p:cNvSpPr>
            <p:nvPr/>
          </p:nvSpPr>
          <p:spPr bwMode="auto">
            <a:xfrm>
              <a:off x="3064" y="2660"/>
              <a:ext cx="195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en-US" altLang="zh-CN" sz="2000" dirty="0"/>
            </a:p>
          </p:txBody>
        </p:sp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3744" y="2679"/>
              <a:ext cx="480" cy="192"/>
              <a:chOff x="1632" y="2928"/>
              <a:chExt cx="480" cy="192"/>
            </a:xfrm>
          </p:grpSpPr>
          <p:sp>
            <p:nvSpPr>
              <p:cNvPr id="630821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0822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0823" name="Text Box 39"/>
            <p:cNvSpPr txBox="1">
              <a:spLocks noChangeArrowheads="1"/>
            </p:cNvSpPr>
            <p:nvPr/>
          </p:nvSpPr>
          <p:spPr bwMode="auto">
            <a:xfrm>
              <a:off x="3798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4176" y="2660"/>
              <a:ext cx="773" cy="260"/>
              <a:chOff x="3744" y="2429"/>
              <a:chExt cx="773" cy="260"/>
            </a:xfrm>
          </p:grpSpPr>
          <p:grpSp>
            <p:nvGrpSpPr>
              <p:cNvPr id="13" name="Group 41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30826" name="Line 4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" name="Group 43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3082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082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083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30831" name="Text Box 4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30832" name="Line 48"/>
            <p:cNvSpPr>
              <a:spLocks noChangeShapeType="1"/>
            </p:cNvSpPr>
            <p:nvPr/>
          </p:nvSpPr>
          <p:spPr bwMode="auto">
            <a:xfrm>
              <a:off x="2016" y="27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0833" name="Text Box 49"/>
          <p:cNvSpPr txBox="1">
            <a:spLocks noChangeArrowheads="1"/>
          </p:cNvSpPr>
          <p:nvPr/>
        </p:nvSpPr>
        <p:spPr bwMode="auto">
          <a:xfrm>
            <a:off x="5045075" y="35052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30834" name="Line 50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6019800" y="4572000"/>
            <a:ext cx="304800" cy="838200"/>
            <a:chOff x="3792" y="2880"/>
            <a:chExt cx="192" cy="528"/>
          </a:xfrm>
        </p:grpSpPr>
        <p:sp>
          <p:nvSpPr>
            <p:cNvPr id="630836" name="Line 52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0837" name="Line 53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0838" name="Rectangle 5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方法二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762652" y="1621949"/>
            <a:ext cx="2667000" cy="16641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t = </a:t>
            </a:r>
            <a:r>
              <a:rPr lang="en-US" altLang="zh-CN" sz="2000" dirty="0"/>
              <a:t>p -&gt; </a:t>
            </a:r>
            <a:r>
              <a:rPr lang="en-US" altLang="zh-CN" sz="2000" dirty="0" smtClean="0"/>
              <a:t>data </a:t>
            </a:r>
            <a:r>
              <a:rPr lang="en-US" altLang="zh-CN" sz="2000" dirty="0"/>
              <a:t>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p </a:t>
            </a:r>
            <a:r>
              <a:rPr lang="en-US" altLang="zh-CN" sz="2000" dirty="0"/>
              <a:t>-&gt; </a:t>
            </a:r>
            <a:r>
              <a:rPr lang="en-US" altLang="zh-CN" sz="2000" dirty="0" smtClean="0"/>
              <a:t>data 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s-&gt; data;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s-&gt; data = t ;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5.1 </a:t>
            </a:r>
            <a:r>
              <a:rPr lang="zh-CN" altLang="en-US" sz="32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位运算</a:t>
            </a: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971550" y="1341438"/>
            <a:ext cx="697071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/>
              <a:t>计算机的存储器采用二进制表示数据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/>
              <a:t>计算机系统的存储器用每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位为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字节编址</a:t>
            </a:r>
            <a:endParaRPr lang="en-US" altLang="zh-CN" sz="2400" b="1" dirty="0"/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/>
              <a:t>不同类型的数据由不同字节长度存储</a:t>
            </a:r>
            <a:endParaRPr lang="en-US" altLang="zh-CN" sz="2400" b="1" dirty="0"/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/>
              <a:t>每一个数位的取值，只有两个可能值：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或者</a:t>
            </a:r>
            <a:r>
              <a:rPr lang="en-US" altLang="zh-CN" sz="2400" b="1" dirty="0"/>
              <a:t>1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/>
              <a:t>位运算能够直接处理数据中每一位的值</a:t>
            </a:r>
            <a:endParaRPr lang="zh-CN" altLang="en-US" sz="2000" b="1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00113" y="5127625"/>
            <a:ext cx="7343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i="1" dirty="0">
                <a:solidFill>
                  <a:srgbClr val="006600"/>
                </a:solidFill>
              </a:rPr>
              <a:t>为方便起见，本节叙述中用一个字节表示一个正整数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38" y="5786454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chemeClr val="accent1"/>
                </a:solidFill>
              </a:rPr>
              <a:t>计算机按字长进行访问，对结构体、联合体按字长或指定长度对齐。</a:t>
            </a:r>
            <a:endParaRPr lang="zh-CN" altLang="en-US"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4" grpId="0" autoUpdateAnimBg="0"/>
      <p:bldP spid="607235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</a:t>
            </a:r>
            <a:r>
              <a:rPr lang="en-US" altLang="zh-CN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按二进制位串形式输出正整数的值。</a:t>
            </a:r>
          </a:p>
        </p:txBody>
      </p:sp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107950" y="836613"/>
            <a:ext cx="8135938" cy="51704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void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bitDisplay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(unsigned value)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{ unsigned c;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unsigned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bitMask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=1&lt;&lt;31;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掩码，最高位置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endParaRPr lang="en-US" altLang="zh-CN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&lt;&lt;value&lt;&lt;'=';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for(c=1;c&lt;=32;c++)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{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&lt;&lt;(value&amp;bitMask?'1':'0');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输出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的最高位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value&lt;&lt;=1;	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左移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if(c%8==0) 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&lt;&lt;' 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48338" y="2852738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24525" y="3413125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</a:tr>
            </a:tbl>
          </a:graphicData>
        </a:graphic>
      </p:graphicFrame>
      <p:sp>
        <p:nvSpPr>
          <p:cNvPr id="21548" name="矩形 8"/>
          <p:cNvSpPr>
            <a:spLocks noChangeArrowheads="1"/>
          </p:cNvSpPr>
          <p:nvPr/>
        </p:nvSpPr>
        <p:spPr bwMode="auto">
          <a:xfrm>
            <a:off x="4859338" y="2852738"/>
            <a:ext cx="885179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cs typeface="Courier New" pitchFamily="49" charset="0"/>
              </a:rPr>
              <a:t>value</a:t>
            </a:r>
            <a:endParaRPr lang="zh-CN" altLang="en-US" b="1"/>
          </a:p>
        </p:txBody>
      </p:sp>
      <p:sp>
        <p:nvSpPr>
          <p:cNvPr id="21550" name="矩形 10"/>
          <p:cNvSpPr>
            <a:spLocks noChangeArrowheads="1"/>
          </p:cNvSpPr>
          <p:nvPr/>
        </p:nvSpPr>
        <p:spPr bwMode="auto">
          <a:xfrm>
            <a:off x="5692775" y="3903663"/>
            <a:ext cx="392113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1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cxnSp>
        <p:nvCxnSpPr>
          <p:cNvPr id="21551" name="直接箭头连接符 8"/>
          <p:cNvCxnSpPr>
            <a:cxnSpLocks noChangeShapeType="1"/>
          </p:cNvCxnSpPr>
          <p:nvPr/>
        </p:nvCxnSpPr>
        <p:spPr bwMode="auto">
          <a:xfrm rot="10800000">
            <a:off x="6300788" y="2565400"/>
            <a:ext cx="1439862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stealth" w="lg" len="lg"/>
          </a:ln>
        </p:spPr>
      </p:cxn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435491" y="3395963"/>
            <a:ext cx="1279517" cy="461665"/>
          </a:xfrm>
          <a:prstGeom prst="rect">
            <a:avLst/>
          </a:prstGeom>
          <a:solidFill>
            <a:srgbClr val="BAFED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>
                <a:cs typeface="Courier New" pitchFamily="49" charset="0"/>
              </a:rPr>
              <a:t>bitMask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ChangeArrowheads="1"/>
          </p:cNvSpPr>
          <p:nvPr/>
        </p:nvSpPr>
        <p:spPr bwMode="auto">
          <a:xfrm>
            <a:off x="2643174" y="2757486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1811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 dirty="0" smtClean="0">
                <a:ea typeface="Arial Unicode MS" pitchFamily="34" charset="-122"/>
                <a:cs typeface="Arial Unicode MS" pitchFamily="34" charset="-122"/>
              </a:rPr>
              <a:t>之前插入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1815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1816" name="Text Box 8"/>
          <p:cNvSpPr txBox="1">
            <a:spLocks noChangeArrowheads="1"/>
          </p:cNvSpPr>
          <p:nvPr/>
        </p:nvSpPr>
        <p:spPr bwMode="auto">
          <a:xfrm>
            <a:off x="2795574" y="2071686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 dirty="0">
                <a:solidFill>
                  <a:srgbClr val="FFFFFF"/>
                </a:solidFill>
              </a:rPr>
              <a:t>p -&gt; next  = s ;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6763" y="5167318"/>
            <a:ext cx="1560512" cy="461963"/>
            <a:chOff x="1081" y="2995"/>
            <a:chExt cx="983" cy="291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081" y="2995"/>
              <a:ext cx="983" cy="291"/>
              <a:chOff x="1081" y="2928"/>
              <a:chExt cx="983" cy="291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31820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821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1822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1823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31824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5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dirty="0" smtClean="0"/>
                  <a:t>3</a:t>
                </a:r>
                <a:endParaRPr lang="en-US" altLang="zh-CN" sz="2000" dirty="0"/>
              </a:p>
            </p:txBody>
          </p:sp>
        </p:grpSp>
        <p:sp>
          <p:nvSpPr>
            <p:cNvPr id="631825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31"/>
            <a:chExt cx="3996" cy="298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344" y="2679"/>
              <a:ext cx="720" cy="250"/>
              <a:chOff x="1344" y="3033"/>
              <a:chExt cx="720" cy="250"/>
            </a:xfrm>
          </p:grpSpPr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31829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830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1831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1832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2304" y="2660"/>
              <a:ext cx="480" cy="250"/>
              <a:chOff x="960" y="3129"/>
              <a:chExt cx="480" cy="250"/>
            </a:xfrm>
          </p:grpSpPr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31835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836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1837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31838" name="Text Box 30"/>
            <p:cNvSpPr txBox="1">
              <a:spLocks noChangeArrowheads="1"/>
            </p:cNvSpPr>
            <p:nvPr/>
          </p:nvSpPr>
          <p:spPr bwMode="auto">
            <a:xfrm>
              <a:off x="953" y="263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3024" y="2679"/>
              <a:ext cx="480" cy="192"/>
              <a:chOff x="1632" y="2928"/>
              <a:chExt cx="480" cy="192"/>
            </a:xfrm>
          </p:grpSpPr>
          <p:sp>
            <p:nvSpPr>
              <p:cNvPr id="631840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1841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1842" name="Line 34"/>
            <p:cNvSpPr>
              <a:spLocks noChangeShapeType="1"/>
            </p:cNvSpPr>
            <p:nvPr/>
          </p:nvSpPr>
          <p:spPr bwMode="auto">
            <a:xfrm>
              <a:off x="2736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43" name="Text Box 35"/>
            <p:cNvSpPr txBox="1">
              <a:spLocks noChangeArrowheads="1"/>
            </p:cNvSpPr>
            <p:nvPr/>
          </p:nvSpPr>
          <p:spPr bwMode="auto">
            <a:xfrm>
              <a:off x="3064" y="2660"/>
              <a:ext cx="195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en-US" altLang="zh-CN" sz="2000" dirty="0"/>
            </a:p>
          </p:txBody>
        </p:sp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3744" y="2679"/>
              <a:ext cx="480" cy="192"/>
              <a:chOff x="1632" y="2928"/>
              <a:chExt cx="480" cy="192"/>
            </a:xfrm>
          </p:grpSpPr>
          <p:sp>
            <p:nvSpPr>
              <p:cNvPr id="631845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1846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1847" name="Text Box 39"/>
            <p:cNvSpPr txBox="1">
              <a:spLocks noChangeArrowheads="1"/>
            </p:cNvSpPr>
            <p:nvPr/>
          </p:nvSpPr>
          <p:spPr bwMode="auto">
            <a:xfrm>
              <a:off x="3798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4176" y="2660"/>
              <a:ext cx="773" cy="260"/>
              <a:chOff x="3744" y="2429"/>
              <a:chExt cx="773" cy="260"/>
            </a:xfrm>
          </p:grpSpPr>
          <p:grpSp>
            <p:nvGrpSpPr>
              <p:cNvPr id="13" name="Group 41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31850" name="Line 4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" name="Group 43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3185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185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185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31855" name="Text Box 4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31856" name="Line 48"/>
            <p:cNvSpPr>
              <a:spLocks noChangeShapeType="1"/>
            </p:cNvSpPr>
            <p:nvPr/>
          </p:nvSpPr>
          <p:spPr bwMode="auto">
            <a:xfrm>
              <a:off x="2016" y="27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1857" name="Text Box 49"/>
          <p:cNvSpPr txBox="1">
            <a:spLocks noChangeArrowheads="1"/>
          </p:cNvSpPr>
          <p:nvPr/>
        </p:nvSpPr>
        <p:spPr bwMode="auto">
          <a:xfrm>
            <a:off x="5045075" y="35052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dirty="0"/>
              <a:t>p</a:t>
            </a:r>
          </a:p>
        </p:txBody>
      </p:sp>
      <p:sp>
        <p:nvSpPr>
          <p:cNvPr id="631858" name="Line 50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6019800" y="4572000"/>
            <a:ext cx="304800" cy="838200"/>
            <a:chOff x="3792" y="2880"/>
            <a:chExt cx="192" cy="528"/>
          </a:xfrm>
        </p:grpSpPr>
        <p:sp>
          <p:nvSpPr>
            <p:cNvPr id="631860" name="Line 52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61" name="Line 53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1862" name="Line 54"/>
          <p:cNvSpPr>
            <a:spLocks noChangeShapeType="1"/>
          </p:cNvSpPr>
          <p:nvPr/>
        </p:nvSpPr>
        <p:spPr bwMode="auto">
          <a:xfrm>
            <a:off x="5410200" y="4495800"/>
            <a:ext cx="0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1863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方法二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762652" y="1621949"/>
            <a:ext cx="2667000" cy="16641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t = </a:t>
            </a:r>
            <a:r>
              <a:rPr lang="en-US" altLang="zh-CN" sz="2000" dirty="0"/>
              <a:t>p -&gt; </a:t>
            </a:r>
            <a:r>
              <a:rPr lang="en-US" altLang="zh-CN" sz="2000" dirty="0" smtClean="0"/>
              <a:t>data </a:t>
            </a:r>
            <a:r>
              <a:rPr lang="en-US" altLang="zh-CN" sz="2000" dirty="0"/>
              <a:t>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p </a:t>
            </a:r>
            <a:r>
              <a:rPr lang="en-US" altLang="zh-CN" sz="2000" dirty="0"/>
              <a:t>-&gt; </a:t>
            </a:r>
            <a:r>
              <a:rPr lang="en-US" altLang="zh-CN" sz="2000" dirty="0" smtClean="0"/>
              <a:t>data 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s-&gt; data;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s-&gt; data = t ;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62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800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 dirty="0" smtClean="0">
                <a:ea typeface="Arial Unicode MS" pitchFamily="34" charset="-122"/>
                <a:cs typeface="Arial Unicode MS" pitchFamily="34" charset="-122"/>
              </a:rPr>
              <a:t>之前插入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2838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2090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2839" name="Text Box 7"/>
          <p:cNvSpPr txBox="1">
            <a:spLocks noChangeArrowheads="1"/>
          </p:cNvSpPr>
          <p:nvPr/>
        </p:nvSpPr>
        <p:spPr bwMode="auto">
          <a:xfrm>
            <a:off x="2786050" y="2087561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/>
              <a:t>p -&gt; next  = s ;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82638" y="4252913"/>
            <a:ext cx="7454900" cy="473075"/>
            <a:chOff x="445" y="2631"/>
            <a:chExt cx="4696" cy="29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936" y="2679"/>
              <a:ext cx="480" cy="192"/>
              <a:chOff x="1632" y="2928"/>
              <a:chExt cx="480" cy="192"/>
            </a:xfrm>
          </p:grpSpPr>
          <p:sp>
            <p:nvSpPr>
              <p:cNvPr id="632842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2843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2844" name="Text Box 12"/>
            <p:cNvSpPr txBox="1">
              <a:spLocks noChangeArrowheads="1"/>
            </p:cNvSpPr>
            <p:nvPr/>
          </p:nvSpPr>
          <p:spPr bwMode="auto">
            <a:xfrm>
              <a:off x="3990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632845" name="Line 13"/>
            <p:cNvSpPr>
              <a:spLocks noChangeShapeType="1"/>
            </p:cNvSpPr>
            <p:nvPr/>
          </p:nvSpPr>
          <p:spPr bwMode="auto">
            <a:xfrm>
              <a:off x="4368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4656" y="2679"/>
              <a:ext cx="480" cy="192"/>
              <a:chOff x="1632" y="2928"/>
              <a:chExt cx="480" cy="192"/>
            </a:xfrm>
          </p:grpSpPr>
          <p:sp>
            <p:nvSpPr>
              <p:cNvPr id="632847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2848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2849" name="Text Box 17"/>
            <p:cNvSpPr txBox="1">
              <a:spLocks noChangeArrowheads="1"/>
            </p:cNvSpPr>
            <p:nvPr/>
          </p:nvSpPr>
          <p:spPr bwMode="auto">
            <a:xfrm>
              <a:off x="4710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7</a:t>
              </a:r>
            </a:p>
          </p:txBody>
        </p:sp>
        <p:sp>
          <p:nvSpPr>
            <p:cNvPr id="632850" name="Text Box 18"/>
            <p:cNvSpPr txBox="1">
              <a:spLocks noChangeArrowheads="1"/>
            </p:cNvSpPr>
            <p:nvPr/>
          </p:nvSpPr>
          <p:spPr bwMode="auto">
            <a:xfrm>
              <a:off x="4934" y="2670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445" y="2631"/>
              <a:ext cx="2531" cy="298"/>
              <a:chOff x="445" y="2631"/>
              <a:chExt cx="2531" cy="298"/>
            </a:xfrm>
          </p:grpSpPr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445" y="2631"/>
                <a:ext cx="2531" cy="298"/>
                <a:chOff x="973" y="2631"/>
                <a:chExt cx="2531" cy="298"/>
              </a:xfrm>
            </p:grpSpPr>
            <p:grpSp>
              <p:nvGrpSpPr>
                <p:cNvPr id="7" name="Group 21"/>
                <p:cNvGrpSpPr>
                  <a:grpSpLocks/>
                </p:cNvGrpSpPr>
                <p:nvPr/>
              </p:nvGrpSpPr>
              <p:grpSpPr bwMode="auto">
                <a:xfrm>
                  <a:off x="1344" y="2679"/>
                  <a:ext cx="720" cy="250"/>
                  <a:chOff x="1344" y="3033"/>
                  <a:chExt cx="720" cy="250"/>
                </a:xfrm>
              </p:grpSpPr>
              <p:grpSp>
                <p:nvGrpSpPr>
                  <p:cNvPr id="8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1584" y="3043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632855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2856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3285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139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285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8" y="3033"/>
                    <a:ext cx="194" cy="25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r>
                      <a:rPr lang="en-US" altLang="zh-CN" sz="2000"/>
                      <a:t>1</a:t>
                    </a:r>
                  </a:p>
                </p:txBody>
              </p:sp>
            </p:grpSp>
            <p:grpSp>
              <p:nvGrpSpPr>
                <p:cNvPr id="9" name="Group 27"/>
                <p:cNvGrpSpPr>
                  <a:grpSpLocks/>
                </p:cNvGrpSpPr>
                <p:nvPr/>
              </p:nvGrpSpPr>
              <p:grpSpPr bwMode="auto">
                <a:xfrm>
                  <a:off x="2304" y="2660"/>
                  <a:ext cx="480" cy="250"/>
                  <a:chOff x="960" y="3129"/>
                  <a:chExt cx="480" cy="250"/>
                </a:xfrm>
              </p:grpSpPr>
              <p:grpSp>
                <p:nvGrpSpPr>
                  <p:cNvPr id="10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960" y="3148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632861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2862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32863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4" y="3129"/>
                    <a:ext cx="19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r>
                      <a:rPr lang="en-US" altLang="en-US" sz="2000"/>
                      <a:t>2</a:t>
                    </a:r>
                    <a:endParaRPr lang="en-US" altLang="zh-CN" sz="2000"/>
                  </a:p>
                </p:txBody>
              </p:sp>
            </p:grpSp>
            <p:sp>
              <p:nvSpPr>
                <p:cNvPr id="63286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973" y="2631"/>
                  <a:ext cx="5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head    </a:t>
                  </a:r>
                </a:p>
              </p:txBody>
            </p:sp>
            <p:grpSp>
              <p:nvGrpSpPr>
                <p:cNvPr id="11" name="Group 33"/>
                <p:cNvGrpSpPr>
                  <a:grpSpLocks/>
                </p:cNvGrpSpPr>
                <p:nvPr/>
              </p:nvGrpSpPr>
              <p:grpSpPr bwMode="auto">
                <a:xfrm>
                  <a:off x="3024" y="2679"/>
                  <a:ext cx="480" cy="192"/>
                  <a:chOff x="1632" y="2928"/>
                  <a:chExt cx="480" cy="192"/>
                </a:xfrm>
              </p:grpSpPr>
              <p:sp>
                <p:nvSpPr>
                  <p:cNvPr id="63286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286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2868" name="Line 36"/>
                <p:cNvSpPr>
                  <a:spLocks noChangeShapeType="1"/>
                </p:cNvSpPr>
                <p:nvPr/>
              </p:nvSpPr>
              <p:spPr bwMode="auto">
                <a:xfrm>
                  <a:off x="2736" y="2775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2869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276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2870" name="Text Box 38"/>
              <p:cNvSpPr txBox="1">
                <a:spLocks noChangeArrowheads="1"/>
              </p:cNvSpPr>
              <p:nvPr/>
            </p:nvSpPr>
            <p:spPr bwMode="auto">
              <a:xfrm>
                <a:off x="2550" y="2660"/>
                <a:ext cx="195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dirty="0" smtClean="0"/>
                  <a:t>4</a:t>
                </a:r>
                <a:endParaRPr lang="en-US" altLang="zh-CN" sz="2000" dirty="0"/>
              </a:p>
            </p:txBody>
          </p:sp>
        </p:grp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3216" y="2688"/>
              <a:ext cx="480" cy="192"/>
              <a:chOff x="1632" y="2928"/>
              <a:chExt cx="480" cy="192"/>
            </a:xfrm>
          </p:grpSpPr>
          <p:sp>
            <p:nvSpPr>
              <p:cNvPr id="632872" name="Rectangle 4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2873" name="Line 4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2874" name="Line 42"/>
            <p:cNvSpPr>
              <a:spLocks noChangeShapeType="1"/>
            </p:cNvSpPr>
            <p:nvPr/>
          </p:nvSpPr>
          <p:spPr bwMode="auto">
            <a:xfrm>
              <a:off x="292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2875" name="Text Box 43"/>
            <p:cNvSpPr txBox="1">
              <a:spLocks noChangeArrowheads="1"/>
            </p:cNvSpPr>
            <p:nvPr/>
          </p:nvSpPr>
          <p:spPr bwMode="auto">
            <a:xfrm>
              <a:off x="3256" y="2669"/>
              <a:ext cx="195" cy="2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en-US" altLang="zh-CN" sz="2000" dirty="0"/>
            </a:p>
          </p:txBody>
        </p:sp>
        <p:sp>
          <p:nvSpPr>
            <p:cNvPr id="632876" name="Line 44"/>
            <p:cNvSpPr>
              <a:spLocks noChangeShapeType="1"/>
            </p:cNvSpPr>
            <p:nvPr/>
          </p:nvSpPr>
          <p:spPr bwMode="auto">
            <a:xfrm>
              <a:off x="364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2877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方法二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762652" y="1621949"/>
            <a:ext cx="2667000" cy="1664175"/>
          </a:xfrm>
          <a:prstGeom prst="rect">
            <a:avLst/>
          </a:prstGeom>
          <a:solidFill>
            <a:srgbClr val="0000FF"/>
          </a:solidFill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b="1" dirty="0" smtClean="0">
                <a:solidFill>
                  <a:srgbClr val="FFFFFF"/>
                </a:solidFill>
              </a:rPr>
              <a:t>t = </a:t>
            </a:r>
            <a:r>
              <a:rPr lang="en-US" altLang="zh-CN" sz="2000" b="1" dirty="0">
                <a:solidFill>
                  <a:srgbClr val="FFFFFF"/>
                </a:solidFill>
              </a:rPr>
              <a:t>p -&gt;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data </a:t>
            </a:r>
            <a:r>
              <a:rPr lang="en-US" altLang="zh-CN" sz="2000" b="1" dirty="0">
                <a:solidFill>
                  <a:srgbClr val="FFFFFF"/>
                </a:solidFill>
              </a:rPr>
              <a:t>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 dirty="0" smtClean="0">
                <a:solidFill>
                  <a:srgbClr val="FFFFFF"/>
                </a:solidFill>
              </a:rPr>
              <a:t>p </a:t>
            </a:r>
            <a:r>
              <a:rPr lang="en-US" altLang="zh-CN" sz="2000" b="1" dirty="0">
                <a:solidFill>
                  <a:srgbClr val="FFFFFF"/>
                </a:solidFill>
              </a:rPr>
              <a:t>-&gt;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data  </a:t>
            </a:r>
            <a:r>
              <a:rPr lang="en-US" altLang="zh-CN" sz="2000" b="1" dirty="0">
                <a:solidFill>
                  <a:srgbClr val="FFFFFF"/>
                </a:solidFill>
              </a:rPr>
              <a:t>=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s-&gt; data;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 dirty="0" smtClean="0">
                <a:solidFill>
                  <a:srgbClr val="FFFFFF"/>
                </a:solidFill>
              </a:rPr>
              <a:t>s-&gt; data = t ;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46" name="Text Box 49"/>
          <p:cNvSpPr txBox="1">
            <a:spLocks noChangeArrowheads="1"/>
          </p:cNvSpPr>
          <p:nvPr/>
        </p:nvSpPr>
        <p:spPr bwMode="auto">
          <a:xfrm>
            <a:off x="4264025" y="3595694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dirty="0"/>
              <a:t>p</a:t>
            </a:r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>
            <a:off x="4400550" y="3976694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5407033" y="3571876"/>
            <a:ext cx="281144" cy="4022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dirty="0" smtClean="0"/>
              <a:t>s</a:t>
            </a:r>
            <a:endParaRPr lang="en-US" altLang="zh-CN" sz="2000" dirty="0"/>
          </a:p>
        </p:txBody>
      </p:sp>
      <p:sp>
        <p:nvSpPr>
          <p:cNvPr id="49" name="Line 50"/>
          <p:cNvSpPr>
            <a:spLocks noChangeShapeType="1"/>
          </p:cNvSpPr>
          <p:nvPr/>
        </p:nvSpPr>
        <p:spPr bwMode="auto">
          <a:xfrm>
            <a:off x="5543558" y="3952876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800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 dirty="0" smtClean="0">
                <a:ea typeface="Arial Unicode MS" pitchFamily="34" charset="-122"/>
                <a:cs typeface="Arial Unicode MS" pitchFamily="34" charset="-122"/>
              </a:rPr>
              <a:t>之前插入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2838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2090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2839" name="Text Box 7"/>
          <p:cNvSpPr txBox="1">
            <a:spLocks noChangeArrowheads="1"/>
          </p:cNvSpPr>
          <p:nvPr/>
        </p:nvSpPr>
        <p:spPr bwMode="auto">
          <a:xfrm>
            <a:off x="2786050" y="2087561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/>
              <a:t>p -&gt; next  = s ;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82638" y="4252913"/>
            <a:ext cx="7454900" cy="473075"/>
            <a:chOff x="445" y="2631"/>
            <a:chExt cx="4696" cy="29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936" y="2679"/>
              <a:ext cx="480" cy="192"/>
              <a:chOff x="1632" y="2928"/>
              <a:chExt cx="480" cy="192"/>
            </a:xfrm>
          </p:grpSpPr>
          <p:sp>
            <p:nvSpPr>
              <p:cNvPr id="632842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2843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2844" name="Text Box 12"/>
            <p:cNvSpPr txBox="1">
              <a:spLocks noChangeArrowheads="1"/>
            </p:cNvSpPr>
            <p:nvPr/>
          </p:nvSpPr>
          <p:spPr bwMode="auto">
            <a:xfrm>
              <a:off x="3990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632845" name="Line 13"/>
            <p:cNvSpPr>
              <a:spLocks noChangeShapeType="1"/>
            </p:cNvSpPr>
            <p:nvPr/>
          </p:nvSpPr>
          <p:spPr bwMode="auto">
            <a:xfrm>
              <a:off x="4368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4656" y="2679"/>
              <a:ext cx="480" cy="192"/>
              <a:chOff x="1632" y="2928"/>
              <a:chExt cx="480" cy="192"/>
            </a:xfrm>
          </p:grpSpPr>
          <p:sp>
            <p:nvSpPr>
              <p:cNvPr id="632847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2848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2849" name="Text Box 17"/>
            <p:cNvSpPr txBox="1">
              <a:spLocks noChangeArrowheads="1"/>
            </p:cNvSpPr>
            <p:nvPr/>
          </p:nvSpPr>
          <p:spPr bwMode="auto">
            <a:xfrm>
              <a:off x="4710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7</a:t>
              </a:r>
            </a:p>
          </p:txBody>
        </p:sp>
        <p:sp>
          <p:nvSpPr>
            <p:cNvPr id="632850" name="Text Box 18"/>
            <p:cNvSpPr txBox="1">
              <a:spLocks noChangeArrowheads="1"/>
            </p:cNvSpPr>
            <p:nvPr/>
          </p:nvSpPr>
          <p:spPr bwMode="auto">
            <a:xfrm>
              <a:off x="4934" y="2670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445" y="2631"/>
              <a:ext cx="2531" cy="298"/>
              <a:chOff x="445" y="2631"/>
              <a:chExt cx="2531" cy="298"/>
            </a:xfrm>
          </p:grpSpPr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445" y="2631"/>
                <a:ext cx="2531" cy="298"/>
                <a:chOff x="973" y="2631"/>
                <a:chExt cx="2531" cy="298"/>
              </a:xfrm>
            </p:grpSpPr>
            <p:grpSp>
              <p:nvGrpSpPr>
                <p:cNvPr id="7" name="Group 21"/>
                <p:cNvGrpSpPr>
                  <a:grpSpLocks/>
                </p:cNvGrpSpPr>
                <p:nvPr/>
              </p:nvGrpSpPr>
              <p:grpSpPr bwMode="auto">
                <a:xfrm>
                  <a:off x="1344" y="2679"/>
                  <a:ext cx="720" cy="250"/>
                  <a:chOff x="1344" y="3033"/>
                  <a:chExt cx="720" cy="250"/>
                </a:xfrm>
              </p:grpSpPr>
              <p:grpSp>
                <p:nvGrpSpPr>
                  <p:cNvPr id="8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1584" y="3043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632855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2856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3285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139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285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8" y="3033"/>
                    <a:ext cx="194" cy="25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r>
                      <a:rPr lang="en-US" altLang="zh-CN" sz="2000"/>
                      <a:t>1</a:t>
                    </a:r>
                  </a:p>
                </p:txBody>
              </p:sp>
            </p:grpSp>
            <p:grpSp>
              <p:nvGrpSpPr>
                <p:cNvPr id="9" name="Group 27"/>
                <p:cNvGrpSpPr>
                  <a:grpSpLocks/>
                </p:cNvGrpSpPr>
                <p:nvPr/>
              </p:nvGrpSpPr>
              <p:grpSpPr bwMode="auto">
                <a:xfrm>
                  <a:off x="2304" y="2660"/>
                  <a:ext cx="480" cy="250"/>
                  <a:chOff x="960" y="3129"/>
                  <a:chExt cx="480" cy="250"/>
                </a:xfrm>
              </p:grpSpPr>
              <p:grpSp>
                <p:nvGrpSpPr>
                  <p:cNvPr id="10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960" y="3148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632861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2862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32863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4" y="3129"/>
                    <a:ext cx="19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r>
                      <a:rPr lang="en-US" altLang="en-US" sz="2000"/>
                      <a:t>2</a:t>
                    </a:r>
                    <a:endParaRPr lang="en-US" altLang="zh-CN" sz="2000"/>
                  </a:p>
                </p:txBody>
              </p:sp>
            </p:grpSp>
            <p:sp>
              <p:nvSpPr>
                <p:cNvPr id="63286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973" y="2631"/>
                  <a:ext cx="5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head    </a:t>
                  </a:r>
                </a:p>
              </p:txBody>
            </p:sp>
            <p:grpSp>
              <p:nvGrpSpPr>
                <p:cNvPr id="11" name="Group 33"/>
                <p:cNvGrpSpPr>
                  <a:grpSpLocks/>
                </p:cNvGrpSpPr>
                <p:nvPr/>
              </p:nvGrpSpPr>
              <p:grpSpPr bwMode="auto">
                <a:xfrm>
                  <a:off x="3024" y="2679"/>
                  <a:ext cx="480" cy="192"/>
                  <a:chOff x="1632" y="2928"/>
                  <a:chExt cx="480" cy="192"/>
                </a:xfrm>
              </p:grpSpPr>
              <p:sp>
                <p:nvSpPr>
                  <p:cNvPr id="63286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286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2868" name="Line 36"/>
                <p:cNvSpPr>
                  <a:spLocks noChangeShapeType="1"/>
                </p:cNvSpPr>
                <p:nvPr/>
              </p:nvSpPr>
              <p:spPr bwMode="auto">
                <a:xfrm>
                  <a:off x="2736" y="2775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2869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276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2870" name="Text Box 38"/>
              <p:cNvSpPr txBox="1">
                <a:spLocks noChangeArrowheads="1"/>
              </p:cNvSpPr>
              <p:nvPr/>
            </p:nvSpPr>
            <p:spPr bwMode="auto">
              <a:xfrm>
                <a:off x="2550" y="2660"/>
                <a:ext cx="195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0000FF"/>
                    </a:solidFill>
                  </a:rPr>
                  <a:t>3</a:t>
                </a:r>
                <a:endParaRPr lang="en-US" altLang="zh-CN" sz="2000" b="1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3216" y="2688"/>
              <a:ext cx="480" cy="192"/>
              <a:chOff x="1632" y="2928"/>
              <a:chExt cx="480" cy="192"/>
            </a:xfrm>
          </p:grpSpPr>
          <p:sp>
            <p:nvSpPr>
              <p:cNvPr id="632872" name="Rectangle 4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2873" name="Line 4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2874" name="Line 42"/>
            <p:cNvSpPr>
              <a:spLocks noChangeShapeType="1"/>
            </p:cNvSpPr>
            <p:nvPr/>
          </p:nvSpPr>
          <p:spPr bwMode="auto">
            <a:xfrm>
              <a:off x="292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2875" name="Text Box 43"/>
            <p:cNvSpPr txBox="1">
              <a:spLocks noChangeArrowheads="1"/>
            </p:cNvSpPr>
            <p:nvPr/>
          </p:nvSpPr>
          <p:spPr bwMode="auto">
            <a:xfrm>
              <a:off x="3256" y="2669"/>
              <a:ext cx="195" cy="2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FF"/>
                  </a:solidFill>
                </a:rPr>
                <a:t>4</a:t>
              </a:r>
              <a:endParaRPr lang="en-US" altLang="zh-CN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632876" name="Line 44"/>
            <p:cNvSpPr>
              <a:spLocks noChangeShapeType="1"/>
            </p:cNvSpPr>
            <p:nvPr/>
          </p:nvSpPr>
          <p:spPr bwMode="auto">
            <a:xfrm>
              <a:off x="364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2877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方法二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762652" y="1621949"/>
            <a:ext cx="2667000" cy="1664175"/>
          </a:xfrm>
          <a:prstGeom prst="rect">
            <a:avLst/>
          </a:prstGeom>
          <a:solidFill>
            <a:srgbClr val="0000FF"/>
          </a:solidFill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b="1" dirty="0" smtClean="0">
                <a:solidFill>
                  <a:srgbClr val="FFFFFF"/>
                </a:solidFill>
              </a:rPr>
              <a:t>t = </a:t>
            </a:r>
            <a:r>
              <a:rPr lang="en-US" altLang="zh-CN" sz="2000" b="1" dirty="0">
                <a:solidFill>
                  <a:srgbClr val="FFFFFF"/>
                </a:solidFill>
              </a:rPr>
              <a:t>p -&gt;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data </a:t>
            </a:r>
            <a:r>
              <a:rPr lang="en-US" altLang="zh-CN" sz="2000" b="1" dirty="0">
                <a:solidFill>
                  <a:srgbClr val="FFFFFF"/>
                </a:solidFill>
              </a:rPr>
              <a:t>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 dirty="0" smtClean="0">
                <a:solidFill>
                  <a:srgbClr val="FFFFFF"/>
                </a:solidFill>
              </a:rPr>
              <a:t>p </a:t>
            </a:r>
            <a:r>
              <a:rPr lang="en-US" altLang="zh-CN" sz="2000" b="1" dirty="0">
                <a:solidFill>
                  <a:srgbClr val="FFFFFF"/>
                </a:solidFill>
              </a:rPr>
              <a:t>-&gt;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data  </a:t>
            </a:r>
            <a:r>
              <a:rPr lang="en-US" altLang="zh-CN" sz="2000" b="1" dirty="0">
                <a:solidFill>
                  <a:srgbClr val="FFFFFF"/>
                </a:solidFill>
              </a:rPr>
              <a:t>=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s-&gt; data;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 dirty="0" smtClean="0">
                <a:solidFill>
                  <a:srgbClr val="FFFFFF"/>
                </a:solidFill>
              </a:rPr>
              <a:t>s-&gt; data = t ;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46" name="Text Box 49"/>
          <p:cNvSpPr txBox="1">
            <a:spLocks noChangeArrowheads="1"/>
          </p:cNvSpPr>
          <p:nvPr/>
        </p:nvSpPr>
        <p:spPr bwMode="auto">
          <a:xfrm>
            <a:off x="4264025" y="3595694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dirty="0"/>
              <a:t>p</a:t>
            </a:r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>
            <a:off x="4400550" y="3976694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5407033" y="3571876"/>
            <a:ext cx="281144" cy="4022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dirty="0" smtClean="0"/>
              <a:t>s</a:t>
            </a:r>
            <a:endParaRPr lang="en-US" altLang="zh-CN" sz="2000" dirty="0"/>
          </a:p>
        </p:txBody>
      </p:sp>
      <p:sp>
        <p:nvSpPr>
          <p:cNvPr id="49" name="Line 50"/>
          <p:cNvSpPr>
            <a:spLocks noChangeShapeType="1"/>
          </p:cNvSpPr>
          <p:nvPr/>
        </p:nvSpPr>
        <p:spPr bwMode="auto">
          <a:xfrm>
            <a:off x="5543558" y="3952876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81" name="Text Box 5"/>
          <p:cNvSpPr txBox="1">
            <a:spLocks noChangeArrowheads="1"/>
          </p:cNvSpPr>
          <p:nvPr/>
        </p:nvSpPr>
        <p:spPr bwMode="auto">
          <a:xfrm>
            <a:off x="1206500" y="1600200"/>
            <a:ext cx="7326313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/>
              <a:t>if (</a:t>
            </a:r>
            <a:r>
              <a:rPr lang="zh-CN" altLang="en-US" sz="2000" b="1"/>
              <a:t>表空</a:t>
            </a:r>
            <a:r>
              <a:rPr lang="en-US" altLang="zh-CN" sz="2000" b="1"/>
              <a:t>) </a:t>
            </a:r>
            <a:r>
              <a:rPr lang="zh-CN" altLang="en-US" sz="2000" b="1"/>
              <a:t>生成链表的第一个结点；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/>
              <a:t>else if ( num &lt; head-&gt;data ) 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/>
              <a:t>	</a:t>
            </a:r>
            <a:r>
              <a:rPr lang="zh-CN" altLang="en-US" sz="2000" b="1"/>
              <a:t>把 </a:t>
            </a:r>
            <a:r>
              <a:rPr lang="en-US" altLang="zh-CN" sz="2000" b="1"/>
              <a:t>num </a:t>
            </a:r>
            <a:r>
              <a:rPr lang="zh-CN" altLang="en-US" sz="2000" b="1"/>
              <a:t>插入头结点之前； 	</a:t>
            </a: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此时</a:t>
            </a:r>
            <a:r>
              <a:rPr lang="en-US" altLang="zh-CN" sz="2000" b="1" i="1">
                <a:solidFill>
                  <a:srgbClr val="008000"/>
                </a:solidFill>
              </a:rPr>
              <a:t>num</a:t>
            </a:r>
            <a:r>
              <a:rPr lang="zh-CN" altLang="en-US" sz="2000" b="1" i="1">
                <a:solidFill>
                  <a:srgbClr val="008000"/>
                </a:solidFill>
              </a:rPr>
              <a:t>是最小值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       </a:t>
            </a:r>
            <a:r>
              <a:rPr lang="en-US" altLang="zh-CN" sz="2000" b="1"/>
              <a:t>else 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/>
              <a:t>              {  if (</a:t>
            </a:r>
            <a:r>
              <a:rPr lang="zh-CN" altLang="en-US" sz="2000" b="1"/>
              <a:t>找到</a:t>
            </a:r>
            <a:r>
              <a:rPr lang="en-US" altLang="zh-CN" sz="2000" b="1"/>
              <a:t>) </a:t>
            </a:r>
            <a:r>
              <a:rPr lang="zh-CN" altLang="en-US" sz="2000" b="1"/>
              <a:t>找第一个大于</a:t>
            </a:r>
            <a:r>
              <a:rPr lang="en-US" altLang="zh-CN" sz="2000" b="1"/>
              <a:t>num</a:t>
            </a:r>
            <a:r>
              <a:rPr lang="zh-CN" altLang="en-US" sz="2000" b="1"/>
              <a:t>的结点*</a:t>
            </a:r>
            <a:r>
              <a:rPr lang="en-US" altLang="zh-CN" sz="2000" b="1"/>
              <a:t>p</a:t>
            </a:r>
            <a:r>
              <a:rPr lang="zh-CN" altLang="en-US" sz="2000" b="1"/>
              <a:t>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  把</a:t>
            </a:r>
            <a:r>
              <a:rPr lang="en-US" altLang="zh-CN" sz="2000" b="1"/>
              <a:t>num</a:t>
            </a:r>
            <a:r>
              <a:rPr lang="zh-CN" altLang="en-US" sz="2000" b="1"/>
              <a:t>插入*</a:t>
            </a:r>
            <a:r>
              <a:rPr lang="en-US" altLang="zh-CN" sz="2000" b="1"/>
              <a:t>p</a:t>
            </a:r>
            <a:r>
              <a:rPr lang="zh-CN" altLang="en-US" sz="2000" b="1"/>
              <a:t>之前；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        else </a:t>
            </a:r>
            <a:r>
              <a:rPr lang="zh-CN" altLang="en-US" sz="2000" b="1"/>
              <a:t>把</a:t>
            </a:r>
            <a:r>
              <a:rPr lang="en-US" altLang="zh-CN" sz="2000" b="1"/>
              <a:t>num</a:t>
            </a:r>
            <a:r>
              <a:rPr lang="zh-CN" altLang="en-US" sz="2000" b="1"/>
              <a:t>插入表尾；	</a:t>
            </a: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此时</a:t>
            </a:r>
            <a:r>
              <a:rPr lang="en-US" altLang="zh-CN" sz="2000" b="1" i="1">
                <a:solidFill>
                  <a:srgbClr val="008000"/>
                </a:solidFill>
              </a:rPr>
              <a:t>num</a:t>
            </a:r>
            <a:r>
              <a:rPr lang="zh-CN" altLang="en-US" sz="2000" b="1" i="1">
                <a:solidFill>
                  <a:srgbClr val="008000"/>
                </a:solidFill>
              </a:rPr>
              <a:t>是最大值</a:t>
            </a:r>
          </a:p>
        </p:txBody>
      </p:sp>
      <p:sp>
        <p:nvSpPr>
          <p:cNvPr id="638982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1" grpId="0" autoUpdateAnimBg="0"/>
      <p:bldP spid="638982" grpId="0" autoUpdateAnimBg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5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head ;</a:t>
            </a:r>
            <a:r>
              <a:rPr lang="en-US" altLang="zh-CN" sz="1400" b="1" i="1"/>
              <a:t>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640006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5" grpId="0" autoUpdateAnimBg="0"/>
      <p:bldP spid="640006" grpId="0" autoUpdateAnimBg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9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41030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41032" name="Rectangle 8"/>
          <p:cNvSpPr>
            <a:spLocks noChangeArrowheads="1"/>
          </p:cNvSpPr>
          <p:nvPr/>
        </p:nvSpPr>
        <p:spPr bwMode="auto">
          <a:xfrm>
            <a:off x="533400" y="1276350"/>
            <a:ext cx="4572000" cy="1647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声明结构类型，结构指针变量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/>
              <a:t>struct list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/>
              <a:t>{ int data ;  list * next ; } ; 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/>
              <a:t>list * head 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32" grpId="0" animBg="1" autoUpdateAnimBg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3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42054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42056" name="Rectangle 8"/>
          <p:cNvSpPr>
            <a:spLocks noChangeArrowheads="1"/>
          </p:cNvSpPr>
          <p:nvPr/>
        </p:nvSpPr>
        <p:spPr bwMode="auto">
          <a:xfrm>
            <a:off x="533400" y="1231900"/>
            <a:ext cx="4572000" cy="1647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声明结构类型，结构指针变量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/>
              <a:t>struct list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/>
              <a:t>{ int data ;  list * next ; } ; 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list * head ;</a:t>
            </a:r>
          </a:p>
        </p:txBody>
      </p:sp>
      <p:sp>
        <p:nvSpPr>
          <p:cNvPr id="642057" name="Oval 9"/>
          <p:cNvSpPr>
            <a:spLocks noChangeArrowheads="1"/>
          </p:cNvSpPr>
          <p:nvPr/>
        </p:nvSpPr>
        <p:spPr bwMode="auto">
          <a:xfrm>
            <a:off x="533400" y="2527300"/>
            <a:ext cx="12192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8" name="AutoShape 10"/>
          <p:cNvSpPr>
            <a:spLocks/>
          </p:cNvSpPr>
          <p:nvPr/>
        </p:nvSpPr>
        <p:spPr bwMode="auto">
          <a:xfrm>
            <a:off x="3124200" y="3670300"/>
            <a:ext cx="1752600" cy="838200"/>
          </a:xfrm>
          <a:prstGeom prst="borderCallout2">
            <a:avLst>
              <a:gd name="adj1" fmla="val 13634"/>
              <a:gd name="adj2" fmla="val -4347"/>
              <a:gd name="adj3" fmla="val 13634"/>
              <a:gd name="adj4" fmla="val -26449"/>
              <a:gd name="adj5" fmla="val -96403"/>
              <a:gd name="adj6" fmla="val -9692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头指针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是全局变量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7" grpId="0" animBg="1"/>
      <p:bldP spid="642058" grpId="0" animBg="1" autoUpdateAnimBg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  <p:sp>
        <p:nvSpPr>
          <p:cNvPr id="643075" name="Text Box 3"/>
          <p:cNvSpPr txBox="1">
            <a:spLocks noChangeArrowheads="1"/>
          </p:cNvSpPr>
          <p:nvPr/>
        </p:nvSpPr>
        <p:spPr bwMode="auto">
          <a:xfrm>
            <a:off x="457200" y="609600"/>
            <a:ext cx="4306888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q-&gt;next = s ; 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}</a:t>
            </a:r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533400" y="695325"/>
            <a:ext cx="60960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en-US" sz="2000" b="1" i="1" dirty="0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list * insert (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6" grpId="0" animBg="1" autoUpdateAnimBg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533400" y="695325"/>
            <a:ext cx="60960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</a:t>
            </a:r>
            <a:r>
              <a:rPr lang="en-US" altLang="zh-CN" sz="2000" b="1" i="1">
                <a:solidFill>
                  <a:srgbClr val="0000FF"/>
                </a:solidFill>
              </a:rPr>
              <a:t>int num</a:t>
            </a:r>
            <a:r>
              <a:rPr lang="en-US" altLang="zh-CN" sz="2000"/>
              <a:t>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44105" name="Oval 9"/>
          <p:cNvSpPr>
            <a:spLocks noChangeArrowheads="1"/>
          </p:cNvSpPr>
          <p:nvPr/>
        </p:nvSpPr>
        <p:spPr bwMode="auto">
          <a:xfrm>
            <a:off x="1828800" y="1066800"/>
            <a:ext cx="1066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4106" name="AutoShape 10"/>
          <p:cNvSpPr>
            <a:spLocks/>
          </p:cNvSpPr>
          <p:nvPr/>
        </p:nvSpPr>
        <p:spPr bwMode="auto">
          <a:xfrm>
            <a:off x="4648200" y="2133600"/>
            <a:ext cx="1752600" cy="838200"/>
          </a:xfrm>
          <a:prstGeom prst="borderCallout2">
            <a:avLst>
              <a:gd name="adj1" fmla="val 13634"/>
              <a:gd name="adj2" fmla="val -4347"/>
              <a:gd name="adj3" fmla="val 13634"/>
              <a:gd name="adj4" fmla="val -27356"/>
              <a:gd name="adj5" fmla="val -98296"/>
              <a:gd name="adj6" fmla="val -101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值参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接受结点数据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5" grpId="0" animBg="1"/>
      <p:bldP spid="644106" grpId="0" animBg="1" autoUpdateAnimBg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6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void </a:t>
            </a:r>
            <a:r>
              <a:rPr lang="en-US" altLang="zh-CN" sz="1400" dirty="0" err="1">
                <a:solidFill>
                  <a:srgbClr val="C0C0C0"/>
                </a:solidFill>
              </a:rPr>
              <a:t>showlist</a:t>
            </a:r>
            <a:r>
              <a:rPr lang="en-US" altLang="zh-CN" sz="1400" dirty="0">
                <a:solidFill>
                  <a:srgbClr val="C0C0C0"/>
                </a:solidFill>
              </a:rPr>
              <a:t>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{ </a:t>
            </a:r>
            <a:r>
              <a:rPr lang="en-US" altLang="zh-CN" sz="1400" dirty="0" err="1">
                <a:solidFill>
                  <a:srgbClr val="C0C0C0"/>
                </a:solidFill>
              </a:rPr>
              <a:t>cout</a:t>
            </a:r>
            <a:r>
              <a:rPr lang="en-US" altLang="zh-CN" sz="1400" dirty="0">
                <a:solidFill>
                  <a:srgbClr val="C0C0C0"/>
                </a:solidFill>
              </a:rPr>
              <a:t>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  { </a:t>
            </a:r>
            <a:r>
              <a:rPr lang="en-US" altLang="zh-CN" sz="1400" dirty="0" err="1">
                <a:solidFill>
                  <a:srgbClr val="C0C0C0"/>
                </a:solidFill>
              </a:rPr>
              <a:t>cout</a:t>
            </a:r>
            <a:r>
              <a:rPr lang="en-US" altLang="zh-CN" sz="1400" dirty="0">
                <a:solidFill>
                  <a:srgbClr val="C0C0C0"/>
                </a:solidFill>
              </a:rPr>
              <a:t>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  </a:t>
            </a:r>
            <a:r>
              <a:rPr lang="en-US" altLang="zh-CN" sz="1400" dirty="0" err="1">
                <a:solidFill>
                  <a:srgbClr val="C0C0C0"/>
                </a:solidFill>
              </a:rPr>
              <a:t>cout</a:t>
            </a:r>
            <a:r>
              <a:rPr lang="en-US" altLang="zh-CN" sz="1400" dirty="0">
                <a:solidFill>
                  <a:srgbClr val="C0C0C0"/>
                </a:solidFill>
              </a:rPr>
              <a:t> &lt;&lt; </a:t>
            </a:r>
            <a:r>
              <a:rPr lang="en-US" altLang="zh-CN" sz="1400" dirty="0" err="1">
                <a:solidFill>
                  <a:srgbClr val="C0C0C0"/>
                </a:solidFill>
              </a:rPr>
              <a:t>endl</a:t>
            </a:r>
            <a:r>
              <a:rPr lang="en-US" altLang="zh-CN" sz="1400" dirty="0">
                <a:solidFill>
                  <a:srgbClr val="C0C0C0"/>
                </a:solidFill>
              </a:rPr>
              <a:t>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 </a:t>
            </a:r>
            <a:r>
              <a:rPr lang="en-US" altLang="zh-CN" sz="1400" dirty="0" err="1">
                <a:solidFill>
                  <a:srgbClr val="C0C0C0"/>
                </a:solidFill>
              </a:rPr>
              <a:t>int</a:t>
            </a:r>
            <a:r>
              <a:rPr lang="en-US" altLang="zh-CN" sz="1400" dirty="0">
                <a:solidFill>
                  <a:srgbClr val="C0C0C0"/>
                </a:solidFill>
              </a:rPr>
              <a:t>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{ </a:t>
            </a:r>
            <a:r>
              <a:rPr lang="en-US" altLang="zh-CN" sz="1400" dirty="0" err="1">
                <a:solidFill>
                  <a:srgbClr val="C0C0C0"/>
                </a:solidFill>
              </a:rPr>
              <a:t>int</a:t>
            </a:r>
            <a:r>
              <a:rPr lang="en-US" altLang="zh-CN" sz="1400" dirty="0">
                <a:solidFill>
                  <a:srgbClr val="C0C0C0"/>
                </a:solidFill>
              </a:rPr>
              <a:t>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  </a:t>
            </a:r>
            <a:r>
              <a:rPr lang="en-US" altLang="zh-CN" sz="1400" dirty="0" err="1">
                <a:solidFill>
                  <a:srgbClr val="C0C0C0"/>
                </a:solidFill>
              </a:rPr>
              <a:t>cin</a:t>
            </a:r>
            <a:r>
              <a:rPr lang="en-US" altLang="zh-CN" sz="1400" dirty="0">
                <a:solidFill>
                  <a:srgbClr val="C0C0C0"/>
                </a:solidFill>
              </a:rPr>
              <a:t>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    { head = insert(k) ;    </a:t>
            </a:r>
            <a:r>
              <a:rPr lang="en-US" altLang="zh-CN" sz="1400" dirty="0" err="1">
                <a:solidFill>
                  <a:srgbClr val="C0C0C0"/>
                </a:solidFill>
              </a:rPr>
              <a:t>cin</a:t>
            </a:r>
            <a:r>
              <a:rPr lang="en-US" altLang="zh-CN" sz="1400" dirty="0">
                <a:solidFill>
                  <a:srgbClr val="C0C0C0"/>
                </a:solidFill>
              </a:rPr>
              <a:t>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  </a:t>
            </a:r>
            <a:r>
              <a:rPr lang="en-US" altLang="zh-CN" sz="1400" dirty="0" err="1">
                <a:solidFill>
                  <a:srgbClr val="C0C0C0"/>
                </a:solidFill>
              </a:rPr>
              <a:t>showlist</a:t>
            </a:r>
            <a:r>
              <a:rPr lang="en-US" altLang="zh-CN" sz="1400" dirty="0">
                <a:solidFill>
                  <a:srgbClr val="C0C0C0"/>
                </a:solidFill>
              </a:rPr>
              <a:t>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45128" name="Rectangle 8"/>
          <p:cNvSpPr>
            <a:spLocks noChangeArrowheads="1"/>
          </p:cNvSpPr>
          <p:nvPr/>
        </p:nvSpPr>
        <p:spPr bwMode="auto">
          <a:xfrm>
            <a:off x="533400" y="695325"/>
            <a:ext cx="60960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list *</a:t>
            </a:r>
            <a:r>
              <a:rPr lang="en-US" altLang="zh-CN" sz="2000"/>
              <a:t>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</a:t>
            </a:r>
            <a:r>
              <a:rPr lang="en-US" altLang="zh-CN" sz="2000" b="1" i="1">
                <a:solidFill>
                  <a:srgbClr val="0000FF"/>
                </a:solidFill>
              </a:rPr>
              <a:t>return ( head ) </a:t>
            </a:r>
            <a:r>
              <a:rPr lang="en-US" altLang="zh-CN" sz="2000"/>
              <a:t>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</a:t>
            </a:r>
            <a:r>
              <a:rPr lang="en-US" altLang="zh-CN" sz="2000" b="1" i="1">
                <a:solidFill>
                  <a:srgbClr val="0000FF"/>
                </a:solidFill>
              </a:rPr>
              <a:t>return ( head ) </a:t>
            </a:r>
            <a:r>
              <a:rPr lang="en-US" altLang="zh-CN" sz="2000"/>
              <a:t>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</a:t>
            </a:r>
            <a:r>
              <a:rPr lang="en-US" altLang="zh-CN" sz="2000" b="1" i="1">
                <a:solidFill>
                  <a:srgbClr val="0000FF"/>
                </a:solidFill>
              </a:rPr>
              <a:t>return ( head ) </a:t>
            </a:r>
            <a:r>
              <a:rPr lang="en-US" altLang="zh-CN" sz="2000"/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</a:t>
            </a:r>
            <a:r>
              <a:rPr lang="en-US" altLang="zh-CN" sz="2000" b="1" i="1">
                <a:solidFill>
                  <a:srgbClr val="0000FF"/>
                </a:solidFill>
              </a:rPr>
              <a:t>return ( head )</a:t>
            </a:r>
            <a:r>
              <a:rPr lang="en-US" altLang="zh-CN" sz="2000"/>
              <a:t>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45129" name="Oval 9"/>
          <p:cNvSpPr>
            <a:spLocks noChangeArrowheads="1"/>
          </p:cNvSpPr>
          <p:nvPr/>
        </p:nvSpPr>
        <p:spPr bwMode="auto">
          <a:xfrm>
            <a:off x="457200" y="1066800"/>
            <a:ext cx="762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33" name="Oval 13"/>
          <p:cNvSpPr>
            <a:spLocks noChangeArrowheads="1"/>
          </p:cNvSpPr>
          <p:nvPr/>
        </p:nvSpPr>
        <p:spPr bwMode="auto">
          <a:xfrm>
            <a:off x="609600" y="5410200"/>
            <a:ext cx="16764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38" name="Oval 18"/>
          <p:cNvSpPr>
            <a:spLocks noChangeArrowheads="1"/>
          </p:cNvSpPr>
          <p:nvPr/>
        </p:nvSpPr>
        <p:spPr bwMode="auto">
          <a:xfrm>
            <a:off x="1143000" y="4343400"/>
            <a:ext cx="16764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31" name="AutoShape 11"/>
          <p:cNvSpPr>
            <a:spLocks/>
          </p:cNvSpPr>
          <p:nvPr/>
        </p:nvSpPr>
        <p:spPr bwMode="auto">
          <a:xfrm>
            <a:off x="3429000" y="3581400"/>
            <a:ext cx="1879600" cy="838200"/>
          </a:xfrm>
          <a:prstGeom prst="borderCallout2">
            <a:avLst>
              <a:gd name="adj1" fmla="val 13634"/>
              <a:gd name="adj2" fmla="val -4056"/>
              <a:gd name="adj3" fmla="val 13634"/>
              <a:gd name="adj4" fmla="val -31926"/>
              <a:gd name="adj5" fmla="val -257574"/>
              <a:gd name="adj6" fmla="val -12119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返回结构指针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（链表头指针）</a:t>
            </a:r>
          </a:p>
        </p:txBody>
      </p:sp>
      <p:sp>
        <p:nvSpPr>
          <p:cNvPr id="645141" name="Oval 21"/>
          <p:cNvSpPr>
            <a:spLocks noChangeArrowheads="1"/>
          </p:cNvSpPr>
          <p:nvPr/>
        </p:nvSpPr>
        <p:spPr bwMode="auto">
          <a:xfrm>
            <a:off x="4343400" y="2133600"/>
            <a:ext cx="16764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42" name="Oval 22"/>
          <p:cNvSpPr>
            <a:spLocks noChangeArrowheads="1"/>
          </p:cNvSpPr>
          <p:nvPr/>
        </p:nvSpPr>
        <p:spPr bwMode="auto">
          <a:xfrm>
            <a:off x="3886200" y="2895600"/>
            <a:ext cx="16764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4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4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4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64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9" grpId="0" animBg="1"/>
      <p:bldP spid="645133" grpId="0" animBg="1"/>
      <p:bldP spid="645138" grpId="0" animBg="1"/>
      <p:bldP spid="645131" grpId="0" animBg="1" autoUpdateAnimBg="0"/>
      <p:bldP spid="645141" grpId="0" animBg="1"/>
      <p:bldP spid="6451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</a:t>
            </a:r>
            <a:r>
              <a:rPr lang="en-US" altLang="zh-CN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按二进制位串形式输出正整数的值。</a:t>
            </a:r>
          </a:p>
        </p:txBody>
      </p:sp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107950" y="836613"/>
            <a:ext cx="8135938" cy="51704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void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bitDisplay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(unsigned value)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{ unsigned c;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unsigned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bitMask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=1&lt;&lt;31;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掩码，最高位置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endParaRPr lang="en-US" altLang="zh-CN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&lt;&lt;value&lt;&lt;'=';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for(c=1;c&lt;=32;c++)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{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&lt;&lt;(value&amp;bitMask?'1':'0');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输出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的最高位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value&lt;&lt;=1;	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左移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if(c%8==0) 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&lt;&lt;' 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48338" y="2852738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24525" y="3413125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</a:tr>
            </a:tbl>
          </a:graphicData>
        </a:graphic>
      </p:graphicFrame>
      <p:sp>
        <p:nvSpPr>
          <p:cNvPr id="22572" name="矩形 8"/>
          <p:cNvSpPr>
            <a:spLocks noChangeArrowheads="1"/>
          </p:cNvSpPr>
          <p:nvPr/>
        </p:nvSpPr>
        <p:spPr bwMode="auto">
          <a:xfrm>
            <a:off x="4859338" y="2852738"/>
            <a:ext cx="885179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cs typeface="Courier New" pitchFamily="49" charset="0"/>
              </a:rPr>
              <a:t>value</a:t>
            </a:r>
            <a:endParaRPr lang="zh-CN" altLang="en-US" b="1"/>
          </a:p>
        </p:txBody>
      </p:sp>
      <p:sp>
        <p:nvSpPr>
          <p:cNvPr id="22574" name="矩形 10"/>
          <p:cNvSpPr>
            <a:spLocks noChangeArrowheads="1"/>
          </p:cNvSpPr>
          <p:nvPr/>
        </p:nvSpPr>
        <p:spPr bwMode="auto">
          <a:xfrm>
            <a:off x="5692775" y="3903663"/>
            <a:ext cx="392113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0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cxnSp>
        <p:nvCxnSpPr>
          <p:cNvPr id="22575" name="直接箭头连接符 8"/>
          <p:cNvCxnSpPr>
            <a:cxnSpLocks noChangeShapeType="1"/>
          </p:cNvCxnSpPr>
          <p:nvPr/>
        </p:nvCxnSpPr>
        <p:spPr bwMode="auto">
          <a:xfrm rot="10800000">
            <a:off x="6300788" y="2565400"/>
            <a:ext cx="1439862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stealth" w="lg" len="lg"/>
          </a:ln>
        </p:spPr>
      </p:cxn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435491" y="3395963"/>
            <a:ext cx="1279517" cy="461665"/>
          </a:xfrm>
          <a:prstGeom prst="rect">
            <a:avLst/>
          </a:prstGeom>
          <a:solidFill>
            <a:srgbClr val="BAFED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>
                <a:cs typeface="Courier New" pitchFamily="49" charset="0"/>
              </a:rPr>
              <a:t>bitMask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9" name="Rectangle 5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46152" name="Rectangle 8"/>
          <p:cNvSpPr>
            <a:spLocks noChangeArrowheads="1"/>
          </p:cNvSpPr>
          <p:nvPr/>
        </p:nvSpPr>
        <p:spPr bwMode="auto">
          <a:xfrm>
            <a:off x="533400" y="695325"/>
            <a:ext cx="60960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</a:t>
            </a:r>
            <a:r>
              <a:rPr lang="en-US" altLang="zh-CN" sz="2000" b="1" i="1">
                <a:solidFill>
                  <a:srgbClr val="0000FF"/>
                </a:solidFill>
              </a:rPr>
              <a:t>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46153" name="AutoShape 9"/>
          <p:cNvSpPr>
            <a:spLocks/>
          </p:cNvSpPr>
          <p:nvPr/>
        </p:nvSpPr>
        <p:spPr bwMode="auto">
          <a:xfrm>
            <a:off x="4648200" y="2895600"/>
            <a:ext cx="2209800" cy="609600"/>
          </a:xfrm>
          <a:prstGeom prst="borderCallout2">
            <a:avLst>
              <a:gd name="adj1" fmla="val 18750"/>
              <a:gd name="adj2" fmla="val -3449"/>
              <a:gd name="adj3" fmla="val 18750"/>
              <a:gd name="adj4" fmla="val -25361"/>
              <a:gd name="adj5" fmla="val -205991"/>
              <a:gd name="adj6" fmla="val -9554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声明局部指针变量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53" grpId="0" animBg="1" autoUpdateAnimBg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47176" name="Rectangle 8"/>
          <p:cNvSpPr>
            <a:spLocks noChangeArrowheads="1"/>
          </p:cNvSpPr>
          <p:nvPr/>
        </p:nvSpPr>
        <p:spPr bwMode="auto">
          <a:xfrm>
            <a:off x="533400" y="695325"/>
            <a:ext cx="60960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47177" name="AutoShape 9"/>
          <p:cNvSpPr>
            <a:spLocks/>
          </p:cNvSpPr>
          <p:nvPr/>
        </p:nvSpPr>
        <p:spPr bwMode="auto">
          <a:xfrm>
            <a:off x="4191000" y="2514600"/>
            <a:ext cx="1676400" cy="533400"/>
          </a:xfrm>
          <a:prstGeom prst="borderCallout2">
            <a:avLst>
              <a:gd name="adj1" fmla="val 21431"/>
              <a:gd name="adj2" fmla="val -4546"/>
              <a:gd name="adj3" fmla="val 21431"/>
              <a:gd name="adj4" fmla="val -17236"/>
              <a:gd name="adj5" fmla="val -75894"/>
              <a:gd name="adj6" fmla="val -5786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生成新结点</a:t>
            </a:r>
          </a:p>
        </p:txBody>
      </p:sp>
      <p:sp>
        <p:nvSpPr>
          <p:cNvPr id="647178" name="Rectangle 10"/>
          <p:cNvSpPr>
            <a:spLocks noChangeArrowheads="1"/>
          </p:cNvSpPr>
          <p:nvPr/>
        </p:nvSpPr>
        <p:spPr bwMode="auto">
          <a:xfrm>
            <a:off x="1447800" y="4343400"/>
            <a:ext cx="6324600" cy="2209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47191" name="Group 23"/>
          <p:cNvGrpSpPr>
            <a:grpSpLocks/>
          </p:cNvGrpSpPr>
          <p:nvPr/>
        </p:nvGrpSpPr>
        <p:grpSpPr bwMode="auto">
          <a:xfrm>
            <a:off x="2851150" y="5729288"/>
            <a:ext cx="1339850" cy="366712"/>
            <a:chOff x="1796" y="3609"/>
            <a:chExt cx="844" cy="231"/>
          </a:xfrm>
        </p:grpSpPr>
        <p:grpSp>
          <p:nvGrpSpPr>
            <p:cNvPr id="647180" name="Group 12"/>
            <p:cNvGrpSpPr>
              <a:grpSpLocks/>
            </p:cNvGrpSpPr>
            <p:nvPr/>
          </p:nvGrpSpPr>
          <p:grpSpPr bwMode="auto">
            <a:xfrm>
              <a:off x="2208" y="3653"/>
              <a:ext cx="432" cy="144"/>
              <a:chOff x="4224" y="2492"/>
              <a:chExt cx="432" cy="144"/>
            </a:xfrm>
          </p:grpSpPr>
          <p:sp>
            <p:nvSpPr>
              <p:cNvPr id="647181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^</a:t>
                </a:r>
              </a:p>
            </p:txBody>
          </p:sp>
          <p:sp>
            <p:nvSpPr>
              <p:cNvPr id="647182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7183" name="Line 15"/>
            <p:cNvSpPr>
              <a:spLocks noChangeShapeType="1"/>
            </p:cNvSpPr>
            <p:nvPr/>
          </p:nvSpPr>
          <p:spPr bwMode="auto">
            <a:xfrm>
              <a:off x="1968" y="3725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84" name="Text Box 16"/>
            <p:cNvSpPr txBox="1">
              <a:spLocks noChangeArrowheads="1"/>
            </p:cNvSpPr>
            <p:nvPr/>
          </p:nvSpPr>
          <p:spPr bwMode="auto">
            <a:xfrm>
              <a:off x="1796" y="3609"/>
              <a:ext cx="172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sp>
        <p:nvSpPr>
          <p:cNvPr id="647185" name="Text Box 17"/>
          <p:cNvSpPr txBox="1">
            <a:spLocks noChangeArrowheads="1"/>
          </p:cNvSpPr>
          <p:nvPr/>
        </p:nvSpPr>
        <p:spPr bwMode="auto">
          <a:xfrm>
            <a:off x="2076450" y="50434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4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7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7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7" grpId="0" animBg="1" autoUpdateAnimBg="0"/>
      <p:bldP spid="647178" grpId="0" animBg="1"/>
      <p:bldP spid="647185" grpId="0" autoUpdateAnimBg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8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48200" name="Rectangle 8"/>
          <p:cNvSpPr>
            <a:spLocks noChangeArrowheads="1"/>
          </p:cNvSpPr>
          <p:nvPr/>
        </p:nvSpPr>
        <p:spPr bwMode="auto">
          <a:xfrm>
            <a:off x="533400" y="695325"/>
            <a:ext cx="60960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48201" name="AutoShape 9"/>
          <p:cNvSpPr>
            <a:spLocks/>
          </p:cNvSpPr>
          <p:nvPr/>
        </p:nvSpPr>
        <p:spPr bwMode="auto">
          <a:xfrm>
            <a:off x="6019800" y="32004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21500"/>
              <a:gd name="adj5" fmla="val -140773"/>
              <a:gd name="adj6" fmla="val -77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建立第一个结点</a:t>
            </a:r>
          </a:p>
        </p:txBody>
      </p:sp>
      <p:sp>
        <p:nvSpPr>
          <p:cNvPr id="648202" name="Rectangle 10"/>
          <p:cNvSpPr>
            <a:spLocks noChangeArrowheads="1"/>
          </p:cNvSpPr>
          <p:nvPr/>
        </p:nvSpPr>
        <p:spPr bwMode="auto">
          <a:xfrm>
            <a:off x="1447800" y="4343400"/>
            <a:ext cx="6324600" cy="2209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48216" name="Group 24"/>
          <p:cNvGrpSpPr>
            <a:grpSpLocks/>
          </p:cNvGrpSpPr>
          <p:nvPr/>
        </p:nvGrpSpPr>
        <p:grpSpPr bwMode="auto">
          <a:xfrm>
            <a:off x="2851150" y="5729288"/>
            <a:ext cx="1339850" cy="366712"/>
            <a:chOff x="1796" y="3609"/>
            <a:chExt cx="844" cy="231"/>
          </a:xfrm>
        </p:grpSpPr>
        <p:grpSp>
          <p:nvGrpSpPr>
            <p:cNvPr id="648204" name="Group 12"/>
            <p:cNvGrpSpPr>
              <a:grpSpLocks/>
            </p:cNvGrpSpPr>
            <p:nvPr/>
          </p:nvGrpSpPr>
          <p:grpSpPr bwMode="auto">
            <a:xfrm>
              <a:off x="2208" y="3653"/>
              <a:ext cx="432" cy="144"/>
              <a:chOff x="4224" y="2492"/>
              <a:chExt cx="432" cy="144"/>
            </a:xfrm>
          </p:grpSpPr>
          <p:sp>
            <p:nvSpPr>
              <p:cNvPr id="648205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^</a:t>
                </a:r>
              </a:p>
            </p:txBody>
          </p:sp>
          <p:sp>
            <p:nvSpPr>
              <p:cNvPr id="648206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8207" name="Line 15"/>
            <p:cNvSpPr>
              <a:spLocks noChangeShapeType="1"/>
            </p:cNvSpPr>
            <p:nvPr/>
          </p:nvSpPr>
          <p:spPr bwMode="auto">
            <a:xfrm>
              <a:off x="1968" y="3725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08" name="Text Box 16"/>
            <p:cNvSpPr txBox="1">
              <a:spLocks noChangeArrowheads="1"/>
            </p:cNvSpPr>
            <p:nvPr/>
          </p:nvSpPr>
          <p:spPr bwMode="auto">
            <a:xfrm>
              <a:off x="1796" y="3609"/>
              <a:ext cx="172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sp>
        <p:nvSpPr>
          <p:cNvPr id="648209" name="Text Box 17"/>
          <p:cNvSpPr txBox="1">
            <a:spLocks noChangeArrowheads="1"/>
          </p:cNvSpPr>
          <p:nvPr/>
        </p:nvSpPr>
        <p:spPr bwMode="auto">
          <a:xfrm>
            <a:off x="2076450" y="5043488"/>
            <a:ext cx="6540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648210" name="Freeform 18"/>
          <p:cNvSpPr>
            <a:spLocks/>
          </p:cNvSpPr>
          <p:nvPr/>
        </p:nvSpPr>
        <p:spPr bwMode="auto">
          <a:xfrm>
            <a:off x="2706688" y="5257800"/>
            <a:ext cx="830262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48"/>
              </a:cxn>
              <a:cxn ang="0">
                <a:pos x="96" y="240"/>
              </a:cxn>
              <a:cxn ang="0">
                <a:pos x="480" y="384"/>
              </a:cxn>
            </a:cxnLst>
            <a:rect l="0" t="0" r="r" b="b"/>
            <a:pathLst>
              <a:path w="480" h="384">
                <a:moveTo>
                  <a:pt x="0" y="0"/>
                </a:moveTo>
                <a:cubicBezTo>
                  <a:pt x="88" y="4"/>
                  <a:pt x="176" y="8"/>
                  <a:pt x="192" y="48"/>
                </a:cubicBezTo>
                <a:cubicBezTo>
                  <a:pt x="208" y="88"/>
                  <a:pt x="48" y="184"/>
                  <a:pt x="96" y="240"/>
                </a:cubicBezTo>
                <a:cubicBezTo>
                  <a:pt x="144" y="296"/>
                  <a:pt x="312" y="340"/>
                  <a:pt x="480" y="384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01" grpId="0" animBg="1" autoUpdateAnimBg="0"/>
      <p:bldP spid="648210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49224" name="Rectangle 8"/>
          <p:cNvSpPr>
            <a:spLocks noChangeArrowheads="1"/>
          </p:cNvSpPr>
          <p:nvPr/>
        </p:nvSpPr>
        <p:spPr bwMode="auto">
          <a:xfrm>
            <a:off x="533400" y="695325"/>
            <a:ext cx="60960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49225" name="AutoShape 9"/>
          <p:cNvSpPr>
            <a:spLocks/>
          </p:cNvSpPr>
          <p:nvPr/>
        </p:nvSpPr>
        <p:spPr bwMode="auto">
          <a:xfrm>
            <a:off x="6400800" y="1447800"/>
            <a:ext cx="1676400" cy="533400"/>
          </a:xfrm>
          <a:prstGeom prst="borderCallout2">
            <a:avLst>
              <a:gd name="adj1" fmla="val 21431"/>
              <a:gd name="adj2" fmla="val -4546"/>
              <a:gd name="adj3" fmla="val 21431"/>
              <a:gd name="adj4" fmla="val -27176"/>
              <a:gd name="adj5" fmla="val 244940"/>
              <a:gd name="adj6" fmla="val -9981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插入表头</a:t>
            </a:r>
          </a:p>
        </p:txBody>
      </p:sp>
      <p:sp>
        <p:nvSpPr>
          <p:cNvPr id="649226" name="Rectangle 10"/>
          <p:cNvSpPr>
            <a:spLocks noChangeArrowheads="1"/>
          </p:cNvSpPr>
          <p:nvPr/>
        </p:nvSpPr>
        <p:spPr bwMode="auto">
          <a:xfrm>
            <a:off x="1447800" y="4343400"/>
            <a:ext cx="6324600" cy="2209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49257" name="Group 41"/>
          <p:cNvGrpSpPr>
            <a:grpSpLocks/>
          </p:cNvGrpSpPr>
          <p:nvPr/>
        </p:nvGrpSpPr>
        <p:grpSpPr bwMode="auto">
          <a:xfrm>
            <a:off x="1784350" y="5791200"/>
            <a:ext cx="1339850" cy="366713"/>
            <a:chOff x="1124" y="3648"/>
            <a:chExt cx="844" cy="231"/>
          </a:xfrm>
        </p:grpSpPr>
        <p:grpSp>
          <p:nvGrpSpPr>
            <p:cNvPr id="649228" name="Group 12"/>
            <p:cNvGrpSpPr>
              <a:grpSpLocks/>
            </p:cNvGrpSpPr>
            <p:nvPr/>
          </p:nvGrpSpPr>
          <p:grpSpPr bwMode="auto">
            <a:xfrm>
              <a:off x="1536" y="3692"/>
              <a:ext cx="432" cy="144"/>
              <a:chOff x="4224" y="2492"/>
              <a:chExt cx="432" cy="144"/>
            </a:xfrm>
          </p:grpSpPr>
          <p:sp>
            <p:nvSpPr>
              <p:cNvPr id="649229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    ^</a:t>
                </a:r>
              </a:p>
            </p:txBody>
          </p:sp>
          <p:sp>
            <p:nvSpPr>
              <p:cNvPr id="649230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9231" name="Line 15"/>
            <p:cNvSpPr>
              <a:spLocks noChangeShapeType="1"/>
            </p:cNvSpPr>
            <p:nvPr/>
          </p:nvSpPr>
          <p:spPr bwMode="auto">
            <a:xfrm>
              <a:off x="1296" y="3764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9232" name="Text Box 16"/>
            <p:cNvSpPr txBox="1">
              <a:spLocks noChangeArrowheads="1"/>
            </p:cNvSpPr>
            <p:nvPr/>
          </p:nvSpPr>
          <p:spPr bwMode="auto">
            <a:xfrm>
              <a:off x="1124" y="3648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649259" name="Group 43"/>
          <p:cNvGrpSpPr>
            <a:grpSpLocks/>
          </p:cNvGrpSpPr>
          <p:nvPr/>
        </p:nvGrpSpPr>
        <p:grpSpPr bwMode="auto">
          <a:xfrm>
            <a:off x="2089150" y="5029200"/>
            <a:ext cx="4387850" cy="366713"/>
            <a:chOff x="1316" y="3168"/>
            <a:chExt cx="2764" cy="231"/>
          </a:xfrm>
        </p:grpSpPr>
        <p:sp>
          <p:nvSpPr>
            <p:cNvPr id="649234" name="Text Box 18"/>
            <p:cNvSpPr txBox="1">
              <a:spLocks noChangeArrowheads="1"/>
            </p:cNvSpPr>
            <p:nvPr/>
          </p:nvSpPr>
          <p:spPr bwMode="auto">
            <a:xfrm>
              <a:off x="1316" y="316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49235" name="Group 19"/>
            <p:cNvGrpSpPr>
              <a:grpSpLocks/>
            </p:cNvGrpSpPr>
            <p:nvPr/>
          </p:nvGrpSpPr>
          <p:grpSpPr bwMode="auto">
            <a:xfrm>
              <a:off x="1708" y="3251"/>
              <a:ext cx="672" cy="144"/>
              <a:chOff x="1536" y="3260"/>
              <a:chExt cx="672" cy="144"/>
            </a:xfrm>
          </p:grpSpPr>
          <p:grpSp>
            <p:nvGrpSpPr>
              <p:cNvPr id="649236" name="Group 20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49237" name="Rectangle 21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>
                      <a:solidFill>
                        <a:srgbClr val="FFFFFF"/>
                      </a:solidFill>
                    </a:rPr>
                    <a:t> 9     </a:t>
                  </a:r>
                </a:p>
              </p:txBody>
            </p:sp>
            <p:sp>
              <p:nvSpPr>
                <p:cNvPr id="649238" name="Line 22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9239" name="Line 23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9240" name="Group 24"/>
            <p:cNvGrpSpPr>
              <a:grpSpLocks/>
            </p:cNvGrpSpPr>
            <p:nvPr/>
          </p:nvGrpSpPr>
          <p:grpSpPr bwMode="auto">
            <a:xfrm>
              <a:off x="2332" y="3255"/>
              <a:ext cx="672" cy="144"/>
              <a:chOff x="1536" y="3260"/>
              <a:chExt cx="672" cy="144"/>
            </a:xfrm>
          </p:grpSpPr>
          <p:grpSp>
            <p:nvGrpSpPr>
              <p:cNvPr id="649241" name="Group 25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49242" name="Rectangle 26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49243" name="Line 27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9244" name="Line 28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9245" name="Group 29"/>
            <p:cNvGrpSpPr>
              <a:grpSpLocks/>
            </p:cNvGrpSpPr>
            <p:nvPr/>
          </p:nvGrpSpPr>
          <p:grpSpPr bwMode="auto">
            <a:xfrm>
              <a:off x="2956" y="3255"/>
              <a:ext cx="672" cy="144"/>
              <a:chOff x="1536" y="3260"/>
              <a:chExt cx="672" cy="144"/>
            </a:xfrm>
          </p:grpSpPr>
          <p:grpSp>
            <p:nvGrpSpPr>
              <p:cNvPr id="649246" name="Group 30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49247" name="Rectangle 31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>
                      <a:solidFill>
                        <a:srgbClr val="FFFFFF"/>
                      </a:solidFill>
                    </a:rPr>
                    <a:t>31     </a:t>
                  </a:r>
                </a:p>
              </p:txBody>
            </p:sp>
            <p:sp>
              <p:nvSpPr>
                <p:cNvPr id="649248" name="Line 32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9249" name="Line 33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9250" name="Line 34"/>
            <p:cNvSpPr>
              <a:spLocks noChangeShapeType="1"/>
            </p:cNvSpPr>
            <p:nvPr/>
          </p:nvSpPr>
          <p:spPr bwMode="auto">
            <a:xfrm>
              <a:off x="3580" y="3327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9251" name="Text Box 35"/>
            <p:cNvSpPr txBox="1">
              <a:spLocks noChangeArrowheads="1"/>
            </p:cNvSpPr>
            <p:nvPr/>
          </p:nvSpPr>
          <p:spPr bwMode="auto">
            <a:xfrm>
              <a:off x="3820" y="3237"/>
              <a:ext cx="260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>
                  <a:solidFill>
                    <a:srgbClr val="FFFFFF"/>
                  </a:solidFill>
                </a:rPr>
                <a:t>…</a:t>
              </a:r>
            </a:p>
          </p:txBody>
        </p:sp>
      </p:grp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4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5" grpId="0" animBg="1" autoUpdateAnimBg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6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50248" name="Rectangle 8"/>
          <p:cNvSpPr>
            <a:spLocks noChangeArrowheads="1"/>
          </p:cNvSpPr>
          <p:nvPr/>
        </p:nvSpPr>
        <p:spPr bwMode="auto">
          <a:xfrm>
            <a:off x="533400" y="695325"/>
            <a:ext cx="60960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50249" name="AutoShape 9"/>
          <p:cNvSpPr>
            <a:spLocks/>
          </p:cNvSpPr>
          <p:nvPr/>
        </p:nvSpPr>
        <p:spPr bwMode="auto">
          <a:xfrm>
            <a:off x="6400800" y="1447800"/>
            <a:ext cx="1676400" cy="533400"/>
          </a:xfrm>
          <a:prstGeom prst="borderCallout2">
            <a:avLst>
              <a:gd name="adj1" fmla="val 21431"/>
              <a:gd name="adj2" fmla="val -4546"/>
              <a:gd name="adj3" fmla="val 21431"/>
              <a:gd name="adj4" fmla="val -27176"/>
              <a:gd name="adj5" fmla="val 244940"/>
              <a:gd name="adj6" fmla="val -9981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插入表头</a:t>
            </a:r>
          </a:p>
        </p:txBody>
      </p:sp>
      <p:sp>
        <p:nvSpPr>
          <p:cNvPr id="650250" name="Rectangle 10"/>
          <p:cNvSpPr>
            <a:spLocks noChangeArrowheads="1"/>
          </p:cNvSpPr>
          <p:nvPr/>
        </p:nvSpPr>
        <p:spPr bwMode="auto">
          <a:xfrm>
            <a:off x="1447800" y="4343400"/>
            <a:ext cx="6324600" cy="2209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zh-CN"/>
          </a:p>
        </p:txBody>
      </p:sp>
      <p:sp>
        <p:nvSpPr>
          <p:cNvPr id="650276" name="Freeform 36"/>
          <p:cNvSpPr>
            <a:spLocks/>
          </p:cNvSpPr>
          <p:nvPr/>
        </p:nvSpPr>
        <p:spPr bwMode="auto">
          <a:xfrm>
            <a:off x="2759075" y="5303838"/>
            <a:ext cx="722313" cy="712787"/>
          </a:xfrm>
          <a:custGeom>
            <a:avLst/>
            <a:gdLst/>
            <a:ahLst/>
            <a:cxnLst>
              <a:cxn ang="0">
                <a:pos x="146" y="428"/>
              </a:cxn>
              <a:cxn ang="0">
                <a:pos x="407" y="422"/>
              </a:cxn>
              <a:cxn ang="0">
                <a:pos x="393" y="263"/>
              </a:cxn>
              <a:cxn ang="0">
                <a:pos x="32" y="134"/>
              </a:cxn>
              <a:cxn ang="0">
                <a:pos x="204" y="0"/>
              </a:cxn>
            </a:cxnLst>
            <a:rect l="0" t="0" r="r" b="b"/>
            <a:pathLst>
              <a:path w="455" h="449">
                <a:moveTo>
                  <a:pt x="146" y="428"/>
                </a:moveTo>
                <a:cubicBezTo>
                  <a:pt x="189" y="428"/>
                  <a:pt x="366" y="449"/>
                  <a:pt x="407" y="422"/>
                </a:cubicBezTo>
                <a:cubicBezTo>
                  <a:pt x="448" y="395"/>
                  <a:pt x="455" y="311"/>
                  <a:pt x="393" y="263"/>
                </a:cubicBezTo>
                <a:cubicBezTo>
                  <a:pt x="331" y="215"/>
                  <a:pt x="64" y="178"/>
                  <a:pt x="32" y="134"/>
                </a:cubicBezTo>
                <a:cubicBezTo>
                  <a:pt x="0" y="90"/>
                  <a:pt x="168" y="28"/>
                  <a:pt x="204" y="0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0282" name="Group 42"/>
          <p:cNvGrpSpPr>
            <a:grpSpLocks/>
          </p:cNvGrpSpPr>
          <p:nvPr/>
        </p:nvGrpSpPr>
        <p:grpSpPr bwMode="auto">
          <a:xfrm>
            <a:off x="1784350" y="5791200"/>
            <a:ext cx="1339850" cy="366713"/>
            <a:chOff x="1124" y="3648"/>
            <a:chExt cx="844" cy="231"/>
          </a:xfrm>
        </p:grpSpPr>
        <p:grpSp>
          <p:nvGrpSpPr>
            <p:cNvPr id="650283" name="Group 43"/>
            <p:cNvGrpSpPr>
              <a:grpSpLocks/>
            </p:cNvGrpSpPr>
            <p:nvPr/>
          </p:nvGrpSpPr>
          <p:grpSpPr bwMode="auto">
            <a:xfrm>
              <a:off x="1536" y="3692"/>
              <a:ext cx="432" cy="144"/>
              <a:chOff x="4224" y="2492"/>
              <a:chExt cx="432" cy="144"/>
            </a:xfrm>
          </p:grpSpPr>
          <p:sp>
            <p:nvSpPr>
              <p:cNvPr id="650284" name="Rectangle 4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     </a:t>
                </a:r>
              </a:p>
            </p:txBody>
          </p:sp>
          <p:sp>
            <p:nvSpPr>
              <p:cNvPr id="650285" name="Line 4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0286" name="Line 46"/>
            <p:cNvSpPr>
              <a:spLocks noChangeShapeType="1"/>
            </p:cNvSpPr>
            <p:nvPr/>
          </p:nvSpPr>
          <p:spPr bwMode="auto">
            <a:xfrm>
              <a:off x="1296" y="3764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0287" name="Text Box 47"/>
            <p:cNvSpPr txBox="1">
              <a:spLocks noChangeArrowheads="1"/>
            </p:cNvSpPr>
            <p:nvPr/>
          </p:nvSpPr>
          <p:spPr bwMode="auto">
            <a:xfrm>
              <a:off x="1124" y="3648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650288" name="Group 48"/>
          <p:cNvGrpSpPr>
            <a:grpSpLocks/>
          </p:cNvGrpSpPr>
          <p:nvPr/>
        </p:nvGrpSpPr>
        <p:grpSpPr bwMode="auto">
          <a:xfrm>
            <a:off x="2089150" y="5029200"/>
            <a:ext cx="4387850" cy="366713"/>
            <a:chOff x="1316" y="3168"/>
            <a:chExt cx="2764" cy="231"/>
          </a:xfrm>
        </p:grpSpPr>
        <p:sp>
          <p:nvSpPr>
            <p:cNvPr id="650289" name="Text Box 49"/>
            <p:cNvSpPr txBox="1">
              <a:spLocks noChangeArrowheads="1"/>
            </p:cNvSpPr>
            <p:nvPr/>
          </p:nvSpPr>
          <p:spPr bwMode="auto">
            <a:xfrm>
              <a:off x="1316" y="316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50290" name="Group 50"/>
            <p:cNvGrpSpPr>
              <a:grpSpLocks/>
            </p:cNvGrpSpPr>
            <p:nvPr/>
          </p:nvGrpSpPr>
          <p:grpSpPr bwMode="auto">
            <a:xfrm>
              <a:off x="1708" y="3251"/>
              <a:ext cx="672" cy="144"/>
              <a:chOff x="1536" y="3260"/>
              <a:chExt cx="672" cy="144"/>
            </a:xfrm>
          </p:grpSpPr>
          <p:grpSp>
            <p:nvGrpSpPr>
              <p:cNvPr id="650291" name="Group 51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0292" name="Rectangle 52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>
                      <a:solidFill>
                        <a:srgbClr val="FFFFFF"/>
                      </a:solidFill>
                    </a:rPr>
                    <a:t> 9     </a:t>
                  </a:r>
                </a:p>
              </p:txBody>
            </p:sp>
            <p:sp>
              <p:nvSpPr>
                <p:cNvPr id="650293" name="Line 53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0294" name="Line 54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0295" name="Group 55"/>
            <p:cNvGrpSpPr>
              <a:grpSpLocks/>
            </p:cNvGrpSpPr>
            <p:nvPr/>
          </p:nvGrpSpPr>
          <p:grpSpPr bwMode="auto">
            <a:xfrm>
              <a:off x="2332" y="3255"/>
              <a:ext cx="672" cy="144"/>
              <a:chOff x="1536" y="3260"/>
              <a:chExt cx="672" cy="144"/>
            </a:xfrm>
          </p:grpSpPr>
          <p:grpSp>
            <p:nvGrpSpPr>
              <p:cNvPr id="650296" name="Group 56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0297" name="Rectangle 5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50298" name="Line 5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0299" name="Line 59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0300" name="Group 60"/>
            <p:cNvGrpSpPr>
              <a:grpSpLocks/>
            </p:cNvGrpSpPr>
            <p:nvPr/>
          </p:nvGrpSpPr>
          <p:grpSpPr bwMode="auto">
            <a:xfrm>
              <a:off x="2956" y="3255"/>
              <a:ext cx="672" cy="144"/>
              <a:chOff x="1536" y="3260"/>
              <a:chExt cx="672" cy="144"/>
            </a:xfrm>
          </p:grpSpPr>
          <p:grpSp>
            <p:nvGrpSpPr>
              <p:cNvPr id="650301" name="Group 61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0302" name="Rectangle 62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>
                      <a:solidFill>
                        <a:srgbClr val="FFFFFF"/>
                      </a:solidFill>
                    </a:rPr>
                    <a:t>31     </a:t>
                  </a:r>
                </a:p>
              </p:txBody>
            </p:sp>
            <p:sp>
              <p:nvSpPr>
                <p:cNvPr id="650303" name="Line 63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0304" name="Line 64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0305" name="Line 65"/>
            <p:cNvSpPr>
              <a:spLocks noChangeShapeType="1"/>
            </p:cNvSpPr>
            <p:nvPr/>
          </p:nvSpPr>
          <p:spPr bwMode="auto">
            <a:xfrm>
              <a:off x="3580" y="3327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0306" name="Text Box 66"/>
            <p:cNvSpPr txBox="1">
              <a:spLocks noChangeArrowheads="1"/>
            </p:cNvSpPr>
            <p:nvPr/>
          </p:nvSpPr>
          <p:spPr bwMode="auto">
            <a:xfrm>
              <a:off x="3820" y="3237"/>
              <a:ext cx="260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>
                  <a:solidFill>
                    <a:srgbClr val="FFFFFF"/>
                  </a:solidFill>
                </a:rPr>
                <a:t>…</a:t>
              </a:r>
            </a:p>
          </p:txBody>
        </p:sp>
      </p:grp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0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50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76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70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51272" name="Rectangle 8"/>
          <p:cNvSpPr>
            <a:spLocks noChangeArrowheads="1"/>
          </p:cNvSpPr>
          <p:nvPr/>
        </p:nvSpPr>
        <p:spPr bwMode="auto">
          <a:xfrm>
            <a:off x="533400" y="695325"/>
            <a:ext cx="60960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51273" name="AutoShape 9"/>
          <p:cNvSpPr>
            <a:spLocks/>
          </p:cNvSpPr>
          <p:nvPr/>
        </p:nvSpPr>
        <p:spPr bwMode="auto">
          <a:xfrm>
            <a:off x="6400800" y="1447800"/>
            <a:ext cx="1676400" cy="533400"/>
          </a:xfrm>
          <a:prstGeom prst="borderCallout2">
            <a:avLst>
              <a:gd name="adj1" fmla="val 21431"/>
              <a:gd name="adj2" fmla="val -4546"/>
              <a:gd name="adj3" fmla="val 21431"/>
              <a:gd name="adj4" fmla="val -27176"/>
              <a:gd name="adj5" fmla="val 244940"/>
              <a:gd name="adj6" fmla="val -9981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插入表头</a:t>
            </a:r>
          </a:p>
        </p:txBody>
      </p:sp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1447800" y="4343400"/>
            <a:ext cx="6324600" cy="2209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zh-CN"/>
          </a:p>
        </p:txBody>
      </p:sp>
      <p:sp>
        <p:nvSpPr>
          <p:cNvPr id="651299" name="Freeform 35"/>
          <p:cNvSpPr>
            <a:spLocks/>
          </p:cNvSpPr>
          <p:nvPr/>
        </p:nvSpPr>
        <p:spPr bwMode="auto">
          <a:xfrm>
            <a:off x="2162175" y="5257800"/>
            <a:ext cx="708025" cy="609600"/>
          </a:xfrm>
          <a:custGeom>
            <a:avLst/>
            <a:gdLst/>
            <a:ahLst/>
            <a:cxnLst>
              <a:cxn ang="0">
                <a:pos x="318" y="0"/>
              </a:cxn>
              <a:cxn ang="0">
                <a:pos x="399" y="70"/>
              </a:cxn>
              <a:cxn ang="0">
                <a:pos x="37" y="226"/>
              </a:cxn>
              <a:cxn ang="0">
                <a:pos x="174" y="384"/>
              </a:cxn>
            </a:cxnLst>
            <a:rect l="0" t="0" r="r" b="b"/>
            <a:pathLst>
              <a:path w="446" h="384">
                <a:moveTo>
                  <a:pt x="318" y="0"/>
                </a:moveTo>
                <a:cubicBezTo>
                  <a:pt x="332" y="12"/>
                  <a:pt x="446" y="32"/>
                  <a:pt x="399" y="70"/>
                </a:cubicBezTo>
                <a:cubicBezTo>
                  <a:pt x="352" y="108"/>
                  <a:pt x="74" y="174"/>
                  <a:pt x="37" y="226"/>
                </a:cubicBezTo>
                <a:cubicBezTo>
                  <a:pt x="0" y="278"/>
                  <a:pt x="146" y="351"/>
                  <a:pt x="174" y="384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1305" name="Freeform 41"/>
          <p:cNvSpPr>
            <a:spLocks/>
          </p:cNvSpPr>
          <p:nvPr/>
        </p:nvSpPr>
        <p:spPr bwMode="auto">
          <a:xfrm>
            <a:off x="2759075" y="5303838"/>
            <a:ext cx="722313" cy="712787"/>
          </a:xfrm>
          <a:custGeom>
            <a:avLst/>
            <a:gdLst/>
            <a:ahLst/>
            <a:cxnLst>
              <a:cxn ang="0">
                <a:pos x="146" y="428"/>
              </a:cxn>
              <a:cxn ang="0">
                <a:pos x="407" y="422"/>
              </a:cxn>
              <a:cxn ang="0">
                <a:pos x="393" y="263"/>
              </a:cxn>
              <a:cxn ang="0">
                <a:pos x="32" y="134"/>
              </a:cxn>
              <a:cxn ang="0">
                <a:pos x="204" y="0"/>
              </a:cxn>
            </a:cxnLst>
            <a:rect l="0" t="0" r="r" b="b"/>
            <a:pathLst>
              <a:path w="455" h="449">
                <a:moveTo>
                  <a:pt x="146" y="428"/>
                </a:moveTo>
                <a:cubicBezTo>
                  <a:pt x="189" y="428"/>
                  <a:pt x="366" y="449"/>
                  <a:pt x="407" y="422"/>
                </a:cubicBezTo>
                <a:cubicBezTo>
                  <a:pt x="448" y="395"/>
                  <a:pt x="455" y="311"/>
                  <a:pt x="393" y="263"/>
                </a:cubicBezTo>
                <a:cubicBezTo>
                  <a:pt x="331" y="215"/>
                  <a:pt x="64" y="178"/>
                  <a:pt x="32" y="134"/>
                </a:cubicBezTo>
                <a:cubicBezTo>
                  <a:pt x="0" y="90"/>
                  <a:pt x="168" y="28"/>
                  <a:pt x="204" y="0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1306" name="Group 42"/>
          <p:cNvGrpSpPr>
            <a:grpSpLocks/>
          </p:cNvGrpSpPr>
          <p:nvPr/>
        </p:nvGrpSpPr>
        <p:grpSpPr bwMode="auto">
          <a:xfrm>
            <a:off x="1784350" y="5791200"/>
            <a:ext cx="1339850" cy="366713"/>
            <a:chOff x="1124" y="3648"/>
            <a:chExt cx="844" cy="231"/>
          </a:xfrm>
        </p:grpSpPr>
        <p:grpSp>
          <p:nvGrpSpPr>
            <p:cNvPr id="651307" name="Group 43"/>
            <p:cNvGrpSpPr>
              <a:grpSpLocks/>
            </p:cNvGrpSpPr>
            <p:nvPr/>
          </p:nvGrpSpPr>
          <p:grpSpPr bwMode="auto">
            <a:xfrm>
              <a:off x="1536" y="3692"/>
              <a:ext cx="432" cy="144"/>
              <a:chOff x="4224" y="2492"/>
              <a:chExt cx="432" cy="144"/>
            </a:xfrm>
          </p:grpSpPr>
          <p:sp>
            <p:nvSpPr>
              <p:cNvPr id="651308" name="Rectangle 4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</a:t>
                </a:r>
              </a:p>
            </p:txBody>
          </p:sp>
          <p:sp>
            <p:nvSpPr>
              <p:cNvPr id="651309" name="Line 4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1310" name="Line 46"/>
            <p:cNvSpPr>
              <a:spLocks noChangeShapeType="1"/>
            </p:cNvSpPr>
            <p:nvPr/>
          </p:nvSpPr>
          <p:spPr bwMode="auto">
            <a:xfrm>
              <a:off x="1296" y="3764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1311" name="Text Box 47"/>
            <p:cNvSpPr txBox="1">
              <a:spLocks noChangeArrowheads="1"/>
            </p:cNvSpPr>
            <p:nvPr/>
          </p:nvSpPr>
          <p:spPr bwMode="auto">
            <a:xfrm>
              <a:off x="1124" y="3648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sp>
        <p:nvSpPr>
          <p:cNvPr id="651313" name="Text Box 49"/>
          <p:cNvSpPr txBox="1">
            <a:spLocks noChangeArrowheads="1"/>
          </p:cNvSpPr>
          <p:nvPr/>
        </p:nvSpPr>
        <p:spPr bwMode="auto">
          <a:xfrm>
            <a:off x="2089150" y="50292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51315" name="Group 51"/>
          <p:cNvGrpSpPr>
            <a:grpSpLocks/>
          </p:cNvGrpSpPr>
          <p:nvPr/>
        </p:nvGrpSpPr>
        <p:grpSpPr bwMode="auto">
          <a:xfrm>
            <a:off x="3092450" y="5160963"/>
            <a:ext cx="685800" cy="228600"/>
            <a:chOff x="4224" y="2492"/>
            <a:chExt cx="432" cy="144"/>
          </a:xfrm>
        </p:grpSpPr>
        <p:sp>
          <p:nvSpPr>
            <p:cNvPr id="651316" name="Rectangle 5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FFFFF"/>
                  </a:solidFill>
                </a:rPr>
                <a:t> 9     </a:t>
              </a:r>
            </a:p>
          </p:txBody>
        </p:sp>
        <p:sp>
          <p:nvSpPr>
            <p:cNvPr id="651317" name="Line 5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1319" name="Group 55"/>
          <p:cNvGrpSpPr>
            <a:grpSpLocks/>
          </p:cNvGrpSpPr>
          <p:nvPr/>
        </p:nvGrpSpPr>
        <p:grpSpPr bwMode="auto">
          <a:xfrm>
            <a:off x="3702050" y="5167313"/>
            <a:ext cx="1066800" cy="228600"/>
            <a:chOff x="1536" y="3260"/>
            <a:chExt cx="672" cy="144"/>
          </a:xfrm>
        </p:grpSpPr>
        <p:grpSp>
          <p:nvGrpSpPr>
            <p:cNvPr id="651320" name="Group 56"/>
            <p:cNvGrpSpPr>
              <a:grpSpLocks/>
            </p:cNvGrpSpPr>
            <p:nvPr/>
          </p:nvGrpSpPr>
          <p:grpSpPr bwMode="auto">
            <a:xfrm>
              <a:off x="1776" y="3260"/>
              <a:ext cx="432" cy="144"/>
              <a:chOff x="4224" y="2492"/>
              <a:chExt cx="432" cy="144"/>
            </a:xfrm>
          </p:grpSpPr>
          <p:sp>
            <p:nvSpPr>
              <p:cNvPr id="651321" name="Rectangle 57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FFFFF"/>
                    </a:solidFill>
                  </a:rPr>
                  <a:t>15     </a:t>
                </a:r>
              </a:p>
            </p:txBody>
          </p:sp>
          <p:sp>
            <p:nvSpPr>
              <p:cNvPr id="651322" name="Line 58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1323" name="Line 59"/>
            <p:cNvSpPr>
              <a:spLocks noChangeShapeType="1"/>
            </p:cNvSpPr>
            <p:nvPr/>
          </p:nvSpPr>
          <p:spPr bwMode="auto">
            <a:xfrm>
              <a:off x="1536" y="3332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1324" name="Group 60"/>
          <p:cNvGrpSpPr>
            <a:grpSpLocks/>
          </p:cNvGrpSpPr>
          <p:nvPr/>
        </p:nvGrpSpPr>
        <p:grpSpPr bwMode="auto">
          <a:xfrm>
            <a:off x="4692650" y="5167313"/>
            <a:ext cx="1066800" cy="228600"/>
            <a:chOff x="1536" y="3260"/>
            <a:chExt cx="672" cy="144"/>
          </a:xfrm>
        </p:grpSpPr>
        <p:grpSp>
          <p:nvGrpSpPr>
            <p:cNvPr id="651325" name="Group 61"/>
            <p:cNvGrpSpPr>
              <a:grpSpLocks/>
            </p:cNvGrpSpPr>
            <p:nvPr/>
          </p:nvGrpSpPr>
          <p:grpSpPr bwMode="auto">
            <a:xfrm>
              <a:off x="1776" y="3260"/>
              <a:ext cx="432" cy="144"/>
              <a:chOff x="4224" y="2492"/>
              <a:chExt cx="432" cy="144"/>
            </a:xfrm>
          </p:grpSpPr>
          <p:sp>
            <p:nvSpPr>
              <p:cNvPr id="651326" name="Rectangle 6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FFFFF"/>
                    </a:solidFill>
                  </a:rPr>
                  <a:t>31     </a:t>
                </a:r>
              </a:p>
            </p:txBody>
          </p:sp>
          <p:sp>
            <p:nvSpPr>
              <p:cNvPr id="651327" name="Line 6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1328" name="Line 64"/>
            <p:cNvSpPr>
              <a:spLocks noChangeShapeType="1"/>
            </p:cNvSpPr>
            <p:nvPr/>
          </p:nvSpPr>
          <p:spPr bwMode="auto">
            <a:xfrm>
              <a:off x="1536" y="3332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1329" name="Line 65"/>
          <p:cNvSpPr>
            <a:spLocks noChangeShapeType="1"/>
          </p:cNvSpPr>
          <p:nvPr/>
        </p:nvSpPr>
        <p:spPr bwMode="auto">
          <a:xfrm>
            <a:off x="5683250" y="5281613"/>
            <a:ext cx="3810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1330" name="Text Box 66"/>
          <p:cNvSpPr txBox="1">
            <a:spLocks noChangeArrowheads="1"/>
          </p:cNvSpPr>
          <p:nvPr/>
        </p:nvSpPr>
        <p:spPr bwMode="auto">
          <a:xfrm>
            <a:off x="6064250" y="5138738"/>
            <a:ext cx="412750" cy="2571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8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1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51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99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4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52296" name="Rectangle 8"/>
          <p:cNvSpPr>
            <a:spLocks noChangeArrowheads="1"/>
          </p:cNvSpPr>
          <p:nvPr/>
        </p:nvSpPr>
        <p:spPr bwMode="auto">
          <a:xfrm>
            <a:off x="533400" y="695325"/>
            <a:ext cx="60960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52297" name="AutoShape 9"/>
          <p:cNvSpPr>
            <a:spLocks/>
          </p:cNvSpPr>
          <p:nvPr/>
        </p:nvSpPr>
        <p:spPr bwMode="auto">
          <a:xfrm>
            <a:off x="6400800" y="1447800"/>
            <a:ext cx="1676400" cy="533400"/>
          </a:xfrm>
          <a:prstGeom prst="borderCallout2">
            <a:avLst>
              <a:gd name="adj1" fmla="val 21431"/>
              <a:gd name="adj2" fmla="val -4546"/>
              <a:gd name="adj3" fmla="val 21431"/>
              <a:gd name="adj4" fmla="val -27176"/>
              <a:gd name="adj5" fmla="val 244940"/>
              <a:gd name="adj6" fmla="val -9981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插入表头</a:t>
            </a:r>
          </a:p>
        </p:txBody>
      </p:sp>
      <p:sp>
        <p:nvSpPr>
          <p:cNvPr id="652298" name="Rectangle 10"/>
          <p:cNvSpPr>
            <a:spLocks noChangeArrowheads="1"/>
          </p:cNvSpPr>
          <p:nvPr/>
        </p:nvSpPr>
        <p:spPr bwMode="auto">
          <a:xfrm>
            <a:off x="1447800" y="4343400"/>
            <a:ext cx="6324600" cy="2209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zh-CN"/>
          </a:p>
        </p:txBody>
      </p:sp>
      <p:sp>
        <p:nvSpPr>
          <p:cNvPr id="652299" name="Text Box 11"/>
          <p:cNvSpPr txBox="1">
            <a:spLocks noChangeArrowheads="1"/>
          </p:cNvSpPr>
          <p:nvPr/>
        </p:nvSpPr>
        <p:spPr bwMode="auto">
          <a:xfrm>
            <a:off x="2089150" y="50292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52329" name="Group 41"/>
          <p:cNvGrpSpPr>
            <a:grpSpLocks/>
          </p:cNvGrpSpPr>
          <p:nvPr/>
        </p:nvGrpSpPr>
        <p:grpSpPr bwMode="auto">
          <a:xfrm>
            <a:off x="2743200" y="5153025"/>
            <a:ext cx="4756150" cy="257175"/>
            <a:chOff x="1728" y="3246"/>
            <a:chExt cx="2996" cy="162"/>
          </a:xfrm>
        </p:grpSpPr>
        <p:grpSp>
          <p:nvGrpSpPr>
            <p:cNvPr id="652327" name="Group 39"/>
            <p:cNvGrpSpPr>
              <a:grpSpLocks/>
            </p:cNvGrpSpPr>
            <p:nvPr/>
          </p:nvGrpSpPr>
          <p:grpSpPr bwMode="auto">
            <a:xfrm>
              <a:off x="2592" y="3246"/>
              <a:ext cx="2132" cy="162"/>
              <a:chOff x="2592" y="3246"/>
              <a:chExt cx="2132" cy="162"/>
            </a:xfrm>
          </p:grpSpPr>
          <p:grpSp>
            <p:nvGrpSpPr>
              <p:cNvPr id="652302" name="Group 14"/>
              <p:cNvGrpSpPr>
                <a:grpSpLocks/>
              </p:cNvGrpSpPr>
              <p:nvPr/>
            </p:nvGrpSpPr>
            <p:grpSpPr bwMode="auto">
              <a:xfrm>
                <a:off x="2592" y="3260"/>
                <a:ext cx="432" cy="144"/>
                <a:chOff x="4224" y="2492"/>
                <a:chExt cx="432" cy="144"/>
              </a:xfrm>
            </p:grpSpPr>
            <p:sp>
              <p:nvSpPr>
                <p:cNvPr id="652303" name="Rectangle 1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9     </a:t>
                  </a:r>
                </a:p>
              </p:txBody>
            </p:sp>
            <p:sp>
              <p:nvSpPr>
                <p:cNvPr id="652304" name="Line 1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2305" name="Group 17"/>
              <p:cNvGrpSpPr>
                <a:grpSpLocks/>
              </p:cNvGrpSpPr>
              <p:nvPr/>
            </p:nvGrpSpPr>
            <p:grpSpPr bwMode="auto">
              <a:xfrm>
                <a:off x="2976" y="3264"/>
                <a:ext cx="672" cy="144"/>
                <a:chOff x="1536" y="3260"/>
                <a:chExt cx="672" cy="144"/>
              </a:xfrm>
            </p:grpSpPr>
            <p:grpSp>
              <p:nvGrpSpPr>
                <p:cNvPr id="652306" name="Group 18"/>
                <p:cNvGrpSpPr>
                  <a:grpSpLocks/>
                </p:cNvGrpSpPr>
                <p:nvPr/>
              </p:nvGrpSpPr>
              <p:grpSpPr bwMode="auto">
                <a:xfrm>
                  <a:off x="1776" y="3260"/>
                  <a:ext cx="432" cy="144"/>
                  <a:chOff x="4224" y="2492"/>
                  <a:chExt cx="432" cy="144"/>
                </a:xfrm>
              </p:grpSpPr>
              <p:sp>
                <p:nvSpPr>
                  <p:cNvPr id="65230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15     </a:t>
                    </a:r>
                  </a:p>
                </p:txBody>
              </p:sp>
              <p:sp>
                <p:nvSpPr>
                  <p:cNvPr id="65230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52309" name="Line 21"/>
                <p:cNvSpPr>
                  <a:spLocks noChangeShapeType="1"/>
                </p:cNvSpPr>
                <p:nvPr/>
              </p:nvSpPr>
              <p:spPr bwMode="auto">
                <a:xfrm>
                  <a:off x="1536" y="333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2310" name="Group 22"/>
              <p:cNvGrpSpPr>
                <a:grpSpLocks/>
              </p:cNvGrpSpPr>
              <p:nvPr/>
            </p:nvGrpSpPr>
            <p:grpSpPr bwMode="auto">
              <a:xfrm>
                <a:off x="3600" y="3264"/>
                <a:ext cx="672" cy="144"/>
                <a:chOff x="1536" y="3260"/>
                <a:chExt cx="672" cy="144"/>
              </a:xfrm>
            </p:grpSpPr>
            <p:grpSp>
              <p:nvGrpSpPr>
                <p:cNvPr id="652311" name="Group 23"/>
                <p:cNvGrpSpPr>
                  <a:grpSpLocks/>
                </p:cNvGrpSpPr>
                <p:nvPr/>
              </p:nvGrpSpPr>
              <p:grpSpPr bwMode="auto">
                <a:xfrm>
                  <a:off x="1776" y="3260"/>
                  <a:ext cx="432" cy="144"/>
                  <a:chOff x="4224" y="2492"/>
                  <a:chExt cx="432" cy="144"/>
                </a:xfrm>
              </p:grpSpPr>
              <p:sp>
                <p:nvSpPr>
                  <p:cNvPr id="65231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31     </a:t>
                    </a:r>
                  </a:p>
                </p:txBody>
              </p:sp>
              <p:sp>
                <p:nvSpPr>
                  <p:cNvPr id="65231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52314" name="Line 26"/>
                <p:cNvSpPr>
                  <a:spLocks noChangeShapeType="1"/>
                </p:cNvSpPr>
                <p:nvPr/>
              </p:nvSpPr>
              <p:spPr bwMode="auto">
                <a:xfrm>
                  <a:off x="1536" y="333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2315" name="Line 27"/>
              <p:cNvSpPr>
                <a:spLocks noChangeShapeType="1"/>
              </p:cNvSpPr>
              <p:nvPr/>
            </p:nvSpPr>
            <p:spPr bwMode="auto">
              <a:xfrm>
                <a:off x="4224" y="3336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2316" name="Text Box 28"/>
              <p:cNvSpPr txBox="1">
                <a:spLocks noChangeArrowheads="1"/>
              </p:cNvSpPr>
              <p:nvPr/>
            </p:nvSpPr>
            <p:spPr bwMode="auto">
              <a:xfrm>
                <a:off x="4464" y="3246"/>
                <a:ext cx="260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6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…</a:t>
                </a:r>
              </a:p>
            </p:txBody>
          </p:sp>
        </p:grpSp>
        <p:grpSp>
          <p:nvGrpSpPr>
            <p:cNvPr id="652328" name="Group 40"/>
            <p:cNvGrpSpPr>
              <a:grpSpLocks/>
            </p:cNvGrpSpPr>
            <p:nvPr/>
          </p:nvGrpSpPr>
          <p:grpSpPr bwMode="auto">
            <a:xfrm>
              <a:off x="1728" y="3246"/>
              <a:ext cx="864" cy="144"/>
              <a:chOff x="1728" y="3246"/>
              <a:chExt cx="864" cy="144"/>
            </a:xfrm>
          </p:grpSpPr>
          <p:grpSp>
            <p:nvGrpSpPr>
              <p:cNvPr id="652318" name="Group 30"/>
              <p:cNvGrpSpPr>
                <a:grpSpLocks/>
              </p:cNvGrpSpPr>
              <p:nvPr/>
            </p:nvGrpSpPr>
            <p:grpSpPr bwMode="auto">
              <a:xfrm>
                <a:off x="1968" y="3246"/>
                <a:ext cx="432" cy="144"/>
                <a:chOff x="4224" y="2492"/>
                <a:chExt cx="432" cy="144"/>
              </a:xfrm>
            </p:grpSpPr>
            <p:sp>
              <p:nvSpPr>
                <p:cNvPr id="652319" name="Rectangle 31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52320" name="Line 32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2321" name="Line 33"/>
              <p:cNvSpPr>
                <a:spLocks noChangeShapeType="1"/>
              </p:cNvSpPr>
              <p:nvPr/>
            </p:nvSpPr>
            <p:spPr bwMode="auto">
              <a:xfrm>
                <a:off x="1728" y="3318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2322" name="Line 34"/>
              <p:cNvSpPr>
                <a:spLocks noChangeShapeType="1"/>
              </p:cNvSpPr>
              <p:nvPr/>
            </p:nvSpPr>
            <p:spPr bwMode="auto">
              <a:xfrm>
                <a:off x="2352" y="3318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8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53320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53321" name="AutoShape 9"/>
          <p:cNvSpPr>
            <a:spLocks/>
          </p:cNvSpPr>
          <p:nvPr/>
        </p:nvSpPr>
        <p:spPr bwMode="auto">
          <a:xfrm>
            <a:off x="6400800" y="4495800"/>
            <a:ext cx="1447800" cy="533400"/>
          </a:xfrm>
          <a:prstGeom prst="borderCallout2">
            <a:avLst>
              <a:gd name="adj1" fmla="val 21431"/>
              <a:gd name="adj2" fmla="val -5264"/>
              <a:gd name="adj3" fmla="val 21431"/>
              <a:gd name="adj4" fmla="val -30375"/>
              <a:gd name="adj5" fmla="val -102977"/>
              <a:gd name="adj6" fmla="val -11107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搜索插入</a:t>
            </a:r>
          </a:p>
        </p:txBody>
      </p:sp>
      <p:grpSp>
        <p:nvGrpSpPr>
          <p:cNvPr id="653359" name="Group 47"/>
          <p:cNvGrpSpPr>
            <a:grpSpLocks/>
          </p:cNvGrpSpPr>
          <p:nvPr/>
        </p:nvGrpSpPr>
        <p:grpSpPr bwMode="auto">
          <a:xfrm>
            <a:off x="2514600" y="838200"/>
            <a:ext cx="6324600" cy="2209800"/>
            <a:chOff x="1584" y="528"/>
            <a:chExt cx="3984" cy="1392"/>
          </a:xfrm>
        </p:grpSpPr>
        <p:sp>
          <p:nvSpPr>
            <p:cNvPr id="653323" name="Rectangle 11"/>
            <p:cNvSpPr>
              <a:spLocks noChangeArrowheads="1"/>
            </p:cNvSpPr>
            <p:nvPr/>
          </p:nvSpPr>
          <p:spPr bwMode="auto">
            <a:xfrm>
              <a:off x="1584" y="52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53324" name="Text Box 12"/>
            <p:cNvSpPr txBox="1">
              <a:spLocks noChangeArrowheads="1"/>
            </p:cNvSpPr>
            <p:nvPr/>
          </p:nvSpPr>
          <p:spPr bwMode="auto">
            <a:xfrm>
              <a:off x="1988" y="96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53327" name="Group 15"/>
            <p:cNvGrpSpPr>
              <a:grpSpLocks/>
            </p:cNvGrpSpPr>
            <p:nvPr/>
          </p:nvGrpSpPr>
          <p:grpSpPr bwMode="auto">
            <a:xfrm>
              <a:off x="3264" y="1052"/>
              <a:ext cx="432" cy="144"/>
              <a:chOff x="4224" y="2492"/>
              <a:chExt cx="432" cy="144"/>
            </a:xfrm>
          </p:grpSpPr>
          <p:sp>
            <p:nvSpPr>
              <p:cNvPr id="653328" name="Rectangle 1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53329" name="Line 1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3330" name="Group 18"/>
            <p:cNvGrpSpPr>
              <a:grpSpLocks/>
            </p:cNvGrpSpPr>
            <p:nvPr/>
          </p:nvGrpSpPr>
          <p:grpSpPr bwMode="auto">
            <a:xfrm>
              <a:off x="3648" y="1056"/>
              <a:ext cx="672" cy="144"/>
              <a:chOff x="1536" y="3260"/>
              <a:chExt cx="672" cy="144"/>
            </a:xfrm>
          </p:grpSpPr>
          <p:grpSp>
            <p:nvGrpSpPr>
              <p:cNvPr id="653331" name="Group 1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3332" name="Rectangle 2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53333" name="Line 2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3334" name="Line 2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3335" name="Group 23"/>
            <p:cNvGrpSpPr>
              <a:grpSpLocks/>
            </p:cNvGrpSpPr>
            <p:nvPr/>
          </p:nvGrpSpPr>
          <p:grpSpPr bwMode="auto">
            <a:xfrm>
              <a:off x="4272" y="1056"/>
              <a:ext cx="672" cy="144"/>
              <a:chOff x="1536" y="3260"/>
              <a:chExt cx="672" cy="144"/>
            </a:xfrm>
          </p:grpSpPr>
          <p:grpSp>
            <p:nvGrpSpPr>
              <p:cNvPr id="653336" name="Group 2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3337" name="Rectangle 2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  </a:t>
                  </a:r>
                </a:p>
              </p:txBody>
            </p:sp>
            <p:sp>
              <p:nvSpPr>
                <p:cNvPr id="653338" name="Line 2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3339" name="Line 2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3340" name="Line 28"/>
            <p:cNvSpPr>
              <a:spLocks noChangeShapeType="1"/>
            </p:cNvSpPr>
            <p:nvPr/>
          </p:nvSpPr>
          <p:spPr bwMode="auto">
            <a:xfrm>
              <a:off x="4896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3341" name="Text Box 29"/>
            <p:cNvSpPr txBox="1">
              <a:spLocks noChangeArrowheads="1"/>
            </p:cNvSpPr>
            <p:nvPr/>
          </p:nvSpPr>
          <p:spPr bwMode="auto">
            <a:xfrm>
              <a:off x="5136" y="1038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…</a:t>
              </a:r>
            </a:p>
          </p:txBody>
        </p:sp>
        <p:grpSp>
          <p:nvGrpSpPr>
            <p:cNvPr id="653343" name="Group 31"/>
            <p:cNvGrpSpPr>
              <a:grpSpLocks/>
            </p:cNvGrpSpPr>
            <p:nvPr/>
          </p:nvGrpSpPr>
          <p:grpSpPr bwMode="auto">
            <a:xfrm>
              <a:off x="2640" y="1038"/>
              <a:ext cx="432" cy="144"/>
              <a:chOff x="4224" y="2492"/>
              <a:chExt cx="432" cy="144"/>
            </a:xfrm>
          </p:grpSpPr>
          <p:sp>
            <p:nvSpPr>
              <p:cNvPr id="653344" name="Rectangle 3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</a:t>
                </a:r>
              </a:p>
            </p:txBody>
          </p:sp>
          <p:sp>
            <p:nvSpPr>
              <p:cNvPr id="653345" name="Line 3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3346" name="Line 34"/>
            <p:cNvSpPr>
              <a:spLocks noChangeShapeType="1"/>
            </p:cNvSpPr>
            <p:nvPr/>
          </p:nvSpPr>
          <p:spPr bwMode="auto">
            <a:xfrm>
              <a:off x="2400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3347" name="Line 35"/>
            <p:cNvSpPr>
              <a:spLocks noChangeShapeType="1"/>
            </p:cNvSpPr>
            <p:nvPr/>
          </p:nvSpPr>
          <p:spPr bwMode="auto">
            <a:xfrm>
              <a:off x="3024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3349" name="Group 37"/>
            <p:cNvGrpSpPr>
              <a:grpSpLocks/>
            </p:cNvGrpSpPr>
            <p:nvPr/>
          </p:nvGrpSpPr>
          <p:grpSpPr bwMode="auto">
            <a:xfrm>
              <a:off x="4176" y="1493"/>
              <a:ext cx="432" cy="144"/>
              <a:chOff x="4224" y="2492"/>
              <a:chExt cx="432" cy="144"/>
            </a:xfrm>
          </p:grpSpPr>
          <p:sp>
            <p:nvSpPr>
              <p:cNvPr id="653350" name="Rectangle 3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20   ^</a:t>
                </a:r>
              </a:p>
            </p:txBody>
          </p:sp>
          <p:sp>
            <p:nvSpPr>
              <p:cNvPr id="653351" name="Line 3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3352" name="Line 40"/>
            <p:cNvSpPr>
              <a:spLocks noChangeShapeType="1"/>
            </p:cNvSpPr>
            <p:nvPr/>
          </p:nvSpPr>
          <p:spPr bwMode="auto">
            <a:xfrm>
              <a:off x="3936" y="1565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3353" name="Text Box 41"/>
            <p:cNvSpPr txBox="1">
              <a:spLocks noChangeArrowheads="1"/>
            </p:cNvSpPr>
            <p:nvPr/>
          </p:nvSpPr>
          <p:spPr bwMode="auto">
            <a:xfrm>
              <a:off x="3764" y="1449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21" grpId="0" animBg="1" autoUpdateAnimBg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2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54344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for ( </a:t>
            </a:r>
            <a:r>
              <a:rPr lang="en-US" altLang="zh-CN" sz="2000" b="1" i="1">
                <a:solidFill>
                  <a:schemeClr val="accent2"/>
                </a:solidFill>
              </a:rPr>
              <a:t>q = head, p = head-&gt;next ;</a:t>
            </a:r>
            <a:r>
              <a:rPr lang="en-US" altLang="zh-CN" sz="2000" b="1" i="1">
                <a:solidFill>
                  <a:srgbClr val="0000FF"/>
                </a:solidFill>
              </a:rPr>
              <a:t>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54345" name="AutoShape 9"/>
          <p:cNvSpPr>
            <a:spLocks/>
          </p:cNvSpPr>
          <p:nvPr/>
        </p:nvSpPr>
        <p:spPr bwMode="auto">
          <a:xfrm>
            <a:off x="5105400" y="4114800"/>
            <a:ext cx="1447800" cy="533400"/>
          </a:xfrm>
          <a:prstGeom prst="borderCallout2">
            <a:avLst>
              <a:gd name="adj1" fmla="val 21431"/>
              <a:gd name="adj2" fmla="val -5264"/>
              <a:gd name="adj3" fmla="val 21431"/>
              <a:gd name="adj4" fmla="val -30375"/>
              <a:gd name="adj5" fmla="val -102977"/>
              <a:gd name="adj6" fmla="val -11107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开始搜索</a:t>
            </a:r>
          </a:p>
        </p:txBody>
      </p:sp>
      <p:grpSp>
        <p:nvGrpSpPr>
          <p:cNvPr id="654387" name="Group 51"/>
          <p:cNvGrpSpPr>
            <a:grpSpLocks/>
          </p:cNvGrpSpPr>
          <p:nvPr/>
        </p:nvGrpSpPr>
        <p:grpSpPr bwMode="auto">
          <a:xfrm>
            <a:off x="2514600" y="838200"/>
            <a:ext cx="6324600" cy="2209800"/>
            <a:chOff x="1584" y="528"/>
            <a:chExt cx="3984" cy="1392"/>
          </a:xfrm>
        </p:grpSpPr>
        <p:sp>
          <p:nvSpPr>
            <p:cNvPr id="654388" name="Rectangle 52"/>
            <p:cNvSpPr>
              <a:spLocks noChangeArrowheads="1"/>
            </p:cNvSpPr>
            <p:nvPr/>
          </p:nvSpPr>
          <p:spPr bwMode="auto">
            <a:xfrm>
              <a:off x="1584" y="52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54389" name="Text Box 53"/>
            <p:cNvSpPr txBox="1">
              <a:spLocks noChangeArrowheads="1"/>
            </p:cNvSpPr>
            <p:nvPr/>
          </p:nvSpPr>
          <p:spPr bwMode="auto">
            <a:xfrm>
              <a:off x="1988" y="96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54390" name="Group 54"/>
            <p:cNvGrpSpPr>
              <a:grpSpLocks/>
            </p:cNvGrpSpPr>
            <p:nvPr/>
          </p:nvGrpSpPr>
          <p:grpSpPr bwMode="auto">
            <a:xfrm>
              <a:off x="3264" y="1052"/>
              <a:ext cx="432" cy="144"/>
              <a:chOff x="4224" y="2492"/>
              <a:chExt cx="432" cy="144"/>
            </a:xfrm>
          </p:grpSpPr>
          <p:sp>
            <p:nvSpPr>
              <p:cNvPr id="654391" name="Rectangle 5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54392" name="Line 5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4393" name="Group 57"/>
            <p:cNvGrpSpPr>
              <a:grpSpLocks/>
            </p:cNvGrpSpPr>
            <p:nvPr/>
          </p:nvGrpSpPr>
          <p:grpSpPr bwMode="auto">
            <a:xfrm>
              <a:off x="3648" y="1056"/>
              <a:ext cx="672" cy="144"/>
              <a:chOff x="1536" y="3260"/>
              <a:chExt cx="672" cy="144"/>
            </a:xfrm>
          </p:grpSpPr>
          <p:grpSp>
            <p:nvGrpSpPr>
              <p:cNvPr id="654394" name="Group 58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4395" name="Rectangle 5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54396" name="Line 6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4397" name="Line 61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4398" name="Group 62"/>
            <p:cNvGrpSpPr>
              <a:grpSpLocks/>
            </p:cNvGrpSpPr>
            <p:nvPr/>
          </p:nvGrpSpPr>
          <p:grpSpPr bwMode="auto">
            <a:xfrm>
              <a:off x="4272" y="1056"/>
              <a:ext cx="672" cy="144"/>
              <a:chOff x="1536" y="3260"/>
              <a:chExt cx="672" cy="144"/>
            </a:xfrm>
          </p:grpSpPr>
          <p:grpSp>
            <p:nvGrpSpPr>
              <p:cNvPr id="654399" name="Group 63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4400" name="Rectangle 6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  </a:t>
                  </a:r>
                </a:p>
              </p:txBody>
            </p:sp>
            <p:sp>
              <p:nvSpPr>
                <p:cNvPr id="654401" name="Line 6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4402" name="Line 66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4403" name="Line 67"/>
            <p:cNvSpPr>
              <a:spLocks noChangeShapeType="1"/>
            </p:cNvSpPr>
            <p:nvPr/>
          </p:nvSpPr>
          <p:spPr bwMode="auto">
            <a:xfrm>
              <a:off x="4896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4404" name="Text Box 68"/>
            <p:cNvSpPr txBox="1">
              <a:spLocks noChangeArrowheads="1"/>
            </p:cNvSpPr>
            <p:nvPr/>
          </p:nvSpPr>
          <p:spPr bwMode="auto">
            <a:xfrm>
              <a:off x="5136" y="1038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…</a:t>
              </a:r>
            </a:p>
          </p:txBody>
        </p:sp>
        <p:grpSp>
          <p:nvGrpSpPr>
            <p:cNvPr id="654405" name="Group 69"/>
            <p:cNvGrpSpPr>
              <a:grpSpLocks/>
            </p:cNvGrpSpPr>
            <p:nvPr/>
          </p:nvGrpSpPr>
          <p:grpSpPr bwMode="auto">
            <a:xfrm>
              <a:off x="2640" y="1038"/>
              <a:ext cx="432" cy="144"/>
              <a:chOff x="4224" y="2492"/>
              <a:chExt cx="432" cy="144"/>
            </a:xfrm>
          </p:grpSpPr>
          <p:sp>
            <p:nvSpPr>
              <p:cNvPr id="654406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</a:t>
                </a:r>
              </a:p>
            </p:txBody>
          </p:sp>
          <p:sp>
            <p:nvSpPr>
              <p:cNvPr id="654407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4408" name="Line 72"/>
            <p:cNvSpPr>
              <a:spLocks noChangeShapeType="1"/>
            </p:cNvSpPr>
            <p:nvPr/>
          </p:nvSpPr>
          <p:spPr bwMode="auto">
            <a:xfrm>
              <a:off x="2400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4409" name="Line 73"/>
            <p:cNvSpPr>
              <a:spLocks noChangeShapeType="1"/>
            </p:cNvSpPr>
            <p:nvPr/>
          </p:nvSpPr>
          <p:spPr bwMode="auto">
            <a:xfrm>
              <a:off x="3024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4410" name="Group 74"/>
            <p:cNvGrpSpPr>
              <a:grpSpLocks/>
            </p:cNvGrpSpPr>
            <p:nvPr/>
          </p:nvGrpSpPr>
          <p:grpSpPr bwMode="auto">
            <a:xfrm>
              <a:off x="4176" y="1493"/>
              <a:ext cx="432" cy="144"/>
              <a:chOff x="4224" y="2492"/>
              <a:chExt cx="432" cy="144"/>
            </a:xfrm>
          </p:grpSpPr>
          <p:sp>
            <p:nvSpPr>
              <p:cNvPr id="654411" name="Rectangle 7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20   ^</a:t>
                </a:r>
              </a:p>
            </p:txBody>
          </p:sp>
          <p:sp>
            <p:nvSpPr>
              <p:cNvPr id="654412" name="Line 7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4413" name="Line 77"/>
            <p:cNvSpPr>
              <a:spLocks noChangeShapeType="1"/>
            </p:cNvSpPr>
            <p:nvPr/>
          </p:nvSpPr>
          <p:spPr bwMode="auto">
            <a:xfrm>
              <a:off x="3936" y="1565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4414" name="Text Box 78"/>
            <p:cNvSpPr txBox="1">
              <a:spLocks noChangeArrowheads="1"/>
            </p:cNvSpPr>
            <p:nvPr/>
          </p:nvSpPr>
          <p:spPr bwMode="auto">
            <a:xfrm>
              <a:off x="3764" y="1449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654415" name="Group 79"/>
          <p:cNvGrpSpPr>
            <a:grpSpLocks/>
          </p:cNvGrpSpPr>
          <p:nvPr/>
        </p:nvGrpSpPr>
        <p:grpSpPr bwMode="auto">
          <a:xfrm>
            <a:off x="4273550" y="1087438"/>
            <a:ext cx="298450" cy="588962"/>
            <a:chOff x="2692" y="685"/>
            <a:chExt cx="188" cy="371"/>
          </a:xfrm>
        </p:grpSpPr>
        <p:sp>
          <p:nvSpPr>
            <p:cNvPr id="654378" name="Line 42"/>
            <p:cNvSpPr>
              <a:spLocks noChangeShapeType="1"/>
            </p:cNvSpPr>
            <p:nvPr/>
          </p:nvSpPr>
          <p:spPr bwMode="auto">
            <a:xfrm>
              <a:off x="2880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4379" name="Text Box 43"/>
            <p:cNvSpPr txBox="1">
              <a:spLocks noChangeArrowheads="1"/>
            </p:cNvSpPr>
            <p:nvPr/>
          </p:nvSpPr>
          <p:spPr bwMode="auto">
            <a:xfrm>
              <a:off x="2692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q</a:t>
              </a:r>
            </a:p>
          </p:txBody>
        </p:sp>
      </p:grpSp>
      <p:grpSp>
        <p:nvGrpSpPr>
          <p:cNvPr id="654416" name="Group 80"/>
          <p:cNvGrpSpPr>
            <a:grpSpLocks/>
          </p:cNvGrpSpPr>
          <p:nvPr/>
        </p:nvGrpSpPr>
        <p:grpSpPr bwMode="auto">
          <a:xfrm>
            <a:off x="5264150" y="1087438"/>
            <a:ext cx="298450" cy="588962"/>
            <a:chOff x="3316" y="685"/>
            <a:chExt cx="188" cy="371"/>
          </a:xfrm>
        </p:grpSpPr>
        <p:sp>
          <p:nvSpPr>
            <p:cNvPr id="654381" name="Line 45"/>
            <p:cNvSpPr>
              <a:spLocks noChangeShapeType="1"/>
            </p:cNvSpPr>
            <p:nvPr/>
          </p:nvSpPr>
          <p:spPr bwMode="auto">
            <a:xfrm>
              <a:off x="3504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4382" name="Text Box 46"/>
            <p:cNvSpPr txBox="1">
              <a:spLocks noChangeArrowheads="1"/>
            </p:cNvSpPr>
            <p:nvPr/>
          </p:nvSpPr>
          <p:spPr bwMode="auto">
            <a:xfrm>
              <a:off x="3316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p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4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4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4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4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4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4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4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4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5" grpId="0" animBg="1" autoUpdateAnimBg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6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for ( q = head, p = head-&gt;next ;  </a:t>
            </a:r>
            <a:r>
              <a:rPr lang="en-US" altLang="zh-CN" sz="2000" b="1" i="1">
                <a:solidFill>
                  <a:schemeClr val="accent2"/>
                </a:solidFill>
              </a:rPr>
              <a:t>p ;</a:t>
            </a:r>
            <a:r>
              <a:rPr lang="en-US" altLang="zh-CN" sz="2000" b="1" i="1">
                <a:solidFill>
                  <a:srgbClr val="0000FF"/>
                </a:solidFill>
              </a:rPr>
              <a:t>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55369" name="AutoShape 9"/>
          <p:cNvSpPr>
            <a:spLocks/>
          </p:cNvSpPr>
          <p:nvPr/>
        </p:nvSpPr>
        <p:spPr bwMode="auto">
          <a:xfrm>
            <a:off x="5715000" y="4038600"/>
            <a:ext cx="1752600" cy="838200"/>
          </a:xfrm>
          <a:prstGeom prst="borderCallout2">
            <a:avLst>
              <a:gd name="adj1" fmla="val 13634"/>
              <a:gd name="adj2" fmla="val -4347"/>
              <a:gd name="adj3" fmla="val 13634"/>
              <a:gd name="adj4" fmla="val -21287"/>
              <a:gd name="adj5" fmla="val -60796"/>
              <a:gd name="adj6" fmla="val -7581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1800" b="1"/>
              <a:t>搜索条件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 i="1">
                <a:solidFill>
                  <a:schemeClr val="accent2"/>
                </a:solidFill>
              </a:rPr>
              <a:t>p != NULL</a:t>
            </a:r>
          </a:p>
        </p:txBody>
      </p:sp>
      <p:grpSp>
        <p:nvGrpSpPr>
          <p:cNvPr id="655411" name="Group 51"/>
          <p:cNvGrpSpPr>
            <a:grpSpLocks/>
          </p:cNvGrpSpPr>
          <p:nvPr/>
        </p:nvGrpSpPr>
        <p:grpSpPr bwMode="auto">
          <a:xfrm>
            <a:off x="2514600" y="838200"/>
            <a:ext cx="6324600" cy="2209800"/>
            <a:chOff x="1584" y="528"/>
            <a:chExt cx="3984" cy="1392"/>
          </a:xfrm>
        </p:grpSpPr>
        <p:sp>
          <p:nvSpPr>
            <p:cNvPr id="655412" name="Rectangle 52"/>
            <p:cNvSpPr>
              <a:spLocks noChangeArrowheads="1"/>
            </p:cNvSpPr>
            <p:nvPr/>
          </p:nvSpPr>
          <p:spPr bwMode="auto">
            <a:xfrm>
              <a:off x="1584" y="52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55413" name="Text Box 53"/>
            <p:cNvSpPr txBox="1">
              <a:spLocks noChangeArrowheads="1"/>
            </p:cNvSpPr>
            <p:nvPr/>
          </p:nvSpPr>
          <p:spPr bwMode="auto">
            <a:xfrm>
              <a:off x="1988" y="96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55414" name="Group 54"/>
            <p:cNvGrpSpPr>
              <a:grpSpLocks/>
            </p:cNvGrpSpPr>
            <p:nvPr/>
          </p:nvGrpSpPr>
          <p:grpSpPr bwMode="auto">
            <a:xfrm>
              <a:off x="3264" y="1052"/>
              <a:ext cx="432" cy="144"/>
              <a:chOff x="4224" y="2492"/>
              <a:chExt cx="432" cy="144"/>
            </a:xfrm>
          </p:grpSpPr>
          <p:sp>
            <p:nvSpPr>
              <p:cNvPr id="655415" name="Rectangle 5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55416" name="Line 5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5417" name="Group 57"/>
            <p:cNvGrpSpPr>
              <a:grpSpLocks/>
            </p:cNvGrpSpPr>
            <p:nvPr/>
          </p:nvGrpSpPr>
          <p:grpSpPr bwMode="auto">
            <a:xfrm>
              <a:off x="3648" y="1056"/>
              <a:ext cx="672" cy="144"/>
              <a:chOff x="1536" y="3260"/>
              <a:chExt cx="672" cy="144"/>
            </a:xfrm>
          </p:grpSpPr>
          <p:grpSp>
            <p:nvGrpSpPr>
              <p:cNvPr id="655418" name="Group 58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5419" name="Rectangle 5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55420" name="Line 6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5421" name="Line 61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5422" name="Group 62"/>
            <p:cNvGrpSpPr>
              <a:grpSpLocks/>
            </p:cNvGrpSpPr>
            <p:nvPr/>
          </p:nvGrpSpPr>
          <p:grpSpPr bwMode="auto">
            <a:xfrm>
              <a:off x="4272" y="1056"/>
              <a:ext cx="672" cy="144"/>
              <a:chOff x="1536" y="3260"/>
              <a:chExt cx="672" cy="144"/>
            </a:xfrm>
          </p:grpSpPr>
          <p:grpSp>
            <p:nvGrpSpPr>
              <p:cNvPr id="655423" name="Group 63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5424" name="Rectangle 6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  </a:t>
                  </a:r>
                </a:p>
              </p:txBody>
            </p:sp>
            <p:sp>
              <p:nvSpPr>
                <p:cNvPr id="655425" name="Line 6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5426" name="Line 66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427" name="Line 67"/>
            <p:cNvSpPr>
              <a:spLocks noChangeShapeType="1"/>
            </p:cNvSpPr>
            <p:nvPr/>
          </p:nvSpPr>
          <p:spPr bwMode="auto">
            <a:xfrm>
              <a:off x="4896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28" name="Text Box 68"/>
            <p:cNvSpPr txBox="1">
              <a:spLocks noChangeArrowheads="1"/>
            </p:cNvSpPr>
            <p:nvPr/>
          </p:nvSpPr>
          <p:spPr bwMode="auto">
            <a:xfrm>
              <a:off x="5136" y="1038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…</a:t>
              </a:r>
            </a:p>
          </p:txBody>
        </p:sp>
        <p:grpSp>
          <p:nvGrpSpPr>
            <p:cNvPr id="655429" name="Group 69"/>
            <p:cNvGrpSpPr>
              <a:grpSpLocks/>
            </p:cNvGrpSpPr>
            <p:nvPr/>
          </p:nvGrpSpPr>
          <p:grpSpPr bwMode="auto">
            <a:xfrm>
              <a:off x="2640" y="1038"/>
              <a:ext cx="432" cy="144"/>
              <a:chOff x="4224" y="2492"/>
              <a:chExt cx="432" cy="144"/>
            </a:xfrm>
          </p:grpSpPr>
          <p:sp>
            <p:nvSpPr>
              <p:cNvPr id="655430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</a:t>
                </a:r>
              </a:p>
            </p:txBody>
          </p:sp>
          <p:sp>
            <p:nvSpPr>
              <p:cNvPr id="655431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432" name="Line 72"/>
            <p:cNvSpPr>
              <a:spLocks noChangeShapeType="1"/>
            </p:cNvSpPr>
            <p:nvPr/>
          </p:nvSpPr>
          <p:spPr bwMode="auto">
            <a:xfrm>
              <a:off x="2400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33" name="Line 73"/>
            <p:cNvSpPr>
              <a:spLocks noChangeShapeType="1"/>
            </p:cNvSpPr>
            <p:nvPr/>
          </p:nvSpPr>
          <p:spPr bwMode="auto">
            <a:xfrm>
              <a:off x="3024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5434" name="Group 74"/>
            <p:cNvGrpSpPr>
              <a:grpSpLocks/>
            </p:cNvGrpSpPr>
            <p:nvPr/>
          </p:nvGrpSpPr>
          <p:grpSpPr bwMode="auto">
            <a:xfrm>
              <a:off x="4176" y="1493"/>
              <a:ext cx="432" cy="144"/>
              <a:chOff x="4224" y="2492"/>
              <a:chExt cx="432" cy="144"/>
            </a:xfrm>
          </p:grpSpPr>
          <p:sp>
            <p:nvSpPr>
              <p:cNvPr id="655435" name="Rectangle 7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20   ^</a:t>
                </a:r>
              </a:p>
            </p:txBody>
          </p:sp>
          <p:sp>
            <p:nvSpPr>
              <p:cNvPr id="655436" name="Line 7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437" name="Line 77"/>
            <p:cNvSpPr>
              <a:spLocks noChangeShapeType="1"/>
            </p:cNvSpPr>
            <p:nvPr/>
          </p:nvSpPr>
          <p:spPr bwMode="auto">
            <a:xfrm>
              <a:off x="3936" y="1565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38" name="Text Box 78"/>
            <p:cNvSpPr txBox="1">
              <a:spLocks noChangeArrowheads="1"/>
            </p:cNvSpPr>
            <p:nvPr/>
          </p:nvSpPr>
          <p:spPr bwMode="auto">
            <a:xfrm>
              <a:off x="3764" y="1449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655439" name="Group 79"/>
          <p:cNvGrpSpPr>
            <a:grpSpLocks/>
          </p:cNvGrpSpPr>
          <p:nvPr/>
        </p:nvGrpSpPr>
        <p:grpSpPr bwMode="auto">
          <a:xfrm>
            <a:off x="4273550" y="1087438"/>
            <a:ext cx="298450" cy="588962"/>
            <a:chOff x="2692" y="685"/>
            <a:chExt cx="188" cy="371"/>
          </a:xfrm>
        </p:grpSpPr>
        <p:sp>
          <p:nvSpPr>
            <p:cNvPr id="655440" name="Line 80"/>
            <p:cNvSpPr>
              <a:spLocks noChangeShapeType="1"/>
            </p:cNvSpPr>
            <p:nvPr/>
          </p:nvSpPr>
          <p:spPr bwMode="auto">
            <a:xfrm>
              <a:off x="2880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41" name="Text Box 81"/>
            <p:cNvSpPr txBox="1">
              <a:spLocks noChangeArrowheads="1"/>
            </p:cNvSpPr>
            <p:nvPr/>
          </p:nvSpPr>
          <p:spPr bwMode="auto">
            <a:xfrm>
              <a:off x="2692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q</a:t>
              </a:r>
            </a:p>
          </p:txBody>
        </p:sp>
      </p:grpSp>
      <p:grpSp>
        <p:nvGrpSpPr>
          <p:cNvPr id="655442" name="Group 82"/>
          <p:cNvGrpSpPr>
            <a:grpSpLocks/>
          </p:cNvGrpSpPr>
          <p:nvPr/>
        </p:nvGrpSpPr>
        <p:grpSpPr bwMode="auto">
          <a:xfrm>
            <a:off x="5264150" y="1087438"/>
            <a:ext cx="298450" cy="588962"/>
            <a:chOff x="3316" y="685"/>
            <a:chExt cx="188" cy="371"/>
          </a:xfrm>
        </p:grpSpPr>
        <p:sp>
          <p:nvSpPr>
            <p:cNvPr id="655443" name="Line 83"/>
            <p:cNvSpPr>
              <a:spLocks noChangeShapeType="1"/>
            </p:cNvSpPr>
            <p:nvPr/>
          </p:nvSpPr>
          <p:spPr bwMode="auto">
            <a:xfrm>
              <a:off x="3504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44" name="Text Box 84"/>
            <p:cNvSpPr txBox="1">
              <a:spLocks noChangeArrowheads="1"/>
            </p:cNvSpPr>
            <p:nvPr/>
          </p:nvSpPr>
          <p:spPr bwMode="auto">
            <a:xfrm>
              <a:off x="3316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p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</a:t>
            </a:r>
            <a:r>
              <a:rPr lang="en-US" altLang="zh-CN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按二进制位串形式输出正整数的值。</a:t>
            </a:r>
          </a:p>
        </p:txBody>
      </p:sp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107950" y="836613"/>
            <a:ext cx="8135938" cy="51704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void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bitDisplay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(unsigned value)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{ unsigned c;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unsigned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bitMask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=1&lt;&lt;31;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掩码，最高位置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endParaRPr lang="en-US" altLang="zh-CN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&lt;&lt;value&lt;&lt;'=';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for(c=1;c&lt;=32;c++)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{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&lt;&lt;(value&amp;bitMask?'1':'0');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输出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的最高位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value&lt;&lt;=1;	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左移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if(c%8==0) 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&lt;&lt;' 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48338" y="2852738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24525" y="3413125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</a:tr>
            </a:tbl>
          </a:graphicData>
        </a:graphic>
      </p:graphicFrame>
      <p:sp>
        <p:nvSpPr>
          <p:cNvPr id="23596" name="矩形 8"/>
          <p:cNvSpPr>
            <a:spLocks noChangeArrowheads="1"/>
          </p:cNvSpPr>
          <p:nvPr/>
        </p:nvSpPr>
        <p:spPr bwMode="auto">
          <a:xfrm>
            <a:off x="4859338" y="2852738"/>
            <a:ext cx="885179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cs typeface="Courier New" pitchFamily="49" charset="0"/>
              </a:rPr>
              <a:t>value</a:t>
            </a:r>
            <a:endParaRPr lang="zh-CN" altLang="en-US" b="1"/>
          </a:p>
        </p:txBody>
      </p:sp>
      <p:sp>
        <p:nvSpPr>
          <p:cNvPr id="23598" name="矩形 10"/>
          <p:cNvSpPr>
            <a:spLocks noChangeArrowheads="1"/>
          </p:cNvSpPr>
          <p:nvPr/>
        </p:nvSpPr>
        <p:spPr bwMode="auto">
          <a:xfrm>
            <a:off x="5692775" y="3903663"/>
            <a:ext cx="392113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1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cxnSp>
        <p:nvCxnSpPr>
          <p:cNvPr id="23599" name="直接箭头连接符 8"/>
          <p:cNvCxnSpPr>
            <a:cxnSpLocks noChangeShapeType="1"/>
          </p:cNvCxnSpPr>
          <p:nvPr/>
        </p:nvCxnSpPr>
        <p:spPr bwMode="auto">
          <a:xfrm rot="10800000">
            <a:off x="6300788" y="2565400"/>
            <a:ext cx="1439862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stealth" w="lg" len="lg"/>
          </a:ln>
        </p:spPr>
      </p:cxn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435491" y="3395963"/>
            <a:ext cx="1279517" cy="461665"/>
          </a:xfrm>
          <a:prstGeom prst="rect">
            <a:avLst/>
          </a:prstGeom>
          <a:solidFill>
            <a:srgbClr val="BAFED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>
                <a:cs typeface="Courier New" pitchFamily="49" charset="0"/>
              </a:rPr>
              <a:t>bitMask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90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56392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for ( q = head, p = head-&gt;next ;  p ; </a:t>
            </a:r>
            <a:r>
              <a:rPr lang="en-US" altLang="zh-CN" sz="2000" b="1" i="1">
                <a:solidFill>
                  <a:schemeClr val="accent2"/>
                </a:solidFill>
              </a:rPr>
              <a:t>q = p, p = p-&gt;next</a:t>
            </a:r>
            <a:r>
              <a:rPr lang="en-US" altLang="zh-CN" sz="2000" b="1" i="1">
                <a:solidFill>
                  <a:srgbClr val="0000FF"/>
                </a:solidFill>
              </a:rPr>
              <a:t>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56393" name="AutoShape 9"/>
          <p:cNvSpPr>
            <a:spLocks/>
          </p:cNvSpPr>
          <p:nvPr/>
        </p:nvSpPr>
        <p:spPr bwMode="auto">
          <a:xfrm>
            <a:off x="6705600" y="4114800"/>
            <a:ext cx="1676400" cy="533400"/>
          </a:xfrm>
          <a:prstGeom prst="borderCallout2">
            <a:avLst>
              <a:gd name="adj1" fmla="val 21431"/>
              <a:gd name="adj2" fmla="val -4546"/>
              <a:gd name="adj3" fmla="val 21431"/>
              <a:gd name="adj4" fmla="val -22255"/>
              <a:gd name="adj5" fmla="val -95537"/>
              <a:gd name="adj6" fmla="val -7925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跟踪指针移动</a:t>
            </a:r>
          </a:p>
        </p:txBody>
      </p:sp>
      <p:grpSp>
        <p:nvGrpSpPr>
          <p:cNvPr id="656435" name="Group 51"/>
          <p:cNvGrpSpPr>
            <a:grpSpLocks/>
          </p:cNvGrpSpPr>
          <p:nvPr/>
        </p:nvGrpSpPr>
        <p:grpSpPr bwMode="auto">
          <a:xfrm>
            <a:off x="2514600" y="838200"/>
            <a:ext cx="6324600" cy="2209800"/>
            <a:chOff x="1584" y="528"/>
            <a:chExt cx="3984" cy="1392"/>
          </a:xfrm>
        </p:grpSpPr>
        <p:sp>
          <p:nvSpPr>
            <p:cNvPr id="656436" name="Rectangle 52"/>
            <p:cNvSpPr>
              <a:spLocks noChangeArrowheads="1"/>
            </p:cNvSpPr>
            <p:nvPr/>
          </p:nvSpPr>
          <p:spPr bwMode="auto">
            <a:xfrm>
              <a:off x="1584" y="52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56437" name="Text Box 53"/>
            <p:cNvSpPr txBox="1">
              <a:spLocks noChangeArrowheads="1"/>
            </p:cNvSpPr>
            <p:nvPr/>
          </p:nvSpPr>
          <p:spPr bwMode="auto">
            <a:xfrm>
              <a:off x="1988" y="96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56438" name="Group 54"/>
            <p:cNvGrpSpPr>
              <a:grpSpLocks/>
            </p:cNvGrpSpPr>
            <p:nvPr/>
          </p:nvGrpSpPr>
          <p:grpSpPr bwMode="auto">
            <a:xfrm>
              <a:off x="3264" y="1052"/>
              <a:ext cx="432" cy="144"/>
              <a:chOff x="4224" y="2492"/>
              <a:chExt cx="432" cy="144"/>
            </a:xfrm>
          </p:grpSpPr>
          <p:sp>
            <p:nvSpPr>
              <p:cNvPr id="656439" name="Rectangle 5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56440" name="Line 5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6441" name="Group 57"/>
            <p:cNvGrpSpPr>
              <a:grpSpLocks/>
            </p:cNvGrpSpPr>
            <p:nvPr/>
          </p:nvGrpSpPr>
          <p:grpSpPr bwMode="auto">
            <a:xfrm>
              <a:off x="3648" y="1056"/>
              <a:ext cx="672" cy="144"/>
              <a:chOff x="1536" y="3260"/>
              <a:chExt cx="672" cy="144"/>
            </a:xfrm>
          </p:grpSpPr>
          <p:grpSp>
            <p:nvGrpSpPr>
              <p:cNvPr id="656442" name="Group 58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6443" name="Rectangle 5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56444" name="Line 6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6445" name="Line 61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6446" name="Group 62"/>
            <p:cNvGrpSpPr>
              <a:grpSpLocks/>
            </p:cNvGrpSpPr>
            <p:nvPr/>
          </p:nvGrpSpPr>
          <p:grpSpPr bwMode="auto">
            <a:xfrm>
              <a:off x="4272" y="1056"/>
              <a:ext cx="672" cy="144"/>
              <a:chOff x="1536" y="3260"/>
              <a:chExt cx="672" cy="144"/>
            </a:xfrm>
          </p:grpSpPr>
          <p:grpSp>
            <p:nvGrpSpPr>
              <p:cNvPr id="656447" name="Group 63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6448" name="Rectangle 6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  </a:t>
                  </a:r>
                </a:p>
              </p:txBody>
            </p:sp>
            <p:sp>
              <p:nvSpPr>
                <p:cNvPr id="656449" name="Line 6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6450" name="Line 66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6451" name="Line 67"/>
            <p:cNvSpPr>
              <a:spLocks noChangeShapeType="1"/>
            </p:cNvSpPr>
            <p:nvPr/>
          </p:nvSpPr>
          <p:spPr bwMode="auto">
            <a:xfrm>
              <a:off x="4896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6452" name="Text Box 68"/>
            <p:cNvSpPr txBox="1">
              <a:spLocks noChangeArrowheads="1"/>
            </p:cNvSpPr>
            <p:nvPr/>
          </p:nvSpPr>
          <p:spPr bwMode="auto">
            <a:xfrm>
              <a:off x="5136" y="1038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…</a:t>
              </a:r>
            </a:p>
          </p:txBody>
        </p:sp>
        <p:grpSp>
          <p:nvGrpSpPr>
            <p:cNvPr id="656453" name="Group 69"/>
            <p:cNvGrpSpPr>
              <a:grpSpLocks/>
            </p:cNvGrpSpPr>
            <p:nvPr/>
          </p:nvGrpSpPr>
          <p:grpSpPr bwMode="auto">
            <a:xfrm>
              <a:off x="2640" y="1038"/>
              <a:ext cx="432" cy="144"/>
              <a:chOff x="4224" y="2492"/>
              <a:chExt cx="432" cy="144"/>
            </a:xfrm>
          </p:grpSpPr>
          <p:sp>
            <p:nvSpPr>
              <p:cNvPr id="656454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</a:t>
                </a:r>
              </a:p>
            </p:txBody>
          </p:sp>
          <p:sp>
            <p:nvSpPr>
              <p:cNvPr id="656455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6456" name="Line 72"/>
            <p:cNvSpPr>
              <a:spLocks noChangeShapeType="1"/>
            </p:cNvSpPr>
            <p:nvPr/>
          </p:nvSpPr>
          <p:spPr bwMode="auto">
            <a:xfrm>
              <a:off x="2400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6457" name="Line 73"/>
            <p:cNvSpPr>
              <a:spLocks noChangeShapeType="1"/>
            </p:cNvSpPr>
            <p:nvPr/>
          </p:nvSpPr>
          <p:spPr bwMode="auto">
            <a:xfrm>
              <a:off x="3024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6458" name="Group 74"/>
            <p:cNvGrpSpPr>
              <a:grpSpLocks/>
            </p:cNvGrpSpPr>
            <p:nvPr/>
          </p:nvGrpSpPr>
          <p:grpSpPr bwMode="auto">
            <a:xfrm>
              <a:off x="4176" y="1493"/>
              <a:ext cx="432" cy="144"/>
              <a:chOff x="4224" y="2492"/>
              <a:chExt cx="432" cy="144"/>
            </a:xfrm>
          </p:grpSpPr>
          <p:sp>
            <p:nvSpPr>
              <p:cNvPr id="656459" name="Rectangle 7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20   ^</a:t>
                </a:r>
              </a:p>
            </p:txBody>
          </p:sp>
          <p:sp>
            <p:nvSpPr>
              <p:cNvPr id="656460" name="Line 7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6461" name="Line 77"/>
            <p:cNvSpPr>
              <a:spLocks noChangeShapeType="1"/>
            </p:cNvSpPr>
            <p:nvPr/>
          </p:nvSpPr>
          <p:spPr bwMode="auto">
            <a:xfrm>
              <a:off x="3936" y="1565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6462" name="Text Box 78"/>
            <p:cNvSpPr txBox="1">
              <a:spLocks noChangeArrowheads="1"/>
            </p:cNvSpPr>
            <p:nvPr/>
          </p:nvSpPr>
          <p:spPr bwMode="auto">
            <a:xfrm>
              <a:off x="3764" y="1449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656463" name="Group 79"/>
          <p:cNvGrpSpPr>
            <a:grpSpLocks/>
          </p:cNvGrpSpPr>
          <p:nvPr/>
        </p:nvGrpSpPr>
        <p:grpSpPr bwMode="auto">
          <a:xfrm>
            <a:off x="4273550" y="1087438"/>
            <a:ext cx="298450" cy="588962"/>
            <a:chOff x="2692" y="685"/>
            <a:chExt cx="188" cy="371"/>
          </a:xfrm>
        </p:grpSpPr>
        <p:sp>
          <p:nvSpPr>
            <p:cNvPr id="656464" name="Line 80"/>
            <p:cNvSpPr>
              <a:spLocks noChangeShapeType="1"/>
            </p:cNvSpPr>
            <p:nvPr/>
          </p:nvSpPr>
          <p:spPr bwMode="auto">
            <a:xfrm>
              <a:off x="2880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6465" name="Text Box 81"/>
            <p:cNvSpPr txBox="1">
              <a:spLocks noChangeArrowheads="1"/>
            </p:cNvSpPr>
            <p:nvPr/>
          </p:nvSpPr>
          <p:spPr bwMode="auto">
            <a:xfrm>
              <a:off x="2692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q</a:t>
              </a:r>
            </a:p>
          </p:txBody>
        </p:sp>
      </p:grpSp>
      <p:grpSp>
        <p:nvGrpSpPr>
          <p:cNvPr id="656466" name="Group 82"/>
          <p:cNvGrpSpPr>
            <a:grpSpLocks/>
          </p:cNvGrpSpPr>
          <p:nvPr/>
        </p:nvGrpSpPr>
        <p:grpSpPr bwMode="auto">
          <a:xfrm>
            <a:off x="5264150" y="1087438"/>
            <a:ext cx="298450" cy="588962"/>
            <a:chOff x="3316" y="685"/>
            <a:chExt cx="188" cy="371"/>
          </a:xfrm>
        </p:grpSpPr>
        <p:sp>
          <p:nvSpPr>
            <p:cNvPr id="656467" name="Line 83"/>
            <p:cNvSpPr>
              <a:spLocks noChangeShapeType="1"/>
            </p:cNvSpPr>
            <p:nvPr/>
          </p:nvSpPr>
          <p:spPr bwMode="auto">
            <a:xfrm>
              <a:off x="3504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6468" name="Text Box 84"/>
            <p:cNvSpPr txBox="1">
              <a:spLocks noChangeArrowheads="1"/>
            </p:cNvSpPr>
            <p:nvPr/>
          </p:nvSpPr>
          <p:spPr bwMode="auto">
            <a:xfrm>
              <a:off x="3316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p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93" grpId="0" animBg="1" autoUpdateAnimBg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4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57416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for ( q = head, p = head-&gt;next ;  p ; </a:t>
            </a:r>
            <a:r>
              <a:rPr lang="en-US" altLang="zh-CN" sz="2000" b="1" i="1">
                <a:solidFill>
                  <a:schemeClr val="accent2"/>
                </a:solidFill>
              </a:rPr>
              <a:t>q = p, p = p-&gt;next</a:t>
            </a:r>
            <a:r>
              <a:rPr lang="en-US" altLang="zh-CN" sz="2000" b="1" i="1">
                <a:solidFill>
                  <a:srgbClr val="0000FF"/>
                </a:solidFill>
              </a:rPr>
              <a:t>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57417" name="AutoShape 9"/>
          <p:cNvSpPr>
            <a:spLocks/>
          </p:cNvSpPr>
          <p:nvPr/>
        </p:nvSpPr>
        <p:spPr bwMode="auto">
          <a:xfrm>
            <a:off x="6705600" y="4114800"/>
            <a:ext cx="1676400" cy="533400"/>
          </a:xfrm>
          <a:prstGeom prst="borderCallout2">
            <a:avLst>
              <a:gd name="adj1" fmla="val 21431"/>
              <a:gd name="adj2" fmla="val -4546"/>
              <a:gd name="adj3" fmla="val 21431"/>
              <a:gd name="adj4" fmla="val -22255"/>
              <a:gd name="adj5" fmla="val -95537"/>
              <a:gd name="adj6" fmla="val -7925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跟踪指针移动</a:t>
            </a:r>
          </a:p>
        </p:txBody>
      </p:sp>
      <p:grpSp>
        <p:nvGrpSpPr>
          <p:cNvPr id="657459" name="Group 51"/>
          <p:cNvGrpSpPr>
            <a:grpSpLocks/>
          </p:cNvGrpSpPr>
          <p:nvPr/>
        </p:nvGrpSpPr>
        <p:grpSpPr bwMode="auto">
          <a:xfrm>
            <a:off x="2514600" y="838200"/>
            <a:ext cx="6324600" cy="2209800"/>
            <a:chOff x="1584" y="528"/>
            <a:chExt cx="3984" cy="1392"/>
          </a:xfrm>
        </p:grpSpPr>
        <p:sp>
          <p:nvSpPr>
            <p:cNvPr id="657460" name="Rectangle 52"/>
            <p:cNvSpPr>
              <a:spLocks noChangeArrowheads="1"/>
            </p:cNvSpPr>
            <p:nvPr/>
          </p:nvSpPr>
          <p:spPr bwMode="auto">
            <a:xfrm>
              <a:off x="1584" y="52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57461" name="Text Box 53"/>
            <p:cNvSpPr txBox="1">
              <a:spLocks noChangeArrowheads="1"/>
            </p:cNvSpPr>
            <p:nvPr/>
          </p:nvSpPr>
          <p:spPr bwMode="auto">
            <a:xfrm>
              <a:off x="1988" y="96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57462" name="Group 54"/>
            <p:cNvGrpSpPr>
              <a:grpSpLocks/>
            </p:cNvGrpSpPr>
            <p:nvPr/>
          </p:nvGrpSpPr>
          <p:grpSpPr bwMode="auto">
            <a:xfrm>
              <a:off x="3264" y="1052"/>
              <a:ext cx="432" cy="144"/>
              <a:chOff x="4224" y="2492"/>
              <a:chExt cx="432" cy="144"/>
            </a:xfrm>
          </p:grpSpPr>
          <p:sp>
            <p:nvSpPr>
              <p:cNvPr id="657463" name="Rectangle 5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57464" name="Line 5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7465" name="Group 57"/>
            <p:cNvGrpSpPr>
              <a:grpSpLocks/>
            </p:cNvGrpSpPr>
            <p:nvPr/>
          </p:nvGrpSpPr>
          <p:grpSpPr bwMode="auto">
            <a:xfrm>
              <a:off x="3648" y="1056"/>
              <a:ext cx="672" cy="144"/>
              <a:chOff x="1536" y="3260"/>
              <a:chExt cx="672" cy="144"/>
            </a:xfrm>
          </p:grpSpPr>
          <p:grpSp>
            <p:nvGrpSpPr>
              <p:cNvPr id="657466" name="Group 58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7467" name="Rectangle 5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57468" name="Line 6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7469" name="Line 61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7470" name="Group 62"/>
            <p:cNvGrpSpPr>
              <a:grpSpLocks/>
            </p:cNvGrpSpPr>
            <p:nvPr/>
          </p:nvGrpSpPr>
          <p:grpSpPr bwMode="auto">
            <a:xfrm>
              <a:off x="4272" y="1056"/>
              <a:ext cx="672" cy="144"/>
              <a:chOff x="1536" y="3260"/>
              <a:chExt cx="672" cy="144"/>
            </a:xfrm>
          </p:grpSpPr>
          <p:grpSp>
            <p:nvGrpSpPr>
              <p:cNvPr id="657471" name="Group 63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7472" name="Rectangle 6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  </a:t>
                  </a:r>
                </a:p>
              </p:txBody>
            </p:sp>
            <p:sp>
              <p:nvSpPr>
                <p:cNvPr id="657473" name="Line 6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7474" name="Line 66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7475" name="Line 67"/>
            <p:cNvSpPr>
              <a:spLocks noChangeShapeType="1"/>
            </p:cNvSpPr>
            <p:nvPr/>
          </p:nvSpPr>
          <p:spPr bwMode="auto">
            <a:xfrm>
              <a:off x="4896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76" name="Text Box 68"/>
            <p:cNvSpPr txBox="1">
              <a:spLocks noChangeArrowheads="1"/>
            </p:cNvSpPr>
            <p:nvPr/>
          </p:nvSpPr>
          <p:spPr bwMode="auto">
            <a:xfrm>
              <a:off x="5136" y="1038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…</a:t>
              </a:r>
            </a:p>
          </p:txBody>
        </p:sp>
        <p:grpSp>
          <p:nvGrpSpPr>
            <p:cNvPr id="657477" name="Group 69"/>
            <p:cNvGrpSpPr>
              <a:grpSpLocks/>
            </p:cNvGrpSpPr>
            <p:nvPr/>
          </p:nvGrpSpPr>
          <p:grpSpPr bwMode="auto">
            <a:xfrm>
              <a:off x="2640" y="1038"/>
              <a:ext cx="432" cy="144"/>
              <a:chOff x="4224" y="2492"/>
              <a:chExt cx="432" cy="144"/>
            </a:xfrm>
          </p:grpSpPr>
          <p:sp>
            <p:nvSpPr>
              <p:cNvPr id="657478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</a:t>
                </a:r>
              </a:p>
            </p:txBody>
          </p:sp>
          <p:sp>
            <p:nvSpPr>
              <p:cNvPr id="657479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7480" name="Line 72"/>
            <p:cNvSpPr>
              <a:spLocks noChangeShapeType="1"/>
            </p:cNvSpPr>
            <p:nvPr/>
          </p:nvSpPr>
          <p:spPr bwMode="auto">
            <a:xfrm>
              <a:off x="2400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81" name="Line 73"/>
            <p:cNvSpPr>
              <a:spLocks noChangeShapeType="1"/>
            </p:cNvSpPr>
            <p:nvPr/>
          </p:nvSpPr>
          <p:spPr bwMode="auto">
            <a:xfrm>
              <a:off x="3024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7482" name="Group 74"/>
            <p:cNvGrpSpPr>
              <a:grpSpLocks/>
            </p:cNvGrpSpPr>
            <p:nvPr/>
          </p:nvGrpSpPr>
          <p:grpSpPr bwMode="auto">
            <a:xfrm>
              <a:off x="4176" y="1493"/>
              <a:ext cx="432" cy="144"/>
              <a:chOff x="4224" y="2492"/>
              <a:chExt cx="432" cy="144"/>
            </a:xfrm>
          </p:grpSpPr>
          <p:sp>
            <p:nvSpPr>
              <p:cNvPr id="657483" name="Rectangle 7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20   ^</a:t>
                </a:r>
              </a:p>
            </p:txBody>
          </p:sp>
          <p:sp>
            <p:nvSpPr>
              <p:cNvPr id="657484" name="Line 7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7485" name="Line 77"/>
            <p:cNvSpPr>
              <a:spLocks noChangeShapeType="1"/>
            </p:cNvSpPr>
            <p:nvPr/>
          </p:nvSpPr>
          <p:spPr bwMode="auto">
            <a:xfrm>
              <a:off x="3936" y="1565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86" name="Text Box 78"/>
            <p:cNvSpPr txBox="1">
              <a:spLocks noChangeArrowheads="1"/>
            </p:cNvSpPr>
            <p:nvPr/>
          </p:nvSpPr>
          <p:spPr bwMode="auto">
            <a:xfrm>
              <a:off x="3764" y="1449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657487" name="Group 79"/>
          <p:cNvGrpSpPr>
            <a:grpSpLocks/>
          </p:cNvGrpSpPr>
          <p:nvPr/>
        </p:nvGrpSpPr>
        <p:grpSpPr bwMode="auto">
          <a:xfrm>
            <a:off x="5035550" y="1087438"/>
            <a:ext cx="298450" cy="588962"/>
            <a:chOff x="2692" y="685"/>
            <a:chExt cx="188" cy="371"/>
          </a:xfrm>
        </p:grpSpPr>
        <p:sp>
          <p:nvSpPr>
            <p:cNvPr id="657488" name="Line 80"/>
            <p:cNvSpPr>
              <a:spLocks noChangeShapeType="1"/>
            </p:cNvSpPr>
            <p:nvPr/>
          </p:nvSpPr>
          <p:spPr bwMode="auto">
            <a:xfrm>
              <a:off x="2880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89" name="Text Box 81"/>
            <p:cNvSpPr txBox="1">
              <a:spLocks noChangeArrowheads="1"/>
            </p:cNvSpPr>
            <p:nvPr/>
          </p:nvSpPr>
          <p:spPr bwMode="auto">
            <a:xfrm>
              <a:off x="2692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q</a:t>
              </a:r>
            </a:p>
          </p:txBody>
        </p:sp>
      </p:grpSp>
      <p:grpSp>
        <p:nvGrpSpPr>
          <p:cNvPr id="657490" name="Group 82"/>
          <p:cNvGrpSpPr>
            <a:grpSpLocks/>
          </p:cNvGrpSpPr>
          <p:nvPr/>
        </p:nvGrpSpPr>
        <p:grpSpPr bwMode="auto">
          <a:xfrm>
            <a:off x="5264150" y="1087438"/>
            <a:ext cx="298450" cy="588962"/>
            <a:chOff x="3316" y="685"/>
            <a:chExt cx="188" cy="371"/>
          </a:xfrm>
        </p:grpSpPr>
        <p:sp>
          <p:nvSpPr>
            <p:cNvPr id="657491" name="Line 83"/>
            <p:cNvSpPr>
              <a:spLocks noChangeShapeType="1"/>
            </p:cNvSpPr>
            <p:nvPr/>
          </p:nvSpPr>
          <p:spPr bwMode="auto">
            <a:xfrm>
              <a:off x="3504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92" name="Text Box 84"/>
            <p:cNvSpPr txBox="1">
              <a:spLocks noChangeArrowheads="1"/>
            </p:cNvSpPr>
            <p:nvPr/>
          </p:nvSpPr>
          <p:spPr bwMode="auto">
            <a:xfrm>
              <a:off x="3316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p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7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7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7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57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8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58440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for ( q = head, p = head-&gt;next ;  p ; </a:t>
            </a:r>
            <a:r>
              <a:rPr lang="en-US" altLang="zh-CN" sz="2000" b="1" i="1">
                <a:solidFill>
                  <a:schemeClr val="accent2"/>
                </a:solidFill>
              </a:rPr>
              <a:t>q = p, p = p-&gt;next</a:t>
            </a:r>
            <a:r>
              <a:rPr lang="en-US" altLang="zh-CN" sz="2000" b="1" i="1">
                <a:solidFill>
                  <a:srgbClr val="0000FF"/>
                </a:solidFill>
              </a:rPr>
              <a:t>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58441" name="AutoShape 9"/>
          <p:cNvSpPr>
            <a:spLocks/>
          </p:cNvSpPr>
          <p:nvPr/>
        </p:nvSpPr>
        <p:spPr bwMode="auto">
          <a:xfrm>
            <a:off x="6705600" y="4114800"/>
            <a:ext cx="1676400" cy="533400"/>
          </a:xfrm>
          <a:prstGeom prst="borderCallout2">
            <a:avLst>
              <a:gd name="adj1" fmla="val 21431"/>
              <a:gd name="adj2" fmla="val -4546"/>
              <a:gd name="adj3" fmla="val 21431"/>
              <a:gd name="adj4" fmla="val -22255"/>
              <a:gd name="adj5" fmla="val -95537"/>
              <a:gd name="adj6" fmla="val -7925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跟踪指针移动</a:t>
            </a:r>
          </a:p>
        </p:txBody>
      </p:sp>
      <p:grpSp>
        <p:nvGrpSpPr>
          <p:cNvPr id="658483" name="Group 51"/>
          <p:cNvGrpSpPr>
            <a:grpSpLocks/>
          </p:cNvGrpSpPr>
          <p:nvPr/>
        </p:nvGrpSpPr>
        <p:grpSpPr bwMode="auto">
          <a:xfrm>
            <a:off x="2514600" y="838200"/>
            <a:ext cx="6324600" cy="2209800"/>
            <a:chOff x="1584" y="528"/>
            <a:chExt cx="3984" cy="1392"/>
          </a:xfrm>
        </p:grpSpPr>
        <p:sp>
          <p:nvSpPr>
            <p:cNvPr id="658484" name="Rectangle 52"/>
            <p:cNvSpPr>
              <a:spLocks noChangeArrowheads="1"/>
            </p:cNvSpPr>
            <p:nvPr/>
          </p:nvSpPr>
          <p:spPr bwMode="auto">
            <a:xfrm>
              <a:off x="1584" y="52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58485" name="Text Box 53"/>
            <p:cNvSpPr txBox="1">
              <a:spLocks noChangeArrowheads="1"/>
            </p:cNvSpPr>
            <p:nvPr/>
          </p:nvSpPr>
          <p:spPr bwMode="auto">
            <a:xfrm>
              <a:off x="1988" y="96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58486" name="Group 54"/>
            <p:cNvGrpSpPr>
              <a:grpSpLocks/>
            </p:cNvGrpSpPr>
            <p:nvPr/>
          </p:nvGrpSpPr>
          <p:grpSpPr bwMode="auto">
            <a:xfrm>
              <a:off x="3264" y="1052"/>
              <a:ext cx="432" cy="144"/>
              <a:chOff x="4224" y="2492"/>
              <a:chExt cx="432" cy="144"/>
            </a:xfrm>
          </p:grpSpPr>
          <p:sp>
            <p:nvSpPr>
              <p:cNvPr id="658487" name="Rectangle 5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58488" name="Line 5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8489" name="Group 57"/>
            <p:cNvGrpSpPr>
              <a:grpSpLocks/>
            </p:cNvGrpSpPr>
            <p:nvPr/>
          </p:nvGrpSpPr>
          <p:grpSpPr bwMode="auto">
            <a:xfrm>
              <a:off x="3648" y="1056"/>
              <a:ext cx="672" cy="144"/>
              <a:chOff x="1536" y="3260"/>
              <a:chExt cx="672" cy="144"/>
            </a:xfrm>
          </p:grpSpPr>
          <p:grpSp>
            <p:nvGrpSpPr>
              <p:cNvPr id="658490" name="Group 58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8491" name="Rectangle 5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58492" name="Line 6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8493" name="Line 61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8494" name="Group 62"/>
            <p:cNvGrpSpPr>
              <a:grpSpLocks/>
            </p:cNvGrpSpPr>
            <p:nvPr/>
          </p:nvGrpSpPr>
          <p:grpSpPr bwMode="auto">
            <a:xfrm>
              <a:off x="4272" y="1056"/>
              <a:ext cx="672" cy="144"/>
              <a:chOff x="1536" y="3260"/>
              <a:chExt cx="672" cy="144"/>
            </a:xfrm>
          </p:grpSpPr>
          <p:grpSp>
            <p:nvGrpSpPr>
              <p:cNvPr id="658495" name="Group 63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8496" name="Rectangle 6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  </a:t>
                  </a:r>
                </a:p>
              </p:txBody>
            </p:sp>
            <p:sp>
              <p:nvSpPr>
                <p:cNvPr id="658497" name="Line 6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8498" name="Line 66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8499" name="Line 67"/>
            <p:cNvSpPr>
              <a:spLocks noChangeShapeType="1"/>
            </p:cNvSpPr>
            <p:nvPr/>
          </p:nvSpPr>
          <p:spPr bwMode="auto">
            <a:xfrm>
              <a:off x="4896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8500" name="Text Box 68"/>
            <p:cNvSpPr txBox="1">
              <a:spLocks noChangeArrowheads="1"/>
            </p:cNvSpPr>
            <p:nvPr/>
          </p:nvSpPr>
          <p:spPr bwMode="auto">
            <a:xfrm>
              <a:off x="5136" y="1038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…</a:t>
              </a:r>
            </a:p>
          </p:txBody>
        </p:sp>
        <p:grpSp>
          <p:nvGrpSpPr>
            <p:cNvPr id="658501" name="Group 69"/>
            <p:cNvGrpSpPr>
              <a:grpSpLocks/>
            </p:cNvGrpSpPr>
            <p:nvPr/>
          </p:nvGrpSpPr>
          <p:grpSpPr bwMode="auto">
            <a:xfrm>
              <a:off x="2640" y="1038"/>
              <a:ext cx="432" cy="144"/>
              <a:chOff x="4224" y="2492"/>
              <a:chExt cx="432" cy="144"/>
            </a:xfrm>
          </p:grpSpPr>
          <p:sp>
            <p:nvSpPr>
              <p:cNvPr id="658502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</a:t>
                </a:r>
              </a:p>
            </p:txBody>
          </p:sp>
          <p:sp>
            <p:nvSpPr>
              <p:cNvPr id="658503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8504" name="Line 72"/>
            <p:cNvSpPr>
              <a:spLocks noChangeShapeType="1"/>
            </p:cNvSpPr>
            <p:nvPr/>
          </p:nvSpPr>
          <p:spPr bwMode="auto">
            <a:xfrm>
              <a:off x="2400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8505" name="Line 73"/>
            <p:cNvSpPr>
              <a:spLocks noChangeShapeType="1"/>
            </p:cNvSpPr>
            <p:nvPr/>
          </p:nvSpPr>
          <p:spPr bwMode="auto">
            <a:xfrm>
              <a:off x="3024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8506" name="Group 74"/>
            <p:cNvGrpSpPr>
              <a:grpSpLocks/>
            </p:cNvGrpSpPr>
            <p:nvPr/>
          </p:nvGrpSpPr>
          <p:grpSpPr bwMode="auto">
            <a:xfrm>
              <a:off x="4176" y="1493"/>
              <a:ext cx="432" cy="144"/>
              <a:chOff x="4224" y="2492"/>
              <a:chExt cx="432" cy="144"/>
            </a:xfrm>
          </p:grpSpPr>
          <p:sp>
            <p:nvSpPr>
              <p:cNvPr id="658507" name="Rectangle 7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20   ^</a:t>
                </a:r>
              </a:p>
            </p:txBody>
          </p:sp>
          <p:sp>
            <p:nvSpPr>
              <p:cNvPr id="658508" name="Line 7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8509" name="Line 77"/>
            <p:cNvSpPr>
              <a:spLocks noChangeShapeType="1"/>
            </p:cNvSpPr>
            <p:nvPr/>
          </p:nvSpPr>
          <p:spPr bwMode="auto">
            <a:xfrm>
              <a:off x="3936" y="1565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8510" name="Text Box 78"/>
            <p:cNvSpPr txBox="1">
              <a:spLocks noChangeArrowheads="1"/>
            </p:cNvSpPr>
            <p:nvPr/>
          </p:nvSpPr>
          <p:spPr bwMode="auto">
            <a:xfrm>
              <a:off x="3764" y="1449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658511" name="Group 79"/>
          <p:cNvGrpSpPr>
            <a:grpSpLocks/>
          </p:cNvGrpSpPr>
          <p:nvPr/>
        </p:nvGrpSpPr>
        <p:grpSpPr bwMode="auto">
          <a:xfrm>
            <a:off x="5035550" y="1087438"/>
            <a:ext cx="298450" cy="588962"/>
            <a:chOff x="2692" y="685"/>
            <a:chExt cx="188" cy="371"/>
          </a:xfrm>
        </p:grpSpPr>
        <p:sp>
          <p:nvSpPr>
            <p:cNvPr id="658512" name="Line 80"/>
            <p:cNvSpPr>
              <a:spLocks noChangeShapeType="1"/>
            </p:cNvSpPr>
            <p:nvPr/>
          </p:nvSpPr>
          <p:spPr bwMode="auto">
            <a:xfrm>
              <a:off x="2880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8513" name="Text Box 81"/>
            <p:cNvSpPr txBox="1">
              <a:spLocks noChangeArrowheads="1"/>
            </p:cNvSpPr>
            <p:nvPr/>
          </p:nvSpPr>
          <p:spPr bwMode="auto">
            <a:xfrm>
              <a:off x="2692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q</a:t>
              </a:r>
            </a:p>
          </p:txBody>
        </p:sp>
      </p:grpSp>
      <p:grpSp>
        <p:nvGrpSpPr>
          <p:cNvPr id="658514" name="Group 82"/>
          <p:cNvGrpSpPr>
            <a:grpSpLocks/>
          </p:cNvGrpSpPr>
          <p:nvPr/>
        </p:nvGrpSpPr>
        <p:grpSpPr bwMode="auto">
          <a:xfrm>
            <a:off x="6254750" y="1087438"/>
            <a:ext cx="298450" cy="588962"/>
            <a:chOff x="3316" y="685"/>
            <a:chExt cx="188" cy="371"/>
          </a:xfrm>
        </p:grpSpPr>
        <p:sp>
          <p:nvSpPr>
            <p:cNvPr id="658515" name="Line 83"/>
            <p:cNvSpPr>
              <a:spLocks noChangeShapeType="1"/>
            </p:cNvSpPr>
            <p:nvPr/>
          </p:nvSpPr>
          <p:spPr bwMode="auto">
            <a:xfrm>
              <a:off x="3504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8516" name="Text Box 84"/>
            <p:cNvSpPr txBox="1">
              <a:spLocks noChangeArrowheads="1"/>
            </p:cNvSpPr>
            <p:nvPr/>
          </p:nvSpPr>
          <p:spPr bwMode="auto">
            <a:xfrm>
              <a:off x="3316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p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8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58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2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59464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</a:t>
            </a:r>
            <a:r>
              <a:rPr lang="en-US" altLang="zh-CN" sz="2000" b="1" i="1">
                <a:solidFill>
                  <a:schemeClr val="accent2"/>
                </a:solidFill>
              </a:rPr>
              <a:t>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59465" name="AutoShape 9"/>
          <p:cNvSpPr>
            <a:spLocks/>
          </p:cNvSpPr>
          <p:nvPr/>
        </p:nvSpPr>
        <p:spPr bwMode="auto">
          <a:xfrm>
            <a:off x="6096000" y="46482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22417"/>
              <a:gd name="adj5" fmla="val -104764"/>
              <a:gd name="adj6" fmla="val -8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找到位置，插入</a:t>
            </a:r>
          </a:p>
        </p:txBody>
      </p:sp>
      <p:grpSp>
        <p:nvGrpSpPr>
          <p:cNvPr id="659507" name="Group 51"/>
          <p:cNvGrpSpPr>
            <a:grpSpLocks/>
          </p:cNvGrpSpPr>
          <p:nvPr/>
        </p:nvGrpSpPr>
        <p:grpSpPr bwMode="auto">
          <a:xfrm>
            <a:off x="2514600" y="838200"/>
            <a:ext cx="6324600" cy="2209800"/>
            <a:chOff x="1584" y="528"/>
            <a:chExt cx="3984" cy="1392"/>
          </a:xfrm>
        </p:grpSpPr>
        <p:sp>
          <p:nvSpPr>
            <p:cNvPr id="659508" name="Rectangle 52"/>
            <p:cNvSpPr>
              <a:spLocks noChangeArrowheads="1"/>
            </p:cNvSpPr>
            <p:nvPr/>
          </p:nvSpPr>
          <p:spPr bwMode="auto">
            <a:xfrm>
              <a:off x="1584" y="52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59509" name="Text Box 53"/>
            <p:cNvSpPr txBox="1">
              <a:spLocks noChangeArrowheads="1"/>
            </p:cNvSpPr>
            <p:nvPr/>
          </p:nvSpPr>
          <p:spPr bwMode="auto">
            <a:xfrm>
              <a:off x="1988" y="96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59510" name="Group 54"/>
            <p:cNvGrpSpPr>
              <a:grpSpLocks/>
            </p:cNvGrpSpPr>
            <p:nvPr/>
          </p:nvGrpSpPr>
          <p:grpSpPr bwMode="auto">
            <a:xfrm>
              <a:off x="3264" y="1052"/>
              <a:ext cx="432" cy="144"/>
              <a:chOff x="4224" y="2492"/>
              <a:chExt cx="432" cy="144"/>
            </a:xfrm>
          </p:grpSpPr>
          <p:sp>
            <p:nvSpPr>
              <p:cNvPr id="659511" name="Rectangle 5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59512" name="Line 5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9513" name="Group 57"/>
            <p:cNvGrpSpPr>
              <a:grpSpLocks/>
            </p:cNvGrpSpPr>
            <p:nvPr/>
          </p:nvGrpSpPr>
          <p:grpSpPr bwMode="auto">
            <a:xfrm>
              <a:off x="3648" y="1056"/>
              <a:ext cx="672" cy="144"/>
              <a:chOff x="1536" y="3260"/>
              <a:chExt cx="672" cy="144"/>
            </a:xfrm>
          </p:grpSpPr>
          <p:grpSp>
            <p:nvGrpSpPr>
              <p:cNvPr id="659514" name="Group 58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9515" name="Rectangle 5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59516" name="Line 6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9517" name="Line 61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9518" name="Group 62"/>
            <p:cNvGrpSpPr>
              <a:grpSpLocks/>
            </p:cNvGrpSpPr>
            <p:nvPr/>
          </p:nvGrpSpPr>
          <p:grpSpPr bwMode="auto">
            <a:xfrm>
              <a:off x="4272" y="1056"/>
              <a:ext cx="672" cy="144"/>
              <a:chOff x="1536" y="3260"/>
              <a:chExt cx="672" cy="144"/>
            </a:xfrm>
          </p:grpSpPr>
          <p:grpSp>
            <p:nvGrpSpPr>
              <p:cNvPr id="659519" name="Group 63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9520" name="Rectangle 6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  </a:t>
                  </a:r>
                </a:p>
              </p:txBody>
            </p:sp>
            <p:sp>
              <p:nvSpPr>
                <p:cNvPr id="659521" name="Line 6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9522" name="Line 66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9523" name="Line 67"/>
            <p:cNvSpPr>
              <a:spLocks noChangeShapeType="1"/>
            </p:cNvSpPr>
            <p:nvPr/>
          </p:nvSpPr>
          <p:spPr bwMode="auto">
            <a:xfrm>
              <a:off x="4896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9524" name="Text Box 68"/>
            <p:cNvSpPr txBox="1">
              <a:spLocks noChangeArrowheads="1"/>
            </p:cNvSpPr>
            <p:nvPr/>
          </p:nvSpPr>
          <p:spPr bwMode="auto">
            <a:xfrm>
              <a:off x="5136" y="1038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…</a:t>
              </a:r>
            </a:p>
          </p:txBody>
        </p:sp>
        <p:grpSp>
          <p:nvGrpSpPr>
            <p:cNvPr id="659525" name="Group 69"/>
            <p:cNvGrpSpPr>
              <a:grpSpLocks/>
            </p:cNvGrpSpPr>
            <p:nvPr/>
          </p:nvGrpSpPr>
          <p:grpSpPr bwMode="auto">
            <a:xfrm>
              <a:off x="2640" y="1038"/>
              <a:ext cx="432" cy="144"/>
              <a:chOff x="4224" y="2492"/>
              <a:chExt cx="432" cy="144"/>
            </a:xfrm>
          </p:grpSpPr>
          <p:sp>
            <p:nvSpPr>
              <p:cNvPr id="659526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</a:t>
                </a:r>
              </a:p>
            </p:txBody>
          </p:sp>
          <p:sp>
            <p:nvSpPr>
              <p:cNvPr id="659527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9528" name="Line 72"/>
            <p:cNvSpPr>
              <a:spLocks noChangeShapeType="1"/>
            </p:cNvSpPr>
            <p:nvPr/>
          </p:nvSpPr>
          <p:spPr bwMode="auto">
            <a:xfrm>
              <a:off x="2400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9529" name="Line 73"/>
            <p:cNvSpPr>
              <a:spLocks noChangeShapeType="1"/>
            </p:cNvSpPr>
            <p:nvPr/>
          </p:nvSpPr>
          <p:spPr bwMode="auto">
            <a:xfrm>
              <a:off x="3024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9530" name="Group 74"/>
            <p:cNvGrpSpPr>
              <a:grpSpLocks/>
            </p:cNvGrpSpPr>
            <p:nvPr/>
          </p:nvGrpSpPr>
          <p:grpSpPr bwMode="auto">
            <a:xfrm>
              <a:off x="4176" y="1493"/>
              <a:ext cx="432" cy="144"/>
              <a:chOff x="4224" y="2492"/>
              <a:chExt cx="432" cy="144"/>
            </a:xfrm>
          </p:grpSpPr>
          <p:sp>
            <p:nvSpPr>
              <p:cNvPr id="659531" name="Rectangle 7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20   ^</a:t>
                </a:r>
              </a:p>
            </p:txBody>
          </p:sp>
          <p:sp>
            <p:nvSpPr>
              <p:cNvPr id="659532" name="Line 7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9533" name="Line 77"/>
            <p:cNvSpPr>
              <a:spLocks noChangeShapeType="1"/>
            </p:cNvSpPr>
            <p:nvPr/>
          </p:nvSpPr>
          <p:spPr bwMode="auto">
            <a:xfrm>
              <a:off x="3936" y="1565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9534" name="Text Box 78"/>
            <p:cNvSpPr txBox="1">
              <a:spLocks noChangeArrowheads="1"/>
            </p:cNvSpPr>
            <p:nvPr/>
          </p:nvSpPr>
          <p:spPr bwMode="auto">
            <a:xfrm>
              <a:off x="3764" y="1449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659535" name="Group 79"/>
          <p:cNvGrpSpPr>
            <a:grpSpLocks/>
          </p:cNvGrpSpPr>
          <p:nvPr/>
        </p:nvGrpSpPr>
        <p:grpSpPr bwMode="auto">
          <a:xfrm>
            <a:off x="6254750" y="1087438"/>
            <a:ext cx="298450" cy="588962"/>
            <a:chOff x="2692" y="685"/>
            <a:chExt cx="188" cy="371"/>
          </a:xfrm>
        </p:grpSpPr>
        <p:sp>
          <p:nvSpPr>
            <p:cNvPr id="659536" name="Line 80"/>
            <p:cNvSpPr>
              <a:spLocks noChangeShapeType="1"/>
            </p:cNvSpPr>
            <p:nvPr/>
          </p:nvSpPr>
          <p:spPr bwMode="auto">
            <a:xfrm>
              <a:off x="2880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9537" name="Text Box 81"/>
            <p:cNvSpPr txBox="1">
              <a:spLocks noChangeArrowheads="1"/>
            </p:cNvSpPr>
            <p:nvPr/>
          </p:nvSpPr>
          <p:spPr bwMode="auto">
            <a:xfrm>
              <a:off x="2692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q</a:t>
              </a:r>
            </a:p>
          </p:txBody>
        </p:sp>
      </p:grpSp>
      <p:grpSp>
        <p:nvGrpSpPr>
          <p:cNvPr id="659538" name="Group 82"/>
          <p:cNvGrpSpPr>
            <a:grpSpLocks/>
          </p:cNvGrpSpPr>
          <p:nvPr/>
        </p:nvGrpSpPr>
        <p:grpSpPr bwMode="auto">
          <a:xfrm>
            <a:off x="7245350" y="1087438"/>
            <a:ext cx="298450" cy="588962"/>
            <a:chOff x="3316" y="685"/>
            <a:chExt cx="188" cy="371"/>
          </a:xfrm>
        </p:grpSpPr>
        <p:sp>
          <p:nvSpPr>
            <p:cNvPr id="659539" name="Line 83"/>
            <p:cNvSpPr>
              <a:spLocks noChangeShapeType="1"/>
            </p:cNvSpPr>
            <p:nvPr/>
          </p:nvSpPr>
          <p:spPr bwMode="auto">
            <a:xfrm>
              <a:off x="3504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9540" name="Text Box 84"/>
            <p:cNvSpPr txBox="1">
              <a:spLocks noChangeArrowheads="1"/>
            </p:cNvSpPr>
            <p:nvPr/>
          </p:nvSpPr>
          <p:spPr bwMode="auto">
            <a:xfrm>
              <a:off x="3316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p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5" grpId="0" animBg="1" autoUpdateAnimBg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6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</a:t>
            </a:r>
            <a:r>
              <a:rPr lang="en-US" altLang="zh-CN" sz="2000" b="1" i="1">
                <a:solidFill>
                  <a:schemeClr val="accent2"/>
                </a:solidFill>
              </a:rPr>
              <a:t>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60489" name="AutoShape 9"/>
          <p:cNvSpPr>
            <a:spLocks/>
          </p:cNvSpPr>
          <p:nvPr/>
        </p:nvSpPr>
        <p:spPr bwMode="auto">
          <a:xfrm>
            <a:off x="6096000" y="46482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22417"/>
              <a:gd name="adj5" fmla="val -104764"/>
              <a:gd name="adj6" fmla="val -8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找到位置，插入</a:t>
            </a:r>
          </a:p>
        </p:txBody>
      </p:sp>
      <p:sp>
        <p:nvSpPr>
          <p:cNvPr id="660491" name="Text Box 11"/>
          <p:cNvSpPr txBox="1">
            <a:spLocks noChangeArrowheads="1"/>
          </p:cNvSpPr>
          <p:nvPr/>
        </p:nvSpPr>
        <p:spPr bwMode="auto">
          <a:xfrm>
            <a:off x="3155950" y="15240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60532" name="Group 52"/>
          <p:cNvGrpSpPr>
            <a:grpSpLocks/>
          </p:cNvGrpSpPr>
          <p:nvPr/>
        </p:nvGrpSpPr>
        <p:grpSpPr bwMode="auto">
          <a:xfrm>
            <a:off x="2514600" y="838200"/>
            <a:ext cx="6324600" cy="2209800"/>
            <a:chOff x="1584" y="528"/>
            <a:chExt cx="3984" cy="1392"/>
          </a:xfrm>
        </p:grpSpPr>
        <p:sp>
          <p:nvSpPr>
            <p:cNvPr id="660533" name="Rectangle 53"/>
            <p:cNvSpPr>
              <a:spLocks noChangeArrowheads="1"/>
            </p:cNvSpPr>
            <p:nvPr/>
          </p:nvSpPr>
          <p:spPr bwMode="auto">
            <a:xfrm>
              <a:off x="1584" y="52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60534" name="Text Box 54"/>
            <p:cNvSpPr txBox="1">
              <a:spLocks noChangeArrowheads="1"/>
            </p:cNvSpPr>
            <p:nvPr/>
          </p:nvSpPr>
          <p:spPr bwMode="auto">
            <a:xfrm>
              <a:off x="1988" y="96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60535" name="Group 55"/>
            <p:cNvGrpSpPr>
              <a:grpSpLocks/>
            </p:cNvGrpSpPr>
            <p:nvPr/>
          </p:nvGrpSpPr>
          <p:grpSpPr bwMode="auto">
            <a:xfrm>
              <a:off x="3264" y="1052"/>
              <a:ext cx="432" cy="144"/>
              <a:chOff x="4224" y="2492"/>
              <a:chExt cx="432" cy="144"/>
            </a:xfrm>
          </p:grpSpPr>
          <p:sp>
            <p:nvSpPr>
              <p:cNvPr id="660536" name="Rectangle 5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60537" name="Line 5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0538" name="Group 58"/>
            <p:cNvGrpSpPr>
              <a:grpSpLocks/>
            </p:cNvGrpSpPr>
            <p:nvPr/>
          </p:nvGrpSpPr>
          <p:grpSpPr bwMode="auto">
            <a:xfrm>
              <a:off x="3648" y="1056"/>
              <a:ext cx="672" cy="144"/>
              <a:chOff x="1536" y="3260"/>
              <a:chExt cx="672" cy="144"/>
            </a:xfrm>
          </p:grpSpPr>
          <p:grpSp>
            <p:nvGrpSpPr>
              <p:cNvPr id="660539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60540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60541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0542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0543" name="Group 63"/>
            <p:cNvGrpSpPr>
              <a:grpSpLocks/>
            </p:cNvGrpSpPr>
            <p:nvPr/>
          </p:nvGrpSpPr>
          <p:grpSpPr bwMode="auto">
            <a:xfrm>
              <a:off x="4272" y="1056"/>
              <a:ext cx="672" cy="144"/>
              <a:chOff x="1536" y="3260"/>
              <a:chExt cx="672" cy="144"/>
            </a:xfrm>
          </p:grpSpPr>
          <p:grpSp>
            <p:nvGrpSpPr>
              <p:cNvPr id="660544" name="Group 6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60545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  </a:t>
                  </a:r>
                </a:p>
              </p:txBody>
            </p:sp>
            <p:sp>
              <p:nvSpPr>
                <p:cNvPr id="660546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0547" name="Line 6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0548" name="Line 68"/>
            <p:cNvSpPr>
              <a:spLocks noChangeShapeType="1"/>
            </p:cNvSpPr>
            <p:nvPr/>
          </p:nvSpPr>
          <p:spPr bwMode="auto">
            <a:xfrm>
              <a:off x="4896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549" name="Text Box 69"/>
            <p:cNvSpPr txBox="1">
              <a:spLocks noChangeArrowheads="1"/>
            </p:cNvSpPr>
            <p:nvPr/>
          </p:nvSpPr>
          <p:spPr bwMode="auto">
            <a:xfrm>
              <a:off x="5136" y="1038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…</a:t>
              </a:r>
            </a:p>
          </p:txBody>
        </p:sp>
        <p:grpSp>
          <p:nvGrpSpPr>
            <p:cNvPr id="660550" name="Group 70"/>
            <p:cNvGrpSpPr>
              <a:grpSpLocks/>
            </p:cNvGrpSpPr>
            <p:nvPr/>
          </p:nvGrpSpPr>
          <p:grpSpPr bwMode="auto">
            <a:xfrm>
              <a:off x="2640" y="1038"/>
              <a:ext cx="432" cy="144"/>
              <a:chOff x="4224" y="2492"/>
              <a:chExt cx="432" cy="144"/>
            </a:xfrm>
          </p:grpSpPr>
          <p:sp>
            <p:nvSpPr>
              <p:cNvPr id="660551" name="Rectangle 7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</a:t>
                </a:r>
              </a:p>
            </p:txBody>
          </p:sp>
          <p:sp>
            <p:nvSpPr>
              <p:cNvPr id="660552" name="Line 7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0553" name="Line 73"/>
            <p:cNvSpPr>
              <a:spLocks noChangeShapeType="1"/>
            </p:cNvSpPr>
            <p:nvPr/>
          </p:nvSpPr>
          <p:spPr bwMode="auto">
            <a:xfrm>
              <a:off x="2400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554" name="Line 74"/>
            <p:cNvSpPr>
              <a:spLocks noChangeShapeType="1"/>
            </p:cNvSpPr>
            <p:nvPr/>
          </p:nvSpPr>
          <p:spPr bwMode="auto">
            <a:xfrm>
              <a:off x="3024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0555" name="Group 75"/>
            <p:cNvGrpSpPr>
              <a:grpSpLocks/>
            </p:cNvGrpSpPr>
            <p:nvPr/>
          </p:nvGrpSpPr>
          <p:grpSpPr bwMode="auto">
            <a:xfrm>
              <a:off x="4176" y="1493"/>
              <a:ext cx="432" cy="144"/>
              <a:chOff x="4224" y="2492"/>
              <a:chExt cx="432" cy="144"/>
            </a:xfrm>
          </p:grpSpPr>
          <p:sp>
            <p:nvSpPr>
              <p:cNvPr id="660556" name="Rectangle 7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20    </a:t>
                </a:r>
              </a:p>
            </p:txBody>
          </p:sp>
          <p:sp>
            <p:nvSpPr>
              <p:cNvPr id="660557" name="Line 7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0558" name="Line 78"/>
            <p:cNvSpPr>
              <a:spLocks noChangeShapeType="1"/>
            </p:cNvSpPr>
            <p:nvPr/>
          </p:nvSpPr>
          <p:spPr bwMode="auto">
            <a:xfrm>
              <a:off x="3936" y="1565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559" name="Text Box 79"/>
            <p:cNvSpPr txBox="1">
              <a:spLocks noChangeArrowheads="1"/>
            </p:cNvSpPr>
            <p:nvPr/>
          </p:nvSpPr>
          <p:spPr bwMode="auto">
            <a:xfrm>
              <a:off x="3764" y="1449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660560" name="Group 80"/>
          <p:cNvGrpSpPr>
            <a:grpSpLocks/>
          </p:cNvGrpSpPr>
          <p:nvPr/>
        </p:nvGrpSpPr>
        <p:grpSpPr bwMode="auto">
          <a:xfrm>
            <a:off x="6254750" y="1087438"/>
            <a:ext cx="298450" cy="588962"/>
            <a:chOff x="2692" y="685"/>
            <a:chExt cx="188" cy="371"/>
          </a:xfrm>
        </p:grpSpPr>
        <p:sp>
          <p:nvSpPr>
            <p:cNvPr id="660561" name="Line 81"/>
            <p:cNvSpPr>
              <a:spLocks noChangeShapeType="1"/>
            </p:cNvSpPr>
            <p:nvPr/>
          </p:nvSpPr>
          <p:spPr bwMode="auto">
            <a:xfrm>
              <a:off x="2880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562" name="Text Box 82"/>
            <p:cNvSpPr txBox="1">
              <a:spLocks noChangeArrowheads="1"/>
            </p:cNvSpPr>
            <p:nvPr/>
          </p:nvSpPr>
          <p:spPr bwMode="auto">
            <a:xfrm>
              <a:off x="2692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q</a:t>
              </a:r>
            </a:p>
          </p:txBody>
        </p:sp>
      </p:grpSp>
      <p:grpSp>
        <p:nvGrpSpPr>
          <p:cNvPr id="660563" name="Group 83"/>
          <p:cNvGrpSpPr>
            <a:grpSpLocks/>
          </p:cNvGrpSpPr>
          <p:nvPr/>
        </p:nvGrpSpPr>
        <p:grpSpPr bwMode="auto">
          <a:xfrm>
            <a:off x="7245350" y="1087438"/>
            <a:ext cx="298450" cy="588962"/>
            <a:chOff x="3316" y="685"/>
            <a:chExt cx="188" cy="371"/>
          </a:xfrm>
        </p:grpSpPr>
        <p:sp>
          <p:nvSpPr>
            <p:cNvPr id="660564" name="Line 84"/>
            <p:cNvSpPr>
              <a:spLocks noChangeShapeType="1"/>
            </p:cNvSpPr>
            <p:nvPr/>
          </p:nvSpPr>
          <p:spPr bwMode="auto">
            <a:xfrm>
              <a:off x="3504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565" name="Text Box 85"/>
            <p:cNvSpPr txBox="1">
              <a:spLocks noChangeArrowheads="1"/>
            </p:cNvSpPr>
            <p:nvPr/>
          </p:nvSpPr>
          <p:spPr bwMode="auto">
            <a:xfrm>
              <a:off x="3316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p</a:t>
              </a:r>
            </a:p>
          </p:txBody>
        </p:sp>
      </p:grpSp>
      <p:sp>
        <p:nvSpPr>
          <p:cNvPr id="660527" name="Freeform 47"/>
          <p:cNvSpPr>
            <a:spLocks/>
          </p:cNvSpPr>
          <p:nvPr/>
        </p:nvSpPr>
        <p:spPr bwMode="auto">
          <a:xfrm>
            <a:off x="7011988" y="1828800"/>
            <a:ext cx="476250" cy="666750"/>
          </a:xfrm>
          <a:custGeom>
            <a:avLst/>
            <a:gdLst/>
            <a:ahLst/>
            <a:cxnLst>
              <a:cxn ang="0">
                <a:pos x="133" y="420"/>
              </a:cxn>
              <a:cxn ang="0">
                <a:pos x="282" y="346"/>
              </a:cxn>
              <a:cxn ang="0">
                <a:pos x="240" y="255"/>
              </a:cxn>
              <a:cxn ang="0">
                <a:pos x="26" y="132"/>
              </a:cxn>
              <a:cxn ang="0">
                <a:pos x="84" y="0"/>
              </a:cxn>
            </a:cxnLst>
            <a:rect l="0" t="0" r="r" b="b"/>
            <a:pathLst>
              <a:path w="300" h="420">
                <a:moveTo>
                  <a:pt x="133" y="420"/>
                </a:moveTo>
                <a:cubicBezTo>
                  <a:pt x="158" y="408"/>
                  <a:pt x="264" y="374"/>
                  <a:pt x="282" y="346"/>
                </a:cubicBezTo>
                <a:cubicBezTo>
                  <a:pt x="300" y="318"/>
                  <a:pt x="283" y="291"/>
                  <a:pt x="240" y="255"/>
                </a:cubicBezTo>
                <a:cubicBezTo>
                  <a:pt x="197" y="219"/>
                  <a:pt x="52" y="174"/>
                  <a:pt x="26" y="132"/>
                </a:cubicBezTo>
                <a:cubicBezTo>
                  <a:pt x="0" y="90"/>
                  <a:pt x="72" y="27"/>
                  <a:pt x="84" y="0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0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0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0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527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10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61512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</a:t>
            </a:r>
            <a:r>
              <a:rPr lang="en-US" altLang="zh-CN" sz="2000" b="1" i="1">
                <a:solidFill>
                  <a:schemeClr val="accent2"/>
                </a:solidFill>
              </a:rPr>
              <a:t>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61513" name="AutoShape 9"/>
          <p:cNvSpPr>
            <a:spLocks/>
          </p:cNvSpPr>
          <p:nvPr/>
        </p:nvSpPr>
        <p:spPr bwMode="auto">
          <a:xfrm>
            <a:off x="6096000" y="46482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22417"/>
              <a:gd name="adj5" fmla="val -104764"/>
              <a:gd name="adj6" fmla="val -8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找到位置，插入</a:t>
            </a:r>
          </a:p>
        </p:txBody>
      </p:sp>
      <p:sp>
        <p:nvSpPr>
          <p:cNvPr id="661552" name="Text Box 48"/>
          <p:cNvSpPr txBox="1">
            <a:spLocks noChangeArrowheads="1"/>
          </p:cNvSpPr>
          <p:nvPr/>
        </p:nvSpPr>
        <p:spPr bwMode="auto">
          <a:xfrm>
            <a:off x="3155950" y="15240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661554" name="Rectangle 50"/>
          <p:cNvSpPr>
            <a:spLocks noChangeArrowheads="1"/>
          </p:cNvSpPr>
          <p:nvPr/>
        </p:nvSpPr>
        <p:spPr bwMode="auto">
          <a:xfrm>
            <a:off x="2514600" y="838200"/>
            <a:ext cx="6324600" cy="2209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zh-CN"/>
          </a:p>
        </p:txBody>
      </p:sp>
      <p:sp>
        <p:nvSpPr>
          <p:cNvPr id="661555" name="Text Box 51"/>
          <p:cNvSpPr txBox="1">
            <a:spLocks noChangeArrowheads="1"/>
          </p:cNvSpPr>
          <p:nvPr/>
        </p:nvSpPr>
        <p:spPr bwMode="auto">
          <a:xfrm>
            <a:off x="3155950" y="15240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61556" name="Group 52"/>
          <p:cNvGrpSpPr>
            <a:grpSpLocks/>
          </p:cNvGrpSpPr>
          <p:nvPr/>
        </p:nvGrpSpPr>
        <p:grpSpPr bwMode="auto">
          <a:xfrm>
            <a:off x="5181600" y="1670050"/>
            <a:ext cx="685800" cy="228600"/>
            <a:chOff x="4224" y="2492"/>
            <a:chExt cx="432" cy="144"/>
          </a:xfrm>
        </p:grpSpPr>
        <p:sp>
          <p:nvSpPr>
            <p:cNvPr id="661557" name="Rectangle 53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 b="1">
                  <a:solidFill>
                    <a:srgbClr val="FFFFFF"/>
                  </a:solidFill>
                </a:rPr>
                <a:t> 9     </a:t>
              </a:r>
            </a:p>
          </p:txBody>
        </p:sp>
        <p:sp>
          <p:nvSpPr>
            <p:cNvPr id="661558" name="Line 54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1559" name="Group 55"/>
          <p:cNvGrpSpPr>
            <a:grpSpLocks/>
          </p:cNvGrpSpPr>
          <p:nvPr/>
        </p:nvGrpSpPr>
        <p:grpSpPr bwMode="auto">
          <a:xfrm>
            <a:off x="5791200" y="1676400"/>
            <a:ext cx="1066800" cy="228600"/>
            <a:chOff x="1536" y="3260"/>
            <a:chExt cx="672" cy="144"/>
          </a:xfrm>
        </p:grpSpPr>
        <p:grpSp>
          <p:nvGrpSpPr>
            <p:cNvPr id="661560" name="Group 56"/>
            <p:cNvGrpSpPr>
              <a:grpSpLocks/>
            </p:cNvGrpSpPr>
            <p:nvPr/>
          </p:nvGrpSpPr>
          <p:grpSpPr bwMode="auto">
            <a:xfrm>
              <a:off x="1776" y="3260"/>
              <a:ext cx="432" cy="144"/>
              <a:chOff x="4224" y="2492"/>
              <a:chExt cx="432" cy="144"/>
            </a:xfrm>
          </p:grpSpPr>
          <p:sp>
            <p:nvSpPr>
              <p:cNvPr id="661561" name="Rectangle 57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15     </a:t>
                </a:r>
              </a:p>
            </p:txBody>
          </p:sp>
          <p:sp>
            <p:nvSpPr>
              <p:cNvPr id="661562" name="Line 58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1563" name="Line 59"/>
            <p:cNvSpPr>
              <a:spLocks noChangeShapeType="1"/>
            </p:cNvSpPr>
            <p:nvPr/>
          </p:nvSpPr>
          <p:spPr bwMode="auto">
            <a:xfrm>
              <a:off x="1536" y="3332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1565" name="Group 61"/>
          <p:cNvGrpSpPr>
            <a:grpSpLocks/>
          </p:cNvGrpSpPr>
          <p:nvPr/>
        </p:nvGrpSpPr>
        <p:grpSpPr bwMode="auto">
          <a:xfrm>
            <a:off x="7162800" y="1676400"/>
            <a:ext cx="685800" cy="228600"/>
            <a:chOff x="4224" y="2492"/>
            <a:chExt cx="432" cy="144"/>
          </a:xfrm>
        </p:grpSpPr>
        <p:sp>
          <p:nvSpPr>
            <p:cNvPr id="661566" name="Rectangle 6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 b="1">
                  <a:solidFill>
                    <a:srgbClr val="FFFFFF"/>
                  </a:solidFill>
                </a:rPr>
                <a:t>31     </a:t>
              </a:r>
            </a:p>
          </p:txBody>
        </p:sp>
        <p:sp>
          <p:nvSpPr>
            <p:cNvPr id="661567" name="Line 6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1569" name="Line 65"/>
          <p:cNvSpPr>
            <a:spLocks noChangeShapeType="1"/>
          </p:cNvSpPr>
          <p:nvPr/>
        </p:nvSpPr>
        <p:spPr bwMode="auto">
          <a:xfrm>
            <a:off x="7772400" y="1790700"/>
            <a:ext cx="3810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70" name="Text Box 66"/>
          <p:cNvSpPr txBox="1">
            <a:spLocks noChangeArrowheads="1"/>
          </p:cNvSpPr>
          <p:nvPr/>
        </p:nvSpPr>
        <p:spPr bwMode="auto">
          <a:xfrm>
            <a:off x="8153400" y="1647825"/>
            <a:ext cx="4127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…</a:t>
            </a:r>
          </a:p>
        </p:txBody>
      </p:sp>
      <p:grpSp>
        <p:nvGrpSpPr>
          <p:cNvPr id="661571" name="Group 67"/>
          <p:cNvGrpSpPr>
            <a:grpSpLocks/>
          </p:cNvGrpSpPr>
          <p:nvPr/>
        </p:nvGrpSpPr>
        <p:grpSpPr bwMode="auto">
          <a:xfrm>
            <a:off x="4191000" y="1647825"/>
            <a:ext cx="685800" cy="228600"/>
            <a:chOff x="4224" y="2492"/>
            <a:chExt cx="432" cy="144"/>
          </a:xfrm>
        </p:grpSpPr>
        <p:sp>
          <p:nvSpPr>
            <p:cNvPr id="661572" name="Rectangle 6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 b="1">
                  <a:solidFill>
                    <a:srgbClr val="FFFFFF"/>
                  </a:solidFill>
                </a:rPr>
                <a:t> 5</a:t>
              </a:r>
            </a:p>
          </p:txBody>
        </p:sp>
        <p:sp>
          <p:nvSpPr>
            <p:cNvPr id="661573" name="Line 6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1574" name="Line 70"/>
          <p:cNvSpPr>
            <a:spLocks noChangeShapeType="1"/>
          </p:cNvSpPr>
          <p:nvPr/>
        </p:nvSpPr>
        <p:spPr bwMode="auto">
          <a:xfrm>
            <a:off x="3810000" y="1762125"/>
            <a:ext cx="3810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75" name="Line 71"/>
          <p:cNvSpPr>
            <a:spLocks noChangeShapeType="1"/>
          </p:cNvSpPr>
          <p:nvPr/>
        </p:nvSpPr>
        <p:spPr bwMode="auto">
          <a:xfrm>
            <a:off x="4800600" y="1762125"/>
            <a:ext cx="3810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1576" name="Group 72"/>
          <p:cNvGrpSpPr>
            <a:grpSpLocks/>
          </p:cNvGrpSpPr>
          <p:nvPr/>
        </p:nvGrpSpPr>
        <p:grpSpPr bwMode="auto">
          <a:xfrm>
            <a:off x="6629400" y="2370138"/>
            <a:ext cx="685800" cy="228600"/>
            <a:chOff x="4224" y="2492"/>
            <a:chExt cx="432" cy="144"/>
          </a:xfrm>
        </p:grpSpPr>
        <p:sp>
          <p:nvSpPr>
            <p:cNvPr id="661577" name="Rectangle 73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 b="1">
                  <a:solidFill>
                    <a:srgbClr val="FFFFFF"/>
                  </a:solidFill>
                </a:rPr>
                <a:t>20   </a:t>
              </a:r>
            </a:p>
          </p:txBody>
        </p:sp>
        <p:sp>
          <p:nvSpPr>
            <p:cNvPr id="661578" name="Line 74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1579" name="Line 75"/>
          <p:cNvSpPr>
            <a:spLocks noChangeShapeType="1"/>
          </p:cNvSpPr>
          <p:nvPr/>
        </p:nvSpPr>
        <p:spPr bwMode="auto">
          <a:xfrm>
            <a:off x="6248400" y="2484438"/>
            <a:ext cx="3810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80" name="Text Box 76"/>
          <p:cNvSpPr txBox="1">
            <a:spLocks noChangeArrowheads="1"/>
          </p:cNvSpPr>
          <p:nvPr/>
        </p:nvSpPr>
        <p:spPr bwMode="auto">
          <a:xfrm>
            <a:off x="5975350" y="2300288"/>
            <a:ext cx="27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s</a:t>
            </a:r>
          </a:p>
        </p:txBody>
      </p:sp>
      <p:grpSp>
        <p:nvGrpSpPr>
          <p:cNvPr id="661581" name="Group 77"/>
          <p:cNvGrpSpPr>
            <a:grpSpLocks/>
          </p:cNvGrpSpPr>
          <p:nvPr/>
        </p:nvGrpSpPr>
        <p:grpSpPr bwMode="auto">
          <a:xfrm>
            <a:off x="6254750" y="1087438"/>
            <a:ext cx="298450" cy="588962"/>
            <a:chOff x="2692" y="685"/>
            <a:chExt cx="188" cy="371"/>
          </a:xfrm>
        </p:grpSpPr>
        <p:sp>
          <p:nvSpPr>
            <p:cNvPr id="661582" name="Line 78"/>
            <p:cNvSpPr>
              <a:spLocks noChangeShapeType="1"/>
            </p:cNvSpPr>
            <p:nvPr/>
          </p:nvSpPr>
          <p:spPr bwMode="auto">
            <a:xfrm>
              <a:off x="2880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1583" name="Text Box 79"/>
            <p:cNvSpPr txBox="1">
              <a:spLocks noChangeArrowheads="1"/>
            </p:cNvSpPr>
            <p:nvPr/>
          </p:nvSpPr>
          <p:spPr bwMode="auto">
            <a:xfrm>
              <a:off x="2692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q</a:t>
              </a:r>
            </a:p>
          </p:txBody>
        </p:sp>
      </p:grpSp>
      <p:grpSp>
        <p:nvGrpSpPr>
          <p:cNvPr id="661584" name="Group 80"/>
          <p:cNvGrpSpPr>
            <a:grpSpLocks/>
          </p:cNvGrpSpPr>
          <p:nvPr/>
        </p:nvGrpSpPr>
        <p:grpSpPr bwMode="auto">
          <a:xfrm>
            <a:off x="7245350" y="1087438"/>
            <a:ext cx="298450" cy="588962"/>
            <a:chOff x="3316" y="685"/>
            <a:chExt cx="188" cy="371"/>
          </a:xfrm>
        </p:grpSpPr>
        <p:sp>
          <p:nvSpPr>
            <p:cNvPr id="661585" name="Line 81"/>
            <p:cNvSpPr>
              <a:spLocks noChangeShapeType="1"/>
            </p:cNvSpPr>
            <p:nvPr/>
          </p:nvSpPr>
          <p:spPr bwMode="auto">
            <a:xfrm>
              <a:off x="3504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1586" name="Text Box 82"/>
            <p:cNvSpPr txBox="1">
              <a:spLocks noChangeArrowheads="1"/>
            </p:cNvSpPr>
            <p:nvPr/>
          </p:nvSpPr>
          <p:spPr bwMode="auto">
            <a:xfrm>
              <a:off x="3316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p</a:t>
              </a:r>
            </a:p>
          </p:txBody>
        </p:sp>
      </p:grpSp>
      <p:sp>
        <p:nvSpPr>
          <p:cNvPr id="661547" name="Freeform 43"/>
          <p:cNvSpPr>
            <a:spLocks/>
          </p:cNvSpPr>
          <p:nvPr/>
        </p:nvSpPr>
        <p:spPr bwMode="auto">
          <a:xfrm>
            <a:off x="6323013" y="1828800"/>
            <a:ext cx="639762" cy="609600"/>
          </a:xfrm>
          <a:custGeom>
            <a:avLst/>
            <a:gdLst/>
            <a:ahLst/>
            <a:cxnLst>
              <a:cxn ang="0">
                <a:pos x="289" y="0"/>
              </a:cxn>
              <a:cxn ang="0">
                <a:pos x="403" y="41"/>
              </a:cxn>
              <a:cxn ang="0">
                <a:pos x="289" y="144"/>
              </a:cxn>
              <a:cxn ang="0">
                <a:pos x="16" y="272"/>
              </a:cxn>
              <a:cxn ang="0">
                <a:pos x="193" y="384"/>
              </a:cxn>
            </a:cxnLst>
            <a:rect l="0" t="0" r="r" b="b"/>
            <a:pathLst>
              <a:path w="403" h="384">
                <a:moveTo>
                  <a:pt x="289" y="0"/>
                </a:moveTo>
                <a:cubicBezTo>
                  <a:pt x="308" y="7"/>
                  <a:pt x="403" y="17"/>
                  <a:pt x="403" y="41"/>
                </a:cubicBezTo>
                <a:cubicBezTo>
                  <a:pt x="403" y="65"/>
                  <a:pt x="353" y="106"/>
                  <a:pt x="289" y="144"/>
                </a:cubicBezTo>
                <a:cubicBezTo>
                  <a:pt x="225" y="182"/>
                  <a:pt x="32" y="232"/>
                  <a:pt x="16" y="272"/>
                </a:cubicBezTo>
                <a:cubicBezTo>
                  <a:pt x="0" y="312"/>
                  <a:pt x="156" y="361"/>
                  <a:pt x="193" y="384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87" name="Freeform 83"/>
          <p:cNvSpPr>
            <a:spLocks/>
          </p:cNvSpPr>
          <p:nvPr/>
        </p:nvSpPr>
        <p:spPr bwMode="auto">
          <a:xfrm>
            <a:off x="7011988" y="1828800"/>
            <a:ext cx="476250" cy="666750"/>
          </a:xfrm>
          <a:custGeom>
            <a:avLst/>
            <a:gdLst/>
            <a:ahLst/>
            <a:cxnLst>
              <a:cxn ang="0">
                <a:pos x="133" y="420"/>
              </a:cxn>
              <a:cxn ang="0">
                <a:pos x="282" y="346"/>
              </a:cxn>
              <a:cxn ang="0">
                <a:pos x="240" y="255"/>
              </a:cxn>
              <a:cxn ang="0">
                <a:pos x="26" y="132"/>
              </a:cxn>
              <a:cxn ang="0">
                <a:pos x="84" y="0"/>
              </a:cxn>
            </a:cxnLst>
            <a:rect l="0" t="0" r="r" b="b"/>
            <a:pathLst>
              <a:path w="300" h="420">
                <a:moveTo>
                  <a:pt x="133" y="420"/>
                </a:moveTo>
                <a:cubicBezTo>
                  <a:pt x="158" y="408"/>
                  <a:pt x="264" y="374"/>
                  <a:pt x="282" y="346"/>
                </a:cubicBezTo>
                <a:cubicBezTo>
                  <a:pt x="300" y="318"/>
                  <a:pt x="283" y="291"/>
                  <a:pt x="240" y="255"/>
                </a:cubicBezTo>
                <a:cubicBezTo>
                  <a:pt x="197" y="219"/>
                  <a:pt x="52" y="174"/>
                  <a:pt x="26" y="132"/>
                </a:cubicBezTo>
                <a:cubicBezTo>
                  <a:pt x="0" y="90"/>
                  <a:pt x="72" y="27"/>
                  <a:pt x="84" y="0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1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1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47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4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62536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</a:t>
            </a:r>
            <a:r>
              <a:rPr lang="en-US" altLang="zh-CN" sz="2000" b="1" i="1">
                <a:solidFill>
                  <a:schemeClr val="accent2"/>
                </a:solidFill>
              </a:rPr>
              <a:t>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62537" name="AutoShape 9"/>
          <p:cNvSpPr>
            <a:spLocks/>
          </p:cNvSpPr>
          <p:nvPr/>
        </p:nvSpPr>
        <p:spPr bwMode="auto">
          <a:xfrm>
            <a:off x="6096000" y="46482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22417"/>
              <a:gd name="adj5" fmla="val -104764"/>
              <a:gd name="adj6" fmla="val -8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找到位置，插入</a:t>
            </a:r>
          </a:p>
        </p:txBody>
      </p:sp>
      <p:grpSp>
        <p:nvGrpSpPr>
          <p:cNvPr id="662568" name="Group 40"/>
          <p:cNvGrpSpPr>
            <a:grpSpLocks/>
          </p:cNvGrpSpPr>
          <p:nvPr/>
        </p:nvGrpSpPr>
        <p:grpSpPr bwMode="auto">
          <a:xfrm>
            <a:off x="2514600" y="838200"/>
            <a:ext cx="6400800" cy="2209800"/>
            <a:chOff x="1584" y="528"/>
            <a:chExt cx="4032" cy="1392"/>
          </a:xfrm>
        </p:grpSpPr>
        <p:sp>
          <p:nvSpPr>
            <p:cNvPr id="662539" name="Rectangle 11"/>
            <p:cNvSpPr>
              <a:spLocks noChangeArrowheads="1"/>
            </p:cNvSpPr>
            <p:nvPr/>
          </p:nvSpPr>
          <p:spPr bwMode="auto">
            <a:xfrm>
              <a:off x="1584" y="52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62540" name="Text Box 12"/>
            <p:cNvSpPr txBox="1">
              <a:spLocks noChangeArrowheads="1"/>
            </p:cNvSpPr>
            <p:nvPr/>
          </p:nvSpPr>
          <p:spPr bwMode="auto">
            <a:xfrm>
              <a:off x="1636" y="96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sp>
          <p:nvSpPr>
            <p:cNvPr id="662542" name="Rectangle 14"/>
            <p:cNvSpPr>
              <a:spLocks noChangeArrowheads="1"/>
            </p:cNvSpPr>
            <p:nvPr/>
          </p:nvSpPr>
          <p:spPr bwMode="auto">
            <a:xfrm>
              <a:off x="2912" y="1052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 b="1">
                  <a:solidFill>
                    <a:srgbClr val="FFFFFF"/>
                  </a:solidFill>
                </a:rPr>
                <a:t> 9     </a:t>
              </a:r>
            </a:p>
          </p:txBody>
        </p:sp>
        <p:sp>
          <p:nvSpPr>
            <p:cNvPr id="662543" name="Line 15"/>
            <p:cNvSpPr>
              <a:spLocks noChangeShapeType="1"/>
            </p:cNvSpPr>
            <p:nvPr/>
          </p:nvSpPr>
          <p:spPr bwMode="auto">
            <a:xfrm>
              <a:off x="3152" y="1052"/>
              <a:ext cx="0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2545" name="Group 17"/>
            <p:cNvGrpSpPr>
              <a:grpSpLocks/>
            </p:cNvGrpSpPr>
            <p:nvPr/>
          </p:nvGrpSpPr>
          <p:grpSpPr bwMode="auto">
            <a:xfrm>
              <a:off x="3536" y="1056"/>
              <a:ext cx="432" cy="144"/>
              <a:chOff x="4224" y="2492"/>
              <a:chExt cx="432" cy="144"/>
            </a:xfrm>
          </p:grpSpPr>
          <p:sp>
            <p:nvSpPr>
              <p:cNvPr id="662546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15     </a:t>
                </a:r>
              </a:p>
            </p:txBody>
          </p:sp>
          <p:sp>
            <p:nvSpPr>
              <p:cNvPr id="662547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2548" name="Line 20"/>
            <p:cNvSpPr>
              <a:spLocks noChangeShapeType="1"/>
            </p:cNvSpPr>
            <p:nvPr/>
          </p:nvSpPr>
          <p:spPr bwMode="auto">
            <a:xfrm>
              <a:off x="3296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2550" name="Rectangle 22"/>
            <p:cNvSpPr>
              <a:spLocks noChangeArrowheads="1"/>
            </p:cNvSpPr>
            <p:nvPr/>
          </p:nvSpPr>
          <p:spPr bwMode="auto">
            <a:xfrm>
              <a:off x="4732" y="1056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 b="1">
                  <a:solidFill>
                    <a:srgbClr val="FFFFFF"/>
                  </a:solidFill>
                </a:rPr>
                <a:t>31     </a:t>
              </a:r>
            </a:p>
          </p:txBody>
        </p:sp>
        <p:sp>
          <p:nvSpPr>
            <p:cNvPr id="662551" name="Line 23"/>
            <p:cNvSpPr>
              <a:spLocks noChangeShapeType="1"/>
            </p:cNvSpPr>
            <p:nvPr/>
          </p:nvSpPr>
          <p:spPr bwMode="auto">
            <a:xfrm>
              <a:off x="4972" y="1056"/>
              <a:ext cx="0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2552" name="Line 24"/>
            <p:cNvSpPr>
              <a:spLocks noChangeShapeType="1"/>
            </p:cNvSpPr>
            <p:nvPr/>
          </p:nvSpPr>
          <p:spPr bwMode="auto">
            <a:xfrm>
              <a:off x="5116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2553" name="Text Box 25"/>
            <p:cNvSpPr txBox="1">
              <a:spLocks noChangeArrowheads="1"/>
            </p:cNvSpPr>
            <p:nvPr/>
          </p:nvSpPr>
          <p:spPr bwMode="auto">
            <a:xfrm>
              <a:off x="5356" y="1038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…</a:t>
              </a:r>
            </a:p>
          </p:txBody>
        </p:sp>
        <p:sp>
          <p:nvSpPr>
            <p:cNvPr id="662555" name="Rectangle 27"/>
            <p:cNvSpPr>
              <a:spLocks noChangeArrowheads="1"/>
            </p:cNvSpPr>
            <p:nvPr/>
          </p:nvSpPr>
          <p:spPr bwMode="auto">
            <a:xfrm>
              <a:off x="2288" y="1038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 b="1">
                  <a:solidFill>
                    <a:srgbClr val="FFFFFF"/>
                  </a:solidFill>
                </a:rPr>
                <a:t> 5</a:t>
              </a:r>
            </a:p>
          </p:txBody>
        </p:sp>
        <p:sp>
          <p:nvSpPr>
            <p:cNvPr id="662556" name="Line 28"/>
            <p:cNvSpPr>
              <a:spLocks noChangeShapeType="1"/>
            </p:cNvSpPr>
            <p:nvPr/>
          </p:nvSpPr>
          <p:spPr bwMode="auto">
            <a:xfrm>
              <a:off x="2528" y="1038"/>
              <a:ext cx="0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2557" name="Line 29"/>
            <p:cNvSpPr>
              <a:spLocks noChangeShapeType="1"/>
            </p:cNvSpPr>
            <p:nvPr/>
          </p:nvSpPr>
          <p:spPr bwMode="auto">
            <a:xfrm>
              <a:off x="2048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2558" name="Line 30"/>
            <p:cNvSpPr>
              <a:spLocks noChangeShapeType="1"/>
            </p:cNvSpPr>
            <p:nvPr/>
          </p:nvSpPr>
          <p:spPr bwMode="auto">
            <a:xfrm>
              <a:off x="2672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2560" name="Rectangle 32"/>
            <p:cNvSpPr>
              <a:spLocks noChangeArrowheads="1"/>
            </p:cNvSpPr>
            <p:nvPr/>
          </p:nvSpPr>
          <p:spPr bwMode="auto">
            <a:xfrm>
              <a:off x="4128" y="1056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 b="1">
                  <a:solidFill>
                    <a:srgbClr val="FFFFFF"/>
                  </a:solidFill>
                </a:rPr>
                <a:t>20</a:t>
              </a:r>
            </a:p>
          </p:txBody>
        </p:sp>
        <p:sp>
          <p:nvSpPr>
            <p:cNvPr id="662561" name="Line 33"/>
            <p:cNvSpPr>
              <a:spLocks noChangeShapeType="1"/>
            </p:cNvSpPr>
            <p:nvPr/>
          </p:nvSpPr>
          <p:spPr bwMode="auto">
            <a:xfrm>
              <a:off x="4368" y="1056"/>
              <a:ext cx="0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2562" name="Line 34"/>
            <p:cNvSpPr>
              <a:spLocks noChangeShapeType="1"/>
            </p:cNvSpPr>
            <p:nvPr/>
          </p:nvSpPr>
          <p:spPr bwMode="auto">
            <a:xfrm>
              <a:off x="3888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2563" name="Line 35"/>
            <p:cNvSpPr>
              <a:spLocks noChangeShapeType="1"/>
            </p:cNvSpPr>
            <p:nvPr/>
          </p:nvSpPr>
          <p:spPr bwMode="auto">
            <a:xfrm>
              <a:off x="4512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8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63560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</a:t>
            </a:r>
            <a:r>
              <a:rPr lang="en-US" altLang="zh-CN" sz="2000" b="1" i="1">
                <a:solidFill>
                  <a:srgbClr val="0000FF"/>
                </a:solidFill>
              </a:rPr>
              <a:t>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663561" name="AutoShape 9"/>
          <p:cNvSpPr>
            <a:spLocks/>
          </p:cNvSpPr>
          <p:nvPr/>
        </p:nvSpPr>
        <p:spPr bwMode="auto">
          <a:xfrm>
            <a:off x="6096000" y="4648200"/>
            <a:ext cx="1524000" cy="533400"/>
          </a:xfrm>
          <a:prstGeom prst="borderCallout2">
            <a:avLst>
              <a:gd name="adj1" fmla="val 21431"/>
              <a:gd name="adj2" fmla="val -5000"/>
              <a:gd name="adj3" fmla="val 21431"/>
              <a:gd name="adj4" fmla="val -30625"/>
              <a:gd name="adj5" fmla="val 157440"/>
              <a:gd name="adj6" fmla="val -1132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插入表尾</a:t>
            </a:r>
          </a:p>
        </p:txBody>
      </p:sp>
      <p:grpSp>
        <p:nvGrpSpPr>
          <p:cNvPr id="663611" name="Group 59"/>
          <p:cNvGrpSpPr>
            <a:grpSpLocks/>
          </p:cNvGrpSpPr>
          <p:nvPr/>
        </p:nvGrpSpPr>
        <p:grpSpPr bwMode="auto">
          <a:xfrm>
            <a:off x="2514600" y="1981200"/>
            <a:ext cx="6324600" cy="2209800"/>
            <a:chOff x="1584" y="1248"/>
            <a:chExt cx="3984" cy="1392"/>
          </a:xfrm>
        </p:grpSpPr>
        <p:sp>
          <p:nvSpPr>
            <p:cNvPr id="663563" name="Rectangle 11"/>
            <p:cNvSpPr>
              <a:spLocks noChangeArrowheads="1"/>
            </p:cNvSpPr>
            <p:nvPr/>
          </p:nvSpPr>
          <p:spPr bwMode="auto">
            <a:xfrm>
              <a:off x="1584" y="124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63564" name="Text Box 12"/>
            <p:cNvSpPr txBox="1">
              <a:spLocks noChangeArrowheads="1"/>
            </p:cNvSpPr>
            <p:nvPr/>
          </p:nvSpPr>
          <p:spPr bwMode="auto">
            <a:xfrm>
              <a:off x="1636" y="168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63606" name="Group 54"/>
            <p:cNvGrpSpPr>
              <a:grpSpLocks/>
            </p:cNvGrpSpPr>
            <p:nvPr/>
          </p:nvGrpSpPr>
          <p:grpSpPr bwMode="auto">
            <a:xfrm>
              <a:off x="2912" y="1772"/>
              <a:ext cx="432" cy="144"/>
              <a:chOff x="2912" y="1772"/>
              <a:chExt cx="432" cy="144"/>
            </a:xfrm>
          </p:grpSpPr>
          <p:sp>
            <p:nvSpPr>
              <p:cNvPr id="663566" name="Rectangle 14"/>
              <p:cNvSpPr>
                <a:spLocks noChangeArrowheads="1"/>
              </p:cNvSpPr>
              <p:nvPr/>
            </p:nvSpPr>
            <p:spPr bwMode="auto">
              <a:xfrm>
                <a:off x="2912" y="177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63567" name="Line 15"/>
              <p:cNvSpPr>
                <a:spLocks noChangeShapeType="1"/>
              </p:cNvSpPr>
              <p:nvPr/>
            </p:nvSpPr>
            <p:spPr bwMode="auto">
              <a:xfrm>
                <a:off x="3152" y="177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3605" name="Group 53"/>
            <p:cNvGrpSpPr>
              <a:grpSpLocks/>
            </p:cNvGrpSpPr>
            <p:nvPr/>
          </p:nvGrpSpPr>
          <p:grpSpPr bwMode="auto">
            <a:xfrm>
              <a:off x="3296" y="1776"/>
              <a:ext cx="672" cy="144"/>
              <a:chOff x="3296" y="1776"/>
              <a:chExt cx="672" cy="144"/>
            </a:xfrm>
          </p:grpSpPr>
          <p:grpSp>
            <p:nvGrpSpPr>
              <p:cNvPr id="663569" name="Group 17"/>
              <p:cNvGrpSpPr>
                <a:grpSpLocks/>
              </p:cNvGrpSpPr>
              <p:nvPr/>
            </p:nvGrpSpPr>
            <p:grpSpPr bwMode="auto">
              <a:xfrm>
                <a:off x="3536" y="1776"/>
                <a:ext cx="432" cy="144"/>
                <a:chOff x="4224" y="2492"/>
                <a:chExt cx="432" cy="144"/>
              </a:xfrm>
            </p:grpSpPr>
            <p:sp>
              <p:nvSpPr>
                <p:cNvPr id="663570" name="Rectangle 18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63571" name="Line 19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3572" name="Line 20"/>
              <p:cNvSpPr>
                <a:spLocks noChangeShapeType="1"/>
              </p:cNvSpPr>
              <p:nvPr/>
            </p:nvSpPr>
            <p:spPr bwMode="auto">
              <a:xfrm>
                <a:off x="3296" y="1848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3604" name="Group 52"/>
            <p:cNvGrpSpPr>
              <a:grpSpLocks/>
            </p:cNvGrpSpPr>
            <p:nvPr/>
          </p:nvGrpSpPr>
          <p:grpSpPr bwMode="auto">
            <a:xfrm>
              <a:off x="3920" y="1776"/>
              <a:ext cx="672" cy="144"/>
              <a:chOff x="3920" y="1776"/>
              <a:chExt cx="672" cy="144"/>
            </a:xfrm>
          </p:grpSpPr>
          <p:grpSp>
            <p:nvGrpSpPr>
              <p:cNvPr id="663574" name="Group 22"/>
              <p:cNvGrpSpPr>
                <a:grpSpLocks/>
              </p:cNvGrpSpPr>
              <p:nvPr/>
            </p:nvGrpSpPr>
            <p:grpSpPr bwMode="auto">
              <a:xfrm>
                <a:off x="4160" y="1776"/>
                <a:ext cx="432" cy="144"/>
                <a:chOff x="4224" y="2492"/>
                <a:chExt cx="432" cy="144"/>
              </a:xfrm>
            </p:grpSpPr>
            <p:sp>
              <p:nvSpPr>
                <p:cNvPr id="663575" name="Rectangle 23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^ </a:t>
                  </a:r>
                </a:p>
              </p:txBody>
            </p:sp>
            <p:sp>
              <p:nvSpPr>
                <p:cNvPr id="663576" name="Line 24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3577" name="Line 25"/>
              <p:cNvSpPr>
                <a:spLocks noChangeShapeType="1"/>
              </p:cNvSpPr>
              <p:nvPr/>
            </p:nvSpPr>
            <p:spPr bwMode="auto">
              <a:xfrm>
                <a:off x="3920" y="1848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3603" name="Group 51"/>
            <p:cNvGrpSpPr>
              <a:grpSpLocks/>
            </p:cNvGrpSpPr>
            <p:nvPr/>
          </p:nvGrpSpPr>
          <p:grpSpPr bwMode="auto">
            <a:xfrm>
              <a:off x="2048" y="1758"/>
              <a:ext cx="864" cy="144"/>
              <a:chOff x="2048" y="1758"/>
              <a:chExt cx="864" cy="144"/>
            </a:xfrm>
          </p:grpSpPr>
          <p:grpSp>
            <p:nvGrpSpPr>
              <p:cNvPr id="663579" name="Group 27"/>
              <p:cNvGrpSpPr>
                <a:grpSpLocks/>
              </p:cNvGrpSpPr>
              <p:nvPr/>
            </p:nvGrpSpPr>
            <p:grpSpPr bwMode="auto">
              <a:xfrm>
                <a:off x="2288" y="1758"/>
                <a:ext cx="432" cy="144"/>
                <a:chOff x="4224" y="2492"/>
                <a:chExt cx="432" cy="144"/>
              </a:xfrm>
            </p:grpSpPr>
            <p:sp>
              <p:nvSpPr>
                <p:cNvPr id="663580" name="Rectangle 28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63581" name="Line 29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3582" name="Line 30"/>
              <p:cNvSpPr>
                <a:spLocks noChangeShapeType="1"/>
              </p:cNvSpPr>
              <p:nvPr/>
            </p:nvSpPr>
            <p:spPr bwMode="auto">
              <a:xfrm>
                <a:off x="2048" y="1830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3583" name="Line 31"/>
              <p:cNvSpPr>
                <a:spLocks noChangeShapeType="1"/>
              </p:cNvSpPr>
              <p:nvPr/>
            </p:nvSpPr>
            <p:spPr bwMode="auto">
              <a:xfrm>
                <a:off x="2672" y="1830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3602" name="Group 50"/>
            <p:cNvGrpSpPr>
              <a:grpSpLocks/>
            </p:cNvGrpSpPr>
            <p:nvPr/>
          </p:nvGrpSpPr>
          <p:grpSpPr bwMode="auto">
            <a:xfrm>
              <a:off x="4340" y="2169"/>
              <a:ext cx="844" cy="231"/>
              <a:chOff x="4340" y="2169"/>
              <a:chExt cx="844" cy="231"/>
            </a:xfrm>
          </p:grpSpPr>
          <p:grpSp>
            <p:nvGrpSpPr>
              <p:cNvPr id="663585" name="Group 33"/>
              <p:cNvGrpSpPr>
                <a:grpSpLocks/>
              </p:cNvGrpSpPr>
              <p:nvPr/>
            </p:nvGrpSpPr>
            <p:grpSpPr bwMode="auto">
              <a:xfrm>
                <a:off x="4752" y="2213"/>
                <a:ext cx="432" cy="144"/>
                <a:chOff x="4224" y="2492"/>
                <a:chExt cx="432" cy="144"/>
              </a:xfrm>
            </p:grpSpPr>
            <p:sp>
              <p:nvSpPr>
                <p:cNvPr id="663586" name="Rectangle 3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99   ^</a:t>
                  </a:r>
                </a:p>
              </p:txBody>
            </p:sp>
            <p:sp>
              <p:nvSpPr>
                <p:cNvPr id="663587" name="Line 3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3588" name="Line 36"/>
              <p:cNvSpPr>
                <a:spLocks noChangeShapeType="1"/>
              </p:cNvSpPr>
              <p:nvPr/>
            </p:nvSpPr>
            <p:spPr bwMode="auto">
              <a:xfrm>
                <a:off x="4512" y="2285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3589" name="Text Box 37"/>
              <p:cNvSpPr txBox="1">
                <a:spLocks noChangeArrowheads="1"/>
              </p:cNvSpPr>
              <p:nvPr/>
            </p:nvSpPr>
            <p:spPr bwMode="auto">
              <a:xfrm>
                <a:off x="4340" y="2169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rgbClr val="FFFFFF"/>
                    </a:solidFill>
                  </a:rPr>
                  <a:t>s</a:t>
                </a:r>
              </a:p>
            </p:txBody>
          </p:sp>
        </p:grpSp>
        <p:grpSp>
          <p:nvGrpSpPr>
            <p:cNvPr id="663610" name="Group 58"/>
            <p:cNvGrpSpPr>
              <a:grpSpLocks/>
            </p:cNvGrpSpPr>
            <p:nvPr/>
          </p:nvGrpSpPr>
          <p:grpSpPr bwMode="auto">
            <a:xfrm>
              <a:off x="4224" y="1405"/>
              <a:ext cx="188" cy="371"/>
              <a:chOff x="4224" y="1405"/>
              <a:chExt cx="188" cy="371"/>
            </a:xfrm>
          </p:grpSpPr>
          <p:sp>
            <p:nvSpPr>
              <p:cNvPr id="663591" name="Line 39"/>
              <p:cNvSpPr>
                <a:spLocks noChangeShapeType="1"/>
              </p:cNvSpPr>
              <p:nvPr/>
            </p:nvSpPr>
            <p:spPr bwMode="auto">
              <a:xfrm>
                <a:off x="4412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3592" name="Text Box 40"/>
              <p:cNvSpPr txBox="1">
                <a:spLocks noChangeArrowheads="1"/>
              </p:cNvSpPr>
              <p:nvPr/>
            </p:nvSpPr>
            <p:spPr bwMode="auto">
              <a:xfrm>
                <a:off x="4224" y="140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>
                    <a:solidFill>
                      <a:srgbClr val="FFFFFF"/>
                    </a:solidFill>
                  </a:rPr>
                  <a:t>q</a:t>
                </a:r>
              </a:p>
            </p:txBody>
          </p:sp>
        </p:grpSp>
        <p:grpSp>
          <p:nvGrpSpPr>
            <p:cNvPr id="663609" name="Group 57"/>
            <p:cNvGrpSpPr>
              <a:grpSpLocks/>
            </p:cNvGrpSpPr>
            <p:nvPr/>
          </p:nvGrpSpPr>
          <p:grpSpPr bwMode="auto">
            <a:xfrm>
              <a:off x="4848" y="1405"/>
              <a:ext cx="188" cy="371"/>
              <a:chOff x="4848" y="1405"/>
              <a:chExt cx="188" cy="371"/>
            </a:xfrm>
          </p:grpSpPr>
          <p:sp>
            <p:nvSpPr>
              <p:cNvPr id="663594" name="Line 42"/>
              <p:cNvSpPr>
                <a:spLocks noChangeShapeType="1"/>
              </p:cNvSpPr>
              <p:nvPr/>
            </p:nvSpPr>
            <p:spPr bwMode="auto">
              <a:xfrm>
                <a:off x="5036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3595" name="Text Box 43"/>
              <p:cNvSpPr txBox="1">
                <a:spLocks noChangeArrowheads="1"/>
              </p:cNvSpPr>
              <p:nvPr/>
            </p:nvSpPr>
            <p:spPr bwMode="auto">
              <a:xfrm>
                <a:off x="4848" y="140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>
                    <a:solidFill>
                      <a:srgbClr val="FFFFFF"/>
                    </a:solidFill>
                  </a:rPr>
                  <a:t>p</a:t>
                </a:r>
              </a:p>
            </p:txBody>
          </p:sp>
        </p:grp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61" grpId="0" animBg="1" autoUpdateAnimBg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</a:t>
            </a:r>
            <a:r>
              <a:rPr lang="en-US" altLang="zh-CN" sz="2000" b="1" i="1">
                <a:solidFill>
                  <a:srgbClr val="0000FF"/>
                </a:solidFill>
              </a:rPr>
              <a:t>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664585" name="AutoShape 9"/>
          <p:cNvSpPr>
            <a:spLocks/>
          </p:cNvSpPr>
          <p:nvPr/>
        </p:nvSpPr>
        <p:spPr bwMode="auto">
          <a:xfrm>
            <a:off x="6096000" y="4648200"/>
            <a:ext cx="1524000" cy="533400"/>
          </a:xfrm>
          <a:prstGeom prst="borderCallout2">
            <a:avLst>
              <a:gd name="adj1" fmla="val 21431"/>
              <a:gd name="adj2" fmla="val -5000"/>
              <a:gd name="adj3" fmla="val 21431"/>
              <a:gd name="adj4" fmla="val -30625"/>
              <a:gd name="adj5" fmla="val 157440"/>
              <a:gd name="adj6" fmla="val -1132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插入表尾</a:t>
            </a:r>
          </a:p>
        </p:txBody>
      </p:sp>
      <p:grpSp>
        <p:nvGrpSpPr>
          <p:cNvPr id="664625" name="Group 49"/>
          <p:cNvGrpSpPr>
            <a:grpSpLocks/>
          </p:cNvGrpSpPr>
          <p:nvPr/>
        </p:nvGrpSpPr>
        <p:grpSpPr bwMode="auto">
          <a:xfrm>
            <a:off x="2514600" y="1981200"/>
            <a:ext cx="6324600" cy="2209800"/>
            <a:chOff x="1584" y="1248"/>
            <a:chExt cx="3984" cy="1392"/>
          </a:xfrm>
        </p:grpSpPr>
        <p:sp>
          <p:nvSpPr>
            <p:cNvPr id="664626" name="Rectangle 50"/>
            <p:cNvSpPr>
              <a:spLocks noChangeArrowheads="1"/>
            </p:cNvSpPr>
            <p:nvPr/>
          </p:nvSpPr>
          <p:spPr bwMode="auto">
            <a:xfrm>
              <a:off x="1584" y="124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64627" name="Text Box 51"/>
            <p:cNvSpPr txBox="1">
              <a:spLocks noChangeArrowheads="1"/>
            </p:cNvSpPr>
            <p:nvPr/>
          </p:nvSpPr>
          <p:spPr bwMode="auto">
            <a:xfrm>
              <a:off x="1636" y="168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64628" name="Group 52"/>
            <p:cNvGrpSpPr>
              <a:grpSpLocks/>
            </p:cNvGrpSpPr>
            <p:nvPr/>
          </p:nvGrpSpPr>
          <p:grpSpPr bwMode="auto">
            <a:xfrm>
              <a:off x="2912" y="1772"/>
              <a:ext cx="432" cy="144"/>
              <a:chOff x="2912" y="1772"/>
              <a:chExt cx="432" cy="144"/>
            </a:xfrm>
          </p:grpSpPr>
          <p:sp>
            <p:nvSpPr>
              <p:cNvPr id="664629" name="Rectangle 53"/>
              <p:cNvSpPr>
                <a:spLocks noChangeArrowheads="1"/>
              </p:cNvSpPr>
              <p:nvPr/>
            </p:nvSpPr>
            <p:spPr bwMode="auto">
              <a:xfrm>
                <a:off x="2912" y="177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64630" name="Line 54"/>
              <p:cNvSpPr>
                <a:spLocks noChangeShapeType="1"/>
              </p:cNvSpPr>
              <p:nvPr/>
            </p:nvSpPr>
            <p:spPr bwMode="auto">
              <a:xfrm>
                <a:off x="3152" y="177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4631" name="Group 55"/>
            <p:cNvGrpSpPr>
              <a:grpSpLocks/>
            </p:cNvGrpSpPr>
            <p:nvPr/>
          </p:nvGrpSpPr>
          <p:grpSpPr bwMode="auto">
            <a:xfrm>
              <a:off x="3296" y="1776"/>
              <a:ext cx="672" cy="144"/>
              <a:chOff x="3296" y="1776"/>
              <a:chExt cx="672" cy="144"/>
            </a:xfrm>
          </p:grpSpPr>
          <p:grpSp>
            <p:nvGrpSpPr>
              <p:cNvPr id="664632" name="Group 56"/>
              <p:cNvGrpSpPr>
                <a:grpSpLocks/>
              </p:cNvGrpSpPr>
              <p:nvPr/>
            </p:nvGrpSpPr>
            <p:grpSpPr bwMode="auto">
              <a:xfrm>
                <a:off x="3536" y="1776"/>
                <a:ext cx="432" cy="144"/>
                <a:chOff x="4224" y="2492"/>
                <a:chExt cx="432" cy="144"/>
              </a:xfrm>
            </p:grpSpPr>
            <p:sp>
              <p:nvSpPr>
                <p:cNvPr id="664633" name="Rectangle 5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64634" name="Line 5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4635" name="Line 59"/>
              <p:cNvSpPr>
                <a:spLocks noChangeShapeType="1"/>
              </p:cNvSpPr>
              <p:nvPr/>
            </p:nvSpPr>
            <p:spPr bwMode="auto">
              <a:xfrm>
                <a:off x="3296" y="1848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4636" name="Group 60"/>
            <p:cNvGrpSpPr>
              <a:grpSpLocks/>
            </p:cNvGrpSpPr>
            <p:nvPr/>
          </p:nvGrpSpPr>
          <p:grpSpPr bwMode="auto">
            <a:xfrm>
              <a:off x="3920" y="1776"/>
              <a:ext cx="672" cy="144"/>
              <a:chOff x="3920" y="1776"/>
              <a:chExt cx="672" cy="144"/>
            </a:xfrm>
          </p:grpSpPr>
          <p:grpSp>
            <p:nvGrpSpPr>
              <p:cNvPr id="664637" name="Group 61"/>
              <p:cNvGrpSpPr>
                <a:grpSpLocks/>
              </p:cNvGrpSpPr>
              <p:nvPr/>
            </p:nvGrpSpPr>
            <p:grpSpPr bwMode="auto">
              <a:xfrm>
                <a:off x="4160" y="1776"/>
                <a:ext cx="432" cy="144"/>
                <a:chOff x="4224" y="2492"/>
                <a:chExt cx="432" cy="144"/>
              </a:xfrm>
            </p:grpSpPr>
            <p:sp>
              <p:nvSpPr>
                <p:cNvPr id="664638" name="Rectangle 62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</a:t>
                  </a:r>
                </a:p>
              </p:txBody>
            </p:sp>
            <p:sp>
              <p:nvSpPr>
                <p:cNvPr id="664639" name="Line 63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4640" name="Line 64"/>
              <p:cNvSpPr>
                <a:spLocks noChangeShapeType="1"/>
              </p:cNvSpPr>
              <p:nvPr/>
            </p:nvSpPr>
            <p:spPr bwMode="auto">
              <a:xfrm>
                <a:off x="3920" y="1848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4641" name="Group 65"/>
            <p:cNvGrpSpPr>
              <a:grpSpLocks/>
            </p:cNvGrpSpPr>
            <p:nvPr/>
          </p:nvGrpSpPr>
          <p:grpSpPr bwMode="auto">
            <a:xfrm>
              <a:off x="2048" y="1758"/>
              <a:ext cx="864" cy="144"/>
              <a:chOff x="2048" y="1758"/>
              <a:chExt cx="864" cy="144"/>
            </a:xfrm>
          </p:grpSpPr>
          <p:grpSp>
            <p:nvGrpSpPr>
              <p:cNvPr id="664642" name="Group 66"/>
              <p:cNvGrpSpPr>
                <a:grpSpLocks/>
              </p:cNvGrpSpPr>
              <p:nvPr/>
            </p:nvGrpSpPr>
            <p:grpSpPr bwMode="auto">
              <a:xfrm>
                <a:off x="2288" y="1758"/>
                <a:ext cx="432" cy="144"/>
                <a:chOff x="4224" y="2492"/>
                <a:chExt cx="432" cy="144"/>
              </a:xfrm>
            </p:grpSpPr>
            <p:sp>
              <p:nvSpPr>
                <p:cNvPr id="664643" name="Rectangle 6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64644" name="Line 6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4645" name="Line 69"/>
              <p:cNvSpPr>
                <a:spLocks noChangeShapeType="1"/>
              </p:cNvSpPr>
              <p:nvPr/>
            </p:nvSpPr>
            <p:spPr bwMode="auto">
              <a:xfrm>
                <a:off x="2048" y="1830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4646" name="Line 70"/>
              <p:cNvSpPr>
                <a:spLocks noChangeShapeType="1"/>
              </p:cNvSpPr>
              <p:nvPr/>
            </p:nvSpPr>
            <p:spPr bwMode="auto">
              <a:xfrm>
                <a:off x="2672" y="1830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4647" name="Group 71"/>
            <p:cNvGrpSpPr>
              <a:grpSpLocks/>
            </p:cNvGrpSpPr>
            <p:nvPr/>
          </p:nvGrpSpPr>
          <p:grpSpPr bwMode="auto">
            <a:xfrm>
              <a:off x="4340" y="2169"/>
              <a:ext cx="844" cy="231"/>
              <a:chOff x="4340" y="2169"/>
              <a:chExt cx="844" cy="231"/>
            </a:xfrm>
          </p:grpSpPr>
          <p:grpSp>
            <p:nvGrpSpPr>
              <p:cNvPr id="664648" name="Group 72"/>
              <p:cNvGrpSpPr>
                <a:grpSpLocks/>
              </p:cNvGrpSpPr>
              <p:nvPr/>
            </p:nvGrpSpPr>
            <p:grpSpPr bwMode="auto">
              <a:xfrm>
                <a:off x="4752" y="2213"/>
                <a:ext cx="432" cy="144"/>
                <a:chOff x="4224" y="2492"/>
                <a:chExt cx="432" cy="144"/>
              </a:xfrm>
            </p:grpSpPr>
            <p:sp>
              <p:nvSpPr>
                <p:cNvPr id="664649" name="Rectangle 73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99   ^</a:t>
                  </a:r>
                </a:p>
              </p:txBody>
            </p:sp>
            <p:sp>
              <p:nvSpPr>
                <p:cNvPr id="664650" name="Line 74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4651" name="Line 75"/>
              <p:cNvSpPr>
                <a:spLocks noChangeShapeType="1"/>
              </p:cNvSpPr>
              <p:nvPr/>
            </p:nvSpPr>
            <p:spPr bwMode="auto">
              <a:xfrm>
                <a:off x="4512" y="2285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4652" name="Text Box 76"/>
              <p:cNvSpPr txBox="1">
                <a:spLocks noChangeArrowheads="1"/>
              </p:cNvSpPr>
              <p:nvPr/>
            </p:nvSpPr>
            <p:spPr bwMode="auto">
              <a:xfrm>
                <a:off x="4340" y="2169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rgbClr val="FFFFFF"/>
                    </a:solidFill>
                  </a:rPr>
                  <a:t>s</a:t>
                </a:r>
              </a:p>
            </p:txBody>
          </p:sp>
        </p:grpSp>
        <p:grpSp>
          <p:nvGrpSpPr>
            <p:cNvPr id="664653" name="Group 77"/>
            <p:cNvGrpSpPr>
              <a:grpSpLocks/>
            </p:cNvGrpSpPr>
            <p:nvPr/>
          </p:nvGrpSpPr>
          <p:grpSpPr bwMode="auto">
            <a:xfrm>
              <a:off x="4224" y="1405"/>
              <a:ext cx="188" cy="371"/>
              <a:chOff x="4224" y="1405"/>
              <a:chExt cx="188" cy="371"/>
            </a:xfrm>
          </p:grpSpPr>
          <p:sp>
            <p:nvSpPr>
              <p:cNvPr id="664654" name="Line 78"/>
              <p:cNvSpPr>
                <a:spLocks noChangeShapeType="1"/>
              </p:cNvSpPr>
              <p:nvPr/>
            </p:nvSpPr>
            <p:spPr bwMode="auto">
              <a:xfrm>
                <a:off x="4412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4655" name="Text Box 79"/>
              <p:cNvSpPr txBox="1">
                <a:spLocks noChangeArrowheads="1"/>
              </p:cNvSpPr>
              <p:nvPr/>
            </p:nvSpPr>
            <p:spPr bwMode="auto">
              <a:xfrm>
                <a:off x="4224" y="140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>
                    <a:solidFill>
                      <a:srgbClr val="FFFFFF"/>
                    </a:solidFill>
                  </a:rPr>
                  <a:t>q</a:t>
                </a:r>
              </a:p>
            </p:txBody>
          </p:sp>
        </p:grpSp>
        <p:grpSp>
          <p:nvGrpSpPr>
            <p:cNvPr id="664656" name="Group 80"/>
            <p:cNvGrpSpPr>
              <a:grpSpLocks/>
            </p:cNvGrpSpPr>
            <p:nvPr/>
          </p:nvGrpSpPr>
          <p:grpSpPr bwMode="auto">
            <a:xfrm>
              <a:off x="4848" y="1405"/>
              <a:ext cx="188" cy="371"/>
              <a:chOff x="4848" y="1405"/>
              <a:chExt cx="188" cy="371"/>
            </a:xfrm>
          </p:grpSpPr>
          <p:sp>
            <p:nvSpPr>
              <p:cNvPr id="664657" name="Line 81"/>
              <p:cNvSpPr>
                <a:spLocks noChangeShapeType="1"/>
              </p:cNvSpPr>
              <p:nvPr/>
            </p:nvSpPr>
            <p:spPr bwMode="auto">
              <a:xfrm>
                <a:off x="5036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4658" name="Text Box 82"/>
              <p:cNvSpPr txBox="1">
                <a:spLocks noChangeArrowheads="1"/>
              </p:cNvSpPr>
              <p:nvPr/>
            </p:nvSpPr>
            <p:spPr bwMode="auto">
              <a:xfrm>
                <a:off x="4848" y="140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>
                    <a:solidFill>
                      <a:srgbClr val="FFFFFF"/>
                    </a:solidFill>
                  </a:rPr>
                  <a:t>p</a:t>
                </a:r>
              </a:p>
            </p:txBody>
          </p:sp>
        </p:grpSp>
      </p:grpSp>
      <p:sp>
        <p:nvSpPr>
          <p:cNvPr id="664620" name="Freeform 44"/>
          <p:cNvSpPr>
            <a:spLocks/>
          </p:cNvSpPr>
          <p:nvPr/>
        </p:nvSpPr>
        <p:spPr bwMode="auto">
          <a:xfrm>
            <a:off x="7159625" y="2971800"/>
            <a:ext cx="395288" cy="60960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21" y="29"/>
              </a:cxn>
              <a:cxn ang="0">
                <a:pos x="172" y="111"/>
              </a:cxn>
              <a:cxn ang="0">
                <a:pos x="16" y="202"/>
              </a:cxn>
              <a:cxn ang="0">
                <a:pos x="73" y="333"/>
              </a:cxn>
              <a:cxn ang="0">
                <a:pos x="242" y="384"/>
              </a:cxn>
            </a:cxnLst>
            <a:rect l="0" t="0" r="r" b="b"/>
            <a:pathLst>
              <a:path w="249" h="384">
                <a:moveTo>
                  <a:pt x="2" y="0"/>
                </a:moveTo>
                <a:cubicBezTo>
                  <a:pt x="38" y="5"/>
                  <a:pt x="193" y="10"/>
                  <a:pt x="221" y="29"/>
                </a:cubicBezTo>
                <a:cubicBezTo>
                  <a:pt x="249" y="48"/>
                  <a:pt x="206" y="82"/>
                  <a:pt x="172" y="111"/>
                </a:cubicBezTo>
                <a:cubicBezTo>
                  <a:pt x="138" y="140"/>
                  <a:pt x="32" y="165"/>
                  <a:pt x="16" y="202"/>
                </a:cubicBezTo>
                <a:cubicBezTo>
                  <a:pt x="0" y="239"/>
                  <a:pt x="36" y="303"/>
                  <a:pt x="73" y="333"/>
                </a:cubicBezTo>
                <a:cubicBezTo>
                  <a:pt x="110" y="363"/>
                  <a:pt x="207" y="374"/>
                  <a:pt x="242" y="384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4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4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620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6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65608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</a:t>
            </a:r>
            <a:r>
              <a:rPr lang="en-US" altLang="zh-CN" sz="2000" b="1" i="1">
                <a:solidFill>
                  <a:srgbClr val="0000FF"/>
                </a:solidFill>
              </a:rPr>
              <a:t>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665609" name="AutoShape 9"/>
          <p:cNvSpPr>
            <a:spLocks/>
          </p:cNvSpPr>
          <p:nvPr/>
        </p:nvSpPr>
        <p:spPr bwMode="auto">
          <a:xfrm>
            <a:off x="6096000" y="4648200"/>
            <a:ext cx="1524000" cy="533400"/>
          </a:xfrm>
          <a:prstGeom prst="borderCallout2">
            <a:avLst>
              <a:gd name="adj1" fmla="val 21431"/>
              <a:gd name="adj2" fmla="val -5000"/>
              <a:gd name="adj3" fmla="val 21431"/>
              <a:gd name="adj4" fmla="val -30625"/>
              <a:gd name="adj5" fmla="val 157440"/>
              <a:gd name="adj6" fmla="val -1132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插入表尾</a:t>
            </a:r>
          </a:p>
        </p:txBody>
      </p:sp>
      <p:grpSp>
        <p:nvGrpSpPr>
          <p:cNvPr id="665640" name="Group 40"/>
          <p:cNvGrpSpPr>
            <a:grpSpLocks/>
          </p:cNvGrpSpPr>
          <p:nvPr/>
        </p:nvGrpSpPr>
        <p:grpSpPr bwMode="auto">
          <a:xfrm>
            <a:off x="2514600" y="1981200"/>
            <a:ext cx="6324600" cy="2209800"/>
            <a:chOff x="1584" y="1248"/>
            <a:chExt cx="3984" cy="1392"/>
          </a:xfrm>
        </p:grpSpPr>
        <p:sp>
          <p:nvSpPr>
            <p:cNvPr id="665611" name="Rectangle 11"/>
            <p:cNvSpPr>
              <a:spLocks noChangeArrowheads="1"/>
            </p:cNvSpPr>
            <p:nvPr/>
          </p:nvSpPr>
          <p:spPr bwMode="auto">
            <a:xfrm>
              <a:off x="1584" y="124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65612" name="Text Box 12"/>
            <p:cNvSpPr txBox="1">
              <a:spLocks noChangeArrowheads="1"/>
            </p:cNvSpPr>
            <p:nvPr/>
          </p:nvSpPr>
          <p:spPr bwMode="auto">
            <a:xfrm>
              <a:off x="1636" y="168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sp>
          <p:nvSpPr>
            <p:cNvPr id="665614" name="Rectangle 14"/>
            <p:cNvSpPr>
              <a:spLocks noChangeArrowheads="1"/>
            </p:cNvSpPr>
            <p:nvPr/>
          </p:nvSpPr>
          <p:spPr bwMode="auto">
            <a:xfrm>
              <a:off x="2912" y="1772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 b="1">
                  <a:solidFill>
                    <a:srgbClr val="FFFFFF"/>
                  </a:solidFill>
                </a:rPr>
                <a:t> 9     </a:t>
              </a:r>
            </a:p>
          </p:txBody>
        </p:sp>
        <p:sp>
          <p:nvSpPr>
            <p:cNvPr id="665615" name="Line 15"/>
            <p:cNvSpPr>
              <a:spLocks noChangeShapeType="1"/>
            </p:cNvSpPr>
            <p:nvPr/>
          </p:nvSpPr>
          <p:spPr bwMode="auto">
            <a:xfrm>
              <a:off x="3152" y="1772"/>
              <a:ext cx="0" cy="144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617" name="Group 17"/>
            <p:cNvGrpSpPr>
              <a:grpSpLocks/>
            </p:cNvGrpSpPr>
            <p:nvPr/>
          </p:nvGrpSpPr>
          <p:grpSpPr bwMode="auto">
            <a:xfrm>
              <a:off x="3536" y="1776"/>
              <a:ext cx="432" cy="144"/>
              <a:chOff x="4224" y="2492"/>
              <a:chExt cx="432" cy="144"/>
            </a:xfrm>
          </p:grpSpPr>
          <p:sp>
            <p:nvSpPr>
              <p:cNvPr id="665618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15     </a:t>
                </a:r>
              </a:p>
            </p:txBody>
          </p:sp>
          <p:sp>
            <p:nvSpPr>
              <p:cNvPr id="665619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5620" name="Line 20"/>
            <p:cNvSpPr>
              <a:spLocks noChangeShapeType="1"/>
            </p:cNvSpPr>
            <p:nvPr/>
          </p:nvSpPr>
          <p:spPr bwMode="auto">
            <a:xfrm>
              <a:off x="3296" y="184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622" name="Group 22"/>
            <p:cNvGrpSpPr>
              <a:grpSpLocks/>
            </p:cNvGrpSpPr>
            <p:nvPr/>
          </p:nvGrpSpPr>
          <p:grpSpPr bwMode="auto">
            <a:xfrm>
              <a:off x="4160" y="1776"/>
              <a:ext cx="432" cy="144"/>
              <a:chOff x="4224" y="2492"/>
              <a:chExt cx="432" cy="144"/>
            </a:xfrm>
          </p:grpSpPr>
          <p:sp>
            <p:nvSpPr>
              <p:cNvPr id="665623" name="Rectangle 2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 </a:t>
                </a:r>
              </a:p>
            </p:txBody>
          </p:sp>
          <p:sp>
            <p:nvSpPr>
              <p:cNvPr id="665624" name="Line 2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5625" name="Line 25"/>
            <p:cNvSpPr>
              <a:spLocks noChangeShapeType="1"/>
            </p:cNvSpPr>
            <p:nvPr/>
          </p:nvSpPr>
          <p:spPr bwMode="auto">
            <a:xfrm>
              <a:off x="3920" y="184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627" name="Group 27"/>
            <p:cNvGrpSpPr>
              <a:grpSpLocks/>
            </p:cNvGrpSpPr>
            <p:nvPr/>
          </p:nvGrpSpPr>
          <p:grpSpPr bwMode="auto">
            <a:xfrm>
              <a:off x="2288" y="1758"/>
              <a:ext cx="432" cy="144"/>
              <a:chOff x="4224" y="2492"/>
              <a:chExt cx="432" cy="144"/>
            </a:xfrm>
          </p:grpSpPr>
          <p:sp>
            <p:nvSpPr>
              <p:cNvPr id="665628" name="Rectangle 2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</a:t>
                </a:r>
              </a:p>
            </p:txBody>
          </p:sp>
          <p:sp>
            <p:nvSpPr>
              <p:cNvPr id="665629" name="Line 2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5630" name="Line 30"/>
            <p:cNvSpPr>
              <a:spLocks noChangeShapeType="1"/>
            </p:cNvSpPr>
            <p:nvPr/>
          </p:nvSpPr>
          <p:spPr bwMode="auto">
            <a:xfrm>
              <a:off x="2048" y="183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31" name="Line 31"/>
            <p:cNvSpPr>
              <a:spLocks noChangeShapeType="1"/>
            </p:cNvSpPr>
            <p:nvPr/>
          </p:nvSpPr>
          <p:spPr bwMode="auto">
            <a:xfrm>
              <a:off x="2672" y="183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33" name="Rectangle 33"/>
            <p:cNvSpPr>
              <a:spLocks noChangeArrowheads="1"/>
            </p:cNvSpPr>
            <p:nvPr/>
          </p:nvSpPr>
          <p:spPr bwMode="auto">
            <a:xfrm>
              <a:off x="4752" y="1776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 b="1">
                  <a:solidFill>
                    <a:srgbClr val="FFFFFF"/>
                  </a:solidFill>
                </a:rPr>
                <a:t>99   ^</a:t>
              </a:r>
            </a:p>
          </p:txBody>
        </p:sp>
        <p:sp>
          <p:nvSpPr>
            <p:cNvPr id="665634" name="Line 34"/>
            <p:cNvSpPr>
              <a:spLocks noChangeShapeType="1"/>
            </p:cNvSpPr>
            <p:nvPr/>
          </p:nvSpPr>
          <p:spPr bwMode="auto">
            <a:xfrm>
              <a:off x="4992" y="1776"/>
              <a:ext cx="0" cy="144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35" name="Line 35"/>
            <p:cNvSpPr>
              <a:spLocks noChangeShapeType="1"/>
            </p:cNvSpPr>
            <p:nvPr/>
          </p:nvSpPr>
          <p:spPr bwMode="auto">
            <a:xfrm>
              <a:off x="4512" y="184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</a:t>
            </a:r>
            <a:r>
              <a:rPr lang="en-US" altLang="zh-CN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按二进制位串形式输出正整数的值。</a:t>
            </a:r>
          </a:p>
        </p:txBody>
      </p:sp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107950" y="836613"/>
            <a:ext cx="8135938" cy="51704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void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bitDisplay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(unsigned value)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{ unsigned c;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unsigned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bitMask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=1&lt;&lt;31;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掩码，最高位置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endParaRPr lang="en-US" altLang="zh-CN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&lt;&lt;value&lt;&lt;'=';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for(c=1;c&lt;=32;c++)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{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&lt;&lt;(value&amp;bitMask?'1':'0');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输出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的最高位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value&lt;&lt;=1;	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左移</a:t>
            </a:r>
            <a:r>
              <a:rPr lang="en-US" altLang="zh-CN" sz="2000" b="1" i="1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r>
              <a:rPr lang="zh-CN" altLang="en-US" sz="2000" b="1" i="1" smtClean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位</a:t>
            </a:r>
            <a:r>
              <a:rPr lang="zh-CN" altLang="en-US" sz="2000" b="1" i="1" smtClean="0">
                <a:solidFill>
                  <a:srgbClr val="008000"/>
                </a:solidFill>
                <a:latin typeface="+mn-lt"/>
                <a:cs typeface="Courier New" pitchFamily="49" charset="0"/>
              </a:rPr>
              <a:t>，</a:t>
            </a:r>
            <a:r>
              <a:rPr lang="en-US" altLang="zh-CN" sz="2000" b="1" i="1" smtClean="0">
                <a:solidFill>
                  <a:srgbClr val="008000"/>
                </a:solidFill>
                <a:latin typeface="+mn-lt"/>
                <a:cs typeface="Courier New" pitchFamily="49" charset="0"/>
              </a:rPr>
              <a:t>bitMask&gt;&gt;=1;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if(c%8==0) 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&lt;&lt;' 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138" y="4391025"/>
            <a:ext cx="5734050" cy="199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9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q-&gt;next = s ;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3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67654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67656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6" grpId="0" animBg="1" autoUpdateAnimBg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7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68678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68680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</a:t>
            </a:r>
            <a:r>
              <a:rPr lang="en-US" altLang="zh-CN" sz="2000" b="1">
                <a:solidFill>
                  <a:srgbClr val="0000FF"/>
                </a:solidFill>
              </a:rPr>
              <a:t>const</a:t>
            </a:r>
            <a:r>
              <a:rPr lang="en-US" altLang="zh-CN" sz="2000"/>
              <a:t> list * </a:t>
            </a:r>
            <a:r>
              <a:rPr lang="en-US" altLang="zh-CN" sz="2000" b="1" i="1">
                <a:solidFill>
                  <a:schemeClr val="accent2"/>
                </a:solidFill>
              </a:rPr>
              <a:t>head</a:t>
            </a:r>
            <a:r>
              <a:rPr lang="en-US" altLang="zh-CN" sz="2000"/>
              <a:t>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68681" name="Oval 9"/>
          <p:cNvSpPr>
            <a:spLocks noChangeArrowheads="1"/>
          </p:cNvSpPr>
          <p:nvPr/>
        </p:nvSpPr>
        <p:spPr bwMode="auto">
          <a:xfrm>
            <a:off x="4648200" y="1143000"/>
            <a:ext cx="1905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8682" name="AutoShape 10"/>
          <p:cNvSpPr>
            <a:spLocks/>
          </p:cNvSpPr>
          <p:nvPr/>
        </p:nvSpPr>
        <p:spPr bwMode="auto">
          <a:xfrm>
            <a:off x="1752600" y="381000"/>
            <a:ext cx="1371600" cy="609600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51157"/>
              <a:gd name="adj5" fmla="val 123176"/>
              <a:gd name="adj6" fmla="val 29745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形参指针</a:t>
            </a:r>
          </a:p>
        </p:txBody>
      </p:sp>
      <p:grpSp>
        <p:nvGrpSpPr>
          <p:cNvPr id="668721" name="Group 49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68684" name="Rectangle 12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68685" name="Text Box 13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68686" name="Group 14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68687" name="Rectangle 1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68688" name="Line 1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8689" name="Group 17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68690" name="Group 18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68691" name="Rectangle 1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68692" name="Line 2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8693" name="Line 21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8694" name="Group 22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68695" name="Group 23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68696" name="Rectangle 2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68697" name="Line 2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8698" name="Line 26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8699" name="Group 27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68700" name="Group 28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68701" name="Rectangle 2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68702" name="Line 3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8703" name="Line 31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8704" name="Line 32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8705" name="Group 33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68706" name="Rectangle 3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68707" name="Line 3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8708" name="Line 36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8709" name="Group 37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68710" name="Rectangle 3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68711" name="Line 3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8712" name="Line 40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8720" name="Group 48"/>
          <p:cNvGrpSpPr>
            <a:grpSpLocks/>
          </p:cNvGrpSpPr>
          <p:nvPr/>
        </p:nvGrpSpPr>
        <p:grpSpPr bwMode="auto">
          <a:xfrm>
            <a:off x="1066800" y="3830638"/>
            <a:ext cx="679450" cy="588962"/>
            <a:chOff x="672" y="2413"/>
            <a:chExt cx="428" cy="371"/>
          </a:xfrm>
        </p:grpSpPr>
        <p:sp>
          <p:nvSpPr>
            <p:cNvPr id="668714" name="Line 42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8715" name="Text Box 43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81" grpId="0" animBg="1"/>
      <p:bldP spid="668682" grpId="0" animBg="1" autoUpdateAnimBg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1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69702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69704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69738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/>
              <a:t>5	9	15	20	31	99</a:t>
            </a:r>
          </a:p>
        </p:txBody>
      </p:sp>
      <p:grpSp>
        <p:nvGrpSpPr>
          <p:cNvPr id="669743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69744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69745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69746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69747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69748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9749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69750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69751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69752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9753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9754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69755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69756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69757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9758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9759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69760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69761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69762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9763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9764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9765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69766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69767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9768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9769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69770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69771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9772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9773" name="Group 77"/>
          <p:cNvGrpSpPr>
            <a:grpSpLocks/>
          </p:cNvGrpSpPr>
          <p:nvPr/>
        </p:nvGrpSpPr>
        <p:grpSpPr bwMode="auto">
          <a:xfrm>
            <a:off x="1066800" y="3830638"/>
            <a:ext cx="679450" cy="588962"/>
            <a:chOff x="672" y="2413"/>
            <a:chExt cx="428" cy="371"/>
          </a:xfrm>
        </p:grpSpPr>
        <p:sp>
          <p:nvSpPr>
            <p:cNvPr id="669774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9775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38" grpId="0" animBg="1" autoUpdateAnimBg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5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70728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70762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</a:t>
            </a:r>
            <a:r>
              <a:rPr lang="en-US" altLang="zh-CN" sz="2000" b="1"/>
              <a:t>9	15	31	99</a:t>
            </a:r>
          </a:p>
        </p:txBody>
      </p:sp>
      <p:grpSp>
        <p:nvGrpSpPr>
          <p:cNvPr id="670767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70768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70769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70770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70771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70772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0773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70774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0775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70776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0777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0778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70779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0780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70781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0782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0783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70784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70785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70786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0787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0788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0789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70790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70791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0792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0793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70794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70795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0796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0797" name="Group 77"/>
          <p:cNvGrpSpPr>
            <a:grpSpLocks/>
          </p:cNvGrpSpPr>
          <p:nvPr/>
        </p:nvGrpSpPr>
        <p:grpSpPr bwMode="auto">
          <a:xfrm>
            <a:off x="1066800" y="3830638"/>
            <a:ext cx="679450" cy="588962"/>
            <a:chOff x="672" y="2413"/>
            <a:chExt cx="428" cy="371"/>
          </a:xfrm>
        </p:grpSpPr>
        <p:sp>
          <p:nvSpPr>
            <p:cNvPr id="670798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0799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9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71750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71752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71786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</a:t>
            </a:r>
            <a:r>
              <a:rPr lang="en-US" altLang="zh-CN" sz="2000" b="1"/>
              <a:t>9	15	31	99</a:t>
            </a:r>
          </a:p>
        </p:txBody>
      </p:sp>
      <p:grpSp>
        <p:nvGrpSpPr>
          <p:cNvPr id="671791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71792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71793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71794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71795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71796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1797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71798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1799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71800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1801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1802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71803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1804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71805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1806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1807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71808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71809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71810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1811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1812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1813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71814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71815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1816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1817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71818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71819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1820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1821" name="Group 77"/>
          <p:cNvGrpSpPr>
            <a:grpSpLocks/>
          </p:cNvGrpSpPr>
          <p:nvPr/>
        </p:nvGrpSpPr>
        <p:grpSpPr bwMode="auto">
          <a:xfrm>
            <a:off x="2063750" y="3830638"/>
            <a:ext cx="679450" cy="588962"/>
            <a:chOff x="672" y="2413"/>
            <a:chExt cx="428" cy="371"/>
          </a:xfrm>
        </p:grpSpPr>
        <p:sp>
          <p:nvSpPr>
            <p:cNvPr id="671822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1823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1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1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1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1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3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72774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72776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72810" name="Rectangle 42"/>
          <p:cNvSpPr>
            <a:spLocks noChangeArrowheads="1"/>
          </p:cNvSpPr>
          <p:nvPr/>
        </p:nvSpPr>
        <p:spPr bwMode="auto">
          <a:xfrm>
            <a:off x="3505200" y="5410200"/>
            <a:ext cx="4495800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</a:t>
            </a:r>
            <a:r>
              <a:rPr lang="en-US" altLang="zh-CN" sz="2000" b="1"/>
              <a:t>	15	31	99</a:t>
            </a:r>
          </a:p>
        </p:txBody>
      </p:sp>
      <p:sp>
        <p:nvSpPr>
          <p:cNvPr id="672811" name="Rectangle 43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</a:t>
            </a:r>
            <a:r>
              <a:rPr lang="en-US" altLang="zh-CN" sz="2000" b="1"/>
              <a:t>	15	31	99</a:t>
            </a:r>
          </a:p>
        </p:txBody>
      </p:sp>
      <p:grpSp>
        <p:nvGrpSpPr>
          <p:cNvPr id="672849" name="Group 81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72850" name="Rectangle 82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72851" name="Text Box 83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72852" name="Group 84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72853" name="Rectangle 8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72854" name="Line 8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2855" name="Group 87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72856" name="Group 88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2857" name="Rectangle 8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72858" name="Line 9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2859" name="Line 91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2860" name="Group 92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72861" name="Group 93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2862" name="Rectangle 9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72863" name="Line 9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2864" name="Line 96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2865" name="Group 97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72866" name="Group 98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72867" name="Rectangle 9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72868" name="Line 10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2869" name="Line 101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2870" name="Line 102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2871" name="Group 103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72872" name="Rectangle 10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72873" name="Line 10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2874" name="Line 106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2875" name="Group 107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72876" name="Rectangle 10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72877" name="Line 10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2878" name="Line 110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2879" name="Group 111"/>
          <p:cNvGrpSpPr>
            <a:grpSpLocks/>
          </p:cNvGrpSpPr>
          <p:nvPr/>
        </p:nvGrpSpPr>
        <p:grpSpPr bwMode="auto">
          <a:xfrm>
            <a:off x="2063750" y="3830638"/>
            <a:ext cx="679450" cy="588962"/>
            <a:chOff x="672" y="2413"/>
            <a:chExt cx="428" cy="371"/>
          </a:xfrm>
        </p:grpSpPr>
        <p:sp>
          <p:nvSpPr>
            <p:cNvPr id="672880" name="Line 112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881" name="Text Box 113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7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73798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73800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73834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</a:t>
            </a:r>
            <a:r>
              <a:rPr lang="en-US" altLang="zh-CN" sz="2000" b="1"/>
              <a:t>	15	31	99</a:t>
            </a:r>
          </a:p>
        </p:txBody>
      </p:sp>
      <p:grpSp>
        <p:nvGrpSpPr>
          <p:cNvPr id="673839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73840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73841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73842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73843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73844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3845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73846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3847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73848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3849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3850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73851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3852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73853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3854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3855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73856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73857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73858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3859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3860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3861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73862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73863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3864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3865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73866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73867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3868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3869" name="Group 77"/>
          <p:cNvGrpSpPr>
            <a:grpSpLocks/>
          </p:cNvGrpSpPr>
          <p:nvPr/>
        </p:nvGrpSpPr>
        <p:grpSpPr bwMode="auto">
          <a:xfrm>
            <a:off x="3054350" y="3830638"/>
            <a:ext cx="679450" cy="588962"/>
            <a:chOff x="672" y="2413"/>
            <a:chExt cx="428" cy="371"/>
          </a:xfrm>
        </p:grpSpPr>
        <p:sp>
          <p:nvSpPr>
            <p:cNvPr id="673870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3871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3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3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3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3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21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74822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74824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74858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</a:t>
            </a: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FFFF"/>
                </a:solidFill>
              </a:rPr>
              <a:t>15</a:t>
            </a:r>
            <a:r>
              <a:rPr lang="en-US" altLang="zh-CN" sz="2000" b="1"/>
              <a:t>	31	99</a:t>
            </a:r>
          </a:p>
        </p:txBody>
      </p:sp>
      <p:grpSp>
        <p:nvGrpSpPr>
          <p:cNvPr id="674863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74864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74865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74866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74867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74868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4869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74870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4871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74872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4873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4874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74875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4876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74877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4878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4879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74880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74881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74882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4883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4884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4885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74886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74887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4888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4889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74890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74891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4892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4893" name="Group 77"/>
          <p:cNvGrpSpPr>
            <a:grpSpLocks/>
          </p:cNvGrpSpPr>
          <p:nvPr/>
        </p:nvGrpSpPr>
        <p:grpSpPr bwMode="auto">
          <a:xfrm>
            <a:off x="3054350" y="3830638"/>
            <a:ext cx="679450" cy="588962"/>
            <a:chOff x="672" y="2413"/>
            <a:chExt cx="428" cy="371"/>
          </a:xfrm>
        </p:grpSpPr>
        <p:sp>
          <p:nvSpPr>
            <p:cNvPr id="674894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4895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5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75846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75848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75882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	15</a:t>
            </a:r>
            <a:r>
              <a:rPr lang="en-US" altLang="zh-CN" sz="2000" b="1"/>
              <a:t>	31	99</a:t>
            </a:r>
          </a:p>
        </p:txBody>
      </p:sp>
      <p:grpSp>
        <p:nvGrpSpPr>
          <p:cNvPr id="675887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75888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75889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75890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75891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75892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5893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75894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5895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75896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5897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5898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75899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5900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75901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5902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5903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75904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75905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75906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5907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08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5909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75910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75911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5912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5913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75914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75915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5916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5917" name="Group 77"/>
          <p:cNvGrpSpPr>
            <a:grpSpLocks/>
          </p:cNvGrpSpPr>
          <p:nvPr/>
        </p:nvGrpSpPr>
        <p:grpSpPr bwMode="auto">
          <a:xfrm>
            <a:off x="4044950" y="3830638"/>
            <a:ext cx="679450" cy="588962"/>
            <a:chOff x="672" y="2413"/>
            <a:chExt cx="428" cy="371"/>
          </a:xfrm>
        </p:grpSpPr>
        <p:sp>
          <p:nvSpPr>
            <p:cNvPr id="675918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19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5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5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5-2】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位运算测试</a:t>
            </a:r>
          </a:p>
        </p:txBody>
      </p:sp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612775" y="931863"/>
            <a:ext cx="6983413" cy="54498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#include&lt;</a:t>
            </a:r>
            <a:r>
              <a:rPr lang="en-US" altLang="zh-CN" sz="2000" b="1" dirty="0" err="1">
                <a:ea typeface="宋体" pitchFamily="2" charset="-122"/>
              </a:rPr>
              <a:t>iostream</a:t>
            </a:r>
            <a:r>
              <a:rPr lang="en-US" altLang="zh-CN" sz="2000" b="1" dirty="0">
                <a:ea typeface="宋体" pitchFamily="2" charset="-122"/>
              </a:rPr>
              <a:t>&gt;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using namespace std;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void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(unsigned value);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 err="1">
                <a:ea typeface="宋体" pitchFamily="2" charset="-122"/>
              </a:rPr>
              <a:t>int</a:t>
            </a:r>
            <a:r>
              <a:rPr lang="en-US" altLang="zh-CN" sz="2000" b="1" dirty="0">
                <a:ea typeface="宋体" pitchFamily="2" charset="-122"/>
              </a:rPr>
              <a:t> main()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{ unsigned n1,n2;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n1=214;   n2=5;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&lt;&lt;n1&lt;&lt;"=\t";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&lt;&lt;n2&lt;&lt;"=\t“;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&lt;&lt;n1&lt;&lt;'&amp;'&lt;&lt;n2&lt;&lt;"=\t"; 	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(n1&amp;n2);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&lt;&lt;n1&lt;&lt;'|'&lt;&lt;n2&lt;&lt;"=\t";     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(n1|n2);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&lt;&lt;n1&lt;&lt;'^'&lt;&lt;n2&lt;&lt;"=\t";        </a:t>
            </a:r>
            <a:r>
              <a:rPr lang="en-US" altLang="zh-CN" sz="2000" b="1" dirty="0" smtClean="0">
                <a:ea typeface="宋体" pitchFamily="2" charset="-122"/>
              </a:rPr>
              <a:t> </a:t>
            </a:r>
            <a:r>
              <a:rPr lang="en-US" altLang="zh-CN" sz="2000" b="1" dirty="0" err="1" smtClean="0">
                <a:ea typeface="宋体" pitchFamily="2" charset="-122"/>
              </a:rPr>
              <a:t>bitDisplay</a:t>
            </a:r>
            <a:r>
              <a:rPr lang="en-US" altLang="zh-CN" sz="2000" b="1" dirty="0" smtClean="0">
                <a:ea typeface="宋体" pitchFamily="2" charset="-122"/>
              </a:rPr>
              <a:t>(n1^n2</a:t>
            </a:r>
            <a:r>
              <a:rPr lang="en-US" altLang="zh-CN" sz="2000" b="1" dirty="0">
                <a:ea typeface="宋体" pitchFamily="2" charset="-122"/>
              </a:rPr>
              <a:t>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&lt;&lt;n1&lt;&lt;"&lt;&lt;"&lt;&lt;n2&lt;&lt;"=\t";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(n1&lt;&lt;n2);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&lt;&lt;n1&lt;&lt;"&gt;&gt;"&lt;&lt;n2&lt;&lt;"=\t";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(n1&gt;&gt;n2);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&lt;&lt;'~'&lt;&lt;n1&lt;&lt;"=\t“;             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(~n1);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22881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9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76872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76906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</a:t>
            </a: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FFFF"/>
                </a:solidFill>
              </a:rPr>
              <a:t>15	20	</a:t>
            </a:r>
            <a:r>
              <a:rPr lang="en-US" altLang="zh-CN" sz="2000" b="1"/>
              <a:t>99</a:t>
            </a:r>
          </a:p>
        </p:txBody>
      </p:sp>
      <p:grpSp>
        <p:nvGrpSpPr>
          <p:cNvPr id="676911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76912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76913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76914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76915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76916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6917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76918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6919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76920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6921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6922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76923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6924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76925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6926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6927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76928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76929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76930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6931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932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6933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76934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76935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6936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6937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76938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76939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6940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6941" name="Group 77"/>
          <p:cNvGrpSpPr>
            <a:grpSpLocks/>
          </p:cNvGrpSpPr>
          <p:nvPr/>
        </p:nvGrpSpPr>
        <p:grpSpPr bwMode="auto">
          <a:xfrm>
            <a:off x="4044950" y="3830638"/>
            <a:ext cx="679450" cy="588962"/>
            <a:chOff x="672" y="2413"/>
            <a:chExt cx="428" cy="371"/>
          </a:xfrm>
        </p:grpSpPr>
        <p:sp>
          <p:nvSpPr>
            <p:cNvPr id="676942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943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3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77894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77896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77930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	15	20	</a:t>
            </a:r>
            <a:r>
              <a:rPr lang="en-US" altLang="zh-CN" sz="2000" b="1"/>
              <a:t>99</a:t>
            </a:r>
          </a:p>
        </p:txBody>
      </p:sp>
      <p:grpSp>
        <p:nvGrpSpPr>
          <p:cNvPr id="677935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77936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77937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77938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77939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77940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7941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77942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7943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77944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7945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7946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77947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7948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77949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7950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7951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77952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77953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77954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7955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956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7957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77958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77959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7960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7961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77962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77963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7964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7965" name="Group 77"/>
          <p:cNvGrpSpPr>
            <a:grpSpLocks/>
          </p:cNvGrpSpPr>
          <p:nvPr/>
        </p:nvGrpSpPr>
        <p:grpSpPr bwMode="auto">
          <a:xfrm>
            <a:off x="4953000" y="3830638"/>
            <a:ext cx="679450" cy="588962"/>
            <a:chOff x="672" y="2413"/>
            <a:chExt cx="428" cy="371"/>
          </a:xfrm>
        </p:grpSpPr>
        <p:sp>
          <p:nvSpPr>
            <p:cNvPr id="677966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967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7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7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7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7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7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78918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78920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78954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</a:t>
            </a: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FFFF"/>
                </a:solidFill>
              </a:rPr>
              <a:t>15	20	31</a:t>
            </a:r>
          </a:p>
        </p:txBody>
      </p:sp>
      <p:grpSp>
        <p:nvGrpSpPr>
          <p:cNvPr id="678959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78960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78961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78962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78963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78964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8965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78966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8967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78968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8969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8970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78971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8972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78973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8974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8975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78976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78977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78978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8979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8980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8981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78982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78983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8984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8985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78986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78987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8988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8989" name="Group 77"/>
          <p:cNvGrpSpPr>
            <a:grpSpLocks/>
          </p:cNvGrpSpPr>
          <p:nvPr/>
        </p:nvGrpSpPr>
        <p:grpSpPr bwMode="auto">
          <a:xfrm>
            <a:off x="4953000" y="3830638"/>
            <a:ext cx="679450" cy="588962"/>
            <a:chOff x="672" y="2413"/>
            <a:chExt cx="428" cy="371"/>
          </a:xfrm>
        </p:grpSpPr>
        <p:sp>
          <p:nvSpPr>
            <p:cNvPr id="678990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8991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1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79942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79944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79978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	15	20	31</a:t>
            </a:r>
          </a:p>
        </p:txBody>
      </p:sp>
      <p:grpSp>
        <p:nvGrpSpPr>
          <p:cNvPr id="679983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79984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79985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79986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79987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79988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9989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79990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9991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79992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9993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9994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79995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9996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79997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9998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9999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80000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80001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80002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0003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004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0005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80006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80007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0008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80009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80010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80011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0012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0013" name="Group 77"/>
          <p:cNvGrpSpPr>
            <a:grpSpLocks/>
          </p:cNvGrpSpPr>
          <p:nvPr/>
        </p:nvGrpSpPr>
        <p:grpSpPr bwMode="auto">
          <a:xfrm>
            <a:off x="5949950" y="3830638"/>
            <a:ext cx="679450" cy="588962"/>
            <a:chOff x="672" y="2413"/>
            <a:chExt cx="428" cy="371"/>
          </a:xfrm>
        </p:grpSpPr>
        <p:sp>
          <p:nvSpPr>
            <p:cNvPr id="680014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0015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0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0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0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0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5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80966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80968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81002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</a:t>
            </a: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FFFF"/>
                </a:solidFill>
              </a:rPr>
              <a:t>15	20	31	99</a:t>
            </a:r>
          </a:p>
        </p:txBody>
      </p:sp>
      <p:sp>
        <p:nvSpPr>
          <p:cNvPr id="681003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681006" name="Text Box 46"/>
          <p:cNvSpPr txBox="1">
            <a:spLocks noChangeArrowheads="1"/>
          </p:cNvSpPr>
          <p:nvPr/>
        </p:nvSpPr>
        <p:spPr bwMode="auto">
          <a:xfrm>
            <a:off x="4876800" y="381000"/>
            <a:ext cx="41889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  <p:grpSp>
        <p:nvGrpSpPr>
          <p:cNvPr id="681007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81008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81009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81010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81011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81012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1013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81014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81015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81016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1017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1018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81019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81020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81021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1022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1023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81024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81025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81026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1027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1028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1029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81030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81031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1032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81033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81034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81035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1036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1037" name="Group 77"/>
          <p:cNvGrpSpPr>
            <a:grpSpLocks/>
          </p:cNvGrpSpPr>
          <p:nvPr/>
        </p:nvGrpSpPr>
        <p:grpSpPr bwMode="auto">
          <a:xfrm>
            <a:off x="5949950" y="3830638"/>
            <a:ext cx="679450" cy="588962"/>
            <a:chOff x="672" y="2413"/>
            <a:chExt cx="428" cy="371"/>
          </a:xfrm>
        </p:grpSpPr>
        <p:sp>
          <p:nvSpPr>
            <p:cNvPr id="681038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1039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82026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</a:t>
            </a: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FFFF"/>
                </a:solidFill>
              </a:rPr>
              <a:t>15	20	31	99</a:t>
            </a:r>
          </a:p>
        </p:txBody>
      </p:sp>
      <p:grpSp>
        <p:nvGrpSpPr>
          <p:cNvPr id="682031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82032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82033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82034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82035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82036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2037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82038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82039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82040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2041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2042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82043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82044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82045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2046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2047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82048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82049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82050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2051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2052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2053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82054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82055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2056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82057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82058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82059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2060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2061" name="Group 77"/>
          <p:cNvGrpSpPr>
            <a:grpSpLocks/>
          </p:cNvGrpSpPr>
          <p:nvPr/>
        </p:nvGrpSpPr>
        <p:grpSpPr bwMode="auto">
          <a:xfrm>
            <a:off x="6635750" y="3830638"/>
            <a:ext cx="679450" cy="588962"/>
            <a:chOff x="672" y="2413"/>
            <a:chExt cx="428" cy="371"/>
          </a:xfrm>
        </p:grpSpPr>
        <p:sp>
          <p:nvSpPr>
            <p:cNvPr id="682062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2063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  <p:sp>
        <p:nvSpPr>
          <p:cNvPr id="1374210" name="Text Box 2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374211" name="Rectangle 3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1374213" name="Rectangle 5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</a:t>
            </a: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FFFF"/>
                </a:solidFill>
              </a:rPr>
              <a:t>15	20	31	99</a:t>
            </a:r>
          </a:p>
        </p:txBody>
      </p:sp>
      <p:sp>
        <p:nvSpPr>
          <p:cNvPr id="1374249" name="Text Box 41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 = head-&gt;next ;</a:t>
            </a:r>
            <a:r>
              <a:rPr lang="en-US" altLang="zh-CN" sz="2000"/>
              <a:t>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1374250" name="Oval 42"/>
          <p:cNvSpPr>
            <a:spLocks noChangeArrowheads="1"/>
          </p:cNvSpPr>
          <p:nvPr/>
        </p:nvSpPr>
        <p:spPr bwMode="auto">
          <a:xfrm>
            <a:off x="6372225" y="2276475"/>
            <a:ext cx="2447925" cy="57626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4246" name="Group 38"/>
          <p:cNvGrpSpPr>
            <a:grpSpLocks/>
          </p:cNvGrpSpPr>
          <p:nvPr/>
        </p:nvGrpSpPr>
        <p:grpSpPr bwMode="auto">
          <a:xfrm>
            <a:off x="6635750" y="3830638"/>
            <a:ext cx="679450" cy="588962"/>
            <a:chOff x="672" y="2413"/>
            <a:chExt cx="428" cy="371"/>
          </a:xfrm>
        </p:grpSpPr>
        <p:sp>
          <p:nvSpPr>
            <p:cNvPr id="1374247" name="Line 39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4248" name="Text Box 40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grpSp>
        <p:nvGrpSpPr>
          <p:cNvPr id="1374216" name="Group 8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1374217" name="Rectangle 9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1374218" name="Text Box 10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1374219" name="Group 11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1374220" name="Rectangle 1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1374221" name="Line 1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74222" name="Group 14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1374223" name="Group 15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1374224" name="Rectangle 16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1374225" name="Line 17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74226" name="Line 18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74227" name="Group 19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1374228" name="Group 20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1374229" name="Rectangle 21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1374230" name="Line 22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74231" name="Line 23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74232" name="Group 24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1374233" name="Group 25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1374234" name="Rectangle 26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1374235" name="Line 27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74236" name="Line 28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4237" name="Line 29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74238" name="Group 30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1374239" name="Rectangle 3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1374240" name="Line 3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74241" name="Line 33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74242" name="Group 34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1374243" name="Rectangle 3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1374244" name="Line 3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74245" name="Line 37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74257" name="Group 49"/>
          <p:cNvGrpSpPr>
            <a:grpSpLocks/>
          </p:cNvGrpSpPr>
          <p:nvPr/>
        </p:nvGrpSpPr>
        <p:grpSpPr bwMode="auto">
          <a:xfrm>
            <a:off x="3054350" y="3830638"/>
            <a:ext cx="679450" cy="588962"/>
            <a:chOff x="672" y="2413"/>
            <a:chExt cx="428" cy="371"/>
          </a:xfrm>
        </p:grpSpPr>
        <p:sp>
          <p:nvSpPr>
            <p:cNvPr id="1374258" name="Line 50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4259" name="Text Box 51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1374260" name="AutoShape 52"/>
          <p:cNvSpPr>
            <a:spLocks noChangeArrowheads="1"/>
          </p:cNvSpPr>
          <p:nvPr/>
        </p:nvSpPr>
        <p:spPr bwMode="auto">
          <a:xfrm>
            <a:off x="2268538" y="549275"/>
            <a:ext cx="3624262" cy="1409700"/>
          </a:xfrm>
          <a:prstGeom prst="cloudCallout">
            <a:avLst>
              <a:gd name="adj1" fmla="val 69009"/>
              <a:gd name="adj2" fmla="val 76125"/>
            </a:avLst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E1FFFF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head++</a:t>
            </a:r>
            <a:r>
              <a:rPr lang="zh-CN" altLang="en-US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000" b="1" i="1"/>
              <a:t>可以吗？为什么？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4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4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7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7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4250" grpId="0" animBg="1"/>
      <p:bldP spid="1374260" grpId="0" animBg="1" autoUpdateAnimBg="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3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84038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84040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  { head = insert(k)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40" grpId="0" animBg="1" autoUpdateAnimBg="0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85064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</a:t>
            </a:r>
            <a:r>
              <a:rPr lang="en-US" altLang="zh-CN" sz="2000" b="1" i="1">
                <a:solidFill>
                  <a:srgbClr val="0000FF"/>
                </a:solidFill>
              </a:rPr>
              <a:t>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  { head = insert(k)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85065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85066" name="Group 10"/>
          <p:cNvGrpSpPr>
            <a:grpSpLocks/>
          </p:cNvGrpSpPr>
          <p:nvPr/>
        </p:nvGrpSpPr>
        <p:grpSpPr bwMode="auto">
          <a:xfrm>
            <a:off x="615950" y="1385888"/>
            <a:ext cx="1428750" cy="366712"/>
            <a:chOff x="388" y="873"/>
            <a:chExt cx="900" cy="231"/>
          </a:xfrm>
        </p:grpSpPr>
        <p:sp>
          <p:nvSpPr>
            <p:cNvPr id="685067" name="Text Box 11"/>
            <p:cNvSpPr txBox="1">
              <a:spLocks noChangeArrowheads="1"/>
            </p:cNvSpPr>
            <p:nvPr/>
          </p:nvSpPr>
          <p:spPr bwMode="auto">
            <a:xfrm>
              <a:off x="388" y="873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85068" name="Group 12"/>
            <p:cNvGrpSpPr>
              <a:grpSpLocks/>
            </p:cNvGrpSpPr>
            <p:nvPr/>
          </p:nvGrpSpPr>
          <p:grpSpPr bwMode="auto">
            <a:xfrm>
              <a:off x="856" y="916"/>
              <a:ext cx="432" cy="144"/>
              <a:chOff x="856" y="916"/>
              <a:chExt cx="432" cy="144"/>
            </a:xfrm>
          </p:grpSpPr>
          <p:sp>
            <p:nvSpPr>
              <p:cNvPr id="685069" name="Rectangle 13"/>
              <p:cNvSpPr>
                <a:spLocks noChangeArrowheads="1"/>
              </p:cNvSpPr>
              <p:nvPr/>
            </p:nvSpPr>
            <p:spPr bwMode="auto">
              <a:xfrm>
                <a:off x="856" y="916"/>
                <a:ext cx="432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FFFFF"/>
                    </a:solidFill>
                  </a:rPr>
                  <a:t> </a:t>
                </a:r>
              </a:p>
            </p:txBody>
          </p:sp>
          <p:sp>
            <p:nvSpPr>
              <p:cNvPr id="685070" name="Rectangle 14"/>
              <p:cNvSpPr>
                <a:spLocks noChangeArrowheads="1"/>
              </p:cNvSpPr>
              <p:nvPr/>
            </p:nvSpPr>
            <p:spPr bwMode="auto">
              <a:xfrm>
                <a:off x="1000" y="964"/>
                <a:ext cx="144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85071" name="Group 15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85072" name="Text Box 16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9</a:t>
              </a:r>
            </a:p>
          </p:txBody>
        </p:sp>
      </p:grp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8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775" y="931863"/>
            <a:ext cx="6983413" cy="54498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#include&lt;</a:t>
            </a:r>
            <a:r>
              <a:rPr lang="en-US" altLang="zh-CN" sz="2000" b="1" dirty="0" err="1">
                <a:ea typeface="宋体" pitchFamily="2" charset="-122"/>
              </a:rPr>
              <a:t>iostream</a:t>
            </a:r>
            <a:r>
              <a:rPr lang="en-US" altLang="zh-CN" sz="2000" b="1" dirty="0">
                <a:ea typeface="宋体" pitchFamily="2" charset="-122"/>
              </a:rPr>
              <a:t>&gt;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using namespace std;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void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(unsigned value);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 err="1">
                <a:ea typeface="宋体" pitchFamily="2" charset="-122"/>
              </a:rPr>
              <a:t>int</a:t>
            </a:r>
            <a:r>
              <a:rPr lang="en-US" altLang="zh-CN" sz="2000" b="1" dirty="0">
                <a:ea typeface="宋体" pitchFamily="2" charset="-122"/>
              </a:rPr>
              <a:t> main()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{ unsigned n1,n2;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n1=214;   n2=5;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&lt;&lt;n1&lt;&lt;"=\t";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&lt;&lt;n2&lt;&lt;"=\t“;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&lt;&lt;n1&lt;&lt;'&amp;'&lt;&lt;n2&lt;&lt;"=\t"; 	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(n1&amp;n2);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&lt;&lt;n1&lt;&lt;'|'&lt;&lt;n2&lt;&lt;"=\t";     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(n1|n2);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&lt;&lt;n1&lt;&lt;'^'&lt;&lt;n2&lt;&lt;"=\t";        </a:t>
            </a:r>
            <a:r>
              <a:rPr lang="en-US" altLang="zh-CN" sz="2000" b="1" dirty="0" smtClean="0">
                <a:ea typeface="宋体" pitchFamily="2" charset="-122"/>
              </a:rPr>
              <a:t> </a:t>
            </a:r>
            <a:r>
              <a:rPr lang="en-US" altLang="zh-CN" sz="2000" b="1" dirty="0" err="1" smtClean="0">
                <a:ea typeface="宋体" pitchFamily="2" charset="-122"/>
              </a:rPr>
              <a:t>bitDisplay</a:t>
            </a:r>
            <a:r>
              <a:rPr lang="en-US" altLang="zh-CN" sz="2000" b="1" dirty="0" smtClean="0">
                <a:ea typeface="宋体" pitchFamily="2" charset="-122"/>
              </a:rPr>
              <a:t>(n1^n2</a:t>
            </a:r>
            <a:r>
              <a:rPr lang="en-US" altLang="zh-CN" sz="2000" b="1" dirty="0">
                <a:ea typeface="宋体" pitchFamily="2" charset="-122"/>
              </a:rPr>
              <a:t>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&lt;&lt;n1&lt;&lt;"&lt;&lt;"&lt;&lt;n2&lt;&lt;"=\t";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(n1&lt;&lt;n2);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&lt;&lt;n1&lt;&lt;"&gt;&gt;"&lt;&lt;n2&lt;&lt;"=\t";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(n1&gt;&gt;n2);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&lt;&lt;'~'&lt;&lt;n1&lt;&lt;"=\t“;             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(~n1);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  <p:sp>
        <p:nvSpPr>
          <p:cNvPr id="26626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5-2】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位运算测试</a:t>
            </a:r>
          </a:p>
        </p:txBody>
      </p:sp>
      <p:sp>
        <p:nvSpPr>
          <p:cNvPr id="4" name="矩形 3"/>
          <p:cNvSpPr/>
          <p:nvPr/>
        </p:nvSpPr>
        <p:spPr>
          <a:xfrm>
            <a:off x="4249738" y="395288"/>
            <a:ext cx="4643437" cy="4041775"/>
          </a:xfrm>
          <a:prstGeom prst="rect">
            <a:avLst/>
          </a:prstGeom>
          <a:solidFill>
            <a:srgbClr val="FFFFFF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void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 unsigned value )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{ unsigned c;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unsigned </a:t>
            </a:r>
            <a:r>
              <a:rPr lang="en-US" altLang="zh-CN" sz="2000" b="1" dirty="0" err="1">
                <a:ea typeface="宋体" pitchFamily="2" charset="-122"/>
              </a:rPr>
              <a:t>bitMask</a:t>
            </a:r>
            <a:r>
              <a:rPr lang="en-US" altLang="zh-CN" sz="2000" b="1" dirty="0">
                <a:ea typeface="宋体" pitchFamily="2" charset="-122"/>
              </a:rPr>
              <a:t>=1&lt;&lt;31;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for( c=1; c&lt;=32; c++ )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  {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 &lt;&lt; ( </a:t>
            </a:r>
            <a:r>
              <a:rPr lang="en-US" altLang="zh-CN" sz="2000" b="1" dirty="0" err="1">
                <a:ea typeface="宋体" pitchFamily="2" charset="-122"/>
              </a:rPr>
              <a:t>value&amp;bitMask</a:t>
            </a:r>
            <a:r>
              <a:rPr lang="en-US" altLang="zh-CN" sz="2000" b="1" dirty="0">
                <a:ea typeface="宋体" pitchFamily="2" charset="-122"/>
              </a:rPr>
              <a:t> ? '1' : '0' ) ; 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     value &lt;&lt;= 1;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     if( c%8 == 0 )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      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 &lt;&lt; ' ' ;</a:t>
            </a:r>
          </a:p>
          <a:p>
            <a:pPr algn="l">
              <a:lnSpc>
                <a:spcPts val="2800"/>
              </a:lnSpc>
              <a:defRPr/>
            </a:pPr>
            <a:r>
              <a:rPr lang="zh-CN" altLang="en-US" sz="2000" b="1" dirty="0">
                <a:ea typeface="宋体" pitchFamily="2" charset="-122"/>
              </a:rPr>
              <a:t>    </a:t>
            </a:r>
            <a:r>
              <a:rPr lang="en-US" altLang="zh-CN" sz="2000" b="1" dirty="0">
                <a:ea typeface="宋体" pitchFamily="2" charset="-122"/>
              </a:rPr>
              <a:t>}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 &lt;&lt; </a:t>
            </a:r>
            <a:r>
              <a:rPr lang="en-US" altLang="zh-CN" sz="2000" b="1" dirty="0" err="1">
                <a:ea typeface="宋体" pitchFamily="2" charset="-122"/>
              </a:rPr>
              <a:t>endl</a:t>
            </a:r>
            <a:r>
              <a:rPr lang="en-US" altLang="zh-CN" sz="2000" b="1" dirty="0">
                <a:ea typeface="宋体" pitchFamily="2" charset="-122"/>
              </a:rPr>
              <a:t> 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}</a:t>
            </a:r>
            <a:endParaRPr lang="zh-CN" altLang="en-US" sz="2000" b="1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5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86086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86088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86089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86090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86091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86092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9</a:t>
              </a:r>
            </a:p>
          </p:txBody>
        </p:sp>
      </p:grpSp>
      <p:grpSp>
        <p:nvGrpSpPr>
          <p:cNvPr id="686093" name="Group 13"/>
          <p:cNvGrpSpPr>
            <a:grpSpLocks/>
          </p:cNvGrpSpPr>
          <p:nvPr/>
        </p:nvGrpSpPr>
        <p:grpSpPr bwMode="auto">
          <a:xfrm>
            <a:off x="615950" y="1385888"/>
            <a:ext cx="1428750" cy="366712"/>
            <a:chOff x="388" y="873"/>
            <a:chExt cx="900" cy="231"/>
          </a:xfrm>
        </p:grpSpPr>
        <p:sp>
          <p:nvSpPr>
            <p:cNvPr id="686094" name="Text Box 14"/>
            <p:cNvSpPr txBox="1">
              <a:spLocks noChangeArrowheads="1"/>
            </p:cNvSpPr>
            <p:nvPr/>
          </p:nvSpPr>
          <p:spPr bwMode="auto">
            <a:xfrm>
              <a:off x="388" y="873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86095" name="Group 15"/>
            <p:cNvGrpSpPr>
              <a:grpSpLocks/>
            </p:cNvGrpSpPr>
            <p:nvPr/>
          </p:nvGrpSpPr>
          <p:grpSpPr bwMode="auto">
            <a:xfrm>
              <a:off x="856" y="916"/>
              <a:ext cx="432" cy="144"/>
              <a:chOff x="856" y="916"/>
              <a:chExt cx="432" cy="144"/>
            </a:xfrm>
          </p:grpSpPr>
          <p:sp>
            <p:nvSpPr>
              <p:cNvPr id="686096" name="Rectangle 16"/>
              <p:cNvSpPr>
                <a:spLocks noChangeArrowheads="1"/>
              </p:cNvSpPr>
              <p:nvPr/>
            </p:nvSpPr>
            <p:spPr bwMode="auto">
              <a:xfrm>
                <a:off x="856" y="916"/>
                <a:ext cx="432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FFFFF"/>
                    </a:solidFill>
                  </a:rPr>
                  <a:t> </a:t>
                </a:r>
              </a:p>
            </p:txBody>
          </p:sp>
          <p:sp>
            <p:nvSpPr>
              <p:cNvPr id="686097" name="Rectangle 17"/>
              <p:cNvSpPr>
                <a:spLocks noChangeArrowheads="1"/>
              </p:cNvSpPr>
              <p:nvPr/>
            </p:nvSpPr>
            <p:spPr bwMode="auto">
              <a:xfrm>
                <a:off x="1000" y="964"/>
                <a:ext cx="144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86098" name="Oval 18"/>
          <p:cNvSpPr>
            <a:spLocks noChangeArrowheads="1"/>
          </p:cNvSpPr>
          <p:nvPr/>
        </p:nvSpPr>
        <p:spPr bwMode="auto">
          <a:xfrm>
            <a:off x="5943600" y="5029200"/>
            <a:ext cx="990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099" name="AutoShape 19"/>
          <p:cNvSpPr>
            <a:spLocks/>
          </p:cNvSpPr>
          <p:nvPr/>
        </p:nvSpPr>
        <p:spPr bwMode="auto">
          <a:xfrm>
            <a:off x="1295400" y="3886200"/>
            <a:ext cx="2057400" cy="914400"/>
          </a:xfrm>
          <a:prstGeom prst="borderCallout2">
            <a:avLst>
              <a:gd name="adj1" fmla="val 12500"/>
              <a:gd name="adj2" fmla="val 103704"/>
              <a:gd name="adj3" fmla="val 12500"/>
              <a:gd name="adj4" fmla="val 135106"/>
              <a:gd name="adj5" fmla="val 122398"/>
              <a:gd name="adj6" fmla="val 23619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调用函数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向链表插入结点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8" grpId="0" animBg="1"/>
      <p:bldP spid="686099" grpId="0" animBg="1" autoUpdateAnimBg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9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87110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87112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87113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87114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87115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87116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9</a:t>
              </a:r>
            </a:p>
          </p:txBody>
        </p:sp>
      </p:grpSp>
      <p:sp>
        <p:nvSpPr>
          <p:cNvPr id="687117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87118" name="Group 14"/>
          <p:cNvGrpSpPr>
            <a:grpSpLocks/>
          </p:cNvGrpSpPr>
          <p:nvPr/>
        </p:nvGrpSpPr>
        <p:grpSpPr bwMode="auto">
          <a:xfrm>
            <a:off x="1295400" y="1447800"/>
            <a:ext cx="1066800" cy="228600"/>
            <a:chOff x="1276" y="1004"/>
            <a:chExt cx="672" cy="144"/>
          </a:xfrm>
        </p:grpSpPr>
        <p:grpSp>
          <p:nvGrpSpPr>
            <p:cNvPr id="687119" name="Group 15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687120" name="Rectangle 1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^</a:t>
                </a:r>
              </a:p>
            </p:txBody>
          </p:sp>
          <p:sp>
            <p:nvSpPr>
              <p:cNvPr id="687121" name="Line 1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7122" name="Line 18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3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88136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88137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88138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88139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88140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5</a:t>
              </a:r>
            </a:p>
          </p:txBody>
        </p:sp>
      </p:grpSp>
      <p:sp>
        <p:nvSpPr>
          <p:cNvPr id="688141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88142" name="Group 14"/>
          <p:cNvGrpSpPr>
            <a:grpSpLocks/>
          </p:cNvGrpSpPr>
          <p:nvPr/>
        </p:nvGrpSpPr>
        <p:grpSpPr bwMode="auto">
          <a:xfrm>
            <a:off x="1295400" y="1447800"/>
            <a:ext cx="1066800" cy="228600"/>
            <a:chOff x="1276" y="1004"/>
            <a:chExt cx="672" cy="144"/>
          </a:xfrm>
        </p:grpSpPr>
        <p:grpSp>
          <p:nvGrpSpPr>
            <p:cNvPr id="688143" name="Group 15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688144" name="Rectangle 1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^</a:t>
                </a:r>
              </a:p>
            </p:txBody>
          </p:sp>
          <p:sp>
            <p:nvSpPr>
              <p:cNvPr id="688145" name="Line 1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8146" name="Line 18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7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89158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89160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89161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89162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89163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89164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5</a:t>
              </a:r>
            </a:p>
          </p:txBody>
        </p:sp>
      </p:grpSp>
      <p:sp>
        <p:nvSpPr>
          <p:cNvPr id="689165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89166" name="Group 14"/>
          <p:cNvGrpSpPr>
            <a:grpSpLocks/>
          </p:cNvGrpSpPr>
          <p:nvPr/>
        </p:nvGrpSpPr>
        <p:grpSpPr bwMode="auto">
          <a:xfrm>
            <a:off x="1295400" y="1447800"/>
            <a:ext cx="2057400" cy="228600"/>
            <a:chOff x="816" y="912"/>
            <a:chExt cx="1296" cy="144"/>
          </a:xfrm>
        </p:grpSpPr>
        <p:grpSp>
          <p:nvGrpSpPr>
            <p:cNvPr id="689167" name="Group 15"/>
            <p:cNvGrpSpPr>
              <a:grpSpLocks/>
            </p:cNvGrpSpPr>
            <p:nvPr/>
          </p:nvGrpSpPr>
          <p:grpSpPr bwMode="auto">
            <a:xfrm>
              <a:off x="816" y="912"/>
              <a:ext cx="672" cy="144"/>
              <a:chOff x="1276" y="1004"/>
              <a:chExt cx="672" cy="144"/>
            </a:xfrm>
          </p:grpSpPr>
          <p:grpSp>
            <p:nvGrpSpPr>
              <p:cNvPr id="689168" name="Group 16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89169" name="Rectangle 1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89170" name="Line 1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9171" name="Line 19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9172" name="Group 20"/>
            <p:cNvGrpSpPr>
              <a:grpSpLocks/>
            </p:cNvGrpSpPr>
            <p:nvPr/>
          </p:nvGrpSpPr>
          <p:grpSpPr bwMode="auto">
            <a:xfrm>
              <a:off x="1440" y="912"/>
              <a:ext cx="672" cy="144"/>
              <a:chOff x="1276" y="1004"/>
              <a:chExt cx="672" cy="144"/>
            </a:xfrm>
          </p:grpSpPr>
          <p:grpSp>
            <p:nvGrpSpPr>
              <p:cNvPr id="689173" name="Group 21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89174" name="Rectangle 22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9    ^</a:t>
                  </a:r>
                </a:p>
              </p:txBody>
            </p:sp>
            <p:sp>
              <p:nvSpPr>
                <p:cNvPr id="689175" name="Line 23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9176" name="Line 24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9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9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9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9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81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90182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90184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90185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90186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90187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90188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15</a:t>
              </a:r>
            </a:p>
          </p:txBody>
        </p:sp>
      </p:grpSp>
      <p:sp>
        <p:nvSpPr>
          <p:cNvPr id="690189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90190" name="Group 14"/>
          <p:cNvGrpSpPr>
            <a:grpSpLocks/>
          </p:cNvGrpSpPr>
          <p:nvPr/>
        </p:nvGrpSpPr>
        <p:grpSpPr bwMode="auto">
          <a:xfrm>
            <a:off x="1295400" y="1447800"/>
            <a:ext cx="2057400" cy="228600"/>
            <a:chOff x="816" y="912"/>
            <a:chExt cx="1296" cy="144"/>
          </a:xfrm>
        </p:grpSpPr>
        <p:grpSp>
          <p:nvGrpSpPr>
            <p:cNvPr id="690191" name="Group 15"/>
            <p:cNvGrpSpPr>
              <a:grpSpLocks/>
            </p:cNvGrpSpPr>
            <p:nvPr/>
          </p:nvGrpSpPr>
          <p:grpSpPr bwMode="auto">
            <a:xfrm>
              <a:off x="816" y="912"/>
              <a:ext cx="672" cy="144"/>
              <a:chOff x="1276" y="1004"/>
              <a:chExt cx="672" cy="144"/>
            </a:xfrm>
          </p:grpSpPr>
          <p:grpSp>
            <p:nvGrpSpPr>
              <p:cNvPr id="690192" name="Group 16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0193" name="Rectangle 1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90194" name="Line 1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0195" name="Line 19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0196" name="Group 20"/>
            <p:cNvGrpSpPr>
              <a:grpSpLocks/>
            </p:cNvGrpSpPr>
            <p:nvPr/>
          </p:nvGrpSpPr>
          <p:grpSpPr bwMode="auto">
            <a:xfrm>
              <a:off x="1440" y="912"/>
              <a:ext cx="672" cy="144"/>
              <a:chOff x="1276" y="1004"/>
              <a:chExt cx="672" cy="144"/>
            </a:xfrm>
          </p:grpSpPr>
          <p:grpSp>
            <p:nvGrpSpPr>
              <p:cNvPr id="690197" name="Group 21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0198" name="Rectangle 22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9    ^</a:t>
                  </a:r>
                </a:p>
              </p:txBody>
            </p:sp>
            <p:sp>
              <p:nvSpPr>
                <p:cNvPr id="690199" name="Line 23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0200" name="Line 24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5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91206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91208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91209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91210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91211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91212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15</a:t>
              </a:r>
            </a:p>
          </p:txBody>
        </p:sp>
      </p:grpSp>
      <p:sp>
        <p:nvSpPr>
          <p:cNvPr id="691213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91214" name="Group 14"/>
          <p:cNvGrpSpPr>
            <a:grpSpLocks/>
          </p:cNvGrpSpPr>
          <p:nvPr/>
        </p:nvGrpSpPr>
        <p:grpSpPr bwMode="auto">
          <a:xfrm>
            <a:off x="1295400" y="1447800"/>
            <a:ext cx="3048000" cy="228600"/>
            <a:chOff x="816" y="912"/>
            <a:chExt cx="1920" cy="144"/>
          </a:xfrm>
        </p:grpSpPr>
        <p:grpSp>
          <p:nvGrpSpPr>
            <p:cNvPr id="691215" name="Group 15"/>
            <p:cNvGrpSpPr>
              <a:grpSpLocks/>
            </p:cNvGrpSpPr>
            <p:nvPr/>
          </p:nvGrpSpPr>
          <p:grpSpPr bwMode="auto">
            <a:xfrm>
              <a:off x="816" y="912"/>
              <a:ext cx="1296" cy="144"/>
              <a:chOff x="816" y="912"/>
              <a:chExt cx="1296" cy="144"/>
            </a:xfrm>
          </p:grpSpPr>
          <p:grpSp>
            <p:nvGrpSpPr>
              <p:cNvPr id="691216" name="Group 16"/>
              <p:cNvGrpSpPr>
                <a:grpSpLocks/>
              </p:cNvGrpSpPr>
              <p:nvPr/>
            </p:nvGrpSpPr>
            <p:grpSpPr bwMode="auto">
              <a:xfrm>
                <a:off x="816" y="912"/>
                <a:ext cx="672" cy="144"/>
                <a:chOff x="1276" y="1004"/>
                <a:chExt cx="672" cy="144"/>
              </a:xfrm>
            </p:grpSpPr>
            <p:grpSp>
              <p:nvGrpSpPr>
                <p:cNvPr id="691217" name="Group 17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121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 5</a:t>
                    </a:r>
                  </a:p>
                </p:txBody>
              </p:sp>
              <p:sp>
                <p:nvSpPr>
                  <p:cNvPr id="69121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1220" name="Line 20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1221" name="Group 21"/>
              <p:cNvGrpSpPr>
                <a:grpSpLocks/>
              </p:cNvGrpSpPr>
              <p:nvPr/>
            </p:nvGrpSpPr>
            <p:grpSpPr bwMode="auto">
              <a:xfrm>
                <a:off x="1440" y="912"/>
                <a:ext cx="672" cy="144"/>
                <a:chOff x="1276" y="1004"/>
                <a:chExt cx="672" cy="144"/>
              </a:xfrm>
            </p:grpSpPr>
            <p:grpSp>
              <p:nvGrpSpPr>
                <p:cNvPr id="691222" name="Group 22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122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 9</a:t>
                    </a:r>
                  </a:p>
                </p:txBody>
              </p:sp>
              <p:sp>
                <p:nvSpPr>
                  <p:cNvPr id="69122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1225" name="Line 25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1226" name="Group 26"/>
            <p:cNvGrpSpPr>
              <a:grpSpLocks/>
            </p:cNvGrpSpPr>
            <p:nvPr/>
          </p:nvGrpSpPr>
          <p:grpSpPr bwMode="auto">
            <a:xfrm>
              <a:off x="2064" y="912"/>
              <a:ext cx="672" cy="144"/>
              <a:chOff x="1276" y="1004"/>
              <a:chExt cx="672" cy="144"/>
            </a:xfrm>
          </p:grpSpPr>
          <p:grpSp>
            <p:nvGrpSpPr>
              <p:cNvPr id="691227" name="Group 27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1228" name="Rectangle 28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^</a:t>
                  </a:r>
                </a:p>
              </p:txBody>
            </p:sp>
            <p:sp>
              <p:nvSpPr>
                <p:cNvPr id="691229" name="Line 29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1230" name="Line 30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91231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691234" name="Text Box 34"/>
          <p:cNvSpPr txBox="1">
            <a:spLocks noChangeArrowheads="1"/>
          </p:cNvSpPr>
          <p:nvPr/>
        </p:nvSpPr>
        <p:spPr bwMode="auto">
          <a:xfrm>
            <a:off x="4876800" y="381000"/>
            <a:ext cx="41889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92232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92233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92234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92235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92236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31</a:t>
              </a:r>
            </a:p>
          </p:txBody>
        </p:sp>
      </p:grpSp>
      <p:sp>
        <p:nvSpPr>
          <p:cNvPr id="692237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92238" name="Group 14"/>
          <p:cNvGrpSpPr>
            <a:grpSpLocks/>
          </p:cNvGrpSpPr>
          <p:nvPr/>
        </p:nvGrpSpPr>
        <p:grpSpPr bwMode="auto">
          <a:xfrm>
            <a:off x="1295400" y="1447800"/>
            <a:ext cx="3048000" cy="228600"/>
            <a:chOff x="816" y="912"/>
            <a:chExt cx="1920" cy="144"/>
          </a:xfrm>
        </p:grpSpPr>
        <p:grpSp>
          <p:nvGrpSpPr>
            <p:cNvPr id="692239" name="Group 15"/>
            <p:cNvGrpSpPr>
              <a:grpSpLocks/>
            </p:cNvGrpSpPr>
            <p:nvPr/>
          </p:nvGrpSpPr>
          <p:grpSpPr bwMode="auto">
            <a:xfrm>
              <a:off x="816" y="912"/>
              <a:ext cx="1296" cy="144"/>
              <a:chOff x="816" y="912"/>
              <a:chExt cx="1296" cy="144"/>
            </a:xfrm>
          </p:grpSpPr>
          <p:grpSp>
            <p:nvGrpSpPr>
              <p:cNvPr id="692240" name="Group 16"/>
              <p:cNvGrpSpPr>
                <a:grpSpLocks/>
              </p:cNvGrpSpPr>
              <p:nvPr/>
            </p:nvGrpSpPr>
            <p:grpSpPr bwMode="auto">
              <a:xfrm>
                <a:off x="816" y="912"/>
                <a:ext cx="672" cy="144"/>
                <a:chOff x="1276" y="1004"/>
                <a:chExt cx="672" cy="144"/>
              </a:xfrm>
            </p:grpSpPr>
            <p:grpSp>
              <p:nvGrpSpPr>
                <p:cNvPr id="692241" name="Group 17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224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 5</a:t>
                    </a:r>
                  </a:p>
                </p:txBody>
              </p:sp>
              <p:sp>
                <p:nvSpPr>
                  <p:cNvPr id="69224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2244" name="Line 20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2245" name="Group 21"/>
              <p:cNvGrpSpPr>
                <a:grpSpLocks/>
              </p:cNvGrpSpPr>
              <p:nvPr/>
            </p:nvGrpSpPr>
            <p:grpSpPr bwMode="auto">
              <a:xfrm>
                <a:off x="1440" y="912"/>
                <a:ext cx="672" cy="144"/>
                <a:chOff x="1276" y="1004"/>
                <a:chExt cx="672" cy="144"/>
              </a:xfrm>
            </p:grpSpPr>
            <p:grpSp>
              <p:nvGrpSpPr>
                <p:cNvPr id="692246" name="Group 22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224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 9</a:t>
                    </a:r>
                  </a:p>
                </p:txBody>
              </p:sp>
              <p:sp>
                <p:nvSpPr>
                  <p:cNvPr id="69224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2249" name="Line 25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2250" name="Group 26"/>
            <p:cNvGrpSpPr>
              <a:grpSpLocks/>
            </p:cNvGrpSpPr>
            <p:nvPr/>
          </p:nvGrpSpPr>
          <p:grpSpPr bwMode="auto">
            <a:xfrm>
              <a:off x="2064" y="912"/>
              <a:ext cx="672" cy="144"/>
              <a:chOff x="1276" y="1004"/>
              <a:chExt cx="672" cy="144"/>
            </a:xfrm>
          </p:grpSpPr>
          <p:grpSp>
            <p:nvGrpSpPr>
              <p:cNvPr id="692251" name="Group 27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2252" name="Rectangle 28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^</a:t>
                  </a:r>
                </a:p>
              </p:txBody>
            </p:sp>
            <p:sp>
              <p:nvSpPr>
                <p:cNvPr id="692253" name="Line 29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2254" name="Line 30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93254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93257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93258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93259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93260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31</a:t>
              </a:r>
            </a:p>
          </p:txBody>
        </p:sp>
      </p:grpSp>
      <p:sp>
        <p:nvSpPr>
          <p:cNvPr id="693261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93262" name="Group 14"/>
          <p:cNvGrpSpPr>
            <a:grpSpLocks/>
          </p:cNvGrpSpPr>
          <p:nvPr/>
        </p:nvGrpSpPr>
        <p:grpSpPr bwMode="auto">
          <a:xfrm>
            <a:off x="1295400" y="1447800"/>
            <a:ext cx="4038600" cy="228600"/>
            <a:chOff x="816" y="912"/>
            <a:chExt cx="2544" cy="144"/>
          </a:xfrm>
        </p:grpSpPr>
        <p:grpSp>
          <p:nvGrpSpPr>
            <p:cNvPr id="693263" name="Group 15"/>
            <p:cNvGrpSpPr>
              <a:grpSpLocks/>
            </p:cNvGrpSpPr>
            <p:nvPr/>
          </p:nvGrpSpPr>
          <p:grpSpPr bwMode="auto">
            <a:xfrm>
              <a:off x="816" y="912"/>
              <a:ext cx="1920" cy="144"/>
              <a:chOff x="816" y="912"/>
              <a:chExt cx="1920" cy="144"/>
            </a:xfrm>
          </p:grpSpPr>
          <p:grpSp>
            <p:nvGrpSpPr>
              <p:cNvPr id="693264" name="Group 16"/>
              <p:cNvGrpSpPr>
                <a:grpSpLocks/>
              </p:cNvGrpSpPr>
              <p:nvPr/>
            </p:nvGrpSpPr>
            <p:grpSpPr bwMode="auto">
              <a:xfrm>
                <a:off x="816" y="912"/>
                <a:ext cx="1296" cy="144"/>
                <a:chOff x="816" y="912"/>
                <a:chExt cx="1296" cy="144"/>
              </a:xfrm>
            </p:grpSpPr>
            <p:grpSp>
              <p:nvGrpSpPr>
                <p:cNvPr id="693265" name="Group 17"/>
                <p:cNvGrpSpPr>
                  <a:grpSpLocks/>
                </p:cNvGrpSpPr>
                <p:nvPr/>
              </p:nvGrpSpPr>
              <p:grpSpPr bwMode="auto">
                <a:xfrm>
                  <a:off x="816" y="912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693266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693267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1905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 5</a:t>
                      </a:r>
                    </a:p>
                  </p:txBody>
                </p:sp>
                <p:sp>
                  <p:nvSpPr>
                    <p:cNvPr id="69326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326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93270" name="Group 22"/>
                <p:cNvGrpSpPr>
                  <a:grpSpLocks/>
                </p:cNvGrpSpPr>
                <p:nvPr/>
              </p:nvGrpSpPr>
              <p:grpSpPr bwMode="auto">
                <a:xfrm>
                  <a:off x="1440" y="912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693271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693272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1905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 9</a:t>
                      </a:r>
                    </a:p>
                  </p:txBody>
                </p:sp>
                <p:sp>
                  <p:nvSpPr>
                    <p:cNvPr id="693273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327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3275" name="Group 27"/>
              <p:cNvGrpSpPr>
                <a:grpSpLocks/>
              </p:cNvGrpSpPr>
              <p:nvPr/>
            </p:nvGrpSpPr>
            <p:grpSpPr bwMode="auto">
              <a:xfrm>
                <a:off x="2064" y="912"/>
                <a:ext cx="672" cy="144"/>
                <a:chOff x="1276" y="1004"/>
                <a:chExt cx="672" cy="144"/>
              </a:xfrm>
            </p:grpSpPr>
            <p:grpSp>
              <p:nvGrpSpPr>
                <p:cNvPr id="693276" name="Group 28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32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15</a:t>
                    </a:r>
                  </a:p>
                </p:txBody>
              </p:sp>
              <p:sp>
                <p:nvSpPr>
                  <p:cNvPr id="69327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3279" name="Line 31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3280" name="Group 32"/>
            <p:cNvGrpSpPr>
              <a:grpSpLocks/>
            </p:cNvGrpSpPr>
            <p:nvPr/>
          </p:nvGrpSpPr>
          <p:grpSpPr bwMode="auto">
            <a:xfrm>
              <a:off x="2688" y="912"/>
              <a:ext cx="672" cy="144"/>
              <a:chOff x="1276" y="1004"/>
              <a:chExt cx="672" cy="144"/>
            </a:xfrm>
          </p:grpSpPr>
          <p:grpSp>
            <p:nvGrpSpPr>
              <p:cNvPr id="693281" name="Group 33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3282" name="Rectangle 3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^</a:t>
                  </a:r>
                </a:p>
              </p:txBody>
            </p:sp>
            <p:sp>
              <p:nvSpPr>
                <p:cNvPr id="693283" name="Line 3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3284" name="Line 36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7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94278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94280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94281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94282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94283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94284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20</a:t>
              </a:r>
            </a:p>
          </p:txBody>
        </p:sp>
      </p:grpSp>
      <p:sp>
        <p:nvSpPr>
          <p:cNvPr id="694285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94286" name="Group 14"/>
          <p:cNvGrpSpPr>
            <a:grpSpLocks/>
          </p:cNvGrpSpPr>
          <p:nvPr/>
        </p:nvGrpSpPr>
        <p:grpSpPr bwMode="auto">
          <a:xfrm>
            <a:off x="1295400" y="1447800"/>
            <a:ext cx="4038600" cy="228600"/>
            <a:chOff x="816" y="912"/>
            <a:chExt cx="2544" cy="144"/>
          </a:xfrm>
        </p:grpSpPr>
        <p:grpSp>
          <p:nvGrpSpPr>
            <p:cNvPr id="694287" name="Group 15"/>
            <p:cNvGrpSpPr>
              <a:grpSpLocks/>
            </p:cNvGrpSpPr>
            <p:nvPr/>
          </p:nvGrpSpPr>
          <p:grpSpPr bwMode="auto">
            <a:xfrm>
              <a:off x="816" y="912"/>
              <a:ext cx="1920" cy="144"/>
              <a:chOff x="816" y="912"/>
              <a:chExt cx="1920" cy="144"/>
            </a:xfrm>
          </p:grpSpPr>
          <p:grpSp>
            <p:nvGrpSpPr>
              <p:cNvPr id="694288" name="Group 16"/>
              <p:cNvGrpSpPr>
                <a:grpSpLocks/>
              </p:cNvGrpSpPr>
              <p:nvPr/>
            </p:nvGrpSpPr>
            <p:grpSpPr bwMode="auto">
              <a:xfrm>
                <a:off x="816" y="912"/>
                <a:ext cx="1296" cy="144"/>
                <a:chOff x="816" y="912"/>
                <a:chExt cx="1296" cy="144"/>
              </a:xfrm>
            </p:grpSpPr>
            <p:grpSp>
              <p:nvGrpSpPr>
                <p:cNvPr id="694289" name="Group 17"/>
                <p:cNvGrpSpPr>
                  <a:grpSpLocks/>
                </p:cNvGrpSpPr>
                <p:nvPr/>
              </p:nvGrpSpPr>
              <p:grpSpPr bwMode="auto">
                <a:xfrm>
                  <a:off x="816" y="912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694290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694291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1905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 5</a:t>
                      </a:r>
                    </a:p>
                  </p:txBody>
                </p:sp>
                <p:sp>
                  <p:nvSpPr>
                    <p:cNvPr id="694292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429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94294" name="Group 22"/>
                <p:cNvGrpSpPr>
                  <a:grpSpLocks/>
                </p:cNvGrpSpPr>
                <p:nvPr/>
              </p:nvGrpSpPr>
              <p:grpSpPr bwMode="auto">
                <a:xfrm>
                  <a:off x="1440" y="912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694295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694296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1905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 9</a:t>
                      </a:r>
                    </a:p>
                  </p:txBody>
                </p:sp>
                <p:sp>
                  <p:nvSpPr>
                    <p:cNvPr id="694297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429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4299" name="Group 27"/>
              <p:cNvGrpSpPr>
                <a:grpSpLocks/>
              </p:cNvGrpSpPr>
              <p:nvPr/>
            </p:nvGrpSpPr>
            <p:grpSpPr bwMode="auto">
              <a:xfrm>
                <a:off x="2064" y="912"/>
                <a:ext cx="672" cy="144"/>
                <a:chOff x="1276" y="1004"/>
                <a:chExt cx="672" cy="144"/>
              </a:xfrm>
            </p:grpSpPr>
            <p:grpSp>
              <p:nvGrpSpPr>
                <p:cNvPr id="694300" name="Group 28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4301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15</a:t>
                    </a:r>
                  </a:p>
                </p:txBody>
              </p:sp>
              <p:sp>
                <p:nvSpPr>
                  <p:cNvPr id="69430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4303" name="Line 31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4304" name="Group 32"/>
            <p:cNvGrpSpPr>
              <a:grpSpLocks/>
            </p:cNvGrpSpPr>
            <p:nvPr/>
          </p:nvGrpSpPr>
          <p:grpSpPr bwMode="auto">
            <a:xfrm>
              <a:off x="2688" y="912"/>
              <a:ext cx="672" cy="144"/>
              <a:chOff x="1276" y="1004"/>
              <a:chExt cx="672" cy="144"/>
            </a:xfrm>
          </p:grpSpPr>
          <p:grpSp>
            <p:nvGrpSpPr>
              <p:cNvPr id="694305" name="Group 33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4306" name="Rectangle 3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^</a:t>
                  </a:r>
                </a:p>
              </p:txBody>
            </p:sp>
            <p:sp>
              <p:nvSpPr>
                <p:cNvPr id="694307" name="Line 3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4308" name="Line 36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01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95302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95304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95305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zh-CN"/>
          </a:p>
        </p:txBody>
      </p:sp>
      <p:grpSp>
        <p:nvGrpSpPr>
          <p:cNvPr id="695306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95307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95308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20</a:t>
              </a:r>
            </a:p>
          </p:txBody>
        </p:sp>
      </p:grpSp>
      <p:sp>
        <p:nvSpPr>
          <p:cNvPr id="695309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95310" name="Group 14"/>
          <p:cNvGrpSpPr>
            <a:grpSpLocks/>
          </p:cNvGrpSpPr>
          <p:nvPr/>
        </p:nvGrpSpPr>
        <p:grpSpPr bwMode="auto">
          <a:xfrm>
            <a:off x="1295400" y="1447800"/>
            <a:ext cx="5029200" cy="228600"/>
            <a:chOff x="816" y="912"/>
            <a:chExt cx="3168" cy="144"/>
          </a:xfrm>
        </p:grpSpPr>
        <p:grpSp>
          <p:nvGrpSpPr>
            <p:cNvPr id="695311" name="Group 15"/>
            <p:cNvGrpSpPr>
              <a:grpSpLocks/>
            </p:cNvGrpSpPr>
            <p:nvPr/>
          </p:nvGrpSpPr>
          <p:grpSpPr bwMode="auto">
            <a:xfrm>
              <a:off x="816" y="912"/>
              <a:ext cx="2544" cy="144"/>
              <a:chOff x="816" y="912"/>
              <a:chExt cx="2544" cy="144"/>
            </a:xfrm>
          </p:grpSpPr>
          <p:grpSp>
            <p:nvGrpSpPr>
              <p:cNvPr id="695312" name="Group 16"/>
              <p:cNvGrpSpPr>
                <a:grpSpLocks/>
              </p:cNvGrpSpPr>
              <p:nvPr/>
            </p:nvGrpSpPr>
            <p:grpSpPr bwMode="auto">
              <a:xfrm>
                <a:off x="816" y="912"/>
                <a:ext cx="1920" cy="144"/>
                <a:chOff x="816" y="912"/>
                <a:chExt cx="1920" cy="144"/>
              </a:xfrm>
            </p:grpSpPr>
            <p:grpSp>
              <p:nvGrpSpPr>
                <p:cNvPr id="695313" name="Group 17"/>
                <p:cNvGrpSpPr>
                  <a:grpSpLocks/>
                </p:cNvGrpSpPr>
                <p:nvPr/>
              </p:nvGrpSpPr>
              <p:grpSpPr bwMode="auto">
                <a:xfrm>
                  <a:off x="816" y="912"/>
                  <a:ext cx="1296" cy="144"/>
                  <a:chOff x="816" y="912"/>
                  <a:chExt cx="1296" cy="144"/>
                </a:xfrm>
              </p:grpSpPr>
              <p:grpSp>
                <p:nvGrpSpPr>
                  <p:cNvPr id="695314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816" y="912"/>
                    <a:ext cx="672" cy="144"/>
                    <a:chOff x="1276" y="1004"/>
                    <a:chExt cx="672" cy="144"/>
                  </a:xfrm>
                </p:grpSpPr>
                <p:grpSp>
                  <p:nvGrpSpPr>
                    <p:cNvPr id="695315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16" y="1004"/>
                      <a:ext cx="432" cy="144"/>
                      <a:chOff x="4224" y="2492"/>
                      <a:chExt cx="432" cy="144"/>
                    </a:xfrm>
                  </p:grpSpPr>
                  <p:sp>
                    <p:nvSpPr>
                      <p:cNvPr id="695316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24" y="2492"/>
                        <a:ext cx="432" cy="144"/>
                      </a:xfrm>
                      <a:prstGeom prst="rect">
                        <a:avLst/>
                      </a:prstGeom>
                      <a:solidFill>
                        <a:srgbClr val="006600"/>
                      </a:solidFill>
                      <a:ln w="19050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 algn="l"/>
                        <a:r>
                          <a:rPr lang="en-US" altLang="zh-CN" sz="1800" b="1">
                            <a:solidFill>
                              <a:srgbClr val="FFFFFF"/>
                            </a:solidFill>
                          </a:rPr>
                          <a:t> 5</a:t>
                        </a:r>
                      </a:p>
                    </p:txBody>
                  </p:sp>
                  <p:sp>
                    <p:nvSpPr>
                      <p:cNvPr id="695317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2492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none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5318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6" y="1076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stealth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9531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440" y="912"/>
                    <a:ext cx="672" cy="144"/>
                    <a:chOff x="1276" y="1004"/>
                    <a:chExt cx="672" cy="144"/>
                  </a:xfrm>
                </p:grpSpPr>
                <p:grpSp>
                  <p:nvGrpSpPr>
                    <p:cNvPr id="695320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16" y="1004"/>
                      <a:ext cx="432" cy="144"/>
                      <a:chOff x="4224" y="2492"/>
                      <a:chExt cx="432" cy="144"/>
                    </a:xfrm>
                  </p:grpSpPr>
                  <p:sp>
                    <p:nvSpPr>
                      <p:cNvPr id="695321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24" y="2492"/>
                        <a:ext cx="432" cy="144"/>
                      </a:xfrm>
                      <a:prstGeom prst="rect">
                        <a:avLst/>
                      </a:prstGeom>
                      <a:solidFill>
                        <a:srgbClr val="006600"/>
                      </a:solidFill>
                      <a:ln w="19050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 algn="l"/>
                        <a:r>
                          <a:rPr lang="en-US" altLang="zh-CN" sz="1800" b="1">
                            <a:solidFill>
                              <a:srgbClr val="FFFFFF"/>
                            </a:solidFill>
                          </a:rPr>
                          <a:t> 9</a:t>
                        </a:r>
                      </a:p>
                    </p:txBody>
                  </p:sp>
                  <p:sp>
                    <p:nvSpPr>
                      <p:cNvPr id="695322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2492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none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5323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6" y="1076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stealth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95324" name="Group 28"/>
                <p:cNvGrpSpPr>
                  <a:grpSpLocks/>
                </p:cNvGrpSpPr>
                <p:nvPr/>
              </p:nvGrpSpPr>
              <p:grpSpPr bwMode="auto">
                <a:xfrm>
                  <a:off x="2064" y="912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695325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695326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1905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p:txBody>
                </p:sp>
                <p:sp>
                  <p:nvSpPr>
                    <p:cNvPr id="695327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532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5329" name="Group 33"/>
              <p:cNvGrpSpPr>
                <a:grpSpLocks/>
              </p:cNvGrpSpPr>
              <p:nvPr/>
            </p:nvGrpSpPr>
            <p:grpSpPr bwMode="auto">
              <a:xfrm>
                <a:off x="2688" y="912"/>
                <a:ext cx="672" cy="144"/>
                <a:chOff x="1276" y="1004"/>
                <a:chExt cx="672" cy="144"/>
              </a:xfrm>
            </p:grpSpPr>
            <p:grpSp>
              <p:nvGrpSpPr>
                <p:cNvPr id="695330" name="Group 34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5331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20</a:t>
                    </a:r>
                  </a:p>
                </p:txBody>
              </p:sp>
              <p:sp>
                <p:nvSpPr>
                  <p:cNvPr id="69533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5333" name="Line 37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5334" name="Group 38"/>
            <p:cNvGrpSpPr>
              <a:grpSpLocks/>
            </p:cNvGrpSpPr>
            <p:nvPr/>
          </p:nvGrpSpPr>
          <p:grpSpPr bwMode="auto">
            <a:xfrm>
              <a:off x="3312" y="912"/>
              <a:ext cx="672" cy="144"/>
              <a:chOff x="1276" y="1004"/>
              <a:chExt cx="672" cy="144"/>
            </a:xfrm>
          </p:grpSpPr>
          <p:grpSp>
            <p:nvGrpSpPr>
              <p:cNvPr id="695335" name="Group 39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5336" name="Rectangle 4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^</a:t>
                  </a:r>
                </a:p>
              </p:txBody>
            </p:sp>
            <p:sp>
              <p:nvSpPr>
                <p:cNvPr id="695337" name="Line 4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5338" name="Line 42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2775" y="931863"/>
            <a:ext cx="6983413" cy="54498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#include&lt;</a:t>
            </a:r>
            <a:r>
              <a:rPr lang="en-US" altLang="zh-CN" sz="2000" b="1" dirty="0" err="1">
                <a:ea typeface="宋体" pitchFamily="2" charset="-122"/>
              </a:rPr>
              <a:t>iostream</a:t>
            </a:r>
            <a:r>
              <a:rPr lang="en-US" altLang="zh-CN" sz="2000" b="1" dirty="0">
                <a:ea typeface="宋体" pitchFamily="2" charset="-122"/>
              </a:rPr>
              <a:t>&gt;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using namespace std;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void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(unsigned value);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 err="1">
                <a:ea typeface="宋体" pitchFamily="2" charset="-122"/>
              </a:rPr>
              <a:t>int</a:t>
            </a:r>
            <a:r>
              <a:rPr lang="en-US" altLang="zh-CN" sz="2000" b="1" dirty="0">
                <a:ea typeface="宋体" pitchFamily="2" charset="-122"/>
              </a:rPr>
              <a:t> main()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{ unsigned n1,n2;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n1=214;   n2=5;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&lt;&lt;n1&lt;&lt;"=\t";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&lt;&lt;n2&lt;&lt;"=\t“;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&lt;&lt;n1&lt;&lt;'&amp;'&lt;&lt;n2&lt;&lt;"=\t"; 	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(n1&amp;n2);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&lt;&lt;n1&lt;&lt;'|'&lt;&lt;n2&lt;&lt;"=\t";     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(n1|n2);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&lt;&lt;n1&lt;&lt;'^'&lt;&lt;n2&lt;&lt;"=\t";        </a:t>
            </a:r>
            <a:r>
              <a:rPr lang="en-US" altLang="zh-CN" sz="2000" b="1" dirty="0" smtClean="0">
                <a:ea typeface="宋体" pitchFamily="2" charset="-122"/>
              </a:rPr>
              <a:t> </a:t>
            </a:r>
            <a:r>
              <a:rPr lang="en-US" altLang="zh-CN" sz="2000" b="1" dirty="0" err="1" smtClean="0">
                <a:ea typeface="宋体" pitchFamily="2" charset="-122"/>
              </a:rPr>
              <a:t>bitDisplay</a:t>
            </a:r>
            <a:r>
              <a:rPr lang="en-US" altLang="zh-CN" sz="2000" b="1" dirty="0" smtClean="0">
                <a:ea typeface="宋体" pitchFamily="2" charset="-122"/>
              </a:rPr>
              <a:t>(n1^n2</a:t>
            </a:r>
            <a:r>
              <a:rPr lang="en-US" altLang="zh-CN" sz="2000" b="1" dirty="0">
                <a:ea typeface="宋体" pitchFamily="2" charset="-122"/>
              </a:rPr>
              <a:t>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&lt;&lt;n1&lt;&lt;"&lt;&lt;"&lt;&lt;n2&lt;&lt;"=\t";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(n1&lt;&lt;n2);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&lt;&lt;n1&lt;&lt;"&gt;&gt;"&lt;&lt;n2&lt;&lt;"=\t";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(n1&gt;&gt;n2);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&lt;&lt;'~'&lt;&lt;n1&lt;&lt;"=\t“;             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(~n1);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49738" y="395288"/>
            <a:ext cx="4643437" cy="4041775"/>
          </a:xfrm>
          <a:prstGeom prst="rect">
            <a:avLst/>
          </a:prstGeom>
          <a:solidFill>
            <a:srgbClr val="FFFFFF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void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 unsigned value )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{ unsigned c;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unsigned </a:t>
            </a:r>
            <a:r>
              <a:rPr lang="en-US" altLang="zh-CN" sz="2000" b="1" dirty="0" err="1">
                <a:ea typeface="宋体" pitchFamily="2" charset="-122"/>
              </a:rPr>
              <a:t>bitMask</a:t>
            </a:r>
            <a:r>
              <a:rPr lang="en-US" altLang="zh-CN" sz="2000" b="1" dirty="0">
                <a:ea typeface="宋体" pitchFamily="2" charset="-122"/>
              </a:rPr>
              <a:t>=1&lt;&lt;31;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for( c=1; c&lt;=32; c++ )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  {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 &lt;&lt; ( </a:t>
            </a:r>
            <a:r>
              <a:rPr lang="en-US" altLang="zh-CN" sz="2000" b="1" dirty="0" err="1">
                <a:ea typeface="宋体" pitchFamily="2" charset="-122"/>
              </a:rPr>
              <a:t>value&amp;bitMask</a:t>
            </a:r>
            <a:r>
              <a:rPr lang="en-US" altLang="zh-CN" sz="2000" b="1" dirty="0">
                <a:ea typeface="宋体" pitchFamily="2" charset="-122"/>
              </a:rPr>
              <a:t> ? '1' : '0' ) ; 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     value &lt;&lt;= 1;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     if( c%8 == 0 )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      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 &lt;&lt; ' ' ;</a:t>
            </a:r>
          </a:p>
          <a:p>
            <a:pPr algn="l">
              <a:lnSpc>
                <a:spcPts val="2800"/>
              </a:lnSpc>
              <a:defRPr/>
            </a:pPr>
            <a:r>
              <a:rPr lang="zh-CN" altLang="en-US" sz="2000" b="1" dirty="0">
                <a:ea typeface="宋体" pitchFamily="2" charset="-122"/>
              </a:rPr>
              <a:t>    </a:t>
            </a:r>
            <a:r>
              <a:rPr lang="en-US" altLang="zh-CN" sz="2000" b="1" dirty="0">
                <a:ea typeface="宋体" pitchFamily="2" charset="-122"/>
              </a:rPr>
              <a:t>}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 &lt;&lt; </a:t>
            </a:r>
            <a:r>
              <a:rPr lang="en-US" altLang="zh-CN" sz="2000" b="1" dirty="0" err="1">
                <a:ea typeface="宋体" pitchFamily="2" charset="-122"/>
              </a:rPr>
              <a:t>endl</a:t>
            </a:r>
            <a:r>
              <a:rPr lang="en-US" altLang="zh-CN" sz="2000" b="1" dirty="0">
                <a:ea typeface="宋体" pitchFamily="2" charset="-122"/>
              </a:rPr>
              <a:t> 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}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27651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5-2】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位运算测试</a:t>
            </a: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3213100"/>
            <a:ext cx="5629275" cy="3276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5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96326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96328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96329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96330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96331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96332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99</a:t>
              </a:r>
            </a:p>
          </p:txBody>
        </p:sp>
      </p:grpSp>
      <p:sp>
        <p:nvSpPr>
          <p:cNvPr id="696333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96334" name="Group 14"/>
          <p:cNvGrpSpPr>
            <a:grpSpLocks/>
          </p:cNvGrpSpPr>
          <p:nvPr/>
        </p:nvGrpSpPr>
        <p:grpSpPr bwMode="auto">
          <a:xfrm>
            <a:off x="1295400" y="1447800"/>
            <a:ext cx="5029200" cy="228600"/>
            <a:chOff x="816" y="912"/>
            <a:chExt cx="3168" cy="144"/>
          </a:xfrm>
        </p:grpSpPr>
        <p:grpSp>
          <p:nvGrpSpPr>
            <p:cNvPr id="696335" name="Group 15"/>
            <p:cNvGrpSpPr>
              <a:grpSpLocks/>
            </p:cNvGrpSpPr>
            <p:nvPr/>
          </p:nvGrpSpPr>
          <p:grpSpPr bwMode="auto">
            <a:xfrm>
              <a:off x="816" y="912"/>
              <a:ext cx="2544" cy="144"/>
              <a:chOff x="816" y="912"/>
              <a:chExt cx="2544" cy="144"/>
            </a:xfrm>
          </p:grpSpPr>
          <p:grpSp>
            <p:nvGrpSpPr>
              <p:cNvPr id="696336" name="Group 16"/>
              <p:cNvGrpSpPr>
                <a:grpSpLocks/>
              </p:cNvGrpSpPr>
              <p:nvPr/>
            </p:nvGrpSpPr>
            <p:grpSpPr bwMode="auto">
              <a:xfrm>
                <a:off x="816" y="912"/>
                <a:ext cx="1920" cy="144"/>
                <a:chOff x="816" y="912"/>
                <a:chExt cx="1920" cy="144"/>
              </a:xfrm>
            </p:grpSpPr>
            <p:grpSp>
              <p:nvGrpSpPr>
                <p:cNvPr id="696337" name="Group 17"/>
                <p:cNvGrpSpPr>
                  <a:grpSpLocks/>
                </p:cNvGrpSpPr>
                <p:nvPr/>
              </p:nvGrpSpPr>
              <p:grpSpPr bwMode="auto">
                <a:xfrm>
                  <a:off x="816" y="912"/>
                  <a:ext cx="1296" cy="144"/>
                  <a:chOff x="816" y="912"/>
                  <a:chExt cx="1296" cy="144"/>
                </a:xfrm>
              </p:grpSpPr>
              <p:grpSp>
                <p:nvGrpSpPr>
                  <p:cNvPr id="69633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816" y="912"/>
                    <a:ext cx="672" cy="144"/>
                    <a:chOff x="1276" y="1004"/>
                    <a:chExt cx="672" cy="144"/>
                  </a:xfrm>
                </p:grpSpPr>
                <p:grpSp>
                  <p:nvGrpSpPr>
                    <p:cNvPr id="696339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16" y="1004"/>
                      <a:ext cx="432" cy="144"/>
                      <a:chOff x="4224" y="2492"/>
                      <a:chExt cx="432" cy="144"/>
                    </a:xfrm>
                  </p:grpSpPr>
                  <p:sp>
                    <p:nvSpPr>
                      <p:cNvPr id="696340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24" y="2492"/>
                        <a:ext cx="432" cy="144"/>
                      </a:xfrm>
                      <a:prstGeom prst="rect">
                        <a:avLst/>
                      </a:prstGeom>
                      <a:solidFill>
                        <a:srgbClr val="006600"/>
                      </a:solidFill>
                      <a:ln w="19050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 algn="l"/>
                        <a:r>
                          <a:rPr lang="en-US" altLang="zh-CN" sz="1800" b="1">
                            <a:solidFill>
                              <a:srgbClr val="FFFFFF"/>
                            </a:solidFill>
                          </a:rPr>
                          <a:t> 5</a:t>
                        </a:r>
                      </a:p>
                    </p:txBody>
                  </p:sp>
                  <p:sp>
                    <p:nvSpPr>
                      <p:cNvPr id="696341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2492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none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6342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6" y="1076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stealth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96343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440" y="912"/>
                    <a:ext cx="672" cy="144"/>
                    <a:chOff x="1276" y="1004"/>
                    <a:chExt cx="672" cy="144"/>
                  </a:xfrm>
                </p:grpSpPr>
                <p:grpSp>
                  <p:nvGrpSpPr>
                    <p:cNvPr id="696344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16" y="1004"/>
                      <a:ext cx="432" cy="144"/>
                      <a:chOff x="4224" y="2492"/>
                      <a:chExt cx="432" cy="144"/>
                    </a:xfrm>
                  </p:grpSpPr>
                  <p:sp>
                    <p:nvSpPr>
                      <p:cNvPr id="696345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24" y="2492"/>
                        <a:ext cx="432" cy="144"/>
                      </a:xfrm>
                      <a:prstGeom prst="rect">
                        <a:avLst/>
                      </a:prstGeom>
                      <a:solidFill>
                        <a:srgbClr val="006600"/>
                      </a:solidFill>
                      <a:ln w="19050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 algn="l"/>
                        <a:r>
                          <a:rPr lang="en-US" altLang="zh-CN" sz="1800" b="1">
                            <a:solidFill>
                              <a:srgbClr val="FFFFFF"/>
                            </a:solidFill>
                          </a:rPr>
                          <a:t> 9</a:t>
                        </a:r>
                      </a:p>
                    </p:txBody>
                  </p:sp>
                  <p:sp>
                    <p:nvSpPr>
                      <p:cNvPr id="696346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2492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none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6347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6" y="1076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stealth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96348" name="Group 28"/>
                <p:cNvGrpSpPr>
                  <a:grpSpLocks/>
                </p:cNvGrpSpPr>
                <p:nvPr/>
              </p:nvGrpSpPr>
              <p:grpSpPr bwMode="auto">
                <a:xfrm>
                  <a:off x="2064" y="912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69634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696350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1905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p:txBody>
                </p:sp>
                <p:sp>
                  <p:nvSpPr>
                    <p:cNvPr id="696351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635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6353" name="Group 33"/>
              <p:cNvGrpSpPr>
                <a:grpSpLocks/>
              </p:cNvGrpSpPr>
              <p:nvPr/>
            </p:nvGrpSpPr>
            <p:grpSpPr bwMode="auto">
              <a:xfrm>
                <a:off x="2688" y="912"/>
                <a:ext cx="672" cy="144"/>
                <a:chOff x="1276" y="1004"/>
                <a:chExt cx="672" cy="144"/>
              </a:xfrm>
            </p:grpSpPr>
            <p:grpSp>
              <p:nvGrpSpPr>
                <p:cNvPr id="696354" name="Group 34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635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20</a:t>
                    </a:r>
                  </a:p>
                </p:txBody>
              </p:sp>
              <p:sp>
                <p:nvSpPr>
                  <p:cNvPr id="69635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6357" name="Line 37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6358" name="Group 38"/>
            <p:cNvGrpSpPr>
              <a:grpSpLocks/>
            </p:cNvGrpSpPr>
            <p:nvPr/>
          </p:nvGrpSpPr>
          <p:grpSpPr bwMode="auto">
            <a:xfrm>
              <a:off x="3312" y="912"/>
              <a:ext cx="672" cy="144"/>
              <a:chOff x="1276" y="1004"/>
              <a:chExt cx="672" cy="144"/>
            </a:xfrm>
          </p:grpSpPr>
          <p:grpSp>
            <p:nvGrpSpPr>
              <p:cNvPr id="696359" name="Group 39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6360" name="Rectangle 4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^</a:t>
                  </a:r>
                </a:p>
              </p:txBody>
            </p:sp>
            <p:sp>
              <p:nvSpPr>
                <p:cNvPr id="696361" name="Line 4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6362" name="Line 42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97350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97352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97353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97354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97355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97356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99</a:t>
              </a:r>
            </a:p>
          </p:txBody>
        </p:sp>
      </p:grpSp>
      <p:sp>
        <p:nvSpPr>
          <p:cNvPr id="697357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97358" name="Group 14"/>
          <p:cNvGrpSpPr>
            <a:grpSpLocks/>
          </p:cNvGrpSpPr>
          <p:nvPr/>
        </p:nvGrpSpPr>
        <p:grpSpPr bwMode="auto">
          <a:xfrm>
            <a:off x="1295400" y="1447800"/>
            <a:ext cx="6019800" cy="228600"/>
            <a:chOff x="816" y="912"/>
            <a:chExt cx="3792" cy="144"/>
          </a:xfrm>
        </p:grpSpPr>
        <p:grpSp>
          <p:nvGrpSpPr>
            <p:cNvPr id="697359" name="Group 15"/>
            <p:cNvGrpSpPr>
              <a:grpSpLocks/>
            </p:cNvGrpSpPr>
            <p:nvPr/>
          </p:nvGrpSpPr>
          <p:grpSpPr bwMode="auto">
            <a:xfrm>
              <a:off x="816" y="912"/>
              <a:ext cx="3168" cy="144"/>
              <a:chOff x="816" y="912"/>
              <a:chExt cx="3168" cy="144"/>
            </a:xfrm>
          </p:grpSpPr>
          <p:grpSp>
            <p:nvGrpSpPr>
              <p:cNvPr id="697360" name="Group 16"/>
              <p:cNvGrpSpPr>
                <a:grpSpLocks/>
              </p:cNvGrpSpPr>
              <p:nvPr/>
            </p:nvGrpSpPr>
            <p:grpSpPr bwMode="auto">
              <a:xfrm>
                <a:off x="816" y="912"/>
                <a:ext cx="2544" cy="144"/>
                <a:chOff x="816" y="912"/>
                <a:chExt cx="2544" cy="144"/>
              </a:xfrm>
            </p:grpSpPr>
            <p:grpSp>
              <p:nvGrpSpPr>
                <p:cNvPr id="697361" name="Group 17"/>
                <p:cNvGrpSpPr>
                  <a:grpSpLocks/>
                </p:cNvGrpSpPr>
                <p:nvPr/>
              </p:nvGrpSpPr>
              <p:grpSpPr bwMode="auto">
                <a:xfrm>
                  <a:off x="816" y="912"/>
                  <a:ext cx="1920" cy="144"/>
                  <a:chOff x="816" y="912"/>
                  <a:chExt cx="1920" cy="144"/>
                </a:xfrm>
              </p:grpSpPr>
              <p:grpSp>
                <p:nvGrpSpPr>
                  <p:cNvPr id="69736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816" y="912"/>
                    <a:ext cx="1296" cy="144"/>
                    <a:chOff x="816" y="912"/>
                    <a:chExt cx="1296" cy="144"/>
                  </a:xfrm>
                </p:grpSpPr>
                <p:grpSp>
                  <p:nvGrpSpPr>
                    <p:cNvPr id="697363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6" y="912"/>
                      <a:ext cx="672" cy="144"/>
                      <a:chOff x="1276" y="1004"/>
                      <a:chExt cx="672" cy="144"/>
                    </a:xfrm>
                  </p:grpSpPr>
                  <p:grpSp>
                    <p:nvGrpSpPr>
                      <p:cNvPr id="697364" name="Group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16" y="1004"/>
                        <a:ext cx="432" cy="144"/>
                        <a:chOff x="4224" y="2492"/>
                        <a:chExt cx="432" cy="144"/>
                      </a:xfrm>
                    </p:grpSpPr>
                    <p:sp>
                      <p:nvSpPr>
                        <p:cNvPr id="697365" name="Rectangle 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4" y="2492"/>
                          <a:ext cx="432" cy="144"/>
                        </a:xfrm>
                        <a:prstGeom prst="rect">
                          <a:avLst/>
                        </a:prstGeom>
                        <a:solidFill>
                          <a:srgbClr val="006600"/>
                        </a:solidFill>
                        <a:ln w="19050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FFFFFF"/>
                              </a:solidFill>
                            </a:rPr>
                            <a:t> 5</a:t>
                          </a:r>
                        </a:p>
                      </p:txBody>
                    </p:sp>
                    <p:sp>
                      <p:nvSpPr>
                        <p:cNvPr id="697366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64" y="2492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FFFF"/>
                          </a:solidFill>
                          <a:round/>
                          <a:headEnd/>
                          <a:tailEnd type="none" w="lg" len="lg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97367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76" y="1076"/>
                        <a:ext cx="2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stealth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97368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40" y="912"/>
                      <a:ext cx="672" cy="144"/>
                      <a:chOff x="1276" y="1004"/>
                      <a:chExt cx="672" cy="144"/>
                    </a:xfrm>
                  </p:grpSpPr>
                  <p:grpSp>
                    <p:nvGrpSpPr>
                      <p:cNvPr id="697369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16" y="1004"/>
                        <a:ext cx="432" cy="144"/>
                        <a:chOff x="4224" y="2492"/>
                        <a:chExt cx="432" cy="144"/>
                      </a:xfrm>
                    </p:grpSpPr>
                    <p:sp>
                      <p:nvSpPr>
                        <p:cNvPr id="697370" name="Rectangle 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4" y="2492"/>
                          <a:ext cx="432" cy="144"/>
                        </a:xfrm>
                        <a:prstGeom prst="rect">
                          <a:avLst/>
                        </a:prstGeom>
                        <a:solidFill>
                          <a:srgbClr val="006600"/>
                        </a:solidFill>
                        <a:ln w="19050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FFFFFF"/>
                              </a:solidFill>
                            </a:rPr>
                            <a:t> 9</a:t>
                          </a:r>
                        </a:p>
                      </p:txBody>
                    </p:sp>
                    <p:sp>
                      <p:nvSpPr>
                        <p:cNvPr id="697371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64" y="2492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FFFF"/>
                          </a:solidFill>
                          <a:round/>
                          <a:headEnd/>
                          <a:tailEnd type="none" w="lg" len="lg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97372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76" y="1076"/>
                        <a:ext cx="2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stealth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97373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2064" y="912"/>
                    <a:ext cx="672" cy="144"/>
                    <a:chOff x="1276" y="1004"/>
                    <a:chExt cx="672" cy="144"/>
                  </a:xfrm>
                </p:grpSpPr>
                <p:grpSp>
                  <p:nvGrpSpPr>
                    <p:cNvPr id="697374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16" y="1004"/>
                      <a:ext cx="432" cy="144"/>
                      <a:chOff x="4224" y="2492"/>
                      <a:chExt cx="432" cy="144"/>
                    </a:xfrm>
                  </p:grpSpPr>
                  <p:sp>
                    <p:nvSpPr>
                      <p:cNvPr id="697375" name="Rectangl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24" y="2492"/>
                        <a:ext cx="432" cy="144"/>
                      </a:xfrm>
                      <a:prstGeom prst="rect">
                        <a:avLst/>
                      </a:prstGeom>
                      <a:solidFill>
                        <a:srgbClr val="006600"/>
                      </a:solidFill>
                      <a:ln w="19050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 algn="l"/>
                        <a:r>
                          <a:rPr lang="en-US" altLang="zh-CN" sz="1800" b="1">
                            <a:solidFill>
                              <a:srgbClr val="FFFFFF"/>
                            </a:solidFill>
                          </a:rPr>
                          <a:t>15</a:t>
                        </a:r>
                      </a:p>
                    </p:txBody>
                  </p:sp>
                  <p:sp>
                    <p:nvSpPr>
                      <p:cNvPr id="697376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2492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none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7377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6" y="1076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stealth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97378" name="Group 34"/>
                <p:cNvGrpSpPr>
                  <a:grpSpLocks/>
                </p:cNvGrpSpPr>
                <p:nvPr/>
              </p:nvGrpSpPr>
              <p:grpSpPr bwMode="auto">
                <a:xfrm>
                  <a:off x="2688" y="912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697379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697380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1905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p:txBody>
                </p:sp>
                <p:sp>
                  <p:nvSpPr>
                    <p:cNvPr id="697381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738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7383" name="Group 39"/>
              <p:cNvGrpSpPr>
                <a:grpSpLocks/>
              </p:cNvGrpSpPr>
              <p:nvPr/>
            </p:nvGrpSpPr>
            <p:grpSpPr bwMode="auto">
              <a:xfrm>
                <a:off x="3312" y="912"/>
                <a:ext cx="672" cy="144"/>
                <a:chOff x="1276" y="1004"/>
                <a:chExt cx="672" cy="144"/>
              </a:xfrm>
            </p:grpSpPr>
            <p:grpSp>
              <p:nvGrpSpPr>
                <p:cNvPr id="697384" name="Group 40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738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31</a:t>
                    </a:r>
                  </a:p>
                </p:txBody>
              </p:sp>
              <p:sp>
                <p:nvSpPr>
                  <p:cNvPr id="697386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7387" name="Line 43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7388" name="Group 44"/>
            <p:cNvGrpSpPr>
              <a:grpSpLocks/>
            </p:cNvGrpSpPr>
            <p:nvPr/>
          </p:nvGrpSpPr>
          <p:grpSpPr bwMode="auto">
            <a:xfrm>
              <a:off x="3936" y="912"/>
              <a:ext cx="672" cy="144"/>
              <a:chOff x="1276" y="1004"/>
              <a:chExt cx="672" cy="144"/>
            </a:xfrm>
          </p:grpSpPr>
          <p:grpSp>
            <p:nvGrpSpPr>
              <p:cNvPr id="697389" name="Group 45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7390" name="Rectangle 46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99   ^</a:t>
                  </a:r>
                </a:p>
              </p:txBody>
            </p:sp>
            <p:sp>
              <p:nvSpPr>
                <p:cNvPr id="697391" name="Line 47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7392" name="Line 48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7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7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3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98374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98376" name="Rectangle 8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98377" name="Group 9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98378" name="Text Box 10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98379" name="Rectangle 11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698380" name="Text Box 12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98381" name="Group 13"/>
          <p:cNvGrpSpPr>
            <a:grpSpLocks/>
          </p:cNvGrpSpPr>
          <p:nvPr/>
        </p:nvGrpSpPr>
        <p:grpSpPr bwMode="auto">
          <a:xfrm>
            <a:off x="1295400" y="1447800"/>
            <a:ext cx="6019800" cy="228600"/>
            <a:chOff x="816" y="912"/>
            <a:chExt cx="3792" cy="144"/>
          </a:xfrm>
        </p:grpSpPr>
        <p:grpSp>
          <p:nvGrpSpPr>
            <p:cNvPr id="698382" name="Group 14"/>
            <p:cNvGrpSpPr>
              <a:grpSpLocks/>
            </p:cNvGrpSpPr>
            <p:nvPr/>
          </p:nvGrpSpPr>
          <p:grpSpPr bwMode="auto">
            <a:xfrm>
              <a:off x="816" y="912"/>
              <a:ext cx="3168" cy="144"/>
              <a:chOff x="816" y="912"/>
              <a:chExt cx="3168" cy="144"/>
            </a:xfrm>
          </p:grpSpPr>
          <p:grpSp>
            <p:nvGrpSpPr>
              <p:cNvPr id="698383" name="Group 15"/>
              <p:cNvGrpSpPr>
                <a:grpSpLocks/>
              </p:cNvGrpSpPr>
              <p:nvPr/>
            </p:nvGrpSpPr>
            <p:grpSpPr bwMode="auto">
              <a:xfrm>
                <a:off x="816" y="912"/>
                <a:ext cx="2544" cy="144"/>
                <a:chOff x="816" y="912"/>
                <a:chExt cx="2544" cy="144"/>
              </a:xfrm>
            </p:grpSpPr>
            <p:grpSp>
              <p:nvGrpSpPr>
                <p:cNvPr id="698384" name="Group 16"/>
                <p:cNvGrpSpPr>
                  <a:grpSpLocks/>
                </p:cNvGrpSpPr>
                <p:nvPr/>
              </p:nvGrpSpPr>
              <p:grpSpPr bwMode="auto">
                <a:xfrm>
                  <a:off x="816" y="912"/>
                  <a:ext cx="1920" cy="144"/>
                  <a:chOff x="816" y="912"/>
                  <a:chExt cx="1920" cy="144"/>
                </a:xfrm>
              </p:grpSpPr>
              <p:grpSp>
                <p:nvGrpSpPr>
                  <p:cNvPr id="698385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816" y="912"/>
                    <a:ext cx="1296" cy="144"/>
                    <a:chOff x="816" y="912"/>
                    <a:chExt cx="1296" cy="144"/>
                  </a:xfrm>
                </p:grpSpPr>
                <p:grpSp>
                  <p:nvGrpSpPr>
                    <p:cNvPr id="698386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6" y="912"/>
                      <a:ext cx="672" cy="144"/>
                      <a:chOff x="1276" y="1004"/>
                      <a:chExt cx="672" cy="144"/>
                    </a:xfrm>
                  </p:grpSpPr>
                  <p:grpSp>
                    <p:nvGrpSpPr>
                      <p:cNvPr id="698387" name="Group 1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16" y="1004"/>
                        <a:ext cx="432" cy="144"/>
                        <a:chOff x="4224" y="2492"/>
                        <a:chExt cx="432" cy="144"/>
                      </a:xfrm>
                    </p:grpSpPr>
                    <p:sp>
                      <p:nvSpPr>
                        <p:cNvPr id="698388" name="Rectangle 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4" y="2492"/>
                          <a:ext cx="432" cy="144"/>
                        </a:xfrm>
                        <a:prstGeom prst="rect">
                          <a:avLst/>
                        </a:prstGeom>
                        <a:solidFill>
                          <a:srgbClr val="006600"/>
                        </a:solidFill>
                        <a:ln w="19050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FFFFFF"/>
                              </a:solidFill>
                            </a:rPr>
                            <a:t> 5</a:t>
                          </a:r>
                        </a:p>
                      </p:txBody>
                    </p:sp>
                    <p:sp>
                      <p:nvSpPr>
                        <p:cNvPr id="698389" name="Line 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64" y="2492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FFFF"/>
                          </a:solidFill>
                          <a:round/>
                          <a:headEnd/>
                          <a:tailEnd type="none" w="lg" len="lg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98390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76" y="1076"/>
                        <a:ext cx="2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stealth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98391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40" y="912"/>
                      <a:ext cx="672" cy="144"/>
                      <a:chOff x="1276" y="1004"/>
                      <a:chExt cx="672" cy="144"/>
                    </a:xfrm>
                  </p:grpSpPr>
                  <p:grpSp>
                    <p:nvGrpSpPr>
                      <p:cNvPr id="698392" name="Group 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16" y="1004"/>
                        <a:ext cx="432" cy="144"/>
                        <a:chOff x="4224" y="2492"/>
                        <a:chExt cx="432" cy="144"/>
                      </a:xfrm>
                    </p:grpSpPr>
                    <p:sp>
                      <p:nvSpPr>
                        <p:cNvPr id="698393" name="Rectangle 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4" y="2492"/>
                          <a:ext cx="432" cy="144"/>
                        </a:xfrm>
                        <a:prstGeom prst="rect">
                          <a:avLst/>
                        </a:prstGeom>
                        <a:solidFill>
                          <a:srgbClr val="006600"/>
                        </a:solidFill>
                        <a:ln w="19050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FFFFFF"/>
                              </a:solidFill>
                            </a:rPr>
                            <a:t> 9</a:t>
                          </a:r>
                        </a:p>
                      </p:txBody>
                    </p:sp>
                    <p:sp>
                      <p:nvSpPr>
                        <p:cNvPr id="698394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64" y="2492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FFFF"/>
                          </a:solidFill>
                          <a:round/>
                          <a:headEnd/>
                          <a:tailEnd type="none" w="lg" len="lg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98395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76" y="1076"/>
                        <a:ext cx="2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stealth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98396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064" y="912"/>
                    <a:ext cx="672" cy="144"/>
                    <a:chOff x="1276" y="1004"/>
                    <a:chExt cx="672" cy="144"/>
                  </a:xfrm>
                </p:grpSpPr>
                <p:grpSp>
                  <p:nvGrpSpPr>
                    <p:cNvPr id="698397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16" y="1004"/>
                      <a:ext cx="432" cy="144"/>
                      <a:chOff x="4224" y="2492"/>
                      <a:chExt cx="432" cy="144"/>
                    </a:xfrm>
                  </p:grpSpPr>
                  <p:sp>
                    <p:nvSpPr>
                      <p:cNvPr id="698398" name="Rectangle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24" y="2492"/>
                        <a:ext cx="432" cy="144"/>
                      </a:xfrm>
                      <a:prstGeom prst="rect">
                        <a:avLst/>
                      </a:prstGeom>
                      <a:solidFill>
                        <a:srgbClr val="006600"/>
                      </a:solidFill>
                      <a:ln w="19050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 algn="l"/>
                        <a:r>
                          <a:rPr lang="en-US" altLang="zh-CN" sz="1800" b="1">
                            <a:solidFill>
                              <a:srgbClr val="FFFFFF"/>
                            </a:solidFill>
                          </a:rPr>
                          <a:t>15</a:t>
                        </a:r>
                      </a:p>
                    </p:txBody>
                  </p:sp>
                  <p:sp>
                    <p:nvSpPr>
                      <p:cNvPr id="698399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2492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none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8400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6" y="1076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stealth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98401" name="Group 33"/>
                <p:cNvGrpSpPr>
                  <a:grpSpLocks/>
                </p:cNvGrpSpPr>
                <p:nvPr/>
              </p:nvGrpSpPr>
              <p:grpSpPr bwMode="auto">
                <a:xfrm>
                  <a:off x="2688" y="912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698402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698403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1905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p:txBody>
                </p:sp>
                <p:sp>
                  <p:nvSpPr>
                    <p:cNvPr id="698404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840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8406" name="Group 38"/>
              <p:cNvGrpSpPr>
                <a:grpSpLocks/>
              </p:cNvGrpSpPr>
              <p:nvPr/>
            </p:nvGrpSpPr>
            <p:grpSpPr bwMode="auto">
              <a:xfrm>
                <a:off x="3312" y="912"/>
                <a:ext cx="672" cy="144"/>
                <a:chOff x="1276" y="1004"/>
                <a:chExt cx="672" cy="144"/>
              </a:xfrm>
            </p:grpSpPr>
            <p:grpSp>
              <p:nvGrpSpPr>
                <p:cNvPr id="698407" name="Group 39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8408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31</a:t>
                    </a:r>
                  </a:p>
                </p:txBody>
              </p:sp>
              <p:sp>
                <p:nvSpPr>
                  <p:cNvPr id="69840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8410" name="Line 42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8411" name="Group 43"/>
            <p:cNvGrpSpPr>
              <a:grpSpLocks/>
            </p:cNvGrpSpPr>
            <p:nvPr/>
          </p:nvGrpSpPr>
          <p:grpSpPr bwMode="auto">
            <a:xfrm>
              <a:off x="3936" y="912"/>
              <a:ext cx="672" cy="144"/>
              <a:chOff x="1276" y="1004"/>
              <a:chExt cx="672" cy="144"/>
            </a:xfrm>
          </p:grpSpPr>
          <p:grpSp>
            <p:nvGrpSpPr>
              <p:cNvPr id="698412" name="Group 44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8413" name="Rectangle 4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99   ^</a:t>
                  </a:r>
                </a:p>
              </p:txBody>
            </p:sp>
            <p:sp>
              <p:nvSpPr>
                <p:cNvPr id="698414" name="Line 4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8415" name="Line 47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98416" name="Text Box 4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99398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99400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  { head = insert(k)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99401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zh-CN" b="1"/>
          </a:p>
        </p:txBody>
      </p:sp>
      <p:grpSp>
        <p:nvGrpSpPr>
          <p:cNvPr id="699402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99403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99404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99406" name="Group 14"/>
          <p:cNvGrpSpPr>
            <a:grpSpLocks/>
          </p:cNvGrpSpPr>
          <p:nvPr/>
        </p:nvGrpSpPr>
        <p:grpSpPr bwMode="auto">
          <a:xfrm>
            <a:off x="1295400" y="1447800"/>
            <a:ext cx="6019800" cy="228600"/>
            <a:chOff x="816" y="912"/>
            <a:chExt cx="3792" cy="144"/>
          </a:xfrm>
        </p:grpSpPr>
        <p:grpSp>
          <p:nvGrpSpPr>
            <p:cNvPr id="699407" name="Group 15"/>
            <p:cNvGrpSpPr>
              <a:grpSpLocks/>
            </p:cNvGrpSpPr>
            <p:nvPr/>
          </p:nvGrpSpPr>
          <p:grpSpPr bwMode="auto">
            <a:xfrm>
              <a:off x="816" y="912"/>
              <a:ext cx="3168" cy="144"/>
              <a:chOff x="816" y="912"/>
              <a:chExt cx="3168" cy="144"/>
            </a:xfrm>
          </p:grpSpPr>
          <p:grpSp>
            <p:nvGrpSpPr>
              <p:cNvPr id="699408" name="Group 16"/>
              <p:cNvGrpSpPr>
                <a:grpSpLocks/>
              </p:cNvGrpSpPr>
              <p:nvPr/>
            </p:nvGrpSpPr>
            <p:grpSpPr bwMode="auto">
              <a:xfrm>
                <a:off x="816" y="912"/>
                <a:ext cx="2544" cy="144"/>
                <a:chOff x="816" y="912"/>
                <a:chExt cx="2544" cy="144"/>
              </a:xfrm>
            </p:grpSpPr>
            <p:grpSp>
              <p:nvGrpSpPr>
                <p:cNvPr id="699409" name="Group 17"/>
                <p:cNvGrpSpPr>
                  <a:grpSpLocks/>
                </p:cNvGrpSpPr>
                <p:nvPr/>
              </p:nvGrpSpPr>
              <p:grpSpPr bwMode="auto">
                <a:xfrm>
                  <a:off x="816" y="912"/>
                  <a:ext cx="1920" cy="144"/>
                  <a:chOff x="816" y="912"/>
                  <a:chExt cx="1920" cy="144"/>
                </a:xfrm>
              </p:grpSpPr>
              <p:grpSp>
                <p:nvGrpSpPr>
                  <p:cNvPr id="699410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816" y="912"/>
                    <a:ext cx="1296" cy="144"/>
                    <a:chOff x="816" y="912"/>
                    <a:chExt cx="1296" cy="144"/>
                  </a:xfrm>
                </p:grpSpPr>
                <p:grpSp>
                  <p:nvGrpSpPr>
                    <p:cNvPr id="699411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6" y="912"/>
                      <a:ext cx="672" cy="144"/>
                      <a:chOff x="1276" y="1004"/>
                      <a:chExt cx="672" cy="144"/>
                    </a:xfrm>
                  </p:grpSpPr>
                  <p:grpSp>
                    <p:nvGrpSpPr>
                      <p:cNvPr id="699412" name="Group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16" y="1004"/>
                        <a:ext cx="432" cy="144"/>
                        <a:chOff x="4224" y="2492"/>
                        <a:chExt cx="432" cy="144"/>
                      </a:xfrm>
                    </p:grpSpPr>
                    <p:sp>
                      <p:nvSpPr>
                        <p:cNvPr id="699413" name="Rectangle 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4" y="2492"/>
                          <a:ext cx="432" cy="144"/>
                        </a:xfrm>
                        <a:prstGeom prst="rect">
                          <a:avLst/>
                        </a:prstGeom>
                        <a:solidFill>
                          <a:srgbClr val="006600"/>
                        </a:solidFill>
                        <a:ln w="19050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FFFFFF"/>
                              </a:solidFill>
                            </a:rPr>
                            <a:t> 5</a:t>
                          </a:r>
                        </a:p>
                      </p:txBody>
                    </p:sp>
                    <p:sp>
                      <p:nvSpPr>
                        <p:cNvPr id="699414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64" y="2492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FFFF"/>
                          </a:solidFill>
                          <a:round/>
                          <a:headEnd/>
                          <a:tailEnd type="none" w="lg" len="lg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99415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76" y="1076"/>
                        <a:ext cx="2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stealth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99416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40" y="912"/>
                      <a:ext cx="672" cy="144"/>
                      <a:chOff x="1276" y="1004"/>
                      <a:chExt cx="672" cy="144"/>
                    </a:xfrm>
                  </p:grpSpPr>
                  <p:grpSp>
                    <p:nvGrpSpPr>
                      <p:cNvPr id="699417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16" y="1004"/>
                        <a:ext cx="432" cy="144"/>
                        <a:chOff x="4224" y="2492"/>
                        <a:chExt cx="432" cy="144"/>
                      </a:xfrm>
                    </p:grpSpPr>
                    <p:sp>
                      <p:nvSpPr>
                        <p:cNvPr id="699418" name="Rectangle 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4" y="2492"/>
                          <a:ext cx="432" cy="144"/>
                        </a:xfrm>
                        <a:prstGeom prst="rect">
                          <a:avLst/>
                        </a:prstGeom>
                        <a:solidFill>
                          <a:srgbClr val="006600"/>
                        </a:solidFill>
                        <a:ln w="19050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FFFFFF"/>
                              </a:solidFill>
                            </a:rPr>
                            <a:t> 9</a:t>
                          </a:r>
                        </a:p>
                      </p:txBody>
                    </p:sp>
                    <p:sp>
                      <p:nvSpPr>
                        <p:cNvPr id="699419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64" y="2492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FFFF"/>
                          </a:solidFill>
                          <a:round/>
                          <a:headEnd/>
                          <a:tailEnd type="none" w="lg" len="lg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99420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76" y="1076"/>
                        <a:ext cx="2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stealth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99421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2064" y="912"/>
                    <a:ext cx="672" cy="144"/>
                    <a:chOff x="1276" y="1004"/>
                    <a:chExt cx="672" cy="144"/>
                  </a:xfrm>
                </p:grpSpPr>
                <p:grpSp>
                  <p:nvGrpSpPr>
                    <p:cNvPr id="699422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16" y="1004"/>
                      <a:ext cx="432" cy="144"/>
                      <a:chOff x="4224" y="2492"/>
                      <a:chExt cx="432" cy="144"/>
                    </a:xfrm>
                  </p:grpSpPr>
                  <p:sp>
                    <p:nvSpPr>
                      <p:cNvPr id="699423" name="Rectangl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24" y="2492"/>
                        <a:ext cx="432" cy="144"/>
                      </a:xfrm>
                      <a:prstGeom prst="rect">
                        <a:avLst/>
                      </a:prstGeom>
                      <a:solidFill>
                        <a:srgbClr val="006600"/>
                      </a:solidFill>
                      <a:ln w="19050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 algn="l"/>
                        <a:r>
                          <a:rPr lang="en-US" altLang="zh-CN" sz="1800" b="1">
                            <a:solidFill>
                              <a:srgbClr val="FFFFFF"/>
                            </a:solidFill>
                          </a:rPr>
                          <a:t>15</a:t>
                        </a:r>
                      </a:p>
                    </p:txBody>
                  </p:sp>
                  <p:sp>
                    <p:nvSpPr>
                      <p:cNvPr id="699424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2492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none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9425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6" y="1076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stealth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99426" name="Group 34"/>
                <p:cNvGrpSpPr>
                  <a:grpSpLocks/>
                </p:cNvGrpSpPr>
                <p:nvPr/>
              </p:nvGrpSpPr>
              <p:grpSpPr bwMode="auto">
                <a:xfrm>
                  <a:off x="2688" y="912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699427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699428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1905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p:txBody>
                </p:sp>
                <p:sp>
                  <p:nvSpPr>
                    <p:cNvPr id="699429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943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9431" name="Group 39"/>
              <p:cNvGrpSpPr>
                <a:grpSpLocks/>
              </p:cNvGrpSpPr>
              <p:nvPr/>
            </p:nvGrpSpPr>
            <p:grpSpPr bwMode="auto">
              <a:xfrm>
                <a:off x="3312" y="912"/>
                <a:ext cx="672" cy="144"/>
                <a:chOff x="1276" y="1004"/>
                <a:chExt cx="672" cy="144"/>
              </a:xfrm>
            </p:grpSpPr>
            <p:grpSp>
              <p:nvGrpSpPr>
                <p:cNvPr id="699432" name="Group 40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943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31</a:t>
                    </a:r>
                  </a:p>
                </p:txBody>
              </p:sp>
              <p:sp>
                <p:nvSpPr>
                  <p:cNvPr id="69943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9435" name="Line 43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9436" name="Group 44"/>
            <p:cNvGrpSpPr>
              <a:grpSpLocks/>
            </p:cNvGrpSpPr>
            <p:nvPr/>
          </p:nvGrpSpPr>
          <p:grpSpPr bwMode="auto">
            <a:xfrm>
              <a:off x="3936" y="912"/>
              <a:ext cx="672" cy="144"/>
              <a:chOff x="1276" y="1004"/>
              <a:chExt cx="672" cy="144"/>
            </a:xfrm>
          </p:grpSpPr>
          <p:grpSp>
            <p:nvGrpSpPr>
              <p:cNvPr id="699437" name="Group 45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9438" name="Rectangle 46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99   ^</a:t>
                  </a:r>
                </a:p>
              </p:txBody>
            </p:sp>
            <p:sp>
              <p:nvSpPr>
                <p:cNvPr id="699439" name="Line 47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9440" name="Line 48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699446" name="Picture 5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3141663"/>
            <a:ext cx="5462587" cy="2073275"/>
          </a:xfrm>
          <a:prstGeom prst="rect">
            <a:avLst/>
          </a:prstGeom>
          <a:noFill/>
        </p:spPr>
      </p:pic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  <p:sp>
        <p:nvSpPr>
          <p:cNvPr id="700421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700422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  { head = insert(k) ;        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 </a:t>
            </a:r>
          </a:p>
        </p:txBody>
      </p:sp>
      <p:sp>
        <p:nvSpPr>
          <p:cNvPr id="700424" name="AutoShape 8"/>
          <p:cNvSpPr>
            <a:spLocks noChangeArrowheads="1"/>
          </p:cNvSpPr>
          <p:nvPr/>
        </p:nvSpPr>
        <p:spPr bwMode="auto">
          <a:xfrm>
            <a:off x="2362200" y="381000"/>
            <a:ext cx="3581400" cy="14478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E6CD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E6CD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修改程序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8000"/>
                </a:solidFill>
              </a:rPr>
              <a:t>不用函数返回值</a:t>
            </a:r>
          </a:p>
        </p:txBody>
      </p:sp>
      <p:sp>
        <p:nvSpPr>
          <p:cNvPr id="700427" name="Rectangle 11"/>
          <p:cNvSpPr>
            <a:spLocks noChangeArrowheads="1"/>
          </p:cNvSpPr>
          <p:nvPr/>
        </p:nvSpPr>
        <p:spPr bwMode="auto">
          <a:xfrm>
            <a:off x="5257800" y="5149850"/>
            <a:ext cx="175260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insert(k) ;</a:t>
            </a:r>
          </a:p>
        </p:txBody>
      </p:sp>
      <p:sp useBgFill="1">
        <p:nvSpPr>
          <p:cNvPr id="700429" name="Rectangle 13"/>
          <p:cNvSpPr>
            <a:spLocks noChangeArrowheads="1"/>
          </p:cNvSpPr>
          <p:nvPr/>
        </p:nvSpPr>
        <p:spPr bwMode="auto">
          <a:xfrm>
            <a:off x="2093913" y="3260725"/>
            <a:ext cx="573087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0430" name="Rectangle 14"/>
          <p:cNvSpPr>
            <a:spLocks noChangeArrowheads="1"/>
          </p:cNvSpPr>
          <p:nvPr/>
        </p:nvSpPr>
        <p:spPr bwMode="auto">
          <a:xfrm>
            <a:off x="1258888" y="4022725"/>
            <a:ext cx="569912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0431" name="Rectangle 15"/>
          <p:cNvSpPr>
            <a:spLocks noChangeArrowheads="1"/>
          </p:cNvSpPr>
          <p:nvPr/>
        </p:nvSpPr>
        <p:spPr bwMode="auto">
          <a:xfrm>
            <a:off x="1287463" y="5318125"/>
            <a:ext cx="53975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0432" name="Rectangle 16"/>
          <p:cNvSpPr>
            <a:spLocks noChangeArrowheads="1"/>
          </p:cNvSpPr>
          <p:nvPr/>
        </p:nvSpPr>
        <p:spPr bwMode="auto">
          <a:xfrm>
            <a:off x="1066800" y="6080125"/>
            <a:ext cx="609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0444" name="Rectangle 28"/>
          <p:cNvSpPr>
            <a:spLocks noChangeArrowheads="1"/>
          </p:cNvSpPr>
          <p:nvPr/>
        </p:nvSpPr>
        <p:spPr bwMode="auto">
          <a:xfrm>
            <a:off x="341313" y="1965325"/>
            <a:ext cx="573087" cy="2286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800" b="1"/>
              <a:t>void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9" grpId="0" animBg="1"/>
      <p:bldP spid="700430" grpId="0" animBg="1"/>
      <p:bldP spid="700431" grpId="0" animBg="1"/>
      <p:bldP spid="700432" grpId="0" animBg="1"/>
      <p:bldP spid="700444" grpId="0" animBg="1" autoUpdateAnimBg="0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  <p:sp>
        <p:nvSpPr>
          <p:cNvPr id="1355778" name="Text Box 2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1355779" name="Rectangle 3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  { head = insert(k) ;        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 </a:t>
            </a:r>
          </a:p>
        </p:txBody>
      </p:sp>
      <p:sp>
        <p:nvSpPr>
          <p:cNvPr id="1355780" name="AutoShape 4"/>
          <p:cNvSpPr>
            <a:spLocks noChangeArrowheads="1"/>
          </p:cNvSpPr>
          <p:nvPr/>
        </p:nvSpPr>
        <p:spPr bwMode="auto">
          <a:xfrm>
            <a:off x="2895600" y="304800"/>
            <a:ext cx="3352800" cy="11430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E6CD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E6CD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i="1">
                <a:solidFill>
                  <a:schemeClr val="accent2"/>
                </a:solidFill>
              </a:rPr>
              <a:t>修改程序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不用全局指针</a:t>
            </a:r>
          </a:p>
        </p:txBody>
      </p:sp>
      <p:sp>
        <p:nvSpPr>
          <p:cNvPr id="1355781" name="Rectangle 5"/>
          <p:cNvSpPr>
            <a:spLocks noChangeArrowheads="1"/>
          </p:cNvSpPr>
          <p:nvPr/>
        </p:nvSpPr>
        <p:spPr bwMode="auto">
          <a:xfrm>
            <a:off x="5643563" y="3836988"/>
            <a:ext cx="1308100" cy="366712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/>
              <a:t>list * head ;</a:t>
            </a:r>
          </a:p>
        </p:txBody>
      </p:sp>
      <p:sp useBgFill="1">
        <p:nvSpPr>
          <p:cNvPr id="1355782" name="Rectangle 6"/>
          <p:cNvSpPr>
            <a:spLocks noChangeArrowheads="1"/>
          </p:cNvSpPr>
          <p:nvPr/>
        </p:nvSpPr>
        <p:spPr bwMode="auto">
          <a:xfrm>
            <a:off x="533400" y="1736725"/>
            <a:ext cx="12192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5783" name="Rectangle 7"/>
          <p:cNvSpPr>
            <a:spLocks noChangeArrowheads="1"/>
          </p:cNvSpPr>
          <p:nvPr/>
        </p:nvSpPr>
        <p:spPr bwMode="auto">
          <a:xfrm>
            <a:off x="5257800" y="5149850"/>
            <a:ext cx="1752600" cy="366713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insert(head, k) ;</a:t>
            </a:r>
          </a:p>
        </p:txBody>
      </p:sp>
      <p:sp>
        <p:nvSpPr>
          <p:cNvPr id="1355784" name="Rectangle 8"/>
          <p:cNvSpPr>
            <a:spLocks noChangeArrowheads="1"/>
          </p:cNvSpPr>
          <p:nvPr/>
        </p:nvSpPr>
        <p:spPr bwMode="auto">
          <a:xfrm>
            <a:off x="457200" y="1889125"/>
            <a:ext cx="3733800" cy="366713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void insert ( list *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</a:t>
            </a:r>
            <a:r>
              <a:rPr lang="en-US" altLang="zh-CN" sz="1800" b="1"/>
              <a:t> head, int num )</a:t>
            </a:r>
          </a:p>
        </p:txBody>
      </p:sp>
      <p:sp useBgFill="1">
        <p:nvSpPr>
          <p:cNvPr id="1355785" name="Rectangle 9"/>
          <p:cNvSpPr>
            <a:spLocks noChangeArrowheads="1"/>
          </p:cNvSpPr>
          <p:nvPr/>
        </p:nvSpPr>
        <p:spPr bwMode="auto">
          <a:xfrm>
            <a:off x="2093913" y="3260725"/>
            <a:ext cx="573087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55786" name="Rectangle 10"/>
          <p:cNvSpPr>
            <a:spLocks noChangeArrowheads="1"/>
          </p:cNvSpPr>
          <p:nvPr/>
        </p:nvSpPr>
        <p:spPr bwMode="auto">
          <a:xfrm>
            <a:off x="1258888" y="4022725"/>
            <a:ext cx="569912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55787" name="Rectangle 11"/>
          <p:cNvSpPr>
            <a:spLocks noChangeArrowheads="1"/>
          </p:cNvSpPr>
          <p:nvPr/>
        </p:nvSpPr>
        <p:spPr bwMode="auto">
          <a:xfrm>
            <a:off x="1287463" y="5318125"/>
            <a:ext cx="53975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55788" name="Rectangle 12"/>
          <p:cNvSpPr>
            <a:spLocks noChangeArrowheads="1"/>
          </p:cNvSpPr>
          <p:nvPr/>
        </p:nvSpPr>
        <p:spPr bwMode="auto">
          <a:xfrm>
            <a:off x="1066800" y="6080125"/>
            <a:ext cx="609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5789" name="AutoShape 13"/>
          <p:cNvSpPr>
            <a:spLocks/>
          </p:cNvSpPr>
          <p:nvPr/>
        </p:nvSpPr>
        <p:spPr bwMode="auto">
          <a:xfrm>
            <a:off x="6934200" y="2057400"/>
            <a:ext cx="1981200" cy="533400"/>
          </a:xfrm>
          <a:prstGeom prst="borderCallout2">
            <a:avLst>
              <a:gd name="adj1" fmla="val 21431"/>
              <a:gd name="adj2" fmla="val -3847"/>
              <a:gd name="adj3" fmla="val 21431"/>
              <a:gd name="adj4" fmla="val -12097"/>
              <a:gd name="adj5" fmla="val 326486"/>
              <a:gd name="adj6" fmla="val -383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头指针为局部量</a:t>
            </a:r>
          </a:p>
        </p:txBody>
      </p:sp>
      <p:sp>
        <p:nvSpPr>
          <p:cNvPr id="1355790" name="AutoShape 14"/>
          <p:cNvSpPr>
            <a:spLocks/>
          </p:cNvSpPr>
          <p:nvPr/>
        </p:nvSpPr>
        <p:spPr bwMode="auto">
          <a:xfrm>
            <a:off x="4067175" y="2659063"/>
            <a:ext cx="2362200" cy="914400"/>
          </a:xfrm>
          <a:prstGeom prst="borderCallout2">
            <a:avLst>
              <a:gd name="adj1" fmla="val 12500"/>
              <a:gd name="adj2" fmla="val -3227"/>
              <a:gd name="adj3" fmla="val 12500"/>
              <a:gd name="adj4" fmla="val -13778"/>
              <a:gd name="adj5" fmla="val -46356"/>
              <a:gd name="adj6" fmla="val -4717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指针引用参数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形参在实参上操作</a:t>
            </a:r>
          </a:p>
        </p:txBody>
      </p:sp>
      <p:sp>
        <p:nvSpPr>
          <p:cNvPr id="1355791" name="Line 15"/>
          <p:cNvSpPr>
            <a:spLocks noChangeShapeType="1"/>
          </p:cNvSpPr>
          <p:nvPr/>
        </p:nvSpPr>
        <p:spPr bwMode="auto">
          <a:xfrm>
            <a:off x="2843213" y="2276475"/>
            <a:ext cx="3252787" cy="2828925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 type="stealth" w="lg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5792" name="Oval 16"/>
          <p:cNvSpPr>
            <a:spLocks noChangeArrowheads="1"/>
          </p:cNvSpPr>
          <p:nvPr/>
        </p:nvSpPr>
        <p:spPr bwMode="auto">
          <a:xfrm>
            <a:off x="5943600" y="5029200"/>
            <a:ext cx="5334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5793" name="Oval 17"/>
          <p:cNvSpPr>
            <a:spLocks noChangeArrowheads="1"/>
          </p:cNvSpPr>
          <p:nvPr/>
        </p:nvSpPr>
        <p:spPr bwMode="auto">
          <a:xfrm>
            <a:off x="1752600" y="1812925"/>
            <a:ext cx="13716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5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355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5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35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35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55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55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55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55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1355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780" grpId="0" animBg="1" autoUpdateAnimBg="0"/>
      <p:bldP spid="1355781" grpId="0" animBg="1" autoUpdateAnimBg="0"/>
      <p:bldP spid="1355782" grpId="0" animBg="1"/>
      <p:bldP spid="1355783" grpId="0" animBg="1" autoUpdateAnimBg="0"/>
      <p:bldP spid="1355784" grpId="0" animBg="1" autoUpdateAnimBg="0"/>
      <p:bldP spid="1355785" grpId="0" animBg="1"/>
      <p:bldP spid="1355786" grpId="0" animBg="1"/>
      <p:bldP spid="1355787" grpId="0" animBg="1"/>
      <p:bldP spid="1355788" grpId="0" animBg="1"/>
      <p:bldP spid="1355789" grpId="0" animBg="1" autoUpdateAnimBg="0"/>
      <p:bldP spid="1355790" grpId="0" animBg="1" autoUpdateAnimBg="0"/>
      <p:bldP spid="1355791" grpId="0" animBg="1"/>
      <p:bldP spid="1355792" grpId="0" animBg="1"/>
      <p:bldP spid="1355793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  <p:sp>
        <p:nvSpPr>
          <p:cNvPr id="701466" name="AutoShape 26"/>
          <p:cNvSpPr>
            <a:spLocks noChangeArrowheads="1"/>
          </p:cNvSpPr>
          <p:nvPr/>
        </p:nvSpPr>
        <p:spPr bwMode="auto">
          <a:xfrm>
            <a:off x="2895600" y="304800"/>
            <a:ext cx="3352800" cy="11430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E6CD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E6CD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i="1">
                <a:solidFill>
                  <a:schemeClr val="accent2"/>
                </a:solidFill>
              </a:rPr>
              <a:t>修改程序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不用全局指针</a:t>
            </a: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701446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  { head = insert(k) ;        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 </a:t>
            </a:r>
          </a:p>
        </p:txBody>
      </p:sp>
      <p:sp>
        <p:nvSpPr>
          <p:cNvPr id="701449" name="Rectangle 9"/>
          <p:cNvSpPr>
            <a:spLocks noChangeArrowheads="1"/>
          </p:cNvSpPr>
          <p:nvPr/>
        </p:nvSpPr>
        <p:spPr bwMode="auto">
          <a:xfrm>
            <a:off x="5643563" y="3836988"/>
            <a:ext cx="1308100" cy="366712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/>
              <a:t>list * head ;</a:t>
            </a:r>
          </a:p>
        </p:txBody>
      </p:sp>
      <p:sp useBgFill="1">
        <p:nvSpPr>
          <p:cNvPr id="701450" name="Rectangle 10"/>
          <p:cNvSpPr>
            <a:spLocks noChangeArrowheads="1"/>
          </p:cNvSpPr>
          <p:nvPr/>
        </p:nvSpPr>
        <p:spPr bwMode="auto">
          <a:xfrm>
            <a:off x="533400" y="1736725"/>
            <a:ext cx="12192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51" name="Rectangle 11"/>
          <p:cNvSpPr>
            <a:spLocks noChangeArrowheads="1"/>
          </p:cNvSpPr>
          <p:nvPr/>
        </p:nvSpPr>
        <p:spPr bwMode="auto">
          <a:xfrm>
            <a:off x="5257800" y="5149850"/>
            <a:ext cx="1752600" cy="366713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insert(head, k) ;</a:t>
            </a:r>
          </a:p>
        </p:txBody>
      </p:sp>
      <p:sp>
        <p:nvSpPr>
          <p:cNvPr id="701452" name="Rectangle 12"/>
          <p:cNvSpPr>
            <a:spLocks noChangeArrowheads="1"/>
          </p:cNvSpPr>
          <p:nvPr/>
        </p:nvSpPr>
        <p:spPr bwMode="auto">
          <a:xfrm>
            <a:off x="457200" y="1889125"/>
            <a:ext cx="3733800" cy="366713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void insert ( list *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</a:t>
            </a:r>
            <a:r>
              <a:rPr lang="en-US" altLang="zh-CN" sz="1800" b="1"/>
              <a:t> head, int num )</a:t>
            </a:r>
          </a:p>
        </p:txBody>
      </p:sp>
      <p:sp useBgFill="1">
        <p:nvSpPr>
          <p:cNvPr id="701453" name="Rectangle 13"/>
          <p:cNvSpPr>
            <a:spLocks noChangeArrowheads="1"/>
          </p:cNvSpPr>
          <p:nvPr/>
        </p:nvSpPr>
        <p:spPr bwMode="auto">
          <a:xfrm>
            <a:off x="2093913" y="3260725"/>
            <a:ext cx="573087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1454" name="Rectangle 14"/>
          <p:cNvSpPr>
            <a:spLocks noChangeArrowheads="1"/>
          </p:cNvSpPr>
          <p:nvPr/>
        </p:nvSpPr>
        <p:spPr bwMode="auto">
          <a:xfrm>
            <a:off x="1258888" y="4022725"/>
            <a:ext cx="569912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1455" name="Rectangle 15"/>
          <p:cNvSpPr>
            <a:spLocks noChangeArrowheads="1"/>
          </p:cNvSpPr>
          <p:nvPr/>
        </p:nvSpPr>
        <p:spPr bwMode="auto">
          <a:xfrm>
            <a:off x="1287463" y="5318125"/>
            <a:ext cx="53975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1456" name="Rectangle 16"/>
          <p:cNvSpPr>
            <a:spLocks noChangeArrowheads="1"/>
          </p:cNvSpPr>
          <p:nvPr/>
        </p:nvSpPr>
        <p:spPr bwMode="auto">
          <a:xfrm>
            <a:off x="1066800" y="6080125"/>
            <a:ext cx="609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1457" name="Rectangle 17"/>
          <p:cNvSpPr>
            <a:spLocks noChangeArrowheads="1"/>
          </p:cNvSpPr>
          <p:nvPr/>
        </p:nvSpPr>
        <p:spPr bwMode="auto">
          <a:xfrm>
            <a:off x="2127250" y="6080125"/>
            <a:ext cx="53975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58" name="AutoShape 18"/>
          <p:cNvSpPr>
            <a:spLocks/>
          </p:cNvSpPr>
          <p:nvPr/>
        </p:nvSpPr>
        <p:spPr bwMode="auto">
          <a:xfrm>
            <a:off x="4067175" y="2514600"/>
            <a:ext cx="2362200" cy="914400"/>
          </a:xfrm>
          <a:prstGeom prst="borderCallout2">
            <a:avLst>
              <a:gd name="adj1" fmla="val 12500"/>
              <a:gd name="adj2" fmla="val -3227"/>
              <a:gd name="adj3" fmla="val 12500"/>
              <a:gd name="adj4" fmla="val -11560"/>
              <a:gd name="adj5" fmla="val -33509"/>
              <a:gd name="adj6" fmla="val -3776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 i="1">
                <a:solidFill>
                  <a:srgbClr val="0000FF"/>
                </a:solidFill>
              </a:rPr>
              <a:t>这样修改可以吗？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i="1">
                <a:solidFill>
                  <a:srgbClr val="0000FF"/>
                </a:solidFill>
              </a:rPr>
              <a:t>为什么？</a:t>
            </a:r>
          </a:p>
        </p:txBody>
      </p:sp>
      <p:sp>
        <p:nvSpPr>
          <p:cNvPr id="701459" name="Oval 19"/>
          <p:cNvSpPr>
            <a:spLocks noChangeArrowheads="1"/>
          </p:cNvSpPr>
          <p:nvPr/>
        </p:nvSpPr>
        <p:spPr bwMode="auto">
          <a:xfrm>
            <a:off x="5943600" y="5029200"/>
            <a:ext cx="5334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60" name="Oval 20"/>
          <p:cNvSpPr>
            <a:spLocks noChangeArrowheads="1"/>
          </p:cNvSpPr>
          <p:nvPr/>
        </p:nvSpPr>
        <p:spPr bwMode="auto">
          <a:xfrm>
            <a:off x="1752600" y="1812925"/>
            <a:ext cx="13716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61" name="Rectangle 21"/>
          <p:cNvSpPr>
            <a:spLocks noChangeArrowheads="1"/>
          </p:cNvSpPr>
          <p:nvPr/>
        </p:nvSpPr>
        <p:spPr bwMode="auto">
          <a:xfrm>
            <a:off x="1798638" y="1889125"/>
            <a:ext cx="12065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chemeClr val="accent2"/>
                </a:solidFill>
              </a:rPr>
              <a:t>list *  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701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58" grpId="0" animBg="1" autoUpdateAnimBg="0"/>
      <p:bldP spid="701461" grpId="0" animBg="1" autoUpdateAnimBg="0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  <p:sp>
        <p:nvSpPr>
          <p:cNvPr id="702491" name="AutoShape 27"/>
          <p:cNvSpPr>
            <a:spLocks noChangeArrowheads="1"/>
          </p:cNvSpPr>
          <p:nvPr/>
        </p:nvSpPr>
        <p:spPr bwMode="auto">
          <a:xfrm>
            <a:off x="2895600" y="304800"/>
            <a:ext cx="3352800" cy="11430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E6CD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E6CD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i="1">
                <a:solidFill>
                  <a:schemeClr val="accent2"/>
                </a:solidFill>
              </a:rPr>
              <a:t>修改程序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不用全局指针</a:t>
            </a:r>
          </a:p>
        </p:txBody>
      </p:sp>
      <p:sp>
        <p:nvSpPr>
          <p:cNvPr id="702469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  { head = insert(k) ;        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 </a:t>
            </a:r>
          </a:p>
        </p:txBody>
      </p:sp>
      <p:sp>
        <p:nvSpPr>
          <p:cNvPr id="702473" name="Rectangle 9"/>
          <p:cNvSpPr>
            <a:spLocks noChangeArrowheads="1"/>
          </p:cNvSpPr>
          <p:nvPr/>
        </p:nvSpPr>
        <p:spPr bwMode="auto">
          <a:xfrm>
            <a:off x="5643563" y="3836988"/>
            <a:ext cx="1308100" cy="366712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/>
              <a:t>list * head ;</a:t>
            </a:r>
          </a:p>
        </p:txBody>
      </p:sp>
      <p:sp useBgFill="1">
        <p:nvSpPr>
          <p:cNvPr id="702474" name="Rectangle 10"/>
          <p:cNvSpPr>
            <a:spLocks noChangeArrowheads="1"/>
          </p:cNvSpPr>
          <p:nvPr/>
        </p:nvSpPr>
        <p:spPr bwMode="auto">
          <a:xfrm>
            <a:off x="533400" y="1736725"/>
            <a:ext cx="12192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75" name="Rectangle 11"/>
          <p:cNvSpPr>
            <a:spLocks noChangeArrowheads="1"/>
          </p:cNvSpPr>
          <p:nvPr/>
        </p:nvSpPr>
        <p:spPr bwMode="auto">
          <a:xfrm>
            <a:off x="5257800" y="5149850"/>
            <a:ext cx="1752600" cy="366713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insert(head, k) ;</a:t>
            </a:r>
          </a:p>
        </p:txBody>
      </p:sp>
      <p:sp>
        <p:nvSpPr>
          <p:cNvPr id="702476" name="Rectangle 12"/>
          <p:cNvSpPr>
            <a:spLocks noChangeArrowheads="1"/>
          </p:cNvSpPr>
          <p:nvPr/>
        </p:nvSpPr>
        <p:spPr bwMode="auto">
          <a:xfrm>
            <a:off x="457200" y="1889125"/>
            <a:ext cx="3733800" cy="366713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void insert ( list * 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</a:t>
            </a:r>
            <a:r>
              <a:rPr lang="en-US" altLang="zh-CN" sz="1800" b="1"/>
              <a:t> head, int num )</a:t>
            </a:r>
          </a:p>
        </p:txBody>
      </p:sp>
      <p:sp useBgFill="1">
        <p:nvSpPr>
          <p:cNvPr id="702477" name="Rectangle 13"/>
          <p:cNvSpPr>
            <a:spLocks noChangeArrowheads="1"/>
          </p:cNvSpPr>
          <p:nvPr/>
        </p:nvSpPr>
        <p:spPr bwMode="auto">
          <a:xfrm>
            <a:off x="2093913" y="3260725"/>
            <a:ext cx="573087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2478" name="Rectangle 14"/>
          <p:cNvSpPr>
            <a:spLocks noChangeArrowheads="1"/>
          </p:cNvSpPr>
          <p:nvPr/>
        </p:nvSpPr>
        <p:spPr bwMode="auto">
          <a:xfrm>
            <a:off x="1258888" y="4022725"/>
            <a:ext cx="569912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2479" name="Rectangle 15"/>
          <p:cNvSpPr>
            <a:spLocks noChangeArrowheads="1"/>
          </p:cNvSpPr>
          <p:nvPr/>
        </p:nvSpPr>
        <p:spPr bwMode="auto">
          <a:xfrm>
            <a:off x="1287463" y="5318125"/>
            <a:ext cx="53975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2480" name="Rectangle 16"/>
          <p:cNvSpPr>
            <a:spLocks noChangeArrowheads="1"/>
          </p:cNvSpPr>
          <p:nvPr/>
        </p:nvSpPr>
        <p:spPr bwMode="auto">
          <a:xfrm>
            <a:off x="1066800" y="6080125"/>
            <a:ext cx="609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2481" name="Rectangle 17"/>
          <p:cNvSpPr>
            <a:spLocks noChangeArrowheads="1"/>
          </p:cNvSpPr>
          <p:nvPr/>
        </p:nvSpPr>
        <p:spPr bwMode="auto">
          <a:xfrm>
            <a:off x="2127250" y="6080125"/>
            <a:ext cx="53975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82" name="AutoShape 18"/>
          <p:cNvSpPr>
            <a:spLocks/>
          </p:cNvSpPr>
          <p:nvPr/>
        </p:nvSpPr>
        <p:spPr bwMode="auto">
          <a:xfrm>
            <a:off x="2590800" y="3429000"/>
            <a:ext cx="1676400" cy="533400"/>
          </a:xfrm>
          <a:prstGeom prst="borderCallout2">
            <a:avLst>
              <a:gd name="adj1" fmla="val 21431"/>
              <a:gd name="adj2" fmla="val 104546"/>
              <a:gd name="adj3" fmla="val 21431"/>
              <a:gd name="adj4" fmla="val 136269"/>
              <a:gd name="adj5" fmla="val -266370"/>
              <a:gd name="adj6" fmla="val 23645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 i="1">
                <a:solidFill>
                  <a:srgbClr val="0000FF"/>
                </a:solidFill>
              </a:rPr>
              <a:t>为什么？</a:t>
            </a:r>
          </a:p>
        </p:txBody>
      </p:sp>
      <p:sp>
        <p:nvSpPr>
          <p:cNvPr id="702483" name="Oval 19"/>
          <p:cNvSpPr>
            <a:spLocks noChangeArrowheads="1"/>
          </p:cNvSpPr>
          <p:nvPr/>
        </p:nvSpPr>
        <p:spPr bwMode="auto">
          <a:xfrm>
            <a:off x="1752600" y="1812925"/>
            <a:ext cx="13716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84" name="Rectangle 20"/>
          <p:cNvSpPr>
            <a:spLocks noChangeArrowheads="1"/>
          </p:cNvSpPr>
          <p:nvPr/>
        </p:nvSpPr>
        <p:spPr bwMode="auto">
          <a:xfrm>
            <a:off x="4876800" y="1600200"/>
            <a:ext cx="3352800" cy="366713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void showlist( </a:t>
            </a:r>
            <a:r>
              <a:rPr lang="en-US" altLang="zh-CN" sz="1800" b="1" i="1"/>
              <a:t>const </a:t>
            </a:r>
            <a:r>
              <a:rPr lang="en-US" altLang="zh-CN" sz="1800" b="1"/>
              <a:t>list * head )</a:t>
            </a:r>
          </a:p>
        </p:txBody>
      </p:sp>
      <p:sp>
        <p:nvSpPr>
          <p:cNvPr id="702485" name="Oval 21"/>
          <p:cNvSpPr>
            <a:spLocks noChangeArrowheads="1"/>
          </p:cNvSpPr>
          <p:nvPr/>
        </p:nvSpPr>
        <p:spPr bwMode="auto">
          <a:xfrm>
            <a:off x="6324600" y="1524000"/>
            <a:ext cx="16764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86" name="Line 22"/>
          <p:cNvSpPr>
            <a:spLocks noChangeShapeType="1"/>
          </p:cNvSpPr>
          <p:nvPr/>
        </p:nvSpPr>
        <p:spPr bwMode="auto">
          <a:xfrm>
            <a:off x="3132138" y="2276475"/>
            <a:ext cx="1668462" cy="115252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248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248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0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70248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248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82" grpId="0" autoUpdateAnimBg="0"/>
      <p:bldP spid="702483" grpId="0" animBg="1"/>
      <p:bldP spid="702484" grpId="0" autoUpdateAnimBg="0"/>
      <p:bldP spid="702485" grpId="0" animBg="1"/>
      <p:bldP spid="702486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804" name="AutoShape 4"/>
          <p:cNvSpPr>
            <a:spLocks noChangeArrowheads="1"/>
          </p:cNvSpPr>
          <p:nvPr/>
        </p:nvSpPr>
        <p:spPr bwMode="auto">
          <a:xfrm>
            <a:off x="533400" y="457200"/>
            <a:ext cx="2514600" cy="7620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66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6699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sz="2000" b="1" i="1">
                <a:solidFill>
                  <a:schemeClr val="hlink"/>
                </a:solidFill>
              </a:rPr>
              <a:t>比较</a:t>
            </a:r>
          </a:p>
        </p:txBody>
      </p:sp>
      <p:sp>
        <p:nvSpPr>
          <p:cNvPr id="1356805" name="Rectangle 5"/>
          <p:cNvSpPr>
            <a:spLocks noChangeArrowheads="1"/>
          </p:cNvSpPr>
          <p:nvPr/>
        </p:nvSpPr>
        <p:spPr bwMode="auto">
          <a:xfrm>
            <a:off x="457200" y="2209800"/>
            <a:ext cx="1911350" cy="752475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list *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head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insert ( </a:t>
            </a:r>
            <a:r>
              <a:rPr lang="en-US" altLang="zh-CN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, k ) ;</a:t>
            </a:r>
          </a:p>
        </p:txBody>
      </p:sp>
      <p:sp>
        <p:nvSpPr>
          <p:cNvPr id="1356808" name="Rectangle 8"/>
          <p:cNvSpPr>
            <a:spLocks noChangeArrowheads="1"/>
          </p:cNvSpPr>
          <p:nvPr/>
        </p:nvSpPr>
        <p:spPr bwMode="auto">
          <a:xfrm>
            <a:off x="457200" y="1600200"/>
            <a:ext cx="3970338" cy="366713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void insert (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list * &amp;</a:t>
            </a:r>
            <a:r>
              <a:rPr lang="en-US" altLang="zh-CN" sz="1800" b="1"/>
              <a:t> </a:t>
            </a: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</a:t>
            </a:r>
            <a:r>
              <a:rPr lang="en-US" altLang="zh-CN" sz="1800" b="1"/>
              <a:t>, int num )</a:t>
            </a:r>
            <a:r>
              <a:rPr lang="zh-CN" altLang="en-US" sz="1800" b="1"/>
              <a:t>；</a:t>
            </a:r>
          </a:p>
        </p:txBody>
      </p:sp>
      <p:sp>
        <p:nvSpPr>
          <p:cNvPr id="1356821" name="Rectangle 21"/>
          <p:cNvSpPr>
            <a:spLocks noChangeArrowheads="1"/>
          </p:cNvSpPr>
          <p:nvPr/>
        </p:nvSpPr>
        <p:spPr bwMode="auto">
          <a:xfrm>
            <a:off x="4953000" y="2209800"/>
            <a:ext cx="1898650" cy="752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list * head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insert ( </a:t>
            </a:r>
            <a:r>
              <a:rPr lang="en-US" altLang="zh-CN" sz="1800" b="1" i="1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head</a:t>
            </a:r>
            <a:r>
              <a:rPr lang="en-US" altLang="zh-CN" sz="1800" b="1"/>
              <a:t>, k ) ;</a:t>
            </a:r>
          </a:p>
        </p:txBody>
      </p:sp>
      <p:sp>
        <p:nvSpPr>
          <p:cNvPr id="1356822" name="Rectangle 22"/>
          <p:cNvSpPr>
            <a:spLocks noChangeArrowheads="1"/>
          </p:cNvSpPr>
          <p:nvPr/>
        </p:nvSpPr>
        <p:spPr bwMode="auto">
          <a:xfrm>
            <a:off x="4953000" y="1600200"/>
            <a:ext cx="37338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>
                <a:solidFill>
                  <a:schemeClr val="hlink"/>
                </a:solidFill>
              </a:rPr>
              <a:t>void insert (</a:t>
            </a:r>
            <a:r>
              <a:rPr lang="en-US" altLang="zh-CN" sz="1800" b="1" i="1">
                <a:solidFill>
                  <a:schemeClr val="hlink"/>
                </a:solidFill>
              </a:rPr>
              <a:t> </a:t>
            </a:r>
            <a:r>
              <a:rPr lang="en-US" altLang="zh-CN" sz="1800" b="1" i="1"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 *</a:t>
            </a:r>
            <a:r>
              <a:rPr lang="en-US" altLang="zh-CN" sz="1800" b="1" i="1">
                <a:solidFill>
                  <a:srgbClr val="0000FF"/>
                </a:solidFill>
              </a:rPr>
              <a:t>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head</a:t>
            </a:r>
            <a:r>
              <a:rPr lang="en-US" altLang="zh-CN" sz="1800" b="1">
                <a:solidFill>
                  <a:schemeClr val="hlink"/>
                </a:solidFill>
              </a:rPr>
              <a:t>, int num )</a:t>
            </a:r>
            <a:r>
              <a:rPr lang="zh-CN" altLang="en-US" sz="1800" b="1">
                <a:solidFill>
                  <a:schemeClr val="hlink"/>
                </a:solidFill>
              </a:rPr>
              <a:t>；</a:t>
            </a:r>
          </a:p>
        </p:txBody>
      </p:sp>
      <p:grpSp>
        <p:nvGrpSpPr>
          <p:cNvPr id="1356850" name="Group 50"/>
          <p:cNvGrpSpPr>
            <a:grpSpLocks/>
          </p:cNvGrpSpPr>
          <p:nvPr/>
        </p:nvGrpSpPr>
        <p:grpSpPr bwMode="auto">
          <a:xfrm>
            <a:off x="501650" y="3352800"/>
            <a:ext cx="3460750" cy="471488"/>
            <a:chOff x="192" y="2430"/>
            <a:chExt cx="2180" cy="297"/>
          </a:xfrm>
        </p:grpSpPr>
        <p:sp>
          <p:nvSpPr>
            <p:cNvPr id="1356847" name="Rectangle 47"/>
            <p:cNvSpPr>
              <a:spLocks noChangeArrowheads="1"/>
            </p:cNvSpPr>
            <p:nvPr/>
          </p:nvSpPr>
          <p:spPr bwMode="auto">
            <a:xfrm>
              <a:off x="192" y="2574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     </a:t>
              </a:r>
            </a:p>
          </p:txBody>
        </p:sp>
        <p:sp>
          <p:nvSpPr>
            <p:cNvPr id="1356824" name="Text Box 24"/>
            <p:cNvSpPr txBox="1">
              <a:spLocks noChangeArrowheads="1"/>
            </p:cNvSpPr>
            <p:nvPr/>
          </p:nvSpPr>
          <p:spPr bwMode="auto">
            <a:xfrm>
              <a:off x="192" y="2430"/>
              <a:ext cx="41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/>
                <a:t>head</a:t>
              </a:r>
            </a:p>
          </p:txBody>
        </p:sp>
        <p:grpSp>
          <p:nvGrpSpPr>
            <p:cNvPr id="1356825" name="Group 25"/>
            <p:cNvGrpSpPr>
              <a:grpSpLocks/>
            </p:cNvGrpSpPr>
            <p:nvPr/>
          </p:nvGrpSpPr>
          <p:grpSpPr bwMode="auto">
            <a:xfrm>
              <a:off x="584" y="2574"/>
              <a:ext cx="672" cy="144"/>
              <a:chOff x="1536" y="3260"/>
              <a:chExt cx="672" cy="144"/>
            </a:xfrm>
          </p:grpSpPr>
          <p:grpSp>
            <p:nvGrpSpPr>
              <p:cNvPr id="1356826" name="Group 26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1356827" name="Rectangle 2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9     </a:t>
                  </a:r>
                </a:p>
              </p:txBody>
            </p:sp>
            <p:sp>
              <p:nvSpPr>
                <p:cNvPr id="1356828" name="Line 2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6829" name="Line 29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56830" name="Group 30"/>
            <p:cNvGrpSpPr>
              <a:grpSpLocks/>
            </p:cNvGrpSpPr>
            <p:nvPr/>
          </p:nvGrpSpPr>
          <p:grpSpPr bwMode="auto">
            <a:xfrm>
              <a:off x="1208" y="2574"/>
              <a:ext cx="672" cy="144"/>
              <a:chOff x="1536" y="3260"/>
              <a:chExt cx="672" cy="144"/>
            </a:xfrm>
          </p:grpSpPr>
          <p:grpSp>
            <p:nvGrpSpPr>
              <p:cNvPr id="1356831" name="Group 31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1356832" name="Rectangle 32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15     </a:t>
                  </a:r>
                </a:p>
              </p:txBody>
            </p:sp>
            <p:sp>
              <p:nvSpPr>
                <p:cNvPr id="1356833" name="Line 33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6834" name="Line 34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6839" name="Line 39"/>
            <p:cNvSpPr>
              <a:spLocks noChangeShapeType="1"/>
            </p:cNvSpPr>
            <p:nvPr/>
          </p:nvSpPr>
          <p:spPr bwMode="auto">
            <a:xfrm>
              <a:off x="1832" y="264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6841" name="Text Box 41"/>
            <p:cNvSpPr txBox="1">
              <a:spLocks noChangeArrowheads="1"/>
            </p:cNvSpPr>
            <p:nvPr/>
          </p:nvSpPr>
          <p:spPr bwMode="auto">
            <a:xfrm>
              <a:off x="2112" y="2565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/>
                <a:t>…</a:t>
              </a:r>
            </a:p>
          </p:txBody>
        </p:sp>
      </p:grpSp>
      <p:sp>
        <p:nvSpPr>
          <p:cNvPr id="1356842" name="Rectangle 42"/>
          <p:cNvSpPr>
            <a:spLocks noChangeArrowheads="1"/>
          </p:cNvSpPr>
          <p:nvPr/>
        </p:nvSpPr>
        <p:spPr bwMode="auto">
          <a:xfrm>
            <a:off x="501650" y="3810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</a:t>
            </a:r>
          </a:p>
        </p:txBody>
      </p:sp>
      <p:sp>
        <p:nvSpPr>
          <p:cNvPr id="1356852" name="Text Box 52"/>
          <p:cNvSpPr txBox="1">
            <a:spLocks noChangeArrowheads="1"/>
          </p:cNvSpPr>
          <p:nvPr/>
        </p:nvSpPr>
        <p:spPr bwMode="auto">
          <a:xfrm>
            <a:off x="533400" y="4918075"/>
            <a:ext cx="335280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  <a:buFont typeface="Wingdings" pitchFamily="2" charset="2"/>
              <a:buChar char="Ø"/>
            </a:pP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head </a:t>
            </a:r>
            <a:r>
              <a:rPr lang="zh-CN" altLang="en-US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head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的别名，函数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insert </a:t>
            </a:r>
            <a:r>
              <a:rPr lang="zh-CN" altLang="en-US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对链表直接操作</a:t>
            </a:r>
          </a:p>
        </p:txBody>
      </p:sp>
      <p:grpSp>
        <p:nvGrpSpPr>
          <p:cNvPr id="1356876" name="Group 76"/>
          <p:cNvGrpSpPr>
            <a:grpSpLocks/>
          </p:cNvGrpSpPr>
          <p:nvPr/>
        </p:nvGrpSpPr>
        <p:grpSpPr bwMode="auto">
          <a:xfrm>
            <a:off x="4997450" y="3352800"/>
            <a:ext cx="3460750" cy="471488"/>
            <a:chOff x="3148" y="2112"/>
            <a:chExt cx="2180" cy="297"/>
          </a:xfrm>
        </p:grpSpPr>
        <p:sp>
          <p:nvSpPr>
            <p:cNvPr id="1356854" name="Rectangle 54"/>
            <p:cNvSpPr>
              <a:spLocks noChangeArrowheads="1"/>
            </p:cNvSpPr>
            <p:nvPr/>
          </p:nvSpPr>
          <p:spPr bwMode="auto">
            <a:xfrm>
              <a:off x="3148" y="2256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     </a:t>
              </a:r>
            </a:p>
          </p:txBody>
        </p:sp>
        <p:sp>
          <p:nvSpPr>
            <p:cNvPr id="1356855" name="Text Box 55"/>
            <p:cNvSpPr txBox="1">
              <a:spLocks noChangeArrowheads="1"/>
            </p:cNvSpPr>
            <p:nvPr/>
          </p:nvSpPr>
          <p:spPr bwMode="auto">
            <a:xfrm>
              <a:off x="3148" y="2112"/>
              <a:ext cx="41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/>
                <a:t>head</a:t>
              </a:r>
            </a:p>
          </p:txBody>
        </p:sp>
        <p:grpSp>
          <p:nvGrpSpPr>
            <p:cNvPr id="1356856" name="Group 56"/>
            <p:cNvGrpSpPr>
              <a:grpSpLocks/>
            </p:cNvGrpSpPr>
            <p:nvPr/>
          </p:nvGrpSpPr>
          <p:grpSpPr bwMode="auto">
            <a:xfrm>
              <a:off x="3540" y="2256"/>
              <a:ext cx="672" cy="144"/>
              <a:chOff x="1536" y="3260"/>
              <a:chExt cx="672" cy="144"/>
            </a:xfrm>
          </p:grpSpPr>
          <p:grpSp>
            <p:nvGrpSpPr>
              <p:cNvPr id="1356857" name="Group 57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1356858" name="Rectangle 58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9     </a:t>
                  </a:r>
                </a:p>
              </p:txBody>
            </p:sp>
            <p:sp>
              <p:nvSpPr>
                <p:cNvPr id="1356859" name="Line 59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6860" name="Line 60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56861" name="Group 61"/>
            <p:cNvGrpSpPr>
              <a:grpSpLocks/>
            </p:cNvGrpSpPr>
            <p:nvPr/>
          </p:nvGrpSpPr>
          <p:grpSpPr bwMode="auto">
            <a:xfrm>
              <a:off x="4164" y="2256"/>
              <a:ext cx="672" cy="144"/>
              <a:chOff x="1536" y="3260"/>
              <a:chExt cx="672" cy="144"/>
            </a:xfrm>
          </p:grpSpPr>
          <p:grpSp>
            <p:nvGrpSpPr>
              <p:cNvPr id="1356862" name="Group 62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1356863" name="Rectangle 63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15     </a:t>
                  </a:r>
                </a:p>
              </p:txBody>
            </p:sp>
            <p:sp>
              <p:nvSpPr>
                <p:cNvPr id="1356864" name="Line 64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6865" name="Line 65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6866" name="Line 66"/>
            <p:cNvSpPr>
              <a:spLocks noChangeShapeType="1"/>
            </p:cNvSpPr>
            <p:nvPr/>
          </p:nvSpPr>
          <p:spPr bwMode="auto">
            <a:xfrm>
              <a:off x="4788" y="2328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6867" name="Text Box 67"/>
            <p:cNvSpPr txBox="1">
              <a:spLocks noChangeArrowheads="1"/>
            </p:cNvSpPr>
            <p:nvPr/>
          </p:nvSpPr>
          <p:spPr bwMode="auto">
            <a:xfrm>
              <a:off x="5068" y="2247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/>
                <a:t>…</a:t>
              </a:r>
            </a:p>
          </p:txBody>
        </p:sp>
      </p:grpSp>
      <p:grpSp>
        <p:nvGrpSpPr>
          <p:cNvPr id="1356875" name="Group 75"/>
          <p:cNvGrpSpPr>
            <a:grpSpLocks/>
          </p:cNvGrpSpPr>
          <p:nvPr/>
        </p:nvGrpSpPr>
        <p:grpSpPr bwMode="auto">
          <a:xfrm>
            <a:off x="4997450" y="3962400"/>
            <a:ext cx="685800" cy="609600"/>
            <a:chOff x="3148" y="2640"/>
            <a:chExt cx="432" cy="384"/>
          </a:xfrm>
        </p:grpSpPr>
        <p:sp>
          <p:nvSpPr>
            <p:cNvPr id="1356868" name="Rectangle 68"/>
            <p:cNvSpPr>
              <a:spLocks noChangeArrowheads="1"/>
            </p:cNvSpPr>
            <p:nvPr/>
          </p:nvSpPr>
          <p:spPr bwMode="auto">
            <a:xfrm>
              <a:off x="3148" y="2793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solidFill>
                    <a:srgbClr val="99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head</a:t>
              </a:r>
            </a:p>
          </p:txBody>
        </p:sp>
        <p:sp>
          <p:nvSpPr>
            <p:cNvPr id="1356869" name="Rectangle 69"/>
            <p:cNvSpPr>
              <a:spLocks noChangeArrowheads="1"/>
            </p:cNvSpPr>
            <p:nvPr/>
          </p:nvSpPr>
          <p:spPr bwMode="auto">
            <a:xfrm>
              <a:off x="3148" y="2640"/>
              <a:ext cx="432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     </a:t>
              </a:r>
            </a:p>
          </p:txBody>
        </p:sp>
      </p:grpSp>
      <p:grpSp>
        <p:nvGrpSpPr>
          <p:cNvPr id="1356874" name="Group 74"/>
          <p:cNvGrpSpPr>
            <a:grpSpLocks/>
          </p:cNvGrpSpPr>
          <p:nvPr/>
        </p:nvGrpSpPr>
        <p:grpSpPr bwMode="auto">
          <a:xfrm>
            <a:off x="5562600" y="3848100"/>
            <a:ext cx="609600" cy="228600"/>
            <a:chOff x="3504" y="2544"/>
            <a:chExt cx="384" cy="144"/>
          </a:xfrm>
        </p:grpSpPr>
        <p:sp>
          <p:nvSpPr>
            <p:cNvPr id="1356870" name="Line 70"/>
            <p:cNvSpPr>
              <a:spLocks noChangeShapeType="1"/>
            </p:cNvSpPr>
            <p:nvPr/>
          </p:nvSpPr>
          <p:spPr bwMode="auto">
            <a:xfrm flipV="1">
              <a:off x="3888" y="2544"/>
              <a:ext cx="0" cy="14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6871" name="Line 71"/>
            <p:cNvSpPr>
              <a:spLocks noChangeShapeType="1"/>
            </p:cNvSpPr>
            <p:nvPr/>
          </p:nvSpPr>
          <p:spPr bwMode="auto">
            <a:xfrm>
              <a:off x="3504" y="2688"/>
              <a:ext cx="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56872" name="Text Box 72"/>
          <p:cNvSpPr txBox="1">
            <a:spLocks noChangeArrowheads="1"/>
          </p:cNvSpPr>
          <p:nvPr/>
        </p:nvSpPr>
        <p:spPr bwMode="auto">
          <a:xfrm>
            <a:off x="4800600" y="4918075"/>
            <a:ext cx="335280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head </a:t>
            </a:r>
            <a:r>
              <a:rPr lang="zh-CN" altLang="en-US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是传值参数，接受 </a:t>
            </a:r>
            <a:r>
              <a:rPr lang="en-US" altLang="zh-CN" sz="1800" b="1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head</a:t>
            </a:r>
            <a:r>
              <a:rPr lang="en-US" altLang="zh-CN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的地址值</a:t>
            </a:r>
          </a:p>
        </p:txBody>
      </p:sp>
      <p:sp>
        <p:nvSpPr>
          <p:cNvPr id="1356873" name="Line 73"/>
          <p:cNvSpPr>
            <a:spLocks noChangeShapeType="1"/>
          </p:cNvSpPr>
          <p:nvPr/>
        </p:nvSpPr>
        <p:spPr bwMode="auto">
          <a:xfrm>
            <a:off x="5334000" y="3657600"/>
            <a:ext cx="0" cy="457200"/>
          </a:xfrm>
          <a:prstGeom prst="line">
            <a:avLst/>
          </a:prstGeom>
          <a:noFill/>
          <a:ln w="57150">
            <a:solidFill>
              <a:srgbClr val="FF6699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56877" name="Group 77"/>
          <p:cNvGrpSpPr>
            <a:grpSpLocks/>
          </p:cNvGrpSpPr>
          <p:nvPr/>
        </p:nvGrpSpPr>
        <p:grpSpPr bwMode="auto">
          <a:xfrm>
            <a:off x="5746750" y="4191000"/>
            <a:ext cx="1339850" cy="366713"/>
            <a:chOff x="1088" y="873"/>
            <a:chExt cx="844" cy="231"/>
          </a:xfrm>
        </p:grpSpPr>
        <p:grpSp>
          <p:nvGrpSpPr>
            <p:cNvPr id="1356878" name="Group 78"/>
            <p:cNvGrpSpPr>
              <a:grpSpLocks/>
            </p:cNvGrpSpPr>
            <p:nvPr/>
          </p:nvGrpSpPr>
          <p:grpSpPr bwMode="auto">
            <a:xfrm>
              <a:off x="1500" y="917"/>
              <a:ext cx="432" cy="144"/>
              <a:chOff x="4224" y="2492"/>
              <a:chExt cx="432" cy="144"/>
            </a:xfrm>
          </p:grpSpPr>
          <p:sp>
            <p:nvSpPr>
              <p:cNvPr id="1356879" name="Rectangle 79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5    ^</a:t>
                </a:r>
              </a:p>
            </p:txBody>
          </p:sp>
          <p:sp>
            <p:nvSpPr>
              <p:cNvPr id="1356880" name="Line 80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6881" name="Line 81"/>
            <p:cNvSpPr>
              <a:spLocks noChangeShapeType="1"/>
            </p:cNvSpPr>
            <p:nvPr/>
          </p:nvSpPr>
          <p:spPr bwMode="auto">
            <a:xfrm>
              <a:off x="1260" y="989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6882" name="Text Box 82"/>
            <p:cNvSpPr txBox="1">
              <a:spLocks noChangeArrowheads="1"/>
            </p:cNvSpPr>
            <p:nvPr/>
          </p:nvSpPr>
          <p:spPr bwMode="auto">
            <a:xfrm>
              <a:off x="1088" y="873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s</a:t>
              </a:r>
            </a:p>
          </p:txBody>
        </p:sp>
      </p:grpSp>
      <p:sp>
        <p:nvSpPr>
          <p:cNvPr id="1356883" name="Freeform 83"/>
          <p:cNvSpPr>
            <a:spLocks/>
          </p:cNvSpPr>
          <p:nvPr/>
        </p:nvSpPr>
        <p:spPr bwMode="auto">
          <a:xfrm>
            <a:off x="6324600" y="3810000"/>
            <a:ext cx="984250" cy="609600"/>
          </a:xfrm>
          <a:custGeom>
            <a:avLst/>
            <a:gdLst/>
            <a:ahLst/>
            <a:cxnLst>
              <a:cxn ang="0">
                <a:pos x="425" y="384"/>
              </a:cxn>
              <a:cxn ang="0">
                <a:pos x="616" y="296"/>
              </a:cxn>
              <a:cxn ang="0">
                <a:pos x="400" y="168"/>
              </a:cxn>
              <a:cxn ang="0">
                <a:pos x="144" y="152"/>
              </a:cxn>
              <a:cxn ang="0">
                <a:pos x="0" y="0"/>
              </a:cxn>
            </a:cxnLst>
            <a:rect l="0" t="0" r="r" b="b"/>
            <a:pathLst>
              <a:path w="620" h="384">
                <a:moveTo>
                  <a:pt x="425" y="384"/>
                </a:moveTo>
                <a:cubicBezTo>
                  <a:pt x="457" y="369"/>
                  <a:pt x="620" y="332"/>
                  <a:pt x="616" y="296"/>
                </a:cubicBezTo>
                <a:cubicBezTo>
                  <a:pt x="612" y="260"/>
                  <a:pt x="479" y="192"/>
                  <a:pt x="400" y="168"/>
                </a:cubicBezTo>
                <a:cubicBezTo>
                  <a:pt x="321" y="144"/>
                  <a:pt x="211" y="180"/>
                  <a:pt x="144" y="152"/>
                </a:cubicBezTo>
                <a:cubicBezTo>
                  <a:pt x="77" y="124"/>
                  <a:pt x="30" y="32"/>
                  <a:pt x="0" y="0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35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35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35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135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56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6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6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6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56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56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300"/>
                                        <p:tgtEl>
                                          <p:spTgt spid="135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35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35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5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5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56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56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35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5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5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56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56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5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5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56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56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300"/>
                                        <p:tgtEl>
                                          <p:spTgt spid="135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35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5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5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5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5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6804" grpId="0" animBg="1" autoUpdateAnimBg="0"/>
      <p:bldP spid="1356805" grpId="0" animBg="1" autoUpdateAnimBg="0"/>
      <p:bldP spid="1356808" grpId="0" animBg="1" autoUpdateAnimBg="0"/>
      <p:bldP spid="1356821" grpId="0" animBg="1" autoUpdateAnimBg="0"/>
      <p:bldP spid="1356822" grpId="0" animBg="1" autoUpdateAnimBg="0"/>
      <p:bldP spid="1356842" grpId="0" autoUpdateAnimBg="0"/>
      <p:bldP spid="1356852" grpId="0" build="p" autoUpdateAnimBg="0"/>
      <p:bldP spid="1356872" grpId="0" build="p" autoUpdateAnimBg="0"/>
      <p:bldP spid="1356873" grpId="0" animBg="1"/>
      <p:bldP spid="1356883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AutoShape 2"/>
          <p:cNvSpPr>
            <a:spLocks noChangeArrowheads="1"/>
          </p:cNvSpPr>
          <p:nvPr/>
        </p:nvSpPr>
        <p:spPr bwMode="auto">
          <a:xfrm>
            <a:off x="533400" y="457200"/>
            <a:ext cx="2514600" cy="7620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66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6699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sz="2000" b="1" i="1">
                <a:solidFill>
                  <a:schemeClr val="hlink"/>
                </a:solidFill>
              </a:rPr>
              <a:t>比较</a:t>
            </a:r>
          </a:p>
        </p:txBody>
      </p:sp>
      <p:sp>
        <p:nvSpPr>
          <p:cNvPr id="1357827" name="Rectangle 3"/>
          <p:cNvSpPr>
            <a:spLocks noChangeArrowheads="1"/>
          </p:cNvSpPr>
          <p:nvPr/>
        </p:nvSpPr>
        <p:spPr bwMode="auto">
          <a:xfrm>
            <a:off x="457200" y="2209800"/>
            <a:ext cx="1911350" cy="752475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list *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head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insert ( </a:t>
            </a:r>
            <a:r>
              <a:rPr lang="en-US" altLang="zh-CN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, k ) ;</a:t>
            </a:r>
          </a:p>
        </p:txBody>
      </p:sp>
      <p:sp>
        <p:nvSpPr>
          <p:cNvPr id="1357828" name="Rectangle 4"/>
          <p:cNvSpPr>
            <a:spLocks noChangeArrowheads="1"/>
          </p:cNvSpPr>
          <p:nvPr/>
        </p:nvSpPr>
        <p:spPr bwMode="auto">
          <a:xfrm>
            <a:off x="457200" y="1600200"/>
            <a:ext cx="3970338" cy="366713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void insert (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list * &amp;</a:t>
            </a:r>
            <a:r>
              <a:rPr lang="en-US" altLang="zh-CN" sz="1800" b="1"/>
              <a:t> </a:t>
            </a: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</a:t>
            </a:r>
            <a:r>
              <a:rPr lang="en-US" altLang="zh-CN" sz="1800" b="1"/>
              <a:t>, int num )</a:t>
            </a:r>
            <a:r>
              <a:rPr lang="zh-CN" altLang="en-US" sz="1800" b="1"/>
              <a:t>；</a:t>
            </a:r>
          </a:p>
        </p:txBody>
      </p:sp>
      <p:sp>
        <p:nvSpPr>
          <p:cNvPr id="1357831" name="Rectangle 7"/>
          <p:cNvSpPr>
            <a:spLocks noChangeArrowheads="1"/>
          </p:cNvSpPr>
          <p:nvPr/>
        </p:nvSpPr>
        <p:spPr bwMode="auto">
          <a:xfrm>
            <a:off x="4953000" y="2209800"/>
            <a:ext cx="1898650" cy="752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list * head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insert ( </a:t>
            </a:r>
            <a:r>
              <a:rPr lang="en-US" altLang="zh-CN" sz="1800" b="1" i="1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head</a:t>
            </a:r>
            <a:r>
              <a:rPr lang="en-US" altLang="zh-CN" sz="1800" b="1"/>
              <a:t>, k ) ;</a:t>
            </a:r>
          </a:p>
        </p:txBody>
      </p:sp>
      <p:sp>
        <p:nvSpPr>
          <p:cNvPr id="1357832" name="Rectangle 8"/>
          <p:cNvSpPr>
            <a:spLocks noChangeArrowheads="1"/>
          </p:cNvSpPr>
          <p:nvPr/>
        </p:nvSpPr>
        <p:spPr bwMode="auto">
          <a:xfrm>
            <a:off x="4953000" y="1600200"/>
            <a:ext cx="37338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>
                <a:solidFill>
                  <a:schemeClr val="hlink"/>
                </a:solidFill>
              </a:rPr>
              <a:t>void insert (</a:t>
            </a:r>
            <a:r>
              <a:rPr lang="en-US" altLang="zh-CN" sz="1800" b="1" i="1">
                <a:solidFill>
                  <a:schemeClr val="hlink"/>
                </a:solidFill>
              </a:rPr>
              <a:t> </a:t>
            </a:r>
            <a:r>
              <a:rPr lang="en-US" altLang="zh-CN" sz="1800" b="1" i="1"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 *</a:t>
            </a:r>
            <a:r>
              <a:rPr lang="en-US" altLang="zh-CN" sz="1800" b="1" i="1">
                <a:solidFill>
                  <a:srgbClr val="0000FF"/>
                </a:solidFill>
              </a:rPr>
              <a:t>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head</a:t>
            </a:r>
            <a:r>
              <a:rPr lang="en-US" altLang="zh-CN" sz="1800" b="1">
                <a:solidFill>
                  <a:schemeClr val="hlink"/>
                </a:solidFill>
              </a:rPr>
              <a:t>, int num )</a:t>
            </a:r>
            <a:r>
              <a:rPr lang="zh-CN" altLang="en-US" sz="1800" b="1">
                <a:solidFill>
                  <a:schemeClr val="hlink"/>
                </a:solidFill>
              </a:rPr>
              <a:t>；</a:t>
            </a:r>
          </a:p>
        </p:txBody>
      </p:sp>
      <p:grpSp>
        <p:nvGrpSpPr>
          <p:cNvPr id="1357833" name="Group 9"/>
          <p:cNvGrpSpPr>
            <a:grpSpLocks/>
          </p:cNvGrpSpPr>
          <p:nvPr/>
        </p:nvGrpSpPr>
        <p:grpSpPr bwMode="auto">
          <a:xfrm>
            <a:off x="501650" y="3352800"/>
            <a:ext cx="3460750" cy="471488"/>
            <a:chOff x="192" y="2430"/>
            <a:chExt cx="2180" cy="297"/>
          </a:xfrm>
        </p:grpSpPr>
        <p:sp>
          <p:nvSpPr>
            <p:cNvPr id="1357834" name="Rectangle 10"/>
            <p:cNvSpPr>
              <a:spLocks noChangeArrowheads="1"/>
            </p:cNvSpPr>
            <p:nvPr/>
          </p:nvSpPr>
          <p:spPr bwMode="auto">
            <a:xfrm>
              <a:off x="192" y="2574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     </a:t>
              </a:r>
            </a:p>
          </p:txBody>
        </p:sp>
        <p:sp>
          <p:nvSpPr>
            <p:cNvPr id="1357835" name="Text Box 11"/>
            <p:cNvSpPr txBox="1">
              <a:spLocks noChangeArrowheads="1"/>
            </p:cNvSpPr>
            <p:nvPr/>
          </p:nvSpPr>
          <p:spPr bwMode="auto">
            <a:xfrm>
              <a:off x="192" y="2430"/>
              <a:ext cx="41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/>
                <a:t>head</a:t>
              </a:r>
            </a:p>
          </p:txBody>
        </p:sp>
        <p:grpSp>
          <p:nvGrpSpPr>
            <p:cNvPr id="1357836" name="Group 12"/>
            <p:cNvGrpSpPr>
              <a:grpSpLocks/>
            </p:cNvGrpSpPr>
            <p:nvPr/>
          </p:nvGrpSpPr>
          <p:grpSpPr bwMode="auto">
            <a:xfrm>
              <a:off x="584" y="2574"/>
              <a:ext cx="672" cy="144"/>
              <a:chOff x="1536" y="3260"/>
              <a:chExt cx="672" cy="144"/>
            </a:xfrm>
          </p:grpSpPr>
          <p:grpSp>
            <p:nvGrpSpPr>
              <p:cNvPr id="1357837" name="Group 13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1357838" name="Rectangle 1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9     </a:t>
                  </a:r>
                </a:p>
              </p:txBody>
            </p:sp>
            <p:sp>
              <p:nvSpPr>
                <p:cNvPr id="1357839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7840" name="Line 16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57841" name="Group 17"/>
            <p:cNvGrpSpPr>
              <a:grpSpLocks/>
            </p:cNvGrpSpPr>
            <p:nvPr/>
          </p:nvGrpSpPr>
          <p:grpSpPr bwMode="auto">
            <a:xfrm>
              <a:off x="1208" y="2574"/>
              <a:ext cx="672" cy="144"/>
              <a:chOff x="1536" y="3260"/>
              <a:chExt cx="672" cy="144"/>
            </a:xfrm>
          </p:grpSpPr>
          <p:grpSp>
            <p:nvGrpSpPr>
              <p:cNvPr id="1357842" name="Group 18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1357843" name="Rectangle 1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15     </a:t>
                  </a:r>
                </a:p>
              </p:txBody>
            </p:sp>
            <p:sp>
              <p:nvSpPr>
                <p:cNvPr id="1357844" name="Line 2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7845" name="Line 21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7846" name="Line 22"/>
            <p:cNvSpPr>
              <a:spLocks noChangeShapeType="1"/>
            </p:cNvSpPr>
            <p:nvPr/>
          </p:nvSpPr>
          <p:spPr bwMode="auto">
            <a:xfrm>
              <a:off x="1832" y="264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7847" name="Text Box 23"/>
            <p:cNvSpPr txBox="1">
              <a:spLocks noChangeArrowheads="1"/>
            </p:cNvSpPr>
            <p:nvPr/>
          </p:nvSpPr>
          <p:spPr bwMode="auto">
            <a:xfrm>
              <a:off x="2112" y="2565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/>
                <a:t>…</a:t>
              </a:r>
            </a:p>
          </p:txBody>
        </p:sp>
      </p:grpSp>
      <p:sp>
        <p:nvSpPr>
          <p:cNvPr id="1357848" name="Rectangle 24"/>
          <p:cNvSpPr>
            <a:spLocks noChangeArrowheads="1"/>
          </p:cNvSpPr>
          <p:nvPr/>
        </p:nvSpPr>
        <p:spPr bwMode="auto">
          <a:xfrm>
            <a:off x="501650" y="3810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</a:t>
            </a:r>
          </a:p>
        </p:txBody>
      </p:sp>
      <p:sp>
        <p:nvSpPr>
          <p:cNvPr id="1357849" name="Text Box 25"/>
          <p:cNvSpPr txBox="1">
            <a:spLocks noChangeArrowheads="1"/>
          </p:cNvSpPr>
          <p:nvPr/>
        </p:nvSpPr>
        <p:spPr bwMode="auto">
          <a:xfrm>
            <a:off x="533400" y="4918075"/>
            <a:ext cx="335280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  <a:buFont typeface="Wingdings" pitchFamily="2" charset="2"/>
              <a:buChar char="Ø"/>
            </a:pP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head </a:t>
            </a:r>
            <a:r>
              <a:rPr lang="zh-CN" altLang="en-US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head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的别名，函数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insert </a:t>
            </a:r>
            <a:r>
              <a:rPr lang="zh-CN" altLang="en-US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对链表直接操作</a:t>
            </a:r>
          </a:p>
        </p:txBody>
      </p:sp>
      <p:grpSp>
        <p:nvGrpSpPr>
          <p:cNvPr id="1357850" name="Group 26"/>
          <p:cNvGrpSpPr>
            <a:grpSpLocks/>
          </p:cNvGrpSpPr>
          <p:nvPr/>
        </p:nvGrpSpPr>
        <p:grpSpPr bwMode="auto">
          <a:xfrm>
            <a:off x="4997450" y="3352800"/>
            <a:ext cx="3460750" cy="471488"/>
            <a:chOff x="3148" y="2112"/>
            <a:chExt cx="2180" cy="297"/>
          </a:xfrm>
        </p:grpSpPr>
        <p:sp>
          <p:nvSpPr>
            <p:cNvPr id="1357851" name="Rectangle 27"/>
            <p:cNvSpPr>
              <a:spLocks noChangeArrowheads="1"/>
            </p:cNvSpPr>
            <p:nvPr/>
          </p:nvSpPr>
          <p:spPr bwMode="auto">
            <a:xfrm>
              <a:off x="3148" y="2256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     </a:t>
              </a:r>
            </a:p>
          </p:txBody>
        </p:sp>
        <p:sp>
          <p:nvSpPr>
            <p:cNvPr id="1357852" name="Text Box 28"/>
            <p:cNvSpPr txBox="1">
              <a:spLocks noChangeArrowheads="1"/>
            </p:cNvSpPr>
            <p:nvPr/>
          </p:nvSpPr>
          <p:spPr bwMode="auto">
            <a:xfrm>
              <a:off x="3148" y="2112"/>
              <a:ext cx="41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/>
                <a:t>head</a:t>
              </a:r>
            </a:p>
          </p:txBody>
        </p:sp>
        <p:grpSp>
          <p:nvGrpSpPr>
            <p:cNvPr id="1357853" name="Group 29"/>
            <p:cNvGrpSpPr>
              <a:grpSpLocks/>
            </p:cNvGrpSpPr>
            <p:nvPr/>
          </p:nvGrpSpPr>
          <p:grpSpPr bwMode="auto">
            <a:xfrm>
              <a:off x="3540" y="2256"/>
              <a:ext cx="672" cy="144"/>
              <a:chOff x="1536" y="3260"/>
              <a:chExt cx="672" cy="144"/>
            </a:xfrm>
          </p:grpSpPr>
          <p:grpSp>
            <p:nvGrpSpPr>
              <p:cNvPr id="1357854" name="Group 30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1357855" name="Rectangle 31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9     </a:t>
                  </a:r>
                </a:p>
              </p:txBody>
            </p:sp>
            <p:sp>
              <p:nvSpPr>
                <p:cNvPr id="1357856" name="Line 32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7857" name="Line 33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57858" name="Group 34"/>
            <p:cNvGrpSpPr>
              <a:grpSpLocks/>
            </p:cNvGrpSpPr>
            <p:nvPr/>
          </p:nvGrpSpPr>
          <p:grpSpPr bwMode="auto">
            <a:xfrm>
              <a:off x="4164" y="2256"/>
              <a:ext cx="672" cy="144"/>
              <a:chOff x="1536" y="3260"/>
              <a:chExt cx="672" cy="144"/>
            </a:xfrm>
          </p:grpSpPr>
          <p:grpSp>
            <p:nvGrpSpPr>
              <p:cNvPr id="1357859" name="Group 35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1357860" name="Rectangle 36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15     </a:t>
                  </a:r>
                </a:p>
              </p:txBody>
            </p:sp>
            <p:sp>
              <p:nvSpPr>
                <p:cNvPr id="1357861" name="Line 37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7862" name="Line 38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7863" name="Line 39"/>
            <p:cNvSpPr>
              <a:spLocks noChangeShapeType="1"/>
            </p:cNvSpPr>
            <p:nvPr/>
          </p:nvSpPr>
          <p:spPr bwMode="auto">
            <a:xfrm>
              <a:off x="4788" y="2328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7864" name="Text Box 40"/>
            <p:cNvSpPr txBox="1">
              <a:spLocks noChangeArrowheads="1"/>
            </p:cNvSpPr>
            <p:nvPr/>
          </p:nvSpPr>
          <p:spPr bwMode="auto">
            <a:xfrm>
              <a:off x="5068" y="2247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/>
                <a:t>…</a:t>
              </a:r>
            </a:p>
          </p:txBody>
        </p:sp>
      </p:grpSp>
      <p:grpSp>
        <p:nvGrpSpPr>
          <p:cNvPr id="1357865" name="Group 41"/>
          <p:cNvGrpSpPr>
            <a:grpSpLocks/>
          </p:cNvGrpSpPr>
          <p:nvPr/>
        </p:nvGrpSpPr>
        <p:grpSpPr bwMode="auto">
          <a:xfrm>
            <a:off x="4997450" y="3962400"/>
            <a:ext cx="685800" cy="609600"/>
            <a:chOff x="3148" y="2640"/>
            <a:chExt cx="432" cy="384"/>
          </a:xfrm>
        </p:grpSpPr>
        <p:sp>
          <p:nvSpPr>
            <p:cNvPr id="1357866" name="Rectangle 42"/>
            <p:cNvSpPr>
              <a:spLocks noChangeArrowheads="1"/>
            </p:cNvSpPr>
            <p:nvPr/>
          </p:nvSpPr>
          <p:spPr bwMode="auto">
            <a:xfrm>
              <a:off x="3148" y="2793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solidFill>
                    <a:srgbClr val="99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head</a:t>
              </a:r>
            </a:p>
          </p:txBody>
        </p:sp>
        <p:sp>
          <p:nvSpPr>
            <p:cNvPr id="1357867" name="Rectangle 43"/>
            <p:cNvSpPr>
              <a:spLocks noChangeArrowheads="1"/>
            </p:cNvSpPr>
            <p:nvPr/>
          </p:nvSpPr>
          <p:spPr bwMode="auto">
            <a:xfrm>
              <a:off x="3148" y="2640"/>
              <a:ext cx="432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     </a:t>
              </a:r>
            </a:p>
          </p:txBody>
        </p:sp>
      </p:grpSp>
      <p:sp>
        <p:nvSpPr>
          <p:cNvPr id="1357871" name="Text Box 47"/>
          <p:cNvSpPr txBox="1">
            <a:spLocks noChangeArrowheads="1"/>
          </p:cNvSpPr>
          <p:nvPr/>
        </p:nvSpPr>
        <p:spPr bwMode="auto">
          <a:xfrm>
            <a:off x="4800600" y="4918075"/>
            <a:ext cx="335280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head </a:t>
            </a:r>
            <a:r>
              <a:rPr lang="zh-CN" altLang="en-US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是传值参数，接受 </a:t>
            </a:r>
            <a:r>
              <a:rPr lang="en-US" altLang="zh-CN" sz="1800" b="1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head</a:t>
            </a:r>
            <a:r>
              <a:rPr lang="en-US" altLang="zh-CN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的地址值</a:t>
            </a:r>
          </a:p>
        </p:txBody>
      </p:sp>
      <p:grpSp>
        <p:nvGrpSpPr>
          <p:cNvPr id="1357873" name="Group 49"/>
          <p:cNvGrpSpPr>
            <a:grpSpLocks/>
          </p:cNvGrpSpPr>
          <p:nvPr/>
        </p:nvGrpSpPr>
        <p:grpSpPr bwMode="auto">
          <a:xfrm>
            <a:off x="5746750" y="4191000"/>
            <a:ext cx="1339850" cy="366713"/>
            <a:chOff x="1088" y="873"/>
            <a:chExt cx="844" cy="231"/>
          </a:xfrm>
        </p:grpSpPr>
        <p:grpSp>
          <p:nvGrpSpPr>
            <p:cNvPr id="1357874" name="Group 50"/>
            <p:cNvGrpSpPr>
              <a:grpSpLocks/>
            </p:cNvGrpSpPr>
            <p:nvPr/>
          </p:nvGrpSpPr>
          <p:grpSpPr bwMode="auto">
            <a:xfrm>
              <a:off x="1500" y="917"/>
              <a:ext cx="432" cy="144"/>
              <a:chOff x="4224" y="2492"/>
              <a:chExt cx="432" cy="144"/>
            </a:xfrm>
          </p:grpSpPr>
          <p:sp>
            <p:nvSpPr>
              <p:cNvPr id="1357875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5</a:t>
                </a:r>
              </a:p>
            </p:txBody>
          </p:sp>
          <p:sp>
            <p:nvSpPr>
              <p:cNvPr id="1357876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7877" name="Line 53"/>
            <p:cNvSpPr>
              <a:spLocks noChangeShapeType="1"/>
            </p:cNvSpPr>
            <p:nvPr/>
          </p:nvSpPr>
          <p:spPr bwMode="auto">
            <a:xfrm>
              <a:off x="1260" y="989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7878" name="Text Box 54"/>
            <p:cNvSpPr txBox="1">
              <a:spLocks noChangeArrowheads="1"/>
            </p:cNvSpPr>
            <p:nvPr/>
          </p:nvSpPr>
          <p:spPr bwMode="auto">
            <a:xfrm>
              <a:off x="1088" y="873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s</a:t>
              </a:r>
            </a:p>
          </p:txBody>
        </p:sp>
      </p:grpSp>
      <p:sp>
        <p:nvSpPr>
          <p:cNvPr id="1357880" name="Freeform 56"/>
          <p:cNvSpPr>
            <a:spLocks/>
          </p:cNvSpPr>
          <p:nvPr/>
        </p:nvSpPr>
        <p:spPr bwMode="auto">
          <a:xfrm>
            <a:off x="5562600" y="4038600"/>
            <a:ext cx="838200" cy="3048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288" y="16"/>
              </a:cxn>
              <a:cxn ang="0">
                <a:pos x="240" y="112"/>
              </a:cxn>
              <a:cxn ang="0">
                <a:pos x="528" y="208"/>
              </a:cxn>
            </a:cxnLst>
            <a:rect l="0" t="0" r="r" b="b"/>
            <a:pathLst>
              <a:path w="528" h="208">
                <a:moveTo>
                  <a:pt x="0" y="16"/>
                </a:moveTo>
                <a:cubicBezTo>
                  <a:pt x="124" y="8"/>
                  <a:pt x="248" y="0"/>
                  <a:pt x="288" y="16"/>
                </a:cubicBezTo>
                <a:cubicBezTo>
                  <a:pt x="328" y="32"/>
                  <a:pt x="200" y="80"/>
                  <a:pt x="240" y="112"/>
                </a:cubicBezTo>
                <a:cubicBezTo>
                  <a:pt x="280" y="144"/>
                  <a:pt x="404" y="176"/>
                  <a:pt x="528" y="208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7881" name="AutoShape 57"/>
          <p:cNvSpPr>
            <a:spLocks noChangeArrowheads="1"/>
          </p:cNvSpPr>
          <p:nvPr/>
        </p:nvSpPr>
        <p:spPr bwMode="auto">
          <a:xfrm>
            <a:off x="7239000" y="2590800"/>
            <a:ext cx="1654175" cy="838200"/>
          </a:xfrm>
          <a:prstGeom prst="cloudCallout">
            <a:avLst>
              <a:gd name="adj1" fmla="val -91940"/>
              <a:gd name="adj2" fmla="val 134847"/>
            </a:avLst>
          </a:prstGeom>
          <a:gradFill rotWithShape="0">
            <a:gsLst>
              <a:gs pos="0">
                <a:srgbClr val="33C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？！</a:t>
            </a:r>
          </a:p>
        </p:txBody>
      </p:sp>
      <p:sp>
        <p:nvSpPr>
          <p:cNvPr id="1357883" name="Freeform 59"/>
          <p:cNvSpPr>
            <a:spLocks/>
          </p:cNvSpPr>
          <p:nvPr/>
        </p:nvSpPr>
        <p:spPr bwMode="auto">
          <a:xfrm>
            <a:off x="6324600" y="3810000"/>
            <a:ext cx="984250" cy="609600"/>
          </a:xfrm>
          <a:custGeom>
            <a:avLst/>
            <a:gdLst/>
            <a:ahLst/>
            <a:cxnLst>
              <a:cxn ang="0">
                <a:pos x="425" y="384"/>
              </a:cxn>
              <a:cxn ang="0">
                <a:pos x="616" y="296"/>
              </a:cxn>
              <a:cxn ang="0">
                <a:pos x="400" y="168"/>
              </a:cxn>
              <a:cxn ang="0">
                <a:pos x="144" y="152"/>
              </a:cxn>
              <a:cxn ang="0">
                <a:pos x="0" y="0"/>
              </a:cxn>
            </a:cxnLst>
            <a:rect l="0" t="0" r="r" b="b"/>
            <a:pathLst>
              <a:path w="620" h="384">
                <a:moveTo>
                  <a:pt x="425" y="384"/>
                </a:moveTo>
                <a:cubicBezTo>
                  <a:pt x="457" y="369"/>
                  <a:pt x="620" y="332"/>
                  <a:pt x="616" y="296"/>
                </a:cubicBezTo>
                <a:cubicBezTo>
                  <a:pt x="612" y="260"/>
                  <a:pt x="479" y="192"/>
                  <a:pt x="400" y="168"/>
                </a:cubicBezTo>
                <a:cubicBezTo>
                  <a:pt x="321" y="144"/>
                  <a:pt x="211" y="180"/>
                  <a:pt x="144" y="152"/>
                </a:cubicBezTo>
                <a:cubicBezTo>
                  <a:pt x="77" y="124"/>
                  <a:pt x="30" y="32"/>
                  <a:pt x="0" y="0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7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7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57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57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57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57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7880" grpId="0" animBg="1"/>
      <p:bldP spid="135788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775" y="931863"/>
            <a:ext cx="6983413" cy="34778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en-US" altLang="zh-CN" sz="2000" b="1" dirty="0" smtClean="0"/>
              <a:t>#include&lt;</a:t>
            </a:r>
            <a:r>
              <a:rPr lang="en-US" altLang="zh-CN" sz="2000" b="1" dirty="0" err="1" smtClean="0"/>
              <a:t>iostream</a:t>
            </a:r>
            <a:r>
              <a:rPr lang="en-US" altLang="zh-CN" sz="2000" b="1" dirty="0" smtClean="0"/>
              <a:t>&gt;</a:t>
            </a:r>
          </a:p>
          <a:p>
            <a:pPr algn="l"/>
            <a:r>
              <a:rPr lang="en-US" altLang="zh-CN" sz="2000" b="1" dirty="0" smtClean="0"/>
              <a:t>using namespace std;</a:t>
            </a:r>
          </a:p>
          <a:p>
            <a:pPr algn="l"/>
            <a:r>
              <a:rPr lang="en-US" altLang="zh-CN" sz="2000" b="1" dirty="0" smtClean="0"/>
              <a:t>void main()</a:t>
            </a:r>
          </a:p>
          <a:p>
            <a:pPr algn="l"/>
            <a:r>
              <a:rPr lang="en-US" altLang="zh-CN" sz="2000" b="1" dirty="0" smtClean="0"/>
              <a:t>{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a=123, b=456;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&lt;&lt;"a="&lt;&lt;a&lt;&lt;"\</a:t>
            </a:r>
            <a:r>
              <a:rPr lang="en-US" altLang="zh-CN" sz="2000" b="1" dirty="0" err="1" smtClean="0"/>
              <a:t>tb</a:t>
            </a:r>
            <a:r>
              <a:rPr lang="en-US" altLang="zh-CN" sz="2000" b="1" dirty="0" smtClean="0"/>
              <a:t>="&lt;&lt;b&lt;&lt;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    a=</a:t>
            </a:r>
            <a:r>
              <a:rPr lang="en-US" altLang="zh-CN" sz="2000" b="1" dirty="0" err="1" smtClean="0"/>
              <a:t>a^b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&lt;&lt;"a=</a:t>
            </a:r>
            <a:r>
              <a:rPr lang="en-US" altLang="zh-CN" sz="2000" b="1" dirty="0" err="1" smtClean="0"/>
              <a:t>a^b</a:t>
            </a:r>
            <a:r>
              <a:rPr lang="en-US" altLang="zh-CN" sz="2000" b="1" dirty="0" smtClean="0"/>
              <a:t>\t"&lt;&lt;a&lt;&lt;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    a=</a:t>
            </a:r>
            <a:r>
              <a:rPr lang="en-US" altLang="zh-CN" sz="2000" b="1" dirty="0" err="1" smtClean="0"/>
              <a:t>a^b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&lt;&lt;"a=</a:t>
            </a:r>
            <a:r>
              <a:rPr lang="en-US" altLang="zh-CN" sz="2000" b="1" dirty="0" err="1" smtClean="0"/>
              <a:t>a^b</a:t>
            </a:r>
            <a:r>
              <a:rPr lang="en-US" altLang="zh-CN" sz="2000" b="1" dirty="0" smtClean="0"/>
              <a:t>\t"&lt;&lt;a&lt;&lt;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}</a:t>
            </a:r>
          </a:p>
        </p:txBody>
      </p:sp>
      <p:sp>
        <p:nvSpPr>
          <p:cNvPr id="27651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5-3】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数据恢复</a:t>
            </a:r>
            <a:endParaRPr lang="zh-CN" altLang="en-US" sz="2400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4071942"/>
            <a:ext cx="41433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572132" y="1185996"/>
            <a:ext cx="2751154" cy="1528624"/>
          </a:xfrm>
          <a:prstGeom prst="rect">
            <a:avLst/>
          </a:prstGeom>
          <a:solidFill>
            <a:srgbClr val="FFFFFF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altLang="zh-CN" sz="2000" b="1" dirty="0" smtClean="0">
                <a:ea typeface="宋体" pitchFamily="2" charset="-122"/>
              </a:rPr>
              <a:t>  1^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</a:rPr>
              <a:t>0</a:t>
            </a:r>
            <a:r>
              <a:rPr lang="en-US" altLang="zh-CN" sz="2000" b="1" dirty="0" smtClean="0">
                <a:ea typeface="宋体" pitchFamily="2" charset="-122"/>
              </a:rPr>
              <a:t> =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1</a:t>
            </a:r>
            <a:r>
              <a:rPr lang="en-US" altLang="zh-CN" sz="2000" b="1" dirty="0" smtClean="0">
                <a:ea typeface="宋体" pitchFamily="2" charset="-122"/>
              </a:rPr>
              <a:t>   </a:t>
            </a:r>
            <a:r>
              <a:rPr lang="en-US" altLang="zh-CN" sz="2000" b="1" dirty="0" smtClean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b="1" dirty="0" smtClean="0">
                <a:sym typeface="Wingdings" pitchFamily="2" charset="2"/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1</a:t>
            </a:r>
            <a:r>
              <a:rPr lang="en-US" altLang="zh-CN" sz="2000" b="1" dirty="0" smtClean="0">
                <a:ea typeface="宋体" pitchFamily="2" charset="-122"/>
              </a:rPr>
              <a:t>^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</a:rPr>
              <a:t>0 </a:t>
            </a:r>
            <a:r>
              <a:rPr lang="en-US" altLang="zh-CN" sz="2000" b="1" dirty="0" smtClean="0">
                <a:ea typeface="宋体" pitchFamily="2" charset="-122"/>
              </a:rPr>
              <a:t>= 1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 smtClean="0"/>
              <a:t>  0^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</a:t>
            </a:r>
            <a:r>
              <a:rPr lang="en-US" altLang="zh-CN" sz="2000" b="1" dirty="0" smtClean="0"/>
              <a:t> =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1</a:t>
            </a:r>
            <a:r>
              <a:rPr lang="en-US" altLang="zh-CN" sz="2000" b="1" dirty="0" smtClean="0"/>
              <a:t>   </a:t>
            </a:r>
            <a:r>
              <a:rPr lang="en-US" altLang="zh-CN" sz="2000" b="1" dirty="0" smtClean="0">
                <a:sym typeface="Wingdings" pitchFamily="2" charset="2"/>
              </a:rPr>
              <a:t></a:t>
            </a:r>
            <a:r>
              <a:rPr lang="en-US" altLang="zh-CN" sz="2000" b="1" dirty="0" smtClean="0"/>
              <a:t>   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1</a:t>
            </a:r>
            <a:r>
              <a:rPr lang="en-US" altLang="zh-CN" sz="2000" b="1" dirty="0" smtClean="0"/>
              <a:t>^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</a:t>
            </a:r>
            <a:r>
              <a:rPr lang="en-US" altLang="zh-CN" sz="2000" b="1" dirty="0" smtClean="0"/>
              <a:t> = 0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 smtClean="0">
                <a:ea typeface="宋体" pitchFamily="2" charset="-122"/>
              </a:rPr>
              <a:t>  1^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000" b="1" dirty="0" smtClean="0">
                <a:ea typeface="宋体" pitchFamily="2" charset="-122"/>
              </a:rPr>
              <a:t> =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0</a:t>
            </a:r>
            <a:r>
              <a:rPr lang="en-US" altLang="zh-CN" sz="2000" b="1" dirty="0" smtClean="0">
                <a:ea typeface="宋体" pitchFamily="2" charset="-122"/>
              </a:rPr>
              <a:t>   </a:t>
            </a:r>
            <a:r>
              <a:rPr lang="en-US" altLang="zh-CN" sz="2000" b="1" dirty="0" smtClean="0">
                <a:sym typeface="Wingdings" pitchFamily="2" charset="2"/>
              </a:rPr>
              <a:t></a:t>
            </a:r>
            <a:r>
              <a:rPr lang="en-US" altLang="zh-CN" sz="2000" b="1" dirty="0" smtClean="0">
                <a:ea typeface="宋体" pitchFamily="2" charset="-122"/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0</a:t>
            </a:r>
            <a:r>
              <a:rPr lang="en-US" altLang="zh-CN" sz="2000" b="1" dirty="0" smtClean="0">
                <a:ea typeface="宋体" pitchFamily="2" charset="-122"/>
              </a:rPr>
              <a:t>^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000" b="1" dirty="0" smtClean="0">
                <a:ea typeface="宋体" pitchFamily="2" charset="-122"/>
              </a:rPr>
              <a:t> = 1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 smtClean="0"/>
              <a:t>  0^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</a:t>
            </a:r>
            <a:r>
              <a:rPr lang="en-US" altLang="zh-CN" sz="2000" b="1" dirty="0" smtClean="0"/>
              <a:t> =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0</a:t>
            </a:r>
            <a:r>
              <a:rPr lang="en-US" altLang="zh-CN" sz="2000" b="1" dirty="0" smtClean="0"/>
              <a:t>   </a:t>
            </a:r>
            <a:r>
              <a:rPr lang="en-US" altLang="zh-CN" sz="2000" b="1" dirty="0" smtClean="0">
                <a:sym typeface="Wingdings" pitchFamily="2" charset="2"/>
              </a:rPr>
              <a:t></a:t>
            </a:r>
            <a:r>
              <a:rPr lang="en-US" altLang="zh-CN" sz="2000" b="1" dirty="0" smtClean="0"/>
              <a:t>   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0</a:t>
            </a:r>
            <a:r>
              <a:rPr lang="en-US" altLang="zh-CN" sz="2000" b="1" dirty="0" smtClean="0"/>
              <a:t>^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 </a:t>
            </a:r>
            <a:r>
              <a:rPr lang="en-US" altLang="zh-CN" sz="2000" b="1" dirty="0" smtClean="0"/>
              <a:t>= 0</a:t>
            </a:r>
            <a:endParaRPr lang="zh-CN" altLang="en-US" sz="2000" b="1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651" grpId="0"/>
      <p:bldP spid="5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3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03494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删除头结点 </a:t>
            </a:r>
          </a:p>
        </p:txBody>
      </p:sp>
      <p:grpSp>
        <p:nvGrpSpPr>
          <p:cNvPr id="703495" name="Group 7"/>
          <p:cNvGrpSpPr>
            <a:grpSpLocks/>
          </p:cNvGrpSpPr>
          <p:nvPr/>
        </p:nvGrpSpPr>
        <p:grpSpPr bwMode="auto">
          <a:xfrm>
            <a:off x="1512888" y="4479925"/>
            <a:ext cx="6343650" cy="473075"/>
            <a:chOff x="953" y="2601"/>
            <a:chExt cx="3996" cy="298"/>
          </a:xfrm>
        </p:grpSpPr>
        <p:grpSp>
          <p:nvGrpSpPr>
            <p:cNvPr id="703496" name="Group 8"/>
            <p:cNvGrpSpPr>
              <a:grpSpLocks/>
            </p:cNvGrpSpPr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703497" name="Group 9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703498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3499" name="Line 11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3500" name="Line 12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3501" name="Text Box 13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703502" name="Group 14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703503" name="Group 15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703504" name="Rectangle 16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3505" name="Line 17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3506" name="Text Box 18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703507" name="Text Box 19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703508" name="Group 20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703509" name="Rectangle 2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3510" name="Line 2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3511" name="Line 23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3512" name="Text Box 24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703513" name="Line 25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03514" name="Group 26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703515" name="Rectangle 2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3516" name="Line 2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3517" name="Text Box 29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703518" name="Group 30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703519" name="Group 31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703520" name="Line 3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03521" name="Group 33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70352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352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352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703525" name="Text Box 3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703526" name="Line 38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3527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3" grpId="0" autoUpdateAnimBg="0"/>
      <p:bldP spid="703494" grpId="0" autoUpdateAnimBg="0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7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删除头结点 </a:t>
            </a:r>
          </a:p>
        </p:txBody>
      </p:sp>
      <p:sp>
        <p:nvSpPr>
          <p:cNvPr id="704519" name="Text Box 7"/>
          <p:cNvSpPr txBox="1">
            <a:spLocks noChangeArrowheads="1"/>
          </p:cNvSpPr>
          <p:nvPr/>
        </p:nvSpPr>
        <p:spPr bwMode="auto">
          <a:xfrm>
            <a:off x="3505200" y="1765300"/>
            <a:ext cx="2270125" cy="1282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p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head  = head-&gt;next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delete p ;</a:t>
            </a:r>
          </a:p>
        </p:txBody>
      </p:sp>
      <p:grpSp>
        <p:nvGrpSpPr>
          <p:cNvPr id="704520" name="Group 8"/>
          <p:cNvGrpSpPr>
            <a:grpSpLocks/>
          </p:cNvGrpSpPr>
          <p:nvPr/>
        </p:nvGrpSpPr>
        <p:grpSpPr bwMode="auto">
          <a:xfrm>
            <a:off x="1512888" y="4479925"/>
            <a:ext cx="6343650" cy="473075"/>
            <a:chOff x="953" y="2822"/>
            <a:chExt cx="3996" cy="298"/>
          </a:xfrm>
        </p:grpSpPr>
        <p:grpSp>
          <p:nvGrpSpPr>
            <p:cNvPr id="704521" name="Group 9"/>
            <p:cNvGrpSpPr>
              <a:grpSpLocks/>
            </p:cNvGrpSpPr>
            <p:nvPr/>
          </p:nvGrpSpPr>
          <p:grpSpPr bwMode="auto">
            <a:xfrm>
              <a:off x="1344" y="2870"/>
              <a:ext cx="720" cy="250"/>
              <a:chOff x="1344" y="2870"/>
              <a:chExt cx="720" cy="250"/>
            </a:xfrm>
          </p:grpSpPr>
          <p:grpSp>
            <p:nvGrpSpPr>
              <p:cNvPr id="704522" name="Group 10"/>
              <p:cNvGrpSpPr>
                <a:grpSpLocks/>
              </p:cNvGrpSpPr>
              <p:nvPr/>
            </p:nvGrpSpPr>
            <p:grpSpPr bwMode="auto">
              <a:xfrm>
                <a:off x="1584" y="2880"/>
                <a:ext cx="480" cy="192"/>
                <a:chOff x="1632" y="2928"/>
                <a:chExt cx="480" cy="192"/>
              </a:xfrm>
            </p:grpSpPr>
            <p:sp>
              <p:nvSpPr>
                <p:cNvPr id="7045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4524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4525" name="Line 13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4526" name="Text Box 14"/>
              <p:cNvSpPr txBox="1">
                <a:spLocks noChangeArrowheads="1"/>
              </p:cNvSpPr>
              <p:nvPr/>
            </p:nvSpPr>
            <p:spPr bwMode="auto">
              <a:xfrm>
                <a:off x="1628" y="2870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704527" name="Group 15"/>
            <p:cNvGrpSpPr>
              <a:grpSpLocks/>
            </p:cNvGrpSpPr>
            <p:nvPr/>
          </p:nvGrpSpPr>
          <p:grpSpPr bwMode="auto">
            <a:xfrm>
              <a:off x="2304" y="2851"/>
              <a:ext cx="480" cy="250"/>
              <a:chOff x="960" y="3129"/>
              <a:chExt cx="480" cy="250"/>
            </a:xfrm>
          </p:grpSpPr>
          <p:grpSp>
            <p:nvGrpSpPr>
              <p:cNvPr id="704528" name="Group 1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704529" name="Rectangle 1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4530" name="Line 1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4531" name="Text Box 1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704532" name="Text Box 20"/>
            <p:cNvSpPr txBox="1">
              <a:spLocks noChangeArrowheads="1"/>
            </p:cNvSpPr>
            <p:nvPr/>
          </p:nvSpPr>
          <p:spPr bwMode="auto">
            <a:xfrm>
              <a:off x="953" y="2822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704533" name="Group 21"/>
            <p:cNvGrpSpPr>
              <a:grpSpLocks/>
            </p:cNvGrpSpPr>
            <p:nvPr/>
          </p:nvGrpSpPr>
          <p:grpSpPr bwMode="auto">
            <a:xfrm>
              <a:off x="3024" y="2870"/>
              <a:ext cx="480" cy="192"/>
              <a:chOff x="1632" y="2928"/>
              <a:chExt cx="480" cy="192"/>
            </a:xfrm>
          </p:grpSpPr>
          <p:sp>
            <p:nvSpPr>
              <p:cNvPr id="704534" name="Rectangle 2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4535" name="Line 2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4536" name="Line 24"/>
            <p:cNvSpPr>
              <a:spLocks noChangeShapeType="1"/>
            </p:cNvSpPr>
            <p:nvPr/>
          </p:nvSpPr>
          <p:spPr bwMode="auto">
            <a:xfrm>
              <a:off x="273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4537" name="Text Box 25"/>
            <p:cNvSpPr txBox="1">
              <a:spLocks noChangeArrowheads="1"/>
            </p:cNvSpPr>
            <p:nvPr/>
          </p:nvSpPr>
          <p:spPr bwMode="auto">
            <a:xfrm>
              <a:off x="3064" y="2851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704538" name="Line 26"/>
            <p:cNvSpPr>
              <a:spLocks noChangeShapeType="1"/>
            </p:cNvSpPr>
            <p:nvPr/>
          </p:nvSpPr>
          <p:spPr bwMode="auto">
            <a:xfrm>
              <a:off x="345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04539" name="Group 27"/>
            <p:cNvGrpSpPr>
              <a:grpSpLocks/>
            </p:cNvGrpSpPr>
            <p:nvPr/>
          </p:nvGrpSpPr>
          <p:grpSpPr bwMode="auto">
            <a:xfrm>
              <a:off x="3744" y="2870"/>
              <a:ext cx="480" cy="192"/>
              <a:chOff x="1632" y="2928"/>
              <a:chExt cx="480" cy="192"/>
            </a:xfrm>
          </p:grpSpPr>
          <p:sp>
            <p:nvSpPr>
              <p:cNvPr id="704540" name="Rectangle 2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4541" name="Line 2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4542" name="Text Box 30"/>
            <p:cNvSpPr txBox="1">
              <a:spLocks noChangeArrowheads="1"/>
            </p:cNvSpPr>
            <p:nvPr/>
          </p:nvSpPr>
          <p:spPr bwMode="auto">
            <a:xfrm>
              <a:off x="3798" y="2851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704543" name="Group 31"/>
            <p:cNvGrpSpPr>
              <a:grpSpLocks/>
            </p:cNvGrpSpPr>
            <p:nvPr/>
          </p:nvGrpSpPr>
          <p:grpSpPr bwMode="auto">
            <a:xfrm>
              <a:off x="4176" y="2851"/>
              <a:ext cx="773" cy="260"/>
              <a:chOff x="3744" y="2429"/>
              <a:chExt cx="773" cy="260"/>
            </a:xfrm>
          </p:grpSpPr>
          <p:grpSp>
            <p:nvGrpSpPr>
              <p:cNvPr id="704544" name="Group 32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704545" name="Line 3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04546" name="Group 34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70454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454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454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704550" name="Text Box 3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704551" name="Line 39"/>
            <p:cNvSpPr>
              <a:spLocks noChangeShapeType="1"/>
            </p:cNvSpPr>
            <p:nvPr/>
          </p:nvSpPr>
          <p:spPr bwMode="auto">
            <a:xfrm>
              <a:off x="2016" y="2957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4552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9" grpId="0" autoUpdateAnimBg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ChangeArrowheads="1"/>
          </p:cNvSpPr>
          <p:nvPr/>
        </p:nvSpPr>
        <p:spPr bwMode="auto">
          <a:xfrm>
            <a:off x="3352800" y="1828800"/>
            <a:ext cx="2895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5542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05543" name="Text Box 7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删除头结点 </a:t>
            </a:r>
          </a:p>
        </p:txBody>
      </p:sp>
      <p:sp>
        <p:nvSpPr>
          <p:cNvPr id="705544" name="Text Box 8"/>
          <p:cNvSpPr txBox="1">
            <a:spLocks noChangeArrowheads="1"/>
          </p:cNvSpPr>
          <p:nvPr/>
        </p:nvSpPr>
        <p:spPr bwMode="auto">
          <a:xfrm>
            <a:off x="3505200" y="1765300"/>
            <a:ext cx="2270125" cy="1282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p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head  = head-&gt;next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delete p ;</a:t>
            </a:r>
          </a:p>
        </p:txBody>
      </p:sp>
      <p:grpSp>
        <p:nvGrpSpPr>
          <p:cNvPr id="705545" name="Group 9"/>
          <p:cNvGrpSpPr>
            <a:grpSpLocks/>
          </p:cNvGrpSpPr>
          <p:nvPr/>
        </p:nvGrpSpPr>
        <p:grpSpPr bwMode="auto">
          <a:xfrm>
            <a:off x="2590800" y="3810000"/>
            <a:ext cx="298450" cy="762000"/>
            <a:chOff x="1680" y="2400"/>
            <a:chExt cx="188" cy="480"/>
          </a:xfrm>
        </p:grpSpPr>
        <p:sp>
          <p:nvSpPr>
            <p:cNvPr id="705546" name="Line 10"/>
            <p:cNvSpPr>
              <a:spLocks noChangeShapeType="1"/>
            </p:cNvSpPr>
            <p:nvPr/>
          </p:nvSpPr>
          <p:spPr bwMode="auto">
            <a:xfrm>
              <a:off x="1824" y="259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5547" name="Text Box 11"/>
            <p:cNvSpPr txBox="1">
              <a:spLocks noChangeArrowheads="1"/>
            </p:cNvSpPr>
            <p:nvPr/>
          </p:nvSpPr>
          <p:spPr bwMode="auto">
            <a:xfrm>
              <a:off x="1680" y="240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p</a:t>
              </a:r>
            </a:p>
          </p:txBody>
        </p:sp>
      </p:grpSp>
      <p:grpSp>
        <p:nvGrpSpPr>
          <p:cNvPr id="705548" name="Group 12"/>
          <p:cNvGrpSpPr>
            <a:grpSpLocks/>
          </p:cNvGrpSpPr>
          <p:nvPr/>
        </p:nvGrpSpPr>
        <p:grpSpPr bwMode="auto">
          <a:xfrm>
            <a:off x="1512888" y="4479925"/>
            <a:ext cx="6343650" cy="473075"/>
            <a:chOff x="953" y="2822"/>
            <a:chExt cx="3996" cy="298"/>
          </a:xfrm>
        </p:grpSpPr>
        <p:grpSp>
          <p:nvGrpSpPr>
            <p:cNvPr id="705549" name="Group 13"/>
            <p:cNvGrpSpPr>
              <a:grpSpLocks/>
            </p:cNvGrpSpPr>
            <p:nvPr/>
          </p:nvGrpSpPr>
          <p:grpSpPr bwMode="auto">
            <a:xfrm>
              <a:off x="1344" y="2870"/>
              <a:ext cx="720" cy="250"/>
              <a:chOff x="1344" y="2870"/>
              <a:chExt cx="720" cy="250"/>
            </a:xfrm>
          </p:grpSpPr>
          <p:grpSp>
            <p:nvGrpSpPr>
              <p:cNvPr id="705550" name="Group 14"/>
              <p:cNvGrpSpPr>
                <a:grpSpLocks/>
              </p:cNvGrpSpPr>
              <p:nvPr/>
            </p:nvGrpSpPr>
            <p:grpSpPr bwMode="auto">
              <a:xfrm>
                <a:off x="1584" y="2880"/>
                <a:ext cx="480" cy="192"/>
                <a:chOff x="1632" y="2928"/>
                <a:chExt cx="480" cy="192"/>
              </a:xfrm>
            </p:grpSpPr>
            <p:sp>
              <p:nvSpPr>
                <p:cNvPr id="705551" name="Rectangle 15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5552" name="Line 16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5553" name="Line 17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5554" name="Text Box 18"/>
              <p:cNvSpPr txBox="1">
                <a:spLocks noChangeArrowheads="1"/>
              </p:cNvSpPr>
              <p:nvPr/>
            </p:nvSpPr>
            <p:spPr bwMode="auto">
              <a:xfrm>
                <a:off x="1628" y="2870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705555" name="Group 19"/>
            <p:cNvGrpSpPr>
              <a:grpSpLocks/>
            </p:cNvGrpSpPr>
            <p:nvPr/>
          </p:nvGrpSpPr>
          <p:grpSpPr bwMode="auto">
            <a:xfrm>
              <a:off x="2304" y="2851"/>
              <a:ext cx="480" cy="250"/>
              <a:chOff x="960" y="3129"/>
              <a:chExt cx="480" cy="250"/>
            </a:xfrm>
          </p:grpSpPr>
          <p:grpSp>
            <p:nvGrpSpPr>
              <p:cNvPr id="705556" name="Group 20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705557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5558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5559" name="Text Box 23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953" y="2822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705561" name="Group 25"/>
            <p:cNvGrpSpPr>
              <a:grpSpLocks/>
            </p:cNvGrpSpPr>
            <p:nvPr/>
          </p:nvGrpSpPr>
          <p:grpSpPr bwMode="auto">
            <a:xfrm>
              <a:off x="3024" y="2870"/>
              <a:ext cx="480" cy="192"/>
              <a:chOff x="1632" y="2928"/>
              <a:chExt cx="480" cy="192"/>
            </a:xfrm>
          </p:grpSpPr>
          <p:sp>
            <p:nvSpPr>
              <p:cNvPr id="705562" name="Rectangle 2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5563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5564" name="Line 28"/>
            <p:cNvSpPr>
              <a:spLocks noChangeShapeType="1"/>
            </p:cNvSpPr>
            <p:nvPr/>
          </p:nvSpPr>
          <p:spPr bwMode="auto">
            <a:xfrm>
              <a:off x="273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5565" name="Text Box 29"/>
            <p:cNvSpPr txBox="1">
              <a:spLocks noChangeArrowheads="1"/>
            </p:cNvSpPr>
            <p:nvPr/>
          </p:nvSpPr>
          <p:spPr bwMode="auto">
            <a:xfrm>
              <a:off x="3064" y="2851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345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05567" name="Group 31"/>
            <p:cNvGrpSpPr>
              <a:grpSpLocks/>
            </p:cNvGrpSpPr>
            <p:nvPr/>
          </p:nvGrpSpPr>
          <p:grpSpPr bwMode="auto">
            <a:xfrm>
              <a:off x="3744" y="2870"/>
              <a:ext cx="480" cy="192"/>
              <a:chOff x="1632" y="2928"/>
              <a:chExt cx="480" cy="192"/>
            </a:xfrm>
          </p:grpSpPr>
          <p:sp>
            <p:nvSpPr>
              <p:cNvPr id="705568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5569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5570" name="Text Box 34"/>
            <p:cNvSpPr txBox="1">
              <a:spLocks noChangeArrowheads="1"/>
            </p:cNvSpPr>
            <p:nvPr/>
          </p:nvSpPr>
          <p:spPr bwMode="auto">
            <a:xfrm>
              <a:off x="3798" y="2851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705571" name="Group 35"/>
            <p:cNvGrpSpPr>
              <a:grpSpLocks/>
            </p:cNvGrpSpPr>
            <p:nvPr/>
          </p:nvGrpSpPr>
          <p:grpSpPr bwMode="auto">
            <a:xfrm>
              <a:off x="4176" y="2851"/>
              <a:ext cx="773" cy="260"/>
              <a:chOff x="3744" y="2429"/>
              <a:chExt cx="773" cy="260"/>
            </a:xfrm>
          </p:grpSpPr>
          <p:grpSp>
            <p:nvGrpSpPr>
              <p:cNvPr id="705572" name="Group 36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705573" name="Line 37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05574" name="Group 38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70557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557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557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705578" name="Text Box 42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705579" name="Line 43"/>
            <p:cNvSpPr>
              <a:spLocks noChangeShapeType="1"/>
            </p:cNvSpPr>
            <p:nvPr/>
          </p:nvSpPr>
          <p:spPr bwMode="auto">
            <a:xfrm>
              <a:off x="2016" y="2957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5580" name="Rectangle 4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ChangeArrowheads="1"/>
          </p:cNvSpPr>
          <p:nvPr/>
        </p:nvSpPr>
        <p:spPr bwMode="auto">
          <a:xfrm>
            <a:off x="3352800" y="2209800"/>
            <a:ext cx="2895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566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06567" name="Text Box 7"/>
          <p:cNvSpPr txBox="1">
            <a:spLocks noChangeArrowheads="1"/>
          </p:cNvSpPr>
          <p:nvPr/>
        </p:nvSpPr>
        <p:spPr bwMode="auto">
          <a:xfrm>
            <a:off x="609600" y="1233488"/>
            <a:ext cx="800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删除头结点 </a:t>
            </a:r>
          </a:p>
        </p:txBody>
      </p:sp>
      <p:sp>
        <p:nvSpPr>
          <p:cNvPr id="706568" name="Text Box 8"/>
          <p:cNvSpPr txBox="1">
            <a:spLocks noChangeArrowheads="1"/>
          </p:cNvSpPr>
          <p:nvPr/>
        </p:nvSpPr>
        <p:spPr bwMode="auto">
          <a:xfrm>
            <a:off x="3505200" y="1765300"/>
            <a:ext cx="2401888" cy="1282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p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head  = head-&gt;next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delete p ;</a:t>
            </a:r>
          </a:p>
        </p:txBody>
      </p:sp>
      <p:grpSp>
        <p:nvGrpSpPr>
          <p:cNvPr id="706569" name="Group 9"/>
          <p:cNvGrpSpPr>
            <a:grpSpLocks/>
          </p:cNvGrpSpPr>
          <p:nvPr/>
        </p:nvGrpSpPr>
        <p:grpSpPr bwMode="auto">
          <a:xfrm>
            <a:off x="2590800" y="3810000"/>
            <a:ext cx="298450" cy="762000"/>
            <a:chOff x="1680" y="2400"/>
            <a:chExt cx="188" cy="480"/>
          </a:xfrm>
        </p:grpSpPr>
        <p:sp>
          <p:nvSpPr>
            <p:cNvPr id="706570" name="Line 10"/>
            <p:cNvSpPr>
              <a:spLocks noChangeShapeType="1"/>
            </p:cNvSpPr>
            <p:nvPr/>
          </p:nvSpPr>
          <p:spPr bwMode="auto">
            <a:xfrm>
              <a:off x="1824" y="259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71" name="Text Box 11"/>
            <p:cNvSpPr txBox="1">
              <a:spLocks noChangeArrowheads="1"/>
            </p:cNvSpPr>
            <p:nvPr/>
          </p:nvSpPr>
          <p:spPr bwMode="auto">
            <a:xfrm>
              <a:off x="1680" y="240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p</a:t>
              </a:r>
            </a:p>
          </p:txBody>
        </p:sp>
      </p:grpSp>
      <p:grpSp>
        <p:nvGrpSpPr>
          <p:cNvPr id="706572" name="Group 12"/>
          <p:cNvGrpSpPr>
            <a:grpSpLocks/>
          </p:cNvGrpSpPr>
          <p:nvPr/>
        </p:nvGrpSpPr>
        <p:grpSpPr bwMode="auto">
          <a:xfrm>
            <a:off x="1512888" y="4479925"/>
            <a:ext cx="6343650" cy="473075"/>
            <a:chOff x="953" y="2822"/>
            <a:chExt cx="3996" cy="298"/>
          </a:xfrm>
        </p:grpSpPr>
        <p:grpSp>
          <p:nvGrpSpPr>
            <p:cNvPr id="706573" name="Group 13"/>
            <p:cNvGrpSpPr>
              <a:grpSpLocks/>
            </p:cNvGrpSpPr>
            <p:nvPr/>
          </p:nvGrpSpPr>
          <p:grpSpPr bwMode="auto">
            <a:xfrm>
              <a:off x="1344" y="2870"/>
              <a:ext cx="720" cy="250"/>
              <a:chOff x="1344" y="2870"/>
              <a:chExt cx="720" cy="250"/>
            </a:xfrm>
          </p:grpSpPr>
          <p:grpSp>
            <p:nvGrpSpPr>
              <p:cNvPr id="706574" name="Group 14"/>
              <p:cNvGrpSpPr>
                <a:grpSpLocks/>
              </p:cNvGrpSpPr>
              <p:nvPr/>
            </p:nvGrpSpPr>
            <p:grpSpPr bwMode="auto">
              <a:xfrm>
                <a:off x="1584" y="2880"/>
                <a:ext cx="480" cy="192"/>
                <a:chOff x="1632" y="2928"/>
                <a:chExt cx="480" cy="192"/>
              </a:xfrm>
            </p:grpSpPr>
            <p:sp>
              <p:nvSpPr>
                <p:cNvPr id="706575" name="Rectangle 15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6576" name="Line 16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6577" name="Line 17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6578" name="Text Box 18"/>
              <p:cNvSpPr txBox="1">
                <a:spLocks noChangeArrowheads="1"/>
              </p:cNvSpPr>
              <p:nvPr/>
            </p:nvSpPr>
            <p:spPr bwMode="auto">
              <a:xfrm>
                <a:off x="1628" y="2870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706579" name="Group 19"/>
            <p:cNvGrpSpPr>
              <a:grpSpLocks/>
            </p:cNvGrpSpPr>
            <p:nvPr/>
          </p:nvGrpSpPr>
          <p:grpSpPr bwMode="auto">
            <a:xfrm>
              <a:off x="2304" y="2851"/>
              <a:ext cx="480" cy="250"/>
              <a:chOff x="960" y="3129"/>
              <a:chExt cx="480" cy="250"/>
            </a:xfrm>
          </p:grpSpPr>
          <p:grpSp>
            <p:nvGrpSpPr>
              <p:cNvPr id="706580" name="Group 20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706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6582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6583" name="Text Box 23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706584" name="Text Box 24"/>
            <p:cNvSpPr txBox="1">
              <a:spLocks noChangeArrowheads="1"/>
            </p:cNvSpPr>
            <p:nvPr/>
          </p:nvSpPr>
          <p:spPr bwMode="auto">
            <a:xfrm>
              <a:off x="953" y="2822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706585" name="Group 25"/>
            <p:cNvGrpSpPr>
              <a:grpSpLocks/>
            </p:cNvGrpSpPr>
            <p:nvPr/>
          </p:nvGrpSpPr>
          <p:grpSpPr bwMode="auto">
            <a:xfrm>
              <a:off x="3024" y="2870"/>
              <a:ext cx="480" cy="192"/>
              <a:chOff x="1632" y="2928"/>
              <a:chExt cx="480" cy="192"/>
            </a:xfrm>
          </p:grpSpPr>
          <p:sp>
            <p:nvSpPr>
              <p:cNvPr id="706586" name="Rectangle 2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6587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6588" name="Line 28"/>
            <p:cNvSpPr>
              <a:spLocks noChangeShapeType="1"/>
            </p:cNvSpPr>
            <p:nvPr/>
          </p:nvSpPr>
          <p:spPr bwMode="auto">
            <a:xfrm>
              <a:off x="273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589" name="Text Box 29"/>
            <p:cNvSpPr txBox="1">
              <a:spLocks noChangeArrowheads="1"/>
            </p:cNvSpPr>
            <p:nvPr/>
          </p:nvSpPr>
          <p:spPr bwMode="auto">
            <a:xfrm>
              <a:off x="3064" y="2851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706590" name="Line 30"/>
            <p:cNvSpPr>
              <a:spLocks noChangeShapeType="1"/>
            </p:cNvSpPr>
            <p:nvPr/>
          </p:nvSpPr>
          <p:spPr bwMode="auto">
            <a:xfrm>
              <a:off x="345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06591" name="Group 31"/>
            <p:cNvGrpSpPr>
              <a:grpSpLocks/>
            </p:cNvGrpSpPr>
            <p:nvPr/>
          </p:nvGrpSpPr>
          <p:grpSpPr bwMode="auto">
            <a:xfrm>
              <a:off x="3744" y="2870"/>
              <a:ext cx="480" cy="192"/>
              <a:chOff x="1632" y="2928"/>
              <a:chExt cx="480" cy="192"/>
            </a:xfrm>
          </p:grpSpPr>
          <p:sp>
            <p:nvSpPr>
              <p:cNvPr id="706592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6593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6594" name="Text Box 34"/>
            <p:cNvSpPr txBox="1">
              <a:spLocks noChangeArrowheads="1"/>
            </p:cNvSpPr>
            <p:nvPr/>
          </p:nvSpPr>
          <p:spPr bwMode="auto">
            <a:xfrm>
              <a:off x="3798" y="2851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706595" name="Group 35"/>
            <p:cNvGrpSpPr>
              <a:grpSpLocks/>
            </p:cNvGrpSpPr>
            <p:nvPr/>
          </p:nvGrpSpPr>
          <p:grpSpPr bwMode="auto">
            <a:xfrm>
              <a:off x="4176" y="2851"/>
              <a:ext cx="773" cy="260"/>
              <a:chOff x="3744" y="2429"/>
              <a:chExt cx="773" cy="260"/>
            </a:xfrm>
          </p:grpSpPr>
          <p:grpSp>
            <p:nvGrpSpPr>
              <p:cNvPr id="706596" name="Group 36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706597" name="Line 37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06598" name="Group 38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706599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660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660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706602" name="Text Box 42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706603" name="Line 43"/>
            <p:cNvSpPr>
              <a:spLocks noChangeShapeType="1"/>
            </p:cNvSpPr>
            <p:nvPr/>
          </p:nvSpPr>
          <p:spPr bwMode="auto">
            <a:xfrm>
              <a:off x="2016" y="2957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6604" name="Rectangle 4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ChangeArrowheads="1"/>
          </p:cNvSpPr>
          <p:nvPr/>
        </p:nvSpPr>
        <p:spPr bwMode="auto">
          <a:xfrm>
            <a:off x="3352800" y="2209800"/>
            <a:ext cx="2895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590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07591" name="Text Box 7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删除头结点 </a:t>
            </a:r>
          </a:p>
        </p:txBody>
      </p:sp>
      <p:sp>
        <p:nvSpPr>
          <p:cNvPr id="707592" name="Text Box 8"/>
          <p:cNvSpPr txBox="1">
            <a:spLocks noChangeArrowheads="1"/>
          </p:cNvSpPr>
          <p:nvPr/>
        </p:nvSpPr>
        <p:spPr bwMode="auto">
          <a:xfrm>
            <a:off x="3505200" y="1765300"/>
            <a:ext cx="2401888" cy="1282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p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head  = head-&gt;next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delete p ;</a:t>
            </a:r>
          </a:p>
        </p:txBody>
      </p:sp>
      <p:grpSp>
        <p:nvGrpSpPr>
          <p:cNvPr id="707593" name="Group 9"/>
          <p:cNvGrpSpPr>
            <a:grpSpLocks/>
          </p:cNvGrpSpPr>
          <p:nvPr/>
        </p:nvGrpSpPr>
        <p:grpSpPr bwMode="auto">
          <a:xfrm>
            <a:off x="2514600" y="4572000"/>
            <a:ext cx="762000" cy="304800"/>
            <a:chOff x="1632" y="2928"/>
            <a:chExt cx="480" cy="192"/>
          </a:xfrm>
        </p:grpSpPr>
        <p:sp>
          <p:nvSpPr>
            <p:cNvPr id="707594" name="Rectangle 1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595" name="Line 1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7596" name="Text Box 12"/>
          <p:cNvSpPr txBox="1">
            <a:spLocks noChangeArrowheads="1"/>
          </p:cNvSpPr>
          <p:nvPr/>
        </p:nvSpPr>
        <p:spPr bwMode="auto">
          <a:xfrm>
            <a:off x="2584450" y="4556125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1</a:t>
            </a:r>
          </a:p>
        </p:txBody>
      </p:sp>
      <p:grpSp>
        <p:nvGrpSpPr>
          <p:cNvPr id="707597" name="Group 13"/>
          <p:cNvGrpSpPr>
            <a:grpSpLocks/>
          </p:cNvGrpSpPr>
          <p:nvPr/>
        </p:nvGrpSpPr>
        <p:grpSpPr bwMode="auto">
          <a:xfrm>
            <a:off x="3657600" y="4525963"/>
            <a:ext cx="762000" cy="396875"/>
            <a:chOff x="960" y="3129"/>
            <a:chExt cx="480" cy="250"/>
          </a:xfrm>
        </p:grpSpPr>
        <p:grpSp>
          <p:nvGrpSpPr>
            <p:cNvPr id="707598" name="Group 14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707599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600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7601" name="Text Box 17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707602" name="Text Box 18"/>
          <p:cNvSpPr txBox="1">
            <a:spLocks noChangeArrowheads="1"/>
          </p:cNvSpPr>
          <p:nvPr/>
        </p:nvSpPr>
        <p:spPr bwMode="auto">
          <a:xfrm>
            <a:off x="1512888" y="4479925"/>
            <a:ext cx="97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     </a:t>
            </a:r>
          </a:p>
        </p:txBody>
      </p:sp>
      <p:grpSp>
        <p:nvGrpSpPr>
          <p:cNvPr id="707603" name="Group 19"/>
          <p:cNvGrpSpPr>
            <a:grpSpLocks/>
          </p:cNvGrpSpPr>
          <p:nvPr/>
        </p:nvGrpSpPr>
        <p:grpSpPr bwMode="auto">
          <a:xfrm>
            <a:off x="4800600" y="4556125"/>
            <a:ext cx="762000" cy="304800"/>
            <a:chOff x="1632" y="2928"/>
            <a:chExt cx="480" cy="192"/>
          </a:xfrm>
        </p:grpSpPr>
        <p:sp>
          <p:nvSpPr>
            <p:cNvPr id="707604" name="Rectangle 2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605" name="Line 2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7606" name="Line 22"/>
          <p:cNvSpPr>
            <a:spLocks noChangeShapeType="1"/>
          </p:cNvSpPr>
          <p:nvPr/>
        </p:nvSpPr>
        <p:spPr bwMode="auto">
          <a:xfrm>
            <a:off x="4343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07" name="Text Box 23"/>
          <p:cNvSpPr txBox="1">
            <a:spLocks noChangeArrowheads="1"/>
          </p:cNvSpPr>
          <p:nvPr/>
        </p:nvSpPr>
        <p:spPr bwMode="auto">
          <a:xfrm>
            <a:off x="4864100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3</a:t>
            </a:r>
          </a:p>
        </p:txBody>
      </p:sp>
      <p:sp>
        <p:nvSpPr>
          <p:cNvPr id="707608" name="Line 24"/>
          <p:cNvSpPr>
            <a:spLocks noChangeShapeType="1"/>
          </p:cNvSpPr>
          <p:nvPr/>
        </p:nvSpPr>
        <p:spPr bwMode="auto">
          <a:xfrm>
            <a:off x="5486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07609" name="Group 25"/>
          <p:cNvGrpSpPr>
            <a:grpSpLocks/>
          </p:cNvGrpSpPr>
          <p:nvPr/>
        </p:nvGrpSpPr>
        <p:grpSpPr bwMode="auto">
          <a:xfrm>
            <a:off x="5943600" y="4556125"/>
            <a:ext cx="762000" cy="304800"/>
            <a:chOff x="1632" y="2928"/>
            <a:chExt cx="480" cy="192"/>
          </a:xfrm>
        </p:grpSpPr>
        <p:sp>
          <p:nvSpPr>
            <p:cNvPr id="707610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611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7612" name="Text Box 28"/>
          <p:cNvSpPr txBox="1">
            <a:spLocks noChangeArrowheads="1"/>
          </p:cNvSpPr>
          <p:nvPr/>
        </p:nvSpPr>
        <p:spPr bwMode="auto">
          <a:xfrm>
            <a:off x="6029325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5</a:t>
            </a:r>
          </a:p>
        </p:txBody>
      </p:sp>
      <p:grpSp>
        <p:nvGrpSpPr>
          <p:cNvPr id="707613" name="Group 29"/>
          <p:cNvGrpSpPr>
            <a:grpSpLocks/>
          </p:cNvGrpSpPr>
          <p:nvPr/>
        </p:nvGrpSpPr>
        <p:grpSpPr bwMode="auto">
          <a:xfrm>
            <a:off x="6629400" y="4525963"/>
            <a:ext cx="1227138" cy="412750"/>
            <a:chOff x="3744" y="2429"/>
            <a:chExt cx="773" cy="260"/>
          </a:xfrm>
        </p:grpSpPr>
        <p:grpSp>
          <p:nvGrpSpPr>
            <p:cNvPr id="707614" name="Group 30"/>
            <p:cNvGrpSpPr>
              <a:grpSpLocks/>
            </p:cNvGrpSpPr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707615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07616" name="Group 32"/>
              <p:cNvGrpSpPr>
                <a:grpSpLocks/>
              </p:cNvGrpSpPr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707617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7618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7619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07620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707621" name="Line 37"/>
          <p:cNvSpPr>
            <a:spLocks noChangeShapeType="1"/>
          </p:cNvSpPr>
          <p:nvPr/>
        </p:nvSpPr>
        <p:spPr bwMode="auto">
          <a:xfrm>
            <a:off x="3200400" y="469423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07622" name="Group 38"/>
          <p:cNvGrpSpPr>
            <a:grpSpLocks/>
          </p:cNvGrpSpPr>
          <p:nvPr/>
        </p:nvGrpSpPr>
        <p:grpSpPr bwMode="auto">
          <a:xfrm>
            <a:off x="2590800" y="3810000"/>
            <a:ext cx="298450" cy="762000"/>
            <a:chOff x="1680" y="2400"/>
            <a:chExt cx="188" cy="480"/>
          </a:xfrm>
        </p:grpSpPr>
        <p:sp>
          <p:nvSpPr>
            <p:cNvPr id="707623" name="Line 39"/>
            <p:cNvSpPr>
              <a:spLocks noChangeShapeType="1"/>
            </p:cNvSpPr>
            <p:nvPr/>
          </p:nvSpPr>
          <p:spPr bwMode="auto">
            <a:xfrm>
              <a:off x="1824" y="259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624" name="Text Box 40"/>
            <p:cNvSpPr txBox="1">
              <a:spLocks noChangeArrowheads="1"/>
            </p:cNvSpPr>
            <p:nvPr/>
          </p:nvSpPr>
          <p:spPr bwMode="auto">
            <a:xfrm>
              <a:off x="1680" y="240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p</a:t>
              </a:r>
            </a:p>
          </p:txBody>
        </p:sp>
      </p:grpSp>
      <p:sp>
        <p:nvSpPr>
          <p:cNvPr id="707625" name="Freeform 41"/>
          <p:cNvSpPr>
            <a:spLocks/>
          </p:cNvSpPr>
          <p:nvPr/>
        </p:nvSpPr>
        <p:spPr bwMode="auto">
          <a:xfrm>
            <a:off x="2116138" y="4689475"/>
            <a:ext cx="1554162" cy="490538"/>
          </a:xfrm>
          <a:custGeom>
            <a:avLst/>
            <a:gdLst/>
            <a:ahLst/>
            <a:cxnLst>
              <a:cxn ang="0">
                <a:pos x="0" y="25"/>
              </a:cxn>
              <a:cxn ang="0">
                <a:pos x="165" y="41"/>
              </a:cxn>
              <a:cxn ang="0">
                <a:pos x="214" y="272"/>
              </a:cxn>
              <a:cxn ang="0">
                <a:pos x="749" y="263"/>
              </a:cxn>
              <a:cxn ang="0">
                <a:pos x="798" y="82"/>
              </a:cxn>
              <a:cxn ang="0">
                <a:pos x="979" y="58"/>
              </a:cxn>
            </a:cxnLst>
            <a:rect l="0" t="0" r="r" b="b"/>
            <a:pathLst>
              <a:path w="979" h="309">
                <a:moveTo>
                  <a:pt x="0" y="25"/>
                </a:moveTo>
                <a:cubicBezTo>
                  <a:pt x="27" y="28"/>
                  <a:pt x="129" y="0"/>
                  <a:pt x="165" y="41"/>
                </a:cubicBezTo>
                <a:cubicBezTo>
                  <a:pt x="201" y="82"/>
                  <a:pt x="117" y="235"/>
                  <a:pt x="214" y="272"/>
                </a:cubicBezTo>
                <a:cubicBezTo>
                  <a:pt x="311" y="309"/>
                  <a:pt x="652" y="295"/>
                  <a:pt x="749" y="263"/>
                </a:cubicBezTo>
                <a:cubicBezTo>
                  <a:pt x="846" y="231"/>
                  <a:pt x="760" y="116"/>
                  <a:pt x="798" y="82"/>
                </a:cubicBezTo>
                <a:cubicBezTo>
                  <a:pt x="836" y="48"/>
                  <a:pt x="941" y="63"/>
                  <a:pt x="979" y="58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626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25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ChangeArrowheads="1"/>
          </p:cNvSpPr>
          <p:nvPr/>
        </p:nvSpPr>
        <p:spPr bwMode="auto">
          <a:xfrm>
            <a:off x="3352800" y="2667000"/>
            <a:ext cx="2895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08615" name="Text Box 7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删除头结点 </a:t>
            </a:r>
          </a:p>
        </p:txBody>
      </p:sp>
      <p:sp>
        <p:nvSpPr>
          <p:cNvPr id="708616" name="Text Box 8"/>
          <p:cNvSpPr txBox="1">
            <a:spLocks noChangeArrowheads="1"/>
          </p:cNvSpPr>
          <p:nvPr/>
        </p:nvSpPr>
        <p:spPr bwMode="auto">
          <a:xfrm>
            <a:off x="3505200" y="1765300"/>
            <a:ext cx="2270125" cy="1282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p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head  = head-&gt;next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delete p ;</a:t>
            </a:r>
          </a:p>
        </p:txBody>
      </p:sp>
      <p:grpSp>
        <p:nvGrpSpPr>
          <p:cNvPr id="708617" name="Group 9"/>
          <p:cNvGrpSpPr>
            <a:grpSpLocks/>
          </p:cNvGrpSpPr>
          <p:nvPr/>
        </p:nvGrpSpPr>
        <p:grpSpPr bwMode="auto">
          <a:xfrm>
            <a:off x="2514600" y="4572000"/>
            <a:ext cx="762000" cy="304800"/>
            <a:chOff x="1632" y="2928"/>
            <a:chExt cx="480" cy="192"/>
          </a:xfrm>
        </p:grpSpPr>
        <p:sp>
          <p:nvSpPr>
            <p:cNvPr id="708618" name="Rectangle 1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8619" name="Line 1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2584450" y="4556125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1</a:t>
            </a:r>
          </a:p>
        </p:txBody>
      </p:sp>
      <p:grpSp>
        <p:nvGrpSpPr>
          <p:cNvPr id="708621" name="Group 13"/>
          <p:cNvGrpSpPr>
            <a:grpSpLocks/>
          </p:cNvGrpSpPr>
          <p:nvPr/>
        </p:nvGrpSpPr>
        <p:grpSpPr bwMode="auto">
          <a:xfrm>
            <a:off x="3657600" y="4525963"/>
            <a:ext cx="762000" cy="396875"/>
            <a:chOff x="960" y="3129"/>
            <a:chExt cx="480" cy="250"/>
          </a:xfrm>
        </p:grpSpPr>
        <p:grpSp>
          <p:nvGrpSpPr>
            <p:cNvPr id="708622" name="Group 14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708623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8624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8625" name="Text Box 17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708626" name="Text Box 18"/>
          <p:cNvSpPr txBox="1">
            <a:spLocks noChangeArrowheads="1"/>
          </p:cNvSpPr>
          <p:nvPr/>
        </p:nvSpPr>
        <p:spPr bwMode="auto">
          <a:xfrm>
            <a:off x="1512888" y="4479925"/>
            <a:ext cx="97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     </a:t>
            </a:r>
          </a:p>
        </p:txBody>
      </p:sp>
      <p:grpSp>
        <p:nvGrpSpPr>
          <p:cNvPr id="708627" name="Group 19"/>
          <p:cNvGrpSpPr>
            <a:grpSpLocks/>
          </p:cNvGrpSpPr>
          <p:nvPr/>
        </p:nvGrpSpPr>
        <p:grpSpPr bwMode="auto">
          <a:xfrm>
            <a:off x="4800600" y="4556125"/>
            <a:ext cx="762000" cy="304800"/>
            <a:chOff x="1632" y="2928"/>
            <a:chExt cx="480" cy="192"/>
          </a:xfrm>
        </p:grpSpPr>
        <p:sp>
          <p:nvSpPr>
            <p:cNvPr id="708628" name="Rectangle 2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8629" name="Line 2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8630" name="Line 22"/>
          <p:cNvSpPr>
            <a:spLocks noChangeShapeType="1"/>
          </p:cNvSpPr>
          <p:nvPr/>
        </p:nvSpPr>
        <p:spPr bwMode="auto">
          <a:xfrm>
            <a:off x="4343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31" name="Text Box 23"/>
          <p:cNvSpPr txBox="1">
            <a:spLocks noChangeArrowheads="1"/>
          </p:cNvSpPr>
          <p:nvPr/>
        </p:nvSpPr>
        <p:spPr bwMode="auto">
          <a:xfrm>
            <a:off x="4864100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3</a:t>
            </a:r>
          </a:p>
        </p:txBody>
      </p:sp>
      <p:sp>
        <p:nvSpPr>
          <p:cNvPr id="708632" name="Line 24"/>
          <p:cNvSpPr>
            <a:spLocks noChangeShapeType="1"/>
          </p:cNvSpPr>
          <p:nvPr/>
        </p:nvSpPr>
        <p:spPr bwMode="auto">
          <a:xfrm>
            <a:off x="5486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08633" name="Group 25"/>
          <p:cNvGrpSpPr>
            <a:grpSpLocks/>
          </p:cNvGrpSpPr>
          <p:nvPr/>
        </p:nvGrpSpPr>
        <p:grpSpPr bwMode="auto">
          <a:xfrm>
            <a:off x="5943600" y="4556125"/>
            <a:ext cx="762000" cy="304800"/>
            <a:chOff x="1632" y="2928"/>
            <a:chExt cx="480" cy="192"/>
          </a:xfrm>
        </p:grpSpPr>
        <p:sp>
          <p:nvSpPr>
            <p:cNvPr id="708634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8635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8636" name="Text Box 28"/>
          <p:cNvSpPr txBox="1">
            <a:spLocks noChangeArrowheads="1"/>
          </p:cNvSpPr>
          <p:nvPr/>
        </p:nvSpPr>
        <p:spPr bwMode="auto">
          <a:xfrm>
            <a:off x="6029325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5</a:t>
            </a:r>
          </a:p>
        </p:txBody>
      </p:sp>
      <p:grpSp>
        <p:nvGrpSpPr>
          <p:cNvPr id="708637" name="Group 29"/>
          <p:cNvGrpSpPr>
            <a:grpSpLocks/>
          </p:cNvGrpSpPr>
          <p:nvPr/>
        </p:nvGrpSpPr>
        <p:grpSpPr bwMode="auto">
          <a:xfrm>
            <a:off x="6629400" y="4525963"/>
            <a:ext cx="1227138" cy="412750"/>
            <a:chOff x="3744" y="2429"/>
            <a:chExt cx="773" cy="260"/>
          </a:xfrm>
        </p:grpSpPr>
        <p:grpSp>
          <p:nvGrpSpPr>
            <p:cNvPr id="708638" name="Group 30"/>
            <p:cNvGrpSpPr>
              <a:grpSpLocks/>
            </p:cNvGrpSpPr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708639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08640" name="Group 32"/>
              <p:cNvGrpSpPr>
                <a:grpSpLocks/>
              </p:cNvGrpSpPr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708641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8642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8643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08644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708645" name="Line 37"/>
          <p:cNvSpPr>
            <a:spLocks noChangeShapeType="1"/>
          </p:cNvSpPr>
          <p:nvPr/>
        </p:nvSpPr>
        <p:spPr bwMode="auto">
          <a:xfrm>
            <a:off x="3200400" y="469423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08646" name="Group 38"/>
          <p:cNvGrpSpPr>
            <a:grpSpLocks/>
          </p:cNvGrpSpPr>
          <p:nvPr/>
        </p:nvGrpSpPr>
        <p:grpSpPr bwMode="auto">
          <a:xfrm>
            <a:off x="2590800" y="3810000"/>
            <a:ext cx="298450" cy="762000"/>
            <a:chOff x="1680" y="2400"/>
            <a:chExt cx="188" cy="480"/>
          </a:xfrm>
        </p:grpSpPr>
        <p:sp>
          <p:nvSpPr>
            <p:cNvPr id="708647" name="Line 39"/>
            <p:cNvSpPr>
              <a:spLocks noChangeShapeType="1"/>
            </p:cNvSpPr>
            <p:nvPr/>
          </p:nvSpPr>
          <p:spPr bwMode="auto">
            <a:xfrm>
              <a:off x="1824" y="259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48" name="Text Box 40"/>
            <p:cNvSpPr txBox="1">
              <a:spLocks noChangeArrowheads="1"/>
            </p:cNvSpPr>
            <p:nvPr/>
          </p:nvSpPr>
          <p:spPr bwMode="auto">
            <a:xfrm>
              <a:off x="1680" y="240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p</a:t>
              </a:r>
            </a:p>
          </p:txBody>
        </p:sp>
      </p:grpSp>
      <p:sp>
        <p:nvSpPr>
          <p:cNvPr id="708649" name="Freeform 41"/>
          <p:cNvSpPr>
            <a:spLocks/>
          </p:cNvSpPr>
          <p:nvPr/>
        </p:nvSpPr>
        <p:spPr bwMode="auto">
          <a:xfrm>
            <a:off x="2116138" y="4689475"/>
            <a:ext cx="1554162" cy="490538"/>
          </a:xfrm>
          <a:custGeom>
            <a:avLst/>
            <a:gdLst/>
            <a:ahLst/>
            <a:cxnLst>
              <a:cxn ang="0">
                <a:pos x="0" y="25"/>
              </a:cxn>
              <a:cxn ang="0">
                <a:pos x="165" y="41"/>
              </a:cxn>
              <a:cxn ang="0">
                <a:pos x="214" y="272"/>
              </a:cxn>
              <a:cxn ang="0">
                <a:pos x="749" y="263"/>
              </a:cxn>
              <a:cxn ang="0">
                <a:pos x="798" y="82"/>
              </a:cxn>
              <a:cxn ang="0">
                <a:pos x="979" y="58"/>
              </a:cxn>
            </a:cxnLst>
            <a:rect l="0" t="0" r="r" b="b"/>
            <a:pathLst>
              <a:path w="979" h="309">
                <a:moveTo>
                  <a:pt x="0" y="25"/>
                </a:moveTo>
                <a:cubicBezTo>
                  <a:pt x="27" y="28"/>
                  <a:pt x="129" y="0"/>
                  <a:pt x="165" y="41"/>
                </a:cubicBezTo>
                <a:cubicBezTo>
                  <a:pt x="201" y="82"/>
                  <a:pt x="117" y="235"/>
                  <a:pt x="214" y="272"/>
                </a:cubicBezTo>
                <a:cubicBezTo>
                  <a:pt x="311" y="309"/>
                  <a:pt x="652" y="295"/>
                  <a:pt x="749" y="263"/>
                </a:cubicBezTo>
                <a:cubicBezTo>
                  <a:pt x="846" y="231"/>
                  <a:pt x="760" y="116"/>
                  <a:pt x="798" y="82"/>
                </a:cubicBezTo>
                <a:cubicBezTo>
                  <a:pt x="836" y="48"/>
                  <a:pt x="941" y="63"/>
                  <a:pt x="979" y="58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08650" name="Group 42"/>
          <p:cNvGrpSpPr>
            <a:grpSpLocks/>
          </p:cNvGrpSpPr>
          <p:nvPr/>
        </p:nvGrpSpPr>
        <p:grpSpPr bwMode="auto">
          <a:xfrm>
            <a:off x="2411413" y="3886200"/>
            <a:ext cx="1246187" cy="1066800"/>
            <a:chOff x="1584" y="2448"/>
            <a:chExt cx="720" cy="672"/>
          </a:xfrm>
        </p:grpSpPr>
        <p:sp useBgFill="1">
          <p:nvSpPr>
            <p:cNvPr id="708651" name="Rectangle 43"/>
            <p:cNvSpPr>
              <a:spLocks noChangeArrowheads="1"/>
            </p:cNvSpPr>
            <p:nvPr/>
          </p:nvSpPr>
          <p:spPr bwMode="auto">
            <a:xfrm>
              <a:off x="1584" y="2448"/>
              <a:ext cx="528" cy="67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08652" name="Rectangle 44"/>
            <p:cNvSpPr>
              <a:spLocks noChangeArrowheads="1"/>
            </p:cNvSpPr>
            <p:nvPr/>
          </p:nvSpPr>
          <p:spPr bwMode="auto">
            <a:xfrm>
              <a:off x="2064" y="2880"/>
              <a:ext cx="240" cy="9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8653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7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09638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删除头结点 </a:t>
            </a:r>
          </a:p>
        </p:txBody>
      </p:sp>
      <p:sp>
        <p:nvSpPr>
          <p:cNvPr id="709639" name="Text Box 7"/>
          <p:cNvSpPr txBox="1">
            <a:spLocks noChangeArrowheads="1"/>
          </p:cNvSpPr>
          <p:nvPr/>
        </p:nvSpPr>
        <p:spPr bwMode="auto">
          <a:xfrm>
            <a:off x="3505200" y="1765300"/>
            <a:ext cx="2270125" cy="1282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p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head  = head-&gt;next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delete p ;</a:t>
            </a:r>
          </a:p>
        </p:txBody>
      </p:sp>
      <p:grpSp>
        <p:nvGrpSpPr>
          <p:cNvPr id="709640" name="Group 8"/>
          <p:cNvGrpSpPr>
            <a:grpSpLocks/>
          </p:cNvGrpSpPr>
          <p:nvPr/>
        </p:nvGrpSpPr>
        <p:grpSpPr bwMode="auto">
          <a:xfrm>
            <a:off x="3657600" y="4525963"/>
            <a:ext cx="762000" cy="396875"/>
            <a:chOff x="960" y="3129"/>
            <a:chExt cx="480" cy="250"/>
          </a:xfrm>
        </p:grpSpPr>
        <p:grpSp>
          <p:nvGrpSpPr>
            <p:cNvPr id="709641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709642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9643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9644" name="Text Box 12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709645" name="Text Box 13"/>
          <p:cNvSpPr txBox="1">
            <a:spLocks noChangeArrowheads="1"/>
          </p:cNvSpPr>
          <p:nvPr/>
        </p:nvSpPr>
        <p:spPr bwMode="auto">
          <a:xfrm>
            <a:off x="2427288" y="4479925"/>
            <a:ext cx="773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000"/>
              <a:t>head     </a:t>
            </a:r>
          </a:p>
        </p:txBody>
      </p:sp>
      <p:grpSp>
        <p:nvGrpSpPr>
          <p:cNvPr id="709646" name="Group 14"/>
          <p:cNvGrpSpPr>
            <a:grpSpLocks/>
          </p:cNvGrpSpPr>
          <p:nvPr/>
        </p:nvGrpSpPr>
        <p:grpSpPr bwMode="auto">
          <a:xfrm>
            <a:off x="4800600" y="4556125"/>
            <a:ext cx="762000" cy="304800"/>
            <a:chOff x="1632" y="2928"/>
            <a:chExt cx="480" cy="192"/>
          </a:xfrm>
        </p:grpSpPr>
        <p:sp>
          <p:nvSpPr>
            <p:cNvPr id="709647" name="Rectangle 15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9648" name="Line 16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9649" name="Line 17"/>
          <p:cNvSpPr>
            <a:spLocks noChangeShapeType="1"/>
          </p:cNvSpPr>
          <p:nvPr/>
        </p:nvSpPr>
        <p:spPr bwMode="auto">
          <a:xfrm>
            <a:off x="4343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9650" name="Text Box 18"/>
          <p:cNvSpPr txBox="1">
            <a:spLocks noChangeArrowheads="1"/>
          </p:cNvSpPr>
          <p:nvPr/>
        </p:nvSpPr>
        <p:spPr bwMode="auto">
          <a:xfrm>
            <a:off x="4864100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3</a:t>
            </a:r>
          </a:p>
        </p:txBody>
      </p:sp>
      <p:sp>
        <p:nvSpPr>
          <p:cNvPr id="709651" name="Line 19"/>
          <p:cNvSpPr>
            <a:spLocks noChangeShapeType="1"/>
          </p:cNvSpPr>
          <p:nvPr/>
        </p:nvSpPr>
        <p:spPr bwMode="auto">
          <a:xfrm>
            <a:off x="5486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09652" name="Group 20"/>
          <p:cNvGrpSpPr>
            <a:grpSpLocks/>
          </p:cNvGrpSpPr>
          <p:nvPr/>
        </p:nvGrpSpPr>
        <p:grpSpPr bwMode="auto">
          <a:xfrm>
            <a:off x="5943600" y="4556125"/>
            <a:ext cx="762000" cy="304800"/>
            <a:chOff x="1632" y="2928"/>
            <a:chExt cx="480" cy="192"/>
          </a:xfrm>
        </p:grpSpPr>
        <p:sp>
          <p:nvSpPr>
            <p:cNvPr id="709653" name="Rectangle 21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9654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9655" name="Text Box 23"/>
          <p:cNvSpPr txBox="1">
            <a:spLocks noChangeArrowheads="1"/>
          </p:cNvSpPr>
          <p:nvPr/>
        </p:nvSpPr>
        <p:spPr bwMode="auto">
          <a:xfrm>
            <a:off x="6029325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5</a:t>
            </a:r>
          </a:p>
        </p:txBody>
      </p:sp>
      <p:grpSp>
        <p:nvGrpSpPr>
          <p:cNvPr id="709656" name="Group 24"/>
          <p:cNvGrpSpPr>
            <a:grpSpLocks/>
          </p:cNvGrpSpPr>
          <p:nvPr/>
        </p:nvGrpSpPr>
        <p:grpSpPr bwMode="auto">
          <a:xfrm>
            <a:off x="6629400" y="4525963"/>
            <a:ext cx="1227138" cy="412750"/>
            <a:chOff x="3744" y="2429"/>
            <a:chExt cx="773" cy="260"/>
          </a:xfrm>
        </p:grpSpPr>
        <p:grpSp>
          <p:nvGrpSpPr>
            <p:cNvPr id="709657" name="Group 25"/>
            <p:cNvGrpSpPr>
              <a:grpSpLocks/>
            </p:cNvGrpSpPr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709658" name="Line 26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09659" name="Group 27"/>
              <p:cNvGrpSpPr>
                <a:grpSpLocks/>
              </p:cNvGrpSpPr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709660" name="Rectangle 28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9661" name="Line 29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9662" name="Text Box 30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09663" name="Text Box 31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709664" name="Line 32"/>
          <p:cNvSpPr>
            <a:spLocks noChangeShapeType="1"/>
          </p:cNvSpPr>
          <p:nvPr/>
        </p:nvSpPr>
        <p:spPr bwMode="auto">
          <a:xfrm>
            <a:off x="3200400" y="469423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9665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10662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删除结点 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 </a:t>
            </a:r>
          </a:p>
        </p:txBody>
      </p:sp>
      <p:grpSp>
        <p:nvGrpSpPr>
          <p:cNvPr id="710663" name="Group 7"/>
          <p:cNvGrpSpPr>
            <a:grpSpLocks/>
          </p:cNvGrpSpPr>
          <p:nvPr/>
        </p:nvGrpSpPr>
        <p:grpSpPr bwMode="auto">
          <a:xfrm>
            <a:off x="1512888" y="4479925"/>
            <a:ext cx="6343650" cy="473075"/>
            <a:chOff x="953" y="2601"/>
            <a:chExt cx="3996" cy="298"/>
          </a:xfrm>
        </p:grpSpPr>
        <p:grpSp>
          <p:nvGrpSpPr>
            <p:cNvPr id="710664" name="Group 8"/>
            <p:cNvGrpSpPr>
              <a:grpSpLocks/>
            </p:cNvGrpSpPr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710665" name="Group 9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710666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0667" name="Line 11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0668" name="Line 12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0669" name="Text Box 13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710670" name="Group 14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710671" name="Group 15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710672" name="Rectangle 16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0673" name="Line 17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0674" name="Text Box 18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710675" name="Text Box 19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710676" name="Group 20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710677" name="Rectangle 2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0678" name="Line 2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0679" name="Line 23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0680" name="Text Box 24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710681" name="Line 25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10682" name="Group 26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710683" name="Rectangle 2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0684" name="Line 2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0685" name="Text Box 29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710686" name="Group 30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710687" name="Group 31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710688" name="Line 3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10689" name="Group 33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71069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69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1069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710693" name="Text Box 3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710694" name="Line 38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0695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2" grpId="0" autoUpdateAnimBg="0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5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11686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删除结点 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 </a:t>
            </a:r>
          </a:p>
        </p:txBody>
      </p:sp>
      <p:grpSp>
        <p:nvGrpSpPr>
          <p:cNvPr id="711687" name="Group 7"/>
          <p:cNvGrpSpPr>
            <a:grpSpLocks/>
          </p:cNvGrpSpPr>
          <p:nvPr/>
        </p:nvGrpSpPr>
        <p:grpSpPr bwMode="auto">
          <a:xfrm>
            <a:off x="2133600" y="4556125"/>
            <a:ext cx="1143000" cy="396875"/>
            <a:chOff x="1344" y="3033"/>
            <a:chExt cx="720" cy="250"/>
          </a:xfrm>
        </p:grpSpPr>
        <p:grpSp>
          <p:nvGrpSpPr>
            <p:cNvPr id="711688" name="Group 8"/>
            <p:cNvGrpSpPr>
              <a:grpSpLocks/>
            </p:cNvGrpSpPr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711689" name="Rectangle 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1690" name="Line 1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1691" name="Line 11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1692" name="Text Box 12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</p:grpSp>
      <p:grpSp>
        <p:nvGrpSpPr>
          <p:cNvPr id="711693" name="Group 13"/>
          <p:cNvGrpSpPr>
            <a:grpSpLocks/>
          </p:cNvGrpSpPr>
          <p:nvPr/>
        </p:nvGrpSpPr>
        <p:grpSpPr bwMode="auto">
          <a:xfrm>
            <a:off x="3657600" y="4525963"/>
            <a:ext cx="762000" cy="396875"/>
            <a:chOff x="960" y="3129"/>
            <a:chExt cx="480" cy="250"/>
          </a:xfrm>
        </p:grpSpPr>
        <p:grpSp>
          <p:nvGrpSpPr>
            <p:cNvPr id="711694" name="Group 14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711695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1696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1697" name="Text Box 17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711698" name="Text Box 18"/>
          <p:cNvSpPr txBox="1">
            <a:spLocks noChangeArrowheads="1"/>
          </p:cNvSpPr>
          <p:nvPr/>
        </p:nvSpPr>
        <p:spPr bwMode="auto">
          <a:xfrm>
            <a:off x="1512888" y="4479925"/>
            <a:ext cx="97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     </a:t>
            </a:r>
          </a:p>
        </p:txBody>
      </p:sp>
      <p:grpSp>
        <p:nvGrpSpPr>
          <p:cNvPr id="711699" name="Group 19"/>
          <p:cNvGrpSpPr>
            <a:grpSpLocks/>
          </p:cNvGrpSpPr>
          <p:nvPr/>
        </p:nvGrpSpPr>
        <p:grpSpPr bwMode="auto">
          <a:xfrm>
            <a:off x="4800600" y="4556125"/>
            <a:ext cx="762000" cy="304800"/>
            <a:chOff x="1632" y="2928"/>
            <a:chExt cx="480" cy="192"/>
          </a:xfrm>
        </p:grpSpPr>
        <p:sp>
          <p:nvSpPr>
            <p:cNvPr id="711700" name="Rectangle 2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1701" name="Line 2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1702" name="Line 22"/>
          <p:cNvSpPr>
            <a:spLocks noChangeShapeType="1"/>
          </p:cNvSpPr>
          <p:nvPr/>
        </p:nvSpPr>
        <p:spPr bwMode="auto">
          <a:xfrm>
            <a:off x="4343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1703" name="Text Box 23"/>
          <p:cNvSpPr txBox="1">
            <a:spLocks noChangeArrowheads="1"/>
          </p:cNvSpPr>
          <p:nvPr/>
        </p:nvSpPr>
        <p:spPr bwMode="auto">
          <a:xfrm>
            <a:off x="4864100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3</a:t>
            </a:r>
          </a:p>
        </p:txBody>
      </p:sp>
      <p:sp>
        <p:nvSpPr>
          <p:cNvPr id="711704" name="Line 24"/>
          <p:cNvSpPr>
            <a:spLocks noChangeShapeType="1"/>
          </p:cNvSpPr>
          <p:nvPr/>
        </p:nvSpPr>
        <p:spPr bwMode="auto">
          <a:xfrm>
            <a:off x="5486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1705" name="Group 25"/>
          <p:cNvGrpSpPr>
            <a:grpSpLocks/>
          </p:cNvGrpSpPr>
          <p:nvPr/>
        </p:nvGrpSpPr>
        <p:grpSpPr bwMode="auto">
          <a:xfrm>
            <a:off x="5943600" y="4556125"/>
            <a:ext cx="762000" cy="304800"/>
            <a:chOff x="1632" y="2928"/>
            <a:chExt cx="480" cy="192"/>
          </a:xfrm>
        </p:grpSpPr>
        <p:sp>
          <p:nvSpPr>
            <p:cNvPr id="711706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1707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1708" name="Text Box 28"/>
          <p:cNvSpPr txBox="1">
            <a:spLocks noChangeArrowheads="1"/>
          </p:cNvSpPr>
          <p:nvPr/>
        </p:nvSpPr>
        <p:spPr bwMode="auto">
          <a:xfrm>
            <a:off x="6029325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5</a:t>
            </a:r>
          </a:p>
        </p:txBody>
      </p:sp>
      <p:grpSp>
        <p:nvGrpSpPr>
          <p:cNvPr id="711709" name="Group 29"/>
          <p:cNvGrpSpPr>
            <a:grpSpLocks/>
          </p:cNvGrpSpPr>
          <p:nvPr/>
        </p:nvGrpSpPr>
        <p:grpSpPr bwMode="auto">
          <a:xfrm>
            <a:off x="6629400" y="4525963"/>
            <a:ext cx="1227138" cy="412750"/>
            <a:chOff x="3744" y="2429"/>
            <a:chExt cx="773" cy="260"/>
          </a:xfrm>
        </p:grpSpPr>
        <p:grpSp>
          <p:nvGrpSpPr>
            <p:cNvPr id="711710" name="Group 30"/>
            <p:cNvGrpSpPr>
              <a:grpSpLocks/>
            </p:cNvGrpSpPr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711711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11712" name="Group 32"/>
              <p:cNvGrpSpPr>
                <a:grpSpLocks/>
              </p:cNvGrpSpPr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711713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1714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1715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1716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711717" name="Line 37"/>
          <p:cNvSpPr>
            <a:spLocks noChangeShapeType="1"/>
          </p:cNvSpPr>
          <p:nvPr/>
        </p:nvSpPr>
        <p:spPr bwMode="auto">
          <a:xfrm>
            <a:off x="3200400" y="469423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1718" name="Group 38"/>
          <p:cNvGrpSpPr>
            <a:grpSpLocks/>
          </p:cNvGrpSpPr>
          <p:nvPr/>
        </p:nvGrpSpPr>
        <p:grpSpPr bwMode="auto">
          <a:xfrm>
            <a:off x="3733800" y="3810000"/>
            <a:ext cx="1441450" cy="762000"/>
            <a:chOff x="2352" y="2400"/>
            <a:chExt cx="908" cy="480"/>
          </a:xfrm>
        </p:grpSpPr>
        <p:grpSp>
          <p:nvGrpSpPr>
            <p:cNvPr id="711719" name="Group 39"/>
            <p:cNvGrpSpPr>
              <a:grpSpLocks/>
            </p:cNvGrpSpPr>
            <p:nvPr/>
          </p:nvGrpSpPr>
          <p:grpSpPr bwMode="auto">
            <a:xfrm>
              <a:off x="3072" y="2400"/>
              <a:ext cx="188" cy="480"/>
              <a:chOff x="1680" y="2400"/>
              <a:chExt cx="188" cy="480"/>
            </a:xfrm>
          </p:grpSpPr>
          <p:sp>
            <p:nvSpPr>
              <p:cNvPr id="711720" name="Line 40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1721" name="Text Box 41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p</a:t>
                </a:r>
              </a:p>
            </p:txBody>
          </p:sp>
        </p:grpSp>
        <p:grpSp>
          <p:nvGrpSpPr>
            <p:cNvPr id="711722" name="Group 42"/>
            <p:cNvGrpSpPr>
              <a:grpSpLocks/>
            </p:cNvGrpSpPr>
            <p:nvPr/>
          </p:nvGrpSpPr>
          <p:grpSpPr bwMode="auto">
            <a:xfrm>
              <a:off x="2352" y="2400"/>
              <a:ext cx="188" cy="480"/>
              <a:chOff x="1680" y="2400"/>
              <a:chExt cx="188" cy="480"/>
            </a:xfrm>
          </p:grpSpPr>
          <p:sp>
            <p:nvSpPr>
              <p:cNvPr id="711723" name="Line 43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1724" name="Text Box 44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q</a:t>
                </a:r>
              </a:p>
            </p:txBody>
          </p:sp>
        </p:grpSp>
      </p:grpSp>
      <p:sp>
        <p:nvSpPr>
          <p:cNvPr id="711725" name="Text Box 45"/>
          <p:cNvSpPr txBox="1">
            <a:spLocks noChangeArrowheads="1"/>
          </p:cNvSpPr>
          <p:nvPr/>
        </p:nvSpPr>
        <p:spPr bwMode="auto">
          <a:xfrm>
            <a:off x="3505200" y="1903413"/>
            <a:ext cx="222885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/>
              <a:t>q-&gt;next  = p-&gt;next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delete p ;</a:t>
            </a:r>
          </a:p>
        </p:txBody>
      </p:sp>
      <p:sp>
        <p:nvSpPr>
          <p:cNvPr id="711726" name="Rectangle 4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1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725" grpId="0" autoUpdateAnimBg="0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ChangeArrowheads="1"/>
          </p:cNvSpPr>
          <p:nvPr/>
        </p:nvSpPr>
        <p:spPr bwMode="auto">
          <a:xfrm>
            <a:off x="3352800" y="1981200"/>
            <a:ext cx="2895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2710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12711" name="Text Box 7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删除结点 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 </a:t>
            </a:r>
          </a:p>
        </p:txBody>
      </p:sp>
      <p:grpSp>
        <p:nvGrpSpPr>
          <p:cNvPr id="712712" name="Group 8"/>
          <p:cNvGrpSpPr>
            <a:grpSpLocks/>
          </p:cNvGrpSpPr>
          <p:nvPr/>
        </p:nvGrpSpPr>
        <p:grpSpPr bwMode="auto">
          <a:xfrm>
            <a:off x="2133600" y="4556125"/>
            <a:ext cx="1143000" cy="396875"/>
            <a:chOff x="1344" y="3033"/>
            <a:chExt cx="720" cy="250"/>
          </a:xfrm>
        </p:grpSpPr>
        <p:grpSp>
          <p:nvGrpSpPr>
            <p:cNvPr id="712713" name="Group 9"/>
            <p:cNvGrpSpPr>
              <a:grpSpLocks/>
            </p:cNvGrpSpPr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712714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2715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2716" name="Line 12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2717" name="Text Box 13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</p:grpSp>
      <p:grpSp>
        <p:nvGrpSpPr>
          <p:cNvPr id="712718" name="Group 14"/>
          <p:cNvGrpSpPr>
            <a:grpSpLocks/>
          </p:cNvGrpSpPr>
          <p:nvPr/>
        </p:nvGrpSpPr>
        <p:grpSpPr bwMode="auto">
          <a:xfrm>
            <a:off x="3657600" y="4525963"/>
            <a:ext cx="762000" cy="396875"/>
            <a:chOff x="960" y="3129"/>
            <a:chExt cx="480" cy="250"/>
          </a:xfrm>
        </p:grpSpPr>
        <p:grpSp>
          <p:nvGrpSpPr>
            <p:cNvPr id="712719" name="Group 15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712720" name="Rectangle 1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2721" name="Line 1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2722" name="Text Box 18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712723" name="Text Box 19"/>
          <p:cNvSpPr txBox="1">
            <a:spLocks noChangeArrowheads="1"/>
          </p:cNvSpPr>
          <p:nvPr/>
        </p:nvSpPr>
        <p:spPr bwMode="auto">
          <a:xfrm>
            <a:off x="1512888" y="4479925"/>
            <a:ext cx="97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     </a:t>
            </a:r>
          </a:p>
        </p:txBody>
      </p:sp>
      <p:grpSp>
        <p:nvGrpSpPr>
          <p:cNvPr id="712724" name="Group 20"/>
          <p:cNvGrpSpPr>
            <a:grpSpLocks/>
          </p:cNvGrpSpPr>
          <p:nvPr/>
        </p:nvGrpSpPr>
        <p:grpSpPr bwMode="auto">
          <a:xfrm>
            <a:off x="4800600" y="4556125"/>
            <a:ext cx="762000" cy="304800"/>
            <a:chOff x="1632" y="2928"/>
            <a:chExt cx="480" cy="192"/>
          </a:xfrm>
        </p:grpSpPr>
        <p:sp>
          <p:nvSpPr>
            <p:cNvPr id="712725" name="Rectangle 21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2726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2727" name="Line 23"/>
          <p:cNvSpPr>
            <a:spLocks noChangeShapeType="1"/>
          </p:cNvSpPr>
          <p:nvPr/>
        </p:nvSpPr>
        <p:spPr bwMode="auto">
          <a:xfrm>
            <a:off x="4343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2728" name="Text Box 24"/>
          <p:cNvSpPr txBox="1">
            <a:spLocks noChangeArrowheads="1"/>
          </p:cNvSpPr>
          <p:nvPr/>
        </p:nvSpPr>
        <p:spPr bwMode="auto">
          <a:xfrm>
            <a:off x="4864100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3</a:t>
            </a:r>
          </a:p>
        </p:txBody>
      </p:sp>
      <p:sp>
        <p:nvSpPr>
          <p:cNvPr id="712729" name="Line 25"/>
          <p:cNvSpPr>
            <a:spLocks noChangeShapeType="1"/>
          </p:cNvSpPr>
          <p:nvPr/>
        </p:nvSpPr>
        <p:spPr bwMode="auto">
          <a:xfrm>
            <a:off x="5486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2730" name="Group 26"/>
          <p:cNvGrpSpPr>
            <a:grpSpLocks/>
          </p:cNvGrpSpPr>
          <p:nvPr/>
        </p:nvGrpSpPr>
        <p:grpSpPr bwMode="auto">
          <a:xfrm>
            <a:off x="5943600" y="4556125"/>
            <a:ext cx="762000" cy="304800"/>
            <a:chOff x="1632" y="2928"/>
            <a:chExt cx="480" cy="192"/>
          </a:xfrm>
        </p:grpSpPr>
        <p:sp>
          <p:nvSpPr>
            <p:cNvPr id="712731" name="Rectangle 2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2732" name="Line 2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2733" name="Text Box 29"/>
          <p:cNvSpPr txBox="1">
            <a:spLocks noChangeArrowheads="1"/>
          </p:cNvSpPr>
          <p:nvPr/>
        </p:nvSpPr>
        <p:spPr bwMode="auto">
          <a:xfrm>
            <a:off x="6029325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5</a:t>
            </a:r>
          </a:p>
        </p:txBody>
      </p:sp>
      <p:grpSp>
        <p:nvGrpSpPr>
          <p:cNvPr id="712734" name="Group 30"/>
          <p:cNvGrpSpPr>
            <a:grpSpLocks/>
          </p:cNvGrpSpPr>
          <p:nvPr/>
        </p:nvGrpSpPr>
        <p:grpSpPr bwMode="auto">
          <a:xfrm>
            <a:off x="6629400" y="4525963"/>
            <a:ext cx="1227138" cy="412750"/>
            <a:chOff x="3744" y="2429"/>
            <a:chExt cx="773" cy="260"/>
          </a:xfrm>
        </p:grpSpPr>
        <p:grpSp>
          <p:nvGrpSpPr>
            <p:cNvPr id="712735" name="Group 31"/>
            <p:cNvGrpSpPr>
              <a:grpSpLocks/>
            </p:cNvGrpSpPr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712736" name="Line 32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12737" name="Group 33"/>
              <p:cNvGrpSpPr>
                <a:grpSpLocks/>
              </p:cNvGrpSpPr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712738" name="Rectangle 34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2739" name="Line 35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2740" name="Text Box 36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2741" name="Text Box 37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712742" name="Line 38"/>
          <p:cNvSpPr>
            <a:spLocks noChangeShapeType="1"/>
          </p:cNvSpPr>
          <p:nvPr/>
        </p:nvSpPr>
        <p:spPr bwMode="auto">
          <a:xfrm>
            <a:off x="3200400" y="469423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2743" name="Group 39"/>
          <p:cNvGrpSpPr>
            <a:grpSpLocks/>
          </p:cNvGrpSpPr>
          <p:nvPr/>
        </p:nvGrpSpPr>
        <p:grpSpPr bwMode="auto">
          <a:xfrm>
            <a:off x="3733800" y="3810000"/>
            <a:ext cx="1441450" cy="762000"/>
            <a:chOff x="2352" y="2400"/>
            <a:chExt cx="908" cy="480"/>
          </a:xfrm>
        </p:grpSpPr>
        <p:grpSp>
          <p:nvGrpSpPr>
            <p:cNvPr id="712744" name="Group 40"/>
            <p:cNvGrpSpPr>
              <a:grpSpLocks/>
            </p:cNvGrpSpPr>
            <p:nvPr/>
          </p:nvGrpSpPr>
          <p:grpSpPr bwMode="auto">
            <a:xfrm>
              <a:off x="3072" y="2400"/>
              <a:ext cx="188" cy="480"/>
              <a:chOff x="1680" y="2400"/>
              <a:chExt cx="188" cy="480"/>
            </a:xfrm>
          </p:grpSpPr>
          <p:sp>
            <p:nvSpPr>
              <p:cNvPr id="712745" name="Line 41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46" name="Text Box 42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p</a:t>
                </a:r>
              </a:p>
            </p:txBody>
          </p:sp>
        </p:grpSp>
        <p:grpSp>
          <p:nvGrpSpPr>
            <p:cNvPr id="712747" name="Group 43"/>
            <p:cNvGrpSpPr>
              <a:grpSpLocks/>
            </p:cNvGrpSpPr>
            <p:nvPr/>
          </p:nvGrpSpPr>
          <p:grpSpPr bwMode="auto">
            <a:xfrm>
              <a:off x="2352" y="2400"/>
              <a:ext cx="188" cy="480"/>
              <a:chOff x="1680" y="2400"/>
              <a:chExt cx="188" cy="480"/>
            </a:xfrm>
          </p:grpSpPr>
          <p:sp>
            <p:nvSpPr>
              <p:cNvPr id="712748" name="Line 44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49" name="Text Box 45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q</a:t>
                </a:r>
              </a:p>
            </p:txBody>
          </p:sp>
        </p:grpSp>
      </p:grpSp>
      <p:sp>
        <p:nvSpPr>
          <p:cNvPr id="712750" name="Text Box 46"/>
          <p:cNvSpPr txBox="1">
            <a:spLocks noChangeArrowheads="1"/>
          </p:cNvSpPr>
          <p:nvPr/>
        </p:nvSpPr>
        <p:spPr bwMode="auto">
          <a:xfrm>
            <a:off x="3505200" y="1903413"/>
            <a:ext cx="2333625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q-&gt;next  = p-&gt;next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delete p ;</a:t>
            </a:r>
          </a:p>
        </p:txBody>
      </p:sp>
      <p:sp>
        <p:nvSpPr>
          <p:cNvPr id="712751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775" y="1094133"/>
            <a:ext cx="6983413" cy="34778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en-US" altLang="zh-CN" sz="2000" b="1" dirty="0" smtClean="0"/>
              <a:t>#include&lt;</a:t>
            </a:r>
            <a:r>
              <a:rPr lang="en-US" altLang="zh-CN" sz="2000" b="1" dirty="0" err="1" smtClean="0"/>
              <a:t>iostream</a:t>
            </a:r>
            <a:r>
              <a:rPr lang="en-US" altLang="zh-CN" sz="2000" b="1" dirty="0" smtClean="0"/>
              <a:t>&gt;</a:t>
            </a:r>
          </a:p>
          <a:p>
            <a:pPr algn="l"/>
            <a:r>
              <a:rPr lang="en-US" altLang="zh-CN" sz="2000" b="1" dirty="0" smtClean="0"/>
              <a:t>using namespace std;</a:t>
            </a:r>
          </a:p>
          <a:p>
            <a:pPr algn="l"/>
            <a:r>
              <a:rPr lang="en-US" altLang="zh-CN" sz="2000" b="1" dirty="0" smtClean="0"/>
              <a:t>void main()</a:t>
            </a:r>
          </a:p>
          <a:p>
            <a:pPr algn="l"/>
            <a:r>
              <a:rPr lang="en-US" altLang="zh-CN" sz="2000" b="1" dirty="0" smtClean="0"/>
              <a:t>{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a=123, b=456;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&lt;&lt;"a="&lt;&lt;a&lt;&lt;"\</a:t>
            </a:r>
            <a:r>
              <a:rPr lang="en-US" altLang="zh-CN" sz="2000" b="1" dirty="0" err="1" smtClean="0"/>
              <a:t>tb</a:t>
            </a:r>
            <a:r>
              <a:rPr lang="en-US" altLang="zh-CN" sz="2000" b="1" dirty="0" smtClean="0"/>
              <a:t>="&lt;&lt;b&lt;&lt;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    a=</a:t>
            </a:r>
            <a:r>
              <a:rPr lang="en-US" altLang="zh-CN" sz="2000" b="1" dirty="0" err="1" smtClean="0"/>
              <a:t>a^b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    b=</a:t>
            </a:r>
            <a:r>
              <a:rPr lang="en-US" altLang="zh-CN" sz="2000" b="1" dirty="0" err="1" smtClean="0"/>
              <a:t>a^b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    a=</a:t>
            </a:r>
            <a:r>
              <a:rPr lang="en-US" altLang="zh-CN" sz="2000" b="1" dirty="0" err="1" smtClean="0"/>
              <a:t>a^b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&lt;&lt;"a="&lt;&lt;a&lt;&lt;"\</a:t>
            </a:r>
            <a:r>
              <a:rPr lang="en-US" altLang="zh-CN" sz="2000" b="1" dirty="0" err="1" smtClean="0"/>
              <a:t>tb</a:t>
            </a:r>
            <a:r>
              <a:rPr lang="en-US" altLang="zh-CN" sz="2000" b="1" dirty="0" smtClean="0"/>
              <a:t>="&lt;&lt;b&lt;&lt;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}</a:t>
            </a:r>
          </a:p>
        </p:txBody>
      </p:sp>
      <p:sp>
        <p:nvSpPr>
          <p:cNvPr id="27651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5-4】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整变量交换</a:t>
            </a:r>
            <a:endParaRPr lang="zh-CN" altLang="en-US" sz="2400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4286256"/>
            <a:ext cx="4257675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 bwMode="auto">
          <a:xfrm>
            <a:off x="5500694" y="1357298"/>
            <a:ext cx="2857520" cy="1285884"/>
          </a:xfrm>
          <a:prstGeom prst="ellipse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请用</a:t>
            </a:r>
            <a:r>
              <a:rPr lang="zh-CN" altLang="en-US" sz="2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真值表</a:t>
            </a:r>
            <a:r>
              <a:rPr lang="zh-CN" altLang="en-US" sz="2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验证</a:t>
            </a:r>
            <a:endParaRPr kumimoji="1" lang="zh-CN" altLang="en-US" sz="2000" b="1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651" grpId="0"/>
      <p:bldP spid="5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ChangeArrowheads="1"/>
          </p:cNvSpPr>
          <p:nvPr/>
        </p:nvSpPr>
        <p:spPr bwMode="auto">
          <a:xfrm>
            <a:off x="3352800" y="1981200"/>
            <a:ext cx="2895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13735" name="Text Box 7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删除结点 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 </a:t>
            </a:r>
          </a:p>
        </p:txBody>
      </p:sp>
      <p:grpSp>
        <p:nvGrpSpPr>
          <p:cNvPr id="713736" name="Group 8"/>
          <p:cNvGrpSpPr>
            <a:grpSpLocks/>
          </p:cNvGrpSpPr>
          <p:nvPr/>
        </p:nvGrpSpPr>
        <p:grpSpPr bwMode="auto">
          <a:xfrm>
            <a:off x="2133600" y="4556125"/>
            <a:ext cx="1143000" cy="396875"/>
            <a:chOff x="1344" y="3033"/>
            <a:chExt cx="720" cy="250"/>
          </a:xfrm>
        </p:grpSpPr>
        <p:grpSp>
          <p:nvGrpSpPr>
            <p:cNvPr id="713737" name="Group 9"/>
            <p:cNvGrpSpPr>
              <a:grpSpLocks/>
            </p:cNvGrpSpPr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713738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3739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3740" name="Line 12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3741" name="Text Box 13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</p:grpSp>
      <p:grpSp>
        <p:nvGrpSpPr>
          <p:cNvPr id="713742" name="Group 14"/>
          <p:cNvGrpSpPr>
            <a:grpSpLocks/>
          </p:cNvGrpSpPr>
          <p:nvPr/>
        </p:nvGrpSpPr>
        <p:grpSpPr bwMode="auto">
          <a:xfrm>
            <a:off x="3657600" y="4525963"/>
            <a:ext cx="762000" cy="396875"/>
            <a:chOff x="960" y="3129"/>
            <a:chExt cx="480" cy="250"/>
          </a:xfrm>
        </p:grpSpPr>
        <p:grpSp>
          <p:nvGrpSpPr>
            <p:cNvPr id="713743" name="Group 15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713744" name="Rectangle 1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3745" name="Line 1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3746" name="Text Box 18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713747" name="Text Box 19"/>
          <p:cNvSpPr txBox="1">
            <a:spLocks noChangeArrowheads="1"/>
          </p:cNvSpPr>
          <p:nvPr/>
        </p:nvSpPr>
        <p:spPr bwMode="auto">
          <a:xfrm>
            <a:off x="1512888" y="4479925"/>
            <a:ext cx="97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     </a:t>
            </a:r>
          </a:p>
        </p:txBody>
      </p:sp>
      <p:grpSp>
        <p:nvGrpSpPr>
          <p:cNvPr id="713748" name="Group 20"/>
          <p:cNvGrpSpPr>
            <a:grpSpLocks/>
          </p:cNvGrpSpPr>
          <p:nvPr/>
        </p:nvGrpSpPr>
        <p:grpSpPr bwMode="auto">
          <a:xfrm>
            <a:off x="4800600" y="4556125"/>
            <a:ext cx="762000" cy="304800"/>
            <a:chOff x="1632" y="2928"/>
            <a:chExt cx="480" cy="192"/>
          </a:xfrm>
        </p:grpSpPr>
        <p:sp>
          <p:nvSpPr>
            <p:cNvPr id="713749" name="Rectangle 21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3750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3751" name="Text Box 23"/>
          <p:cNvSpPr txBox="1">
            <a:spLocks noChangeArrowheads="1"/>
          </p:cNvSpPr>
          <p:nvPr/>
        </p:nvSpPr>
        <p:spPr bwMode="auto">
          <a:xfrm>
            <a:off x="4864100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3</a:t>
            </a:r>
          </a:p>
        </p:txBody>
      </p:sp>
      <p:sp>
        <p:nvSpPr>
          <p:cNvPr id="713752" name="Line 24"/>
          <p:cNvSpPr>
            <a:spLocks noChangeShapeType="1"/>
          </p:cNvSpPr>
          <p:nvPr/>
        </p:nvSpPr>
        <p:spPr bwMode="auto">
          <a:xfrm>
            <a:off x="5486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3753" name="Group 25"/>
          <p:cNvGrpSpPr>
            <a:grpSpLocks/>
          </p:cNvGrpSpPr>
          <p:nvPr/>
        </p:nvGrpSpPr>
        <p:grpSpPr bwMode="auto">
          <a:xfrm>
            <a:off x="5943600" y="4556125"/>
            <a:ext cx="762000" cy="304800"/>
            <a:chOff x="1632" y="2928"/>
            <a:chExt cx="480" cy="192"/>
          </a:xfrm>
        </p:grpSpPr>
        <p:sp>
          <p:nvSpPr>
            <p:cNvPr id="713754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3755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3756" name="Text Box 28"/>
          <p:cNvSpPr txBox="1">
            <a:spLocks noChangeArrowheads="1"/>
          </p:cNvSpPr>
          <p:nvPr/>
        </p:nvSpPr>
        <p:spPr bwMode="auto">
          <a:xfrm>
            <a:off x="6029325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5</a:t>
            </a:r>
          </a:p>
        </p:txBody>
      </p:sp>
      <p:grpSp>
        <p:nvGrpSpPr>
          <p:cNvPr id="713757" name="Group 29"/>
          <p:cNvGrpSpPr>
            <a:grpSpLocks/>
          </p:cNvGrpSpPr>
          <p:nvPr/>
        </p:nvGrpSpPr>
        <p:grpSpPr bwMode="auto">
          <a:xfrm>
            <a:off x="6629400" y="4525963"/>
            <a:ext cx="1227138" cy="412750"/>
            <a:chOff x="3744" y="2429"/>
            <a:chExt cx="773" cy="260"/>
          </a:xfrm>
        </p:grpSpPr>
        <p:grpSp>
          <p:nvGrpSpPr>
            <p:cNvPr id="713758" name="Group 30"/>
            <p:cNvGrpSpPr>
              <a:grpSpLocks/>
            </p:cNvGrpSpPr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713759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13760" name="Group 32"/>
              <p:cNvGrpSpPr>
                <a:grpSpLocks/>
              </p:cNvGrpSpPr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713761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3762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3763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3764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713765" name="Line 37"/>
          <p:cNvSpPr>
            <a:spLocks noChangeShapeType="1"/>
          </p:cNvSpPr>
          <p:nvPr/>
        </p:nvSpPr>
        <p:spPr bwMode="auto">
          <a:xfrm>
            <a:off x="3200400" y="469423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3766" name="Group 38"/>
          <p:cNvGrpSpPr>
            <a:grpSpLocks/>
          </p:cNvGrpSpPr>
          <p:nvPr/>
        </p:nvGrpSpPr>
        <p:grpSpPr bwMode="auto">
          <a:xfrm>
            <a:off x="3733800" y="3810000"/>
            <a:ext cx="1441450" cy="762000"/>
            <a:chOff x="2352" y="2400"/>
            <a:chExt cx="908" cy="480"/>
          </a:xfrm>
        </p:grpSpPr>
        <p:grpSp>
          <p:nvGrpSpPr>
            <p:cNvPr id="713767" name="Group 39"/>
            <p:cNvGrpSpPr>
              <a:grpSpLocks/>
            </p:cNvGrpSpPr>
            <p:nvPr/>
          </p:nvGrpSpPr>
          <p:grpSpPr bwMode="auto">
            <a:xfrm>
              <a:off x="3072" y="2400"/>
              <a:ext cx="188" cy="480"/>
              <a:chOff x="1680" y="2400"/>
              <a:chExt cx="188" cy="480"/>
            </a:xfrm>
          </p:grpSpPr>
          <p:sp>
            <p:nvSpPr>
              <p:cNvPr id="713768" name="Line 40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3769" name="Text Box 41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p</a:t>
                </a:r>
              </a:p>
            </p:txBody>
          </p:sp>
        </p:grpSp>
        <p:grpSp>
          <p:nvGrpSpPr>
            <p:cNvPr id="713770" name="Group 42"/>
            <p:cNvGrpSpPr>
              <a:grpSpLocks/>
            </p:cNvGrpSpPr>
            <p:nvPr/>
          </p:nvGrpSpPr>
          <p:grpSpPr bwMode="auto">
            <a:xfrm>
              <a:off x="2352" y="2400"/>
              <a:ext cx="188" cy="480"/>
              <a:chOff x="1680" y="2400"/>
              <a:chExt cx="188" cy="480"/>
            </a:xfrm>
          </p:grpSpPr>
          <p:sp>
            <p:nvSpPr>
              <p:cNvPr id="713771" name="Line 43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3772" name="Text Box 44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q</a:t>
                </a:r>
              </a:p>
            </p:txBody>
          </p:sp>
        </p:grpSp>
      </p:grpSp>
      <p:sp>
        <p:nvSpPr>
          <p:cNvPr id="713773" name="Text Box 45"/>
          <p:cNvSpPr txBox="1">
            <a:spLocks noChangeArrowheads="1"/>
          </p:cNvSpPr>
          <p:nvPr/>
        </p:nvSpPr>
        <p:spPr bwMode="auto">
          <a:xfrm>
            <a:off x="3505200" y="1903413"/>
            <a:ext cx="2333625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q-&gt;next  = p-&gt;next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delete p ;</a:t>
            </a:r>
          </a:p>
        </p:txBody>
      </p:sp>
      <p:sp>
        <p:nvSpPr>
          <p:cNvPr id="713774" name="Freeform 46"/>
          <p:cNvSpPr>
            <a:spLocks/>
          </p:cNvSpPr>
          <p:nvPr/>
        </p:nvSpPr>
        <p:spPr bwMode="auto">
          <a:xfrm>
            <a:off x="4343400" y="4699000"/>
            <a:ext cx="1600200" cy="409575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60" y="35"/>
              </a:cxn>
              <a:cxn ang="0">
                <a:pos x="210" y="224"/>
              </a:cxn>
              <a:cxn ang="0">
                <a:pos x="531" y="241"/>
              </a:cxn>
              <a:cxn ang="0">
                <a:pos x="811" y="224"/>
              </a:cxn>
              <a:cxn ang="0">
                <a:pos x="864" y="64"/>
              </a:cxn>
              <a:cxn ang="0">
                <a:pos x="1008" y="64"/>
              </a:cxn>
            </a:cxnLst>
            <a:rect l="0" t="0" r="r" b="b"/>
            <a:pathLst>
              <a:path w="1008" h="258">
                <a:moveTo>
                  <a:pt x="0" y="16"/>
                </a:moveTo>
                <a:cubicBezTo>
                  <a:pt x="27" y="19"/>
                  <a:pt x="125" y="0"/>
                  <a:pt x="160" y="35"/>
                </a:cubicBezTo>
                <a:cubicBezTo>
                  <a:pt x="195" y="70"/>
                  <a:pt x="148" y="190"/>
                  <a:pt x="210" y="224"/>
                </a:cubicBezTo>
                <a:cubicBezTo>
                  <a:pt x="272" y="258"/>
                  <a:pt x="431" y="241"/>
                  <a:pt x="531" y="241"/>
                </a:cubicBezTo>
                <a:cubicBezTo>
                  <a:pt x="631" y="241"/>
                  <a:pt x="756" y="253"/>
                  <a:pt x="811" y="224"/>
                </a:cubicBezTo>
                <a:cubicBezTo>
                  <a:pt x="866" y="195"/>
                  <a:pt x="831" y="91"/>
                  <a:pt x="864" y="64"/>
                </a:cubicBezTo>
                <a:cubicBezTo>
                  <a:pt x="897" y="37"/>
                  <a:pt x="984" y="64"/>
                  <a:pt x="1008" y="64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75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7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ChangeArrowheads="1"/>
          </p:cNvSpPr>
          <p:nvPr/>
        </p:nvSpPr>
        <p:spPr bwMode="auto">
          <a:xfrm>
            <a:off x="3352800" y="2438400"/>
            <a:ext cx="2895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4758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14759" name="Text Box 7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删除结点 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 </a:t>
            </a:r>
          </a:p>
        </p:txBody>
      </p:sp>
      <p:grpSp>
        <p:nvGrpSpPr>
          <p:cNvPr id="714760" name="Group 8"/>
          <p:cNvGrpSpPr>
            <a:grpSpLocks/>
          </p:cNvGrpSpPr>
          <p:nvPr/>
        </p:nvGrpSpPr>
        <p:grpSpPr bwMode="auto">
          <a:xfrm>
            <a:off x="2133600" y="4556125"/>
            <a:ext cx="1143000" cy="396875"/>
            <a:chOff x="1344" y="3033"/>
            <a:chExt cx="720" cy="250"/>
          </a:xfrm>
        </p:grpSpPr>
        <p:grpSp>
          <p:nvGrpSpPr>
            <p:cNvPr id="714761" name="Group 9"/>
            <p:cNvGrpSpPr>
              <a:grpSpLocks/>
            </p:cNvGrpSpPr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714762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4763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4764" name="Line 12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4765" name="Text Box 13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</p:grpSp>
      <p:grpSp>
        <p:nvGrpSpPr>
          <p:cNvPr id="714766" name="Group 14"/>
          <p:cNvGrpSpPr>
            <a:grpSpLocks/>
          </p:cNvGrpSpPr>
          <p:nvPr/>
        </p:nvGrpSpPr>
        <p:grpSpPr bwMode="auto">
          <a:xfrm>
            <a:off x="3657600" y="4525963"/>
            <a:ext cx="762000" cy="396875"/>
            <a:chOff x="960" y="3129"/>
            <a:chExt cx="480" cy="250"/>
          </a:xfrm>
        </p:grpSpPr>
        <p:grpSp>
          <p:nvGrpSpPr>
            <p:cNvPr id="714767" name="Group 15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714768" name="Rectangle 1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4769" name="Line 1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4770" name="Text Box 18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714771" name="Text Box 19"/>
          <p:cNvSpPr txBox="1">
            <a:spLocks noChangeArrowheads="1"/>
          </p:cNvSpPr>
          <p:nvPr/>
        </p:nvSpPr>
        <p:spPr bwMode="auto">
          <a:xfrm>
            <a:off x="1512888" y="4479925"/>
            <a:ext cx="97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     </a:t>
            </a:r>
          </a:p>
        </p:txBody>
      </p:sp>
      <p:grpSp>
        <p:nvGrpSpPr>
          <p:cNvPr id="714772" name="Group 20"/>
          <p:cNvGrpSpPr>
            <a:grpSpLocks/>
          </p:cNvGrpSpPr>
          <p:nvPr/>
        </p:nvGrpSpPr>
        <p:grpSpPr bwMode="auto">
          <a:xfrm>
            <a:off x="4800600" y="4556125"/>
            <a:ext cx="762000" cy="304800"/>
            <a:chOff x="1632" y="2928"/>
            <a:chExt cx="480" cy="192"/>
          </a:xfrm>
        </p:grpSpPr>
        <p:sp>
          <p:nvSpPr>
            <p:cNvPr id="714773" name="Rectangle 21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4774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4775" name="Text Box 23"/>
          <p:cNvSpPr txBox="1">
            <a:spLocks noChangeArrowheads="1"/>
          </p:cNvSpPr>
          <p:nvPr/>
        </p:nvSpPr>
        <p:spPr bwMode="auto">
          <a:xfrm>
            <a:off x="4864100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3</a:t>
            </a:r>
          </a:p>
        </p:txBody>
      </p:sp>
      <p:sp>
        <p:nvSpPr>
          <p:cNvPr id="714776" name="Line 24"/>
          <p:cNvSpPr>
            <a:spLocks noChangeShapeType="1"/>
          </p:cNvSpPr>
          <p:nvPr/>
        </p:nvSpPr>
        <p:spPr bwMode="auto">
          <a:xfrm>
            <a:off x="5486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4777" name="Group 25"/>
          <p:cNvGrpSpPr>
            <a:grpSpLocks/>
          </p:cNvGrpSpPr>
          <p:nvPr/>
        </p:nvGrpSpPr>
        <p:grpSpPr bwMode="auto">
          <a:xfrm>
            <a:off x="5943600" y="4556125"/>
            <a:ext cx="762000" cy="304800"/>
            <a:chOff x="1632" y="2928"/>
            <a:chExt cx="480" cy="192"/>
          </a:xfrm>
        </p:grpSpPr>
        <p:sp>
          <p:nvSpPr>
            <p:cNvPr id="714778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4779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4780" name="Text Box 28"/>
          <p:cNvSpPr txBox="1">
            <a:spLocks noChangeArrowheads="1"/>
          </p:cNvSpPr>
          <p:nvPr/>
        </p:nvSpPr>
        <p:spPr bwMode="auto">
          <a:xfrm>
            <a:off x="6029325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5</a:t>
            </a:r>
          </a:p>
        </p:txBody>
      </p:sp>
      <p:grpSp>
        <p:nvGrpSpPr>
          <p:cNvPr id="714781" name="Group 29"/>
          <p:cNvGrpSpPr>
            <a:grpSpLocks/>
          </p:cNvGrpSpPr>
          <p:nvPr/>
        </p:nvGrpSpPr>
        <p:grpSpPr bwMode="auto">
          <a:xfrm>
            <a:off x="6629400" y="4525963"/>
            <a:ext cx="1227138" cy="412750"/>
            <a:chOff x="3744" y="2429"/>
            <a:chExt cx="773" cy="260"/>
          </a:xfrm>
        </p:grpSpPr>
        <p:grpSp>
          <p:nvGrpSpPr>
            <p:cNvPr id="714782" name="Group 30"/>
            <p:cNvGrpSpPr>
              <a:grpSpLocks/>
            </p:cNvGrpSpPr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714783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14784" name="Group 32"/>
              <p:cNvGrpSpPr>
                <a:grpSpLocks/>
              </p:cNvGrpSpPr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714785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4786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4787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4788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714789" name="Line 37"/>
          <p:cNvSpPr>
            <a:spLocks noChangeShapeType="1"/>
          </p:cNvSpPr>
          <p:nvPr/>
        </p:nvSpPr>
        <p:spPr bwMode="auto">
          <a:xfrm>
            <a:off x="3200400" y="469423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4790" name="Group 38"/>
          <p:cNvGrpSpPr>
            <a:grpSpLocks/>
          </p:cNvGrpSpPr>
          <p:nvPr/>
        </p:nvGrpSpPr>
        <p:grpSpPr bwMode="auto">
          <a:xfrm>
            <a:off x="3733800" y="3810000"/>
            <a:ext cx="1441450" cy="762000"/>
            <a:chOff x="2352" y="2400"/>
            <a:chExt cx="908" cy="480"/>
          </a:xfrm>
        </p:grpSpPr>
        <p:grpSp>
          <p:nvGrpSpPr>
            <p:cNvPr id="714791" name="Group 39"/>
            <p:cNvGrpSpPr>
              <a:grpSpLocks/>
            </p:cNvGrpSpPr>
            <p:nvPr/>
          </p:nvGrpSpPr>
          <p:grpSpPr bwMode="auto">
            <a:xfrm>
              <a:off x="3072" y="2400"/>
              <a:ext cx="188" cy="480"/>
              <a:chOff x="1680" y="2400"/>
              <a:chExt cx="188" cy="480"/>
            </a:xfrm>
          </p:grpSpPr>
          <p:sp>
            <p:nvSpPr>
              <p:cNvPr id="714792" name="Line 40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4793" name="Text Box 41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p</a:t>
                </a:r>
              </a:p>
            </p:txBody>
          </p:sp>
        </p:grpSp>
        <p:grpSp>
          <p:nvGrpSpPr>
            <p:cNvPr id="714794" name="Group 42"/>
            <p:cNvGrpSpPr>
              <a:grpSpLocks/>
            </p:cNvGrpSpPr>
            <p:nvPr/>
          </p:nvGrpSpPr>
          <p:grpSpPr bwMode="auto">
            <a:xfrm>
              <a:off x="2352" y="2400"/>
              <a:ext cx="188" cy="480"/>
              <a:chOff x="1680" y="2400"/>
              <a:chExt cx="188" cy="480"/>
            </a:xfrm>
          </p:grpSpPr>
          <p:sp>
            <p:nvSpPr>
              <p:cNvPr id="714795" name="Line 43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4796" name="Text Box 44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q</a:t>
                </a:r>
              </a:p>
            </p:txBody>
          </p:sp>
        </p:grpSp>
      </p:grpSp>
      <p:sp>
        <p:nvSpPr>
          <p:cNvPr id="714797" name="Text Box 45"/>
          <p:cNvSpPr txBox="1">
            <a:spLocks noChangeArrowheads="1"/>
          </p:cNvSpPr>
          <p:nvPr/>
        </p:nvSpPr>
        <p:spPr bwMode="auto">
          <a:xfrm>
            <a:off x="3505200" y="1903413"/>
            <a:ext cx="222885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/>
              <a:t>q-&gt;next  = p-&gt;next 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delete p ;</a:t>
            </a:r>
          </a:p>
        </p:txBody>
      </p:sp>
      <p:sp>
        <p:nvSpPr>
          <p:cNvPr id="714798" name="Freeform 46"/>
          <p:cNvSpPr>
            <a:spLocks/>
          </p:cNvSpPr>
          <p:nvPr/>
        </p:nvSpPr>
        <p:spPr bwMode="auto">
          <a:xfrm>
            <a:off x="4343400" y="4699000"/>
            <a:ext cx="1600200" cy="409575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60" y="35"/>
              </a:cxn>
              <a:cxn ang="0">
                <a:pos x="210" y="224"/>
              </a:cxn>
              <a:cxn ang="0">
                <a:pos x="531" y="241"/>
              </a:cxn>
              <a:cxn ang="0">
                <a:pos x="811" y="224"/>
              </a:cxn>
              <a:cxn ang="0">
                <a:pos x="864" y="64"/>
              </a:cxn>
              <a:cxn ang="0">
                <a:pos x="1008" y="64"/>
              </a:cxn>
            </a:cxnLst>
            <a:rect l="0" t="0" r="r" b="b"/>
            <a:pathLst>
              <a:path w="1008" h="258">
                <a:moveTo>
                  <a:pt x="0" y="16"/>
                </a:moveTo>
                <a:cubicBezTo>
                  <a:pt x="27" y="19"/>
                  <a:pt x="125" y="0"/>
                  <a:pt x="160" y="35"/>
                </a:cubicBezTo>
                <a:cubicBezTo>
                  <a:pt x="195" y="70"/>
                  <a:pt x="148" y="190"/>
                  <a:pt x="210" y="224"/>
                </a:cubicBezTo>
                <a:cubicBezTo>
                  <a:pt x="272" y="258"/>
                  <a:pt x="431" y="241"/>
                  <a:pt x="531" y="241"/>
                </a:cubicBezTo>
                <a:cubicBezTo>
                  <a:pt x="631" y="241"/>
                  <a:pt x="756" y="253"/>
                  <a:pt x="811" y="224"/>
                </a:cubicBezTo>
                <a:cubicBezTo>
                  <a:pt x="866" y="195"/>
                  <a:pt x="831" y="91"/>
                  <a:pt x="864" y="64"/>
                </a:cubicBezTo>
                <a:cubicBezTo>
                  <a:pt x="897" y="37"/>
                  <a:pt x="984" y="64"/>
                  <a:pt x="1008" y="64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4799" name="Group 47"/>
          <p:cNvGrpSpPr>
            <a:grpSpLocks/>
          </p:cNvGrpSpPr>
          <p:nvPr/>
        </p:nvGrpSpPr>
        <p:grpSpPr bwMode="auto">
          <a:xfrm>
            <a:off x="4716463" y="3886200"/>
            <a:ext cx="1227137" cy="1066800"/>
            <a:chOff x="1584" y="2448"/>
            <a:chExt cx="720" cy="672"/>
          </a:xfrm>
        </p:grpSpPr>
        <p:sp useBgFill="1">
          <p:nvSpPr>
            <p:cNvPr id="714800" name="Rectangle 48"/>
            <p:cNvSpPr>
              <a:spLocks noChangeArrowheads="1"/>
            </p:cNvSpPr>
            <p:nvPr/>
          </p:nvSpPr>
          <p:spPr bwMode="auto">
            <a:xfrm>
              <a:off x="1584" y="2448"/>
              <a:ext cx="528" cy="67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4801" name="Rectangle 49"/>
            <p:cNvSpPr>
              <a:spLocks noChangeArrowheads="1"/>
            </p:cNvSpPr>
            <p:nvPr/>
          </p:nvSpPr>
          <p:spPr bwMode="auto">
            <a:xfrm>
              <a:off x="2064" y="2880"/>
              <a:ext cx="240" cy="9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4802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81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15782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删除结点 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 </a:t>
            </a:r>
          </a:p>
        </p:txBody>
      </p:sp>
      <p:grpSp>
        <p:nvGrpSpPr>
          <p:cNvPr id="715783" name="Group 7"/>
          <p:cNvGrpSpPr>
            <a:grpSpLocks/>
          </p:cNvGrpSpPr>
          <p:nvPr/>
        </p:nvGrpSpPr>
        <p:grpSpPr bwMode="auto">
          <a:xfrm>
            <a:off x="2133600" y="4556125"/>
            <a:ext cx="1143000" cy="396875"/>
            <a:chOff x="1344" y="3033"/>
            <a:chExt cx="720" cy="250"/>
          </a:xfrm>
        </p:grpSpPr>
        <p:grpSp>
          <p:nvGrpSpPr>
            <p:cNvPr id="715784" name="Group 8"/>
            <p:cNvGrpSpPr>
              <a:grpSpLocks/>
            </p:cNvGrpSpPr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715785" name="Rectangle 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5786" name="Line 1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5787" name="Line 11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5788" name="Text Box 12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</p:grpSp>
      <p:grpSp>
        <p:nvGrpSpPr>
          <p:cNvPr id="715789" name="Group 13"/>
          <p:cNvGrpSpPr>
            <a:grpSpLocks/>
          </p:cNvGrpSpPr>
          <p:nvPr/>
        </p:nvGrpSpPr>
        <p:grpSpPr bwMode="auto">
          <a:xfrm>
            <a:off x="3657600" y="4525963"/>
            <a:ext cx="762000" cy="396875"/>
            <a:chOff x="960" y="3129"/>
            <a:chExt cx="480" cy="250"/>
          </a:xfrm>
        </p:grpSpPr>
        <p:grpSp>
          <p:nvGrpSpPr>
            <p:cNvPr id="715790" name="Group 14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715791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5792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5793" name="Text Box 17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715794" name="Text Box 18"/>
          <p:cNvSpPr txBox="1">
            <a:spLocks noChangeArrowheads="1"/>
          </p:cNvSpPr>
          <p:nvPr/>
        </p:nvSpPr>
        <p:spPr bwMode="auto">
          <a:xfrm>
            <a:off x="1512888" y="4479925"/>
            <a:ext cx="97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     </a:t>
            </a:r>
          </a:p>
        </p:txBody>
      </p:sp>
      <p:sp>
        <p:nvSpPr>
          <p:cNvPr id="715795" name="Line 19"/>
          <p:cNvSpPr>
            <a:spLocks noChangeShapeType="1"/>
          </p:cNvSpPr>
          <p:nvPr/>
        </p:nvSpPr>
        <p:spPr bwMode="auto">
          <a:xfrm>
            <a:off x="4335463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5796" name="Group 20"/>
          <p:cNvGrpSpPr>
            <a:grpSpLocks/>
          </p:cNvGrpSpPr>
          <p:nvPr/>
        </p:nvGrpSpPr>
        <p:grpSpPr bwMode="auto">
          <a:xfrm>
            <a:off x="4792663" y="4556125"/>
            <a:ext cx="762000" cy="304800"/>
            <a:chOff x="1632" y="2928"/>
            <a:chExt cx="480" cy="192"/>
          </a:xfrm>
        </p:grpSpPr>
        <p:sp>
          <p:nvSpPr>
            <p:cNvPr id="715797" name="Rectangle 21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5798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5799" name="Text Box 23"/>
          <p:cNvSpPr txBox="1">
            <a:spLocks noChangeArrowheads="1"/>
          </p:cNvSpPr>
          <p:nvPr/>
        </p:nvSpPr>
        <p:spPr bwMode="auto">
          <a:xfrm>
            <a:off x="4878388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5</a:t>
            </a:r>
          </a:p>
        </p:txBody>
      </p:sp>
      <p:grpSp>
        <p:nvGrpSpPr>
          <p:cNvPr id="715800" name="Group 24"/>
          <p:cNvGrpSpPr>
            <a:grpSpLocks/>
          </p:cNvGrpSpPr>
          <p:nvPr/>
        </p:nvGrpSpPr>
        <p:grpSpPr bwMode="auto">
          <a:xfrm>
            <a:off x="5478463" y="4525963"/>
            <a:ext cx="1227137" cy="412750"/>
            <a:chOff x="3744" y="2429"/>
            <a:chExt cx="773" cy="260"/>
          </a:xfrm>
        </p:grpSpPr>
        <p:grpSp>
          <p:nvGrpSpPr>
            <p:cNvPr id="715801" name="Group 25"/>
            <p:cNvGrpSpPr>
              <a:grpSpLocks/>
            </p:cNvGrpSpPr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715802" name="Line 26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15803" name="Group 27"/>
              <p:cNvGrpSpPr>
                <a:grpSpLocks/>
              </p:cNvGrpSpPr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715804" name="Rectangle 28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5805" name="Line 29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5806" name="Text Box 30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5807" name="Text Box 31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715808" name="Line 32"/>
          <p:cNvSpPr>
            <a:spLocks noChangeShapeType="1"/>
          </p:cNvSpPr>
          <p:nvPr/>
        </p:nvSpPr>
        <p:spPr bwMode="auto">
          <a:xfrm>
            <a:off x="3200400" y="469423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5809" name="Text Box 33"/>
          <p:cNvSpPr txBox="1">
            <a:spLocks noChangeArrowheads="1"/>
          </p:cNvSpPr>
          <p:nvPr/>
        </p:nvSpPr>
        <p:spPr bwMode="auto">
          <a:xfrm>
            <a:off x="3505200" y="1903413"/>
            <a:ext cx="222885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/>
              <a:t>q-&gt;next  = p-&gt;next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delete p ;</a:t>
            </a:r>
          </a:p>
        </p:txBody>
      </p:sp>
      <p:sp>
        <p:nvSpPr>
          <p:cNvPr id="715810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5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11686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删除结点 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33600" y="4556125"/>
            <a:ext cx="1143000" cy="396875"/>
            <a:chOff x="1344" y="3033"/>
            <a:chExt cx="720" cy="250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711689" name="Rectangle 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1690" name="Line 1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1691" name="Line 11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1692" name="Text Box 12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657600" y="4525963"/>
            <a:ext cx="762000" cy="396875"/>
            <a:chOff x="960" y="3129"/>
            <a:chExt cx="480" cy="250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711695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1696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1697" name="Text Box 17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711698" name="Text Box 18"/>
          <p:cNvSpPr txBox="1">
            <a:spLocks noChangeArrowheads="1"/>
          </p:cNvSpPr>
          <p:nvPr/>
        </p:nvSpPr>
        <p:spPr bwMode="auto">
          <a:xfrm>
            <a:off x="1512888" y="4479925"/>
            <a:ext cx="97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     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800600" y="4556125"/>
            <a:ext cx="762000" cy="304800"/>
            <a:chOff x="1632" y="2928"/>
            <a:chExt cx="480" cy="192"/>
          </a:xfrm>
        </p:grpSpPr>
        <p:sp>
          <p:nvSpPr>
            <p:cNvPr id="711700" name="Rectangle 2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1701" name="Line 2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1702" name="Line 22"/>
          <p:cNvSpPr>
            <a:spLocks noChangeShapeType="1"/>
          </p:cNvSpPr>
          <p:nvPr/>
        </p:nvSpPr>
        <p:spPr bwMode="auto">
          <a:xfrm>
            <a:off x="4343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1703" name="Text Box 23"/>
          <p:cNvSpPr txBox="1">
            <a:spLocks noChangeArrowheads="1"/>
          </p:cNvSpPr>
          <p:nvPr/>
        </p:nvSpPr>
        <p:spPr bwMode="auto">
          <a:xfrm>
            <a:off x="4864100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3</a:t>
            </a:r>
          </a:p>
        </p:txBody>
      </p:sp>
      <p:sp>
        <p:nvSpPr>
          <p:cNvPr id="711704" name="Line 24"/>
          <p:cNvSpPr>
            <a:spLocks noChangeShapeType="1"/>
          </p:cNvSpPr>
          <p:nvPr/>
        </p:nvSpPr>
        <p:spPr bwMode="auto">
          <a:xfrm>
            <a:off x="5486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943600" y="4556125"/>
            <a:ext cx="762000" cy="304800"/>
            <a:chOff x="1632" y="2928"/>
            <a:chExt cx="480" cy="192"/>
          </a:xfrm>
        </p:grpSpPr>
        <p:sp>
          <p:nvSpPr>
            <p:cNvPr id="711706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1707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1708" name="Text Box 28"/>
          <p:cNvSpPr txBox="1">
            <a:spLocks noChangeArrowheads="1"/>
          </p:cNvSpPr>
          <p:nvPr/>
        </p:nvSpPr>
        <p:spPr bwMode="auto">
          <a:xfrm>
            <a:off x="6029325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5</a:t>
            </a: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6629400" y="4525963"/>
            <a:ext cx="1227138" cy="412750"/>
            <a:chOff x="3744" y="2429"/>
            <a:chExt cx="773" cy="260"/>
          </a:xfrm>
        </p:grpSpPr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711711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711713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1714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1715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1716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711717" name="Line 37"/>
          <p:cNvSpPr>
            <a:spLocks noChangeShapeType="1"/>
          </p:cNvSpPr>
          <p:nvPr/>
        </p:nvSpPr>
        <p:spPr bwMode="auto">
          <a:xfrm>
            <a:off x="3200400" y="469423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876800" y="3810000"/>
            <a:ext cx="298450" cy="762000"/>
            <a:chOff x="1680" y="2400"/>
            <a:chExt cx="188" cy="480"/>
          </a:xfrm>
        </p:grpSpPr>
        <p:sp>
          <p:nvSpPr>
            <p:cNvPr id="711720" name="Line 40"/>
            <p:cNvSpPr>
              <a:spLocks noChangeShapeType="1"/>
            </p:cNvSpPr>
            <p:nvPr/>
          </p:nvSpPr>
          <p:spPr bwMode="auto">
            <a:xfrm>
              <a:off x="1824" y="259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721" name="Text Box 41"/>
            <p:cNvSpPr txBox="1">
              <a:spLocks noChangeArrowheads="1"/>
            </p:cNvSpPr>
            <p:nvPr/>
          </p:nvSpPr>
          <p:spPr bwMode="auto">
            <a:xfrm>
              <a:off x="1680" y="240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dirty="0"/>
                <a:t>p</a:t>
              </a:r>
            </a:p>
          </p:txBody>
        </p:sp>
      </p:grpSp>
      <p:sp>
        <p:nvSpPr>
          <p:cNvPr id="711726" name="Rectangle 4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44" name="AutoShape 57"/>
          <p:cNvSpPr>
            <a:spLocks noChangeArrowheads="1"/>
          </p:cNvSpPr>
          <p:nvPr/>
        </p:nvSpPr>
        <p:spPr bwMode="auto">
          <a:xfrm>
            <a:off x="4643438" y="1071546"/>
            <a:ext cx="3143272" cy="1643074"/>
          </a:xfrm>
          <a:prstGeom prst="cloudCallout">
            <a:avLst>
              <a:gd name="adj1" fmla="val -32011"/>
              <a:gd name="adj2" fmla="val 111613"/>
            </a:avLst>
          </a:prstGeom>
          <a:gradFill rotWithShape="0">
            <a:gsLst>
              <a:gs pos="0">
                <a:srgbClr val="33C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sz="20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若仅知指针 </a:t>
            </a:r>
            <a:r>
              <a:rPr lang="en-US" altLang="zh-CN" sz="20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zh-CN" altLang="en-US" sz="20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endParaRPr lang="en-US" altLang="zh-CN" sz="2000" b="1" i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0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如何？</a:t>
            </a:r>
            <a:endParaRPr lang="zh-CN" altLang="en-US" sz="3600" b="1" i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 autoUpdateAnimBg="0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5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  <p:sp>
        <p:nvSpPr>
          <p:cNvPr id="716806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176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16807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grpSp>
        <p:nvGrpSpPr>
          <p:cNvPr id="716808" name="Group 8"/>
          <p:cNvGrpSpPr>
            <a:grpSpLocks/>
          </p:cNvGrpSpPr>
          <p:nvPr/>
        </p:nvGrpSpPr>
        <p:grpSpPr bwMode="auto">
          <a:xfrm>
            <a:off x="5786438" y="3048000"/>
            <a:ext cx="2946400" cy="2870200"/>
            <a:chOff x="3616" y="1920"/>
            <a:chExt cx="1856" cy="1808"/>
          </a:xfrm>
        </p:grpSpPr>
        <p:sp>
          <p:nvSpPr>
            <p:cNvPr id="716809" name="Oval 9"/>
            <p:cNvSpPr>
              <a:spLocks noChangeArrowheads="1"/>
            </p:cNvSpPr>
            <p:nvPr/>
          </p:nvSpPr>
          <p:spPr bwMode="auto">
            <a:xfrm>
              <a:off x="3760" y="2020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10" name="Oval 10"/>
            <p:cNvSpPr>
              <a:spLocks noChangeArrowheads="1"/>
            </p:cNvSpPr>
            <p:nvPr/>
          </p:nvSpPr>
          <p:spPr bwMode="auto">
            <a:xfrm>
              <a:off x="4417" y="1920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1</a:t>
              </a:r>
            </a:p>
          </p:txBody>
        </p:sp>
        <p:sp>
          <p:nvSpPr>
            <p:cNvPr id="716811" name="Oval 11"/>
            <p:cNvSpPr>
              <a:spLocks noChangeArrowheads="1"/>
            </p:cNvSpPr>
            <p:nvPr/>
          </p:nvSpPr>
          <p:spPr bwMode="auto">
            <a:xfrm>
              <a:off x="4417" y="345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5</a:t>
              </a:r>
            </a:p>
          </p:txBody>
        </p:sp>
        <p:sp>
          <p:nvSpPr>
            <p:cNvPr id="716812" name="Oval 12"/>
            <p:cNvSpPr>
              <a:spLocks noChangeArrowheads="1"/>
            </p:cNvSpPr>
            <p:nvPr/>
          </p:nvSpPr>
          <p:spPr bwMode="auto">
            <a:xfrm>
              <a:off x="3616" y="267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7</a:t>
              </a:r>
            </a:p>
          </p:txBody>
        </p:sp>
        <p:sp>
          <p:nvSpPr>
            <p:cNvPr id="716813" name="Oval 13"/>
            <p:cNvSpPr>
              <a:spLocks noChangeArrowheads="1"/>
            </p:cNvSpPr>
            <p:nvPr/>
          </p:nvSpPr>
          <p:spPr bwMode="auto">
            <a:xfrm>
              <a:off x="4976" y="217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2</a:t>
              </a:r>
            </a:p>
          </p:txBody>
        </p:sp>
        <p:sp>
          <p:nvSpPr>
            <p:cNvPr id="716814" name="Oval 14"/>
            <p:cNvSpPr>
              <a:spLocks noChangeArrowheads="1"/>
            </p:cNvSpPr>
            <p:nvPr/>
          </p:nvSpPr>
          <p:spPr bwMode="auto">
            <a:xfrm>
              <a:off x="5024" y="3184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4</a:t>
              </a:r>
            </a:p>
          </p:txBody>
        </p:sp>
        <p:sp>
          <p:nvSpPr>
            <p:cNvPr id="716815" name="Oval 15"/>
            <p:cNvSpPr>
              <a:spLocks noChangeArrowheads="1"/>
            </p:cNvSpPr>
            <p:nvPr/>
          </p:nvSpPr>
          <p:spPr bwMode="auto">
            <a:xfrm>
              <a:off x="3808" y="3184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6</a:t>
              </a:r>
            </a:p>
          </p:txBody>
        </p:sp>
        <p:sp>
          <p:nvSpPr>
            <p:cNvPr id="716816" name="Oval 16"/>
            <p:cNvSpPr>
              <a:spLocks noChangeArrowheads="1"/>
            </p:cNvSpPr>
            <p:nvPr/>
          </p:nvSpPr>
          <p:spPr bwMode="auto">
            <a:xfrm>
              <a:off x="3824" y="217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8</a:t>
              </a:r>
            </a:p>
          </p:txBody>
        </p:sp>
        <p:sp>
          <p:nvSpPr>
            <p:cNvPr id="716817" name="Oval 17"/>
            <p:cNvSpPr>
              <a:spLocks noChangeArrowheads="1"/>
            </p:cNvSpPr>
            <p:nvPr/>
          </p:nvSpPr>
          <p:spPr bwMode="auto">
            <a:xfrm>
              <a:off x="5200" y="267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3</a:t>
              </a:r>
            </a:p>
          </p:txBody>
        </p:sp>
      </p:grpSp>
      <p:sp>
        <p:nvSpPr>
          <p:cNvPr id="716818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1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5" grpId="0" autoUpdateAnimBg="0"/>
      <p:bldP spid="716806" grpId="0" autoUpdateAnimBg="0"/>
      <p:bldP spid="716807" grpId="0" autoUpdateAnimBg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30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10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17831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grpSp>
        <p:nvGrpSpPr>
          <p:cNvPr id="717832" name="Group 8"/>
          <p:cNvGrpSpPr>
            <a:grpSpLocks/>
          </p:cNvGrpSpPr>
          <p:nvPr/>
        </p:nvGrpSpPr>
        <p:grpSpPr bwMode="auto">
          <a:xfrm>
            <a:off x="5786438" y="3048000"/>
            <a:ext cx="2946400" cy="2870200"/>
            <a:chOff x="3616" y="1920"/>
            <a:chExt cx="1856" cy="1808"/>
          </a:xfrm>
        </p:grpSpPr>
        <p:sp>
          <p:nvSpPr>
            <p:cNvPr id="717833" name="Oval 9"/>
            <p:cNvSpPr>
              <a:spLocks noChangeArrowheads="1"/>
            </p:cNvSpPr>
            <p:nvPr/>
          </p:nvSpPr>
          <p:spPr bwMode="auto">
            <a:xfrm>
              <a:off x="3760" y="2020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34" name="Oval 10"/>
            <p:cNvSpPr>
              <a:spLocks noChangeArrowheads="1"/>
            </p:cNvSpPr>
            <p:nvPr/>
          </p:nvSpPr>
          <p:spPr bwMode="auto">
            <a:xfrm>
              <a:off x="4417" y="1920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7835" name="Oval 11"/>
            <p:cNvSpPr>
              <a:spLocks noChangeArrowheads="1"/>
            </p:cNvSpPr>
            <p:nvPr/>
          </p:nvSpPr>
          <p:spPr bwMode="auto">
            <a:xfrm>
              <a:off x="4417" y="345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5</a:t>
              </a:r>
            </a:p>
          </p:txBody>
        </p:sp>
        <p:sp>
          <p:nvSpPr>
            <p:cNvPr id="717836" name="Oval 12"/>
            <p:cNvSpPr>
              <a:spLocks noChangeArrowheads="1"/>
            </p:cNvSpPr>
            <p:nvPr/>
          </p:nvSpPr>
          <p:spPr bwMode="auto">
            <a:xfrm>
              <a:off x="3616" y="267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7</a:t>
              </a:r>
            </a:p>
          </p:txBody>
        </p:sp>
        <p:sp>
          <p:nvSpPr>
            <p:cNvPr id="717837" name="Oval 13"/>
            <p:cNvSpPr>
              <a:spLocks noChangeArrowheads="1"/>
            </p:cNvSpPr>
            <p:nvPr/>
          </p:nvSpPr>
          <p:spPr bwMode="auto">
            <a:xfrm>
              <a:off x="4976" y="217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2</a:t>
              </a:r>
            </a:p>
          </p:txBody>
        </p:sp>
        <p:sp>
          <p:nvSpPr>
            <p:cNvPr id="717838" name="Oval 14"/>
            <p:cNvSpPr>
              <a:spLocks noChangeArrowheads="1"/>
            </p:cNvSpPr>
            <p:nvPr/>
          </p:nvSpPr>
          <p:spPr bwMode="auto">
            <a:xfrm>
              <a:off x="5024" y="3184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4</a:t>
              </a:r>
            </a:p>
          </p:txBody>
        </p:sp>
        <p:sp>
          <p:nvSpPr>
            <p:cNvPr id="717839" name="Oval 15"/>
            <p:cNvSpPr>
              <a:spLocks noChangeArrowheads="1"/>
            </p:cNvSpPr>
            <p:nvPr/>
          </p:nvSpPr>
          <p:spPr bwMode="auto">
            <a:xfrm>
              <a:off x="3808" y="3184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6</a:t>
              </a:r>
            </a:p>
          </p:txBody>
        </p:sp>
        <p:sp>
          <p:nvSpPr>
            <p:cNvPr id="717840" name="Oval 16"/>
            <p:cNvSpPr>
              <a:spLocks noChangeArrowheads="1"/>
            </p:cNvSpPr>
            <p:nvPr/>
          </p:nvSpPr>
          <p:spPr bwMode="auto">
            <a:xfrm>
              <a:off x="3824" y="217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8</a:t>
              </a:r>
            </a:p>
          </p:txBody>
        </p:sp>
        <p:sp>
          <p:nvSpPr>
            <p:cNvPr id="717841" name="Oval 17"/>
            <p:cNvSpPr>
              <a:spLocks noChangeArrowheads="1"/>
            </p:cNvSpPr>
            <p:nvPr/>
          </p:nvSpPr>
          <p:spPr bwMode="auto">
            <a:xfrm>
              <a:off x="5200" y="267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3</a:t>
              </a:r>
            </a:p>
          </p:txBody>
        </p:sp>
      </p:grpSp>
      <p:sp>
        <p:nvSpPr>
          <p:cNvPr id="717842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17845" name="Text Box 2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4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24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18855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grpSp>
        <p:nvGrpSpPr>
          <p:cNvPr id="718856" name="Group 8"/>
          <p:cNvGrpSpPr>
            <a:grpSpLocks/>
          </p:cNvGrpSpPr>
          <p:nvPr/>
        </p:nvGrpSpPr>
        <p:grpSpPr bwMode="auto">
          <a:xfrm>
            <a:off x="5786438" y="3048000"/>
            <a:ext cx="2946400" cy="2870200"/>
            <a:chOff x="3616" y="1920"/>
            <a:chExt cx="1856" cy="1808"/>
          </a:xfrm>
        </p:grpSpPr>
        <p:sp>
          <p:nvSpPr>
            <p:cNvPr id="718857" name="Oval 9"/>
            <p:cNvSpPr>
              <a:spLocks noChangeArrowheads="1"/>
            </p:cNvSpPr>
            <p:nvPr/>
          </p:nvSpPr>
          <p:spPr bwMode="auto">
            <a:xfrm>
              <a:off x="3760" y="2020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58" name="Oval 10"/>
            <p:cNvSpPr>
              <a:spLocks noChangeArrowheads="1"/>
            </p:cNvSpPr>
            <p:nvPr/>
          </p:nvSpPr>
          <p:spPr bwMode="auto">
            <a:xfrm>
              <a:off x="4417" y="1920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1</a:t>
              </a:r>
            </a:p>
          </p:txBody>
        </p:sp>
        <p:sp>
          <p:nvSpPr>
            <p:cNvPr id="718859" name="Oval 11"/>
            <p:cNvSpPr>
              <a:spLocks noChangeArrowheads="1"/>
            </p:cNvSpPr>
            <p:nvPr/>
          </p:nvSpPr>
          <p:spPr bwMode="auto">
            <a:xfrm>
              <a:off x="4417" y="345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5</a:t>
              </a:r>
            </a:p>
          </p:txBody>
        </p:sp>
        <p:sp>
          <p:nvSpPr>
            <p:cNvPr id="718860" name="Oval 12"/>
            <p:cNvSpPr>
              <a:spLocks noChangeArrowheads="1"/>
            </p:cNvSpPr>
            <p:nvPr/>
          </p:nvSpPr>
          <p:spPr bwMode="auto">
            <a:xfrm>
              <a:off x="3616" y="267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7</a:t>
              </a:r>
            </a:p>
          </p:txBody>
        </p:sp>
        <p:sp>
          <p:nvSpPr>
            <p:cNvPr id="718861" name="Oval 13"/>
            <p:cNvSpPr>
              <a:spLocks noChangeArrowheads="1"/>
            </p:cNvSpPr>
            <p:nvPr/>
          </p:nvSpPr>
          <p:spPr bwMode="auto">
            <a:xfrm>
              <a:off x="4976" y="217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862" name="Oval 14"/>
            <p:cNvSpPr>
              <a:spLocks noChangeArrowheads="1"/>
            </p:cNvSpPr>
            <p:nvPr/>
          </p:nvSpPr>
          <p:spPr bwMode="auto">
            <a:xfrm>
              <a:off x="5024" y="3184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4</a:t>
              </a:r>
            </a:p>
          </p:txBody>
        </p:sp>
        <p:sp>
          <p:nvSpPr>
            <p:cNvPr id="718863" name="Oval 15"/>
            <p:cNvSpPr>
              <a:spLocks noChangeArrowheads="1"/>
            </p:cNvSpPr>
            <p:nvPr/>
          </p:nvSpPr>
          <p:spPr bwMode="auto">
            <a:xfrm>
              <a:off x="3808" y="3184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6</a:t>
              </a:r>
            </a:p>
          </p:txBody>
        </p:sp>
        <p:sp>
          <p:nvSpPr>
            <p:cNvPr id="718864" name="Oval 16"/>
            <p:cNvSpPr>
              <a:spLocks noChangeArrowheads="1"/>
            </p:cNvSpPr>
            <p:nvPr/>
          </p:nvSpPr>
          <p:spPr bwMode="auto">
            <a:xfrm>
              <a:off x="3824" y="217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8</a:t>
              </a:r>
            </a:p>
          </p:txBody>
        </p:sp>
        <p:sp>
          <p:nvSpPr>
            <p:cNvPr id="718865" name="Oval 17"/>
            <p:cNvSpPr>
              <a:spLocks noChangeArrowheads="1"/>
            </p:cNvSpPr>
            <p:nvPr/>
          </p:nvSpPr>
          <p:spPr bwMode="auto">
            <a:xfrm>
              <a:off x="5200" y="267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3</a:t>
              </a:r>
            </a:p>
          </p:txBody>
        </p:sp>
      </p:grpSp>
      <p:sp>
        <p:nvSpPr>
          <p:cNvPr id="718866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18869" name="Text Box 2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8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24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19879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grpSp>
        <p:nvGrpSpPr>
          <p:cNvPr id="719880" name="Group 8"/>
          <p:cNvGrpSpPr>
            <a:grpSpLocks/>
          </p:cNvGrpSpPr>
          <p:nvPr/>
        </p:nvGrpSpPr>
        <p:grpSpPr bwMode="auto">
          <a:xfrm>
            <a:off x="5786438" y="3048000"/>
            <a:ext cx="2946400" cy="2870200"/>
            <a:chOff x="3616" y="1920"/>
            <a:chExt cx="1856" cy="1808"/>
          </a:xfrm>
        </p:grpSpPr>
        <p:sp>
          <p:nvSpPr>
            <p:cNvPr id="719881" name="Oval 9"/>
            <p:cNvSpPr>
              <a:spLocks noChangeArrowheads="1"/>
            </p:cNvSpPr>
            <p:nvPr/>
          </p:nvSpPr>
          <p:spPr bwMode="auto">
            <a:xfrm>
              <a:off x="3760" y="2020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82" name="Oval 10"/>
            <p:cNvSpPr>
              <a:spLocks noChangeArrowheads="1"/>
            </p:cNvSpPr>
            <p:nvPr/>
          </p:nvSpPr>
          <p:spPr bwMode="auto">
            <a:xfrm>
              <a:off x="4417" y="1920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1</a:t>
              </a:r>
            </a:p>
          </p:txBody>
        </p:sp>
        <p:sp>
          <p:nvSpPr>
            <p:cNvPr id="719883" name="Oval 11"/>
            <p:cNvSpPr>
              <a:spLocks noChangeArrowheads="1"/>
            </p:cNvSpPr>
            <p:nvPr/>
          </p:nvSpPr>
          <p:spPr bwMode="auto">
            <a:xfrm>
              <a:off x="4417" y="345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5</a:t>
              </a:r>
            </a:p>
          </p:txBody>
        </p:sp>
        <p:sp>
          <p:nvSpPr>
            <p:cNvPr id="719884" name="Oval 12"/>
            <p:cNvSpPr>
              <a:spLocks noChangeArrowheads="1"/>
            </p:cNvSpPr>
            <p:nvPr/>
          </p:nvSpPr>
          <p:spPr bwMode="auto">
            <a:xfrm>
              <a:off x="5200" y="267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FF9999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3</a:t>
              </a:r>
            </a:p>
          </p:txBody>
        </p:sp>
        <p:sp>
          <p:nvSpPr>
            <p:cNvPr id="719885" name="Oval 13"/>
            <p:cNvSpPr>
              <a:spLocks noChangeArrowheads="1"/>
            </p:cNvSpPr>
            <p:nvPr/>
          </p:nvSpPr>
          <p:spPr bwMode="auto">
            <a:xfrm>
              <a:off x="3616" y="267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7</a:t>
              </a:r>
            </a:p>
          </p:txBody>
        </p:sp>
        <p:sp>
          <p:nvSpPr>
            <p:cNvPr id="719886" name="Oval 14"/>
            <p:cNvSpPr>
              <a:spLocks noChangeArrowheads="1"/>
            </p:cNvSpPr>
            <p:nvPr/>
          </p:nvSpPr>
          <p:spPr bwMode="auto">
            <a:xfrm>
              <a:off x="4976" y="217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2</a:t>
              </a:r>
            </a:p>
          </p:txBody>
        </p:sp>
        <p:sp>
          <p:nvSpPr>
            <p:cNvPr id="719887" name="Oval 15"/>
            <p:cNvSpPr>
              <a:spLocks noChangeArrowheads="1"/>
            </p:cNvSpPr>
            <p:nvPr/>
          </p:nvSpPr>
          <p:spPr bwMode="auto">
            <a:xfrm>
              <a:off x="5024" y="3184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4</a:t>
              </a:r>
            </a:p>
          </p:txBody>
        </p:sp>
        <p:sp>
          <p:nvSpPr>
            <p:cNvPr id="719888" name="Oval 16"/>
            <p:cNvSpPr>
              <a:spLocks noChangeArrowheads="1"/>
            </p:cNvSpPr>
            <p:nvPr/>
          </p:nvSpPr>
          <p:spPr bwMode="auto">
            <a:xfrm>
              <a:off x="3808" y="3184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6</a:t>
              </a:r>
            </a:p>
          </p:txBody>
        </p:sp>
        <p:sp>
          <p:nvSpPr>
            <p:cNvPr id="719889" name="Oval 17"/>
            <p:cNvSpPr>
              <a:spLocks noChangeArrowheads="1"/>
            </p:cNvSpPr>
            <p:nvPr/>
          </p:nvSpPr>
          <p:spPr bwMode="auto">
            <a:xfrm>
              <a:off x="3824" y="217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8</a:t>
              </a:r>
            </a:p>
          </p:txBody>
        </p:sp>
      </p:grpSp>
      <p:sp>
        <p:nvSpPr>
          <p:cNvPr id="719890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19893" name="Text Box 2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2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24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20904" name="Oval 8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grpSp>
        <p:nvGrpSpPr>
          <p:cNvPr id="720905" name="Group 9"/>
          <p:cNvGrpSpPr>
            <a:grpSpLocks/>
          </p:cNvGrpSpPr>
          <p:nvPr/>
        </p:nvGrpSpPr>
        <p:grpSpPr bwMode="auto">
          <a:xfrm>
            <a:off x="5786438" y="3048000"/>
            <a:ext cx="2747962" cy="2870200"/>
            <a:chOff x="3645" y="1920"/>
            <a:chExt cx="1731" cy="1808"/>
          </a:xfrm>
        </p:grpSpPr>
        <p:sp>
          <p:nvSpPr>
            <p:cNvPr id="720906" name="Oval 10"/>
            <p:cNvSpPr>
              <a:spLocks noChangeArrowheads="1"/>
            </p:cNvSpPr>
            <p:nvPr/>
          </p:nvSpPr>
          <p:spPr bwMode="auto">
            <a:xfrm>
              <a:off x="3789" y="2020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07" name="Oval 11"/>
            <p:cNvSpPr>
              <a:spLocks noChangeArrowheads="1"/>
            </p:cNvSpPr>
            <p:nvPr/>
          </p:nvSpPr>
          <p:spPr bwMode="auto">
            <a:xfrm>
              <a:off x="4446" y="1920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1</a:t>
              </a:r>
            </a:p>
          </p:txBody>
        </p:sp>
        <p:sp>
          <p:nvSpPr>
            <p:cNvPr id="720908" name="Oval 12"/>
            <p:cNvSpPr>
              <a:spLocks noChangeArrowheads="1"/>
            </p:cNvSpPr>
            <p:nvPr/>
          </p:nvSpPr>
          <p:spPr bwMode="auto">
            <a:xfrm>
              <a:off x="4446" y="345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5</a:t>
              </a:r>
            </a:p>
          </p:txBody>
        </p:sp>
        <p:sp>
          <p:nvSpPr>
            <p:cNvPr id="720909" name="Oval 13"/>
            <p:cNvSpPr>
              <a:spLocks noChangeArrowheads="1"/>
            </p:cNvSpPr>
            <p:nvPr/>
          </p:nvSpPr>
          <p:spPr bwMode="auto">
            <a:xfrm>
              <a:off x="3645" y="267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7</a:t>
              </a:r>
            </a:p>
          </p:txBody>
        </p:sp>
        <p:sp>
          <p:nvSpPr>
            <p:cNvPr id="720910" name="Oval 14"/>
            <p:cNvSpPr>
              <a:spLocks noChangeArrowheads="1"/>
            </p:cNvSpPr>
            <p:nvPr/>
          </p:nvSpPr>
          <p:spPr bwMode="auto">
            <a:xfrm>
              <a:off x="5005" y="217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2</a:t>
              </a:r>
            </a:p>
          </p:txBody>
        </p:sp>
        <p:sp>
          <p:nvSpPr>
            <p:cNvPr id="720911" name="Oval 15"/>
            <p:cNvSpPr>
              <a:spLocks noChangeArrowheads="1"/>
            </p:cNvSpPr>
            <p:nvPr/>
          </p:nvSpPr>
          <p:spPr bwMode="auto">
            <a:xfrm>
              <a:off x="5053" y="3184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4</a:t>
              </a:r>
            </a:p>
          </p:txBody>
        </p:sp>
        <p:sp>
          <p:nvSpPr>
            <p:cNvPr id="720912" name="Oval 16"/>
            <p:cNvSpPr>
              <a:spLocks noChangeArrowheads="1"/>
            </p:cNvSpPr>
            <p:nvPr/>
          </p:nvSpPr>
          <p:spPr bwMode="auto">
            <a:xfrm>
              <a:off x="3837" y="3184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6</a:t>
              </a:r>
            </a:p>
          </p:txBody>
        </p:sp>
        <p:sp>
          <p:nvSpPr>
            <p:cNvPr id="720913" name="Oval 17"/>
            <p:cNvSpPr>
              <a:spLocks noChangeArrowheads="1"/>
            </p:cNvSpPr>
            <p:nvPr/>
          </p:nvSpPr>
          <p:spPr bwMode="auto">
            <a:xfrm>
              <a:off x="3853" y="217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8</a:t>
              </a:r>
            </a:p>
          </p:txBody>
        </p:sp>
      </p:grpSp>
      <p:sp>
        <p:nvSpPr>
          <p:cNvPr id="720914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20917" name="Text Box 2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4" grpId="0" animBg="1" autoUpdateAnimBg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6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39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21927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21928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929" name="Oval 9"/>
          <p:cNvSpPr>
            <a:spLocks noChangeArrowheads="1"/>
          </p:cNvSpPr>
          <p:nvPr/>
        </p:nvSpPr>
        <p:spPr bwMode="auto">
          <a:xfrm>
            <a:off x="7058025" y="30480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21930" name="Oval 10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21931" name="Oval 11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21932" name="Oval 12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21933" name="Oval 13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21934" name="Oval 14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721935" name="Oval 15"/>
          <p:cNvSpPr>
            <a:spLocks noChangeArrowheads="1"/>
          </p:cNvSpPr>
          <p:nvPr/>
        </p:nvSpPr>
        <p:spPr bwMode="auto">
          <a:xfrm>
            <a:off x="60912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21936" name="Oval 16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21937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21940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775" y="1000108"/>
            <a:ext cx="6983413" cy="538461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#include&lt;</a:t>
            </a:r>
            <a:r>
              <a:rPr lang="en-US" altLang="zh-CN" sz="2000" b="1" dirty="0" err="1" smtClean="0"/>
              <a:t>iostream</a:t>
            </a:r>
            <a:r>
              <a:rPr lang="en-US" altLang="zh-CN" sz="2000" b="1" dirty="0" smtClean="0"/>
              <a:t>&gt;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using namespace std;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main()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{   double a=123.456, b=456.789;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,*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 = 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*)(&amp;a);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 = 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*)(&amp;b);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&lt;&lt;"a="&lt;&lt;a&lt;&lt;"\</a:t>
            </a:r>
            <a:r>
              <a:rPr lang="en-US" altLang="zh-CN" sz="2000" b="1" dirty="0" err="1" smtClean="0"/>
              <a:t>tb</a:t>
            </a:r>
            <a:r>
              <a:rPr lang="en-US" altLang="zh-CN" sz="2000" b="1" dirty="0" smtClean="0"/>
              <a:t>="&lt;&lt;b&lt;&lt;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     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=(*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)^*(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);     *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=(*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)^(*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);     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=(*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)^(*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);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++;   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++;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     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=(*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)^*(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);     *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=(*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)^(*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);     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=(*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)^(*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);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&lt;&lt;"a="&lt;&lt;a&lt;&lt;"\</a:t>
            </a:r>
            <a:r>
              <a:rPr lang="en-US" altLang="zh-CN" sz="2000" b="1" dirty="0" err="1" smtClean="0"/>
              <a:t>tb</a:t>
            </a:r>
            <a:r>
              <a:rPr lang="en-US" altLang="zh-CN" sz="2000" b="1" dirty="0" smtClean="0"/>
              <a:t>="&lt;&lt;b&lt;&lt;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}</a:t>
            </a:r>
          </a:p>
        </p:txBody>
      </p:sp>
      <p:sp>
        <p:nvSpPr>
          <p:cNvPr id="27651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5-5】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浮点变量交换</a:t>
            </a:r>
            <a:endParaRPr lang="zh-CN" altLang="en-US" sz="2400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837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328735"/>
            <a:ext cx="4286250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651" grpId="0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50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46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22951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22952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2953" name="Oval 9"/>
          <p:cNvSpPr>
            <a:spLocks noChangeArrowheads="1"/>
          </p:cNvSpPr>
          <p:nvPr/>
        </p:nvSpPr>
        <p:spPr bwMode="auto">
          <a:xfrm>
            <a:off x="7058025" y="30480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22954" name="Oval 10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722955" name="Oval 11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22956" name="Oval 12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22957" name="Oval 13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22958" name="Oval 14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22959" name="Oval 15"/>
          <p:cNvSpPr>
            <a:spLocks noChangeArrowheads="1"/>
          </p:cNvSpPr>
          <p:nvPr/>
        </p:nvSpPr>
        <p:spPr bwMode="auto">
          <a:xfrm>
            <a:off x="60912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22960" name="Oval 16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22961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22964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24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23975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23976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977" name="Oval 9"/>
          <p:cNvSpPr>
            <a:spLocks noChangeArrowheads="1"/>
          </p:cNvSpPr>
          <p:nvPr/>
        </p:nvSpPr>
        <p:spPr bwMode="auto">
          <a:xfrm>
            <a:off x="7058025" y="30480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23978" name="Oval 10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23979" name="Oval 11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23980" name="Oval 12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23981" name="Oval 13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23982" name="Oval 14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23983" name="Oval 15"/>
          <p:cNvSpPr>
            <a:spLocks noChangeArrowheads="1"/>
          </p:cNvSpPr>
          <p:nvPr/>
        </p:nvSpPr>
        <p:spPr bwMode="auto">
          <a:xfrm>
            <a:off x="60912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23984" name="Oval 16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23985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23988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8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46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24999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25000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01" name="Oval 9"/>
          <p:cNvSpPr>
            <a:spLocks noChangeArrowheads="1"/>
          </p:cNvSpPr>
          <p:nvPr/>
        </p:nvSpPr>
        <p:spPr bwMode="auto">
          <a:xfrm>
            <a:off x="7058025" y="30480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25002" name="Oval 10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25003" name="Oval 11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25004" name="Oval 12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25005" name="Oval 13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25006" name="Oval 14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25007" name="Oval 15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25008" name="Oval 16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25009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25012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2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07" grpId="0" animBg="1" autoUpdateAnimBg="0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22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32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26023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26024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5" name="Oval 9"/>
          <p:cNvSpPr>
            <a:spLocks noChangeArrowheads="1"/>
          </p:cNvSpPr>
          <p:nvPr/>
        </p:nvSpPr>
        <p:spPr bwMode="auto">
          <a:xfrm>
            <a:off x="7058025" y="30480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26026" name="Oval 10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26027" name="Oval 11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26028" name="Oval 12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726029" name="Oval 13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26030" name="Oval 14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26031" name="Oval 15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26032" name="Oval 16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2603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26036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6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24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27047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27048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49" name="Oval 9"/>
          <p:cNvSpPr>
            <a:spLocks noChangeArrowheads="1"/>
          </p:cNvSpPr>
          <p:nvPr/>
        </p:nvSpPr>
        <p:spPr bwMode="auto">
          <a:xfrm>
            <a:off x="7058025" y="30480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27050" name="Oval 10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27051" name="Oval 11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27052" name="Oval 12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27053" name="Oval 13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27054" name="Oval 14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27055" name="Oval 15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27056" name="Oval 16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8</a:t>
            </a:r>
          </a:p>
        </p:txBody>
      </p:sp>
      <p:sp>
        <p:nvSpPr>
          <p:cNvPr id="727057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27060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70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24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28071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28072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073" name="Oval 9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28074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28075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28076" name="Oval 12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28077" name="Oval 13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28078" name="Oval 14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28079" name="Oval 15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28080" name="Oval 16"/>
          <p:cNvSpPr>
            <a:spLocks noChangeArrowheads="1"/>
          </p:cNvSpPr>
          <p:nvPr/>
        </p:nvSpPr>
        <p:spPr bwMode="auto">
          <a:xfrm>
            <a:off x="7058025" y="30480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28081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28084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4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39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29095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29096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9097" name="Oval 9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29098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29099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29100" name="Oval 12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29101" name="Oval 13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29102" name="Oval 14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29103" name="Oval 15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29104" name="Oval 16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29105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29108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2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04" grpId="0" animBg="1" autoUpdateAnimBg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8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46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30119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30120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21" name="Oval 9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30122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30123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30124" name="Oval 12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30125" name="Oval 13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30126" name="Oval 14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30127" name="Oval 15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30128" name="Oval 16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30129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30132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2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32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31143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31144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1145" name="Oval 9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31146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31147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31148" name="Oval 12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31149" name="Oval 13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731150" name="Oval 14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31151" name="Oval 15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31152" name="Oval 16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3115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31156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6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176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32167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32168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2169" name="Oval 9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32170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32171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32172" name="Oval 12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32173" name="Oval 13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32174" name="Oval 14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32175" name="Oval 15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32176" name="Oval 16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32177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32180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5.1 </a:t>
            </a:r>
            <a:r>
              <a:rPr lang="zh-CN" altLang="en-US" sz="32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位运算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971550" y="1230313"/>
            <a:ext cx="7345363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位运算符</a:t>
            </a:r>
            <a:endParaRPr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&amp;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按位与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			&amp;=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按位与赋值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	</a:t>
            </a:r>
          </a:p>
          <a:p>
            <a:pPr algn="l">
              <a:lnSpc>
                <a:spcPct val="200000"/>
              </a:lnSpc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|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按位或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			|=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按位或赋值</a:t>
            </a:r>
            <a:endParaRPr lang="en-US" altLang="zh-CN" sz="2000" b="1" dirty="0"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^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按位异或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		^=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按位异或赋值</a:t>
            </a:r>
            <a:endParaRPr lang="en-US" altLang="zh-CN" sz="2000" b="1" dirty="0"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&lt;&lt;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左移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			&lt;&lt;=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左移赋值</a:t>
            </a:r>
            <a:endParaRPr lang="en-US" altLang="zh-CN" sz="2000" b="1" dirty="0"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&gt;&gt;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右移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			&gt;&gt;=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右移赋值</a:t>
            </a:r>
            <a:endParaRPr lang="en-US" altLang="zh-CN" sz="2000" b="1" dirty="0"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~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按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位取反</a:t>
            </a:r>
            <a:endParaRPr lang="zh-CN" altLang="en-US" sz="2000" b="1" dirty="0"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500042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位运算的优先级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1538" y="1643050"/>
            <a:ext cx="60722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算术运算符</a:t>
            </a:r>
            <a:endParaRPr lang="en-US" altLang="zh-CN" smtClean="0"/>
          </a:p>
          <a:p>
            <a:r>
              <a:rPr lang="zh-CN" altLang="en-US" smtClean="0"/>
              <a:t>↓</a:t>
            </a:r>
            <a:endParaRPr lang="en-US" altLang="zh-CN" smtClean="0"/>
          </a:p>
          <a:p>
            <a:r>
              <a:rPr lang="zh-CN" altLang="en-US" smtClean="0">
                <a:solidFill>
                  <a:schemeClr val="accent1"/>
                </a:solidFill>
              </a:rPr>
              <a:t>左移、右移</a:t>
            </a:r>
            <a:endParaRPr lang="en-US" altLang="zh-CN" smtClean="0">
              <a:solidFill>
                <a:schemeClr val="accent1"/>
              </a:solidFill>
            </a:endParaRPr>
          </a:p>
          <a:p>
            <a:r>
              <a:rPr lang="zh-CN" altLang="en-US" smtClean="0"/>
              <a:t>↓</a:t>
            </a:r>
            <a:endParaRPr lang="en-US" altLang="zh-CN" smtClean="0"/>
          </a:p>
          <a:p>
            <a:r>
              <a:rPr lang="zh-CN" altLang="en-US" smtClean="0"/>
              <a:t>比较运算符</a:t>
            </a:r>
            <a:endParaRPr lang="en-US" altLang="zh-CN" smtClean="0"/>
          </a:p>
          <a:p>
            <a:r>
              <a:rPr lang="zh-CN" altLang="en-US" smtClean="0"/>
              <a:t>↓</a:t>
            </a:r>
            <a:endParaRPr lang="en-US" altLang="zh-CN" smtClean="0"/>
          </a:p>
          <a:p>
            <a:r>
              <a:rPr lang="zh-CN" altLang="en-US" smtClean="0">
                <a:solidFill>
                  <a:schemeClr val="accent1"/>
                </a:solidFill>
              </a:rPr>
              <a:t>按位与、按位或、按位</a:t>
            </a:r>
            <a:r>
              <a:rPr lang="zh-CN" altLang="en-US" smtClean="0">
                <a:solidFill>
                  <a:schemeClr val="accent1"/>
                </a:solidFill>
              </a:rPr>
              <a:t>异</a:t>
            </a:r>
            <a:r>
              <a:rPr lang="zh-CN" altLang="en-US" smtClean="0">
                <a:solidFill>
                  <a:schemeClr val="accent1"/>
                </a:solidFill>
              </a:rPr>
              <a:t>或</a:t>
            </a:r>
            <a:endParaRPr lang="en-US" altLang="zh-CN" smtClean="0">
              <a:solidFill>
                <a:schemeClr val="accent1"/>
              </a:solidFill>
            </a:endParaRPr>
          </a:p>
          <a:p>
            <a:r>
              <a:rPr lang="zh-CN" altLang="en-US" smtClean="0"/>
              <a:t>↓</a:t>
            </a:r>
            <a:endParaRPr lang="en-US" altLang="zh-CN" smtClean="0"/>
          </a:p>
          <a:p>
            <a:r>
              <a:rPr lang="zh-CN" altLang="en-US" smtClean="0"/>
              <a:t>逻辑运算符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90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32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33191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33192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3193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33194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33195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33196" name="Oval 12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33197" name="Oval 13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33198" name="Oval 14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33199" name="Oval 15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33200" name="Oval 16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33201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33204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93" grpId="0" animBg="1" autoUpdateAnimBg="0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24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34215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34216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4217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34218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34219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734220" name="Oval 12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34221" name="Oval 13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34222" name="Oval 14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34223" name="Oval 15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34224" name="Oval 16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34225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34228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8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24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35239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35240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5241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35242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35243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35244" name="Oval 12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35245" name="Oval 13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35246" name="Oval 14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35247" name="Oval 15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8</a:t>
            </a:r>
          </a:p>
        </p:txBody>
      </p:sp>
      <p:sp>
        <p:nvSpPr>
          <p:cNvPr id="735248" name="Oval 16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35249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35252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62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176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36263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36264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65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36266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36267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36268" name="Oval 12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36269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36270" name="Oval 14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36271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36272" name="Oval 16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3627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36276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6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32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37287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37288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289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37290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37291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37292" name="Oval 12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37293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37294" name="Oval 14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37295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37296" name="Oval 16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37297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37300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3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96" grpId="0" animBg="1" autoUpdateAnimBg="0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0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32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38311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38312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8313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38314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38315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38316" name="Oval 12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738317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38318" name="Oval 14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38319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38320" name="Oval 16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38321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38324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4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24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39335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39336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37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39338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39339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739340" name="Oval 12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39341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39342" name="Oval 14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39343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39344" name="Oval 16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39345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39348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8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10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40360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0361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40362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40363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40364" name="Oval 12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40365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40366" name="Oval 14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40367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40368" name="Oval 16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40369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40372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82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32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41383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41384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1385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41386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41387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41388" name="Oval 12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41389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41390" name="Oval 14"/>
          <p:cNvSpPr>
            <a:spLocks noChangeArrowheads="1"/>
          </p:cNvSpPr>
          <p:nvPr/>
        </p:nvSpPr>
        <p:spPr bwMode="auto">
          <a:xfrm>
            <a:off x="4114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41391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41392" name="Oval 16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4139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41396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4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90" grpId="0" animBg="1" autoUpdateAnimBg="0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6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176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42407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42408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2409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42410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42411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42412" name="Oval 12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742413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42414" name="Oval 14"/>
          <p:cNvSpPr>
            <a:spLocks noChangeArrowheads="1"/>
          </p:cNvSpPr>
          <p:nvPr/>
        </p:nvSpPr>
        <p:spPr bwMode="auto">
          <a:xfrm>
            <a:off x="4114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42415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42416" name="Oval 16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42417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42420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30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46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43431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43432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3433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43434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43435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743436" name="Oval 12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43437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43438" name="Oval 14"/>
          <p:cNvSpPr>
            <a:spLocks noChangeArrowheads="1"/>
          </p:cNvSpPr>
          <p:nvPr/>
        </p:nvSpPr>
        <p:spPr bwMode="auto">
          <a:xfrm>
            <a:off x="4114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43439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43440" name="Oval 16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43441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43444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4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32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44455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44456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4457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44458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44459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44460" name="Oval 12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44461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44462" name="Oval 14"/>
          <p:cNvSpPr>
            <a:spLocks noChangeArrowheads="1"/>
          </p:cNvSpPr>
          <p:nvPr/>
        </p:nvSpPr>
        <p:spPr bwMode="auto">
          <a:xfrm>
            <a:off x="4114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44463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44464" name="Oval 16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44465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44468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8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176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45479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45480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5481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45482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45483" name="Oval 11"/>
          <p:cNvSpPr>
            <a:spLocks noChangeArrowheads="1"/>
          </p:cNvSpPr>
          <p:nvPr/>
        </p:nvSpPr>
        <p:spPr bwMode="auto">
          <a:xfrm>
            <a:off x="4724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45484" name="Oval 12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45485" name="Oval 13"/>
          <p:cNvSpPr>
            <a:spLocks noChangeArrowheads="1"/>
          </p:cNvSpPr>
          <p:nvPr/>
        </p:nvSpPr>
        <p:spPr bwMode="auto">
          <a:xfrm>
            <a:off x="4114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45486" name="Oval 14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45487" name="Oval 15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45488" name="Oval 16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45489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45492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4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83" grpId="0" animBg="1" autoUpdateAnimBg="0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502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176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46503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46504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6505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46506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46507" name="Oval 11"/>
          <p:cNvSpPr>
            <a:spLocks noChangeArrowheads="1"/>
          </p:cNvSpPr>
          <p:nvPr/>
        </p:nvSpPr>
        <p:spPr bwMode="auto">
          <a:xfrm>
            <a:off x="4724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46508" name="Oval 12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46509" name="Oval 13"/>
          <p:cNvSpPr>
            <a:spLocks noChangeArrowheads="1"/>
          </p:cNvSpPr>
          <p:nvPr/>
        </p:nvSpPr>
        <p:spPr bwMode="auto">
          <a:xfrm>
            <a:off x="4114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46510" name="Oval 14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46511" name="Oval 15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46512" name="Oval 16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74651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46516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10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47527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47528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29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47530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47531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47532" name="Oval 12"/>
          <p:cNvSpPr>
            <a:spLocks noChangeArrowheads="1"/>
          </p:cNvSpPr>
          <p:nvPr/>
        </p:nvSpPr>
        <p:spPr bwMode="auto">
          <a:xfrm>
            <a:off x="4724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47533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47534" name="Oval 14"/>
          <p:cNvSpPr>
            <a:spLocks noChangeArrowheads="1"/>
          </p:cNvSpPr>
          <p:nvPr/>
        </p:nvSpPr>
        <p:spPr bwMode="auto">
          <a:xfrm>
            <a:off x="4114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47535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47536" name="Oval 16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47537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47540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50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176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48551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48552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8553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48554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48555" name="Oval 11"/>
          <p:cNvSpPr>
            <a:spLocks noChangeArrowheads="1"/>
          </p:cNvSpPr>
          <p:nvPr/>
        </p:nvSpPr>
        <p:spPr bwMode="auto">
          <a:xfrm>
            <a:off x="5334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48556" name="Oval 12"/>
          <p:cNvSpPr>
            <a:spLocks noChangeArrowheads="1"/>
          </p:cNvSpPr>
          <p:nvPr/>
        </p:nvSpPr>
        <p:spPr bwMode="auto">
          <a:xfrm>
            <a:off x="4724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48557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48558" name="Oval 14"/>
          <p:cNvSpPr>
            <a:spLocks noChangeArrowheads="1"/>
          </p:cNvSpPr>
          <p:nvPr/>
        </p:nvSpPr>
        <p:spPr bwMode="auto">
          <a:xfrm>
            <a:off x="4114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48559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48560" name="Oval 16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48561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48564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4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55" grpId="0" animBg="1" autoUpdateAnimBg="0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4" name="Text Box 6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grpSp>
        <p:nvGrpSpPr>
          <p:cNvPr id="749575" name="Group 7"/>
          <p:cNvGrpSpPr>
            <a:grpSpLocks/>
          </p:cNvGrpSpPr>
          <p:nvPr/>
        </p:nvGrpSpPr>
        <p:grpSpPr bwMode="auto">
          <a:xfrm>
            <a:off x="463550" y="2054225"/>
            <a:ext cx="8223250" cy="519113"/>
            <a:chOff x="340" y="1392"/>
            <a:chExt cx="5180" cy="327"/>
          </a:xfrm>
        </p:grpSpPr>
        <p:sp>
          <p:nvSpPr>
            <p:cNvPr id="749576" name="Text Box 8"/>
            <p:cNvSpPr txBox="1">
              <a:spLocks noChangeArrowheads="1"/>
            </p:cNvSpPr>
            <p:nvPr/>
          </p:nvSpPr>
          <p:spPr bwMode="auto">
            <a:xfrm>
              <a:off x="340" y="1392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head</a:t>
              </a:r>
            </a:p>
          </p:txBody>
        </p:sp>
        <p:grpSp>
          <p:nvGrpSpPr>
            <p:cNvPr id="749577" name="Group 9"/>
            <p:cNvGrpSpPr>
              <a:grpSpLocks/>
            </p:cNvGrpSpPr>
            <p:nvPr/>
          </p:nvGrpSpPr>
          <p:grpSpPr bwMode="auto">
            <a:xfrm>
              <a:off x="708" y="1575"/>
              <a:ext cx="4812" cy="144"/>
              <a:chOff x="708" y="1575"/>
              <a:chExt cx="4812" cy="144"/>
            </a:xfrm>
          </p:grpSpPr>
          <p:grpSp>
            <p:nvGrpSpPr>
              <p:cNvPr id="749578" name="Group 10"/>
              <p:cNvGrpSpPr>
                <a:grpSpLocks/>
              </p:cNvGrpSpPr>
              <p:nvPr/>
            </p:nvGrpSpPr>
            <p:grpSpPr bwMode="auto">
              <a:xfrm>
                <a:off x="948" y="1575"/>
                <a:ext cx="432" cy="144"/>
                <a:chOff x="4224" y="2492"/>
                <a:chExt cx="432" cy="144"/>
              </a:xfrm>
            </p:grpSpPr>
            <p:sp>
              <p:nvSpPr>
                <p:cNvPr id="749579" name="Rectangle 11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749580" name="Line 12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49581" name="Line 13"/>
              <p:cNvSpPr>
                <a:spLocks noChangeShapeType="1"/>
              </p:cNvSpPr>
              <p:nvPr/>
            </p:nvSpPr>
            <p:spPr bwMode="auto">
              <a:xfrm>
                <a:off x="708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49582" name="Group 14"/>
              <p:cNvGrpSpPr>
                <a:grpSpLocks/>
              </p:cNvGrpSpPr>
              <p:nvPr/>
            </p:nvGrpSpPr>
            <p:grpSpPr bwMode="auto">
              <a:xfrm>
                <a:off x="1284" y="1575"/>
                <a:ext cx="672" cy="144"/>
                <a:chOff x="1276" y="1004"/>
                <a:chExt cx="672" cy="144"/>
              </a:xfrm>
            </p:grpSpPr>
            <p:grpSp>
              <p:nvGrpSpPr>
                <p:cNvPr id="749583" name="Group 15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4958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74958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49586" name="Line 18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9587" name="Group 19"/>
              <p:cNvGrpSpPr>
                <a:grpSpLocks/>
              </p:cNvGrpSpPr>
              <p:nvPr/>
            </p:nvGrpSpPr>
            <p:grpSpPr bwMode="auto">
              <a:xfrm>
                <a:off x="1860" y="1575"/>
                <a:ext cx="672" cy="144"/>
                <a:chOff x="1276" y="1004"/>
                <a:chExt cx="672" cy="144"/>
              </a:xfrm>
            </p:grpSpPr>
            <p:grpSp>
              <p:nvGrpSpPr>
                <p:cNvPr id="749588" name="Group 20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4958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74959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49591" name="Line 23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9592" name="Group 24"/>
              <p:cNvGrpSpPr>
                <a:grpSpLocks/>
              </p:cNvGrpSpPr>
              <p:nvPr/>
            </p:nvGrpSpPr>
            <p:grpSpPr bwMode="auto">
              <a:xfrm>
                <a:off x="2436" y="1575"/>
                <a:ext cx="672" cy="144"/>
                <a:chOff x="2688" y="1680"/>
                <a:chExt cx="672" cy="144"/>
              </a:xfrm>
            </p:grpSpPr>
            <p:grpSp>
              <p:nvGrpSpPr>
                <p:cNvPr id="749593" name="Group 25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74959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74959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49596" name="Line 28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9597" name="Group 29"/>
              <p:cNvGrpSpPr>
                <a:grpSpLocks/>
              </p:cNvGrpSpPr>
              <p:nvPr/>
            </p:nvGrpSpPr>
            <p:grpSpPr bwMode="auto">
              <a:xfrm>
                <a:off x="3012" y="1575"/>
                <a:ext cx="672" cy="144"/>
                <a:chOff x="3312" y="1680"/>
                <a:chExt cx="672" cy="144"/>
              </a:xfrm>
            </p:grpSpPr>
            <p:sp>
              <p:nvSpPr>
                <p:cNvPr id="749598" name="Rectangle 30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749599" name="Line 31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600" name="Line 32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9601" name="Group 33"/>
              <p:cNvGrpSpPr>
                <a:grpSpLocks/>
              </p:cNvGrpSpPr>
              <p:nvPr/>
            </p:nvGrpSpPr>
            <p:grpSpPr bwMode="auto">
              <a:xfrm>
                <a:off x="3588" y="1575"/>
                <a:ext cx="672" cy="144"/>
                <a:chOff x="3936" y="1680"/>
                <a:chExt cx="672" cy="144"/>
              </a:xfrm>
            </p:grpSpPr>
            <p:sp>
              <p:nvSpPr>
                <p:cNvPr id="749602" name="Rectangle 34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749603" name="Line 35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604" name="Line 36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9605" name="Group 37"/>
              <p:cNvGrpSpPr>
                <a:grpSpLocks/>
              </p:cNvGrpSpPr>
              <p:nvPr/>
            </p:nvGrpSpPr>
            <p:grpSpPr bwMode="auto">
              <a:xfrm>
                <a:off x="4164" y="1575"/>
                <a:ext cx="672" cy="144"/>
                <a:chOff x="3936" y="1680"/>
                <a:chExt cx="672" cy="144"/>
              </a:xfrm>
            </p:grpSpPr>
            <p:sp>
              <p:nvSpPr>
                <p:cNvPr id="749606" name="Rectangle 38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749607" name="Line 39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608" name="Line 40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9609" name="Group 41"/>
              <p:cNvGrpSpPr>
                <a:grpSpLocks/>
              </p:cNvGrpSpPr>
              <p:nvPr/>
            </p:nvGrpSpPr>
            <p:grpSpPr bwMode="auto">
              <a:xfrm>
                <a:off x="4740" y="1575"/>
                <a:ext cx="672" cy="144"/>
                <a:chOff x="3936" y="1680"/>
                <a:chExt cx="672" cy="144"/>
              </a:xfrm>
            </p:grpSpPr>
            <p:sp>
              <p:nvSpPr>
                <p:cNvPr id="749610" name="Rectangle 42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749611" name="Line 43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612" name="Line 44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49613" name="Line 45"/>
              <p:cNvSpPr>
                <a:spLocks noChangeShapeType="1"/>
              </p:cNvSpPr>
              <p:nvPr/>
            </p:nvSpPr>
            <p:spPr bwMode="auto">
              <a:xfrm>
                <a:off x="5328" y="1647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49614" name="AutoShape 46"/>
              <p:cNvCxnSpPr>
                <a:cxnSpLocks noChangeShapeType="1"/>
                <a:stCxn id="749613" idx="1"/>
                <a:endCxn id="749579" idx="1"/>
              </p:cNvCxnSpPr>
              <p:nvPr/>
            </p:nvCxnSpPr>
            <p:spPr bwMode="auto">
              <a:xfrm rot="5400000">
                <a:off x="3233" y="-638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</p:grpSp>
      <p:sp>
        <p:nvSpPr>
          <p:cNvPr id="749615" name="Text Box 47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	</a:t>
            </a:r>
            <a:r>
              <a:rPr lang="zh-CN" altLang="en-US" sz="1800" b="1"/>
              <a:t>找开始报数位置 </a:t>
            </a:r>
            <a:r>
              <a:rPr lang="en-US" altLang="zh-CN" sz="1800" b="1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/>
              <a:t>	while ( </a:t>
            </a:r>
            <a:r>
              <a:rPr lang="zh-CN" altLang="en-US" sz="1800" b="1" i="1"/>
              <a:t>表结点数 </a:t>
            </a:r>
            <a:r>
              <a:rPr lang="en-US" altLang="zh-CN" sz="1800" b="1" i="1"/>
              <a:t>&gt;1</a:t>
            </a:r>
            <a:r>
              <a:rPr lang="en-US" altLang="zh-CN" sz="1800" b="1"/>
              <a:t>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/>
              <a:t>	{ for ( </a:t>
            </a:r>
            <a:r>
              <a:rPr lang="en-US" altLang="zh-CN" sz="1800" b="1" i="1"/>
              <a:t>1 To interval</a:t>
            </a:r>
            <a:r>
              <a:rPr lang="en-US" altLang="zh-CN" sz="1800" b="1"/>
              <a:t>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/>
              <a:t>	      { </a:t>
            </a:r>
            <a:r>
              <a:rPr lang="zh-CN" altLang="en-US" sz="1800" b="1"/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/>
              <a:t>	         输出，删除第 </a:t>
            </a:r>
            <a:r>
              <a:rPr lang="en-US" altLang="zh-CN" sz="1800" b="1"/>
              <a:t>interval </a:t>
            </a:r>
            <a:r>
              <a:rPr lang="zh-CN" altLang="en-US" sz="1800" b="1"/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/>
              <a:t>	      </a:t>
            </a:r>
            <a:r>
              <a:rPr lang="en-US" altLang="zh-CN" sz="18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/>
              <a:t>	 }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/>
              <a:t>	</a:t>
            </a:r>
            <a:r>
              <a:rPr lang="zh-CN" altLang="en-US" sz="1800" b="1"/>
              <a:t>输出，删除最后一个结点 ； </a:t>
            </a:r>
          </a:p>
        </p:txBody>
      </p:sp>
      <p:sp>
        <p:nvSpPr>
          <p:cNvPr id="749616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49619" name="Text Box 5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4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4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4" grpId="0" autoUpdateAnimBg="0"/>
      <p:bldP spid="749615" grpId="0" autoUpdateAnimBg="0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598" name="Group 6"/>
          <p:cNvGrpSpPr>
            <a:grpSpLocks/>
          </p:cNvGrpSpPr>
          <p:nvPr/>
        </p:nvGrpSpPr>
        <p:grpSpPr bwMode="auto">
          <a:xfrm>
            <a:off x="463550" y="2054225"/>
            <a:ext cx="8223250" cy="519113"/>
            <a:chOff x="340" y="1392"/>
            <a:chExt cx="5180" cy="327"/>
          </a:xfrm>
        </p:grpSpPr>
        <p:sp>
          <p:nvSpPr>
            <p:cNvPr id="750599" name="Text Box 7"/>
            <p:cNvSpPr txBox="1">
              <a:spLocks noChangeArrowheads="1"/>
            </p:cNvSpPr>
            <p:nvPr/>
          </p:nvSpPr>
          <p:spPr bwMode="auto">
            <a:xfrm>
              <a:off x="340" y="1392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head</a:t>
              </a:r>
            </a:p>
          </p:txBody>
        </p:sp>
        <p:grpSp>
          <p:nvGrpSpPr>
            <p:cNvPr id="750600" name="Group 8"/>
            <p:cNvGrpSpPr>
              <a:grpSpLocks/>
            </p:cNvGrpSpPr>
            <p:nvPr/>
          </p:nvGrpSpPr>
          <p:grpSpPr bwMode="auto">
            <a:xfrm>
              <a:off x="708" y="1575"/>
              <a:ext cx="4812" cy="144"/>
              <a:chOff x="708" y="1575"/>
              <a:chExt cx="4812" cy="144"/>
            </a:xfrm>
          </p:grpSpPr>
          <p:grpSp>
            <p:nvGrpSpPr>
              <p:cNvPr id="750601" name="Group 9"/>
              <p:cNvGrpSpPr>
                <a:grpSpLocks/>
              </p:cNvGrpSpPr>
              <p:nvPr/>
            </p:nvGrpSpPr>
            <p:grpSpPr bwMode="auto">
              <a:xfrm>
                <a:off x="948" y="1575"/>
                <a:ext cx="432" cy="144"/>
                <a:chOff x="4224" y="2492"/>
                <a:chExt cx="432" cy="144"/>
              </a:xfrm>
            </p:grpSpPr>
            <p:sp>
              <p:nvSpPr>
                <p:cNvPr id="750602" name="Rectangle 1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750603" name="Line 1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0604" name="Line 12"/>
              <p:cNvSpPr>
                <a:spLocks noChangeShapeType="1"/>
              </p:cNvSpPr>
              <p:nvPr/>
            </p:nvSpPr>
            <p:spPr bwMode="auto">
              <a:xfrm>
                <a:off x="708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50605" name="Group 13"/>
              <p:cNvGrpSpPr>
                <a:grpSpLocks/>
              </p:cNvGrpSpPr>
              <p:nvPr/>
            </p:nvGrpSpPr>
            <p:grpSpPr bwMode="auto">
              <a:xfrm>
                <a:off x="1284" y="1575"/>
                <a:ext cx="672" cy="144"/>
                <a:chOff x="1276" y="1004"/>
                <a:chExt cx="672" cy="144"/>
              </a:xfrm>
            </p:grpSpPr>
            <p:grpSp>
              <p:nvGrpSpPr>
                <p:cNvPr id="750606" name="Group 14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060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75060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0609" name="Line 17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0610" name="Group 18"/>
              <p:cNvGrpSpPr>
                <a:grpSpLocks/>
              </p:cNvGrpSpPr>
              <p:nvPr/>
            </p:nvGrpSpPr>
            <p:grpSpPr bwMode="auto">
              <a:xfrm>
                <a:off x="1860" y="1575"/>
                <a:ext cx="672" cy="144"/>
                <a:chOff x="1276" y="1004"/>
                <a:chExt cx="672" cy="144"/>
              </a:xfrm>
            </p:grpSpPr>
            <p:grpSp>
              <p:nvGrpSpPr>
                <p:cNvPr id="750611" name="Group 19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061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75061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0614" name="Line 22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0615" name="Group 23"/>
              <p:cNvGrpSpPr>
                <a:grpSpLocks/>
              </p:cNvGrpSpPr>
              <p:nvPr/>
            </p:nvGrpSpPr>
            <p:grpSpPr bwMode="auto">
              <a:xfrm>
                <a:off x="2436" y="1575"/>
                <a:ext cx="672" cy="144"/>
                <a:chOff x="2688" y="1680"/>
                <a:chExt cx="672" cy="144"/>
              </a:xfrm>
            </p:grpSpPr>
            <p:grpSp>
              <p:nvGrpSpPr>
                <p:cNvPr id="750616" name="Group 24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75061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75061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0619" name="Line 27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0620" name="Group 28"/>
              <p:cNvGrpSpPr>
                <a:grpSpLocks/>
              </p:cNvGrpSpPr>
              <p:nvPr/>
            </p:nvGrpSpPr>
            <p:grpSpPr bwMode="auto">
              <a:xfrm>
                <a:off x="3012" y="1575"/>
                <a:ext cx="672" cy="144"/>
                <a:chOff x="3312" y="1680"/>
                <a:chExt cx="672" cy="144"/>
              </a:xfrm>
            </p:grpSpPr>
            <p:sp>
              <p:nvSpPr>
                <p:cNvPr id="750621" name="Rectangle 29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750622" name="Line 30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0623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0624" name="Group 32"/>
              <p:cNvGrpSpPr>
                <a:grpSpLocks/>
              </p:cNvGrpSpPr>
              <p:nvPr/>
            </p:nvGrpSpPr>
            <p:grpSpPr bwMode="auto">
              <a:xfrm>
                <a:off x="3588" y="1575"/>
                <a:ext cx="672" cy="144"/>
                <a:chOff x="3936" y="1680"/>
                <a:chExt cx="672" cy="144"/>
              </a:xfrm>
            </p:grpSpPr>
            <p:sp>
              <p:nvSpPr>
                <p:cNvPr id="750625" name="Rectangle 33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750626" name="Line 34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0627" name="Line 35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0628" name="Group 36"/>
              <p:cNvGrpSpPr>
                <a:grpSpLocks/>
              </p:cNvGrpSpPr>
              <p:nvPr/>
            </p:nvGrpSpPr>
            <p:grpSpPr bwMode="auto">
              <a:xfrm>
                <a:off x="4164" y="1575"/>
                <a:ext cx="672" cy="144"/>
                <a:chOff x="3936" y="1680"/>
                <a:chExt cx="672" cy="144"/>
              </a:xfrm>
            </p:grpSpPr>
            <p:sp>
              <p:nvSpPr>
                <p:cNvPr id="750629" name="Rectangle 37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750630" name="Line 38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0631" name="Line 39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0632" name="Group 40"/>
              <p:cNvGrpSpPr>
                <a:grpSpLocks/>
              </p:cNvGrpSpPr>
              <p:nvPr/>
            </p:nvGrpSpPr>
            <p:grpSpPr bwMode="auto">
              <a:xfrm>
                <a:off x="4740" y="1575"/>
                <a:ext cx="672" cy="144"/>
                <a:chOff x="3936" y="1680"/>
                <a:chExt cx="672" cy="144"/>
              </a:xfrm>
            </p:grpSpPr>
            <p:sp>
              <p:nvSpPr>
                <p:cNvPr id="750633" name="Rectangle 41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750634" name="Line 42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0635" name="Line 43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0636" name="Line 44"/>
              <p:cNvSpPr>
                <a:spLocks noChangeShapeType="1"/>
              </p:cNvSpPr>
              <p:nvPr/>
            </p:nvSpPr>
            <p:spPr bwMode="auto">
              <a:xfrm>
                <a:off x="5328" y="1647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50637" name="AutoShape 45"/>
              <p:cNvCxnSpPr>
                <a:cxnSpLocks noChangeShapeType="1"/>
                <a:stCxn id="750636" idx="1"/>
                <a:endCxn id="750602" idx="1"/>
              </p:cNvCxnSpPr>
              <p:nvPr/>
            </p:nvCxnSpPr>
            <p:spPr bwMode="auto">
              <a:xfrm rot="5400000">
                <a:off x="3233" y="-638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</p:grpSp>
      <p:grpSp>
        <p:nvGrpSpPr>
          <p:cNvPr id="750638" name="Group 46"/>
          <p:cNvGrpSpPr>
            <a:grpSpLocks/>
          </p:cNvGrpSpPr>
          <p:nvPr/>
        </p:nvGrpSpPr>
        <p:grpSpPr bwMode="auto">
          <a:xfrm>
            <a:off x="8007350" y="1735138"/>
            <a:ext cx="298450" cy="609600"/>
            <a:chOff x="4996" y="1248"/>
            <a:chExt cx="188" cy="384"/>
          </a:xfrm>
        </p:grpSpPr>
        <p:sp>
          <p:nvSpPr>
            <p:cNvPr id="750639" name="Line 47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640" name="Text Box 48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50641" name="Group 49"/>
          <p:cNvGrpSpPr>
            <a:grpSpLocks/>
          </p:cNvGrpSpPr>
          <p:nvPr/>
        </p:nvGrpSpPr>
        <p:grpSpPr bwMode="auto">
          <a:xfrm>
            <a:off x="1606550" y="1735138"/>
            <a:ext cx="298450" cy="609600"/>
            <a:chOff x="960" y="1248"/>
            <a:chExt cx="188" cy="384"/>
          </a:xfrm>
        </p:grpSpPr>
        <p:sp>
          <p:nvSpPr>
            <p:cNvPr id="750642" name="Line 50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643" name="Text Box 51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50644" name="Text Box 52"/>
          <p:cNvSpPr txBox="1">
            <a:spLocks noChangeArrowheads="1"/>
          </p:cNvSpPr>
          <p:nvPr/>
        </p:nvSpPr>
        <p:spPr bwMode="auto">
          <a:xfrm>
            <a:off x="3760788" y="1223963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1800" b="1">
                <a:solidFill>
                  <a:srgbClr val="0000FF"/>
                </a:solidFill>
                <a:latin typeface="宋体" pitchFamily="2" charset="-122"/>
              </a:rPr>
              <a:t>开始位置</a:t>
            </a:r>
            <a:r>
              <a:rPr lang="en-US" altLang="zh-CN" sz="1800" b="1">
                <a:solidFill>
                  <a:srgbClr val="0000FF"/>
                </a:solidFill>
                <a:latin typeface="宋体" pitchFamily="2" charset="-122"/>
              </a:rPr>
              <a:t>=2</a:t>
            </a:r>
          </a:p>
        </p:txBody>
      </p:sp>
      <p:sp>
        <p:nvSpPr>
          <p:cNvPr id="750645" name="Text Box 53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50646" name="Text Box 5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 b="1" i="1">
                <a:solidFill>
                  <a:srgbClr val="0000FF"/>
                </a:solidFill>
              </a:rPr>
              <a:t>找开始报数位置 </a:t>
            </a:r>
            <a:r>
              <a:rPr lang="en-US" altLang="zh-CN" sz="1800" b="1" i="1">
                <a:solidFill>
                  <a:srgbClr val="0000FF"/>
                </a:solidFill>
              </a:rPr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while ( </a:t>
            </a:r>
            <a:r>
              <a:rPr lang="zh-CN" altLang="en-US" sz="1800" i="1"/>
              <a:t>表结点数 </a:t>
            </a:r>
            <a:r>
              <a:rPr lang="en-US" altLang="zh-CN" sz="1800" i="1"/>
              <a:t>&gt;1</a:t>
            </a:r>
            <a:r>
              <a:rPr lang="en-US" altLang="zh-CN" sz="1800"/>
              <a:t>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{ for ( </a:t>
            </a:r>
            <a:r>
              <a:rPr lang="en-US" altLang="zh-CN" sz="1800" i="1"/>
              <a:t>1 To interval</a:t>
            </a:r>
            <a:r>
              <a:rPr lang="en-US" altLang="zh-CN" sz="1800"/>
              <a:t>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     { </a:t>
            </a:r>
            <a:r>
              <a:rPr lang="zh-CN" altLang="en-US" sz="1800"/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	         输出，删除第 </a:t>
            </a:r>
            <a:r>
              <a:rPr lang="en-US" altLang="zh-CN" sz="1800"/>
              <a:t>interval </a:t>
            </a:r>
            <a:r>
              <a:rPr lang="zh-CN" altLang="en-US" sz="1800"/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	      </a:t>
            </a:r>
            <a:r>
              <a:rPr lang="en-US" altLang="zh-CN" sz="1800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}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50647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50650" name="Text Box 5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75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44" grpId="0" autoUpdateAnimBg="0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622" name="Group 6"/>
          <p:cNvGrpSpPr>
            <a:grpSpLocks/>
          </p:cNvGrpSpPr>
          <p:nvPr/>
        </p:nvGrpSpPr>
        <p:grpSpPr bwMode="auto">
          <a:xfrm>
            <a:off x="463550" y="2054225"/>
            <a:ext cx="8223250" cy="519113"/>
            <a:chOff x="340" y="1392"/>
            <a:chExt cx="5180" cy="327"/>
          </a:xfrm>
        </p:grpSpPr>
        <p:sp>
          <p:nvSpPr>
            <p:cNvPr id="751623" name="Text Box 7"/>
            <p:cNvSpPr txBox="1">
              <a:spLocks noChangeArrowheads="1"/>
            </p:cNvSpPr>
            <p:nvPr/>
          </p:nvSpPr>
          <p:spPr bwMode="auto">
            <a:xfrm>
              <a:off x="340" y="1392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head</a:t>
              </a:r>
            </a:p>
          </p:txBody>
        </p:sp>
        <p:grpSp>
          <p:nvGrpSpPr>
            <p:cNvPr id="751624" name="Group 8"/>
            <p:cNvGrpSpPr>
              <a:grpSpLocks/>
            </p:cNvGrpSpPr>
            <p:nvPr/>
          </p:nvGrpSpPr>
          <p:grpSpPr bwMode="auto">
            <a:xfrm>
              <a:off x="708" y="1575"/>
              <a:ext cx="4812" cy="144"/>
              <a:chOff x="708" y="1575"/>
              <a:chExt cx="4812" cy="144"/>
            </a:xfrm>
          </p:grpSpPr>
          <p:grpSp>
            <p:nvGrpSpPr>
              <p:cNvPr id="751625" name="Group 9"/>
              <p:cNvGrpSpPr>
                <a:grpSpLocks/>
              </p:cNvGrpSpPr>
              <p:nvPr/>
            </p:nvGrpSpPr>
            <p:grpSpPr bwMode="auto">
              <a:xfrm>
                <a:off x="948" y="1575"/>
                <a:ext cx="432" cy="144"/>
                <a:chOff x="4224" y="2492"/>
                <a:chExt cx="432" cy="144"/>
              </a:xfrm>
            </p:grpSpPr>
            <p:sp>
              <p:nvSpPr>
                <p:cNvPr id="751626" name="Rectangle 1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751627" name="Line 1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1628" name="Line 12"/>
              <p:cNvSpPr>
                <a:spLocks noChangeShapeType="1"/>
              </p:cNvSpPr>
              <p:nvPr/>
            </p:nvSpPr>
            <p:spPr bwMode="auto">
              <a:xfrm>
                <a:off x="708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51629" name="Group 13"/>
              <p:cNvGrpSpPr>
                <a:grpSpLocks/>
              </p:cNvGrpSpPr>
              <p:nvPr/>
            </p:nvGrpSpPr>
            <p:grpSpPr bwMode="auto">
              <a:xfrm>
                <a:off x="1284" y="1575"/>
                <a:ext cx="672" cy="144"/>
                <a:chOff x="1276" y="1004"/>
                <a:chExt cx="672" cy="144"/>
              </a:xfrm>
            </p:grpSpPr>
            <p:grpSp>
              <p:nvGrpSpPr>
                <p:cNvPr id="751630" name="Group 14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163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75163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1633" name="Line 17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1634" name="Group 18"/>
              <p:cNvGrpSpPr>
                <a:grpSpLocks/>
              </p:cNvGrpSpPr>
              <p:nvPr/>
            </p:nvGrpSpPr>
            <p:grpSpPr bwMode="auto">
              <a:xfrm>
                <a:off x="1860" y="1575"/>
                <a:ext cx="672" cy="144"/>
                <a:chOff x="1276" y="1004"/>
                <a:chExt cx="672" cy="144"/>
              </a:xfrm>
            </p:grpSpPr>
            <p:grpSp>
              <p:nvGrpSpPr>
                <p:cNvPr id="751635" name="Group 19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163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75163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1638" name="Line 22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1639" name="Group 23"/>
              <p:cNvGrpSpPr>
                <a:grpSpLocks/>
              </p:cNvGrpSpPr>
              <p:nvPr/>
            </p:nvGrpSpPr>
            <p:grpSpPr bwMode="auto">
              <a:xfrm>
                <a:off x="2436" y="1575"/>
                <a:ext cx="672" cy="144"/>
                <a:chOff x="2688" y="1680"/>
                <a:chExt cx="672" cy="144"/>
              </a:xfrm>
            </p:grpSpPr>
            <p:grpSp>
              <p:nvGrpSpPr>
                <p:cNvPr id="751640" name="Group 24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75164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75164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1643" name="Line 27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1644" name="Group 28"/>
              <p:cNvGrpSpPr>
                <a:grpSpLocks/>
              </p:cNvGrpSpPr>
              <p:nvPr/>
            </p:nvGrpSpPr>
            <p:grpSpPr bwMode="auto">
              <a:xfrm>
                <a:off x="3012" y="1575"/>
                <a:ext cx="672" cy="144"/>
                <a:chOff x="3312" y="1680"/>
                <a:chExt cx="672" cy="144"/>
              </a:xfrm>
            </p:grpSpPr>
            <p:sp>
              <p:nvSpPr>
                <p:cNvPr id="751645" name="Rectangle 29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751646" name="Line 30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1647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1648" name="Group 32"/>
              <p:cNvGrpSpPr>
                <a:grpSpLocks/>
              </p:cNvGrpSpPr>
              <p:nvPr/>
            </p:nvGrpSpPr>
            <p:grpSpPr bwMode="auto">
              <a:xfrm>
                <a:off x="3588" y="1575"/>
                <a:ext cx="672" cy="144"/>
                <a:chOff x="3936" y="1680"/>
                <a:chExt cx="672" cy="144"/>
              </a:xfrm>
            </p:grpSpPr>
            <p:sp>
              <p:nvSpPr>
                <p:cNvPr id="751649" name="Rectangle 33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751650" name="Line 34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1651" name="Line 35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1652" name="Group 36"/>
              <p:cNvGrpSpPr>
                <a:grpSpLocks/>
              </p:cNvGrpSpPr>
              <p:nvPr/>
            </p:nvGrpSpPr>
            <p:grpSpPr bwMode="auto">
              <a:xfrm>
                <a:off x="4164" y="1575"/>
                <a:ext cx="672" cy="144"/>
                <a:chOff x="3936" y="1680"/>
                <a:chExt cx="672" cy="144"/>
              </a:xfrm>
            </p:grpSpPr>
            <p:sp>
              <p:nvSpPr>
                <p:cNvPr id="751653" name="Rectangle 37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751654" name="Line 38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1655" name="Line 39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1656" name="Group 40"/>
              <p:cNvGrpSpPr>
                <a:grpSpLocks/>
              </p:cNvGrpSpPr>
              <p:nvPr/>
            </p:nvGrpSpPr>
            <p:grpSpPr bwMode="auto">
              <a:xfrm>
                <a:off x="4740" y="1575"/>
                <a:ext cx="672" cy="144"/>
                <a:chOff x="3936" y="1680"/>
                <a:chExt cx="672" cy="144"/>
              </a:xfrm>
            </p:grpSpPr>
            <p:sp>
              <p:nvSpPr>
                <p:cNvPr id="751657" name="Rectangle 41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751658" name="Line 42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1659" name="Line 43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1660" name="Line 44"/>
              <p:cNvSpPr>
                <a:spLocks noChangeShapeType="1"/>
              </p:cNvSpPr>
              <p:nvPr/>
            </p:nvSpPr>
            <p:spPr bwMode="auto">
              <a:xfrm>
                <a:off x="5328" y="1647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51661" name="AutoShape 45"/>
              <p:cNvCxnSpPr>
                <a:cxnSpLocks noChangeShapeType="1"/>
                <a:stCxn id="751660" idx="1"/>
                <a:endCxn id="751626" idx="1"/>
              </p:cNvCxnSpPr>
              <p:nvPr/>
            </p:nvCxnSpPr>
            <p:spPr bwMode="auto">
              <a:xfrm rot="5400000">
                <a:off x="3233" y="-638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</p:grpSp>
      <p:grpSp>
        <p:nvGrpSpPr>
          <p:cNvPr id="751662" name="Group 46"/>
          <p:cNvGrpSpPr>
            <a:grpSpLocks/>
          </p:cNvGrpSpPr>
          <p:nvPr/>
        </p:nvGrpSpPr>
        <p:grpSpPr bwMode="auto">
          <a:xfrm>
            <a:off x="1377950" y="1735138"/>
            <a:ext cx="298450" cy="609600"/>
            <a:chOff x="4996" y="1248"/>
            <a:chExt cx="188" cy="384"/>
          </a:xfrm>
        </p:grpSpPr>
        <p:sp>
          <p:nvSpPr>
            <p:cNvPr id="751663" name="Line 47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1664" name="Text Box 48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51666" name="Group 50"/>
          <p:cNvGrpSpPr>
            <a:grpSpLocks/>
          </p:cNvGrpSpPr>
          <p:nvPr/>
        </p:nvGrpSpPr>
        <p:grpSpPr bwMode="auto">
          <a:xfrm>
            <a:off x="1606550" y="1735138"/>
            <a:ext cx="298450" cy="609600"/>
            <a:chOff x="960" y="1248"/>
            <a:chExt cx="188" cy="384"/>
          </a:xfrm>
        </p:grpSpPr>
        <p:sp>
          <p:nvSpPr>
            <p:cNvPr id="751667" name="Line 51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1668" name="Text Box 52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51669" name="Text Box 53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51670" name="Text Box 5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 b="1" i="1">
                <a:solidFill>
                  <a:srgbClr val="0000FF"/>
                </a:solidFill>
              </a:rPr>
              <a:t>找开始报数位置 </a:t>
            </a:r>
            <a:r>
              <a:rPr lang="en-US" altLang="zh-CN" sz="1800" b="1" i="1">
                <a:solidFill>
                  <a:srgbClr val="0000FF"/>
                </a:solidFill>
              </a:rPr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while ( </a:t>
            </a:r>
            <a:r>
              <a:rPr lang="zh-CN" altLang="en-US" sz="1800" i="1"/>
              <a:t>表结点数 </a:t>
            </a:r>
            <a:r>
              <a:rPr lang="en-US" altLang="zh-CN" sz="1800" i="1"/>
              <a:t>&gt;1</a:t>
            </a:r>
            <a:r>
              <a:rPr lang="en-US" altLang="zh-CN" sz="1800"/>
              <a:t>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{ for ( </a:t>
            </a:r>
            <a:r>
              <a:rPr lang="en-US" altLang="zh-CN" sz="1800" i="1"/>
              <a:t>1 To interval</a:t>
            </a:r>
            <a:r>
              <a:rPr lang="en-US" altLang="zh-CN" sz="1800"/>
              <a:t>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     { </a:t>
            </a:r>
            <a:r>
              <a:rPr lang="zh-CN" altLang="en-US" sz="1800"/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	         输出，删除第 </a:t>
            </a:r>
            <a:r>
              <a:rPr lang="en-US" altLang="zh-CN" sz="1800"/>
              <a:t>interval </a:t>
            </a:r>
            <a:r>
              <a:rPr lang="zh-CN" altLang="en-US" sz="1800"/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	      </a:t>
            </a:r>
            <a:r>
              <a:rPr lang="en-US" altLang="zh-CN" sz="1800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}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5167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51674" name="Text Box 5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  <p:sp>
        <p:nvSpPr>
          <p:cNvPr id="751675" name="Text Box 59"/>
          <p:cNvSpPr txBox="1">
            <a:spLocks noChangeArrowheads="1"/>
          </p:cNvSpPr>
          <p:nvPr/>
        </p:nvSpPr>
        <p:spPr bwMode="auto">
          <a:xfrm>
            <a:off x="3760788" y="1223963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1800" b="1">
                <a:solidFill>
                  <a:srgbClr val="0000FF"/>
                </a:solidFill>
                <a:latin typeface="宋体" pitchFamily="2" charset="-122"/>
              </a:rPr>
              <a:t>开始位置</a:t>
            </a:r>
            <a:r>
              <a:rPr lang="en-US" altLang="zh-CN" sz="1800" b="1">
                <a:solidFill>
                  <a:srgbClr val="0000FF"/>
                </a:solidFill>
                <a:latin typeface="宋体" pitchFamily="2" charset="-122"/>
              </a:rPr>
              <a:t>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1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1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1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1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6" name="Text Box 6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 b="1" i="1">
                <a:solidFill>
                  <a:srgbClr val="0000FF"/>
                </a:solidFill>
              </a:rPr>
              <a:t>找开始报数位置 </a:t>
            </a:r>
            <a:r>
              <a:rPr lang="en-US" altLang="zh-CN" sz="1800" b="1" i="1">
                <a:solidFill>
                  <a:srgbClr val="0000FF"/>
                </a:solidFill>
              </a:rPr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while ( </a:t>
            </a:r>
            <a:r>
              <a:rPr lang="zh-CN" altLang="en-US" sz="1800" i="1"/>
              <a:t>表结点数 </a:t>
            </a:r>
            <a:r>
              <a:rPr lang="en-US" altLang="zh-CN" sz="1800" i="1"/>
              <a:t>&gt;1</a:t>
            </a:r>
            <a:r>
              <a:rPr lang="en-US" altLang="zh-CN" sz="1800"/>
              <a:t>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{ for ( </a:t>
            </a:r>
            <a:r>
              <a:rPr lang="en-US" altLang="zh-CN" sz="1800" i="1"/>
              <a:t>1 To interval</a:t>
            </a:r>
            <a:r>
              <a:rPr lang="en-US" altLang="zh-CN" sz="1800"/>
              <a:t>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     { </a:t>
            </a:r>
            <a:r>
              <a:rPr lang="zh-CN" altLang="en-US" sz="1800"/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	         输出，删除第 </a:t>
            </a:r>
            <a:r>
              <a:rPr lang="en-US" altLang="zh-CN" sz="1800"/>
              <a:t>interval </a:t>
            </a:r>
            <a:r>
              <a:rPr lang="zh-CN" altLang="en-US" sz="1800"/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	      </a:t>
            </a:r>
            <a:r>
              <a:rPr lang="en-US" altLang="zh-CN" sz="1800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}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grpSp>
        <p:nvGrpSpPr>
          <p:cNvPr id="752647" name="Group 7"/>
          <p:cNvGrpSpPr>
            <a:grpSpLocks/>
          </p:cNvGrpSpPr>
          <p:nvPr/>
        </p:nvGrpSpPr>
        <p:grpSpPr bwMode="auto">
          <a:xfrm>
            <a:off x="463550" y="2054225"/>
            <a:ext cx="8223250" cy="519113"/>
            <a:chOff x="340" y="1392"/>
            <a:chExt cx="5180" cy="327"/>
          </a:xfrm>
        </p:grpSpPr>
        <p:sp>
          <p:nvSpPr>
            <p:cNvPr id="752648" name="Text Box 8"/>
            <p:cNvSpPr txBox="1">
              <a:spLocks noChangeArrowheads="1"/>
            </p:cNvSpPr>
            <p:nvPr/>
          </p:nvSpPr>
          <p:spPr bwMode="auto">
            <a:xfrm>
              <a:off x="340" y="1392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head</a:t>
              </a:r>
            </a:p>
          </p:txBody>
        </p:sp>
        <p:grpSp>
          <p:nvGrpSpPr>
            <p:cNvPr id="752649" name="Group 9"/>
            <p:cNvGrpSpPr>
              <a:grpSpLocks/>
            </p:cNvGrpSpPr>
            <p:nvPr/>
          </p:nvGrpSpPr>
          <p:grpSpPr bwMode="auto">
            <a:xfrm>
              <a:off x="708" y="1575"/>
              <a:ext cx="4812" cy="144"/>
              <a:chOff x="708" y="1575"/>
              <a:chExt cx="4812" cy="144"/>
            </a:xfrm>
          </p:grpSpPr>
          <p:grpSp>
            <p:nvGrpSpPr>
              <p:cNvPr id="752650" name="Group 10"/>
              <p:cNvGrpSpPr>
                <a:grpSpLocks/>
              </p:cNvGrpSpPr>
              <p:nvPr/>
            </p:nvGrpSpPr>
            <p:grpSpPr bwMode="auto">
              <a:xfrm>
                <a:off x="948" y="1575"/>
                <a:ext cx="432" cy="144"/>
                <a:chOff x="4224" y="2492"/>
                <a:chExt cx="432" cy="144"/>
              </a:xfrm>
            </p:grpSpPr>
            <p:sp>
              <p:nvSpPr>
                <p:cNvPr id="752651" name="Rectangle 11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752652" name="Line 12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2653" name="Line 13"/>
              <p:cNvSpPr>
                <a:spLocks noChangeShapeType="1"/>
              </p:cNvSpPr>
              <p:nvPr/>
            </p:nvSpPr>
            <p:spPr bwMode="auto">
              <a:xfrm>
                <a:off x="708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52654" name="Group 14"/>
              <p:cNvGrpSpPr>
                <a:grpSpLocks/>
              </p:cNvGrpSpPr>
              <p:nvPr/>
            </p:nvGrpSpPr>
            <p:grpSpPr bwMode="auto">
              <a:xfrm>
                <a:off x="1284" y="1575"/>
                <a:ext cx="672" cy="144"/>
                <a:chOff x="1276" y="1004"/>
                <a:chExt cx="672" cy="144"/>
              </a:xfrm>
            </p:grpSpPr>
            <p:grpSp>
              <p:nvGrpSpPr>
                <p:cNvPr id="752655" name="Group 15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265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75265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2658" name="Line 18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2659" name="Group 19"/>
              <p:cNvGrpSpPr>
                <a:grpSpLocks/>
              </p:cNvGrpSpPr>
              <p:nvPr/>
            </p:nvGrpSpPr>
            <p:grpSpPr bwMode="auto">
              <a:xfrm>
                <a:off x="1860" y="1575"/>
                <a:ext cx="672" cy="144"/>
                <a:chOff x="1276" y="1004"/>
                <a:chExt cx="672" cy="144"/>
              </a:xfrm>
            </p:grpSpPr>
            <p:grpSp>
              <p:nvGrpSpPr>
                <p:cNvPr id="752660" name="Group 20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266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75266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2663" name="Line 23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2664" name="Group 24"/>
              <p:cNvGrpSpPr>
                <a:grpSpLocks/>
              </p:cNvGrpSpPr>
              <p:nvPr/>
            </p:nvGrpSpPr>
            <p:grpSpPr bwMode="auto">
              <a:xfrm>
                <a:off x="2436" y="1575"/>
                <a:ext cx="672" cy="144"/>
                <a:chOff x="2688" y="1680"/>
                <a:chExt cx="672" cy="144"/>
              </a:xfrm>
            </p:grpSpPr>
            <p:grpSp>
              <p:nvGrpSpPr>
                <p:cNvPr id="752665" name="Group 25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75266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75266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2668" name="Line 28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2669" name="Group 29"/>
              <p:cNvGrpSpPr>
                <a:grpSpLocks/>
              </p:cNvGrpSpPr>
              <p:nvPr/>
            </p:nvGrpSpPr>
            <p:grpSpPr bwMode="auto">
              <a:xfrm>
                <a:off x="3012" y="1575"/>
                <a:ext cx="672" cy="144"/>
                <a:chOff x="3312" y="1680"/>
                <a:chExt cx="672" cy="144"/>
              </a:xfrm>
            </p:grpSpPr>
            <p:sp>
              <p:nvSpPr>
                <p:cNvPr id="752670" name="Rectangle 30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752671" name="Line 31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2672" name="Line 32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2673" name="Group 33"/>
              <p:cNvGrpSpPr>
                <a:grpSpLocks/>
              </p:cNvGrpSpPr>
              <p:nvPr/>
            </p:nvGrpSpPr>
            <p:grpSpPr bwMode="auto">
              <a:xfrm>
                <a:off x="3588" y="1575"/>
                <a:ext cx="672" cy="144"/>
                <a:chOff x="3936" y="1680"/>
                <a:chExt cx="672" cy="144"/>
              </a:xfrm>
            </p:grpSpPr>
            <p:sp>
              <p:nvSpPr>
                <p:cNvPr id="752674" name="Rectangle 34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752675" name="Line 35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2676" name="Line 36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2677" name="Group 37"/>
              <p:cNvGrpSpPr>
                <a:grpSpLocks/>
              </p:cNvGrpSpPr>
              <p:nvPr/>
            </p:nvGrpSpPr>
            <p:grpSpPr bwMode="auto">
              <a:xfrm>
                <a:off x="4164" y="1575"/>
                <a:ext cx="672" cy="144"/>
                <a:chOff x="3936" y="1680"/>
                <a:chExt cx="672" cy="144"/>
              </a:xfrm>
            </p:grpSpPr>
            <p:sp>
              <p:nvSpPr>
                <p:cNvPr id="752678" name="Rectangle 38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752679" name="Line 39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2680" name="Line 40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2681" name="Group 41"/>
              <p:cNvGrpSpPr>
                <a:grpSpLocks/>
              </p:cNvGrpSpPr>
              <p:nvPr/>
            </p:nvGrpSpPr>
            <p:grpSpPr bwMode="auto">
              <a:xfrm>
                <a:off x="4740" y="1575"/>
                <a:ext cx="672" cy="144"/>
                <a:chOff x="3936" y="1680"/>
                <a:chExt cx="672" cy="144"/>
              </a:xfrm>
            </p:grpSpPr>
            <p:sp>
              <p:nvSpPr>
                <p:cNvPr id="752682" name="Rectangle 42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752683" name="Line 43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2684" name="Line 44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2685" name="Line 45"/>
              <p:cNvSpPr>
                <a:spLocks noChangeShapeType="1"/>
              </p:cNvSpPr>
              <p:nvPr/>
            </p:nvSpPr>
            <p:spPr bwMode="auto">
              <a:xfrm>
                <a:off x="5328" y="1647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52686" name="AutoShape 46"/>
              <p:cNvCxnSpPr>
                <a:cxnSpLocks noChangeShapeType="1"/>
                <a:stCxn id="752685" idx="1"/>
                <a:endCxn id="752651" idx="1"/>
              </p:cNvCxnSpPr>
              <p:nvPr/>
            </p:nvCxnSpPr>
            <p:spPr bwMode="auto">
              <a:xfrm rot="5400000">
                <a:off x="3233" y="-638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med" len="med"/>
              </a:ln>
              <a:effectLst/>
            </p:spPr>
          </p:cxnSp>
        </p:grpSp>
      </p:grpSp>
      <p:grpSp>
        <p:nvGrpSpPr>
          <p:cNvPr id="752687" name="Group 47"/>
          <p:cNvGrpSpPr>
            <a:grpSpLocks/>
          </p:cNvGrpSpPr>
          <p:nvPr/>
        </p:nvGrpSpPr>
        <p:grpSpPr bwMode="auto">
          <a:xfrm>
            <a:off x="1377950" y="1735138"/>
            <a:ext cx="298450" cy="609600"/>
            <a:chOff x="4996" y="1248"/>
            <a:chExt cx="188" cy="384"/>
          </a:xfrm>
        </p:grpSpPr>
        <p:sp>
          <p:nvSpPr>
            <p:cNvPr id="752688" name="Line 48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2689" name="Text Box 49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52691" name="Group 51"/>
          <p:cNvGrpSpPr>
            <a:grpSpLocks/>
          </p:cNvGrpSpPr>
          <p:nvPr/>
        </p:nvGrpSpPr>
        <p:grpSpPr bwMode="auto">
          <a:xfrm>
            <a:off x="2520950" y="1735138"/>
            <a:ext cx="298450" cy="609600"/>
            <a:chOff x="960" y="1248"/>
            <a:chExt cx="188" cy="384"/>
          </a:xfrm>
        </p:grpSpPr>
        <p:sp>
          <p:nvSpPr>
            <p:cNvPr id="752692" name="Line 52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2693" name="Text Box 53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52694" name="Text Box 54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52695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52698" name="Text Box 5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  <p:sp>
        <p:nvSpPr>
          <p:cNvPr id="752699" name="Text Box 59"/>
          <p:cNvSpPr txBox="1">
            <a:spLocks noChangeArrowheads="1"/>
          </p:cNvSpPr>
          <p:nvPr/>
        </p:nvSpPr>
        <p:spPr bwMode="auto">
          <a:xfrm>
            <a:off x="3760788" y="1223963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1800" b="1">
                <a:solidFill>
                  <a:srgbClr val="0000FF"/>
                </a:solidFill>
                <a:latin typeface="宋体" pitchFamily="2" charset="-122"/>
              </a:rPr>
              <a:t>开始位置</a:t>
            </a:r>
            <a:r>
              <a:rPr lang="en-US" altLang="zh-CN" sz="1800" b="1">
                <a:solidFill>
                  <a:srgbClr val="0000FF"/>
                </a:solidFill>
                <a:latin typeface="宋体" pitchFamily="2" charset="-122"/>
              </a:rPr>
              <a:t>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2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2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2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2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611188" y="1817688"/>
            <a:ext cx="79216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    集合是不能精确定义的基本数学概念。一般认为，当一些事物是可以按照某种性质（属性）分辨，这种事物构成的整体就称为集合。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根据集合的属性，可以断定某个特定的事物是否属于这个集合。如果</a:t>
            </a:r>
            <a:r>
              <a:rPr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属于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，就称它为这个集合的元素。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3200" b="1" kern="0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5.2 </a:t>
            </a:r>
            <a:r>
              <a:rPr lang="zh-CN" altLang="en-US" sz="3200" b="1" kern="0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集合</a:t>
            </a:r>
            <a:endParaRPr lang="zh-CN" altLang="en-US" sz="3200" b="1" kern="0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7" grpId="0" autoUpdateAnimBg="0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670" name="Group 6"/>
          <p:cNvGrpSpPr>
            <a:grpSpLocks/>
          </p:cNvGrpSpPr>
          <p:nvPr/>
        </p:nvGrpSpPr>
        <p:grpSpPr bwMode="auto">
          <a:xfrm>
            <a:off x="463550" y="2054225"/>
            <a:ext cx="8223250" cy="519113"/>
            <a:chOff x="340" y="1392"/>
            <a:chExt cx="5180" cy="327"/>
          </a:xfrm>
        </p:grpSpPr>
        <p:sp>
          <p:nvSpPr>
            <p:cNvPr id="753671" name="Text Box 7"/>
            <p:cNvSpPr txBox="1">
              <a:spLocks noChangeArrowheads="1"/>
            </p:cNvSpPr>
            <p:nvPr/>
          </p:nvSpPr>
          <p:spPr bwMode="auto">
            <a:xfrm>
              <a:off x="340" y="1392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head</a:t>
              </a:r>
            </a:p>
          </p:txBody>
        </p:sp>
        <p:grpSp>
          <p:nvGrpSpPr>
            <p:cNvPr id="753672" name="Group 8"/>
            <p:cNvGrpSpPr>
              <a:grpSpLocks/>
            </p:cNvGrpSpPr>
            <p:nvPr/>
          </p:nvGrpSpPr>
          <p:grpSpPr bwMode="auto">
            <a:xfrm>
              <a:off x="708" y="1575"/>
              <a:ext cx="4812" cy="144"/>
              <a:chOff x="708" y="1575"/>
              <a:chExt cx="4812" cy="144"/>
            </a:xfrm>
          </p:grpSpPr>
          <p:grpSp>
            <p:nvGrpSpPr>
              <p:cNvPr id="753673" name="Group 9"/>
              <p:cNvGrpSpPr>
                <a:grpSpLocks/>
              </p:cNvGrpSpPr>
              <p:nvPr/>
            </p:nvGrpSpPr>
            <p:grpSpPr bwMode="auto">
              <a:xfrm>
                <a:off x="948" y="1575"/>
                <a:ext cx="432" cy="144"/>
                <a:chOff x="4224" y="2492"/>
                <a:chExt cx="432" cy="144"/>
              </a:xfrm>
            </p:grpSpPr>
            <p:sp>
              <p:nvSpPr>
                <p:cNvPr id="753674" name="Rectangle 1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753675" name="Line 1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3676" name="Line 12"/>
              <p:cNvSpPr>
                <a:spLocks noChangeShapeType="1"/>
              </p:cNvSpPr>
              <p:nvPr/>
            </p:nvSpPr>
            <p:spPr bwMode="auto">
              <a:xfrm>
                <a:off x="708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53677" name="Group 13"/>
              <p:cNvGrpSpPr>
                <a:grpSpLocks/>
              </p:cNvGrpSpPr>
              <p:nvPr/>
            </p:nvGrpSpPr>
            <p:grpSpPr bwMode="auto">
              <a:xfrm>
                <a:off x="1284" y="1575"/>
                <a:ext cx="672" cy="144"/>
                <a:chOff x="1276" y="1004"/>
                <a:chExt cx="672" cy="144"/>
              </a:xfrm>
            </p:grpSpPr>
            <p:grpSp>
              <p:nvGrpSpPr>
                <p:cNvPr id="753678" name="Group 14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367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75368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3681" name="Line 17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3682" name="Group 18"/>
              <p:cNvGrpSpPr>
                <a:grpSpLocks/>
              </p:cNvGrpSpPr>
              <p:nvPr/>
            </p:nvGrpSpPr>
            <p:grpSpPr bwMode="auto">
              <a:xfrm>
                <a:off x="1860" y="1575"/>
                <a:ext cx="672" cy="144"/>
                <a:chOff x="1276" y="1004"/>
                <a:chExt cx="672" cy="144"/>
              </a:xfrm>
            </p:grpSpPr>
            <p:grpSp>
              <p:nvGrpSpPr>
                <p:cNvPr id="753683" name="Group 19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368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75368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3686" name="Line 22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3687" name="Group 23"/>
              <p:cNvGrpSpPr>
                <a:grpSpLocks/>
              </p:cNvGrpSpPr>
              <p:nvPr/>
            </p:nvGrpSpPr>
            <p:grpSpPr bwMode="auto">
              <a:xfrm>
                <a:off x="2436" y="1575"/>
                <a:ext cx="672" cy="144"/>
                <a:chOff x="2688" y="1680"/>
                <a:chExt cx="672" cy="144"/>
              </a:xfrm>
            </p:grpSpPr>
            <p:grpSp>
              <p:nvGrpSpPr>
                <p:cNvPr id="753688" name="Group 24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753689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75369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3691" name="Line 27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3692" name="Group 28"/>
              <p:cNvGrpSpPr>
                <a:grpSpLocks/>
              </p:cNvGrpSpPr>
              <p:nvPr/>
            </p:nvGrpSpPr>
            <p:grpSpPr bwMode="auto">
              <a:xfrm>
                <a:off x="3012" y="1575"/>
                <a:ext cx="672" cy="144"/>
                <a:chOff x="3312" y="1680"/>
                <a:chExt cx="672" cy="144"/>
              </a:xfrm>
            </p:grpSpPr>
            <p:sp>
              <p:nvSpPr>
                <p:cNvPr id="753693" name="Rectangle 29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753694" name="Line 30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3695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3696" name="Group 32"/>
              <p:cNvGrpSpPr>
                <a:grpSpLocks/>
              </p:cNvGrpSpPr>
              <p:nvPr/>
            </p:nvGrpSpPr>
            <p:grpSpPr bwMode="auto">
              <a:xfrm>
                <a:off x="3588" y="1575"/>
                <a:ext cx="672" cy="144"/>
                <a:chOff x="3936" y="1680"/>
                <a:chExt cx="672" cy="144"/>
              </a:xfrm>
            </p:grpSpPr>
            <p:sp>
              <p:nvSpPr>
                <p:cNvPr id="753697" name="Rectangle 33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753698" name="Line 34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3699" name="Line 35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3700" name="Group 36"/>
              <p:cNvGrpSpPr>
                <a:grpSpLocks/>
              </p:cNvGrpSpPr>
              <p:nvPr/>
            </p:nvGrpSpPr>
            <p:grpSpPr bwMode="auto">
              <a:xfrm>
                <a:off x="4164" y="1575"/>
                <a:ext cx="672" cy="144"/>
                <a:chOff x="3936" y="1680"/>
                <a:chExt cx="672" cy="144"/>
              </a:xfrm>
            </p:grpSpPr>
            <p:sp>
              <p:nvSpPr>
                <p:cNvPr id="753701" name="Rectangle 37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753702" name="Line 38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3703" name="Line 39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3704" name="Group 40"/>
              <p:cNvGrpSpPr>
                <a:grpSpLocks/>
              </p:cNvGrpSpPr>
              <p:nvPr/>
            </p:nvGrpSpPr>
            <p:grpSpPr bwMode="auto">
              <a:xfrm>
                <a:off x="4740" y="1575"/>
                <a:ext cx="672" cy="144"/>
                <a:chOff x="3936" y="1680"/>
                <a:chExt cx="672" cy="144"/>
              </a:xfrm>
            </p:grpSpPr>
            <p:sp>
              <p:nvSpPr>
                <p:cNvPr id="753705" name="Rectangle 41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753706" name="Line 42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3707" name="Line 43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3708" name="Line 44"/>
              <p:cNvSpPr>
                <a:spLocks noChangeShapeType="1"/>
              </p:cNvSpPr>
              <p:nvPr/>
            </p:nvSpPr>
            <p:spPr bwMode="auto">
              <a:xfrm>
                <a:off x="5328" y="1647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53709" name="AutoShape 45"/>
              <p:cNvCxnSpPr>
                <a:cxnSpLocks noChangeShapeType="1"/>
                <a:stCxn id="753708" idx="1"/>
                <a:endCxn id="753674" idx="1"/>
              </p:cNvCxnSpPr>
              <p:nvPr/>
            </p:nvCxnSpPr>
            <p:spPr bwMode="auto">
              <a:xfrm rot="5400000">
                <a:off x="3233" y="-638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</p:grpSp>
      <p:grpSp>
        <p:nvGrpSpPr>
          <p:cNvPr id="753710" name="Group 46"/>
          <p:cNvGrpSpPr>
            <a:grpSpLocks/>
          </p:cNvGrpSpPr>
          <p:nvPr/>
        </p:nvGrpSpPr>
        <p:grpSpPr bwMode="auto">
          <a:xfrm>
            <a:off x="1377950" y="1735138"/>
            <a:ext cx="298450" cy="609600"/>
            <a:chOff x="4996" y="1248"/>
            <a:chExt cx="188" cy="384"/>
          </a:xfrm>
        </p:grpSpPr>
        <p:sp>
          <p:nvSpPr>
            <p:cNvPr id="753711" name="Line 47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3712" name="Text Box 48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53713" name="Group 49"/>
          <p:cNvGrpSpPr>
            <a:grpSpLocks/>
          </p:cNvGrpSpPr>
          <p:nvPr/>
        </p:nvGrpSpPr>
        <p:grpSpPr bwMode="auto">
          <a:xfrm>
            <a:off x="2520950" y="1735138"/>
            <a:ext cx="298450" cy="609600"/>
            <a:chOff x="960" y="1248"/>
            <a:chExt cx="188" cy="384"/>
          </a:xfrm>
        </p:grpSpPr>
        <p:sp>
          <p:nvSpPr>
            <p:cNvPr id="753714" name="Line 50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3715" name="Text Box 51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53716" name="Text Box 52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53717" name="Text Box 53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53718" name="Text Box 5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53719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53722" name="Text Box 5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717" grpId="0" autoUpdateAnimBg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694" name="Group 6"/>
          <p:cNvGrpSpPr>
            <a:grpSpLocks/>
          </p:cNvGrpSpPr>
          <p:nvPr/>
        </p:nvGrpSpPr>
        <p:grpSpPr bwMode="auto">
          <a:xfrm>
            <a:off x="463550" y="2054225"/>
            <a:ext cx="8223250" cy="519113"/>
            <a:chOff x="340" y="1392"/>
            <a:chExt cx="5180" cy="327"/>
          </a:xfrm>
        </p:grpSpPr>
        <p:sp>
          <p:nvSpPr>
            <p:cNvPr id="754695" name="Text Box 7"/>
            <p:cNvSpPr txBox="1">
              <a:spLocks noChangeArrowheads="1"/>
            </p:cNvSpPr>
            <p:nvPr/>
          </p:nvSpPr>
          <p:spPr bwMode="auto">
            <a:xfrm>
              <a:off x="340" y="1392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head</a:t>
              </a:r>
            </a:p>
          </p:txBody>
        </p:sp>
        <p:grpSp>
          <p:nvGrpSpPr>
            <p:cNvPr id="754696" name="Group 8"/>
            <p:cNvGrpSpPr>
              <a:grpSpLocks/>
            </p:cNvGrpSpPr>
            <p:nvPr/>
          </p:nvGrpSpPr>
          <p:grpSpPr bwMode="auto">
            <a:xfrm>
              <a:off x="708" y="1575"/>
              <a:ext cx="4812" cy="144"/>
              <a:chOff x="708" y="1575"/>
              <a:chExt cx="4812" cy="144"/>
            </a:xfrm>
          </p:grpSpPr>
          <p:grpSp>
            <p:nvGrpSpPr>
              <p:cNvPr id="754697" name="Group 9"/>
              <p:cNvGrpSpPr>
                <a:grpSpLocks/>
              </p:cNvGrpSpPr>
              <p:nvPr/>
            </p:nvGrpSpPr>
            <p:grpSpPr bwMode="auto">
              <a:xfrm>
                <a:off x="948" y="1575"/>
                <a:ext cx="432" cy="144"/>
                <a:chOff x="4224" y="2492"/>
                <a:chExt cx="432" cy="144"/>
              </a:xfrm>
            </p:grpSpPr>
            <p:sp>
              <p:nvSpPr>
                <p:cNvPr id="754698" name="Rectangle 1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754699" name="Line 1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4700" name="Line 12"/>
              <p:cNvSpPr>
                <a:spLocks noChangeShapeType="1"/>
              </p:cNvSpPr>
              <p:nvPr/>
            </p:nvSpPr>
            <p:spPr bwMode="auto">
              <a:xfrm>
                <a:off x="708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54701" name="Group 13"/>
              <p:cNvGrpSpPr>
                <a:grpSpLocks/>
              </p:cNvGrpSpPr>
              <p:nvPr/>
            </p:nvGrpSpPr>
            <p:grpSpPr bwMode="auto">
              <a:xfrm>
                <a:off x="1284" y="1575"/>
                <a:ext cx="672" cy="144"/>
                <a:chOff x="1276" y="1004"/>
                <a:chExt cx="672" cy="144"/>
              </a:xfrm>
            </p:grpSpPr>
            <p:grpSp>
              <p:nvGrpSpPr>
                <p:cNvPr id="754702" name="Group 14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470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75470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4705" name="Line 17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4706" name="Group 18"/>
              <p:cNvGrpSpPr>
                <a:grpSpLocks/>
              </p:cNvGrpSpPr>
              <p:nvPr/>
            </p:nvGrpSpPr>
            <p:grpSpPr bwMode="auto">
              <a:xfrm>
                <a:off x="1860" y="1575"/>
                <a:ext cx="672" cy="144"/>
                <a:chOff x="1276" y="1004"/>
                <a:chExt cx="672" cy="144"/>
              </a:xfrm>
            </p:grpSpPr>
            <p:grpSp>
              <p:nvGrpSpPr>
                <p:cNvPr id="754707" name="Group 19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470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75470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4710" name="Line 22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4711" name="Group 23"/>
              <p:cNvGrpSpPr>
                <a:grpSpLocks/>
              </p:cNvGrpSpPr>
              <p:nvPr/>
            </p:nvGrpSpPr>
            <p:grpSpPr bwMode="auto">
              <a:xfrm>
                <a:off x="2436" y="1575"/>
                <a:ext cx="672" cy="144"/>
                <a:chOff x="2688" y="1680"/>
                <a:chExt cx="672" cy="144"/>
              </a:xfrm>
            </p:grpSpPr>
            <p:grpSp>
              <p:nvGrpSpPr>
                <p:cNvPr id="754712" name="Group 24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754713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75471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4715" name="Line 27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4716" name="Group 28"/>
              <p:cNvGrpSpPr>
                <a:grpSpLocks/>
              </p:cNvGrpSpPr>
              <p:nvPr/>
            </p:nvGrpSpPr>
            <p:grpSpPr bwMode="auto">
              <a:xfrm>
                <a:off x="3012" y="1575"/>
                <a:ext cx="672" cy="144"/>
                <a:chOff x="3312" y="1680"/>
                <a:chExt cx="672" cy="144"/>
              </a:xfrm>
            </p:grpSpPr>
            <p:sp>
              <p:nvSpPr>
                <p:cNvPr id="754717" name="Rectangle 29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754718" name="Line 30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4719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4720" name="Group 32"/>
              <p:cNvGrpSpPr>
                <a:grpSpLocks/>
              </p:cNvGrpSpPr>
              <p:nvPr/>
            </p:nvGrpSpPr>
            <p:grpSpPr bwMode="auto">
              <a:xfrm>
                <a:off x="3588" y="1575"/>
                <a:ext cx="672" cy="144"/>
                <a:chOff x="3936" y="1680"/>
                <a:chExt cx="672" cy="144"/>
              </a:xfrm>
            </p:grpSpPr>
            <p:sp>
              <p:nvSpPr>
                <p:cNvPr id="754721" name="Rectangle 33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754722" name="Line 34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4723" name="Line 35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4724" name="Group 36"/>
              <p:cNvGrpSpPr>
                <a:grpSpLocks/>
              </p:cNvGrpSpPr>
              <p:nvPr/>
            </p:nvGrpSpPr>
            <p:grpSpPr bwMode="auto">
              <a:xfrm>
                <a:off x="4164" y="1575"/>
                <a:ext cx="672" cy="144"/>
                <a:chOff x="3936" y="1680"/>
                <a:chExt cx="672" cy="144"/>
              </a:xfrm>
            </p:grpSpPr>
            <p:sp>
              <p:nvSpPr>
                <p:cNvPr id="754725" name="Rectangle 37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754726" name="Line 38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4727" name="Line 39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4728" name="Group 40"/>
              <p:cNvGrpSpPr>
                <a:grpSpLocks/>
              </p:cNvGrpSpPr>
              <p:nvPr/>
            </p:nvGrpSpPr>
            <p:grpSpPr bwMode="auto">
              <a:xfrm>
                <a:off x="4740" y="1575"/>
                <a:ext cx="672" cy="144"/>
                <a:chOff x="3936" y="1680"/>
                <a:chExt cx="672" cy="144"/>
              </a:xfrm>
            </p:grpSpPr>
            <p:sp>
              <p:nvSpPr>
                <p:cNvPr id="754729" name="Rectangle 41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754730" name="Line 42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4731" name="Line 43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4732" name="Line 44"/>
              <p:cNvSpPr>
                <a:spLocks noChangeShapeType="1"/>
              </p:cNvSpPr>
              <p:nvPr/>
            </p:nvSpPr>
            <p:spPr bwMode="auto">
              <a:xfrm>
                <a:off x="5328" y="1647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54733" name="AutoShape 45"/>
              <p:cNvCxnSpPr>
                <a:cxnSpLocks noChangeShapeType="1"/>
                <a:stCxn id="754732" idx="1"/>
                <a:endCxn id="754698" idx="1"/>
              </p:cNvCxnSpPr>
              <p:nvPr/>
            </p:nvCxnSpPr>
            <p:spPr bwMode="auto">
              <a:xfrm rot="5400000">
                <a:off x="3233" y="-638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</p:grpSp>
      <p:grpSp>
        <p:nvGrpSpPr>
          <p:cNvPr id="754734" name="Group 46"/>
          <p:cNvGrpSpPr>
            <a:grpSpLocks/>
          </p:cNvGrpSpPr>
          <p:nvPr/>
        </p:nvGrpSpPr>
        <p:grpSpPr bwMode="auto">
          <a:xfrm>
            <a:off x="2216150" y="1735138"/>
            <a:ext cx="298450" cy="609600"/>
            <a:chOff x="4996" y="1248"/>
            <a:chExt cx="188" cy="384"/>
          </a:xfrm>
        </p:grpSpPr>
        <p:sp>
          <p:nvSpPr>
            <p:cNvPr id="754735" name="Line 47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4736" name="Text Box 48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54737" name="Group 49"/>
          <p:cNvGrpSpPr>
            <a:grpSpLocks/>
          </p:cNvGrpSpPr>
          <p:nvPr/>
        </p:nvGrpSpPr>
        <p:grpSpPr bwMode="auto">
          <a:xfrm>
            <a:off x="2520950" y="1735138"/>
            <a:ext cx="298450" cy="609600"/>
            <a:chOff x="960" y="1248"/>
            <a:chExt cx="188" cy="384"/>
          </a:xfrm>
        </p:grpSpPr>
        <p:sp>
          <p:nvSpPr>
            <p:cNvPr id="754738" name="Line 50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4739" name="Text Box 51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54740" name="Text Box 52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54741" name="Text Box 53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54742" name="Text Box 5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54743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54746" name="Text Box 5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4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4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4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4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718" name="Group 6"/>
          <p:cNvGrpSpPr>
            <a:grpSpLocks/>
          </p:cNvGrpSpPr>
          <p:nvPr/>
        </p:nvGrpSpPr>
        <p:grpSpPr bwMode="auto">
          <a:xfrm>
            <a:off x="463550" y="2054225"/>
            <a:ext cx="8223250" cy="519113"/>
            <a:chOff x="340" y="1392"/>
            <a:chExt cx="5180" cy="327"/>
          </a:xfrm>
        </p:grpSpPr>
        <p:sp>
          <p:nvSpPr>
            <p:cNvPr id="755719" name="Text Box 7"/>
            <p:cNvSpPr txBox="1">
              <a:spLocks noChangeArrowheads="1"/>
            </p:cNvSpPr>
            <p:nvPr/>
          </p:nvSpPr>
          <p:spPr bwMode="auto">
            <a:xfrm>
              <a:off x="340" y="1392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head</a:t>
              </a:r>
            </a:p>
          </p:txBody>
        </p:sp>
        <p:grpSp>
          <p:nvGrpSpPr>
            <p:cNvPr id="755720" name="Group 8"/>
            <p:cNvGrpSpPr>
              <a:grpSpLocks/>
            </p:cNvGrpSpPr>
            <p:nvPr/>
          </p:nvGrpSpPr>
          <p:grpSpPr bwMode="auto">
            <a:xfrm>
              <a:off x="708" y="1575"/>
              <a:ext cx="4812" cy="144"/>
              <a:chOff x="708" y="1575"/>
              <a:chExt cx="4812" cy="144"/>
            </a:xfrm>
          </p:grpSpPr>
          <p:grpSp>
            <p:nvGrpSpPr>
              <p:cNvPr id="755721" name="Group 9"/>
              <p:cNvGrpSpPr>
                <a:grpSpLocks/>
              </p:cNvGrpSpPr>
              <p:nvPr/>
            </p:nvGrpSpPr>
            <p:grpSpPr bwMode="auto">
              <a:xfrm>
                <a:off x="948" y="1575"/>
                <a:ext cx="432" cy="144"/>
                <a:chOff x="4224" y="2492"/>
                <a:chExt cx="432" cy="144"/>
              </a:xfrm>
            </p:grpSpPr>
            <p:sp>
              <p:nvSpPr>
                <p:cNvPr id="755722" name="Rectangle 1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755723" name="Line 1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5724" name="Line 12"/>
              <p:cNvSpPr>
                <a:spLocks noChangeShapeType="1"/>
              </p:cNvSpPr>
              <p:nvPr/>
            </p:nvSpPr>
            <p:spPr bwMode="auto">
              <a:xfrm>
                <a:off x="708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55725" name="Group 13"/>
              <p:cNvGrpSpPr>
                <a:grpSpLocks/>
              </p:cNvGrpSpPr>
              <p:nvPr/>
            </p:nvGrpSpPr>
            <p:grpSpPr bwMode="auto">
              <a:xfrm>
                <a:off x="1284" y="1575"/>
                <a:ext cx="672" cy="144"/>
                <a:chOff x="1276" y="1004"/>
                <a:chExt cx="672" cy="144"/>
              </a:xfrm>
            </p:grpSpPr>
            <p:grpSp>
              <p:nvGrpSpPr>
                <p:cNvPr id="755726" name="Group 14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572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75572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5729" name="Line 17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5730" name="Group 18"/>
              <p:cNvGrpSpPr>
                <a:grpSpLocks/>
              </p:cNvGrpSpPr>
              <p:nvPr/>
            </p:nvGrpSpPr>
            <p:grpSpPr bwMode="auto">
              <a:xfrm>
                <a:off x="1860" y="1575"/>
                <a:ext cx="672" cy="144"/>
                <a:chOff x="1276" y="1004"/>
                <a:chExt cx="672" cy="144"/>
              </a:xfrm>
            </p:grpSpPr>
            <p:grpSp>
              <p:nvGrpSpPr>
                <p:cNvPr id="755731" name="Group 19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573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75573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5734" name="Line 22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5735" name="Group 23"/>
              <p:cNvGrpSpPr>
                <a:grpSpLocks/>
              </p:cNvGrpSpPr>
              <p:nvPr/>
            </p:nvGrpSpPr>
            <p:grpSpPr bwMode="auto">
              <a:xfrm>
                <a:off x="2436" y="1575"/>
                <a:ext cx="672" cy="144"/>
                <a:chOff x="2688" y="1680"/>
                <a:chExt cx="672" cy="144"/>
              </a:xfrm>
            </p:grpSpPr>
            <p:grpSp>
              <p:nvGrpSpPr>
                <p:cNvPr id="755736" name="Group 24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75573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75573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5739" name="Line 27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5740" name="Group 28"/>
              <p:cNvGrpSpPr>
                <a:grpSpLocks/>
              </p:cNvGrpSpPr>
              <p:nvPr/>
            </p:nvGrpSpPr>
            <p:grpSpPr bwMode="auto">
              <a:xfrm>
                <a:off x="3012" y="1575"/>
                <a:ext cx="672" cy="144"/>
                <a:chOff x="3312" y="1680"/>
                <a:chExt cx="672" cy="144"/>
              </a:xfrm>
            </p:grpSpPr>
            <p:sp>
              <p:nvSpPr>
                <p:cNvPr id="755741" name="Rectangle 29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755742" name="Line 30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5743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5744" name="Group 32"/>
              <p:cNvGrpSpPr>
                <a:grpSpLocks/>
              </p:cNvGrpSpPr>
              <p:nvPr/>
            </p:nvGrpSpPr>
            <p:grpSpPr bwMode="auto">
              <a:xfrm>
                <a:off x="3588" y="1575"/>
                <a:ext cx="672" cy="144"/>
                <a:chOff x="3936" y="1680"/>
                <a:chExt cx="672" cy="144"/>
              </a:xfrm>
            </p:grpSpPr>
            <p:sp>
              <p:nvSpPr>
                <p:cNvPr id="755745" name="Rectangle 33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755746" name="Line 34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5747" name="Line 35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5748" name="Group 36"/>
              <p:cNvGrpSpPr>
                <a:grpSpLocks/>
              </p:cNvGrpSpPr>
              <p:nvPr/>
            </p:nvGrpSpPr>
            <p:grpSpPr bwMode="auto">
              <a:xfrm>
                <a:off x="4164" y="1575"/>
                <a:ext cx="672" cy="144"/>
                <a:chOff x="3936" y="1680"/>
                <a:chExt cx="672" cy="144"/>
              </a:xfrm>
            </p:grpSpPr>
            <p:sp>
              <p:nvSpPr>
                <p:cNvPr id="755749" name="Rectangle 37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755750" name="Line 38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5751" name="Line 39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5752" name="Group 40"/>
              <p:cNvGrpSpPr>
                <a:grpSpLocks/>
              </p:cNvGrpSpPr>
              <p:nvPr/>
            </p:nvGrpSpPr>
            <p:grpSpPr bwMode="auto">
              <a:xfrm>
                <a:off x="4740" y="1575"/>
                <a:ext cx="672" cy="144"/>
                <a:chOff x="3936" y="1680"/>
                <a:chExt cx="672" cy="144"/>
              </a:xfrm>
            </p:grpSpPr>
            <p:sp>
              <p:nvSpPr>
                <p:cNvPr id="755753" name="Rectangle 41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755754" name="Line 42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5755" name="Line 43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5756" name="Line 44"/>
              <p:cNvSpPr>
                <a:spLocks noChangeShapeType="1"/>
              </p:cNvSpPr>
              <p:nvPr/>
            </p:nvSpPr>
            <p:spPr bwMode="auto">
              <a:xfrm>
                <a:off x="5328" y="1647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55757" name="AutoShape 45"/>
              <p:cNvCxnSpPr>
                <a:cxnSpLocks noChangeShapeType="1"/>
                <a:stCxn id="755756" idx="1"/>
                <a:endCxn id="755722" idx="1"/>
              </p:cNvCxnSpPr>
              <p:nvPr/>
            </p:nvCxnSpPr>
            <p:spPr bwMode="auto">
              <a:xfrm rot="5400000">
                <a:off x="3233" y="-638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</p:grpSp>
      <p:grpSp>
        <p:nvGrpSpPr>
          <p:cNvPr id="755758" name="Group 46"/>
          <p:cNvGrpSpPr>
            <a:grpSpLocks/>
          </p:cNvGrpSpPr>
          <p:nvPr/>
        </p:nvGrpSpPr>
        <p:grpSpPr bwMode="auto">
          <a:xfrm>
            <a:off x="2216150" y="1735138"/>
            <a:ext cx="298450" cy="609600"/>
            <a:chOff x="4996" y="1248"/>
            <a:chExt cx="188" cy="384"/>
          </a:xfrm>
        </p:grpSpPr>
        <p:sp>
          <p:nvSpPr>
            <p:cNvPr id="755759" name="Line 47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5760" name="Text Box 48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55761" name="Group 49"/>
          <p:cNvGrpSpPr>
            <a:grpSpLocks/>
          </p:cNvGrpSpPr>
          <p:nvPr/>
        </p:nvGrpSpPr>
        <p:grpSpPr bwMode="auto">
          <a:xfrm>
            <a:off x="3429000" y="1735138"/>
            <a:ext cx="298450" cy="609600"/>
            <a:chOff x="960" y="1248"/>
            <a:chExt cx="188" cy="384"/>
          </a:xfrm>
        </p:grpSpPr>
        <p:sp>
          <p:nvSpPr>
            <p:cNvPr id="755762" name="Line 50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5763" name="Text Box 51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55764" name="Text Box 52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55765" name="Text Box 53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55766" name="Text Box 5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55767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55770" name="Text Box 5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742" name="Group 6"/>
          <p:cNvGrpSpPr>
            <a:grpSpLocks/>
          </p:cNvGrpSpPr>
          <p:nvPr/>
        </p:nvGrpSpPr>
        <p:grpSpPr bwMode="auto">
          <a:xfrm>
            <a:off x="463550" y="2054225"/>
            <a:ext cx="8223250" cy="519113"/>
            <a:chOff x="340" y="1392"/>
            <a:chExt cx="5180" cy="327"/>
          </a:xfrm>
        </p:grpSpPr>
        <p:sp>
          <p:nvSpPr>
            <p:cNvPr id="756743" name="Text Box 7"/>
            <p:cNvSpPr txBox="1">
              <a:spLocks noChangeArrowheads="1"/>
            </p:cNvSpPr>
            <p:nvPr/>
          </p:nvSpPr>
          <p:spPr bwMode="auto">
            <a:xfrm>
              <a:off x="340" y="1392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head</a:t>
              </a:r>
            </a:p>
          </p:txBody>
        </p:sp>
        <p:grpSp>
          <p:nvGrpSpPr>
            <p:cNvPr id="756744" name="Group 8"/>
            <p:cNvGrpSpPr>
              <a:grpSpLocks/>
            </p:cNvGrpSpPr>
            <p:nvPr/>
          </p:nvGrpSpPr>
          <p:grpSpPr bwMode="auto">
            <a:xfrm>
              <a:off x="708" y="1575"/>
              <a:ext cx="4812" cy="144"/>
              <a:chOff x="708" y="1575"/>
              <a:chExt cx="4812" cy="144"/>
            </a:xfrm>
          </p:grpSpPr>
          <p:grpSp>
            <p:nvGrpSpPr>
              <p:cNvPr id="756745" name="Group 9"/>
              <p:cNvGrpSpPr>
                <a:grpSpLocks/>
              </p:cNvGrpSpPr>
              <p:nvPr/>
            </p:nvGrpSpPr>
            <p:grpSpPr bwMode="auto">
              <a:xfrm>
                <a:off x="948" y="1575"/>
                <a:ext cx="432" cy="144"/>
                <a:chOff x="4224" y="2492"/>
                <a:chExt cx="432" cy="144"/>
              </a:xfrm>
            </p:grpSpPr>
            <p:sp>
              <p:nvSpPr>
                <p:cNvPr id="756746" name="Rectangle 1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756747" name="Line 1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6748" name="Line 12"/>
              <p:cNvSpPr>
                <a:spLocks noChangeShapeType="1"/>
              </p:cNvSpPr>
              <p:nvPr/>
            </p:nvSpPr>
            <p:spPr bwMode="auto">
              <a:xfrm>
                <a:off x="708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56749" name="Group 13"/>
              <p:cNvGrpSpPr>
                <a:grpSpLocks/>
              </p:cNvGrpSpPr>
              <p:nvPr/>
            </p:nvGrpSpPr>
            <p:grpSpPr bwMode="auto">
              <a:xfrm>
                <a:off x="1284" y="1575"/>
                <a:ext cx="672" cy="144"/>
                <a:chOff x="1276" y="1004"/>
                <a:chExt cx="672" cy="144"/>
              </a:xfrm>
            </p:grpSpPr>
            <p:grpSp>
              <p:nvGrpSpPr>
                <p:cNvPr id="756750" name="Group 14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675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75675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6753" name="Line 17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6754" name="Group 18"/>
              <p:cNvGrpSpPr>
                <a:grpSpLocks/>
              </p:cNvGrpSpPr>
              <p:nvPr/>
            </p:nvGrpSpPr>
            <p:grpSpPr bwMode="auto">
              <a:xfrm>
                <a:off x="1860" y="1575"/>
                <a:ext cx="672" cy="144"/>
                <a:chOff x="1276" y="1004"/>
                <a:chExt cx="672" cy="144"/>
              </a:xfrm>
            </p:grpSpPr>
            <p:grpSp>
              <p:nvGrpSpPr>
                <p:cNvPr id="756755" name="Group 19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675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75675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6758" name="Line 22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6759" name="Group 23"/>
              <p:cNvGrpSpPr>
                <a:grpSpLocks/>
              </p:cNvGrpSpPr>
              <p:nvPr/>
            </p:nvGrpSpPr>
            <p:grpSpPr bwMode="auto">
              <a:xfrm>
                <a:off x="2436" y="1575"/>
                <a:ext cx="672" cy="144"/>
                <a:chOff x="2688" y="1680"/>
                <a:chExt cx="672" cy="144"/>
              </a:xfrm>
            </p:grpSpPr>
            <p:grpSp>
              <p:nvGrpSpPr>
                <p:cNvPr id="756760" name="Group 24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75676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75676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6763" name="Line 27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6764" name="Group 28"/>
              <p:cNvGrpSpPr>
                <a:grpSpLocks/>
              </p:cNvGrpSpPr>
              <p:nvPr/>
            </p:nvGrpSpPr>
            <p:grpSpPr bwMode="auto">
              <a:xfrm>
                <a:off x="3012" y="1575"/>
                <a:ext cx="672" cy="144"/>
                <a:chOff x="3312" y="1680"/>
                <a:chExt cx="672" cy="144"/>
              </a:xfrm>
            </p:grpSpPr>
            <p:sp>
              <p:nvSpPr>
                <p:cNvPr id="756765" name="Rectangle 29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756766" name="Line 30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6767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6768" name="Group 32"/>
              <p:cNvGrpSpPr>
                <a:grpSpLocks/>
              </p:cNvGrpSpPr>
              <p:nvPr/>
            </p:nvGrpSpPr>
            <p:grpSpPr bwMode="auto">
              <a:xfrm>
                <a:off x="3588" y="1575"/>
                <a:ext cx="672" cy="144"/>
                <a:chOff x="3936" y="1680"/>
                <a:chExt cx="672" cy="144"/>
              </a:xfrm>
            </p:grpSpPr>
            <p:sp>
              <p:nvSpPr>
                <p:cNvPr id="756769" name="Rectangle 33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756770" name="Line 34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6771" name="Line 35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6772" name="Group 36"/>
              <p:cNvGrpSpPr>
                <a:grpSpLocks/>
              </p:cNvGrpSpPr>
              <p:nvPr/>
            </p:nvGrpSpPr>
            <p:grpSpPr bwMode="auto">
              <a:xfrm>
                <a:off x="4164" y="1575"/>
                <a:ext cx="672" cy="144"/>
                <a:chOff x="3936" y="1680"/>
                <a:chExt cx="672" cy="144"/>
              </a:xfrm>
            </p:grpSpPr>
            <p:sp>
              <p:nvSpPr>
                <p:cNvPr id="756773" name="Rectangle 37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756774" name="Line 38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6775" name="Line 39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6776" name="Group 40"/>
              <p:cNvGrpSpPr>
                <a:grpSpLocks/>
              </p:cNvGrpSpPr>
              <p:nvPr/>
            </p:nvGrpSpPr>
            <p:grpSpPr bwMode="auto">
              <a:xfrm>
                <a:off x="4740" y="1575"/>
                <a:ext cx="672" cy="144"/>
                <a:chOff x="3936" y="1680"/>
                <a:chExt cx="672" cy="144"/>
              </a:xfrm>
            </p:grpSpPr>
            <p:sp>
              <p:nvSpPr>
                <p:cNvPr id="756777" name="Rectangle 41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756778" name="Line 42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6779" name="Line 43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6780" name="Line 44"/>
              <p:cNvSpPr>
                <a:spLocks noChangeShapeType="1"/>
              </p:cNvSpPr>
              <p:nvPr/>
            </p:nvSpPr>
            <p:spPr bwMode="auto">
              <a:xfrm>
                <a:off x="5328" y="1647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56781" name="AutoShape 45"/>
              <p:cNvCxnSpPr>
                <a:cxnSpLocks noChangeShapeType="1"/>
                <a:stCxn id="756780" idx="1"/>
                <a:endCxn id="756746" idx="1"/>
              </p:cNvCxnSpPr>
              <p:nvPr/>
            </p:nvCxnSpPr>
            <p:spPr bwMode="auto">
              <a:xfrm rot="5400000">
                <a:off x="3233" y="-638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</p:grpSp>
      <p:grpSp>
        <p:nvGrpSpPr>
          <p:cNvPr id="756782" name="Group 46"/>
          <p:cNvGrpSpPr>
            <a:grpSpLocks/>
          </p:cNvGrpSpPr>
          <p:nvPr/>
        </p:nvGrpSpPr>
        <p:grpSpPr bwMode="auto">
          <a:xfrm>
            <a:off x="3130550" y="1735138"/>
            <a:ext cx="298450" cy="609600"/>
            <a:chOff x="4996" y="1248"/>
            <a:chExt cx="188" cy="384"/>
          </a:xfrm>
        </p:grpSpPr>
        <p:sp>
          <p:nvSpPr>
            <p:cNvPr id="756783" name="Line 47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6784" name="Text Box 48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56785" name="Group 49"/>
          <p:cNvGrpSpPr>
            <a:grpSpLocks/>
          </p:cNvGrpSpPr>
          <p:nvPr/>
        </p:nvGrpSpPr>
        <p:grpSpPr bwMode="auto">
          <a:xfrm>
            <a:off x="3435350" y="1735138"/>
            <a:ext cx="298450" cy="609600"/>
            <a:chOff x="960" y="1248"/>
            <a:chExt cx="188" cy="384"/>
          </a:xfrm>
        </p:grpSpPr>
        <p:sp>
          <p:nvSpPr>
            <p:cNvPr id="756786" name="Line 50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6787" name="Text Box 51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56788" name="Text Box 52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56789" name="Text Box 53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56790" name="Text Box 5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567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56794" name="Text Box 5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6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6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66" name="Group 6"/>
          <p:cNvGrpSpPr>
            <a:grpSpLocks/>
          </p:cNvGrpSpPr>
          <p:nvPr/>
        </p:nvGrpSpPr>
        <p:grpSpPr bwMode="auto">
          <a:xfrm>
            <a:off x="463550" y="2054225"/>
            <a:ext cx="8223250" cy="519113"/>
            <a:chOff x="292" y="1449"/>
            <a:chExt cx="5180" cy="327"/>
          </a:xfrm>
        </p:grpSpPr>
        <p:sp>
          <p:nvSpPr>
            <p:cNvPr id="757767" name="Text Box 7"/>
            <p:cNvSpPr txBox="1">
              <a:spLocks noChangeArrowheads="1"/>
            </p:cNvSpPr>
            <p:nvPr/>
          </p:nvSpPr>
          <p:spPr bwMode="auto">
            <a:xfrm>
              <a:off x="292" y="1449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head</a:t>
              </a:r>
            </a:p>
          </p:txBody>
        </p:sp>
        <p:grpSp>
          <p:nvGrpSpPr>
            <p:cNvPr id="757768" name="Group 8"/>
            <p:cNvGrpSpPr>
              <a:grpSpLocks/>
            </p:cNvGrpSpPr>
            <p:nvPr/>
          </p:nvGrpSpPr>
          <p:grpSpPr bwMode="auto">
            <a:xfrm>
              <a:off x="660" y="1632"/>
              <a:ext cx="4812" cy="144"/>
              <a:chOff x="660" y="1632"/>
              <a:chExt cx="4812" cy="144"/>
            </a:xfrm>
          </p:grpSpPr>
          <p:grpSp>
            <p:nvGrpSpPr>
              <p:cNvPr id="757769" name="Group 9"/>
              <p:cNvGrpSpPr>
                <a:grpSpLocks/>
              </p:cNvGrpSpPr>
              <p:nvPr/>
            </p:nvGrpSpPr>
            <p:grpSpPr bwMode="auto">
              <a:xfrm>
                <a:off x="900" y="1632"/>
                <a:ext cx="432" cy="144"/>
                <a:chOff x="4224" y="2492"/>
                <a:chExt cx="432" cy="144"/>
              </a:xfrm>
            </p:grpSpPr>
            <p:sp>
              <p:nvSpPr>
                <p:cNvPr id="757770" name="Rectangle 1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757771" name="Line 1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7772" name="Line 12"/>
              <p:cNvSpPr>
                <a:spLocks noChangeShapeType="1"/>
              </p:cNvSpPr>
              <p:nvPr/>
            </p:nvSpPr>
            <p:spPr bwMode="auto">
              <a:xfrm>
                <a:off x="660" y="1641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57773" name="Group 13"/>
              <p:cNvGrpSpPr>
                <a:grpSpLocks/>
              </p:cNvGrpSpPr>
              <p:nvPr/>
            </p:nvGrpSpPr>
            <p:grpSpPr bwMode="auto">
              <a:xfrm>
                <a:off x="1236" y="1632"/>
                <a:ext cx="672" cy="144"/>
                <a:chOff x="1276" y="1004"/>
                <a:chExt cx="672" cy="144"/>
              </a:xfrm>
            </p:grpSpPr>
            <p:grpSp>
              <p:nvGrpSpPr>
                <p:cNvPr id="757774" name="Group 14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777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75777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7777" name="Line 17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7778" name="Group 18"/>
              <p:cNvGrpSpPr>
                <a:grpSpLocks/>
              </p:cNvGrpSpPr>
              <p:nvPr/>
            </p:nvGrpSpPr>
            <p:grpSpPr bwMode="auto">
              <a:xfrm>
                <a:off x="1812" y="1632"/>
                <a:ext cx="672" cy="144"/>
                <a:chOff x="1276" y="1004"/>
                <a:chExt cx="672" cy="144"/>
              </a:xfrm>
            </p:grpSpPr>
            <p:grpSp>
              <p:nvGrpSpPr>
                <p:cNvPr id="757779" name="Group 19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778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757781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7782" name="Line 22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7783" name="Group 23"/>
              <p:cNvGrpSpPr>
                <a:grpSpLocks/>
              </p:cNvGrpSpPr>
              <p:nvPr/>
            </p:nvGrpSpPr>
            <p:grpSpPr bwMode="auto">
              <a:xfrm>
                <a:off x="2388" y="1632"/>
                <a:ext cx="672" cy="144"/>
                <a:chOff x="2688" y="1680"/>
                <a:chExt cx="672" cy="144"/>
              </a:xfrm>
            </p:grpSpPr>
            <p:grpSp>
              <p:nvGrpSpPr>
                <p:cNvPr id="757784" name="Group 24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75778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75778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7787" name="Line 27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7788" name="Group 28"/>
              <p:cNvGrpSpPr>
                <a:grpSpLocks/>
              </p:cNvGrpSpPr>
              <p:nvPr/>
            </p:nvGrpSpPr>
            <p:grpSpPr bwMode="auto">
              <a:xfrm>
                <a:off x="2964" y="1632"/>
                <a:ext cx="672" cy="144"/>
                <a:chOff x="3312" y="1680"/>
                <a:chExt cx="672" cy="144"/>
              </a:xfrm>
            </p:grpSpPr>
            <p:sp>
              <p:nvSpPr>
                <p:cNvPr id="757789" name="Rectangle 29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757790" name="Line 30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7791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7792" name="Group 32"/>
              <p:cNvGrpSpPr>
                <a:grpSpLocks/>
              </p:cNvGrpSpPr>
              <p:nvPr/>
            </p:nvGrpSpPr>
            <p:grpSpPr bwMode="auto">
              <a:xfrm>
                <a:off x="3540" y="1632"/>
                <a:ext cx="672" cy="144"/>
                <a:chOff x="3936" y="1680"/>
                <a:chExt cx="672" cy="144"/>
              </a:xfrm>
            </p:grpSpPr>
            <p:sp>
              <p:nvSpPr>
                <p:cNvPr id="757793" name="Rectangle 33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757794" name="Line 34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7795" name="Line 35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7796" name="Group 36"/>
              <p:cNvGrpSpPr>
                <a:grpSpLocks/>
              </p:cNvGrpSpPr>
              <p:nvPr/>
            </p:nvGrpSpPr>
            <p:grpSpPr bwMode="auto">
              <a:xfrm>
                <a:off x="4116" y="1632"/>
                <a:ext cx="672" cy="144"/>
                <a:chOff x="3936" y="1680"/>
                <a:chExt cx="672" cy="144"/>
              </a:xfrm>
            </p:grpSpPr>
            <p:sp>
              <p:nvSpPr>
                <p:cNvPr id="757797" name="Rectangle 37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757798" name="Line 38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7799" name="Line 39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7800" name="Group 40"/>
              <p:cNvGrpSpPr>
                <a:grpSpLocks/>
              </p:cNvGrpSpPr>
              <p:nvPr/>
            </p:nvGrpSpPr>
            <p:grpSpPr bwMode="auto">
              <a:xfrm>
                <a:off x="4692" y="1632"/>
                <a:ext cx="672" cy="144"/>
                <a:chOff x="3936" y="1680"/>
                <a:chExt cx="672" cy="144"/>
              </a:xfrm>
            </p:grpSpPr>
            <p:sp>
              <p:nvSpPr>
                <p:cNvPr id="7578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757802" name="Line 42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7803" name="Line 43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7804" name="Line 44"/>
              <p:cNvSpPr>
                <a:spLocks noChangeShapeType="1"/>
              </p:cNvSpPr>
              <p:nvPr/>
            </p:nvSpPr>
            <p:spPr bwMode="auto">
              <a:xfrm>
                <a:off x="5280" y="1704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57805" name="AutoShape 45"/>
              <p:cNvCxnSpPr>
                <a:cxnSpLocks noChangeShapeType="1"/>
                <a:stCxn id="757804" idx="1"/>
                <a:endCxn id="757770" idx="1"/>
              </p:cNvCxnSpPr>
              <p:nvPr/>
            </p:nvCxnSpPr>
            <p:spPr bwMode="auto">
              <a:xfrm rot="5400000">
                <a:off x="3185" y="-581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</p:grpSp>
      <p:grpSp>
        <p:nvGrpSpPr>
          <p:cNvPr id="757806" name="Group 46"/>
          <p:cNvGrpSpPr>
            <a:grpSpLocks/>
          </p:cNvGrpSpPr>
          <p:nvPr/>
        </p:nvGrpSpPr>
        <p:grpSpPr bwMode="auto">
          <a:xfrm>
            <a:off x="3124200" y="1735138"/>
            <a:ext cx="298450" cy="609600"/>
            <a:chOff x="4996" y="1248"/>
            <a:chExt cx="188" cy="384"/>
          </a:xfrm>
        </p:grpSpPr>
        <p:sp>
          <p:nvSpPr>
            <p:cNvPr id="757807" name="Line 47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08" name="Text Box 48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57809" name="Group 49"/>
          <p:cNvGrpSpPr>
            <a:grpSpLocks/>
          </p:cNvGrpSpPr>
          <p:nvPr/>
        </p:nvGrpSpPr>
        <p:grpSpPr bwMode="auto">
          <a:xfrm>
            <a:off x="4337050" y="1735138"/>
            <a:ext cx="298450" cy="609600"/>
            <a:chOff x="960" y="1248"/>
            <a:chExt cx="188" cy="384"/>
          </a:xfrm>
        </p:grpSpPr>
        <p:sp>
          <p:nvSpPr>
            <p:cNvPr id="757810" name="Line 50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11" name="Text Box 51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57812" name="Text Box 52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57813" name="Text Box 53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57814" name="Text Box 5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57815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57818" name="Text Box 5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7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7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90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58791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58792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58793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794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8795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58796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58797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58798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58799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800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58801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58802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58803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58804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805" name="Line 21"/>
          <p:cNvSpPr>
            <a:spLocks noChangeShapeType="1"/>
          </p:cNvSpPr>
          <p:nvPr/>
        </p:nvSpPr>
        <p:spPr bwMode="auto">
          <a:xfrm>
            <a:off x="3790950" y="245903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8806" name="Group 22"/>
          <p:cNvGrpSpPr>
            <a:grpSpLocks/>
          </p:cNvGrpSpPr>
          <p:nvPr/>
        </p:nvGrpSpPr>
        <p:grpSpPr bwMode="auto">
          <a:xfrm>
            <a:off x="4705350" y="2344738"/>
            <a:ext cx="1066800" cy="228600"/>
            <a:chOff x="3312" y="1680"/>
            <a:chExt cx="672" cy="144"/>
          </a:xfrm>
        </p:grpSpPr>
        <p:sp>
          <p:nvSpPr>
            <p:cNvPr id="758807" name="Rectangle 23"/>
            <p:cNvSpPr>
              <a:spLocks noChangeArrowheads="1"/>
            </p:cNvSpPr>
            <p:nvPr/>
          </p:nvSpPr>
          <p:spPr bwMode="auto">
            <a:xfrm>
              <a:off x="3552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5</a:t>
              </a:r>
            </a:p>
          </p:txBody>
        </p:sp>
        <p:sp>
          <p:nvSpPr>
            <p:cNvPr id="758808" name="Line 24"/>
            <p:cNvSpPr>
              <a:spLocks noChangeShapeType="1"/>
            </p:cNvSpPr>
            <p:nvPr/>
          </p:nvSpPr>
          <p:spPr bwMode="auto">
            <a:xfrm>
              <a:off x="3792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9" name="Line 25"/>
            <p:cNvSpPr>
              <a:spLocks noChangeShapeType="1"/>
            </p:cNvSpPr>
            <p:nvPr/>
          </p:nvSpPr>
          <p:spPr bwMode="auto">
            <a:xfrm>
              <a:off x="3312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810" name="Group 26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58811" name="Rectangle 27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58812" name="Line 28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3" name="Line 29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814" name="Group 30"/>
          <p:cNvGrpSpPr>
            <a:grpSpLocks/>
          </p:cNvGrpSpPr>
          <p:nvPr/>
        </p:nvGrpSpPr>
        <p:grpSpPr bwMode="auto">
          <a:xfrm>
            <a:off x="6534150" y="2344738"/>
            <a:ext cx="1066800" cy="228600"/>
            <a:chOff x="3936" y="1680"/>
            <a:chExt cx="672" cy="144"/>
          </a:xfrm>
        </p:grpSpPr>
        <p:sp>
          <p:nvSpPr>
            <p:cNvPr id="758815" name="Rectangle 31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7    </a:t>
              </a:r>
            </a:p>
          </p:txBody>
        </p:sp>
        <p:sp>
          <p:nvSpPr>
            <p:cNvPr id="758816" name="Line 32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7" name="Line 33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818" name="Group 34"/>
          <p:cNvGrpSpPr>
            <a:grpSpLocks/>
          </p:cNvGrpSpPr>
          <p:nvPr/>
        </p:nvGrpSpPr>
        <p:grpSpPr bwMode="auto">
          <a:xfrm>
            <a:off x="7448550" y="2344738"/>
            <a:ext cx="1066800" cy="228600"/>
            <a:chOff x="3936" y="1680"/>
            <a:chExt cx="672" cy="144"/>
          </a:xfrm>
        </p:grpSpPr>
        <p:sp>
          <p:nvSpPr>
            <p:cNvPr id="758819" name="Rectangle 35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758820" name="Line 36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1" name="Line 37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822" name="Line 38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58823" name="AutoShape 39"/>
          <p:cNvCxnSpPr>
            <a:cxnSpLocks noChangeShapeType="1"/>
            <a:stCxn id="758822" idx="1"/>
            <a:endCxn id="758792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58824" name="Group 40"/>
          <p:cNvGrpSpPr>
            <a:grpSpLocks/>
          </p:cNvGrpSpPr>
          <p:nvPr/>
        </p:nvGrpSpPr>
        <p:grpSpPr bwMode="auto">
          <a:xfrm>
            <a:off x="3124200" y="1735138"/>
            <a:ext cx="298450" cy="609600"/>
            <a:chOff x="4996" y="1248"/>
            <a:chExt cx="188" cy="384"/>
          </a:xfrm>
        </p:grpSpPr>
        <p:sp>
          <p:nvSpPr>
            <p:cNvPr id="758825" name="Line 41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6" name="Text Box 42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58827" name="Group 43"/>
          <p:cNvGrpSpPr>
            <a:grpSpLocks/>
          </p:cNvGrpSpPr>
          <p:nvPr/>
        </p:nvGrpSpPr>
        <p:grpSpPr bwMode="auto">
          <a:xfrm>
            <a:off x="4337050" y="1735138"/>
            <a:ext cx="298450" cy="609600"/>
            <a:chOff x="960" y="1248"/>
            <a:chExt cx="188" cy="384"/>
          </a:xfrm>
        </p:grpSpPr>
        <p:sp>
          <p:nvSpPr>
            <p:cNvPr id="758828" name="Line 44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9" name="Text Box 45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58830" name="Text Box 46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58831" name="Text Box 47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grpSp>
        <p:nvGrpSpPr>
          <p:cNvPr id="758832" name="Group 48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58833" name="Rectangle 49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58834" name="Line 50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835" name="Rectangle 51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</a:t>
            </a:r>
            <a:r>
              <a:rPr lang="en-US" altLang="zh-CN" sz="2000" b="1"/>
              <a:t>7    2    6    3    1    5    8</a:t>
            </a:r>
          </a:p>
        </p:txBody>
      </p:sp>
      <p:sp>
        <p:nvSpPr>
          <p:cNvPr id="758836" name="Text Box 52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58837" name="Rectangle 5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58840" name="Text Box 56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835" grpId="0" animBg="1" autoUpdateAnimBg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59815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59816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59817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9818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9819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59820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59821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59822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59823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9824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59825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59826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59827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9829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59830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59831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9832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833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59834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9835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59836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9839" name="Group 31"/>
          <p:cNvGrpSpPr>
            <a:grpSpLocks/>
          </p:cNvGrpSpPr>
          <p:nvPr/>
        </p:nvGrpSpPr>
        <p:grpSpPr bwMode="auto">
          <a:xfrm>
            <a:off x="6534150" y="2344738"/>
            <a:ext cx="1066800" cy="228600"/>
            <a:chOff x="3936" y="1680"/>
            <a:chExt cx="672" cy="144"/>
          </a:xfrm>
        </p:grpSpPr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7    </a:t>
              </a:r>
            </a:p>
          </p:txBody>
        </p:sp>
        <p:sp>
          <p:nvSpPr>
            <p:cNvPr id="759841" name="Line 33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42" name="Line 34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9843" name="Group 35"/>
          <p:cNvGrpSpPr>
            <a:grpSpLocks/>
          </p:cNvGrpSpPr>
          <p:nvPr/>
        </p:nvGrpSpPr>
        <p:grpSpPr bwMode="auto">
          <a:xfrm>
            <a:off x="7448550" y="2344738"/>
            <a:ext cx="1066800" cy="228600"/>
            <a:chOff x="3936" y="1680"/>
            <a:chExt cx="672" cy="144"/>
          </a:xfrm>
        </p:grpSpPr>
        <p:sp>
          <p:nvSpPr>
            <p:cNvPr id="759844" name="Rectangle 36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759845" name="Line 37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9847" name="Line 39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59848" name="AutoShape 40"/>
          <p:cNvCxnSpPr>
            <a:cxnSpLocks noChangeShapeType="1"/>
            <a:stCxn id="759847" idx="1"/>
            <a:endCxn id="759816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59849" name="Group 41"/>
          <p:cNvGrpSpPr>
            <a:grpSpLocks/>
          </p:cNvGrpSpPr>
          <p:nvPr/>
        </p:nvGrpSpPr>
        <p:grpSpPr bwMode="auto">
          <a:xfrm>
            <a:off x="3124200" y="1735138"/>
            <a:ext cx="298450" cy="609600"/>
            <a:chOff x="4996" y="1248"/>
            <a:chExt cx="188" cy="384"/>
          </a:xfrm>
        </p:grpSpPr>
        <p:sp>
          <p:nvSpPr>
            <p:cNvPr id="759850" name="Line 42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51" name="Text Box 43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59852" name="Group 44"/>
          <p:cNvGrpSpPr>
            <a:grpSpLocks/>
          </p:cNvGrpSpPr>
          <p:nvPr/>
        </p:nvGrpSpPr>
        <p:grpSpPr bwMode="auto">
          <a:xfrm>
            <a:off x="4337050" y="1735138"/>
            <a:ext cx="298450" cy="609600"/>
            <a:chOff x="960" y="1248"/>
            <a:chExt cx="188" cy="384"/>
          </a:xfrm>
        </p:grpSpPr>
        <p:sp>
          <p:nvSpPr>
            <p:cNvPr id="759853" name="Line 45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54" name="Text Box 46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59855" name="Text Box 47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59856" name="Text Box 48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59857" name="Rectangle 49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</a:t>
            </a:r>
            <a:r>
              <a:rPr lang="en-US" altLang="zh-CN" sz="2000" b="1"/>
              <a:t>7    2    6    3    1    5    8</a:t>
            </a:r>
          </a:p>
        </p:txBody>
      </p:sp>
      <p:sp>
        <p:nvSpPr>
          <p:cNvPr id="759858" name="Text Box 50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59859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59862" name="Text Box 54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9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9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32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8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60839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60840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60841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0843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60844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0845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60846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0847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0848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60849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0850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60851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0852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0853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60854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60855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0856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57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60858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0859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60860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60861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0862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0863" name="Group 31"/>
          <p:cNvGrpSpPr>
            <a:grpSpLocks/>
          </p:cNvGrpSpPr>
          <p:nvPr/>
        </p:nvGrpSpPr>
        <p:grpSpPr bwMode="auto">
          <a:xfrm>
            <a:off x="6534150" y="2344738"/>
            <a:ext cx="1066800" cy="228600"/>
            <a:chOff x="3936" y="1680"/>
            <a:chExt cx="672" cy="144"/>
          </a:xfrm>
        </p:grpSpPr>
        <p:sp>
          <p:nvSpPr>
            <p:cNvPr id="760864" name="Rectangle 32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7    </a:t>
              </a:r>
            </a:p>
          </p:txBody>
        </p:sp>
        <p:sp>
          <p:nvSpPr>
            <p:cNvPr id="760865" name="Line 33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0866" name="Line 34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0867" name="Group 35"/>
          <p:cNvGrpSpPr>
            <a:grpSpLocks/>
          </p:cNvGrpSpPr>
          <p:nvPr/>
        </p:nvGrpSpPr>
        <p:grpSpPr bwMode="auto">
          <a:xfrm>
            <a:off x="7448550" y="2344738"/>
            <a:ext cx="1066800" cy="228600"/>
            <a:chOff x="3936" y="1680"/>
            <a:chExt cx="672" cy="144"/>
          </a:xfrm>
        </p:grpSpPr>
        <p:sp>
          <p:nvSpPr>
            <p:cNvPr id="760868" name="Rectangle 36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760869" name="Line 37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0870" name="Line 38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0871" name="Line 39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60872" name="AutoShape 40"/>
          <p:cNvCxnSpPr>
            <a:cxnSpLocks noChangeShapeType="1"/>
            <a:stCxn id="760871" idx="1"/>
            <a:endCxn id="760840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60873" name="Group 41"/>
          <p:cNvGrpSpPr>
            <a:grpSpLocks/>
          </p:cNvGrpSpPr>
          <p:nvPr/>
        </p:nvGrpSpPr>
        <p:grpSpPr bwMode="auto">
          <a:xfrm>
            <a:off x="3124200" y="1735138"/>
            <a:ext cx="298450" cy="609600"/>
            <a:chOff x="4996" y="1248"/>
            <a:chExt cx="188" cy="384"/>
          </a:xfrm>
        </p:grpSpPr>
        <p:sp>
          <p:nvSpPr>
            <p:cNvPr id="760874" name="Line 42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0875" name="Text Box 43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60876" name="Group 44"/>
          <p:cNvGrpSpPr>
            <a:grpSpLocks/>
          </p:cNvGrpSpPr>
          <p:nvPr/>
        </p:nvGrpSpPr>
        <p:grpSpPr bwMode="auto">
          <a:xfrm>
            <a:off x="5264150" y="1735138"/>
            <a:ext cx="298450" cy="609600"/>
            <a:chOff x="960" y="1248"/>
            <a:chExt cx="188" cy="384"/>
          </a:xfrm>
        </p:grpSpPr>
        <p:sp>
          <p:nvSpPr>
            <p:cNvPr id="760877" name="Line 45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0878" name="Text Box 46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60879" name="Text Box 47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60880" name="Text Box 48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60881" name="Rectangle 49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</a:t>
            </a:r>
            <a:r>
              <a:rPr lang="en-US" altLang="zh-CN" sz="2000" b="1"/>
              <a:t>7    2    6    3    1    5    8</a:t>
            </a:r>
          </a:p>
        </p:txBody>
      </p:sp>
      <p:sp>
        <p:nvSpPr>
          <p:cNvPr id="760882" name="Text Box 50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60883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60886" name="Text Box 54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0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0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0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0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62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61863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61864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61865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1866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1867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61868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1869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61870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1871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1872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61873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1874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61875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1876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1877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61878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61879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1880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1881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61882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1883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61884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61885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886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1887" name="Group 31"/>
          <p:cNvGrpSpPr>
            <a:grpSpLocks/>
          </p:cNvGrpSpPr>
          <p:nvPr/>
        </p:nvGrpSpPr>
        <p:grpSpPr bwMode="auto">
          <a:xfrm>
            <a:off x="6534150" y="2344738"/>
            <a:ext cx="1066800" cy="228600"/>
            <a:chOff x="3936" y="1680"/>
            <a:chExt cx="672" cy="144"/>
          </a:xfrm>
        </p:grpSpPr>
        <p:sp>
          <p:nvSpPr>
            <p:cNvPr id="761888" name="Rectangle 32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7    </a:t>
              </a:r>
            </a:p>
          </p:txBody>
        </p:sp>
        <p:sp>
          <p:nvSpPr>
            <p:cNvPr id="761889" name="Line 33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890" name="Line 34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1891" name="Group 35"/>
          <p:cNvGrpSpPr>
            <a:grpSpLocks/>
          </p:cNvGrpSpPr>
          <p:nvPr/>
        </p:nvGrpSpPr>
        <p:grpSpPr bwMode="auto">
          <a:xfrm>
            <a:off x="7448550" y="2344738"/>
            <a:ext cx="1066800" cy="228600"/>
            <a:chOff x="3936" y="1680"/>
            <a:chExt cx="672" cy="144"/>
          </a:xfrm>
        </p:grpSpPr>
        <p:sp>
          <p:nvSpPr>
            <p:cNvPr id="761892" name="Rectangle 36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761893" name="Line 37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894" name="Line 38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1895" name="Line 39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61896" name="AutoShape 40"/>
          <p:cNvCxnSpPr>
            <a:cxnSpLocks noChangeShapeType="1"/>
            <a:stCxn id="761895" idx="1"/>
            <a:endCxn id="761864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61897" name="Group 41"/>
          <p:cNvGrpSpPr>
            <a:grpSpLocks/>
          </p:cNvGrpSpPr>
          <p:nvPr/>
        </p:nvGrpSpPr>
        <p:grpSpPr bwMode="auto">
          <a:xfrm>
            <a:off x="4972050" y="1735138"/>
            <a:ext cx="298450" cy="609600"/>
            <a:chOff x="4996" y="1248"/>
            <a:chExt cx="188" cy="384"/>
          </a:xfrm>
        </p:grpSpPr>
        <p:sp>
          <p:nvSpPr>
            <p:cNvPr id="761898" name="Line 42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899" name="Text Box 43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61900" name="Group 44"/>
          <p:cNvGrpSpPr>
            <a:grpSpLocks/>
          </p:cNvGrpSpPr>
          <p:nvPr/>
        </p:nvGrpSpPr>
        <p:grpSpPr bwMode="auto">
          <a:xfrm>
            <a:off x="5264150" y="1735138"/>
            <a:ext cx="298450" cy="609600"/>
            <a:chOff x="960" y="1248"/>
            <a:chExt cx="188" cy="384"/>
          </a:xfrm>
        </p:grpSpPr>
        <p:sp>
          <p:nvSpPr>
            <p:cNvPr id="761901" name="Line 45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902" name="Text Box 46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61903" name="Text Box 47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61904" name="Text Box 48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61905" name="Rectangle 49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</a:t>
            </a:r>
            <a:r>
              <a:rPr lang="en-US" altLang="zh-CN" sz="2000" b="1"/>
              <a:t>7    2    6    3    1    5    8</a:t>
            </a:r>
          </a:p>
        </p:txBody>
      </p:sp>
      <p:sp>
        <p:nvSpPr>
          <p:cNvPr id="761906" name="Text Box 50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61907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61910" name="Text Box 54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1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6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62887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62888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62889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2890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2891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62892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2893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62894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2895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2896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62897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2898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62899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2900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2901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62902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62903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2904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2905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62906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2907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62908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62909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10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2911" name="Group 31"/>
          <p:cNvGrpSpPr>
            <a:grpSpLocks/>
          </p:cNvGrpSpPr>
          <p:nvPr/>
        </p:nvGrpSpPr>
        <p:grpSpPr bwMode="auto">
          <a:xfrm>
            <a:off x="6534150" y="2344738"/>
            <a:ext cx="1066800" cy="228600"/>
            <a:chOff x="3936" y="1680"/>
            <a:chExt cx="672" cy="144"/>
          </a:xfrm>
        </p:grpSpPr>
        <p:sp>
          <p:nvSpPr>
            <p:cNvPr id="762912" name="Rectangle 32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7    </a:t>
              </a:r>
            </a:p>
          </p:txBody>
        </p:sp>
        <p:sp>
          <p:nvSpPr>
            <p:cNvPr id="762913" name="Line 33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14" name="Line 34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2915" name="Group 35"/>
          <p:cNvGrpSpPr>
            <a:grpSpLocks/>
          </p:cNvGrpSpPr>
          <p:nvPr/>
        </p:nvGrpSpPr>
        <p:grpSpPr bwMode="auto">
          <a:xfrm>
            <a:off x="7448550" y="2344738"/>
            <a:ext cx="1066800" cy="228600"/>
            <a:chOff x="3936" y="1680"/>
            <a:chExt cx="672" cy="144"/>
          </a:xfrm>
        </p:grpSpPr>
        <p:sp>
          <p:nvSpPr>
            <p:cNvPr id="762916" name="Rectangle 36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762917" name="Line 37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18" name="Line 38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2919" name="Line 39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62920" name="AutoShape 40"/>
          <p:cNvCxnSpPr>
            <a:cxnSpLocks noChangeShapeType="1"/>
            <a:stCxn id="762919" idx="1"/>
            <a:endCxn id="762888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62921" name="Group 41"/>
          <p:cNvGrpSpPr>
            <a:grpSpLocks/>
          </p:cNvGrpSpPr>
          <p:nvPr/>
        </p:nvGrpSpPr>
        <p:grpSpPr bwMode="auto">
          <a:xfrm>
            <a:off x="6178550" y="1735138"/>
            <a:ext cx="298450" cy="609600"/>
            <a:chOff x="960" y="1248"/>
            <a:chExt cx="188" cy="384"/>
          </a:xfrm>
        </p:grpSpPr>
        <p:sp>
          <p:nvSpPr>
            <p:cNvPr id="762922" name="Line 42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23" name="Text Box 43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62924" name="Text Box 44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62925" name="Text Box 45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62926" name="Rectangle 46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</a:t>
            </a:r>
            <a:r>
              <a:rPr lang="en-US" altLang="zh-CN" sz="2000" b="1"/>
              <a:t>7    2    6    3    1    5    8</a:t>
            </a:r>
          </a:p>
        </p:txBody>
      </p:sp>
      <p:grpSp>
        <p:nvGrpSpPr>
          <p:cNvPr id="762927" name="Group 47"/>
          <p:cNvGrpSpPr>
            <a:grpSpLocks/>
          </p:cNvGrpSpPr>
          <p:nvPr/>
        </p:nvGrpSpPr>
        <p:grpSpPr bwMode="auto">
          <a:xfrm>
            <a:off x="4972050" y="1735138"/>
            <a:ext cx="298450" cy="609600"/>
            <a:chOff x="4996" y="1248"/>
            <a:chExt cx="188" cy="384"/>
          </a:xfrm>
        </p:grpSpPr>
        <p:sp>
          <p:nvSpPr>
            <p:cNvPr id="762928" name="Line 48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29" name="Text Box 49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62930" name="Text Box 50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62931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62934" name="Text Box 54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2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2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2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2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集合的基本运算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6513" y="0"/>
            <a:ext cx="1847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l"/>
            <a:endParaRPr lang="zh-CN" altLang="en-US" b="1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042988" y="1268413"/>
            <a:ext cx="7561262" cy="18367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buFont typeface="Wingdings" pitchFamily="2" charset="2"/>
              <a:buChar char="Ø"/>
            </a:pPr>
            <a:r>
              <a:rPr lang="zh-CN" altLang="en-US" sz="2000" b="1"/>
              <a:t> 集合通常用大写字母标记，集合元素用小写字母标记</a:t>
            </a:r>
            <a:endParaRPr lang="en-US" altLang="zh-CN" sz="2000" b="1"/>
          </a:p>
          <a:p>
            <a:pPr algn="l">
              <a:lnSpc>
                <a:spcPts val="3400"/>
              </a:lnSpc>
              <a:buFont typeface="Wingdings" pitchFamily="2" charset="2"/>
              <a:buChar char="Ø"/>
            </a:pPr>
            <a:r>
              <a:rPr lang="en-US" altLang="zh-CN" sz="2000" b="1"/>
              <a:t> </a:t>
            </a:r>
            <a:r>
              <a:rPr lang="zh-CN" altLang="en-US" sz="2000" b="1"/>
              <a:t>若</a:t>
            </a:r>
            <a:r>
              <a:rPr lang="en-US" altLang="zh-CN" sz="2000" b="1"/>
              <a:t>A</a:t>
            </a:r>
            <a:r>
              <a:rPr lang="zh-CN" altLang="en-US" sz="2000" b="1"/>
              <a:t>、</a:t>
            </a:r>
            <a:r>
              <a:rPr lang="en-US" altLang="zh-CN" sz="2000" b="1"/>
              <a:t>B</a:t>
            </a:r>
            <a:r>
              <a:rPr lang="zh-CN" altLang="en-US" sz="2000" b="1"/>
              <a:t>是全集</a:t>
            </a:r>
            <a:r>
              <a:rPr lang="en-US" altLang="zh-CN" sz="2000" b="1"/>
              <a:t>E</a:t>
            </a:r>
            <a:r>
              <a:rPr lang="zh-CN" altLang="en-US" sz="2000" b="1"/>
              <a:t>中的两个集合，</a:t>
            </a:r>
            <a:r>
              <a:rPr lang="en-US" sz="2000" b="1"/>
              <a:t> </a:t>
            </a:r>
            <a:r>
              <a:rPr lang="en-US" altLang="zh-CN" sz="2000" b="1"/>
              <a:t>x</a:t>
            </a:r>
            <a:r>
              <a:rPr lang="zh-CN" altLang="en-US" sz="2000" b="1"/>
              <a:t>表示元素</a:t>
            </a:r>
            <a:endParaRPr lang="en-US" altLang="zh-CN" sz="2000" b="1"/>
          </a:p>
          <a:p>
            <a:pPr algn="l">
              <a:lnSpc>
                <a:spcPts val="3400"/>
              </a:lnSpc>
              <a:buFont typeface="Wingdings" pitchFamily="2" charset="2"/>
              <a:buChar char="Ø"/>
            </a:pPr>
            <a:r>
              <a:rPr lang="en-US" altLang="zh-CN" sz="2000" b="1"/>
              <a:t> </a:t>
            </a:r>
            <a:r>
              <a:rPr lang="zh-CN" altLang="en-US" sz="2000" b="1"/>
              <a:t>集合主要运算有：</a:t>
            </a:r>
          </a:p>
          <a:p>
            <a:pPr algn="l">
              <a:lnSpc>
                <a:spcPts val="3400"/>
              </a:lnSpc>
            </a:pPr>
            <a:r>
              <a:rPr lang="en-US" altLang="zh-CN" sz="2000" b="1"/>
              <a:t>    </a:t>
            </a:r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并集</a:t>
            </a:r>
            <a:r>
              <a:rPr lang="en-US" sz="2000" b="1"/>
              <a:t>	</a:t>
            </a:r>
            <a:r>
              <a:rPr lang="en-US" altLang="zh-CN" sz="20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∪</a:t>
            </a:r>
            <a:r>
              <a:rPr lang="en-US" altLang="zh-CN" sz="20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en-US" altLang="zh-CN" sz="2000" b="1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中的全部元素组成</a:t>
            </a: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3203575" y="3413125"/>
            <a:ext cx="2089150" cy="1168400"/>
            <a:chOff x="3203848" y="3412728"/>
            <a:chExt cx="2089150" cy="1168400"/>
          </a:xfrm>
        </p:grpSpPr>
        <p:sp>
          <p:nvSpPr>
            <p:cNvPr id="29703" name="矩形 51"/>
            <p:cNvSpPr>
              <a:spLocks noChangeArrowheads="1"/>
            </p:cNvSpPr>
            <p:nvPr/>
          </p:nvSpPr>
          <p:spPr bwMode="auto">
            <a:xfrm>
              <a:off x="3203848" y="3412728"/>
              <a:ext cx="2089150" cy="1168400"/>
            </a:xfrm>
            <a:prstGeom prst="rect">
              <a:avLst/>
            </a:prstGeom>
            <a:solidFill>
              <a:srgbClr val="FFFF99"/>
            </a:solidFill>
            <a:ln w="9525" algn="ctr">
              <a:noFill/>
              <a:round/>
              <a:headEnd/>
              <a:tailEnd/>
            </a:ln>
            <a:effectLst>
              <a:prstShdw prst="shdw17" dist="63500" dir="13987806">
                <a:srgbClr val="99995C"/>
              </a:prstShdw>
            </a:effec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/>
                <a:t>E</a:t>
              </a:r>
              <a:endParaRPr lang="en-US" altLang="zh-CN" sz="1600" b="1"/>
            </a:p>
            <a:p>
              <a:pPr algn="l"/>
              <a:endParaRPr lang="en-US" altLang="zh-CN" sz="1600" b="1"/>
            </a:p>
            <a:p>
              <a:pPr algn="l"/>
              <a:endParaRPr lang="en-US" altLang="zh-CN" sz="1600" b="1"/>
            </a:p>
            <a:p>
              <a:pPr algn="l"/>
              <a:r>
                <a:rPr lang="en-US" altLang="zh-CN" sz="1600" b="1"/>
                <a:t>                    </a:t>
              </a:r>
              <a:endParaRPr lang="zh-CN" altLang="en-US" sz="1600" b="1"/>
            </a:p>
          </p:txBody>
        </p:sp>
        <p:sp>
          <p:nvSpPr>
            <p:cNvPr id="29704" name="椭圆 52"/>
            <p:cNvSpPr>
              <a:spLocks noChangeArrowheads="1"/>
            </p:cNvSpPr>
            <p:nvPr/>
          </p:nvSpPr>
          <p:spPr bwMode="auto">
            <a:xfrm>
              <a:off x="3419748" y="3773090"/>
              <a:ext cx="720725" cy="561975"/>
            </a:xfrm>
            <a:prstGeom prst="ellipse">
              <a:avLst/>
            </a:prstGeom>
            <a:solidFill>
              <a:srgbClr val="FF99FF"/>
            </a:solidFill>
            <a:ln w="9525" algn="ctr">
              <a:noFill/>
              <a:round/>
              <a:headEnd/>
              <a:tailEnd/>
            </a:ln>
            <a:effectLst>
              <a:prstShdw prst="shdw17" dist="63500" dir="13987806">
                <a:srgbClr val="99995C"/>
              </a:prstShdw>
            </a:effec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 dirty="0"/>
                <a:t>A</a:t>
              </a:r>
              <a:endParaRPr lang="zh-CN" altLang="en-US" sz="2000" b="1" dirty="0"/>
            </a:p>
          </p:txBody>
        </p:sp>
        <p:sp>
          <p:nvSpPr>
            <p:cNvPr id="29705" name="椭圆 53"/>
            <p:cNvSpPr>
              <a:spLocks noChangeArrowheads="1"/>
            </p:cNvSpPr>
            <p:nvPr/>
          </p:nvSpPr>
          <p:spPr bwMode="auto">
            <a:xfrm>
              <a:off x="4356373" y="3773090"/>
              <a:ext cx="647700" cy="561975"/>
            </a:xfrm>
            <a:prstGeom prst="ellipse">
              <a:avLst/>
            </a:prstGeom>
            <a:solidFill>
              <a:srgbClr val="FF99FF"/>
            </a:solidFill>
            <a:ln w="9525" algn="ctr">
              <a:noFill/>
              <a:round/>
              <a:headEnd/>
              <a:tailEnd/>
            </a:ln>
            <a:effectLst>
              <a:prstShdw prst="shdw17" dist="63500" dir="13987806">
                <a:srgbClr val="99995C"/>
              </a:prstShdw>
            </a:effec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/>
                <a:t>B</a:t>
              </a:r>
              <a:endParaRPr lang="zh-CN" altLang="en-US" sz="2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29702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63911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63912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63913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3914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3915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63916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3917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63918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3919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3920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63921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3922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63923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3924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3925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63926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63927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3928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29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63930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3931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63932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63933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34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3935" name="Group 31"/>
          <p:cNvGrpSpPr>
            <a:grpSpLocks/>
          </p:cNvGrpSpPr>
          <p:nvPr/>
        </p:nvGrpSpPr>
        <p:grpSpPr bwMode="auto">
          <a:xfrm>
            <a:off x="6534150" y="2344738"/>
            <a:ext cx="1066800" cy="228600"/>
            <a:chOff x="3936" y="1680"/>
            <a:chExt cx="672" cy="144"/>
          </a:xfrm>
        </p:grpSpPr>
        <p:sp>
          <p:nvSpPr>
            <p:cNvPr id="763936" name="Rectangle 32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7    </a:t>
              </a:r>
            </a:p>
          </p:txBody>
        </p:sp>
        <p:sp>
          <p:nvSpPr>
            <p:cNvPr id="763937" name="Line 33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38" name="Line 34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3939" name="Group 35"/>
          <p:cNvGrpSpPr>
            <a:grpSpLocks/>
          </p:cNvGrpSpPr>
          <p:nvPr/>
        </p:nvGrpSpPr>
        <p:grpSpPr bwMode="auto">
          <a:xfrm>
            <a:off x="7448550" y="2344738"/>
            <a:ext cx="1066800" cy="228600"/>
            <a:chOff x="3936" y="1680"/>
            <a:chExt cx="672" cy="144"/>
          </a:xfrm>
        </p:grpSpPr>
        <p:sp>
          <p:nvSpPr>
            <p:cNvPr id="763940" name="Rectangle 36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763941" name="Line 37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42" name="Line 38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3943" name="Line 39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63944" name="AutoShape 40"/>
          <p:cNvCxnSpPr>
            <a:cxnSpLocks noChangeShapeType="1"/>
            <a:stCxn id="763943" idx="1"/>
            <a:endCxn id="763912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63945" name="Group 41"/>
          <p:cNvGrpSpPr>
            <a:grpSpLocks/>
          </p:cNvGrpSpPr>
          <p:nvPr/>
        </p:nvGrpSpPr>
        <p:grpSpPr bwMode="auto">
          <a:xfrm>
            <a:off x="6178550" y="1735138"/>
            <a:ext cx="298450" cy="609600"/>
            <a:chOff x="960" y="1248"/>
            <a:chExt cx="188" cy="384"/>
          </a:xfrm>
        </p:grpSpPr>
        <p:sp>
          <p:nvSpPr>
            <p:cNvPr id="763946" name="Line 42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47" name="Text Box 43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63948" name="Text Box 44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63949" name="Text Box 45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63950" name="Rectangle 46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</a:t>
            </a:r>
            <a:r>
              <a:rPr lang="en-US" altLang="zh-CN" sz="2000" b="1"/>
              <a:t>7    2    6    3    1    5    8</a:t>
            </a:r>
          </a:p>
        </p:txBody>
      </p:sp>
      <p:grpSp>
        <p:nvGrpSpPr>
          <p:cNvPr id="763951" name="Group 47"/>
          <p:cNvGrpSpPr>
            <a:grpSpLocks/>
          </p:cNvGrpSpPr>
          <p:nvPr/>
        </p:nvGrpSpPr>
        <p:grpSpPr bwMode="auto">
          <a:xfrm>
            <a:off x="5873750" y="1735138"/>
            <a:ext cx="298450" cy="609600"/>
            <a:chOff x="4996" y="1248"/>
            <a:chExt cx="188" cy="384"/>
          </a:xfrm>
        </p:grpSpPr>
        <p:sp>
          <p:nvSpPr>
            <p:cNvPr id="763952" name="Line 48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53" name="Text Box 49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63954" name="Text Box 50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63955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63958" name="Text Box 54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64935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64936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64937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4938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4939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64940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4941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64942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4943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4944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64945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4946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64947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4948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4949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64950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64951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4952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4953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64954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4955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64956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64957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4958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4959" name="Group 31"/>
          <p:cNvGrpSpPr>
            <a:grpSpLocks/>
          </p:cNvGrpSpPr>
          <p:nvPr/>
        </p:nvGrpSpPr>
        <p:grpSpPr bwMode="auto">
          <a:xfrm>
            <a:off x="6534150" y="2344738"/>
            <a:ext cx="1066800" cy="228600"/>
            <a:chOff x="3936" y="1680"/>
            <a:chExt cx="672" cy="144"/>
          </a:xfrm>
        </p:grpSpPr>
        <p:sp>
          <p:nvSpPr>
            <p:cNvPr id="764960" name="Rectangle 32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7    </a:t>
              </a:r>
            </a:p>
          </p:txBody>
        </p:sp>
        <p:sp>
          <p:nvSpPr>
            <p:cNvPr id="764961" name="Line 33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4962" name="Line 34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4963" name="Group 35"/>
          <p:cNvGrpSpPr>
            <a:grpSpLocks/>
          </p:cNvGrpSpPr>
          <p:nvPr/>
        </p:nvGrpSpPr>
        <p:grpSpPr bwMode="auto">
          <a:xfrm>
            <a:off x="7448550" y="2344738"/>
            <a:ext cx="1066800" cy="228600"/>
            <a:chOff x="3936" y="1680"/>
            <a:chExt cx="672" cy="144"/>
          </a:xfrm>
        </p:grpSpPr>
        <p:sp>
          <p:nvSpPr>
            <p:cNvPr id="764964" name="Rectangle 36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764965" name="Line 37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4966" name="Line 38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4967" name="Line 39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64968" name="AutoShape 40"/>
          <p:cNvCxnSpPr>
            <a:cxnSpLocks noChangeShapeType="1"/>
            <a:stCxn id="764967" idx="1"/>
            <a:endCxn id="764936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64969" name="Group 41"/>
          <p:cNvGrpSpPr>
            <a:grpSpLocks/>
          </p:cNvGrpSpPr>
          <p:nvPr/>
        </p:nvGrpSpPr>
        <p:grpSpPr bwMode="auto">
          <a:xfrm>
            <a:off x="7092950" y="1735138"/>
            <a:ext cx="298450" cy="609600"/>
            <a:chOff x="960" y="1248"/>
            <a:chExt cx="188" cy="384"/>
          </a:xfrm>
        </p:grpSpPr>
        <p:sp>
          <p:nvSpPr>
            <p:cNvPr id="764970" name="Line 42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4971" name="Text Box 43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64972" name="Text Box 44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64973" name="Text Box 45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64974" name="Rectangle 46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</a:t>
            </a:r>
            <a:r>
              <a:rPr lang="en-US" altLang="zh-CN" sz="2000" b="1"/>
              <a:t>7    2    6    3    1    5    8</a:t>
            </a:r>
          </a:p>
        </p:txBody>
      </p:sp>
      <p:grpSp>
        <p:nvGrpSpPr>
          <p:cNvPr id="764975" name="Group 47"/>
          <p:cNvGrpSpPr>
            <a:grpSpLocks/>
          </p:cNvGrpSpPr>
          <p:nvPr/>
        </p:nvGrpSpPr>
        <p:grpSpPr bwMode="auto">
          <a:xfrm>
            <a:off x="5873750" y="1735138"/>
            <a:ext cx="298450" cy="609600"/>
            <a:chOff x="4996" y="1248"/>
            <a:chExt cx="188" cy="384"/>
          </a:xfrm>
        </p:grpSpPr>
        <p:sp>
          <p:nvSpPr>
            <p:cNvPr id="764976" name="Line 48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4977" name="Text Box 49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64978" name="Text Box 50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64979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64982" name="Text Box 54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4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4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4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4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8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65959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65960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65961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5962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5963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65964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5965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65966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5967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5968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65969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5970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65971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5972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5973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65974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65975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5976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5977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65978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5979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65980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65981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5982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5983" name="Rectangle 31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65984" name="Line 32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5985" name="Line 33"/>
          <p:cNvSpPr>
            <a:spLocks noChangeShapeType="1"/>
          </p:cNvSpPr>
          <p:nvPr/>
        </p:nvSpPr>
        <p:spPr bwMode="auto">
          <a:xfrm>
            <a:off x="6534150" y="245903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5986" name="Group 34"/>
          <p:cNvGrpSpPr>
            <a:grpSpLocks/>
          </p:cNvGrpSpPr>
          <p:nvPr/>
        </p:nvGrpSpPr>
        <p:grpSpPr bwMode="auto">
          <a:xfrm>
            <a:off x="7448550" y="2344738"/>
            <a:ext cx="1066800" cy="228600"/>
            <a:chOff x="3936" y="1680"/>
            <a:chExt cx="672" cy="144"/>
          </a:xfrm>
        </p:grpSpPr>
        <p:sp>
          <p:nvSpPr>
            <p:cNvPr id="765987" name="Rectangle 35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765988" name="Line 36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5989" name="Line 37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5990" name="Line 38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65991" name="AutoShape 39"/>
          <p:cNvCxnSpPr>
            <a:cxnSpLocks noChangeShapeType="1"/>
            <a:stCxn id="765990" idx="1"/>
            <a:endCxn id="765960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65992" name="Group 40"/>
          <p:cNvGrpSpPr>
            <a:grpSpLocks/>
          </p:cNvGrpSpPr>
          <p:nvPr/>
        </p:nvGrpSpPr>
        <p:grpSpPr bwMode="auto">
          <a:xfrm>
            <a:off x="7092950" y="1735138"/>
            <a:ext cx="298450" cy="609600"/>
            <a:chOff x="960" y="1248"/>
            <a:chExt cx="188" cy="384"/>
          </a:xfrm>
        </p:grpSpPr>
        <p:sp>
          <p:nvSpPr>
            <p:cNvPr id="765993" name="Line 41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5994" name="Text Box 42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65995" name="Text Box 43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65996" name="Text Box 44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65997" name="Rectangle 45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</a:t>
            </a:r>
            <a:r>
              <a:rPr lang="en-US" altLang="zh-CN" sz="2000" b="1"/>
              <a:t>7    2    6    3    1    5    8</a:t>
            </a:r>
          </a:p>
        </p:txBody>
      </p:sp>
      <p:grpSp>
        <p:nvGrpSpPr>
          <p:cNvPr id="765998" name="Group 46"/>
          <p:cNvGrpSpPr>
            <a:grpSpLocks/>
          </p:cNvGrpSpPr>
          <p:nvPr/>
        </p:nvGrpSpPr>
        <p:grpSpPr bwMode="auto">
          <a:xfrm>
            <a:off x="5873750" y="1735138"/>
            <a:ext cx="298450" cy="609600"/>
            <a:chOff x="4996" y="1248"/>
            <a:chExt cx="188" cy="384"/>
          </a:xfrm>
        </p:grpSpPr>
        <p:sp>
          <p:nvSpPr>
            <p:cNvPr id="765999" name="Line 47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6000" name="Text Box 48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66001" name="Text Box 49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66002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66005" name="Text Box 53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82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66983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66984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66985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6986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6987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66988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6989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66990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6991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6992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66993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6994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66995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6996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6997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66998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66999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7000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01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67002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7003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67004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67005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7006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7007" name="Rectangle 31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67008" name="Line 32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09" name="Line 33"/>
          <p:cNvSpPr>
            <a:spLocks noChangeShapeType="1"/>
          </p:cNvSpPr>
          <p:nvPr/>
        </p:nvSpPr>
        <p:spPr bwMode="auto">
          <a:xfrm>
            <a:off x="6534150" y="245903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7010" name="Group 34"/>
          <p:cNvGrpSpPr>
            <a:grpSpLocks/>
          </p:cNvGrpSpPr>
          <p:nvPr/>
        </p:nvGrpSpPr>
        <p:grpSpPr bwMode="auto">
          <a:xfrm>
            <a:off x="7448550" y="2344738"/>
            <a:ext cx="1066800" cy="228600"/>
            <a:chOff x="3936" y="1680"/>
            <a:chExt cx="672" cy="144"/>
          </a:xfrm>
        </p:grpSpPr>
        <p:sp>
          <p:nvSpPr>
            <p:cNvPr id="767011" name="Rectangle 35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767012" name="Line 36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7013" name="Line 37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7014" name="Line 38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67015" name="AutoShape 39"/>
          <p:cNvCxnSpPr>
            <a:cxnSpLocks noChangeShapeType="1"/>
            <a:stCxn id="767014" idx="1"/>
            <a:endCxn id="766984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67016" name="Group 40"/>
          <p:cNvGrpSpPr>
            <a:grpSpLocks/>
          </p:cNvGrpSpPr>
          <p:nvPr/>
        </p:nvGrpSpPr>
        <p:grpSpPr bwMode="auto">
          <a:xfrm>
            <a:off x="7092950" y="1735138"/>
            <a:ext cx="298450" cy="609600"/>
            <a:chOff x="960" y="1248"/>
            <a:chExt cx="188" cy="384"/>
          </a:xfrm>
        </p:grpSpPr>
        <p:sp>
          <p:nvSpPr>
            <p:cNvPr id="767017" name="Line 41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7018" name="Text Box 42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67019" name="Text Box 43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67020" name="Text Box 44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67021" name="Rectangle 45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  </a:t>
            </a:r>
            <a:r>
              <a:rPr lang="en-US" altLang="zh-CN" sz="2000" b="1"/>
              <a:t>2    6    3    1    5    8</a:t>
            </a:r>
          </a:p>
        </p:txBody>
      </p:sp>
      <p:grpSp>
        <p:nvGrpSpPr>
          <p:cNvPr id="767022" name="Group 46"/>
          <p:cNvGrpSpPr>
            <a:grpSpLocks/>
          </p:cNvGrpSpPr>
          <p:nvPr/>
        </p:nvGrpSpPr>
        <p:grpSpPr bwMode="auto">
          <a:xfrm>
            <a:off x="5873750" y="1735138"/>
            <a:ext cx="298450" cy="609600"/>
            <a:chOff x="4996" y="1248"/>
            <a:chExt cx="188" cy="384"/>
          </a:xfrm>
        </p:grpSpPr>
        <p:sp>
          <p:nvSpPr>
            <p:cNvPr id="767023" name="Line 47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7024" name="Text Box 48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67025" name="Text Box 49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67026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67029" name="Text Box 53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6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68007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68008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68009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10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8011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68012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8013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68014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015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8016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68017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8018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68019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020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8021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68022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68023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24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25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68026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8027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68028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68029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030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31" name="Rectangle 31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68032" name="Line 32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33" name="Freeform 33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34" name="Rectangle 34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68035" name="Line 35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36" name="Line 36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68037" name="AutoShape 37"/>
          <p:cNvCxnSpPr>
            <a:cxnSpLocks noChangeShapeType="1"/>
            <a:stCxn id="768036" idx="1"/>
            <a:endCxn id="768008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68038" name="Group 38"/>
          <p:cNvGrpSpPr>
            <a:grpSpLocks/>
          </p:cNvGrpSpPr>
          <p:nvPr/>
        </p:nvGrpSpPr>
        <p:grpSpPr bwMode="auto">
          <a:xfrm>
            <a:off x="7092950" y="1735138"/>
            <a:ext cx="298450" cy="609600"/>
            <a:chOff x="960" y="1248"/>
            <a:chExt cx="188" cy="384"/>
          </a:xfrm>
        </p:grpSpPr>
        <p:sp>
          <p:nvSpPr>
            <p:cNvPr id="768039" name="Line 39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040" name="Text Box 40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68041" name="Text Box 41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68042" name="Text Box 42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68043" name="Rectangle 43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2    6    3    1    5    8</a:t>
            </a:r>
          </a:p>
        </p:txBody>
      </p:sp>
      <p:grpSp>
        <p:nvGrpSpPr>
          <p:cNvPr id="768044" name="Group 44"/>
          <p:cNvGrpSpPr>
            <a:grpSpLocks/>
          </p:cNvGrpSpPr>
          <p:nvPr/>
        </p:nvGrpSpPr>
        <p:grpSpPr bwMode="auto">
          <a:xfrm>
            <a:off x="5873750" y="1735138"/>
            <a:ext cx="298450" cy="609600"/>
            <a:chOff x="4996" y="1248"/>
            <a:chExt cx="188" cy="384"/>
          </a:xfrm>
        </p:grpSpPr>
        <p:sp>
          <p:nvSpPr>
            <p:cNvPr id="768045" name="Line 45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046" name="Text Box 46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68047" name="Text Box 47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68048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68051" name="Text Box 5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8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8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3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30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69031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69032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69033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9034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9035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69036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9037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69038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9039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9040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69041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9042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69043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9044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9045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69046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69047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9048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049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69050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9051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69052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69053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9054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9055" name="Rectangle 31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69056" name="Line 32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057" name="Freeform 33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058" name="Rectangle 34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69059" name="Line 35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060" name="Line 36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69061" name="AutoShape 37"/>
          <p:cNvCxnSpPr>
            <a:cxnSpLocks noChangeShapeType="1"/>
            <a:stCxn id="769060" idx="1"/>
            <a:endCxn id="769032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69062" name="Group 38"/>
          <p:cNvGrpSpPr>
            <a:grpSpLocks/>
          </p:cNvGrpSpPr>
          <p:nvPr/>
        </p:nvGrpSpPr>
        <p:grpSpPr bwMode="auto">
          <a:xfrm>
            <a:off x="8007350" y="1735138"/>
            <a:ext cx="298450" cy="609600"/>
            <a:chOff x="960" y="1248"/>
            <a:chExt cx="188" cy="384"/>
          </a:xfrm>
        </p:grpSpPr>
        <p:sp>
          <p:nvSpPr>
            <p:cNvPr id="769063" name="Line 39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9064" name="Text Box 40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69065" name="Text Box 41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69066" name="Text Box 42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69067" name="Rectangle 43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2    6    3    1    5    8</a:t>
            </a:r>
          </a:p>
        </p:txBody>
      </p:sp>
      <p:grpSp>
        <p:nvGrpSpPr>
          <p:cNvPr id="769068" name="Group 44"/>
          <p:cNvGrpSpPr>
            <a:grpSpLocks/>
          </p:cNvGrpSpPr>
          <p:nvPr/>
        </p:nvGrpSpPr>
        <p:grpSpPr bwMode="auto">
          <a:xfrm>
            <a:off x="5873750" y="1735138"/>
            <a:ext cx="298450" cy="609600"/>
            <a:chOff x="4996" y="1248"/>
            <a:chExt cx="188" cy="384"/>
          </a:xfrm>
        </p:grpSpPr>
        <p:sp>
          <p:nvSpPr>
            <p:cNvPr id="769069" name="Line 45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9070" name="Text Box 46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69071" name="Text Box 47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69072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69075" name="Text Box 5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9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9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4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70055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70056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70057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0058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0059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70060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70061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70062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0063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0064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70065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70066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70067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0068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0069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70070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70071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0072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73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70074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0075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70076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70077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0078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0079" name="Rectangle 31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70080" name="Line 32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81" name="Freeform 33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82" name="Rectangle 34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70083" name="Line 35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84" name="Line 36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0085" name="AutoShape 37"/>
          <p:cNvCxnSpPr>
            <a:cxnSpLocks noChangeShapeType="1"/>
            <a:stCxn id="770084" idx="1"/>
            <a:endCxn id="770056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70086" name="Group 38"/>
          <p:cNvGrpSpPr>
            <a:grpSpLocks/>
          </p:cNvGrpSpPr>
          <p:nvPr/>
        </p:nvGrpSpPr>
        <p:grpSpPr bwMode="auto">
          <a:xfrm>
            <a:off x="8007350" y="1735138"/>
            <a:ext cx="298450" cy="609600"/>
            <a:chOff x="960" y="1248"/>
            <a:chExt cx="188" cy="384"/>
          </a:xfrm>
        </p:grpSpPr>
        <p:sp>
          <p:nvSpPr>
            <p:cNvPr id="770087" name="Line 39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0088" name="Text Box 40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70089" name="Text Box 41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70090" name="Text Box 42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70091" name="Rectangle 43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2    6    3    1    5    8</a:t>
            </a:r>
          </a:p>
        </p:txBody>
      </p:sp>
      <p:grpSp>
        <p:nvGrpSpPr>
          <p:cNvPr id="770092" name="Group 44"/>
          <p:cNvGrpSpPr>
            <a:grpSpLocks/>
          </p:cNvGrpSpPr>
          <p:nvPr/>
        </p:nvGrpSpPr>
        <p:grpSpPr bwMode="auto">
          <a:xfrm>
            <a:off x="7702550" y="1735138"/>
            <a:ext cx="298450" cy="609600"/>
            <a:chOff x="4996" y="1248"/>
            <a:chExt cx="188" cy="384"/>
          </a:xfrm>
        </p:grpSpPr>
        <p:sp>
          <p:nvSpPr>
            <p:cNvPr id="770093" name="Line 45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0094" name="Text Box 46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70095" name="Text Box 47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70096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70099" name="Text Box 5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0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0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0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0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8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71079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71080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71081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1082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1083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71084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71085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71086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1087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1088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71089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71090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71091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1092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1093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71094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71095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1096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97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71098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1099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71100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71101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1102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1103" name="Rectangle 31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71104" name="Line 32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105" name="Freeform 33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106" name="Rectangle 34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71107" name="Line 35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108" name="Line 36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1109" name="AutoShape 37"/>
          <p:cNvCxnSpPr>
            <a:cxnSpLocks noChangeShapeType="1"/>
            <a:stCxn id="771108" idx="1"/>
            <a:endCxn id="771080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71110" name="Group 38"/>
          <p:cNvGrpSpPr>
            <a:grpSpLocks/>
          </p:cNvGrpSpPr>
          <p:nvPr/>
        </p:nvGrpSpPr>
        <p:grpSpPr bwMode="auto">
          <a:xfrm>
            <a:off x="1606550" y="1735138"/>
            <a:ext cx="298450" cy="609600"/>
            <a:chOff x="960" y="1248"/>
            <a:chExt cx="188" cy="384"/>
          </a:xfrm>
        </p:grpSpPr>
        <p:sp>
          <p:nvSpPr>
            <p:cNvPr id="771111" name="Line 39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1112" name="Text Box 40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71113" name="Text Box 41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71114" name="Text Box 42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71115" name="Rectangle 43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2    6    3    1    5    8</a:t>
            </a:r>
          </a:p>
        </p:txBody>
      </p:sp>
      <p:grpSp>
        <p:nvGrpSpPr>
          <p:cNvPr id="771116" name="Group 44"/>
          <p:cNvGrpSpPr>
            <a:grpSpLocks/>
          </p:cNvGrpSpPr>
          <p:nvPr/>
        </p:nvGrpSpPr>
        <p:grpSpPr bwMode="auto">
          <a:xfrm>
            <a:off x="7702550" y="1735138"/>
            <a:ext cx="298450" cy="609600"/>
            <a:chOff x="4996" y="1248"/>
            <a:chExt cx="188" cy="384"/>
          </a:xfrm>
        </p:grpSpPr>
        <p:sp>
          <p:nvSpPr>
            <p:cNvPr id="771117" name="Line 45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1118" name="Text Box 46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71119" name="Text Box 47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71120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71123" name="Text Box 5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1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1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102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72103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72104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72105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106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2107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72108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72109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72110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2111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2112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72113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72114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72115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2116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2117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72118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72119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120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121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72122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2123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72124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72125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126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127" name="Rectangle 31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72128" name="Line 32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129" name="Freeform 33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130" name="Rectangle 34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72131" name="Line 35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132" name="Line 36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2133" name="AutoShape 37"/>
          <p:cNvCxnSpPr>
            <a:cxnSpLocks noChangeShapeType="1"/>
            <a:stCxn id="772132" idx="1"/>
            <a:endCxn id="772104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72134" name="Group 38"/>
          <p:cNvGrpSpPr>
            <a:grpSpLocks/>
          </p:cNvGrpSpPr>
          <p:nvPr/>
        </p:nvGrpSpPr>
        <p:grpSpPr bwMode="auto">
          <a:xfrm>
            <a:off x="1606550" y="1735138"/>
            <a:ext cx="298450" cy="609600"/>
            <a:chOff x="960" y="1248"/>
            <a:chExt cx="188" cy="384"/>
          </a:xfrm>
        </p:grpSpPr>
        <p:sp>
          <p:nvSpPr>
            <p:cNvPr id="772135" name="Line 39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136" name="Text Box 40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72137" name="Text Box 41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72138" name="Text Box 42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72139" name="Rectangle 43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2    6    3    1    5    8</a:t>
            </a:r>
          </a:p>
        </p:txBody>
      </p:sp>
      <p:grpSp>
        <p:nvGrpSpPr>
          <p:cNvPr id="772140" name="Group 44"/>
          <p:cNvGrpSpPr>
            <a:grpSpLocks/>
          </p:cNvGrpSpPr>
          <p:nvPr/>
        </p:nvGrpSpPr>
        <p:grpSpPr bwMode="auto">
          <a:xfrm>
            <a:off x="1301750" y="1735138"/>
            <a:ext cx="298450" cy="609600"/>
            <a:chOff x="4996" y="1248"/>
            <a:chExt cx="188" cy="384"/>
          </a:xfrm>
        </p:grpSpPr>
        <p:sp>
          <p:nvSpPr>
            <p:cNvPr id="772141" name="Line 45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142" name="Text Box 46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72143" name="Text Box 47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72144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72147" name="Text Box 5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2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2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2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2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6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73127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73128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73129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3130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3131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73132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73133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73134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3135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3136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73137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73138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73139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3140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3141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73142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73143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3144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45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73146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3147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73148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73149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3150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3151" name="Rectangle 31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73152" name="Line 32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53" name="Freeform 33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54" name="Rectangle 34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73155" name="Line 35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56" name="Line 36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3157" name="AutoShape 37"/>
          <p:cNvCxnSpPr>
            <a:cxnSpLocks noChangeShapeType="1"/>
            <a:stCxn id="773156" idx="1"/>
            <a:endCxn id="773128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73158" name="Group 38"/>
          <p:cNvGrpSpPr>
            <a:grpSpLocks/>
          </p:cNvGrpSpPr>
          <p:nvPr/>
        </p:nvGrpSpPr>
        <p:grpSpPr bwMode="auto">
          <a:xfrm>
            <a:off x="2514600" y="1735138"/>
            <a:ext cx="298450" cy="609600"/>
            <a:chOff x="960" y="1248"/>
            <a:chExt cx="188" cy="384"/>
          </a:xfrm>
        </p:grpSpPr>
        <p:sp>
          <p:nvSpPr>
            <p:cNvPr id="773159" name="Line 39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3160" name="Text Box 40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73161" name="Text Box 41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73162" name="Text Box 42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73163" name="Rectangle 43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2    6    3    1    5    8</a:t>
            </a:r>
          </a:p>
        </p:txBody>
      </p:sp>
      <p:grpSp>
        <p:nvGrpSpPr>
          <p:cNvPr id="773164" name="Group 44"/>
          <p:cNvGrpSpPr>
            <a:grpSpLocks/>
          </p:cNvGrpSpPr>
          <p:nvPr/>
        </p:nvGrpSpPr>
        <p:grpSpPr bwMode="auto">
          <a:xfrm>
            <a:off x="1301750" y="1735138"/>
            <a:ext cx="298450" cy="609600"/>
            <a:chOff x="4996" y="1248"/>
            <a:chExt cx="188" cy="384"/>
          </a:xfrm>
        </p:grpSpPr>
        <p:sp>
          <p:nvSpPr>
            <p:cNvPr id="773165" name="Line 45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3166" name="Text Box 46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73167" name="Text Box 47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73168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73171" name="Text Box 5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3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3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3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3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集合的基本运算</a:t>
            </a: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36513" y="0"/>
            <a:ext cx="1847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l"/>
            <a:endParaRPr lang="zh-CN" altLang="en-US" b="1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042988" y="1268413"/>
            <a:ext cx="7561262" cy="22717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宋体" pitchFamily="2" charset="-122"/>
              </a:rPr>
              <a:t> 集合通常用大写字母标记，集合元素用小写字母标记</a:t>
            </a:r>
            <a:endParaRPr lang="en-US" altLang="zh-CN" sz="2000" b="1" dirty="0">
              <a:ea typeface="宋体" pitchFamily="2" charset="-122"/>
            </a:endParaRPr>
          </a:p>
          <a:p>
            <a:pPr algn="l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en-US" altLang="zh-CN" sz="2000" b="1" dirty="0">
                <a:ea typeface="宋体" pitchFamily="2" charset="-122"/>
              </a:rPr>
              <a:t> </a:t>
            </a:r>
            <a:r>
              <a:rPr lang="zh-CN" altLang="en-US" sz="2000" b="1" dirty="0">
                <a:ea typeface="宋体" pitchFamily="2" charset="-122"/>
              </a:rPr>
              <a:t>若</a:t>
            </a:r>
            <a:r>
              <a:rPr lang="en-US" altLang="zh-CN" sz="2000" b="1" dirty="0">
                <a:ea typeface="宋体" pitchFamily="2" charset="-122"/>
              </a:rPr>
              <a:t>A</a:t>
            </a:r>
            <a:r>
              <a:rPr lang="zh-CN" altLang="en-US" sz="2000" b="1" dirty="0">
                <a:ea typeface="宋体" pitchFamily="2" charset="-122"/>
              </a:rPr>
              <a:t>、</a:t>
            </a:r>
            <a:r>
              <a:rPr lang="en-US" altLang="zh-CN" sz="2000" b="1" dirty="0">
                <a:ea typeface="宋体" pitchFamily="2" charset="-122"/>
              </a:rPr>
              <a:t>B</a:t>
            </a:r>
            <a:r>
              <a:rPr lang="zh-CN" altLang="en-US" sz="2000" b="1" dirty="0">
                <a:ea typeface="宋体" pitchFamily="2" charset="-122"/>
              </a:rPr>
              <a:t>是全集</a:t>
            </a:r>
            <a:r>
              <a:rPr lang="en-US" altLang="zh-CN" sz="2000" b="1" dirty="0">
                <a:ea typeface="宋体" pitchFamily="2" charset="-122"/>
              </a:rPr>
              <a:t>E</a:t>
            </a:r>
            <a:r>
              <a:rPr lang="zh-CN" altLang="en-US" sz="2000" b="1" dirty="0">
                <a:ea typeface="宋体" pitchFamily="2" charset="-122"/>
              </a:rPr>
              <a:t>中的两个集合，</a:t>
            </a:r>
            <a:r>
              <a:rPr lang="en-US" sz="2000" b="1" dirty="0">
                <a:ea typeface="宋体" pitchFamily="2" charset="-122"/>
              </a:rPr>
              <a:t> </a:t>
            </a:r>
            <a:r>
              <a:rPr lang="en-US" altLang="zh-CN" sz="2000" b="1" dirty="0">
                <a:ea typeface="宋体" pitchFamily="2" charset="-122"/>
              </a:rPr>
              <a:t>x</a:t>
            </a:r>
            <a:r>
              <a:rPr lang="zh-CN" altLang="en-US" sz="2000" b="1" dirty="0">
                <a:ea typeface="宋体" pitchFamily="2" charset="-122"/>
              </a:rPr>
              <a:t>表示元素</a:t>
            </a:r>
            <a:endParaRPr lang="en-US" altLang="zh-CN" sz="2000" b="1" dirty="0">
              <a:ea typeface="宋体" pitchFamily="2" charset="-122"/>
            </a:endParaRPr>
          </a:p>
          <a:p>
            <a:pPr algn="l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en-US" altLang="zh-CN" sz="2000" b="1" dirty="0">
                <a:ea typeface="宋体" pitchFamily="2" charset="-122"/>
              </a:rPr>
              <a:t> </a:t>
            </a:r>
            <a:r>
              <a:rPr lang="zh-CN" altLang="en-US" sz="2000" b="1" dirty="0">
                <a:ea typeface="宋体" pitchFamily="2" charset="-122"/>
              </a:rPr>
              <a:t>集合主要运算有：</a:t>
            </a:r>
          </a:p>
          <a:p>
            <a:pPr algn="l">
              <a:lnSpc>
                <a:spcPts val="3400"/>
              </a:lnSpc>
              <a:defRPr/>
            </a:pP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黑体" pitchFamily="2" charset="-122"/>
                <a:ea typeface="黑体" pitchFamily="2" charset="-122"/>
              </a:rPr>
              <a:t>并集</a:t>
            </a:r>
            <a:r>
              <a:rPr lang="en-US" sz="2000" b="1" dirty="0">
                <a:solidFill>
                  <a:schemeClr val="accent5">
                    <a:lumMod val="90000"/>
                  </a:schemeClr>
                </a:solidFill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∪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B	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中的全部元素组成</a:t>
            </a:r>
          </a:p>
          <a:p>
            <a:pPr algn="l">
              <a:lnSpc>
                <a:spcPts val="3400"/>
              </a:lnSpc>
              <a:defRPr/>
            </a:pPr>
            <a:r>
              <a:rPr lang="zh-CN" altLang="en-US" sz="2000" b="1" dirty="0"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交集</a:t>
            </a:r>
            <a:r>
              <a:rPr lang="en-US" sz="2000" b="1" dirty="0"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∩</a:t>
            </a:r>
            <a:r>
              <a:rPr lang="en-US" altLang="zh-CN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中的公共的组成</a:t>
            </a: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375" y="3644900"/>
            <a:ext cx="2152650" cy="1295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50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74151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74152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74153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4154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4155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74156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74157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4158" name="Line 14"/>
          <p:cNvSpPr>
            <a:spLocks noChangeShapeType="1"/>
          </p:cNvSpPr>
          <p:nvPr/>
        </p:nvSpPr>
        <p:spPr bwMode="auto">
          <a:xfrm>
            <a:off x="1962150" y="245903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4159" name="Group 15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74160" name="Group 16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74161" name="Rectangle 17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74162" name="Line 18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4163" name="Line 19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4164" name="Group 20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74165" name="Rectangle 2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74166" name="Line 2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4167" name="Freeform 23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68" name="Rectangle 24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74169" name="Line 25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4170" name="Group 26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74171" name="Rectangle 27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74172" name="Line 28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4173" name="Line 29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4174" name="Rectangle 30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74175" name="Line 31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76" name="Freeform 32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77" name="Rectangle 33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74178" name="Line 34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79" name="Line 35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4180" name="AutoShape 36"/>
          <p:cNvCxnSpPr>
            <a:cxnSpLocks noChangeShapeType="1"/>
            <a:stCxn id="774179" idx="1"/>
            <a:endCxn id="774152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74181" name="Text Box 37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74182" name="Text Box 38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74183" name="Rectangle 39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2    6    3    1    5    8</a:t>
            </a:r>
          </a:p>
        </p:txBody>
      </p:sp>
      <p:grpSp>
        <p:nvGrpSpPr>
          <p:cNvPr id="774184" name="Group 40"/>
          <p:cNvGrpSpPr>
            <a:grpSpLocks/>
          </p:cNvGrpSpPr>
          <p:nvPr/>
        </p:nvGrpSpPr>
        <p:grpSpPr bwMode="auto">
          <a:xfrm>
            <a:off x="1301750" y="1735138"/>
            <a:ext cx="298450" cy="609600"/>
            <a:chOff x="4996" y="1248"/>
            <a:chExt cx="188" cy="384"/>
          </a:xfrm>
        </p:grpSpPr>
        <p:sp>
          <p:nvSpPr>
            <p:cNvPr id="774185" name="Line 41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4186" name="Text Box 42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74187" name="Group 43"/>
          <p:cNvGrpSpPr>
            <a:grpSpLocks/>
          </p:cNvGrpSpPr>
          <p:nvPr/>
        </p:nvGrpSpPr>
        <p:grpSpPr bwMode="auto">
          <a:xfrm>
            <a:off x="2514600" y="1735138"/>
            <a:ext cx="298450" cy="609600"/>
            <a:chOff x="960" y="1248"/>
            <a:chExt cx="188" cy="384"/>
          </a:xfrm>
        </p:grpSpPr>
        <p:sp>
          <p:nvSpPr>
            <p:cNvPr id="774188" name="Line 44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4189" name="Text Box 45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74190" name="Text Box 46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74191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74194" name="Text Box 5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75175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75177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5178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5179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75180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75181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5182" name="Line 14"/>
          <p:cNvSpPr>
            <a:spLocks noChangeShapeType="1"/>
          </p:cNvSpPr>
          <p:nvPr/>
        </p:nvSpPr>
        <p:spPr bwMode="auto">
          <a:xfrm>
            <a:off x="1962150" y="245903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5183" name="Group 15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75184" name="Group 16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75185" name="Rectangle 17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75186" name="Line 18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5187" name="Line 19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5188" name="Group 20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75189" name="Rectangle 2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75190" name="Line 2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5191" name="Freeform 23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5192" name="Rectangle 24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75193" name="Line 25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5194" name="Group 26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75195" name="Rectangle 27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75196" name="Line 28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5197" name="Line 29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5198" name="Rectangle 30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75199" name="Line 31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5200" name="Freeform 32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5201" name="Rectangle 33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75202" name="Line 34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5203" name="Line 35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5204" name="AutoShape 36"/>
          <p:cNvCxnSpPr>
            <a:cxnSpLocks noChangeShapeType="1"/>
            <a:stCxn id="775203" idx="1"/>
            <a:endCxn id="775176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75205" name="Text Box 37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75206" name="Text Box 38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75207" name="Rectangle 39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</a:t>
            </a:r>
            <a:r>
              <a:rPr lang="en-US" altLang="zh-CN" sz="2000" b="1"/>
              <a:t> 6    3    1    5    8</a:t>
            </a:r>
          </a:p>
        </p:txBody>
      </p:sp>
      <p:grpSp>
        <p:nvGrpSpPr>
          <p:cNvPr id="775208" name="Group 40"/>
          <p:cNvGrpSpPr>
            <a:grpSpLocks/>
          </p:cNvGrpSpPr>
          <p:nvPr/>
        </p:nvGrpSpPr>
        <p:grpSpPr bwMode="auto">
          <a:xfrm>
            <a:off x="1301750" y="1735138"/>
            <a:ext cx="298450" cy="609600"/>
            <a:chOff x="4996" y="1248"/>
            <a:chExt cx="188" cy="384"/>
          </a:xfrm>
        </p:grpSpPr>
        <p:sp>
          <p:nvSpPr>
            <p:cNvPr id="775209" name="Line 41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5210" name="Text Box 42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75211" name="Group 43"/>
          <p:cNvGrpSpPr>
            <a:grpSpLocks/>
          </p:cNvGrpSpPr>
          <p:nvPr/>
        </p:nvGrpSpPr>
        <p:grpSpPr bwMode="auto">
          <a:xfrm>
            <a:off x="2514600" y="1735138"/>
            <a:ext cx="298450" cy="609600"/>
            <a:chOff x="960" y="1248"/>
            <a:chExt cx="188" cy="384"/>
          </a:xfrm>
        </p:grpSpPr>
        <p:sp>
          <p:nvSpPr>
            <p:cNvPr id="775212" name="Line 44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5213" name="Text Box 45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75214" name="Text Box 46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75215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75218" name="Text Box 5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8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76199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76200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76201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6202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6203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76204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76205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6206" name="Freeform 14"/>
          <p:cNvSpPr>
            <a:spLocks/>
          </p:cNvSpPr>
          <p:nvPr/>
        </p:nvSpPr>
        <p:spPr bwMode="auto">
          <a:xfrm>
            <a:off x="1962150" y="2444750"/>
            <a:ext cx="1290638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813" y="0"/>
              </a:cxn>
            </a:cxnLst>
            <a:rect l="0" t="0" r="r" b="b"/>
            <a:pathLst>
              <a:path w="813" h="9">
                <a:moveTo>
                  <a:pt x="0" y="9"/>
                </a:moveTo>
                <a:lnTo>
                  <a:pt x="813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6207" name="Group 15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76208" name="Rectangle 16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3</a:t>
              </a:r>
            </a:p>
          </p:txBody>
        </p:sp>
        <p:sp>
          <p:nvSpPr>
            <p:cNvPr id="776209" name="Line 17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6210" name="Group 18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76211" name="Rectangle 19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76212" name="Line 20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6213" name="Freeform 21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6214" name="Rectangle 22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76215" name="Line 23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6216" name="Group 24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76217" name="Rectangle 25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76218" name="Line 26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6219" name="Line 27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6220" name="Rectangle 28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76221" name="Line 29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6222" name="Freeform 30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6223" name="Rectangle 31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76224" name="Line 32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6225" name="Line 33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6226" name="AutoShape 34"/>
          <p:cNvCxnSpPr>
            <a:cxnSpLocks noChangeShapeType="1"/>
            <a:stCxn id="776225" idx="1"/>
            <a:endCxn id="776200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76227" name="Text Box 35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76228" name="Text Box 36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76229" name="Rectangle 37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</a:t>
            </a:r>
            <a:r>
              <a:rPr lang="en-US" altLang="zh-CN" sz="2000" b="1"/>
              <a:t> 6    3    1    5    8</a:t>
            </a:r>
          </a:p>
        </p:txBody>
      </p:sp>
      <p:grpSp>
        <p:nvGrpSpPr>
          <p:cNvPr id="776230" name="Group 38"/>
          <p:cNvGrpSpPr>
            <a:grpSpLocks/>
          </p:cNvGrpSpPr>
          <p:nvPr/>
        </p:nvGrpSpPr>
        <p:grpSpPr bwMode="auto">
          <a:xfrm>
            <a:off x="1301750" y="1735138"/>
            <a:ext cx="298450" cy="609600"/>
            <a:chOff x="4996" y="1248"/>
            <a:chExt cx="188" cy="384"/>
          </a:xfrm>
        </p:grpSpPr>
        <p:sp>
          <p:nvSpPr>
            <p:cNvPr id="776231" name="Line 39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6232" name="Text Box 40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76233" name="Group 41"/>
          <p:cNvGrpSpPr>
            <a:grpSpLocks/>
          </p:cNvGrpSpPr>
          <p:nvPr/>
        </p:nvGrpSpPr>
        <p:grpSpPr bwMode="auto">
          <a:xfrm>
            <a:off x="2514600" y="1735138"/>
            <a:ext cx="298450" cy="609600"/>
            <a:chOff x="960" y="1248"/>
            <a:chExt cx="188" cy="384"/>
          </a:xfrm>
        </p:grpSpPr>
        <p:sp>
          <p:nvSpPr>
            <p:cNvPr id="776234" name="Line 42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6235" name="Text Box 43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76236" name="Text Box 4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76237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76240" name="Text Box 4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6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6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206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22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77223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77224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77225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7226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7227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77228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77229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7230" name="Freeform 14"/>
          <p:cNvSpPr>
            <a:spLocks/>
          </p:cNvSpPr>
          <p:nvPr/>
        </p:nvSpPr>
        <p:spPr bwMode="auto">
          <a:xfrm>
            <a:off x="1962150" y="2444750"/>
            <a:ext cx="1290638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813" y="0"/>
              </a:cxn>
            </a:cxnLst>
            <a:rect l="0" t="0" r="r" b="b"/>
            <a:pathLst>
              <a:path w="813" h="9">
                <a:moveTo>
                  <a:pt x="0" y="9"/>
                </a:moveTo>
                <a:lnTo>
                  <a:pt x="813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7231" name="Group 15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77232" name="Rectangle 16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3</a:t>
              </a:r>
            </a:p>
          </p:txBody>
        </p:sp>
        <p:sp>
          <p:nvSpPr>
            <p:cNvPr id="777233" name="Line 17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7234" name="Group 18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77235" name="Rectangle 19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77236" name="Line 20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7237" name="Freeform 21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38" name="Rectangle 22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77239" name="Line 23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7240" name="Group 24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77241" name="Rectangle 25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77242" name="Line 26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7243" name="Line 27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7244" name="Rectangle 28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77245" name="Line 29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46" name="Freeform 30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47" name="Rectangle 31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77248" name="Line 32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49" name="Line 33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7250" name="AutoShape 34"/>
          <p:cNvCxnSpPr>
            <a:cxnSpLocks noChangeShapeType="1"/>
            <a:stCxn id="777249" idx="1"/>
            <a:endCxn id="777224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77251" name="Text Box 35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77252" name="Text Box 36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77253" name="Rectangle 37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</a:t>
            </a:r>
            <a:r>
              <a:rPr lang="en-US" altLang="zh-CN" sz="2000" b="1"/>
              <a:t> 6    3    1    5    8</a:t>
            </a:r>
          </a:p>
        </p:txBody>
      </p:sp>
      <p:grpSp>
        <p:nvGrpSpPr>
          <p:cNvPr id="777254" name="Group 38"/>
          <p:cNvGrpSpPr>
            <a:grpSpLocks/>
          </p:cNvGrpSpPr>
          <p:nvPr/>
        </p:nvGrpSpPr>
        <p:grpSpPr bwMode="auto">
          <a:xfrm>
            <a:off x="1301750" y="1735138"/>
            <a:ext cx="298450" cy="609600"/>
            <a:chOff x="4996" y="1248"/>
            <a:chExt cx="188" cy="384"/>
          </a:xfrm>
        </p:grpSpPr>
        <p:sp>
          <p:nvSpPr>
            <p:cNvPr id="777255" name="Line 39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7256" name="Text Box 40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77257" name="Group 41"/>
          <p:cNvGrpSpPr>
            <a:grpSpLocks/>
          </p:cNvGrpSpPr>
          <p:nvPr/>
        </p:nvGrpSpPr>
        <p:grpSpPr bwMode="auto">
          <a:xfrm>
            <a:off x="3435350" y="1735138"/>
            <a:ext cx="298450" cy="609600"/>
            <a:chOff x="960" y="1248"/>
            <a:chExt cx="188" cy="384"/>
          </a:xfrm>
        </p:grpSpPr>
        <p:sp>
          <p:nvSpPr>
            <p:cNvPr id="777258" name="Line 42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7259" name="Text Box 43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77260" name="Text Box 4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77261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77264" name="Text Box 4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7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7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7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7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6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78247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78248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78249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250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8251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78252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78253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254" name="Freeform 14"/>
          <p:cNvSpPr>
            <a:spLocks/>
          </p:cNvSpPr>
          <p:nvPr/>
        </p:nvSpPr>
        <p:spPr bwMode="auto">
          <a:xfrm>
            <a:off x="1962150" y="2444750"/>
            <a:ext cx="1290638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813" y="0"/>
              </a:cxn>
            </a:cxnLst>
            <a:rect l="0" t="0" r="r" b="b"/>
            <a:pathLst>
              <a:path w="813" h="9">
                <a:moveTo>
                  <a:pt x="0" y="9"/>
                </a:moveTo>
                <a:lnTo>
                  <a:pt x="813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8255" name="Group 15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78256" name="Rectangle 16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3</a:t>
              </a:r>
            </a:p>
          </p:txBody>
        </p:sp>
        <p:sp>
          <p:nvSpPr>
            <p:cNvPr id="778257" name="Line 17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258" name="Group 18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78259" name="Rectangle 19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78260" name="Line 20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261" name="Freeform 21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62" name="Rectangle 22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78263" name="Line 23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8264" name="Group 24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78265" name="Rectangle 25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78266" name="Line 26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267" name="Line 27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268" name="Rectangle 28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78269" name="Line 29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70" name="Freeform 30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71" name="Rectangle 31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78272" name="Line 32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73" name="Line 33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8274" name="AutoShape 34"/>
          <p:cNvCxnSpPr>
            <a:cxnSpLocks noChangeShapeType="1"/>
            <a:stCxn id="778273" idx="1"/>
            <a:endCxn id="778248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78275" name="Text Box 35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78276" name="Text Box 36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78277" name="Rectangle 37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</a:t>
            </a:r>
            <a:r>
              <a:rPr lang="en-US" altLang="zh-CN" sz="2000" b="1"/>
              <a:t> 6    3    1    5    8</a:t>
            </a:r>
          </a:p>
        </p:txBody>
      </p:sp>
      <p:grpSp>
        <p:nvGrpSpPr>
          <p:cNvPr id="778278" name="Group 38"/>
          <p:cNvGrpSpPr>
            <a:grpSpLocks/>
          </p:cNvGrpSpPr>
          <p:nvPr/>
        </p:nvGrpSpPr>
        <p:grpSpPr bwMode="auto">
          <a:xfrm>
            <a:off x="3206750" y="1735138"/>
            <a:ext cx="298450" cy="609600"/>
            <a:chOff x="4996" y="1248"/>
            <a:chExt cx="188" cy="384"/>
          </a:xfrm>
        </p:grpSpPr>
        <p:sp>
          <p:nvSpPr>
            <p:cNvPr id="778279" name="Line 39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280" name="Text Box 40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78281" name="Group 41"/>
          <p:cNvGrpSpPr>
            <a:grpSpLocks/>
          </p:cNvGrpSpPr>
          <p:nvPr/>
        </p:nvGrpSpPr>
        <p:grpSpPr bwMode="auto">
          <a:xfrm>
            <a:off x="3435350" y="1735138"/>
            <a:ext cx="298450" cy="609600"/>
            <a:chOff x="960" y="1248"/>
            <a:chExt cx="188" cy="384"/>
          </a:xfrm>
        </p:grpSpPr>
        <p:sp>
          <p:nvSpPr>
            <p:cNvPr id="778282" name="Line 42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283" name="Text Box 43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78284" name="Text Box 4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78285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78288" name="Text Box 4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70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79271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79272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79273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274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9275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79276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79277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278" name="Freeform 14"/>
          <p:cNvSpPr>
            <a:spLocks/>
          </p:cNvSpPr>
          <p:nvPr/>
        </p:nvSpPr>
        <p:spPr bwMode="auto">
          <a:xfrm>
            <a:off x="1962150" y="2444750"/>
            <a:ext cx="1290638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813" y="0"/>
              </a:cxn>
            </a:cxnLst>
            <a:rect l="0" t="0" r="r" b="b"/>
            <a:pathLst>
              <a:path w="813" h="9">
                <a:moveTo>
                  <a:pt x="0" y="9"/>
                </a:moveTo>
                <a:lnTo>
                  <a:pt x="813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9279" name="Group 15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79280" name="Rectangle 16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3</a:t>
              </a:r>
            </a:p>
          </p:txBody>
        </p:sp>
        <p:sp>
          <p:nvSpPr>
            <p:cNvPr id="779281" name="Line 17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9282" name="Group 18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79283" name="Rectangle 19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79284" name="Line 20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285" name="Freeform 21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286" name="Rectangle 22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79287" name="Line 23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9288" name="Group 24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79289" name="Rectangle 25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79290" name="Line 26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291" name="Line 27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292" name="Rectangle 28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79293" name="Line 29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294" name="Freeform 30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295" name="Rectangle 31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79296" name="Line 32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297" name="Line 33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9298" name="AutoShape 34"/>
          <p:cNvCxnSpPr>
            <a:cxnSpLocks noChangeShapeType="1"/>
            <a:stCxn id="779297" idx="1"/>
            <a:endCxn id="779272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79299" name="Text Box 35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79300" name="Text Box 36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79301" name="Rectangle 37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</a:t>
            </a:r>
            <a:r>
              <a:rPr lang="en-US" altLang="zh-CN" sz="2000" b="1"/>
              <a:t> 6    3    1    5    8</a:t>
            </a:r>
          </a:p>
        </p:txBody>
      </p:sp>
      <p:grpSp>
        <p:nvGrpSpPr>
          <p:cNvPr id="779302" name="Group 38"/>
          <p:cNvGrpSpPr>
            <a:grpSpLocks/>
          </p:cNvGrpSpPr>
          <p:nvPr/>
        </p:nvGrpSpPr>
        <p:grpSpPr bwMode="auto">
          <a:xfrm>
            <a:off x="3206750" y="1735138"/>
            <a:ext cx="298450" cy="609600"/>
            <a:chOff x="4996" y="1248"/>
            <a:chExt cx="188" cy="384"/>
          </a:xfrm>
        </p:grpSpPr>
        <p:sp>
          <p:nvSpPr>
            <p:cNvPr id="779303" name="Line 39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304" name="Text Box 40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79305" name="Group 41"/>
          <p:cNvGrpSpPr>
            <a:grpSpLocks/>
          </p:cNvGrpSpPr>
          <p:nvPr/>
        </p:nvGrpSpPr>
        <p:grpSpPr bwMode="auto">
          <a:xfrm>
            <a:off x="5340350" y="1735138"/>
            <a:ext cx="298450" cy="609600"/>
            <a:chOff x="960" y="1248"/>
            <a:chExt cx="188" cy="384"/>
          </a:xfrm>
        </p:grpSpPr>
        <p:sp>
          <p:nvSpPr>
            <p:cNvPr id="779306" name="Line 42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307" name="Text Box 43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79308" name="Text Box 4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79309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79312" name="Text Box 4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4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80295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80296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80297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0298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0299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80300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80301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0302" name="Freeform 14"/>
          <p:cNvSpPr>
            <a:spLocks/>
          </p:cNvSpPr>
          <p:nvPr/>
        </p:nvSpPr>
        <p:spPr bwMode="auto">
          <a:xfrm>
            <a:off x="1962150" y="2444750"/>
            <a:ext cx="1290638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813" y="0"/>
              </a:cxn>
            </a:cxnLst>
            <a:rect l="0" t="0" r="r" b="b"/>
            <a:pathLst>
              <a:path w="813" h="9">
                <a:moveTo>
                  <a:pt x="0" y="9"/>
                </a:moveTo>
                <a:lnTo>
                  <a:pt x="813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0303" name="Group 15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80304" name="Rectangle 16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3</a:t>
              </a:r>
            </a:p>
          </p:txBody>
        </p:sp>
        <p:sp>
          <p:nvSpPr>
            <p:cNvPr id="780305" name="Line 17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0306" name="Group 18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80307" name="Rectangle 19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80308" name="Line 20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0309" name="Freeform 21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10" name="Rectangle 22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80311" name="Line 23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0312" name="Group 24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80313" name="Rectangle 25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80314" name="Line 26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315" name="Line 27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0316" name="Rectangle 28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80317" name="Line 29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18" name="Freeform 30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19" name="Rectangle 31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80320" name="Line 32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21" name="Line 33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80322" name="AutoShape 34"/>
          <p:cNvCxnSpPr>
            <a:cxnSpLocks noChangeShapeType="1"/>
            <a:stCxn id="780321" idx="1"/>
            <a:endCxn id="780296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80323" name="Text Box 35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80324" name="Text Box 36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80325" name="Rectangle 37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</a:t>
            </a:r>
            <a:r>
              <a:rPr lang="en-US" altLang="zh-CN" sz="2000" b="1"/>
              <a:t> 6    3    1    5    8</a:t>
            </a:r>
          </a:p>
        </p:txBody>
      </p:sp>
      <p:grpSp>
        <p:nvGrpSpPr>
          <p:cNvPr id="780326" name="Group 38"/>
          <p:cNvGrpSpPr>
            <a:grpSpLocks/>
          </p:cNvGrpSpPr>
          <p:nvPr/>
        </p:nvGrpSpPr>
        <p:grpSpPr bwMode="auto">
          <a:xfrm>
            <a:off x="5029200" y="1735138"/>
            <a:ext cx="298450" cy="609600"/>
            <a:chOff x="4996" y="1248"/>
            <a:chExt cx="188" cy="384"/>
          </a:xfrm>
        </p:grpSpPr>
        <p:sp>
          <p:nvSpPr>
            <p:cNvPr id="780327" name="Line 39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328" name="Text Box 40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80329" name="Group 41"/>
          <p:cNvGrpSpPr>
            <a:grpSpLocks/>
          </p:cNvGrpSpPr>
          <p:nvPr/>
        </p:nvGrpSpPr>
        <p:grpSpPr bwMode="auto">
          <a:xfrm>
            <a:off x="5340350" y="1735138"/>
            <a:ext cx="298450" cy="609600"/>
            <a:chOff x="960" y="1248"/>
            <a:chExt cx="188" cy="384"/>
          </a:xfrm>
        </p:grpSpPr>
        <p:sp>
          <p:nvSpPr>
            <p:cNvPr id="780330" name="Line 42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331" name="Text Box 43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80332" name="Text Box 4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80333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80336" name="Text Box 4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0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0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0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0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8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81319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81320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81321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1322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1323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81324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81325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1326" name="Freeform 14"/>
          <p:cNvSpPr>
            <a:spLocks/>
          </p:cNvSpPr>
          <p:nvPr/>
        </p:nvSpPr>
        <p:spPr bwMode="auto">
          <a:xfrm>
            <a:off x="1962150" y="2444750"/>
            <a:ext cx="1290638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813" y="0"/>
              </a:cxn>
            </a:cxnLst>
            <a:rect l="0" t="0" r="r" b="b"/>
            <a:pathLst>
              <a:path w="813" h="9">
                <a:moveTo>
                  <a:pt x="0" y="9"/>
                </a:moveTo>
                <a:lnTo>
                  <a:pt x="813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1327" name="Group 15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81328" name="Rectangle 16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3</a:t>
              </a:r>
            </a:p>
          </p:txBody>
        </p:sp>
        <p:sp>
          <p:nvSpPr>
            <p:cNvPr id="781329" name="Line 17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1330" name="Group 18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81331" name="Rectangle 19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81332" name="Line 20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1333" name="Freeform 21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34" name="Rectangle 22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81335" name="Line 23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1336" name="Group 24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81337" name="Rectangle 25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81338" name="Line 26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1339" name="Line 27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1340" name="Rectangle 28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81341" name="Line 29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42" name="Freeform 30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43" name="Rectangle 31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81344" name="Line 32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45" name="Line 33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81346" name="AutoShape 34"/>
          <p:cNvCxnSpPr>
            <a:cxnSpLocks noChangeShapeType="1"/>
            <a:stCxn id="781345" idx="1"/>
            <a:endCxn id="781320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81347" name="Text Box 35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81348" name="Text Box 36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81349" name="Rectangle 37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</a:t>
            </a:r>
            <a:r>
              <a:rPr lang="en-US" altLang="zh-CN" sz="2000" b="1"/>
              <a:t> 6    3    1    5    8</a:t>
            </a:r>
          </a:p>
        </p:txBody>
      </p:sp>
      <p:grpSp>
        <p:nvGrpSpPr>
          <p:cNvPr id="781350" name="Group 38"/>
          <p:cNvGrpSpPr>
            <a:grpSpLocks/>
          </p:cNvGrpSpPr>
          <p:nvPr/>
        </p:nvGrpSpPr>
        <p:grpSpPr bwMode="auto">
          <a:xfrm>
            <a:off x="5029200" y="1735138"/>
            <a:ext cx="298450" cy="609600"/>
            <a:chOff x="4996" y="1248"/>
            <a:chExt cx="188" cy="384"/>
          </a:xfrm>
        </p:grpSpPr>
        <p:sp>
          <p:nvSpPr>
            <p:cNvPr id="781351" name="Line 39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1352" name="Text Box 40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81353" name="Group 41"/>
          <p:cNvGrpSpPr>
            <a:grpSpLocks/>
          </p:cNvGrpSpPr>
          <p:nvPr/>
        </p:nvGrpSpPr>
        <p:grpSpPr bwMode="auto">
          <a:xfrm>
            <a:off x="6172200" y="1735138"/>
            <a:ext cx="298450" cy="609600"/>
            <a:chOff x="960" y="1248"/>
            <a:chExt cx="188" cy="384"/>
          </a:xfrm>
        </p:grpSpPr>
        <p:sp>
          <p:nvSpPr>
            <p:cNvPr id="781354" name="Line 42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1355" name="Text Box 43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81356" name="Text Box 4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81357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81360" name="Text Box 4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1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1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82343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82344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82345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2346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2347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82348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82349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2350" name="Freeform 14"/>
          <p:cNvSpPr>
            <a:spLocks/>
          </p:cNvSpPr>
          <p:nvPr/>
        </p:nvSpPr>
        <p:spPr bwMode="auto">
          <a:xfrm>
            <a:off x="1962150" y="2444750"/>
            <a:ext cx="1290638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813" y="0"/>
              </a:cxn>
            </a:cxnLst>
            <a:rect l="0" t="0" r="r" b="b"/>
            <a:pathLst>
              <a:path w="813" h="9">
                <a:moveTo>
                  <a:pt x="0" y="9"/>
                </a:moveTo>
                <a:lnTo>
                  <a:pt x="813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2351" name="Group 15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82352" name="Rectangle 16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3</a:t>
              </a:r>
            </a:p>
          </p:txBody>
        </p:sp>
        <p:sp>
          <p:nvSpPr>
            <p:cNvPr id="782353" name="Line 17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2354" name="Group 18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82355" name="Rectangle 19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82356" name="Line 20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2357" name="Freeform 21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58" name="Rectangle 22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82359" name="Line 23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60" name="Rectangle 24"/>
          <p:cNvSpPr>
            <a:spLocks noChangeArrowheads="1"/>
          </p:cNvSpPr>
          <p:nvPr/>
        </p:nvSpPr>
        <p:spPr bwMode="auto">
          <a:xfrm>
            <a:off x="60007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6    </a:t>
            </a:r>
          </a:p>
        </p:txBody>
      </p:sp>
      <p:sp>
        <p:nvSpPr>
          <p:cNvPr id="782361" name="Line 25"/>
          <p:cNvSpPr>
            <a:spLocks noChangeShapeType="1"/>
          </p:cNvSpPr>
          <p:nvPr/>
        </p:nvSpPr>
        <p:spPr bwMode="auto">
          <a:xfrm>
            <a:off x="63817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62" name="Line 26"/>
          <p:cNvSpPr>
            <a:spLocks noChangeShapeType="1"/>
          </p:cNvSpPr>
          <p:nvPr/>
        </p:nvSpPr>
        <p:spPr bwMode="auto">
          <a:xfrm>
            <a:off x="5619750" y="245903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63" name="Rectangle 27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82364" name="Line 28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65" name="Freeform 29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66" name="Rectangle 30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82367" name="Line 31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68" name="Line 32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82369" name="AutoShape 33"/>
          <p:cNvCxnSpPr>
            <a:cxnSpLocks noChangeShapeType="1"/>
            <a:stCxn id="782368" idx="1"/>
            <a:endCxn id="782344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82370" name="Text Box 34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82371" name="Text Box 35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82372" name="Rectangle 36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</a:t>
            </a:r>
            <a:r>
              <a:rPr lang="en-US" altLang="zh-CN" sz="2000" b="1"/>
              <a:t> 6    3    1    5    8</a:t>
            </a:r>
          </a:p>
        </p:txBody>
      </p:sp>
      <p:grpSp>
        <p:nvGrpSpPr>
          <p:cNvPr id="782373" name="Group 37"/>
          <p:cNvGrpSpPr>
            <a:grpSpLocks/>
          </p:cNvGrpSpPr>
          <p:nvPr/>
        </p:nvGrpSpPr>
        <p:grpSpPr bwMode="auto">
          <a:xfrm>
            <a:off x="5029200" y="1735138"/>
            <a:ext cx="298450" cy="609600"/>
            <a:chOff x="4996" y="1248"/>
            <a:chExt cx="188" cy="384"/>
          </a:xfrm>
        </p:grpSpPr>
        <p:sp>
          <p:nvSpPr>
            <p:cNvPr id="782374" name="Line 38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2375" name="Text Box 39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82376" name="Group 40"/>
          <p:cNvGrpSpPr>
            <a:grpSpLocks/>
          </p:cNvGrpSpPr>
          <p:nvPr/>
        </p:nvGrpSpPr>
        <p:grpSpPr bwMode="auto">
          <a:xfrm>
            <a:off x="6172200" y="1735138"/>
            <a:ext cx="298450" cy="609600"/>
            <a:chOff x="960" y="1248"/>
            <a:chExt cx="188" cy="384"/>
          </a:xfrm>
        </p:grpSpPr>
        <p:sp>
          <p:nvSpPr>
            <p:cNvPr id="782377" name="Line 41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2378" name="Text Box 42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82379" name="Text Box 43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82380" name="Rectangle 4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82383" name="Text Box 47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6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83367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83368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83369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3370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3371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83372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83373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3374" name="Freeform 14"/>
          <p:cNvSpPr>
            <a:spLocks/>
          </p:cNvSpPr>
          <p:nvPr/>
        </p:nvSpPr>
        <p:spPr bwMode="auto">
          <a:xfrm>
            <a:off x="1962150" y="2444750"/>
            <a:ext cx="1290638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813" y="0"/>
              </a:cxn>
            </a:cxnLst>
            <a:rect l="0" t="0" r="r" b="b"/>
            <a:pathLst>
              <a:path w="813" h="9">
                <a:moveTo>
                  <a:pt x="0" y="9"/>
                </a:moveTo>
                <a:lnTo>
                  <a:pt x="813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3375" name="Group 15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83376" name="Rectangle 16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3</a:t>
              </a:r>
            </a:p>
          </p:txBody>
        </p:sp>
        <p:sp>
          <p:nvSpPr>
            <p:cNvPr id="783377" name="Line 17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3378" name="Group 18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83379" name="Rectangle 19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83380" name="Line 20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3381" name="Freeform 21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82" name="Rectangle 22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83383" name="Line 23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60007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6    </a:t>
            </a:r>
          </a:p>
        </p:txBody>
      </p:sp>
      <p:sp>
        <p:nvSpPr>
          <p:cNvPr id="783385" name="Line 25"/>
          <p:cNvSpPr>
            <a:spLocks noChangeShapeType="1"/>
          </p:cNvSpPr>
          <p:nvPr/>
        </p:nvSpPr>
        <p:spPr bwMode="auto">
          <a:xfrm>
            <a:off x="63817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86" name="Line 26"/>
          <p:cNvSpPr>
            <a:spLocks noChangeShapeType="1"/>
          </p:cNvSpPr>
          <p:nvPr/>
        </p:nvSpPr>
        <p:spPr bwMode="auto">
          <a:xfrm>
            <a:off x="5619750" y="245903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87" name="Rectangle 27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83388" name="Line 28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89" name="Freeform 29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90" name="Rectangle 30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83391" name="Line 31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92" name="Line 32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83393" name="AutoShape 33"/>
          <p:cNvCxnSpPr>
            <a:cxnSpLocks noChangeShapeType="1"/>
            <a:stCxn id="783392" idx="1"/>
            <a:endCxn id="783368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83394" name="Text Box 34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83395" name="Text Box 35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83396" name="Rectangle 36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2    6   </a:t>
            </a:r>
            <a:r>
              <a:rPr lang="en-US" altLang="zh-CN" sz="2000" b="1"/>
              <a:t> 3    1    5    8</a:t>
            </a:r>
          </a:p>
        </p:txBody>
      </p:sp>
      <p:grpSp>
        <p:nvGrpSpPr>
          <p:cNvPr id="783397" name="Group 37"/>
          <p:cNvGrpSpPr>
            <a:grpSpLocks/>
          </p:cNvGrpSpPr>
          <p:nvPr/>
        </p:nvGrpSpPr>
        <p:grpSpPr bwMode="auto">
          <a:xfrm>
            <a:off x="5029200" y="1735138"/>
            <a:ext cx="298450" cy="609600"/>
            <a:chOff x="4996" y="1248"/>
            <a:chExt cx="188" cy="384"/>
          </a:xfrm>
        </p:grpSpPr>
        <p:sp>
          <p:nvSpPr>
            <p:cNvPr id="783398" name="Line 38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3399" name="Text Box 39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83400" name="Group 40"/>
          <p:cNvGrpSpPr>
            <a:grpSpLocks/>
          </p:cNvGrpSpPr>
          <p:nvPr/>
        </p:nvGrpSpPr>
        <p:grpSpPr bwMode="auto">
          <a:xfrm>
            <a:off x="6172200" y="1735138"/>
            <a:ext cx="298450" cy="609600"/>
            <a:chOff x="960" y="1248"/>
            <a:chExt cx="188" cy="384"/>
          </a:xfrm>
        </p:grpSpPr>
        <p:sp>
          <p:nvSpPr>
            <p:cNvPr id="783401" name="Line 41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3402" name="Text Box 42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83403" name="Text Box 43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83404" name="Rectangle 4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83407" name="Text Box 47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集合的基本运算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6513" y="0"/>
            <a:ext cx="1847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l"/>
            <a:endParaRPr lang="zh-CN" altLang="en-US" b="1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042988" y="1268413"/>
            <a:ext cx="7561262" cy="2708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宋体" pitchFamily="2" charset="-122"/>
              </a:rPr>
              <a:t> 集合通常用大写字母标记，集合元素用小写字母标记</a:t>
            </a:r>
            <a:endParaRPr lang="en-US" altLang="zh-CN" sz="2000" b="1" dirty="0">
              <a:ea typeface="宋体" pitchFamily="2" charset="-122"/>
            </a:endParaRPr>
          </a:p>
          <a:p>
            <a:pPr algn="l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en-US" altLang="zh-CN" sz="2000" b="1" dirty="0">
                <a:ea typeface="宋体" pitchFamily="2" charset="-122"/>
              </a:rPr>
              <a:t> </a:t>
            </a:r>
            <a:r>
              <a:rPr lang="zh-CN" altLang="en-US" sz="2000" b="1" dirty="0">
                <a:ea typeface="宋体" pitchFamily="2" charset="-122"/>
              </a:rPr>
              <a:t>若</a:t>
            </a:r>
            <a:r>
              <a:rPr lang="en-US" altLang="zh-CN" sz="2000" b="1" dirty="0">
                <a:ea typeface="宋体" pitchFamily="2" charset="-122"/>
              </a:rPr>
              <a:t>A</a:t>
            </a:r>
            <a:r>
              <a:rPr lang="zh-CN" altLang="en-US" sz="2000" b="1" dirty="0">
                <a:ea typeface="宋体" pitchFamily="2" charset="-122"/>
              </a:rPr>
              <a:t>、</a:t>
            </a:r>
            <a:r>
              <a:rPr lang="en-US" altLang="zh-CN" sz="2000" b="1" dirty="0">
                <a:ea typeface="宋体" pitchFamily="2" charset="-122"/>
              </a:rPr>
              <a:t>B</a:t>
            </a:r>
            <a:r>
              <a:rPr lang="zh-CN" altLang="en-US" sz="2000" b="1" dirty="0">
                <a:ea typeface="宋体" pitchFamily="2" charset="-122"/>
              </a:rPr>
              <a:t>是全集</a:t>
            </a:r>
            <a:r>
              <a:rPr lang="en-US" altLang="zh-CN" sz="2000" b="1" dirty="0">
                <a:ea typeface="宋体" pitchFamily="2" charset="-122"/>
              </a:rPr>
              <a:t>E</a:t>
            </a:r>
            <a:r>
              <a:rPr lang="zh-CN" altLang="en-US" sz="2000" b="1" dirty="0">
                <a:ea typeface="宋体" pitchFamily="2" charset="-122"/>
              </a:rPr>
              <a:t>中的两个集合，</a:t>
            </a:r>
            <a:r>
              <a:rPr lang="en-US" sz="2000" b="1" dirty="0">
                <a:ea typeface="宋体" pitchFamily="2" charset="-122"/>
              </a:rPr>
              <a:t> </a:t>
            </a:r>
            <a:r>
              <a:rPr lang="en-US" altLang="zh-CN" sz="2000" b="1" dirty="0">
                <a:ea typeface="宋体" pitchFamily="2" charset="-122"/>
              </a:rPr>
              <a:t>x</a:t>
            </a:r>
            <a:r>
              <a:rPr lang="zh-CN" altLang="en-US" sz="2000" b="1" dirty="0">
                <a:ea typeface="宋体" pitchFamily="2" charset="-122"/>
              </a:rPr>
              <a:t>表示元素</a:t>
            </a:r>
            <a:endParaRPr lang="en-US" altLang="zh-CN" sz="2000" b="1" dirty="0">
              <a:ea typeface="宋体" pitchFamily="2" charset="-122"/>
            </a:endParaRPr>
          </a:p>
          <a:p>
            <a:pPr algn="l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en-US" altLang="zh-CN" sz="2000" b="1" dirty="0">
                <a:ea typeface="宋体" pitchFamily="2" charset="-122"/>
              </a:rPr>
              <a:t> </a:t>
            </a:r>
            <a:r>
              <a:rPr lang="zh-CN" altLang="en-US" sz="2000" b="1" dirty="0">
                <a:ea typeface="宋体" pitchFamily="2" charset="-122"/>
              </a:rPr>
              <a:t>集合主要运算有：</a:t>
            </a:r>
          </a:p>
          <a:p>
            <a:pPr algn="l">
              <a:lnSpc>
                <a:spcPts val="3400"/>
              </a:lnSpc>
              <a:defRPr/>
            </a:pP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黑体" pitchFamily="2" charset="-122"/>
                <a:ea typeface="黑体" pitchFamily="2" charset="-122"/>
              </a:rPr>
              <a:t>并集</a:t>
            </a:r>
            <a:r>
              <a:rPr lang="en-US" sz="2000" b="1" dirty="0">
                <a:solidFill>
                  <a:schemeClr val="accent5">
                    <a:lumMod val="90000"/>
                  </a:schemeClr>
                </a:solidFill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∪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B	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中的全部元素组成</a:t>
            </a:r>
          </a:p>
          <a:p>
            <a:pPr algn="l">
              <a:lnSpc>
                <a:spcPts val="3400"/>
              </a:lnSpc>
              <a:defRPr/>
            </a:pP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黑体" pitchFamily="2" charset="-122"/>
                <a:ea typeface="黑体" pitchFamily="2" charset="-122"/>
              </a:rPr>
              <a:t>交集</a:t>
            </a:r>
            <a:r>
              <a:rPr lang="en-US" sz="2000" b="1" dirty="0">
                <a:solidFill>
                  <a:schemeClr val="accent5">
                    <a:lumMod val="90000"/>
                  </a:schemeClr>
                </a:solidFill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∩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B	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中的公共的组成</a:t>
            </a:r>
          </a:p>
          <a:p>
            <a:pPr algn="l">
              <a:lnSpc>
                <a:spcPts val="3400"/>
              </a:lnSpc>
              <a:defRPr/>
            </a:pPr>
            <a:r>
              <a:rPr lang="zh-CN" altLang="en-US" sz="2000" b="1" dirty="0"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差</a:t>
            </a:r>
            <a:r>
              <a:rPr lang="en-US" sz="2000" b="1" dirty="0"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A-B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由属于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但不属于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的元素组成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1388" y="4097338"/>
            <a:ext cx="2181225" cy="1276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90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84391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84392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84393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4394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4395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84396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84397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4398" name="Freeform 14"/>
          <p:cNvSpPr>
            <a:spLocks/>
          </p:cNvSpPr>
          <p:nvPr/>
        </p:nvSpPr>
        <p:spPr bwMode="auto">
          <a:xfrm>
            <a:off x="1962150" y="2444750"/>
            <a:ext cx="1290638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813" y="0"/>
              </a:cxn>
            </a:cxnLst>
            <a:rect l="0" t="0" r="r" b="b"/>
            <a:pathLst>
              <a:path w="813" h="9">
                <a:moveTo>
                  <a:pt x="0" y="9"/>
                </a:moveTo>
                <a:lnTo>
                  <a:pt x="813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4399" name="Group 15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84400" name="Rectangle 16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3</a:t>
              </a:r>
            </a:p>
          </p:txBody>
        </p:sp>
        <p:sp>
          <p:nvSpPr>
            <p:cNvPr id="784401" name="Line 17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4402" name="Group 18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84403" name="Rectangle 19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84404" name="Line 20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4405" name="Freeform 21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06" name="Rectangle 22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84407" name="Line 23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08" name="Rectangle 24"/>
          <p:cNvSpPr>
            <a:spLocks noChangeArrowheads="1"/>
          </p:cNvSpPr>
          <p:nvPr/>
        </p:nvSpPr>
        <p:spPr bwMode="auto">
          <a:xfrm>
            <a:off x="60007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6    </a:t>
            </a:r>
          </a:p>
        </p:txBody>
      </p:sp>
      <p:sp>
        <p:nvSpPr>
          <p:cNvPr id="784409" name="Line 25"/>
          <p:cNvSpPr>
            <a:spLocks noChangeShapeType="1"/>
          </p:cNvSpPr>
          <p:nvPr/>
        </p:nvSpPr>
        <p:spPr bwMode="auto">
          <a:xfrm>
            <a:off x="63817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10" name="Rectangle 26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84411" name="Line 27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12" name="Freeform 28"/>
          <p:cNvSpPr>
            <a:spLocks/>
          </p:cNvSpPr>
          <p:nvPr/>
        </p:nvSpPr>
        <p:spPr bwMode="auto">
          <a:xfrm>
            <a:off x="5638800" y="2457450"/>
            <a:ext cx="219868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1385" y="0"/>
              </a:cxn>
            </a:cxnLst>
            <a:rect l="0" t="0" r="r" b="b"/>
            <a:pathLst>
              <a:path w="1385" h="1">
                <a:moveTo>
                  <a:pt x="0" y="1"/>
                </a:moveTo>
                <a:lnTo>
                  <a:pt x="1385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13" name="Rectangle 29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84414" name="Line 30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15" name="Line 31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84416" name="AutoShape 32"/>
          <p:cNvCxnSpPr>
            <a:cxnSpLocks noChangeShapeType="1"/>
            <a:stCxn id="784415" idx="1"/>
            <a:endCxn id="784392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84417" name="Text Box 33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84418" name="Text Box 34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84419" name="Rectangle 35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2    6   </a:t>
            </a:r>
            <a:r>
              <a:rPr lang="en-US" altLang="zh-CN" sz="2000" b="1"/>
              <a:t> 3    1    5    8</a:t>
            </a:r>
          </a:p>
        </p:txBody>
      </p:sp>
      <p:grpSp>
        <p:nvGrpSpPr>
          <p:cNvPr id="784420" name="Group 36"/>
          <p:cNvGrpSpPr>
            <a:grpSpLocks/>
          </p:cNvGrpSpPr>
          <p:nvPr/>
        </p:nvGrpSpPr>
        <p:grpSpPr bwMode="auto">
          <a:xfrm>
            <a:off x="5029200" y="1735138"/>
            <a:ext cx="298450" cy="609600"/>
            <a:chOff x="4996" y="1248"/>
            <a:chExt cx="188" cy="384"/>
          </a:xfrm>
        </p:grpSpPr>
        <p:sp>
          <p:nvSpPr>
            <p:cNvPr id="784421" name="Line 37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4422" name="Text Box 38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84423" name="Group 39"/>
          <p:cNvGrpSpPr>
            <a:grpSpLocks/>
          </p:cNvGrpSpPr>
          <p:nvPr/>
        </p:nvGrpSpPr>
        <p:grpSpPr bwMode="auto">
          <a:xfrm>
            <a:off x="6172200" y="1735138"/>
            <a:ext cx="298450" cy="609600"/>
            <a:chOff x="960" y="1248"/>
            <a:chExt cx="188" cy="384"/>
          </a:xfrm>
        </p:grpSpPr>
        <p:sp>
          <p:nvSpPr>
            <p:cNvPr id="784424" name="Line 40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4425" name="Text Box 41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84426" name="Text Box 42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84427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84430" name="Text Box 46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4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4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4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4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412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4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85415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85416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1</a:t>
              </a:r>
            </a:p>
          </p:txBody>
        </p:sp>
        <p:sp>
          <p:nvSpPr>
            <p:cNvPr id="785417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5418" name="Group 10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85419" name="Rectangle 1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85420" name="Line 1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5421" name="Group 13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85422" name="Rectangle 14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3</a:t>
              </a:r>
            </a:p>
          </p:txBody>
        </p:sp>
        <p:sp>
          <p:nvSpPr>
            <p:cNvPr id="785423" name="Line 15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5424" name="Group 16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85425" name="Rectangle 17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85426" name="Line 18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5427" name="Rectangle 19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5</a:t>
            </a:r>
          </a:p>
        </p:txBody>
      </p:sp>
      <p:sp>
        <p:nvSpPr>
          <p:cNvPr id="785428" name="Line 20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29" name="Rectangle 21"/>
          <p:cNvSpPr>
            <a:spLocks noChangeArrowheads="1"/>
          </p:cNvSpPr>
          <p:nvPr/>
        </p:nvSpPr>
        <p:spPr bwMode="auto">
          <a:xfrm>
            <a:off x="60007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6    </a:t>
            </a:r>
          </a:p>
        </p:txBody>
      </p:sp>
      <p:sp>
        <p:nvSpPr>
          <p:cNvPr id="785430" name="Line 22"/>
          <p:cNvSpPr>
            <a:spLocks noChangeShapeType="1"/>
          </p:cNvSpPr>
          <p:nvPr/>
        </p:nvSpPr>
        <p:spPr bwMode="auto">
          <a:xfrm>
            <a:off x="63817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31" name="Rectangle 23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85432" name="Line 24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33" name="Rectangle 25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85434" name="Line 26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35" name="Line 27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85436" name="AutoShape 28"/>
          <p:cNvCxnSpPr>
            <a:cxnSpLocks noChangeShapeType="1"/>
            <a:stCxn id="785435" idx="1"/>
            <a:endCxn id="785433" idx="1"/>
          </p:cNvCxnSpPr>
          <p:nvPr/>
        </p:nvCxnSpPr>
        <p:spPr bwMode="auto">
          <a:xfrm rot="16200000" flipV="1">
            <a:off x="8253412" y="2035176"/>
            <a:ext cx="9525" cy="857250"/>
          </a:xfrm>
          <a:prstGeom prst="bentConnector4">
            <a:avLst>
              <a:gd name="adj1" fmla="val -3500000"/>
              <a:gd name="adj2" fmla="val 126667"/>
            </a:avLst>
          </a:prstGeom>
          <a:noFill/>
          <a:ln w="1905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85437" name="Text Box 29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85438" name="Text Box 30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85439" name="Rectangle 31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2    6   </a:t>
            </a:r>
            <a:r>
              <a:rPr lang="en-US" altLang="zh-CN" sz="2000" b="1"/>
              <a:t> </a:t>
            </a:r>
            <a:r>
              <a:rPr lang="en-US" altLang="zh-CN" sz="2000" b="1">
                <a:solidFill>
                  <a:srgbClr val="F8F8F8"/>
                </a:solidFill>
              </a:rPr>
              <a:t>3    1    5    </a:t>
            </a:r>
            <a:r>
              <a:rPr lang="en-US" altLang="zh-CN" sz="2000" b="1"/>
              <a:t>8</a:t>
            </a:r>
          </a:p>
        </p:txBody>
      </p:sp>
      <p:sp>
        <p:nvSpPr>
          <p:cNvPr id="785440" name="Text Box 32"/>
          <p:cNvSpPr txBox="1">
            <a:spLocks noChangeArrowheads="1"/>
          </p:cNvSpPr>
          <p:nvPr/>
        </p:nvSpPr>
        <p:spPr bwMode="auto">
          <a:xfrm>
            <a:off x="5029200" y="1735138"/>
            <a:ext cx="2984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i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</a:p>
        </p:txBody>
      </p:sp>
      <p:grpSp>
        <p:nvGrpSpPr>
          <p:cNvPr id="785441" name="Group 33"/>
          <p:cNvGrpSpPr>
            <a:grpSpLocks/>
          </p:cNvGrpSpPr>
          <p:nvPr/>
        </p:nvGrpSpPr>
        <p:grpSpPr bwMode="auto">
          <a:xfrm>
            <a:off x="8077200" y="1735138"/>
            <a:ext cx="298450" cy="609600"/>
            <a:chOff x="960" y="1248"/>
            <a:chExt cx="188" cy="384"/>
          </a:xfrm>
        </p:grpSpPr>
        <p:sp>
          <p:nvSpPr>
            <p:cNvPr id="785442" name="Line 34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5443" name="Text Box 35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85444" name="Line 36"/>
          <p:cNvSpPr>
            <a:spLocks noChangeShapeType="1"/>
          </p:cNvSpPr>
          <p:nvPr/>
        </p:nvSpPr>
        <p:spPr bwMode="auto">
          <a:xfrm flipV="1">
            <a:off x="1047750" y="2344738"/>
            <a:ext cx="6783388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45" name="Text Box 37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dirty="0"/>
              <a:t>  </a:t>
            </a:r>
            <a:r>
              <a:rPr lang="zh-CN" altLang="en-US" sz="2000" b="1" dirty="0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zh-CN" altLang="en-US" sz="1800" dirty="0"/>
              <a:t>找开始报数位置 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b="1" i="1" dirty="0">
                <a:solidFill>
                  <a:srgbClr val="0000FF"/>
                </a:solidFill>
              </a:rPr>
              <a:t>while ( </a:t>
            </a:r>
            <a:r>
              <a:rPr lang="zh-CN" altLang="en-US" sz="1800" b="1" i="1" dirty="0">
                <a:solidFill>
                  <a:srgbClr val="0000FF"/>
                </a:solidFill>
              </a:rPr>
              <a:t>表结点数 </a:t>
            </a:r>
            <a:r>
              <a:rPr lang="en-US" altLang="zh-CN" sz="1800" b="1" i="1" dirty="0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00FF"/>
                </a:solidFill>
              </a:rPr>
              <a:t>	</a:t>
            </a:r>
            <a:r>
              <a:rPr lang="en-US" altLang="zh-CN" sz="1800" b="1" i="1" dirty="0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CC0066"/>
                </a:solidFill>
              </a:rPr>
              <a:t>	      { </a:t>
            </a:r>
            <a:r>
              <a:rPr lang="zh-CN" altLang="en-US" sz="1800" b="1" i="1" dirty="0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 dirty="0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 dirty="0">
                <a:solidFill>
                  <a:srgbClr val="CC0066"/>
                </a:solidFill>
              </a:rPr>
              <a:t>interval </a:t>
            </a:r>
            <a:r>
              <a:rPr lang="zh-CN" altLang="en-US" sz="1800" b="1" i="1" dirty="0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 dirty="0">
                <a:solidFill>
                  <a:srgbClr val="CC0066"/>
                </a:solidFill>
              </a:rPr>
              <a:t>	      </a:t>
            </a:r>
            <a:r>
              <a:rPr lang="en-US" altLang="zh-CN" sz="1800" b="1" i="1" dirty="0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 </a:t>
            </a:r>
            <a:r>
              <a:rPr lang="en-US" altLang="zh-CN" sz="1800" b="1" i="1" dirty="0">
                <a:solidFill>
                  <a:srgbClr val="CC0066"/>
                </a:solidFill>
              </a:rPr>
              <a:t>}</a:t>
            </a:r>
            <a:r>
              <a:rPr lang="en-US" altLang="zh-CN" sz="1800" dirty="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输出，删除最后一个结点 ； </a:t>
            </a:r>
          </a:p>
        </p:txBody>
      </p:sp>
      <p:sp>
        <p:nvSpPr>
          <p:cNvPr id="785446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85449" name="Text Box 4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86439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86440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1</a:t>
              </a:r>
            </a:p>
          </p:txBody>
        </p:sp>
        <p:sp>
          <p:nvSpPr>
            <p:cNvPr id="786441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6442" name="Group 10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86443" name="Rectangle 1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86444" name="Line 1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6445" name="Group 13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86446" name="Rectangle 14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3</a:t>
              </a:r>
            </a:p>
          </p:txBody>
        </p:sp>
        <p:sp>
          <p:nvSpPr>
            <p:cNvPr id="786447" name="Line 15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6448" name="Group 16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86449" name="Rectangle 17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86450" name="Line 18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6451" name="Rectangle 19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5</a:t>
            </a:r>
          </a:p>
        </p:txBody>
      </p:sp>
      <p:sp>
        <p:nvSpPr>
          <p:cNvPr id="786452" name="Line 20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53" name="Rectangle 21"/>
          <p:cNvSpPr>
            <a:spLocks noChangeArrowheads="1"/>
          </p:cNvSpPr>
          <p:nvPr/>
        </p:nvSpPr>
        <p:spPr bwMode="auto">
          <a:xfrm>
            <a:off x="60007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6    </a:t>
            </a:r>
          </a:p>
        </p:txBody>
      </p:sp>
      <p:sp>
        <p:nvSpPr>
          <p:cNvPr id="786454" name="Line 22"/>
          <p:cNvSpPr>
            <a:spLocks noChangeShapeType="1"/>
          </p:cNvSpPr>
          <p:nvPr/>
        </p:nvSpPr>
        <p:spPr bwMode="auto">
          <a:xfrm>
            <a:off x="63817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55" name="Rectangle 23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86456" name="Line 24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57" name="Rectangle 25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86458" name="Line 26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59" name="Line 27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86460" name="AutoShape 28"/>
          <p:cNvCxnSpPr>
            <a:cxnSpLocks noChangeShapeType="1"/>
            <a:stCxn id="786459" idx="1"/>
            <a:endCxn id="786457" idx="1"/>
          </p:cNvCxnSpPr>
          <p:nvPr/>
        </p:nvCxnSpPr>
        <p:spPr bwMode="auto">
          <a:xfrm rot="16200000" flipV="1">
            <a:off x="8253412" y="2035176"/>
            <a:ext cx="9525" cy="857250"/>
          </a:xfrm>
          <a:prstGeom prst="bentConnector4">
            <a:avLst>
              <a:gd name="adj1" fmla="val -3500000"/>
              <a:gd name="adj2" fmla="val 126667"/>
            </a:avLst>
          </a:prstGeom>
          <a:noFill/>
          <a:ln w="1905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86461" name="Text Box 29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86463" name="Rectangle 31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2    6   </a:t>
            </a:r>
            <a:r>
              <a:rPr lang="en-US" altLang="zh-CN" sz="2000" b="1"/>
              <a:t> </a:t>
            </a:r>
            <a:r>
              <a:rPr lang="en-US" altLang="zh-CN" sz="2000" b="1">
                <a:solidFill>
                  <a:srgbClr val="F8F8F8"/>
                </a:solidFill>
              </a:rPr>
              <a:t>3    1    5    </a:t>
            </a:r>
            <a:r>
              <a:rPr lang="en-US" altLang="zh-CN" sz="2000" b="1"/>
              <a:t>8</a:t>
            </a:r>
          </a:p>
        </p:txBody>
      </p:sp>
      <p:sp>
        <p:nvSpPr>
          <p:cNvPr id="786464" name="Text Box 32"/>
          <p:cNvSpPr txBox="1">
            <a:spLocks noChangeArrowheads="1"/>
          </p:cNvSpPr>
          <p:nvPr/>
        </p:nvSpPr>
        <p:spPr bwMode="auto">
          <a:xfrm>
            <a:off x="5029200" y="1735138"/>
            <a:ext cx="2984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i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</a:p>
        </p:txBody>
      </p:sp>
      <p:grpSp>
        <p:nvGrpSpPr>
          <p:cNvPr id="786465" name="Group 33"/>
          <p:cNvGrpSpPr>
            <a:grpSpLocks/>
          </p:cNvGrpSpPr>
          <p:nvPr/>
        </p:nvGrpSpPr>
        <p:grpSpPr bwMode="auto">
          <a:xfrm>
            <a:off x="8077200" y="1735138"/>
            <a:ext cx="298450" cy="609600"/>
            <a:chOff x="960" y="1248"/>
            <a:chExt cx="188" cy="384"/>
          </a:xfrm>
        </p:grpSpPr>
        <p:sp>
          <p:nvSpPr>
            <p:cNvPr id="786466" name="Line 34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6467" name="Text Box 35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86468" name="Line 36"/>
          <p:cNvSpPr>
            <a:spLocks noChangeShapeType="1"/>
          </p:cNvSpPr>
          <p:nvPr/>
        </p:nvSpPr>
        <p:spPr bwMode="auto">
          <a:xfrm flipV="1">
            <a:off x="1047750" y="2344738"/>
            <a:ext cx="6783388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69" name="Text Box 37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dirty="0"/>
              <a:t>  </a:t>
            </a:r>
            <a:r>
              <a:rPr lang="zh-CN" altLang="en-US" sz="2000" b="1" dirty="0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zh-CN" altLang="en-US" sz="1800" dirty="0"/>
              <a:t>找开始报数位置 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while ( </a:t>
            </a:r>
            <a:r>
              <a:rPr lang="zh-CN" altLang="en-US" sz="1800" dirty="0"/>
              <a:t>表结点数 </a:t>
            </a:r>
            <a:r>
              <a:rPr lang="en-US" altLang="zh-CN" sz="1800" dirty="0"/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{ </a:t>
            </a:r>
            <a:r>
              <a:rPr lang="zh-CN" altLang="en-US" sz="1800" dirty="0" smtClean="0"/>
              <a:t>例</a:t>
            </a:r>
            <a:r>
              <a:rPr lang="en-US" altLang="zh-CN" sz="1800" dirty="0" smtClean="0"/>
              <a:t>5-12or </a:t>
            </a:r>
            <a:r>
              <a:rPr lang="en-US" altLang="zh-CN" sz="1800" dirty="0"/>
              <a:t>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      { </a:t>
            </a:r>
            <a:r>
              <a:rPr lang="zh-CN" altLang="en-US" sz="1800" dirty="0"/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dirty="0"/>
              <a:t>	         输出，删除第 </a:t>
            </a:r>
            <a:r>
              <a:rPr lang="en-US" altLang="zh-CN" sz="1800" dirty="0"/>
              <a:t>interval </a:t>
            </a:r>
            <a:r>
              <a:rPr lang="zh-CN" altLang="en-US" sz="1800" dirty="0"/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dirty="0"/>
              <a:t>	      </a:t>
            </a:r>
            <a:r>
              <a:rPr lang="en-US" altLang="zh-CN" sz="1800" dirty="0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 }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输出，删除最后一个结点 ； </a:t>
            </a:r>
          </a:p>
        </p:txBody>
      </p:sp>
      <p:sp>
        <p:nvSpPr>
          <p:cNvPr id="786470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86473" name="Text Box 4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  <p:sp>
        <p:nvSpPr>
          <p:cNvPr id="786474" name="Text Box 42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62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87463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87464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1</a:t>
              </a:r>
            </a:p>
          </p:txBody>
        </p:sp>
        <p:sp>
          <p:nvSpPr>
            <p:cNvPr id="787465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7466" name="Group 10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87467" name="Rectangle 1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87468" name="Line 1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7469" name="Group 13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87470" name="Rectangle 14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3</a:t>
              </a:r>
            </a:p>
          </p:txBody>
        </p:sp>
        <p:sp>
          <p:nvSpPr>
            <p:cNvPr id="787471" name="Line 15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7472" name="Group 16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87473" name="Rectangle 17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87474" name="Line 18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7475" name="Rectangle 19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5</a:t>
            </a:r>
          </a:p>
        </p:txBody>
      </p:sp>
      <p:sp>
        <p:nvSpPr>
          <p:cNvPr id="787476" name="Line 20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77" name="Rectangle 21"/>
          <p:cNvSpPr>
            <a:spLocks noChangeArrowheads="1"/>
          </p:cNvSpPr>
          <p:nvPr/>
        </p:nvSpPr>
        <p:spPr bwMode="auto">
          <a:xfrm>
            <a:off x="60007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6    </a:t>
            </a:r>
          </a:p>
        </p:txBody>
      </p:sp>
      <p:sp>
        <p:nvSpPr>
          <p:cNvPr id="787478" name="Line 22"/>
          <p:cNvSpPr>
            <a:spLocks noChangeShapeType="1"/>
          </p:cNvSpPr>
          <p:nvPr/>
        </p:nvSpPr>
        <p:spPr bwMode="auto">
          <a:xfrm>
            <a:off x="63817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79" name="Rectangle 23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87480" name="Line 24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81" name="Rectangle 25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8    </a:t>
            </a:r>
          </a:p>
        </p:txBody>
      </p:sp>
      <p:sp>
        <p:nvSpPr>
          <p:cNvPr id="787482" name="Line 26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83" name="Line 27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87484" name="AutoShape 28"/>
          <p:cNvCxnSpPr>
            <a:cxnSpLocks noChangeShapeType="1"/>
            <a:stCxn id="787483" idx="1"/>
            <a:endCxn id="787481" idx="1"/>
          </p:cNvCxnSpPr>
          <p:nvPr/>
        </p:nvCxnSpPr>
        <p:spPr bwMode="auto">
          <a:xfrm rot="16200000" flipV="1">
            <a:off x="8253412" y="2035176"/>
            <a:ext cx="9525" cy="857250"/>
          </a:xfrm>
          <a:prstGeom prst="bentConnector4">
            <a:avLst>
              <a:gd name="adj1" fmla="val -3500000"/>
              <a:gd name="adj2" fmla="val 126667"/>
            </a:avLst>
          </a:prstGeom>
          <a:noFill/>
          <a:ln w="1905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87485" name="Text Box 29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87487" name="Rectangle 31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2    6   </a:t>
            </a:r>
            <a:r>
              <a:rPr lang="en-US" altLang="zh-CN" sz="2000" b="1"/>
              <a:t> </a:t>
            </a:r>
            <a:r>
              <a:rPr lang="en-US" altLang="zh-CN" sz="2000" b="1">
                <a:solidFill>
                  <a:srgbClr val="F8F8F8"/>
                </a:solidFill>
              </a:rPr>
              <a:t>3    1    5    </a:t>
            </a:r>
            <a:r>
              <a:rPr lang="en-US" altLang="zh-CN" sz="2000" b="1"/>
              <a:t>8</a:t>
            </a:r>
          </a:p>
        </p:txBody>
      </p:sp>
      <p:grpSp>
        <p:nvGrpSpPr>
          <p:cNvPr id="787488" name="Group 32"/>
          <p:cNvGrpSpPr>
            <a:grpSpLocks/>
          </p:cNvGrpSpPr>
          <p:nvPr/>
        </p:nvGrpSpPr>
        <p:grpSpPr bwMode="auto">
          <a:xfrm>
            <a:off x="8077200" y="1735138"/>
            <a:ext cx="298450" cy="609600"/>
            <a:chOff x="960" y="1248"/>
            <a:chExt cx="188" cy="384"/>
          </a:xfrm>
        </p:grpSpPr>
        <p:sp>
          <p:nvSpPr>
            <p:cNvPr id="787489" name="Line 33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7490" name="Text Box 34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87491" name="Line 35"/>
          <p:cNvSpPr>
            <a:spLocks noChangeShapeType="1"/>
          </p:cNvSpPr>
          <p:nvPr/>
        </p:nvSpPr>
        <p:spPr bwMode="auto">
          <a:xfrm flipV="1">
            <a:off x="1047750" y="2344738"/>
            <a:ext cx="6783388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92" name="Text Box 36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dirty="0"/>
              <a:t>  </a:t>
            </a:r>
            <a:r>
              <a:rPr lang="zh-CN" altLang="en-US" sz="2000" b="1" dirty="0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zh-CN" altLang="en-US" sz="1800" dirty="0"/>
              <a:t>找开始报数位置 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while ( </a:t>
            </a:r>
            <a:r>
              <a:rPr lang="zh-CN" altLang="en-US" sz="1800" dirty="0"/>
              <a:t>表结点数 </a:t>
            </a:r>
            <a:r>
              <a:rPr lang="en-US" altLang="zh-CN" sz="1800" dirty="0"/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      { </a:t>
            </a:r>
            <a:r>
              <a:rPr lang="zh-CN" altLang="en-US" sz="1800" dirty="0"/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dirty="0"/>
              <a:t>	         输出，删除第 </a:t>
            </a:r>
            <a:r>
              <a:rPr lang="en-US" altLang="zh-CN" sz="1800" dirty="0"/>
              <a:t>interval </a:t>
            </a:r>
            <a:r>
              <a:rPr lang="zh-CN" altLang="en-US" sz="1800" dirty="0"/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dirty="0"/>
              <a:t>	      </a:t>
            </a:r>
            <a:r>
              <a:rPr lang="en-US" altLang="zh-CN" sz="1800" dirty="0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 }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zh-CN" altLang="en-US" sz="1800" b="1" i="1" dirty="0">
                <a:solidFill>
                  <a:srgbClr val="0000FF"/>
                </a:solidFill>
              </a:rPr>
              <a:t>输出，删除最后一个结点 ；</a:t>
            </a:r>
            <a:r>
              <a:rPr lang="zh-CN" altLang="en-US" sz="1800" dirty="0"/>
              <a:t> 	</a:t>
            </a:r>
          </a:p>
        </p:txBody>
      </p:sp>
      <p:sp>
        <p:nvSpPr>
          <p:cNvPr id="787493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87496" name="Text Box 4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  <p:sp>
        <p:nvSpPr>
          <p:cNvPr id="787497" name="Text Box 41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4" name="Text Box 44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88486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88487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88488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1</a:t>
              </a:r>
            </a:p>
          </p:txBody>
        </p:sp>
        <p:sp>
          <p:nvSpPr>
            <p:cNvPr id="788489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8490" name="Group 10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88491" name="Rectangle 1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88492" name="Line 1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8493" name="Group 13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88494" name="Rectangle 14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3</a:t>
              </a:r>
            </a:p>
          </p:txBody>
        </p:sp>
        <p:sp>
          <p:nvSpPr>
            <p:cNvPr id="788495" name="Line 15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8496" name="Group 16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88497" name="Rectangle 17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88498" name="Line 18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8499" name="Rectangle 19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5</a:t>
            </a:r>
          </a:p>
        </p:txBody>
      </p:sp>
      <p:sp>
        <p:nvSpPr>
          <p:cNvPr id="788500" name="Line 20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01" name="Rectangle 21"/>
          <p:cNvSpPr>
            <a:spLocks noChangeArrowheads="1"/>
          </p:cNvSpPr>
          <p:nvPr/>
        </p:nvSpPr>
        <p:spPr bwMode="auto">
          <a:xfrm>
            <a:off x="60007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6    </a:t>
            </a:r>
          </a:p>
        </p:txBody>
      </p:sp>
      <p:sp>
        <p:nvSpPr>
          <p:cNvPr id="788502" name="Line 22"/>
          <p:cNvSpPr>
            <a:spLocks noChangeShapeType="1"/>
          </p:cNvSpPr>
          <p:nvPr/>
        </p:nvSpPr>
        <p:spPr bwMode="auto">
          <a:xfrm>
            <a:off x="63817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03" name="Rectangle 23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88504" name="Line 24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05" name="Rectangle 25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8    </a:t>
            </a:r>
          </a:p>
        </p:txBody>
      </p:sp>
      <p:sp>
        <p:nvSpPr>
          <p:cNvPr id="788506" name="Line 26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07" name="Line 27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88508" name="AutoShape 28"/>
          <p:cNvCxnSpPr>
            <a:cxnSpLocks noChangeShapeType="1"/>
            <a:stCxn id="788507" idx="1"/>
            <a:endCxn id="788505" idx="1"/>
          </p:cNvCxnSpPr>
          <p:nvPr/>
        </p:nvCxnSpPr>
        <p:spPr bwMode="auto">
          <a:xfrm rot="16200000" flipV="1">
            <a:off x="8253412" y="2035176"/>
            <a:ext cx="9525" cy="857250"/>
          </a:xfrm>
          <a:prstGeom prst="bentConnector4">
            <a:avLst>
              <a:gd name="adj1" fmla="val -3500000"/>
              <a:gd name="adj2" fmla="val 126667"/>
            </a:avLst>
          </a:prstGeom>
          <a:noFill/>
          <a:ln w="19050">
            <a:solidFill>
              <a:srgbClr val="FF3300"/>
            </a:solidFill>
            <a:miter lim="800000"/>
            <a:headEnd/>
            <a:tailEnd type="stealth" w="med" len="med"/>
          </a:ln>
          <a:effectLst/>
        </p:spPr>
      </p:cxnSp>
      <p:sp>
        <p:nvSpPr>
          <p:cNvPr id="788509" name="Text Box 29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88511" name="Rectangle 31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2    6   </a:t>
            </a:r>
            <a:r>
              <a:rPr lang="en-US" altLang="zh-CN" sz="2000" b="1"/>
              <a:t> </a:t>
            </a:r>
            <a:r>
              <a:rPr lang="en-US" altLang="zh-CN" sz="2000" b="1">
                <a:solidFill>
                  <a:srgbClr val="F8F8F8"/>
                </a:solidFill>
              </a:rPr>
              <a:t>3    1    5    8</a:t>
            </a:r>
          </a:p>
        </p:txBody>
      </p:sp>
      <p:grpSp>
        <p:nvGrpSpPr>
          <p:cNvPr id="788512" name="Group 32"/>
          <p:cNvGrpSpPr>
            <a:grpSpLocks/>
          </p:cNvGrpSpPr>
          <p:nvPr/>
        </p:nvGrpSpPr>
        <p:grpSpPr bwMode="auto">
          <a:xfrm>
            <a:off x="8077200" y="1735138"/>
            <a:ext cx="298450" cy="609600"/>
            <a:chOff x="960" y="1248"/>
            <a:chExt cx="188" cy="384"/>
          </a:xfrm>
        </p:grpSpPr>
        <p:sp>
          <p:nvSpPr>
            <p:cNvPr id="788513" name="Line 33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14" name="Text Box 34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88515" name="Line 35"/>
          <p:cNvSpPr>
            <a:spLocks noChangeShapeType="1"/>
          </p:cNvSpPr>
          <p:nvPr/>
        </p:nvSpPr>
        <p:spPr bwMode="auto">
          <a:xfrm flipV="1">
            <a:off x="1047750" y="2344738"/>
            <a:ext cx="6783388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16" name="Text Box 36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while ( </a:t>
            </a:r>
            <a:r>
              <a:rPr lang="zh-CN" altLang="en-US" sz="1800"/>
              <a:t>表结点数 </a:t>
            </a:r>
            <a:r>
              <a:rPr lang="en-US" altLang="zh-CN" sz="1800"/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     { </a:t>
            </a:r>
            <a:r>
              <a:rPr lang="zh-CN" altLang="en-US" sz="1800"/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	         输出，删除第 </a:t>
            </a:r>
            <a:r>
              <a:rPr lang="en-US" altLang="zh-CN" sz="1800"/>
              <a:t>interval </a:t>
            </a:r>
            <a:r>
              <a:rPr lang="zh-CN" altLang="en-US" sz="1800"/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	      </a:t>
            </a:r>
            <a:r>
              <a:rPr lang="en-US" altLang="zh-CN" sz="1800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}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 b="1" i="1">
                <a:solidFill>
                  <a:srgbClr val="0000FF"/>
                </a:solidFill>
              </a:rPr>
              <a:t>输出，删除最后一个结点 ；</a:t>
            </a:r>
            <a:r>
              <a:rPr lang="zh-CN" altLang="en-US" sz="1800"/>
              <a:t> </a:t>
            </a:r>
          </a:p>
        </p:txBody>
      </p:sp>
      <p:grpSp>
        <p:nvGrpSpPr>
          <p:cNvPr id="788517" name="Group 37"/>
          <p:cNvGrpSpPr>
            <a:grpSpLocks/>
          </p:cNvGrpSpPr>
          <p:nvPr/>
        </p:nvGrpSpPr>
        <p:grpSpPr bwMode="auto">
          <a:xfrm>
            <a:off x="990600" y="1277938"/>
            <a:ext cx="7772400" cy="1676400"/>
            <a:chOff x="672" y="960"/>
            <a:chExt cx="4848" cy="1056"/>
          </a:xfrm>
        </p:grpSpPr>
        <p:sp useBgFill="1">
          <p:nvSpPr>
            <p:cNvPr id="788518" name="Rectangle 38"/>
            <p:cNvSpPr>
              <a:spLocks noChangeArrowheads="1"/>
            </p:cNvSpPr>
            <p:nvPr/>
          </p:nvSpPr>
          <p:spPr bwMode="auto">
            <a:xfrm>
              <a:off x="672" y="1296"/>
              <a:ext cx="4848" cy="72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88519" name="Rectangle 39"/>
            <p:cNvSpPr>
              <a:spLocks noChangeArrowheads="1"/>
            </p:cNvSpPr>
            <p:nvPr/>
          </p:nvSpPr>
          <p:spPr bwMode="auto">
            <a:xfrm>
              <a:off x="2352" y="960"/>
              <a:ext cx="1104" cy="38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8520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88523" name="Text Box 43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10" name="Text Box 6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89511" name="Rectangle 7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2    6   </a:t>
            </a:r>
            <a:r>
              <a:rPr lang="en-US" altLang="zh-CN" sz="2000" b="1"/>
              <a:t> </a:t>
            </a:r>
            <a:r>
              <a:rPr lang="en-US" altLang="zh-CN" sz="2000" b="1">
                <a:solidFill>
                  <a:srgbClr val="F8F8F8"/>
                </a:solidFill>
              </a:rPr>
              <a:t>3    1    5    8</a:t>
            </a:r>
          </a:p>
        </p:txBody>
      </p:sp>
      <p:sp>
        <p:nvSpPr>
          <p:cNvPr id="789512" name="Text Box 8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	</a:t>
            </a:r>
            <a:r>
              <a:rPr lang="zh-CN" altLang="en-US" sz="1800" b="1"/>
              <a:t>找开始报数位置 </a:t>
            </a:r>
            <a:r>
              <a:rPr lang="en-US" altLang="zh-CN" sz="1800" b="1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/>
              <a:t>	while ( </a:t>
            </a:r>
            <a:r>
              <a:rPr lang="zh-CN" altLang="en-US" sz="1800" b="1"/>
              <a:t>表结点数 </a:t>
            </a:r>
            <a:r>
              <a:rPr lang="en-US" altLang="zh-CN" sz="1800" b="1"/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/>
              <a:t>	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/>
              <a:t>	      { </a:t>
            </a:r>
            <a:r>
              <a:rPr lang="zh-CN" altLang="en-US" sz="1800" b="1"/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/>
              <a:t>	         输出，删除第 </a:t>
            </a:r>
            <a:r>
              <a:rPr lang="en-US" altLang="zh-CN" sz="1800" b="1"/>
              <a:t>interval </a:t>
            </a:r>
            <a:r>
              <a:rPr lang="zh-CN" altLang="en-US" sz="1800" b="1"/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/>
              <a:t>	      </a:t>
            </a:r>
            <a:r>
              <a:rPr lang="en-US" altLang="zh-CN" sz="18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/>
              <a:t>	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/>
              <a:t>	</a:t>
            </a:r>
            <a:r>
              <a:rPr lang="zh-CN" altLang="en-US" sz="1800" b="1"/>
              <a:t>输出，删除最后一个结点 ；</a:t>
            </a:r>
          </a:p>
        </p:txBody>
      </p:sp>
      <p:grpSp>
        <p:nvGrpSpPr>
          <p:cNvPr id="789513" name="Group 9"/>
          <p:cNvGrpSpPr>
            <a:grpSpLocks/>
          </p:cNvGrpSpPr>
          <p:nvPr/>
        </p:nvGrpSpPr>
        <p:grpSpPr bwMode="auto">
          <a:xfrm>
            <a:off x="463550" y="2054225"/>
            <a:ext cx="8223250" cy="519113"/>
            <a:chOff x="340" y="1392"/>
            <a:chExt cx="5180" cy="327"/>
          </a:xfrm>
        </p:grpSpPr>
        <p:sp>
          <p:nvSpPr>
            <p:cNvPr id="789514" name="Text Box 10"/>
            <p:cNvSpPr txBox="1">
              <a:spLocks noChangeArrowheads="1"/>
            </p:cNvSpPr>
            <p:nvPr/>
          </p:nvSpPr>
          <p:spPr bwMode="auto">
            <a:xfrm>
              <a:off x="340" y="1392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head</a:t>
              </a:r>
            </a:p>
          </p:txBody>
        </p:sp>
        <p:grpSp>
          <p:nvGrpSpPr>
            <p:cNvPr id="789515" name="Group 11"/>
            <p:cNvGrpSpPr>
              <a:grpSpLocks/>
            </p:cNvGrpSpPr>
            <p:nvPr/>
          </p:nvGrpSpPr>
          <p:grpSpPr bwMode="auto">
            <a:xfrm>
              <a:off x="708" y="1575"/>
              <a:ext cx="4812" cy="144"/>
              <a:chOff x="708" y="1575"/>
              <a:chExt cx="4812" cy="144"/>
            </a:xfrm>
          </p:grpSpPr>
          <p:grpSp>
            <p:nvGrpSpPr>
              <p:cNvPr id="789516" name="Group 12"/>
              <p:cNvGrpSpPr>
                <a:grpSpLocks/>
              </p:cNvGrpSpPr>
              <p:nvPr/>
            </p:nvGrpSpPr>
            <p:grpSpPr bwMode="auto">
              <a:xfrm>
                <a:off x="948" y="1575"/>
                <a:ext cx="432" cy="144"/>
                <a:chOff x="4224" y="2492"/>
                <a:chExt cx="432" cy="144"/>
              </a:xfrm>
            </p:grpSpPr>
            <p:sp>
              <p:nvSpPr>
                <p:cNvPr id="789517" name="Rectangle 13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789518" name="Line 14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89519" name="Line 15"/>
              <p:cNvSpPr>
                <a:spLocks noChangeShapeType="1"/>
              </p:cNvSpPr>
              <p:nvPr/>
            </p:nvSpPr>
            <p:spPr bwMode="auto">
              <a:xfrm>
                <a:off x="708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89520" name="Group 16"/>
              <p:cNvGrpSpPr>
                <a:grpSpLocks/>
              </p:cNvGrpSpPr>
              <p:nvPr/>
            </p:nvGrpSpPr>
            <p:grpSpPr bwMode="auto">
              <a:xfrm>
                <a:off x="1284" y="1575"/>
                <a:ext cx="672" cy="144"/>
                <a:chOff x="1276" y="1004"/>
                <a:chExt cx="672" cy="144"/>
              </a:xfrm>
            </p:grpSpPr>
            <p:grpSp>
              <p:nvGrpSpPr>
                <p:cNvPr id="789521" name="Group 17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8952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78952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89524" name="Line 20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525" name="Group 21"/>
              <p:cNvGrpSpPr>
                <a:grpSpLocks/>
              </p:cNvGrpSpPr>
              <p:nvPr/>
            </p:nvGrpSpPr>
            <p:grpSpPr bwMode="auto">
              <a:xfrm>
                <a:off x="1860" y="1575"/>
                <a:ext cx="672" cy="144"/>
                <a:chOff x="1276" y="1004"/>
                <a:chExt cx="672" cy="144"/>
              </a:xfrm>
            </p:grpSpPr>
            <p:grpSp>
              <p:nvGrpSpPr>
                <p:cNvPr id="789526" name="Group 22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8952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78952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89529" name="Line 25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530" name="Group 26"/>
              <p:cNvGrpSpPr>
                <a:grpSpLocks/>
              </p:cNvGrpSpPr>
              <p:nvPr/>
            </p:nvGrpSpPr>
            <p:grpSpPr bwMode="auto">
              <a:xfrm>
                <a:off x="2436" y="1575"/>
                <a:ext cx="672" cy="144"/>
                <a:chOff x="2688" y="1680"/>
                <a:chExt cx="672" cy="144"/>
              </a:xfrm>
            </p:grpSpPr>
            <p:grpSp>
              <p:nvGrpSpPr>
                <p:cNvPr id="789531" name="Group 27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78953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78953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89534" name="Line 30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535" name="Group 31"/>
              <p:cNvGrpSpPr>
                <a:grpSpLocks/>
              </p:cNvGrpSpPr>
              <p:nvPr/>
            </p:nvGrpSpPr>
            <p:grpSpPr bwMode="auto">
              <a:xfrm>
                <a:off x="3012" y="1575"/>
                <a:ext cx="672" cy="144"/>
                <a:chOff x="3312" y="1680"/>
                <a:chExt cx="672" cy="144"/>
              </a:xfrm>
            </p:grpSpPr>
            <p:sp>
              <p:nvSpPr>
                <p:cNvPr id="789536" name="Rectangle 32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789537" name="Line 33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538" name="Line 34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539" name="Group 35"/>
              <p:cNvGrpSpPr>
                <a:grpSpLocks/>
              </p:cNvGrpSpPr>
              <p:nvPr/>
            </p:nvGrpSpPr>
            <p:grpSpPr bwMode="auto">
              <a:xfrm>
                <a:off x="3588" y="1575"/>
                <a:ext cx="672" cy="144"/>
                <a:chOff x="3936" y="1680"/>
                <a:chExt cx="672" cy="144"/>
              </a:xfrm>
            </p:grpSpPr>
            <p:sp>
              <p:nvSpPr>
                <p:cNvPr id="789540" name="Rectangle 36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789541" name="Line 37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542" name="Line 38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543" name="Group 39"/>
              <p:cNvGrpSpPr>
                <a:grpSpLocks/>
              </p:cNvGrpSpPr>
              <p:nvPr/>
            </p:nvGrpSpPr>
            <p:grpSpPr bwMode="auto">
              <a:xfrm>
                <a:off x="4164" y="1575"/>
                <a:ext cx="672" cy="144"/>
                <a:chOff x="3936" y="1680"/>
                <a:chExt cx="672" cy="144"/>
              </a:xfrm>
            </p:grpSpPr>
            <p:sp>
              <p:nvSpPr>
                <p:cNvPr id="789544" name="Rectangle 40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789545" name="Line 41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546" name="Line 42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547" name="Group 43"/>
              <p:cNvGrpSpPr>
                <a:grpSpLocks/>
              </p:cNvGrpSpPr>
              <p:nvPr/>
            </p:nvGrpSpPr>
            <p:grpSpPr bwMode="auto">
              <a:xfrm>
                <a:off x="4740" y="1575"/>
                <a:ext cx="672" cy="144"/>
                <a:chOff x="3936" y="1680"/>
                <a:chExt cx="672" cy="144"/>
              </a:xfrm>
            </p:grpSpPr>
            <p:sp>
              <p:nvSpPr>
                <p:cNvPr id="789548" name="Rectangle 44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789549" name="Line 45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550" name="Line 46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89551" name="Line 47"/>
              <p:cNvSpPr>
                <a:spLocks noChangeShapeType="1"/>
              </p:cNvSpPr>
              <p:nvPr/>
            </p:nvSpPr>
            <p:spPr bwMode="auto">
              <a:xfrm>
                <a:off x="5328" y="1647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89552" name="AutoShape 48"/>
              <p:cNvCxnSpPr>
                <a:cxnSpLocks noChangeShapeType="1"/>
                <a:stCxn id="789551" idx="1"/>
                <a:endCxn id="789517" idx="1"/>
              </p:cNvCxnSpPr>
              <p:nvPr/>
            </p:nvCxnSpPr>
            <p:spPr bwMode="auto">
              <a:xfrm rot="5400000">
                <a:off x="3233" y="-638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</p:grpSp>
      <p:sp>
        <p:nvSpPr>
          <p:cNvPr id="789553" name="Rectangle 4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89556" name="Text Box 52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3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00800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008000"/>
                </a:solidFill>
              </a:rPr>
              <a:t>5-13  </a:t>
            </a:r>
            <a:r>
              <a:rPr lang="zh-CN" altLang="en-US" sz="1200" b="1" i="1" dirty="0">
                <a:solidFill>
                  <a:srgbClr val="008000"/>
                </a:solidFill>
              </a:rPr>
              <a:t>约瑟夫问题</a:t>
            </a:r>
            <a:r>
              <a:rPr lang="zh-CN" altLang="en-US" sz="1200" b="1" dirty="0"/>
              <a:t>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#include &lt;</a:t>
            </a:r>
            <a:r>
              <a:rPr lang="en-US" altLang="zh-CN" sz="1200" b="1" dirty="0" err="1"/>
              <a:t>iostream</a:t>
            </a:r>
            <a:r>
              <a:rPr lang="en-US" altLang="zh-CN" sz="1200" b="1" dirty="0"/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#include &lt;</a:t>
            </a:r>
            <a:r>
              <a:rPr lang="en-US" altLang="zh-CN" sz="1200" b="1" dirty="0" err="1"/>
              <a:t>iomanip</a:t>
            </a:r>
            <a:r>
              <a:rPr lang="en-US" altLang="zh-CN" sz="1200" b="1" dirty="0"/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struct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{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code ; 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Jonse</a:t>
            </a:r>
            <a:r>
              <a:rPr lang="en-US" altLang="zh-CN" sz="1200" b="1" dirty="0"/>
              <a:t> * Create(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void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void Out(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{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num 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Out( head, beg,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}</a:t>
            </a:r>
          </a:p>
        </p:txBody>
      </p:sp>
      <p:sp>
        <p:nvSpPr>
          <p:cNvPr id="790534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79053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9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3" grpId="0" autoUpdateAnimBg="0"/>
      <p:bldP spid="790534" grpId="0" autoUpdateAnimBg="0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7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r>
              <a:rPr lang="zh-CN" altLang="en-US" sz="1200" b="1" dirty="0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struct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{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code ; 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Jonse</a:t>
            </a:r>
            <a:r>
              <a:rPr lang="en-US" altLang="zh-CN" sz="1200" b="1" dirty="0"/>
              <a:t> * Create(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void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void Out(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791558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791559" name="Text Box 7"/>
          <p:cNvSpPr txBox="1">
            <a:spLocks noChangeArrowheads="1"/>
          </p:cNvSpPr>
          <p:nvPr/>
        </p:nvSpPr>
        <p:spPr bwMode="auto">
          <a:xfrm>
            <a:off x="457200" y="1295400"/>
            <a:ext cx="4335463" cy="1800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struct Jonse { int code ;  Jonse *next ; } ;</a:t>
            </a: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Create( int ) ;</a:t>
            </a: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ShowList( Jonse * ) ;</a:t>
            </a: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 Jonse *, int, int ) ;</a:t>
            </a:r>
          </a:p>
        </p:txBody>
      </p:sp>
      <p:sp>
        <p:nvSpPr>
          <p:cNvPr id="79156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9" grpId="0" animBg="1" autoUpdateAnimBg="0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struct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{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code ; 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Jonse</a:t>
            </a:r>
            <a:r>
              <a:rPr lang="en-US" altLang="zh-CN" sz="1200" b="1" dirty="0"/>
              <a:t> * Create(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void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void Out(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792582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792583" name="Text Box 7"/>
          <p:cNvSpPr txBox="1">
            <a:spLocks noChangeArrowheads="1"/>
          </p:cNvSpPr>
          <p:nvPr/>
        </p:nvSpPr>
        <p:spPr bwMode="auto">
          <a:xfrm>
            <a:off x="457200" y="1295400"/>
            <a:ext cx="4562475" cy="1800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struct </a:t>
            </a:r>
            <a:r>
              <a:rPr lang="en-US" altLang="zh-CN" sz="2000" b="1" i="1">
                <a:solidFill>
                  <a:srgbClr val="0000FF"/>
                </a:solidFill>
              </a:rPr>
              <a:t>Jonse</a:t>
            </a:r>
            <a:r>
              <a:rPr lang="en-US" altLang="zh-CN" sz="2000" b="1">
                <a:solidFill>
                  <a:srgbClr val="0000FF"/>
                </a:solidFill>
              </a:rPr>
              <a:t> { int code ;  Jonse *next ; } ;</a:t>
            </a: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Create( int ) ;</a:t>
            </a: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ShowList( Jonse * ) ;</a:t>
            </a: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 Jonse *, int, int ) ;</a:t>
            </a:r>
          </a:p>
        </p:txBody>
      </p:sp>
      <p:sp>
        <p:nvSpPr>
          <p:cNvPr id="792584" name="AutoShape 8"/>
          <p:cNvSpPr>
            <a:spLocks/>
          </p:cNvSpPr>
          <p:nvPr/>
        </p:nvSpPr>
        <p:spPr bwMode="auto">
          <a:xfrm>
            <a:off x="5562600" y="38100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27431"/>
              <a:gd name="adj5" fmla="val 162500"/>
              <a:gd name="adj6" fmla="val -10217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声明结构类型</a:t>
            </a:r>
          </a:p>
        </p:txBody>
      </p:sp>
      <p:sp>
        <p:nvSpPr>
          <p:cNvPr id="79258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4" grpId="0" animBg="1" autoUpdateAnimBg="0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5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struct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{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code ; 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Jonse</a:t>
            </a:r>
            <a:r>
              <a:rPr lang="en-US" altLang="zh-CN" sz="1200" b="1" dirty="0"/>
              <a:t> * Create(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void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void Out(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793606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793607" name="Text Box 7"/>
          <p:cNvSpPr txBox="1">
            <a:spLocks noChangeArrowheads="1"/>
          </p:cNvSpPr>
          <p:nvPr/>
        </p:nvSpPr>
        <p:spPr bwMode="auto">
          <a:xfrm>
            <a:off x="457200" y="1295400"/>
            <a:ext cx="4335463" cy="1800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struct Jonse { int code ;  Jonse *next ; } ;</a:t>
            </a: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Jonse * Create( int ) ;</a:t>
            </a: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void ShowList( Jonse * ) ;</a:t>
            </a: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void Out( Jonse *, int, int ) ;</a:t>
            </a:r>
          </a:p>
        </p:txBody>
      </p:sp>
      <p:sp>
        <p:nvSpPr>
          <p:cNvPr id="793608" name="AutoShape 8"/>
          <p:cNvSpPr>
            <a:spLocks/>
          </p:cNvSpPr>
          <p:nvPr/>
        </p:nvSpPr>
        <p:spPr bwMode="auto">
          <a:xfrm>
            <a:off x="5638800" y="11430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29926"/>
              <a:gd name="adj5" fmla="val 162500"/>
              <a:gd name="adj6" fmla="val -11145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函数原型</a:t>
            </a:r>
          </a:p>
        </p:txBody>
      </p:sp>
      <p:sp>
        <p:nvSpPr>
          <p:cNvPr id="79360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8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集合的基本运算</a:t>
            </a: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36513" y="0"/>
            <a:ext cx="1847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l"/>
            <a:endParaRPr lang="zh-CN" altLang="en-US" b="1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042988" y="1268413"/>
            <a:ext cx="7561262" cy="3579812"/>
            <a:chOff x="1043608" y="1268760"/>
            <a:chExt cx="7560840" cy="3580249"/>
          </a:xfrm>
        </p:grpSpPr>
        <p:sp>
          <p:nvSpPr>
            <p:cNvPr id="29702" name="Text Box 7"/>
            <p:cNvSpPr txBox="1">
              <a:spLocks noChangeArrowheads="1"/>
            </p:cNvSpPr>
            <p:nvPr/>
          </p:nvSpPr>
          <p:spPr bwMode="auto">
            <a:xfrm>
              <a:off x="1043608" y="1268760"/>
              <a:ext cx="7560840" cy="35802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ts val="3400"/>
                </a:lnSpc>
                <a:buFont typeface="Wingdings" pitchFamily="2" charset="2"/>
                <a:buChar char="Ø"/>
                <a:defRPr/>
              </a:pPr>
              <a:r>
                <a:rPr lang="zh-CN" altLang="en-US" sz="2000" b="1" dirty="0">
                  <a:ea typeface="宋体" pitchFamily="2" charset="-122"/>
                </a:rPr>
                <a:t> 集合通常用大写字母标记，集合元素用小写字母标记</a:t>
              </a:r>
              <a:endParaRPr lang="en-US" altLang="zh-CN" sz="2000" b="1" dirty="0">
                <a:ea typeface="宋体" pitchFamily="2" charset="-122"/>
              </a:endParaRPr>
            </a:p>
            <a:p>
              <a:pPr algn="l">
                <a:lnSpc>
                  <a:spcPts val="3400"/>
                </a:lnSpc>
                <a:buFont typeface="Wingdings" pitchFamily="2" charset="2"/>
                <a:buChar char="Ø"/>
                <a:defRPr/>
              </a:pPr>
              <a:r>
                <a:rPr lang="en-US" altLang="zh-CN" sz="2000" b="1" dirty="0">
                  <a:ea typeface="宋体" pitchFamily="2" charset="-122"/>
                </a:rPr>
                <a:t> </a:t>
              </a:r>
              <a:r>
                <a:rPr lang="zh-CN" altLang="en-US" sz="2000" b="1" dirty="0">
                  <a:ea typeface="宋体" pitchFamily="2" charset="-122"/>
                </a:rPr>
                <a:t>若</a:t>
              </a:r>
              <a:r>
                <a:rPr lang="en-US" altLang="zh-CN" sz="2000" b="1" dirty="0">
                  <a:ea typeface="宋体" pitchFamily="2" charset="-122"/>
                </a:rPr>
                <a:t>A</a:t>
              </a:r>
              <a:r>
                <a:rPr lang="zh-CN" altLang="en-US" sz="2000" b="1" dirty="0">
                  <a:ea typeface="宋体" pitchFamily="2" charset="-122"/>
                </a:rPr>
                <a:t>、</a:t>
              </a:r>
              <a:r>
                <a:rPr lang="en-US" altLang="zh-CN" sz="2000" b="1" dirty="0">
                  <a:ea typeface="宋体" pitchFamily="2" charset="-122"/>
                </a:rPr>
                <a:t>B</a:t>
              </a:r>
              <a:r>
                <a:rPr lang="zh-CN" altLang="en-US" sz="2000" b="1" dirty="0">
                  <a:ea typeface="宋体" pitchFamily="2" charset="-122"/>
                </a:rPr>
                <a:t>是全集</a:t>
              </a:r>
              <a:r>
                <a:rPr lang="en-US" altLang="zh-CN" sz="2000" b="1" dirty="0">
                  <a:ea typeface="宋体" pitchFamily="2" charset="-122"/>
                </a:rPr>
                <a:t>E</a:t>
              </a:r>
              <a:r>
                <a:rPr lang="zh-CN" altLang="en-US" sz="2000" b="1" dirty="0">
                  <a:ea typeface="宋体" pitchFamily="2" charset="-122"/>
                </a:rPr>
                <a:t>中的两个集合，</a:t>
              </a:r>
              <a:r>
                <a:rPr lang="en-US" sz="2000" b="1" dirty="0">
                  <a:ea typeface="宋体" pitchFamily="2" charset="-122"/>
                </a:rPr>
                <a:t> </a:t>
              </a:r>
              <a:r>
                <a:rPr lang="en-US" altLang="zh-CN" sz="2000" b="1" dirty="0">
                  <a:ea typeface="宋体" pitchFamily="2" charset="-122"/>
                </a:rPr>
                <a:t>x</a:t>
              </a:r>
              <a:r>
                <a:rPr lang="zh-CN" altLang="en-US" sz="2000" b="1" dirty="0">
                  <a:ea typeface="宋体" pitchFamily="2" charset="-122"/>
                </a:rPr>
                <a:t>表示元素</a:t>
              </a:r>
              <a:endParaRPr lang="en-US" altLang="zh-CN" sz="2000" b="1" dirty="0">
                <a:ea typeface="宋体" pitchFamily="2" charset="-122"/>
              </a:endParaRPr>
            </a:p>
            <a:p>
              <a:pPr algn="l">
                <a:lnSpc>
                  <a:spcPts val="3400"/>
                </a:lnSpc>
                <a:buFont typeface="Wingdings" pitchFamily="2" charset="2"/>
                <a:buChar char="Ø"/>
                <a:defRPr/>
              </a:pPr>
              <a:r>
                <a:rPr lang="en-US" altLang="zh-CN" sz="2000" b="1" dirty="0">
                  <a:ea typeface="宋体" pitchFamily="2" charset="-122"/>
                </a:rPr>
                <a:t> </a:t>
              </a:r>
              <a:r>
                <a:rPr lang="zh-CN" altLang="en-US" sz="2000" b="1" dirty="0">
                  <a:ea typeface="宋体" pitchFamily="2" charset="-122"/>
                </a:rPr>
                <a:t>集合主要运算有：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ea typeface="宋体" pitchFamily="2" charset="-122"/>
                </a:rPr>
                <a:t>    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黑体" pitchFamily="2" charset="-122"/>
                  <a:ea typeface="黑体" pitchFamily="2" charset="-122"/>
                </a:rPr>
                <a:t>并集</a:t>
              </a:r>
              <a:r>
                <a:rPr lang="en-US" sz="2000" b="1" dirty="0">
                  <a:solidFill>
                    <a:schemeClr val="accent5">
                      <a:lumMod val="90000"/>
                    </a:schemeClr>
                  </a:solidFill>
                  <a:ea typeface="宋体" pitchFamily="2" charset="-122"/>
                </a:rPr>
                <a:t>	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∪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B	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由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和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中的全部元素组成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ea typeface="宋体" pitchFamily="2" charset="-122"/>
                </a:rPr>
                <a:t>    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黑体" pitchFamily="2" charset="-122"/>
                  <a:ea typeface="黑体" pitchFamily="2" charset="-122"/>
                </a:rPr>
                <a:t>交集</a:t>
              </a:r>
              <a:r>
                <a:rPr lang="en-US" sz="2000" b="1" dirty="0">
                  <a:solidFill>
                    <a:schemeClr val="accent5">
                      <a:lumMod val="90000"/>
                    </a:schemeClr>
                  </a:solidFill>
                  <a:ea typeface="宋体" pitchFamily="2" charset="-122"/>
                </a:rPr>
                <a:t>	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∩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B	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由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和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中的公共的组成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ea typeface="宋体" pitchFamily="2" charset="-122"/>
                </a:rPr>
                <a:t>    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黑体" pitchFamily="2" charset="-122"/>
                  <a:ea typeface="黑体" pitchFamily="2" charset="-122"/>
                </a:rPr>
                <a:t>差</a:t>
              </a:r>
              <a:r>
                <a:rPr lang="en-US" sz="2000" b="1" dirty="0">
                  <a:solidFill>
                    <a:schemeClr val="accent5">
                      <a:lumMod val="90000"/>
                    </a:schemeClr>
                  </a:solidFill>
                  <a:ea typeface="宋体" pitchFamily="2" charset="-122"/>
                </a:rPr>
                <a:t>	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A-B	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由属于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但不属于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的元素组成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ea typeface="宋体" pitchFamily="2" charset="-122"/>
                </a:rPr>
                <a:t>    </a:t>
              </a:r>
              <a:r>
                <a:rPr lang="zh-CN" altLang="en-US" sz="20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包含</a:t>
              </a:r>
              <a:r>
                <a:rPr lang="en-US" sz="2000" b="1" dirty="0">
                  <a:ea typeface="宋体" pitchFamily="2" charset="-122"/>
                </a:rPr>
                <a:t>	</a:t>
              </a:r>
              <a:r>
                <a:rPr lang="en-US" altLang="zh-CN" sz="20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A     B</a:t>
              </a: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	A</a:t>
              </a:r>
              <a:r>
                <a:rPr lang="zh-CN" altLang="en-US" sz="2000" b="1" dirty="0">
                  <a:latin typeface="华文楷体" pitchFamily="2" charset="-122"/>
                  <a:ea typeface="华文楷体" pitchFamily="2" charset="-122"/>
                </a:rPr>
                <a:t>中的每个元素都在</a:t>
              </a: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latin typeface="华文楷体" pitchFamily="2" charset="-122"/>
                  <a:ea typeface="华文楷体" pitchFamily="2" charset="-122"/>
                </a:rPr>
                <a:t>中，</a:t>
              </a:r>
              <a:endParaRPr lang="en-US" altLang="zh-CN" sz="2000" b="1" dirty="0">
                <a:latin typeface="华文楷体" pitchFamily="2" charset="-122"/>
                <a:ea typeface="华文楷体" pitchFamily="2" charset="-122"/>
              </a:endParaRPr>
            </a:p>
            <a:p>
              <a:pPr algn="l">
                <a:lnSpc>
                  <a:spcPts val="3400"/>
                </a:lnSpc>
                <a:defRPr/>
              </a:pPr>
              <a:r>
                <a:rPr lang="en-US" altLang="zh-CN" sz="2000" b="1" dirty="0">
                  <a:ea typeface="宋体" pitchFamily="2" charset="-122"/>
                </a:rPr>
                <a:t>		</a:t>
              </a:r>
              <a:r>
                <a:rPr lang="zh-CN" altLang="en-US" sz="2000" b="1" dirty="0">
                  <a:latin typeface="华文楷体" pitchFamily="2" charset="-122"/>
                  <a:ea typeface="华文楷体" pitchFamily="2" charset="-122"/>
                </a:rPr>
                <a:t>称为</a:t>
              </a: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latin typeface="华文楷体" pitchFamily="2" charset="-122"/>
                  <a:ea typeface="华文楷体" pitchFamily="2" charset="-122"/>
                </a:rPr>
                <a:t>被</a:t>
              </a: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latin typeface="华文楷体" pitchFamily="2" charset="-122"/>
                  <a:ea typeface="华文楷体" pitchFamily="2" charset="-122"/>
                </a:rPr>
                <a:t>包含，或</a:t>
              </a: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latin typeface="华文楷体" pitchFamily="2" charset="-122"/>
                  <a:ea typeface="华文楷体" pitchFamily="2" charset="-122"/>
                </a:rPr>
                <a:t>包含</a:t>
              </a: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A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pic>
          <p:nvPicPr>
            <p:cNvPr id="3277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7744" y="4077072"/>
              <a:ext cx="216024" cy="216024"/>
            </a:xfrm>
            <a:prstGeom prst="rect">
              <a:avLst/>
            </a:prstGeom>
            <a:solidFill>
              <a:srgbClr val="F2E68A"/>
            </a:solidFill>
            <a:ln w="9525" algn="ctr">
              <a:noFill/>
              <a:miter lim="800000"/>
              <a:headEnd/>
              <a:tailEnd/>
            </a:ln>
          </p:spPr>
        </p:pic>
      </p:grp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25" y="3716338"/>
            <a:ext cx="2181225" cy="1276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9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i="1" dirty="0">
              <a:solidFill>
                <a:srgbClr val="B2B2B2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iostream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iomanip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struct</a:t>
            </a:r>
            <a:r>
              <a:rPr lang="en-US" altLang="zh-CN" sz="1200" b="1" dirty="0">
                <a:solidFill>
                  <a:srgbClr val="B2B2B2"/>
                </a:solidFill>
              </a:rPr>
              <a:t>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{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code ; 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</a:t>
            </a:r>
            <a:r>
              <a:rPr lang="en-US" altLang="zh-CN" sz="1200" b="1" dirty="0" err="1">
                <a:solidFill>
                  <a:srgbClr val="B2B2B2"/>
                </a:solidFill>
              </a:rPr>
              <a:t>ShowList</a:t>
            </a:r>
            <a:r>
              <a:rPr lang="en-US" altLang="zh-CN" sz="1200" b="1" dirty="0">
                <a:solidFill>
                  <a:srgbClr val="B2B2B2"/>
                </a:solidFill>
              </a:rPr>
              <a:t>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{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num 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Out( head, beg,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}</a:t>
            </a:r>
          </a:p>
        </p:txBody>
      </p:sp>
      <p:sp>
        <p:nvSpPr>
          <p:cNvPr id="794630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</p:txBody>
      </p:sp>
      <p:sp>
        <p:nvSpPr>
          <p:cNvPr id="794631" name="Text Box 7"/>
          <p:cNvSpPr txBox="1">
            <a:spLocks noChangeArrowheads="1"/>
          </p:cNvSpPr>
          <p:nvPr/>
        </p:nvSpPr>
        <p:spPr bwMode="auto">
          <a:xfrm>
            <a:off x="457200" y="1543050"/>
            <a:ext cx="5791200" cy="478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int main()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 head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int num , val , beg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number of total:\n"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num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head = Create(num)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ShowList(head)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code of begin:\n"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beg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interval of counting:\n"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 val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"the new list is:\n"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Out( head, beg, val 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794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4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4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31" grpId="0" animBg="1" autoUpdateAnimBg="0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3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i="1" dirty="0">
              <a:solidFill>
                <a:srgbClr val="B2B2B2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iostream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iomanip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struct</a:t>
            </a:r>
            <a:r>
              <a:rPr lang="en-US" altLang="zh-CN" sz="1200" b="1" dirty="0">
                <a:solidFill>
                  <a:srgbClr val="B2B2B2"/>
                </a:solidFill>
              </a:rPr>
              <a:t>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{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code ; 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</a:t>
            </a:r>
            <a:r>
              <a:rPr lang="en-US" altLang="zh-CN" sz="1200" b="1" dirty="0" err="1">
                <a:solidFill>
                  <a:srgbClr val="B2B2B2"/>
                </a:solidFill>
              </a:rPr>
              <a:t>ShowList</a:t>
            </a:r>
            <a:r>
              <a:rPr lang="en-US" altLang="zh-CN" sz="1200" b="1" dirty="0">
                <a:solidFill>
                  <a:srgbClr val="B2B2B2"/>
                </a:solidFill>
              </a:rPr>
              <a:t>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{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num 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Out( head, beg,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}</a:t>
            </a:r>
          </a:p>
        </p:txBody>
      </p:sp>
      <p:sp>
        <p:nvSpPr>
          <p:cNvPr id="795654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</p:txBody>
      </p:sp>
      <p:sp>
        <p:nvSpPr>
          <p:cNvPr id="795655" name="Text Box 7"/>
          <p:cNvSpPr txBox="1">
            <a:spLocks noChangeArrowheads="1"/>
          </p:cNvSpPr>
          <p:nvPr/>
        </p:nvSpPr>
        <p:spPr bwMode="auto">
          <a:xfrm>
            <a:off x="457200" y="1543050"/>
            <a:ext cx="5791200" cy="478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int main()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 head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int num , val , beg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number of total:\n"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cin &gt;&gt; num ;</a:t>
            </a:r>
            <a:r>
              <a:rPr lang="en-US" altLang="zh-CN" sz="2000"/>
              <a:t>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head = Create(num)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ShowList(head)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code of begin:\n"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beg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interval of counting:\n"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 val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"the new list is:\n"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Out( head, beg, val 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795656" name="AutoShape 8"/>
          <p:cNvSpPr>
            <a:spLocks/>
          </p:cNvSpPr>
          <p:nvPr/>
        </p:nvSpPr>
        <p:spPr bwMode="auto">
          <a:xfrm>
            <a:off x="4572000" y="1295400"/>
            <a:ext cx="2514600" cy="609600"/>
          </a:xfrm>
          <a:prstGeom prst="borderCallout2">
            <a:avLst>
              <a:gd name="adj1" fmla="val 18750"/>
              <a:gd name="adj2" fmla="val -3032"/>
              <a:gd name="adj3" fmla="val 18750"/>
              <a:gd name="adj4" fmla="val -23866"/>
              <a:gd name="adj5" fmla="val 281250"/>
              <a:gd name="adj6" fmla="val -9109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输入元素个数（人数）</a:t>
            </a:r>
          </a:p>
        </p:txBody>
      </p:sp>
      <p:sp>
        <p:nvSpPr>
          <p:cNvPr id="79565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6" grpId="0" animBg="1" autoUpdateAnimBg="0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B2B2B2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iostream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iomanip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struct</a:t>
            </a:r>
            <a:r>
              <a:rPr lang="en-US" altLang="zh-CN" sz="1200" b="1" dirty="0">
                <a:solidFill>
                  <a:srgbClr val="B2B2B2"/>
                </a:solidFill>
              </a:rPr>
              <a:t>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{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code ; 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</a:t>
            </a:r>
            <a:r>
              <a:rPr lang="en-US" altLang="zh-CN" sz="1200" b="1" dirty="0" err="1">
                <a:solidFill>
                  <a:srgbClr val="B2B2B2"/>
                </a:solidFill>
              </a:rPr>
              <a:t>ShowList</a:t>
            </a:r>
            <a:r>
              <a:rPr lang="en-US" altLang="zh-CN" sz="1200" b="1" dirty="0">
                <a:solidFill>
                  <a:srgbClr val="B2B2B2"/>
                </a:solidFill>
              </a:rPr>
              <a:t>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{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num 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Out( head, beg,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}</a:t>
            </a:r>
          </a:p>
        </p:txBody>
      </p:sp>
      <p:sp>
        <p:nvSpPr>
          <p:cNvPr id="796678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</p:txBody>
      </p:sp>
      <p:sp>
        <p:nvSpPr>
          <p:cNvPr id="796679" name="Text Box 7"/>
          <p:cNvSpPr txBox="1">
            <a:spLocks noChangeArrowheads="1"/>
          </p:cNvSpPr>
          <p:nvPr/>
        </p:nvSpPr>
        <p:spPr bwMode="auto">
          <a:xfrm>
            <a:off x="457200" y="1543050"/>
            <a:ext cx="5791200" cy="478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int main()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 head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int num , val , beg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number of total:\n"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num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 = Create(num) ;</a:t>
            </a:r>
            <a:r>
              <a:rPr lang="en-US" altLang="zh-CN" sz="2000" b="1">
                <a:solidFill>
                  <a:schemeClr val="accent2"/>
                </a:solidFill>
              </a:rPr>
              <a:t>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ShowList(head)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code of begin:\n"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beg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interval of counting:\n"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 val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"the new list is:\n"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Out( head, beg, val 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796680" name="AutoShape 8"/>
          <p:cNvSpPr>
            <a:spLocks/>
          </p:cNvSpPr>
          <p:nvPr/>
        </p:nvSpPr>
        <p:spPr bwMode="auto">
          <a:xfrm>
            <a:off x="4572000" y="1524000"/>
            <a:ext cx="1524000" cy="609600"/>
          </a:xfrm>
          <a:prstGeom prst="borderCallout2">
            <a:avLst>
              <a:gd name="adj1" fmla="val 18750"/>
              <a:gd name="adj2" fmla="val -5000"/>
              <a:gd name="adj3" fmla="val 18750"/>
              <a:gd name="adj4" fmla="val -39375"/>
              <a:gd name="adj5" fmla="val 281250"/>
              <a:gd name="adj6" fmla="val -15031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创建链环</a:t>
            </a:r>
            <a:r>
              <a:rPr lang="zh-CN" altLang="en-US" sz="1800" b="1"/>
              <a:t> </a:t>
            </a:r>
          </a:p>
        </p:txBody>
      </p:sp>
      <p:sp>
        <p:nvSpPr>
          <p:cNvPr id="79668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80" grpId="0" animBg="1" autoUpdateAnimBg="0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701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i="1" dirty="0">
              <a:solidFill>
                <a:srgbClr val="B2B2B2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iostream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iomanip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struct</a:t>
            </a:r>
            <a:r>
              <a:rPr lang="en-US" altLang="zh-CN" sz="1200" b="1" dirty="0">
                <a:solidFill>
                  <a:srgbClr val="B2B2B2"/>
                </a:solidFill>
              </a:rPr>
              <a:t>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{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code ; 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</a:t>
            </a:r>
            <a:r>
              <a:rPr lang="en-US" altLang="zh-CN" sz="1200" b="1" dirty="0" err="1">
                <a:solidFill>
                  <a:srgbClr val="B2B2B2"/>
                </a:solidFill>
              </a:rPr>
              <a:t>ShowList</a:t>
            </a:r>
            <a:r>
              <a:rPr lang="en-US" altLang="zh-CN" sz="1200" b="1" dirty="0">
                <a:solidFill>
                  <a:srgbClr val="B2B2B2"/>
                </a:solidFill>
              </a:rPr>
              <a:t>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{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num 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Out( head, beg,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}</a:t>
            </a: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</p:txBody>
      </p:sp>
      <p:sp>
        <p:nvSpPr>
          <p:cNvPr id="797703" name="Text Box 7"/>
          <p:cNvSpPr txBox="1">
            <a:spLocks noChangeArrowheads="1"/>
          </p:cNvSpPr>
          <p:nvPr/>
        </p:nvSpPr>
        <p:spPr bwMode="auto">
          <a:xfrm>
            <a:off x="457200" y="1543050"/>
            <a:ext cx="5791200" cy="478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int main()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 head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int num , val , beg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number of total:\n"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num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head = Create(num)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ShowList(head) ;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code of begin:\n"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beg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interval of counting:\n"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 val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"the new list is:\n"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Out( head, beg, val 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797704" name="AutoShape 8"/>
          <p:cNvSpPr>
            <a:spLocks/>
          </p:cNvSpPr>
          <p:nvPr/>
        </p:nvSpPr>
        <p:spPr bwMode="auto">
          <a:xfrm>
            <a:off x="4572000" y="190500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34241"/>
              <a:gd name="adj5" fmla="val 281250"/>
              <a:gd name="adj6" fmla="val -1307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输出初始序列</a:t>
            </a:r>
            <a:r>
              <a:rPr lang="zh-CN" altLang="en-US" sz="1800" b="1"/>
              <a:t> </a:t>
            </a:r>
          </a:p>
        </p:txBody>
      </p:sp>
      <p:sp>
        <p:nvSpPr>
          <p:cNvPr id="79770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4" grpId="0" animBg="1" autoUpdateAnimBg="0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5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i="1" dirty="0">
              <a:solidFill>
                <a:srgbClr val="B2B2B2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iostream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iomanip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struct</a:t>
            </a:r>
            <a:r>
              <a:rPr lang="en-US" altLang="zh-CN" sz="1200" b="1" dirty="0">
                <a:solidFill>
                  <a:srgbClr val="B2B2B2"/>
                </a:solidFill>
              </a:rPr>
              <a:t>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{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code ; 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</a:t>
            </a:r>
            <a:r>
              <a:rPr lang="en-US" altLang="zh-CN" sz="1200" b="1" dirty="0" err="1">
                <a:solidFill>
                  <a:srgbClr val="B2B2B2"/>
                </a:solidFill>
              </a:rPr>
              <a:t>ShowList</a:t>
            </a:r>
            <a:r>
              <a:rPr lang="en-US" altLang="zh-CN" sz="1200" b="1" dirty="0">
                <a:solidFill>
                  <a:srgbClr val="B2B2B2"/>
                </a:solidFill>
              </a:rPr>
              <a:t>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{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num 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Out( head, beg,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}</a:t>
            </a:r>
          </a:p>
        </p:txBody>
      </p:sp>
      <p:sp>
        <p:nvSpPr>
          <p:cNvPr id="798726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</p:txBody>
      </p:sp>
      <p:sp>
        <p:nvSpPr>
          <p:cNvPr id="798727" name="Text Box 7"/>
          <p:cNvSpPr txBox="1">
            <a:spLocks noChangeArrowheads="1"/>
          </p:cNvSpPr>
          <p:nvPr/>
        </p:nvSpPr>
        <p:spPr bwMode="auto">
          <a:xfrm>
            <a:off x="457200" y="1543050"/>
            <a:ext cx="5791200" cy="478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int main()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 head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int num , val , beg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number of total:\n"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num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head = Create(num)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ShowList(head)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code of begin:\n"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cin &gt;&gt; beg ;</a:t>
            </a:r>
            <a:r>
              <a:rPr lang="en-US" altLang="zh-CN" sz="2000"/>
              <a:t>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interval of counting:\n"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 val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"the new list is:\n"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Out( head, beg, val 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798728" name="AutoShape 8"/>
          <p:cNvSpPr>
            <a:spLocks/>
          </p:cNvSpPr>
          <p:nvPr/>
        </p:nvSpPr>
        <p:spPr bwMode="auto">
          <a:xfrm>
            <a:off x="4572000" y="2743200"/>
            <a:ext cx="1905000" cy="838200"/>
          </a:xfrm>
          <a:prstGeom prst="borderCallout2">
            <a:avLst>
              <a:gd name="adj1" fmla="val 13634"/>
              <a:gd name="adj2" fmla="val -4000"/>
              <a:gd name="adj3" fmla="val 13634"/>
              <a:gd name="adj4" fmla="val -33417"/>
              <a:gd name="adj5" fmla="val 204546"/>
              <a:gd name="adj6" fmla="val -1282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  <a:cs typeface="Times New Roman" pitchFamily="18" charset="0"/>
              </a:rPr>
              <a:t>输入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  <a:cs typeface="Times New Roman" pitchFamily="18" charset="0"/>
              </a:rPr>
              <a:t>开始</a:t>
            </a:r>
            <a:r>
              <a:rPr lang="zh-CN" altLang="en-US" sz="1800" b="1">
                <a:latin typeface="宋体" pitchFamily="2" charset="-122"/>
              </a:rPr>
              <a:t>报</a:t>
            </a:r>
            <a:r>
              <a:rPr lang="zh-CN" altLang="en-US" sz="1800" b="1">
                <a:latin typeface="宋体" pitchFamily="2" charset="-122"/>
                <a:cs typeface="Times New Roman" pitchFamily="18" charset="0"/>
              </a:rPr>
              <a:t>数的位置</a:t>
            </a:r>
            <a:r>
              <a:rPr lang="zh-CN" altLang="en-US" sz="1800" b="1">
                <a:latin typeface="宋体" pitchFamily="2" charset="-122"/>
              </a:rPr>
              <a:t> </a:t>
            </a:r>
          </a:p>
        </p:txBody>
      </p:sp>
      <p:sp>
        <p:nvSpPr>
          <p:cNvPr id="79872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8" grpId="0" animBg="1" autoUpdateAnimBg="0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9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B2B2B2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iostream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iomanip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struct</a:t>
            </a:r>
            <a:r>
              <a:rPr lang="en-US" altLang="zh-CN" sz="1200" b="1" dirty="0">
                <a:solidFill>
                  <a:srgbClr val="B2B2B2"/>
                </a:solidFill>
              </a:rPr>
              <a:t>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{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code ; 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</a:t>
            </a:r>
            <a:r>
              <a:rPr lang="en-US" altLang="zh-CN" sz="1200" b="1" dirty="0" err="1">
                <a:solidFill>
                  <a:srgbClr val="B2B2B2"/>
                </a:solidFill>
              </a:rPr>
              <a:t>ShowList</a:t>
            </a:r>
            <a:r>
              <a:rPr lang="en-US" altLang="zh-CN" sz="1200" b="1" dirty="0">
                <a:solidFill>
                  <a:srgbClr val="B2B2B2"/>
                </a:solidFill>
              </a:rPr>
              <a:t>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{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num 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Out( head, beg,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}</a:t>
            </a:r>
          </a:p>
        </p:txBody>
      </p:sp>
      <p:sp>
        <p:nvSpPr>
          <p:cNvPr id="799750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</p:txBody>
      </p:sp>
      <p:sp>
        <p:nvSpPr>
          <p:cNvPr id="799751" name="Text Box 7"/>
          <p:cNvSpPr txBox="1">
            <a:spLocks noChangeArrowheads="1"/>
          </p:cNvSpPr>
          <p:nvPr/>
        </p:nvSpPr>
        <p:spPr bwMode="auto">
          <a:xfrm>
            <a:off x="457200" y="1543050"/>
            <a:ext cx="5791200" cy="478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int main()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 head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int num , val , beg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number of total:\n"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num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head = Create(num)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ShowList(head)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code of begin:\n"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beg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interval of counting:\n"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cin &gt;&gt;  val ;</a:t>
            </a:r>
            <a:r>
              <a:rPr lang="en-US" altLang="zh-CN" sz="2000"/>
              <a:t>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"the new list is:\n"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Out( head, beg, val 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799752" name="AutoShape 8"/>
          <p:cNvSpPr>
            <a:spLocks/>
          </p:cNvSpPr>
          <p:nvPr/>
        </p:nvSpPr>
        <p:spPr bwMode="auto">
          <a:xfrm>
            <a:off x="4343400" y="342900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34241"/>
              <a:gd name="adj5" fmla="val 281250"/>
              <a:gd name="adj6" fmla="val -1307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  <a:cs typeface="Times New Roman" pitchFamily="18" charset="0"/>
              </a:rPr>
              <a:t>输入报数间隔</a:t>
            </a:r>
            <a:r>
              <a:rPr lang="zh-CN" altLang="en-US" sz="1800" b="1">
                <a:latin typeface="宋体" pitchFamily="2" charset="-122"/>
              </a:rPr>
              <a:t> </a:t>
            </a:r>
          </a:p>
        </p:txBody>
      </p:sp>
      <p:sp>
        <p:nvSpPr>
          <p:cNvPr id="79975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52" grpId="0" animBg="1" autoUpdateAnimBg="0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3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B2B2B2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iostream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iomanip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struct</a:t>
            </a:r>
            <a:r>
              <a:rPr lang="en-US" altLang="zh-CN" sz="1200" b="1" dirty="0">
                <a:solidFill>
                  <a:srgbClr val="B2B2B2"/>
                </a:solidFill>
              </a:rPr>
              <a:t>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{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code ; 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</a:t>
            </a:r>
            <a:r>
              <a:rPr lang="en-US" altLang="zh-CN" sz="1200" b="1" dirty="0" err="1">
                <a:solidFill>
                  <a:srgbClr val="B2B2B2"/>
                </a:solidFill>
              </a:rPr>
              <a:t>ShowList</a:t>
            </a:r>
            <a:r>
              <a:rPr lang="en-US" altLang="zh-CN" sz="1200" b="1" dirty="0">
                <a:solidFill>
                  <a:srgbClr val="B2B2B2"/>
                </a:solidFill>
              </a:rPr>
              <a:t>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{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num 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Out( head, beg,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}</a:t>
            </a:r>
          </a:p>
        </p:txBody>
      </p:sp>
      <p:sp>
        <p:nvSpPr>
          <p:cNvPr id="800774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</p:txBody>
      </p:sp>
      <p:sp>
        <p:nvSpPr>
          <p:cNvPr id="800775" name="Text Box 7"/>
          <p:cNvSpPr txBox="1">
            <a:spLocks noChangeArrowheads="1"/>
          </p:cNvSpPr>
          <p:nvPr/>
        </p:nvSpPr>
        <p:spPr bwMode="auto">
          <a:xfrm>
            <a:off x="457200" y="1543050"/>
            <a:ext cx="5791200" cy="478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int main()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 head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int num , val , beg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number of total:\n"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num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head = Create(num)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ShowList(head)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code of begin:\n"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beg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interval of counting:\n"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 val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"the new list is:\n"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Out( head, beg, val ) ;</a:t>
            </a:r>
            <a:r>
              <a:rPr lang="en-US" altLang="zh-CN" sz="2000" b="1">
                <a:solidFill>
                  <a:schemeClr val="accent2"/>
                </a:solidFill>
              </a:rPr>
              <a:t>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00776" name="AutoShape 8"/>
          <p:cNvSpPr>
            <a:spLocks/>
          </p:cNvSpPr>
          <p:nvPr/>
        </p:nvSpPr>
        <p:spPr bwMode="auto">
          <a:xfrm>
            <a:off x="4114800" y="3429000"/>
            <a:ext cx="1905000" cy="838200"/>
          </a:xfrm>
          <a:prstGeom prst="borderCallout2">
            <a:avLst>
              <a:gd name="adj1" fmla="val 13634"/>
              <a:gd name="adj2" fmla="val -4000"/>
              <a:gd name="adj3" fmla="val 13634"/>
              <a:gd name="adj4" fmla="val -25833"/>
              <a:gd name="adj5" fmla="val 259093"/>
              <a:gd name="adj6" fmla="val -962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以</a:t>
            </a:r>
            <a:r>
              <a:rPr lang="zh-CN" altLang="en-US" sz="1800" b="1"/>
              <a:t>约瑟夫方式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输出链表</a:t>
            </a:r>
          </a:p>
        </p:txBody>
      </p:sp>
      <p:sp>
        <p:nvSpPr>
          <p:cNvPr id="80077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6" grpId="0" animBg="1" autoUpdateAnimBg="0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7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1798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1799" name="Text Box 7"/>
          <p:cNvSpPr txBox="1">
            <a:spLocks noChangeArrowheads="1"/>
          </p:cNvSpPr>
          <p:nvPr/>
        </p:nvSpPr>
        <p:spPr bwMode="auto">
          <a:xfrm>
            <a:off x="3124200" y="304800"/>
            <a:ext cx="5791200" cy="3441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 ( int n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*h, *p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h = new Jonse ;   p =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 ( int i = 1 ;  i&lt;=n ;  i++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{ p-&gt;code = i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if (i&lt;n) { p-&gt;next = new Jonse ;   p = p-&gt;next ;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p-&gt;next = h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return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01800" name="AutoShape 8"/>
          <p:cNvSpPr>
            <a:spLocks/>
          </p:cNvSpPr>
          <p:nvPr/>
        </p:nvSpPr>
        <p:spPr bwMode="auto">
          <a:xfrm>
            <a:off x="152400" y="914400"/>
            <a:ext cx="1905000" cy="838200"/>
          </a:xfrm>
          <a:prstGeom prst="borderCallout2">
            <a:avLst>
              <a:gd name="adj1" fmla="val 13634"/>
              <a:gd name="adj2" fmla="val 104000"/>
              <a:gd name="adj3" fmla="val 13634"/>
              <a:gd name="adj4" fmla="val 115083"/>
              <a:gd name="adj5" fmla="val 72917"/>
              <a:gd name="adj6" fmla="val 1510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创建 </a:t>
            </a:r>
            <a:r>
              <a:rPr lang="en-US" altLang="zh-CN" sz="1800" b="1"/>
              <a:t>n </a:t>
            </a:r>
            <a:r>
              <a:rPr lang="zh-CN" altLang="en-US" sz="1800" b="1"/>
              <a:t>个结点的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单向链表</a:t>
            </a:r>
          </a:p>
        </p:txBody>
      </p:sp>
      <p:sp>
        <p:nvSpPr>
          <p:cNvPr id="80180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1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1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0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9" grpId="0" animBg="1" autoUpdateAnimBg="0"/>
      <p:bldP spid="801800" grpId="0" animBg="1" autoUpdateAnimBg="0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21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2822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2823" name="Text Box 7"/>
          <p:cNvSpPr txBox="1">
            <a:spLocks noChangeArrowheads="1"/>
          </p:cNvSpPr>
          <p:nvPr/>
        </p:nvSpPr>
        <p:spPr bwMode="auto">
          <a:xfrm>
            <a:off x="3124200" y="304800"/>
            <a:ext cx="5791200" cy="3441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 ( int n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*h, *p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h = new Jonse ;   p = h ;</a:t>
            </a:r>
            <a:r>
              <a:rPr lang="en-US" altLang="zh-CN" sz="2000"/>
              <a:t>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 ( int i = 1 ;  i&lt;=n ;  i++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{ p-&gt;code = i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if (i&lt;n) { p-&gt;next = new Jonse ;   p = p-&gt;next ;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p-&gt;next = h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return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02824" name="AutoShape 8"/>
          <p:cNvSpPr>
            <a:spLocks/>
          </p:cNvSpPr>
          <p:nvPr/>
        </p:nvSpPr>
        <p:spPr bwMode="auto">
          <a:xfrm>
            <a:off x="457200" y="1524000"/>
            <a:ext cx="1905000" cy="533400"/>
          </a:xfrm>
          <a:prstGeom prst="borderCallout2">
            <a:avLst>
              <a:gd name="adj1" fmla="val 21431"/>
              <a:gd name="adj2" fmla="val 104000"/>
              <a:gd name="adj3" fmla="val 21431"/>
              <a:gd name="adj4" fmla="val 114667"/>
              <a:gd name="adj5" fmla="val -44940"/>
              <a:gd name="adj6" fmla="val 1495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建立第一</a:t>
            </a:r>
            <a:r>
              <a:rPr lang="zh-CN" altLang="en-US" sz="1800" b="1"/>
              <a:t>个结点</a:t>
            </a:r>
          </a:p>
        </p:txBody>
      </p:sp>
      <p:sp>
        <p:nvSpPr>
          <p:cNvPr id="802825" name="Line 9"/>
          <p:cNvSpPr>
            <a:spLocks noChangeShapeType="1"/>
          </p:cNvSpPr>
          <p:nvPr/>
        </p:nvSpPr>
        <p:spPr bwMode="auto">
          <a:xfrm>
            <a:off x="8382000" y="5067300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02826" name="Group 10"/>
          <p:cNvGrpSpPr>
            <a:grpSpLocks/>
          </p:cNvGrpSpPr>
          <p:nvPr/>
        </p:nvGrpSpPr>
        <p:grpSpPr bwMode="auto">
          <a:xfrm>
            <a:off x="768350" y="4343400"/>
            <a:ext cx="1346200" cy="838200"/>
            <a:chOff x="484" y="2736"/>
            <a:chExt cx="848" cy="528"/>
          </a:xfrm>
        </p:grpSpPr>
        <p:sp>
          <p:nvSpPr>
            <p:cNvPr id="802827" name="Text Box 11"/>
            <p:cNvSpPr txBox="1">
              <a:spLocks noChangeArrowheads="1"/>
            </p:cNvSpPr>
            <p:nvPr/>
          </p:nvSpPr>
          <p:spPr bwMode="auto">
            <a:xfrm>
              <a:off x="484" y="293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02828" name="Group 12"/>
            <p:cNvGrpSpPr>
              <a:grpSpLocks/>
            </p:cNvGrpSpPr>
            <p:nvPr/>
          </p:nvGrpSpPr>
          <p:grpSpPr bwMode="auto">
            <a:xfrm>
              <a:off x="900" y="3120"/>
              <a:ext cx="432" cy="144"/>
              <a:chOff x="4224" y="2492"/>
              <a:chExt cx="432" cy="144"/>
            </a:xfrm>
          </p:grpSpPr>
          <p:sp>
            <p:nvSpPr>
              <p:cNvPr id="802829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 </a:t>
                </a:r>
              </a:p>
            </p:txBody>
          </p:sp>
          <p:sp>
            <p:nvSpPr>
              <p:cNvPr id="802830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2831" name="Line 15"/>
            <p:cNvSpPr>
              <a:spLocks noChangeShapeType="1"/>
            </p:cNvSpPr>
            <p:nvPr/>
          </p:nvSpPr>
          <p:spPr bwMode="auto">
            <a:xfrm>
              <a:off x="660" y="3129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2832" name="Line 16"/>
            <p:cNvSpPr>
              <a:spLocks noChangeShapeType="1"/>
            </p:cNvSpPr>
            <p:nvPr/>
          </p:nvSpPr>
          <p:spPr bwMode="auto">
            <a:xfrm>
              <a:off x="1156" y="2928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2833" name="Text Box 17"/>
            <p:cNvSpPr txBox="1">
              <a:spLocks noChangeArrowheads="1"/>
            </p:cNvSpPr>
            <p:nvPr/>
          </p:nvSpPr>
          <p:spPr bwMode="auto">
            <a:xfrm>
              <a:off x="1012" y="2736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802834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2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2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24" grpId="0" animBg="1" autoUpdateAnimBg="0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5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3846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3847" name="Text Box 7"/>
          <p:cNvSpPr txBox="1">
            <a:spLocks noChangeArrowheads="1"/>
          </p:cNvSpPr>
          <p:nvPr/>
        </p:nvSpPr>
        <p:spPr bwMode="auto">
          <a:xfrm>
            <a:off x="3124200" y="304800"/>
            <a:ext cx="5791200" cy="3441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 ( int n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*h, *p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h = new Jonse ;   p =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for ( int i = 1 ;  i&lt;=n ;  i++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{ p-&gt;code = i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   if (i&lt;n) { p-&gt;next = new Jonse ;   p = p-&gt;next ;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p-&gt;next = h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return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03848" name="AutoShape 8"/>
          <p:cNvSpPr>
            <a:spLocks/>
          </p:cNvSpPr>
          <p:nvPr/>
        </p:nvSpPr>
        <p:spPr bwMode="auto">
          <a:xfrm>
            <a:off x="533400" y="1295400"/>
            <a:ext cx="1905000" cy="533400"/>
          </a:xfrm>
          <a:prstGeom prst="borderCallout2">
            <a:avLst>
              <a:gd name="adj1" fmla="val 21431"/>
              <a:gd name="adj2" fmla="val 104000"/>
              <a:gd name="adj3" fmla="val 21431"/>
              <a:gd name="adj4" fmla="val 113750"/>
              <a:gd name="adj5" fmla="val 115477"/>
              <a:gd name="adj6" fmla="val 1455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建立后续</a:t>
            </a:r>
            <a:r>
              <a:rPr lang="zh-CN" altLang="en-US" sz="1800" b="1"/>
              <a:t>结点</a:t>
            </a:r>
          </a:p>
        </p:txBody>
      </p:sp>
      <p:grpSp>
        <p:nvGrpSpPr>
          <p:cNvPr id="803849" name="Group 9"/>
          <p:cNvGrpSpPr>
            <a:grpSpLocks/>
          </p:cNvGrpSpPr>
          <p:nvPr/>
        </p:nvGrpSpPr>
        <p:grpSpPr bwMode="auto">
          <a:xfrm>
            <a:off x="768350" y="4343400"/>
            <a:ext cx="1346200" cy="838200"/>
            <a:chOff x="484" y="2736"/>
            <a:chExt cx="848" cy="528"/>
          </a:xfrm>
        </p:grpSpPr>
        <p:sp>
          <p:nvSpPr>
            <p:cNvPr id="803850" name="Text Box 10"/>
            <p:cNvSpPr txBox="1">
              <a:spLocks noChangeArrowheads="1"/>
            </p:cNvSpPr>
            <p:nvPr/>
          </p:nvSpPr>
          <p:spPr bwMode="auto">
            <a:xfrm>
              <a:off x="484" y="293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03851" name="Group 11"/>
            <p:cNvGrpSpPr>
              <a:grpSpLocks/>
            </p:cNvGrpSpPr>
            <p:nvPr/>
          </p:nvGrpSpPr>
          <p:grpSpPr bwMode="auto">
            <a:xfrm>
              <a:off x="900" y="3120"/>
              <a:ext cx="432" cy="144"/>
              <a:chOff x="4224" y="2492"/>
              <a:chExt cx="432" cy="144"/>
            </a:xfrm>
          </p:grpSpPr>
          <p:sp>
            <p:nvSpPr>
              <p:cNvPr id="803852" name="Rectangle 1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 </a:t>
                </a:r>
              </a:p>
            </p:txBody>
          </p:sp>
          <p:sp>
            <p:nvSpPr>
              <p:cNvPr id="803853" name="Line 1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3854" name="Line 14"/>
            <p:cNvSpPr>
              <a:spLocks noChangeShapeType="1"/>
            </p:cNvSpPr>
            <p:nvPr/>
          </p:nvSpPr>
          <p:spPr bwMode="auto">
            <a:xfrm>
              <a:off x="660" y="3129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855" name="Line 15"/>
            <p:cNvSpPr>
              <a:spLocks noChangeShapeType="1"/>
            </p:cNvSpPr>
            <p:nvPr/>
          </p:nvSpPr>
          <p:spPr bwMode="auto">
            <a:xfrm>
              <a:off x="1156" y="2928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1012" y="2736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803857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8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集合的基本运算</a:t>
            </a: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6513" y="0"/>
            <a:ext cx="1847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l"/>
            <a:endParaRPr lang="zh-CN" altLang="en-US" b="1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1042988" y="1268413"/>
            <a:ext cx="7561262" cy="4016375"/>
            <a:chOff x="1043608" y="1268760"/>
            <a:chExt cx="7560840" cy="4016240"/>
          </a:xfrm>
        </p:grpSpPr>
        <p:sp>
          <p:nvSpPr>
            <p:cNvPr id="2" name="Text Box 7"/>
            <p:cNvSpPr txBox="1">
              <a:spLocks noChangeArrowheads="1"/>
            </p:cNvSpPr>
            <p:nvPr/>
          </p:nvSpPr>
          <p:spPr bwMode="auto">
            <a:xfrm>
              <a:off x="1043608" y="1268760"/>
              <a:ext cx="7560840" cy="40162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ts val="3400"/>
                </a:lnSpc>
                <a:buFont typeface="Wingdings" pitchFamily="2" charset="2"/>
                <a:buChar char="Ø"/>
                <a:defRPr/>
              </a:pPr>
              <a:r>
                <a:rPr lang="zh-CN" altLang="en-US" sz="2000" b="1" dirty="0"/>
                <a:t> 集合通常用大写字母标记，集合元素用小写字母标记</a:t>
              </a:r>
              <a:endParaRPr lang="en-US" altLang="zh-CN" sz="2000" b="1" dirty="0"/>
            </a:p>
            <a:p>
              <a:pPr algn="l">
                <a:lnSpc>
                  <a:spcPts val="3400"/>
                </a:lnSpc>
                <a:buFont typeface="Wingdings" pitchFamily="2" charset="2"/>
                <a:buChar char="Ø"/>
                <a:defRPr/>
              </a:pPr>
              <a:r>
                <a:rPr lang="en-US" altLang="zh-CN" sz="2000" b="1" dirty="0"/>
                <a:t> </a:t>
              </a:r>
              <a:r>
                <a:rPr lang="zh-CN" altLang="en-US" sz="2000" b="1" dirty="0"/>
                <a:t>若</a:t>
              </a:r>
              <a:r>
                <a:rPr lang="en-US" altLang="zh-CN" sz="2000" b="1" dirty="0"/>
                <a:t>A</a:t>
              </a:r>
              <a:r>
                <a:rPr lang="zh-CN" altLang="en-US" sz="2000" b="1" dirty="0"/>
                <a:t>、</a:t>
              </a:r>
              <a:r>
                <a:rPr lang="en-US" altLang="zh-CN" sz="2000" b="1" dirty="0"/>
                <a:t>B</a:t>
              </a:r>
              <a:r>
                <a:rPr lang="zh-CN" altLang="en-US" sz="2000" b="1" dirty="0"/>
                <a:t>是全集</a:t>
              </a:r>
              <a:r>
                <a:rPr lang="en-US" altLang="zh-CN" sz="2000" b="1" dirty="0"/>
                <a:t>E</a:t>
              </a:r>
              <a:r>
                <a:rPr lang="zh-CN" altLang="en-US" sz="2000" b="1" dirty="0"/>
                <a:t>中的两个集合，</a:t>
              </a:r>
              <a:r>
                <a:rPr lang="en-US" sz="2000" b="1" dirty="0"/>
                <a:t> </a:t>
              </a:r>
              <a:r>
                <a:rPr lang="en-US" altLang="zh-CN" sz="2000" b="1" dirty="0"/>
                <a:t>x</a:t>
              </a:r>
              <a:r>
                <a:rPr lang="zh-CN" altLang="en-US" sz="2000" b="1" dirty="0"/>
                <a:t>表示元素</a:t>
              </a:r>
              <a:endParaRPr lang="en-US" altLang="zh-CN" sz="2000" b="1" dirty="0"/>
            </a:p>
            <a:p>
              <a:pPr algn="l">
                <a:lnSpc>
                  <a:spcPts val="3400"/>
                </a:lnSpc>
                <a:buFont typeface="Wingdings" pitchFamily="2" charset="2"/>
                <a:buChar char="Ø"/>
                <a:defRPr/>
              </a:pPr>
              <a:r>
                <a:rPr lang="en-US" altLang="zh-CN" sz="2000" b="1" dirty="0"/>
                <a:t> </a:t>
              </a:r>
              <a:r>
                <a:rPr lang="zh-CN" altLang="en-US" sz="2000" b="1" dirty="0"/>
                <a:t>集合主要运算有：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en-US" altLang="zh-CN" sz="2000" b="1" dirty="0">
                  <a:solidFill>
                    <a:schemeClr val="accent5"/>
                  </a:solidFill>
                </a:rPr>
                <a:t> 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黑体" pitchFamily="2" charset="-122"/>
                  <a:ea typeface="黑体" pitchFamily="2" charset="-122"/>
                </a:rPr>
                <a:t>并集</a:t>
              </a:r>
              <a:r>
                <a:rPr lang="en-US" sz="2000" b="1" dirty="0">
                  <a:solidFill>
                    <a:schemeClr val="accent5"/>
                  </a:solidFill>
                </a:rPr>
                <a:t>	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∪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	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由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和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中的全部元素组成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solidFill>
                    <a:schemeClr val="accent5"/>
                  </a:solidFill>
                </a:rPr>
                <a:t> 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黑体" pitchFamily="2" charset="-122"/>
                  <a:ea typeface="黑体" pitchFamily="2" charset="-122"/>
                </a:rPr>
                <a:t>交集</a:t>
              </a:r>
              <a:r>
                <a:rPr lang="en-US" sz="2000" b="1" dirty="0">
                  <a:solidFill>
                    <a:schemeClr val="accent5"/>
                  </a:solidFill>
                </a:rPr>
                <a:t>	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∩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	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由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和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中的公共的组成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solidFill>
                    <a:schemeClr val="accent5"/>
                  </a:solidFill>
                </a:rPr>
                <a:t> 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黑体" pitchFamily="2" charset="-122"/>
                  <a:ea typeface="黑体" pitchFamily="2" charset="-122"/>
                </a:rPr>
                <a:t>差</a:t>
              </a:r>
              <a:r>
                <a:rPr lang="en-US" sz="2000" b="1" dirty="0">
                  <a:solidFill>
                    <a:schemeClr val="accent5"/>
                  </a:solidFill>
                </a:rPr>
                <a:t>	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A-B	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由属于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但不属于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的元素组成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solidFill>
                    <a:schemeClr val="accent5"/>
                  </a:solidFill>
                </a:rPr>
                <a:t> 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黑体" pitchFamily="2" charset="-122"/>
                  <a:ea typeface="黑体" pitchFamily="2" charset="-122"/>
                </a:rPr>
                <a:t>包含</a:t>
              </a:r>
              <a:r>
                <a:rPr lang="en-US" sz="2000" b="1" dirty="0">
                  <a:solidFill>
                    <a:schemeClr val="accent5"/>
                  </a:solidFill>
                </a:rPr>
                <a:t>	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     B	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中的每个元素都在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中，</a:t>
              </a:r>
              <a:endPara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 algn="l">
                <a:lnSpc>
                  <a:spcPts val="3400"/>
                </a:lnSpc>
                <a:defRPr/>
              </a:pPr>
              <a:r>
                <a:rPr lang="en-US" altLang="zh-CN" sz="2000" b="1" dirty="0">
                  <a:solidFill>
                    <a:schemeClr val="accent5"/>
                  </a:solidFill>
                </a:rPr>
                <a:t>		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称为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被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包含，或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包含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en-US" altLang="zh-CN" sz="2000" b="1" dirty="0"/>
                <a:t>	                                                               </a:t>
              </a:r>
              <a:endParaRPr lang="zh-CN" altLang="en-US" sz="2000" b="1" dirty="0"/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/>
                <a:t>   </a:t>
              </a:r>
              <a:r>
                <a:rPr lang="zh-CN" altLang="en-US" sz="20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补集</a:t>
              </a:r>
              <a:r>
                <a:rPr lang="en-US" sz="2000" b="1" dirty="0"/>
                <a:t>	</a:t>
              </a:r>
              <a:r>
                <a:rPr lang="zh-CN" altLang="en-US" sz="20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～</a:t>
              </a:r>
              <a:r>
                <a:rPr lang="en-US" altLang="zh-CN" sz="20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A       </a:t>
              </a:r>
              <a:r>
                <a:rPr lang="zh-CN" altLang="en-US" sz="2000" b="1" dirty="0">
                  <a:latin typeface="华文楷体" pitchFamily="2" charset="-122"/>
                  <a:ea typeface="华文楷体" pitchFamily="2" charset="-122"/>
                </a:rPr>
                <a:t>由全集中不在</a:t>
              </a: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latin typeface="华文楷体" pitchFamily="2" charset="-122"/>
                  <a:ea typeface="华文楷体" pitchFamily="2" charset="-122"/>
                </a:rPr>
                <a:t>的元素组成</a:t>
              </a:r>
            </a:p>
          </p:txBody>
        </p:sp>
        <p:pic>
          <p:nvPicPr>
            <p:cNvPr id="33799" name="Picture 3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267744" y="4077072"/>
              <a:ext cx="216024" cy="216024"/>
            </a:xfrm>
            <a:prstGeom prst="rect">
              <a:avLst/>
            </a:prstGeom>
            <a:solidFill>
              <a:srgbClr val="F2E68A"/>
            </a:solidFill>
            <a:ln w="9525" algn="ctr">
              <a:noFill/>
              <a:miter lim="800000"/>
              <a:headEnd/>
              <a:tailEnd/>
            </a:ln>
          </p:spPr>
        </p:pic>
      </p:grpSp>
      <p:pic>
        <p:nvPicPr>
          <p:cNvPr id="3380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7125" y="3357563"/>
            <a:ext cx="21812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9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4870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4871" name="Text Box 7"/>
          <p:cNvSpPr txBox="1">
            <a:spLocks noChangeArrowheads="1"/>
          </p:cNvSpPr>
          <p:nvPr/>
        </p:nvSpPr>
        <p:spPr bwMode="auto">
          <a:xfrm>
            <a:off x="3124200" y="304800"/>
            <a:ext cx="5791200" cy="3441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 ( int n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*h, *p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h = new Jonse ;   p =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for ( int i = 1 ;  i&lt;=n ;  i++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{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p-&gt;code = i ;</a:t>
            </a:r>
            <a:r>
              <a:rPr lang="en-US" altLang="zh-CN" sz="2000" b="1">
                <a:solidFill>
                  <a:srgbClr val="0000FF"/>
                </a:solidFill>
              </a:rPr>
              <a:t>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   if (i&lt;n) { p-&gt;next = new Jonse ;   p = p-&gt;next ;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p-&gt;next = h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return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04872" name="AutoShape 8"/>
          <p:cNvSpPr>
            <a:spLocks/>
          </p:cNvSpPr>
          <p:nvPr/>
        </p:nvSpPr>
        <p:spPr bwMode="auto">
          <a:xfrm>
            <a:off x="762000" y="990600"/>
            <a:ext cx="1905000" cy="533400"/>
          </a:xfrm>
          <a:prstGeom prst="borderCallout2">
            <a:avLst>
              <a:gd name="adj1" fmla="val 21431"/>
              <a:gd name="adj2" fmla="val 104000"/>
              <a:gd name="adj3" fmla="val 21431"/>
              <a:gd name="adj4" fmla="val 120333"/>
              <a:gd name="adj5" fmla="val 150000"/>
              <a:gd name="adj6" fmla="val 17358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向</a:t>
            </a:r>
            <a:r>
              <a:rPr lang="zh-CN" altLang="en-US" sz="1800" b="1"/>
              <a:t>结点赋序号</a:t>
            </a:r>
          </a:p>
        </p:txBody>
      </p:sp>
      <p:sp>
        <p:nvSpPr>
          <p:cNvPr id="804873" name="Text Box 9"/>
          <p:cNvSpPr txBox="1">
            <a:spLocks noChangeArrowheads="1"/>
          </p:cNvSpPr>
          <p:nvPr/>
        </p:nvSpPr>
        <p:spPr bwMode="auto">
          <a:xfrm>
            <a:off x="768350" y="46624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</a:t>
            </a:r>
          </a:p>
        </p:txBody>
      </p:sp>
      <p:grpSp>
        <p:nvGrpSpPr>
          <p:cNvPr id="804874" name="Group 10"/>
          <p:cNvGrpSpPr>
            <a:grpSpLocks/>
          </p:cNvGrpSpPr>
          <p:nvPr/>
        </p:nvGrpSpPr>
        <p:grpSpPr bwMode="auto">
          <a:xfrm>
            <a:off x="1428750" y="4953000"/>
            <a:ext cx="685800" cy="228600"/>
            <a:chOff x="4224" y="2492"/>
            <a:chExt cx="432" cy="144"/>
          </a:xfrm>
        </p:grpSpPr>
        <p:sp>
          <p:nvSpPr>
            <p:cNvPr id="804875" name="Rectangle 1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  </a:t>
              </a:r>
            </a:p>
          </p:txBody>
        </p:sp>
        <p:sp>
          <p:nvSpPr>
            <p:cNvPr id="804876" name="Line 1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4877" name="Line 13"/>
          <p:cNvSpPr>
            <a:spLocks noChangeShapeType="1"/>
          </p:cNvSpPr>
          <p:nvPr/>
        </p:nvSpPr>
        <p:spPr bwMode="auto">
          <a:xfrm>
            <a:off x="1047750" y="496728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1835150" y="4648200"/>
            <a:ext cx="0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4879" name="Text Box 15"/>
          <p:cNvSpPr txBox="1">
            <a:spLocks noChangeArrowheads="1"/>
          </p:cNvSpPr>
          <p:nvPr/>
        </p:nvSpPr>
        <p:spPr bwMode="auto">
          <a:xfrm>
            <a:off x="1606550" y="4343400"/>
            <a:ext cx="2984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804880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72" grpId="0" animBg="1" autoUpdateAnimBg="0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7" name="Text Box 19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5894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3124200" y="304800"/>
            <a:ext cx="5791200" cy="3441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 ( int n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*h, *p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h = new Jonse ;   p =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for ( int i = 1 ;  i&lt;=n ;  i++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{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p-&gt;code = i ;</a:t>
            </a:r>
            <a:r>
              <a:rPr lang="en-US" altLang="zh-CN" sz="2000" b="1">
                <a:solidFill>
                  <a:srgbClr val="0000FF"/>
                </a:solidFill>
              </a:rPr>
              <a:t>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   if (i&lt;n) { p-&gt;next = new Jonse ;   p = p-&gt;next ;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p-&gt;next = h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return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05896" name="AutoShape 8"/>
          <p:cNvSpPr>
            <a:spLocks/>
          </p:cNvSpPr>
          <p:nvPr/>
        </p:nvSpPr>
        <p:spPr bwMode="auto">
          <a:xfrm>
            <a:off x="762000" y="990600"/>
            <a:ext cx="1905000" cy="533400"/>
          </a:xfrm>
          <a:prstGeom prst="borderCallout2">
            <a:avLst>
              <a:gd name="adj1" fmla="val 21431"/>
              <a:gd name="adj2" fmla="val 104000"/>
              <a:gd name="adj3" fmla="val 21431"/>
              <a:gd name="adj4" fmla="val 120333"/>
              <a:gd name="adj5" fmla="val 150000"/>
              <a:gd name="adj6" fmla="val 17358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向</a:t>
            </a:r>
            <a:r>
              <a:rPr lang="zh-CN" altLang="en-US" sz="1800" b="1"/>
              <a:t>结点赋序号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68350" y="46624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</a:t>
            </a:r>
          </a:p>
        </p:txBody>
      </p:sp>
      <p:grpSp>
        <p:nvGrpSpPr>
          <p:cNvPr id="805898" name="Group 10"/>
          <p:cNvGrpSpPr>
            <a:grpSpLocks/>
          </p:cNvGrpSpPr>
          <p:nvPr/>
        </p:nvGrpSpPr>
        <p:grpSpPr bwMode="auto">
          <a:xfrm>
            <a:off x="1428750" y="4953000"/>
            <a:ext cx="685800" cy="228600"/>
            <a:chOff x="4224" y="2492"/>
            <a:chExt cx="432" cy="144"/>
          </a:xfrm>
        </p:grpSpPr>
        <p:sp>
          <p:nvSpPr>
            <p:cNvPr id="805899" name="Rectangle 1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 </a:t>
              </a:r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5901" name="Line 13"/>
          <p:cNvSpPr>
            <a:spLocks noChangeShapeType="1"/>
          </p:cNvSpPr>
          <p:nvPr/>
        </p:nvSpPr>
        <p:spPr bwMode="auto">
          <a:xfrm>
            <a:off x="1047750" y="496728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>
            <a:off x="1835150" y="4648200"/>
            <a:ext cx="0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5903" name="Text Box 15"/>
          <p:cNvSpPr txBox="1">
            <a:spLocks noChangeArrowheads="1"/>
          </p:cNvSpPr>
          <p:nvPr/>
        </p:nvSpPr>
        <p:spPr bwMode="auto">
          <a:xfrm>
            <a:off x="1606550" y="4343400"/>
            <a:ext cx="2984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805904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37" name="Text Box 2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6918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6919" name="Text Box 7"/>
          <p:cNvSpPr txBox="1">
            <a:spLocks noChangeArrowheads="1"/>
          </p:cNvSpPr>
          <p:nvPr/>
        </p:nvSpPr>
        <p:spPr bwMode="auto">
          <a:xfrm>
            <a:off x="3124200" y="304800"/>
            <a:ext cx="5791200" cy="3441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 ( int n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*h, *p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h = new Jonse ;   p =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for ( int i = 1 ;  i&lt;=n ;  i++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{ p-&gt;code = i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   if (i&lt;n) {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p-&gt;next = new Jonse ;   p = p-&gt;next ;</a:t>
            </a:r>
            <a:r>
              <a:rPr lang="en-US" altLang="zh-CN" sz="2000" b="1">
                <a:solidFill>
                  <a:srgbClr val="0000FF"/>
                </a:solidFill>
              </a:rPr>
              <a:t>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p-&gt;next = h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return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06920" name="AutoShape 8"/>
          <p:cNvSpPr>
            <a:spLocks/>
          </p:cNvSpPr>
          <p:nvPr/>
        </p:nvSpPr>
        <p:spPr bwMode="auto">
          <a:xfrm>
            <a:off x="1066800" y="1066800"/>
            <a:ext cx="1828800" cy="838200"/>
          </a:xfrm>
          <a:prstGeom prst="borderCallout2">
            <a:avLst>
              <a:gd name="adj1" fmla="val 13634"/>
              <a:gd name="adj2" fmla="val 104167"/>
              <a:gd name="adj3" fmla="val 13634"/>
              <a:gd name="adj4" fmla="val 135329"/>
              <a:gd name="adj5" fmla="val 103787"/>
              <a:gd name="adj6" fmla="val 2371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在表尾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建立新</a:t>
            </a:r>
            <a:r>
              <a:rPr lang="zh-CN" altLang="en-US" sz="1800" b="1"/>
              <a:t>结点</a:t>
            </a:r>
          </a:p>
        </p:txBody>
      </p:sp>
      <p:sp>
        <p:nvSpPr>
          <p:cNvPr id="806921" name="Text Box 9"/>
          <p:cNvSpPr txBox="1">
            <a:spLocks noChangeArrowheads="1"/>
          </p:cNvSpPr>
          <p:nvPr/>
        </p:nvSpPr>
        <p:spPr bwMode="auto">
          <a:xfrm>
            <a:off x="768350" y="46624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</a:t>
            </a:r>
          </a:p>
        </p:txBody>
      </p:sp>
      <p:grpSp>
        <p:nvGrpSpPr>
          <p:cNvPr id="806922" name="Group 10"/>
          <p:cNvGrpSpPr>
            <a:grpSpLocks/>
          </p:cNvGrpSpPr>
          <p:nvPr/>
        </p:nvGrpSpPr>
        <p:grpSpPr bwMode="auto">
          <a:xfrm>
            <a:off x="1428750" y="4953000"/>
            <a:ext cx="685800" cy="228600"/>
            <a:chOff x="4224" y="2492"/>
            <a:chExt cx="432" cy="144"/>
          </a:xfrm>
        </p:grpSpPr>
        <p:sp>
          <p:nvSpPr>
            <p:cNvPr id="806923" name="Rectangle 1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806924" name="Line 1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6925" name="Line 13"/>
          <p:cNvSpPr>
            <a:spLocks noChangeShapeType="1"/>
          </p:cNvSpPr>
          <p:nvPr/>
        </p:nvSpPr>
        <p:spPr bwMode="auto">
          <a:xfrm>
            <a:off x="1047750" y="496728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06926" name="Group 14"/>
          <p:cNvGrpSpPr>
            <a:grpSpLocks/>
          </p:cNvGrpSpPr>
          <p:nvPr/>
        </p:nvGrpSpPr>
        <p:grpSpPr bwMode="auto">
          <a:xfrm>
            <a:off x="1962150" y="4953000"/>
            <a:ext cx="1066800" cy="228600"/>
            <a:chOff x="1276" y="1004"/>
            <a:chExt cx="672" cy="144"/>
          </a:xfrm>
        </p:grpSpPr>
        <p:grpSp>
          <p:nvGrpSpPr>
            <p:cNvPr id="806927" name="Group 15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806928" name="Rectangle 1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806929" name="Line 1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6930" name="Line 18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6931" name="Group 19"/>
          <p:cNvGrpSpPr>
            <a:grpSpLocks/>
          </p:cNvGrpSpPr>
          <p:nvPr/>
        </p:nvGrpSpPr>
        <p:grpSpPr bwMode="auto">
          <a:xfrm>
            <a:off x="1606550" y="4343400"/>
            <a:ext cx="298450" cy="609600"/>
            <a:chOff x="1012" y="2736"/>
            <a:chExt cx="188" cy="384"/>
          </a:xfrm>
        </p:grpSpPr>
        <p:sp>
          <p:nvSpPr>
            <p:cNvPr id="806932" name="Line 20"/>
            <p:cNvSpPr>
              <a:spLocks noChangeShapeType="1"/>
            </p:cNvSpPr>
            <p:nvPr/>
          </p:nvSpPr>
          <p:spPr bwMode="auto">
            <a:xfrm>
              <a:off x="1156" y="2928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6933" name="Text Box 21"/>
            <p:cNvSpPr txBox="1">
              <a:spLocks noChangeArrowheads="1"/>
            </p:cNvSpPr>
            <p:nvPr/>
          </p:nvSpPr>
          <p:spPr bwMode="auto">
            <a:xfrm>
              <a:off x="1012" y="2736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806934" name="Rectangle 2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20" grpId="0" animBg="1" autoUpdateAnimBg="0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66" name="Text Box 30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7942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7943" name="Text Box 7"/>
          <p:cNvSpPr txBox="1">
            <a:spLocks noChangeArrowheads="1"/>
          </p:cNvSpPr>
          <p:nvPr/>
        </p:nvSpPr>
        <p:spPr bwMode="auto">
          <a:xfrm>
            <a:off x="3124200" y="304800"/>
            <a:ext cx="5791200" cy="3441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 ( int n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*h, *p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h = new Jonse ;   p =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for ( int i = 1 ;  i&lt;=n ;  i++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{ p-&gt;code = i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   if (i&lt;n) {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p-&gt;next = new Jonse ;   p = p-&gt;next ;</a:t>
            </a:r>
            <a:r>
              <a:rPr lang="en-US" altLang="zh-CN" sz="2000" b="1">
                <a:solidFill>
                  <a:srgbClr val="0000FF"/>
                </a:solidFill>
              </a:rPr>
              <a:t>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p-&gt;next = h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return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07944" name="AutoShape 8"/>
          <p:cNvSpPr>
            <a:spLocks/>
          </p:cNvSpPr>
          <p:nvPr/>
        </p:nvSpPr>
        <p:spPr bwMode="auto">
          <a:xfrm>
            <a:off x="1066800" y="1066800"/>
            <a:ext cx="1828800" cy="838200"/>
          </a:xfrm>
          <a:prstGeom prst="borderCallout2">
            <a:avLst>
              <a:gd name="adj1" fmla="val 13634"/>
              <a:gd name="adj2" fmla="val 104167"/>
              <a:gd name="adj3" fmla="val 13634"/>
              <a:gd name="adj4" fmla="val 135329"/>
              <a:gd name="adj5" fmla="val 103787"/>
              <a:gd name="adj6" fmla="val 2371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在表尾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建立新</a:t>
            </a:r>
            <a:r>
              <a:rPr lang="zh-CN" altLang="en-US" sz="1800" b="1"/>
              <a:t>结点</a:t>
            </a:r>
          </a:p>
        </p:txBody>
      </p:sp>
      <p:sp>
        <p:nvSpPr>
          <p:cNvPr id="807945" name="Text Box 9"/>
          <p:cNvSpPr txBox="1">
            <a:spLocks noChangeArrowheads="1"/>
          </p:cNvSpPr>
          <p:nvPr/>
        </p:nvSpPr>
        <p:spPr bwMode="auto">
          <a:xfrm>
            <a:off x="768350" y="46624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</a:t>
            </a:r>
          </a:p>
        </p:txBody>
      </p:sp>
      <p:grpSp>
        <p:nvGrpSpPr>
          <p:cNvPr id="807946" name="Group 10"/>
          <p:cNvGrpSpPr>
            <a:grpSpLocks/>
          </p:cNvGrpSpPr>
          <p:nvPr/>
        </p:nvGrpSpPr>
        <p:grpSpPr bwMode="auto">
          <a:xfrm>
            <a:off x="1428750" y="4953000"/>
            <a:ext cx="685800" cy="228600"/>
            <a:chOff x="4224" y="2492"/>
            <a:chExt cx="432" cy="144"/>
          </a:xfrm>
        </p:grpSpPr>
        <p:sp>
          <p:nvSpPr>
            <p:cNvPr id="807947" name="Rectangle 1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807948" name="Line 1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7949" name="Line 13"/>
          <p:cNvSpPr>
            <a:spLocks noChangeShapeType="1"/>
          </p:cNvSpPr>
          <p:nvPr/>
        </p:nvSpPr>
        <p:spPr bwMode="auto">
          <a:xfrm>
            <a:off x="1047750" y="496728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07950" name="Group 14"/>
          <p:cNvGrpSpPr>
            <a:grpSpLocks/>
          </p:cNvGrpSpPr>
          <p:nvPr/>
        </p:nvGrpSpPr>
        <p:grpSpPr bwMode="auto">
          <a:xfrm>
            <a:off x="1962150" y="4953000"/>
            <a:ext cx="1066800" cy="228600"/>
            <a:chOff x="1276" y="1004"/>
            <a:chExt cx="672" cy="144"/>
          </a:xfrm>
        </p:grpSpPr>
        <p:grpSp>
          <p:nvGrpSpPr>
            <p:cNvPr id="807951" name="Group 15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807952" name="Rectangle 1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807953" name="Line 1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7954" name="Line 18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7955" name="Group 19"/>
          <p:cNvGrpSpPr>
            <a:grpSpLocks/>
          </p:cNvGrpSpPr>
          <p:nvPr/>
        </p:nvGrpSpPr>
        <p:grpSpPr bwMode="auto">
          <a:xfrm>
            <a:off x="2876550" y="4953000"/>
            <a:ext cx="1066800" cy="228600"/>
            <a:chOff x="1276" y="1004"/>
            <a:chExt cx="672" cy="144"/>
          </a:xfrm>
        </p:grpSpPr>
        <p:grpSp>
          <p:nvGrpSpPr>
            <p:cNvPr id="807956" name="Group 20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807957" name="Rectangle 2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807958" name="Line 2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7959" name="Line 23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7960" name="Group 24"/>
          <p:cNvGrpSpPr>
            <a:grpSpLocks/>
          </p:cNvGrpSpPr>
          <p:nvPr/>
        </p:nvGrpSpPr>
        <p:grpSpPr bwMode="auto">
          <a:xfrm>
            <a:off x="2444750" y="4343400"/>
            <a:ext cx="298450" cy="609600"/>
            <a:chOff x="1012" y="2736"/>
            <a:chExt cx="188" cy="384"/>
          </a:xfrm>
        </p:grpSpPr>
        <p:sp>
          <p:nvSpPr>
            <p:cNvPr id="807961" name="Line 25"/>
            <p:cNvSpPr>
              <a:spLocks noChangeShapeType="1"/>
            </p:cNvSpPr>
            <p:nvPr/>
          </p:nvSpPr>
          <p:spPr bwMode="auto">
            <a:xfrm>
              <a:off x="1156" y="2928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7962" name="Text Box 26"/>
            <p:cNvSpPr txBox="1">
              <a:spLocks noChangeArrowheads="1"/>
            </p:cNvSpPr>
            <p:nvPr/>
          </p:nvSpPr>
          <p:spPr bwMode="auto">
            <a:xfrm>
              <a:off x="1012" y="2736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807963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7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7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7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7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4" name="Text Box 54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8966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8967" name="Text Box 7"/>
          <p:cNvSpPr txBox="1">
            <a:spLocks noChangeArrowheads="1"/>
          </p:cNvSpPr>
          <p:nvPr/>
        </p:nvSpPr>
        <p:spPr bwMode="auto">
          <a:xfrm>
            <a:off x="3124200" y="304800"/>
            <a:ext cx="5791200" cy="3441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 ( int n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*h, *p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h = new Jonse ;   p =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for ( int i = 1 ;  i&lt;=n ;  i++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{ p-&gt;code = i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   if (i&lt;n) {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p-&gt;next = new Jonse ;   p = p-&gt;next ;</a:t>
            </a:r>
            <a:r>
              <a:rPr lang="en-US" altLang="zh-CN" sz="2000" b="1">
                <a:solidFill>
                  <a:srgbClr val="0000FF"/>
                </a:solidFill>
              </a:rPr>
              <a:t>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p-&gt;next = h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return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08968" name="AutoShape 8"/>
          <p:cNvSpPr>
            <a:spLocks/>
          </p:cNvSpPr>
          <p:nvPr/>
        </p:nvSpPr>
        <p:spPr bwMode="auto">
          <a:xfrm>
            <a:off x="1066800" y="1066800"/>
            <a:ext cx="1828800" cy="838200"/>
          </a:xfrm>
          <a:prstGeom prst="borderCallout2">
            <a:avLst>
              <a:gd name="adj1" fmla="val 13634"/>
              <a:gd name="adj2" fmla="val 104167"/>
              <a:gd name="adj3" fmla="val 13634"/>
              <a:gd name="adj4" fmla="val 135329"/>
              <a:gd name="adj5" fmla="val 103787"/>
              <a:gd name="adj6" fmla="val 2371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在表尾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建立新</a:t>
            </a:r>
            <a:r>
              <a:rPr lang="zh-CN" altLang="en-US" sz="1800" b="1"/>
              <a:t>结点</a:t>
            </a:r>
          </a:p>
        </p:txBody>
      </p:sp>
      <p:sp>
        <p:nvSpPr>
          <p:cNvPr id="808969" name="Text Box 9"/>
          <p:cNvSpPr txBox="1">
            <a:spLocks noChangeArrowheads="1"/>
          </p:cNvSpPr>
          <p:nvPr/>
        </p:nvSpPr>
        <p:spPr bwMode="auto">
          <a:xfrm>
            <a:off x="768350" y="46624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</a:t>
            </a:r>
          </a:p>
        </p:txBody>
      </p:sp>
      <p:grpSp>
        <p:nvGrpSpPr>
          <p:cNvPr id="808970" name="Group 10"/>
          <p:cNvGrpSpPr>
            <a:grpSpLocks/>
          </p:cNvGrpSpPr>
          <p:nvPr/>
        </p:nvGrpSpPr>
        <p:grpSpPr bwMode="auto">
          <a:xfrm>
            <a:off x="1428750" y="4953000"/>
            <a:ext cx="685800" cy="228600"/>
            <a:chOff x="4224" y="2492"/>
            <a:chExt cx="432" cy="144"/>
          </a:xfrm>
        </p:grpSpPr>
        <p:sp>
          <p:nvSpPr>
            <p:cNvPr id="808971" name="Rectangle 1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808972" name="Line 1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8973" name="Line 13"/>
          <p:cNvSpPr>
            <a:spLocks noChangeShapeType="1"/>
          </p:cNvSpPr>
          <p:nvPr/>
        </p:nvSpPr>
        <p:spPr bwMode="auto">
          <a:xfrm>
            <a:off x="1047750" y="496728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08974" name="Group 14"/>
          <p:cNvGrpSpPr>
            <a:grpSpLocks/>
          </p:cNvGrpSpPr>
          <p:nvPr/>
        </p:nvGrpSpPr>
        <p:grpSpPr bwMode="auto">
          <a:xfrm>
            <a:off x="1962150" y="4953000"/>
            <a:ext cx="1066800" cy="228600"/>
            <a:chOff x="1276" y="1004"/>
            <a:chExt cx="672" cy="144"/>
          </a:xfrm>
        </p:grpSpPr>
        <p:grpSp>
          <p:nvGrpSpPr>
            <p:cNvPr id="808975" name="Group 15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808976" name="Rectangle 1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808977" name="Line 1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8978" name="Line 18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8979" name="Group 19"/>
          <p:cNvGrpSpPr>
            <a:grpSpLocks/>
          </p:cNvGrpSpPr>
          <p:nvPr/>
        </p:nvGrpSpPr>
        <p:grpSpPr bwMode="auto">
          <a:xfrm>
            <a:off x="2876550" y="4953000"/>
            <a:ext cx="1066800" cy="228600"/>
            <a:chOff x="1276" y="1004"/>
            <a:chExt cx="672" cy="144"/>
          </a:xfrm>
        </p:grpSpPr>
        <p:grpSp>
          <p:nvGrpSpPr>
            <p:cNvPr id="808980" name="Group 20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808981" name="Rectangle 2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808982" name="Line 2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8983" name="Line 23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8984" name="Group 24"/>
          <p:cNvGrpSpPr>
            <a:grpSpLocks/>
          </p:cNvGrpSpPr>
          <p:nvPr/>
        </p:nvGrpSpPr>
        <p:grpSpPr bwMode="auto">
          <a:xfrm>
            <a:off x="3790950" y="4343400"/>
            <a:ext cx="4724400" cy="838200"/>
            <a:chOff x="2388" y="2736"/>
            <a:chExt cx="2976" cy="528"/>
          </a:xfrm>
        </p:grpSpPr>
        <p:grpSp>
          <p:nvGrpSpPr>
            <p:cNvPr id="808985" name="Group 25"/>
            <p:cNvGrpSpPr>
              <a:grpSpLocks/>
            </p:cNvGrpSpPr>
            <p:nvPr/>
          </p:nvGrpSpPr>
          <p:grpSpPr bwMode="auto">
            <a:xfrm>
              <a:off x="2388" y="3120"/>
              <a:ext cx="672" cy="144"/>
              <a:chOff x="2688" y="1680"/>
              <a:chExt cx="672" cy="144"/>
            </a:xfrm>
          </p:grpSpPr>
          <p:grpSp>
            <p:nvGrpSpPr>
              <p:cNvPr id="808986" name="Group 26"/>
              <p:cNvGrpSpPr>
                <a:grpSpLocks/>
              </p:cNvGrpSpPr>
              <p:nvPr/>
            </p:nvGrpSpPr>
            <p:grpSpPr bwMode="auto">
              <a:xfrm>
                <a:off x="2928" y="1680"/>
                <a:ext cx="432" cy="144"/>
                <a:chOff x="4224" y="2492"/>
                <a:chExt cx="432" cy="144"/>
              </a:xfrm>
            </p:grpSpPr>
            <p:sp>
              <p:nvSpPr>
                <p:cNvPr id="808987" name="Rectangle 2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4</a:t>
                  </a:r>
                </a:p>
              </p:txBody>
            </p:sp>
            <p:sp>
              <p:nvSpPr>
                <p:cNvPr id="808988" name="Line 2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08989" name="Line 29"/>
              <p:cNvSpPr>
                <a:spLocks noChangeShapeType="1"/>
              </p:cNvSpPr>
              <p:nvPr/>
            </p:nvSpPr>
            <p:spPr bwMode="auto">
              <a:xfrm>
                <a:off x="2688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08990" name="Group 30"/>
            <p:cNvGrpSpPr>
              <a:grpSpLocks/>
            </p:cNvGrpSpPr>
            <p:nvPr/>
          </p:nvGrpSpPr>
          <p:grpSpPr bwMode="auto">
            <a:xfrm>
              <a:off x="2964" y="3120"/>
              <a:ext cx="672" cy="144"/>
              <a:chOff x="3312" y="1680"/>
              <a:chExt cx="672" cy="144"/>
            </a:xfrm>
          </p:grpSpPr>
          <p:sp>
            <p:nvSpPr>
              <p:cNvPr id="808991" name="Rectangle 31"/>
              <p:cNvSpPr>
                <a:spLocks noChangeArrowheads="1"/>
              </p:cNvSpPr>
              <p:nvPr/>
            </p:nvSpPr>
            <p:spPr bwMode="auto">
              <a:xfrm>
                <a:off x="3552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5</a:t>
                </a:r>
              </a:p>
            </p:txBody>
          </p:sp>
          <p:sp>
            <p:nvSpPr>
              <p:cNvPr id="808992" name="Line 32"/>
              <p:cNvSpPr>
                <a:spLocks noChangeShapeType="1"/>
              </p:cNvSpPr>
              <p:nvPr/>
            </p:nvSpPr>
            <p:spPr bwMode="auto">
              <a:xfrm>
                <a:off x="3792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8993" name="Line 33"/>
              <p:cNvSpPr>
                <a:spLocks noChangeShapeType="1"/>
              </p:cNvSpPr>
              <p:nvPr/>
            </p:nvSpPr>
            <p:spPr bwMode="auto">
              <a:xfrm>
                <a:off x="3312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08994" name="Group 34"/>
            <p:cNvGrpSpPr>
              <a:grpSpLocks/>
            </p:cNvGrpSpPr>
            <p:nvPr/>
          </p:nvGrpSpPr>
          <p:grpSpPr bwMode="auto">
            <a:xfrm>
              <a:off x="3540" y="3120"/>
              <a:ext cx="672" cy="144"/>
              <a:chOff x="3936" y="1680"/>
              <a:chExt cx="672" cy="144"/>
            </a:xfrm>
          </p:grpSpPr>
          <p:sp>
            <p:nvSpPr>
              <p:cNvPr id="808995" name="Rectangle 35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6    </a:t>
                </a:r>
              </a:p>
            </p:txBody>
          </p:sp>
          <p:sp>
            <p:nvSpPr>
              <p:cNvPr id="808996" name="Line 36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8997" name="Line 37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08998" name="Group 38"/>
            <p:cNvGrpSpPr>
              <a:grpSpLocks/>
            </p:cNvGrpSpPr>
            <p:nvPr/>
          </p:nvGrpSpPr>
          <p:grpSpPr bwMode="auto">
            <a:xfrm>
              <a:off x="4116" y="3120"/>
              <a:ext cx="672" cy="144"/>
              <a:chOff x="3936" y="1680"/>
              <a:chExt cx="672" cy="144"/>
            </a:xfrm>
          </p:grpSpPr>
          <p:sp>
            <p:nvSpPr>
              <p:cNvPr id="808999" name="Rectangle 39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7    </a:t>
                </a:r>
              </a:p>
            </p:txBody>
          </p:sp>
          <p:sp>
            <p:nvSpPr>
              <p:cNvPr id="809000" name="Line 40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001" name="Line 41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09002" name="Group 42"/>
            <p:cNvGrpSpPr>
              <a:grpSpLocks/>
            </p:cNvGrpSpPr>
            <p:nvPr/>
          </p:nvGrpSpPr>
          <p:grpSpPr bwMode="auto">
            <a:xfrm>
              <a:off x="4692" y="3120"/>
              <a:ext cx="672" cy="144"/>
              <a:chOff x="3936" y="1680"/>
              <a:chExt cx="672" cy="144"/>
            </a:xfrm>
          </p:grpSpPr>
          <p:sp>
            <p:nvSpPr>
              <p:cNvPr id="809003" name="Rectangle 43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8    </a:t>
                </a:r>
              </a:p>
            </p:txBody>
          </p:sp>
          <p:sp>
            <p:nvSpPr>
              <p:cNvPr id="809004" name="Line 44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005" name="Line 45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9006" name="Line 46"/>
            <p:cNvSpPr>
              <a:spLocks noChangeShapeType="1"/>
            </p:cNvSpPr>
            <p:nvPr/>
          </p:nvSpPr>
          <p:spPr bwMode="auto">
            <a:xfrm>
              <a:off x="5136" y="2928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07" name="Text Box 47"/>
            <p:cNvSpPr txBox="1">
              <a:spLocks noChangeArrowheads="1"/>
            </p:cNvSpPr>
            <p:nvPr/>
          </p:nvSpPr>
          <p:spPr bwMode="auto">
            <a:xfrm>
              <a:off x="4992" y="2736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grpSp>
        <p:nvGrpSpPr>
          <p:cNvPr id="809008" name="Group 48"/>
          <p:cNvGrpSpPr>
            <a:grpSpLocks/>
          </p:cNvGrpSpPr>
          <p:nvPr/>
        </p:nvGrpSpPr>
        <p:grpSpPr bwMode="auto">
          <a:xfrm>
            <a:off x="3359150" y="4343400"/>
            <a:ext cx="298450" cy="609600"/>
            <a:chOff x="1012" y="2736"/>
            <a:chExt cx="188" cy="384"/>
          </a:xfrm>
        </p:grpSpPr>
        <p:sp>
          <p:nvSpPr>
            <p:cNvPr id="809009" name="Line 49"/>
            <p:cNvSpPr>
              <a:spLocks noChangeShapeType="1"/>
            </p:cNvSpPr>
            <p:nvPr/>
          </p:nvSpPr>
          <p:spPr bwMode="auto">
            <a:xfrm>
              <a:off x="1156" y="2928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10" name="Text Box 50"/>
            <p:cNvSpPr txBox="1">
              <a:spLocks noChangeArrowheads="1"/>
            </p:cNvSpPr>
            <p:nvPr/>
          </p:nvSpPr>
          <p:spPr bwMode="auto">
            <a:xfrm>
              <a:off x="1012" y="2736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809011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9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9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8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8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8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38" name="Text Box 54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9990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3124200" y="304800"/>
            <a:ext cx="5791200" cy="3441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 ( int n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*h, *p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h = new Jonse ;   p =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 ( int i = 1 ;  i&lt;=n ;  i++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{ p-&gt;code = i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if (i&lt;n) { p-&gt;next = new Jonse ;   p = p-&gt;next ;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p-&gt;next = h ;</a:t>
            </a:r>
            <a:r>
              <a:rPr lang="en-US" altLang="zh-CN" sz="2000"/>
              <a:t>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return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09992" name="AutoShape 8"/>
          <p:cNvSpPr>
            <a:spLocks/>
          </p:cNvSpPr>
          <p:nvPr/>
        </p:nvSpPr>
        <p:spPr bwMode="auto">
          <a:xfrm>
            <a:off x="762000" y="1524000"/>
            <a:ext cx="1600200" cy="533400"/>
          </a:xfrm>
          <a:prstGeom prst="borderCallout2">
            <a:avLst>
              <a:gd name="adj1" fmla="val 21431"/>
              <a:gd name="adj2" fmla="val 104764"/>
              <a:gd name="adj3" fmla="val 21431"/>
              <a:gd name="adj4" fmla="val 125097"/>
              <a:gd name="adj5" fmla="val 224403"/>
              <a:gd name="adj6" fmla="val 19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构成链环</a:t>
            </a:r>
            <a:r>
              <a:rPr lang="zh-CN" altLang="en-US" sz="1800" b="1"/>
              <a:t> </a:t>
            </a:r>
          </a:p>
        </p:txBody>
      </p:sp>
      <p:grpSp>
        <p:nvGrpSpPr>
          <p:cNvPr id="809993" name="Group 9"/>
          <p:cNvGrpSpPr>
            <a:grpSpLocks/>
          </p:cNvGrpSpPr>
          <p:nvPr/>
        </p:nvGrpSpPr>
        <p:grpSpPr bwMode="auto">
          <a:xfrm>
            <a:off x="1428750" y="5067300"/>
            <a:ext cx="7258050" cy="1588"/>
            <a:chOff x="900" y="3192"/>
            <a:chExt cx="4572" cy="1"/>
          </a:xfrm>
        </p:grpSpPr>
        <p:sp>
          <p:nvSpPr>
            <p:cNvPr id="809994" name="Line 10"/>
            <p:cNvSpPr>
              <a:spLocks noChangeShapeType="1"/>
            </p:cNvSpPr>
            <p:nvPr/>
          </p:nvSpPr>
          <p:spPr bwMode="auto">
            <a:xfrm>
              <a:off x="5280" y="3192"/>
              <a:ext cx="19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09995" name="AutoShape 11"/>
            <p:cNvCxnSpPr>
              <a:cxnSpLocks noChangeShapeType="1"/>
              <a:stCxn id="809994" idx="1"/>
              <a:endCxn id="809999" idx="1"/>
            </p:cNvCxnSpPr>
            <p:nvPr/>
          </p:nvCxnSpPr>
          <p:spPr bwMode="auto">
            <a:xfrm rot="5400000">
              <a:off x="3185" y="907"/>
              <a:ext cx="1" cy="4572"/>
            </a:xfrm>
            <a:prstGeom prst="bentConnector4">
              <a:avLst>
                <a:gd name="adj1" fmla="val 29699995"/>
                <a:gd name="adj2" fmla="val 103148"/>
              </a:avLst>
            </a:prstGeom>
            <a:noFill/>
            <a:ln w="12700">
              <a:solidFill>
                <a:srgbClr val="FF3300"/>
              </a:solidFill>
              <a:miter lim="800000"/>
              <a:headEnd/>
              <a:tailEnd type="stealth" w="lg" len="lg"/>
            </a:ln>
            <a:effectLst/>
          </p:spPr>
        </p:cxnSp>
      </p:grpSp>
      <p:grpSp>
        <p:nvGrpSpPr>
          <p:cNvPr id="809996" name="Group 12"/>
          <p:cNvGrpSpPr>
            <a:grpSpLocks/>
          </p:cNvGrpSpPr>
          <p:nvPr/>
        </p:nvGrpSpPr>
        <p:grpSpPr bwMode="auto">
          <a:xfrm>
            <a:off x="768350" y="4343400"/>
            <a:ext cx="7747000" cy="838200"/>
            <a:chOff x="484" y="2736"/>
            <a:chExt cx="4880" cy="528"/>
          </a:xfrm>
        </p:grpSpPr>
        <p:sp>
          <p:nvSpPr>
            <p:cNvPr id="809997" name="Text Box 13"/>
            <p:cNvSpPr txBox="1">
              <a:spLocks noChangeArrowheads="1"/>
            </p:cNvSpPr>
            <p:nvPr/>
          </p:nvSpPr>
          <p:spPr bwMode="auto">
            <a:xfrm>
              <a:off x="484" y="293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09998" name="Group 14"/>
            <p:cNvGrpSpPr>
              <a:grpSpLocks/>
            </p:cNvGrpSpPr>
            <p:nvPr/>
          </p:nvGrpSpPr>
          <p:grpSpPr bwMode="auto">
            <a:xfrm>
              <a:off x="900" y="3120"/>
              <a:ext cx="432" cy="144"/>
              <a:chOff x="4224" y="2492"/>
              <a:chExt cx="432" cy="144"/>
            </a:xfrm>
          </p:grpSpPr>
          <p:sp>
            <p:nvSpPr>
              <p:cNvPr id="809999" name="Rectangle 1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1</a:t>
                </a:r>
              </a:p>
            </p:txBody>
          </p:sp>
          <p:sp>
            <p:nvSpPr>
              <p:cNvPr id="810000" name="Line 1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0001" name="Line 17"/>
            <p:cNvSpPr>
              <a:spLocks noChangeShapeType="1"/>
            </p:cNvSpPr>
            <p:nvPr/>
          </p:nvSpPr>
          <p:spPr bwMode="auto">
            <a:xfrm>
              <a:off x="660" y="3129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10002" name="Group 18"/>
            <p:cNvGrpSpPr>
              <a:grpSpLocks/>
            </p:cNvGrpSpPr>
            <p:nvPr/>
          </p:nvGrpSpPr>
          <p:grpSpPr bwMode="auto">
            <a:xfrm>
              <a:off x="1236" y="3120"/>
              <a:ext cx="672" cy="144"/>
              <a:chOff x="1276" y="1004"/>
              <a:chExt cx="672" cy="144"/>
            </a:xfrm>
          </p:grpSpPr>
          <p:grpSp>
            <p:nvGrpSpPr>
              <p:cNvPr id="810003" name="Group 19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810004" name="Rectangle 2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2</a:t>
                  </a:r>
                </a:p>
              </p:txBody>
            </p:sp>
            <p:sp>
              <p:nvSpPr>
                <p:cNvPr id="810005" name="Line 2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0006" name="Line 22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0007" name="Group 23"/>
            <p:cNvGrpSpPr>
              <a:grpSpLocks/>
            </p:cNvGrpSpPr>
            <p:nvPr/>
          </p:nvGrpSpPr>
          <p:grpSpPr bwMode="auto">
            <a:xfrm>
              <a:off x="1812" y="3120"/>
              <a:ext cx="672" cy="144"/>
              <a:chOff x="1276" y="1004"/>
              <a:chExt cx="672" cy="144"/>
            </a:xfrm>
          </p:grpSpPr>
          <p:grpSp>
            <p:nvGrpSpPr>
              <p:cNvPr id="810008" name="Group 24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810009" name="Rectangle 2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3</a:t>
                  </a:r>
                </a:p>
              </p:txBody>
            </p:sp>
            <p:sp>
              <p:nvSpPr>
                <p:cNvPr id="810010" name="Line 2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0011" name="Line 27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0012" name="Group 28"/>
            <p:cNvGrpSpPr>
              <a:grpSpLocks/>
            </p:cNvGrpSpPr>
            <p:nvPr/>
          </p:nvGrpSpPr>
          <p:grpSpPr bwMode="auto">
            <a:xfrm>
              <a:off x="2388" y="3120"/>
              <a:ext cx="672" cy="144"/>
              <a:chOff x="2688" y="1680"/>
              <a:chExt cx="672" cy="144"/>
            </a:xfrm>
          </p:grpSpPr>
          <p:grpSp>
            <p:nvGrpSpPr>
              <p:cNvPr id="810013" name="Group 29"/>
              <p:cNvGrpSpPr>
                <a:grpSpLocks/>
              </p:cNvGrpSpPr>
              <p:nvPr/>
            </p:nvGrpSpPr>
            <p:grpSpPr bwMode="auto">
              <a:xfrm>
                <a:off x="2928" y="1680"/>
                <a:ext cx="432" cy="144"/>
                <a:chOff x="4224" y="2492"/>
                <a:chExt cx="432" cy="144"/>
              </a:xfrm>
            </p:grpSpPr>
            <p:sp>
              <p:nvSpPr>
                <p:cNvPr id="810014" name="Rectangle 3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4</a:t>
                  </a:r>
                </a:p>
              </p:txBody>
            </p:sp>
            <p:sp>
              <p:nvSpPr>
                <p:cNvPr id="810015" name="Line 3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0016" name="Line 32"/>
              <p:cNvSpPr>
                <a:spLocks noChangeShapeType="1"/>
              </p:cNvSpPr>
              <p:nvPr/>
            </p:nvSpPr>
            <p:spPr bwMode="auto">
              <a:xfrm>
                <a:off x="2688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0017" name="Group 33"/>
            <p:cNvGrpSpPr>
              <a:grpSpLocks/>
            </p:cNvGrpSpPr>
            <p:nvPr/>
          </p:nvGrpSpPr>
          <p:grpSpPr bwMode="auto">
            <a:xfrm>
              <a:off x="2964" y="3120"/>
              <a:ext cx="672" cy="144"/>
              <a:chOff x="3312" y="1680"/>
              <a:chExt cx="672" cy="144"/>
            </a:xfrm>
          </p:grpSpPr>
          <p:sp>
            <p:nvSpPr>
              <p:cNvPr id="810018" name="Rectangle 34"/>
              <p:cNvSpPr>
                <a:spLocks noChangeArrowheads="1"/>
              </p:cNvSpPr>
              <p:nvPr/>
            </p:nvSpPr>
            <p:spPr bwMode="auto">
              <a:xfrm>
                <a:off x="3552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5</a:t>
                </a:r>
              </a:p>
            </p:txBody>
          </p:sp>
          <p:sp>
            <p:nvSpPr>
              <p:cNvPr id="810019" name="Line 35"/>
              <p:cNvSpPr>
                <a:spLocks noChangeShapeType="1"/>
              </p:cNvSpPr>
              <p:nvPr/>
            </p:nvSpPr>
            <p:spPr bwMode="auto">
              <a:xfrm>
                <a:off x="3792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020" name="Line 36"/>
              <p:cNvSpPr>
                <a:spLocks noChangeShapeType="1"/>
              </p:cNvSpPr>
              <p:nvPr/>
            </p:nvSpPr>
            <p:spPr bwMode="auto">
              <a:xfrm>
                <a:off x="3312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0021" name="Group 37"/>
            <p:cNvGrpSpPr>
              <a:grpSpLocks/>
            </p:cNvGrpSpPr>
            <p:nvPr/>
          </p:nvGrpSpPr>
          <p:grpSpPr bwMode="auto">
            <a:xfrm>
              <a:off x="3540" y="3120"/>
              <a:ext cx="672" cy="144"/>
              <a:chOff x="3936" y="1680"/>
              <a:chExt cx="672" cy="144"/>
            </a:xfrm>
          </p:grpSpPr>
          <p:sp>
            <p:nvSpPr>
              <p:cNvPr id="810022" name="Rectangle 38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6    </a:t>
                </a:r>
              </a:p>
            </p:txBody>
          </p:sp>
          <p:sp>
            <p:nvSpPr>
              <p:cNvPr id="810023" name="Line 39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024" name="Line 40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0025" name="Group 41"/>
            <p:cNvGrpSpPr>
              <a:grpSpLocks/>
            </p:cNvGrpSpPr>
            <p:nvPr/>
          </p:nvGrpSpPr>
          <p:grpSpPr bwMode="auto">
            <a:xfrm>
              <a:off x="4116" y="3120"/>
              <a:ext cx="672" cy="144"/>
              <a:chOff x="3936" y="1680"/>
              <a:chExt cx="672" cy="144"/>
            </a:xfrm>
          </p:grpSpPr>
          <p:sp>
            <p:nvSpPr>
              <p:cNvPr id="810026" name="Rectangle 42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7    </a:t>
                </a:r>
              </a:p>
            </p:txBody>
          </p:sp>
          <p:sp>
            <p:nvSpPr>
              <p:cNvPr id="810027" name="Line 43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028" name="Line 44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0029" name="Group 45"/>
            <p:cNvGrpSpPr>
              <a:grpSpLocks/>
            </p:cNvGrpSpPr>
            <p:nvPr/>
          </p:nvGrpSpPr>
          <p:grpSpPr bwMode="auto">
            <a:xfrm>
              <a:off x="4692" y="3120"/>
              <a:ext cx="672" cy="144"/>
              <a:chOff x="3936" y="1680"/>
              <a:chExt cx="672" cy="144"/>
            </a:xfrm>
          </p:grpSpPr>
          <p:sp>
            <p:nvSpPr>
              <p:cNvPr id="810030" name="Rectangle 46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8    </a:t>
                </a:r>
              </a:p>
            </p:txBody>
          </p:sp>
          <p:sp>
            <p:nvSpPr>
              <p:cNvPr id="810031" name="Line 47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032" name="Line 48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0033" name="Line 49"/>
            <p:cNvSpPr>
              <a:spLocks noChangeShapeType="1"/>
            </p:cNvSpPr>
            <p:nvPr/>
          </p:nvSpPr>
          <p:spPr bwMode="auto">
            <a:xfrm>
              <a:off x="5136" y="2928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0034" name="Text Box 50"/>
            <p:cNvSpPr txBox="1">
              <a:spLocks noChangeArrowheads="1"/>
            </p:cNvSpPr>
            <p:nvPr/>
          </p:nvSpPr>
          <p:spPr bwMode="auto">
            <a:xfrm>
              <a:off x="4992" y="2736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810035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92" grpId="0" animBg="1" autoUpdateAnimBg="0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63" name="Text Box 5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11014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11015" name="Text Box 7"/>
          <p:cNvSpPr txBox="1">
            <a:spLocks noChangeArrowheads="1"/>
          </p:cNvSpPr>
          <p:nvPr/>
        </p:nvSpPr>
        <p:spPr bwMode="auto">
          <a:xfrm>
            <a:off x="3810000" y="1968500"/>
            <a:ext cx="5105400" cy="1917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66FF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11016" name="AutoShape 8"/>
          <p:cNvSpPr>
            <a:spLocks/>
          </p:cNvSpPr>
          <p:nvPr/>
        </p:nvSpPr>
        <p:spPr bwMode="auto">
          <a:xfrm>
            <a:off x="762000" y="1524000"/>
            <a:ext cx="1600200" cy="533400"/>
          </a:xfrm>
          <a:prstGeom prst="borderCallout2">
            <a:avLst>
              <a:gd name="adj1" fmla="val 21431"/>
              <a:gd name="adj2" fmla="val 104764"/>
              <a:gd name="adj3" fmla="val 21431"/>
              <a:gd name="adj4" fmla="val 122917"/>
              <a:gd name="adj5" fmla="val 214880"/>
              <a:gd name="adj6" fmla="val 18214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遍历输出链表</a:t>
            </a:r>
            <a:r>
              <a:rPr lang="zh-CN" altLang="en-US" sz="1800" b="1"/>
              <a:t> </a:t>
            </a:r>
          </a:p>
        </p:txBody>
      </p:sp>
      <p:grpSp>
        <p:nvGrpSpPr>
          <p:cNvPr id="811017" name="Group 9"/>
          <p:cNvGrpSpPr>
            <a:grpSpLocks/>
          </p:cNvGrpSpPr>
          <p:nvPr/>
        </p:nvGrpSpPr>
        <p:grpSpPr bwMode="auto">
          <a:xfrm>
            <a:off x="768350" y="4343400"/>
            <a:ext cx="7918450" cy="838200"/>
            <a:chOff x="484" y="2736"/>
            <a:chExt cx="4988" cy="528"/>
          </a:xfrm>
        </p:grpSpPr>
        <p:grpSp>
          <p:nvGrpSpPr>
            <p:cNvPr id="811018" name="Group 10"/>
            <p:cNvGrpSpPr>
              <a:grpSpLocks/>
            </p:cNvGrpSpPr>
            <p:nvPr/>
          </p:nvGrpSpPr>
          <p:grpSpPr bwMode="auto">
            <a:xfrm>
              <a:off x="900" y="3192"/>
              <a:ext cx="4572" cy="1"/>
              <a:chOff x="900" y="3192"/>
              <a:chExt cx="4572" cy="1"/>
            </a:xfrm>
          </p:grpSpPr>
          <p:sp>
            <p:nvSpPr>
              <p:cNvPr id="811019" name="Line 11"/>
              <p:cNvSpPr>
                <a:spLocks noChangeShapeType="1"/>
              </p:cNvSpPr>
              <p:nvPr/>
            </p:nvSpPr>
            <p:spPr bwMode="auto">
              <a:xfrm>
                <a:off x="5280" y="319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811020" name="AutoShape 12"/>
              <p:cNvCxnSpPr>
                <a:cxnSpLocks noChangeShapeType="1"/>
                <a:stCxn id="811019" idx="1"/>
                <a:endCxn id="811024" idx="1"/>
              </p:cNvCxnSpPr>
              <p:nvPr/>
            </p:nvCxnSpPr>
            <p:spPr bwMode="auto">
              <a:xfrm rot="5400000">
                <a:off x="3185" y="907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  <p:grpSp>
          <p:nvGrpSpPr>
            <p:cNvPr id="811021" name="Group 13"/>
            <p:cNvGrpSpPr>
              <a:grpSpLocks/>
            </p:cNvGrpSpPr>
            <p:nvPr/>
          </p:nvGrpSpPr>
          <p:grpSpPr bwMode="auto">
            <a:xfrm>
              <a:off x="484" y="2736"/>
              <a:ext cx="4880" cy="528"/>
              <a:chOff x="484" y="2736"/>
              <a:chExt cx="4880" cy="528"/>
            </a:xfrm>
          </p:grpSpPr>
          <p:sp>
            <p:nvSpPr>
              <p:cNvPr id="811022" name="Text Box 14"/>
              <p:cNvSpPr txBox="1">
                <a:spLocks noChangeArrowheads="1"/>
              </p:cNvSpPr>
              <p:nvPr/>
            </p:nvSpPr>
            <p:spPr bwMode="auto">
              <a:xfrm>
                <a:off x="484" y="2937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h</a:t>
                </a:r>
              </a:p>
            </p:txBody>
          </p:sp>
          <p:grpSp>
            <p:nvGrpSpPr>
              <p:cNvPr id="811023" name="Group 15"/>
              <p:cNvGrpSpPr>
                <a:grpSpLocks/>
              </p:cNvGrpSpPr>
              <p:nvPr/>
            </p:nvGrpSpPr>
            <p:grpSpPr bwMode="auto">
              <a:xfrm>
                <a:off x="900" y="3120"/>
                <a:ext cx="432" cy="144"/>
                <a:chOff x="4224" y="2492"/>
                <a:chExt cx="432" cy="144"/>
              </a:xfrm>
            </p:grpSpPr>
            <p:sp>
              <p:nvSpPr>
                <p:cNvPr id="811024" name="Rectangle 16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811025" name="Line 17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1026" name="Line 18"/>
              <p:cNvSpPr>
                <a:spLocks noChangeShapeType="1"/>
              </p:cNvSpPr>
              <p:nvPr/>
            </p:nvSpPr>
            <p:spPr bwMode="auto">
              <a:xfrm>
                <a:off x="660" y="3129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11027" name="Group 19"/>
              <p:cNvGrpSpPr>
                <a:grpSpLocks/>
              </p:cNvGrpSpPr>
              <p:nvPr/>
            </p:nvGrpSpPr>
            <p:grpSpPr bwMode="auto">
              <a:xfrm>
                <a:off x="1236" y="3120"/>
                <a:ext cx="672" cy="144"/>
                <a:chOff x="1276" y="1004"/>
                <a:chExt cx="672" cy="144"/>
              </a:xfrm>
            </p:grpSpPr>
            <p:grpSp>
              <p:nvGrpSpPr>
                <p:cNvPr id="811028" name="Group 20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81102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81103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1031" name="Line 23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1032" name="Group 24"/>
              <p:cNvGrpSpPr>
                <a:grpSpLocks/>
              </p:cNvGrpSpPr>
              <p:nvPr/>
            </p:nvGrpSpPr>
            <p:grpSpPr bwMode="auto">
              <a:xfrm>
                <a:off x="1812" y="3120"/>
                <a:ext cx="672" cy="144"/>
                <a:chOff x="1276" y="1004"/>
                <a:chExt cx="672" cy="144"/>
              </a:xfrm>
            </p:grpSpPr>
            <p:grpSp>
              <p:nvGrpSpPr>
                <p:cNvPr id="811033" name="Group 25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81103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81103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1036" name="Line 28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1037" name="Group 29"/>
              <p:cNvGrpSpPr>
                <a:grpSpLocks/>
              </p:cNvGrpSpPr>
              <p:nvPr/>
            </p:nvGrpSpPr>
            <p:grpSpPr bwMode="auto">
              <a:xfrm>
                <a:off x="2388" y="3120"/>
                <a:ext cx="672" cy="144"/>
                <a:chOff x="2688" y="1680"/>
                <a:chExt cx="672" cy="144"/>
              </a:xfrm>
            </p:grpSpPr>
            <p:grpSp>
              <p:nvGrpSpPr>
                <p:cNvPr id="811038" name="Group 30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811039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81104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1041" name="Line 33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1042" name="Group 34"/>
              <p:cNvGrpSpPr>
                <a:grpSpLocks/>
              </p:cNvGrpSpPr>
              <p:nvPr/>
            </p:nvGrpSpPr>
            <p:grpSpPr bwMode="auto">
              <a:xfrm>
                <a:off x="2964" y="3120"/>
                <a:ext cx="672" cy="144"/>
                <a:chOff x="3312" y="1680"/>
                <a:chExt cx="672" cy="144"/>
              </a:xfrm>
            </p:grpSpPr>
            <p:sp>
              <p:nvSpPr>
                <p:cNvPr id="811043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811044" name="Line 36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1045" name="Line 37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1046" name="Group 38"/>
              <p:cNvGrpSpPr>
                <a:grpSpLocks/>
              </p:cNvGrpSpPr>
              <p:nvPr/>
            </p:nvGrpSpPr>
            <p:grpSpPr bwMode="auto">
              <a:xfrm>
                <a:off x="3540" y="3120"/>
                <a:ext cx="672" cy="144"/>
                <a:chOff x="3936" y="1680"/>
                <a:chExt cx="672" cy="144"/>
              </a:xfrm>
            </p:grpSpPr>
            <p:sp>
              <p:nvSpPr>
                <p:cNvPr id="8110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811048" name="Line 40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1049" name="Line 41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1050" name="Group 42"/>
              <p:cNvGrpSpPr>
                <a:grpSpLocks/>
              </p:cNvGrpSpPr>
              <p:nvPr/>
            </p:nvGrpSpPr>
            <p:grpSpPr bwMode="auto">
              <a:xfrm>
                <a:off x="4116" y="3120"/>
                <a:ext cx="672" cy="144"/>
                <a:chOff x="3936" y="1680"/>
                <a:chExt cx="672" cy="144"/>
              </a:xfrm>
            </p:grpSpPr>
            <p:sp>
              <p:nvSpPr>
                <p:cNvPr id="811051" name="Rectangle 43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811052" name="Line 44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1053" name="Line 45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1054" name="Group 46"/>
              <p:cNvGrpSpPr>
                <a:grpSpLocks/>
              </p:cNvGrpSpPr>
              <p:nvPr/>
            </p:nvGrpSpPr>
            <p:grpSpPr bwMode="auto">
              <a:xfrm>
                <a:off x="4692" y="3120"/>
                <a:ext cx="672" cy="144"/>
                <a:chOff x="3936" y="1680"/>
                <a:chExt cx="672" cy="144"/>
              </a:xfrm>
            </p:grpSpPr>
            <p:sp>
              <p:nvSpPr>
                <p:cNvPr id="811055" name="Rectangle 47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811056" name="Line 48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1057" name="Line 49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1058" name="Line 50"/>
              <p:cNvSpPr>
                <a:spLocks noChangeShapeType="1"/>
              </p:cNvSpPr>
              <p:nvPr/>
            </p:nvSpPr>
            <p:spPr bwMode="auto">
              <a:xfrm>
                <a:off x="5136" y="292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1059" name="Text Box 51"/>
              <p:cNvSpPr txBox="1">
                <a:spLocks noChangeArrowheads="1"/>
              </p:cNvSpPr>
              <p:nvPr/>
            </p:nvSpPr>
            <p:spPr bwMode="auto">
              <a:xfrm>
                <a:off x="4992" y="2736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</p:grpSp>
      <p:sp>
        <p:nvSpPr>
          <p:cNvPr id="811060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1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1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5" grpId="0" animBg="1" autoUpdateAnimBg="0"/>
      <p:bldP spid="811016" grpId="0" animBg="1" autoUpdateAnimBg="0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234" name="Text Box 50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373187" name="Rectangle 3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373188" name="Text Box 4"/>
          <p:cNvSpPr txBox="1">
            <a:spLocks noChangeArrowheads="1"/>
          </p:cNvSpPr>
          <p:nvPr/>
        </p:nvSpPr>
        <p:spPr bwMode="auto">
          <a:xfrm>
            <a:off x="3810000" y="1968500"/>
            <a:ext cx="5105400" cy="1917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66FF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} while ( </a:t>
            </a: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p!=h</a:t>
            </a:r>
            <a:r>
              <a:rPr lang="en-US" altLang="zh-CN" sz="2000"/>
              <a:t>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1373189" name="AutoShape 5"/>
          <p:cNvSpPr>
            <a:spLocks/>
          </p:cNvSpPr>
          <p:nvPr/>
        </p:nvSpPr>
        <p:spPr bwMode="auto">
          <a:xfrm>
            <a:off x="1547813" y="1773238"/>
            <a:ext cx="1744662" cy="533400"/>
          </a:xfrm>
          <a:prstGeom prst="borderCallout2">
            <a:avLst>
              <a:gd name="adj1" fmla="val 21431"/>
              <a:gd name="adj2" fmla="val 104366"/>
              <a:gd name="adj3" fmla="val 21431"/>
              <a:gd name="adj4" fmla="val 129935"/>
              <a:gd name="adj5" fmla="val 260417"/>
              <a:gd name="adj6" fmla="val 2135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 i="1">
                <a:latin typeface="宋体" pitchFamily="2" charset="-122"/>
              </a:rPr>
              <a:t>注意循环条件</a:t>
            </a:r>
            <a:r>
              <a:rPr lang="zh-CN" altLang="en-US" sz="1800" b="1" i="1"/>
              <a:t> </a:t>
            </a:r>
          </a:p>
        </p:txBody>
      </p:sp>
      <p:grpSp>
        <p:nvGrpSpPr>
          <p:cNvPr id="1373190" name="Group 6"/>
          <p:cNvGrpSpPr>
            <a:grpSpLocks/>
          </p:cNvGrpSpPr>
          <p:nvPr/>
        </p:nvGrpSpPr>
        <p:grpSpPr bwMode="auto">
          <a:xfrm>
            <a:off x="768350" y="4343400"/>
            <a:ext cx="7918450" cy="838200"/>
            <a:chOff x="484" y="2736"/>
            <a:chExt cx="4988" cy="528"/>
          </a:xfrm>
        </p:grpSpPr>
        <p:grpSp>
          <p:nvGrpSpPr>
            <p:cNvPr id="1373191" name="Group 7"/>
            <p:cNvGrpSpPr>
              <a:grpSpLocks/>
            </p:cNvGrpSpPr>
            <p:nvPr/>
          </p:nvGrpSpPr>
          <p:grpSpPr bwMode="auto">
            <a:xfrm>
              <a:off x="900" y="3192"/>
              <a:ext cx="4572" cy="1"/>
              <a:chOff x="900" y="3192"/>
              <a:chExt cx="4572" cy="1"/>
            </a:xfrm>
          </p:grpSpPr>
          <p:sp>
            <p:nvSpPr>
              <p:cNvPr id="1373192" name="Line 8"/>
              <p:cNvSpPr>
                <a:spLocks noChangeShapeType="1"/>
              </p:cNvSpPr>
              <p:nvPr/>
            </p:nvSpPr>
            <p:spPr bwMode="auto">
              <a:xfrm>
                <a:off x="5280" y="319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373193" name="AutoShape 9"/>
              <p:cNvCxnSpPr>
                <a:cxnSpLocks noChangeShapeType="1"/>
                <a:stCxn id="1373192" idx="1"/>
                <a:endCxn id="1373197" idx="1"/>
              </p:cNvCxnSpPr>
              <p:nvPr/>
            </p:nvCxnSpPr>
            <p:spPr bwMode="auto">
              <a:xfrm rot="5400000">
                <a:off x="3185" y="907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  <p:grpSp>
          <p:nvGrpSpPr>
            <p:cNvPr id="1373194" name="Group 10"/>
            <p:cNvGrpSpPr>
              <a:grpSpLocks/>
            </p:cNvGrpSpPr>
            <p:nvPr/>
          </p:nvGrpSpPr>
          <p:grpSpPr bwMode="auto">
            <a:xfrm>
              <a:off x="484" y="2736"/>
              <a:ext cx="4880" cy="528"/>
              <a:chOff x="484" y="2736"/>
              <a:chExt cx="4880" cy="528"/>
            </a:xfrm>
          </p:grpSpPr>
          <p:sp>
            <p:nvSpPr>
              <p:cNvPr id="1373195" name="Text Box 11"/>
              <p:cNvSpPr txBox="1">
                <a:spLocks noChangeArrowheads="1"/>
              </p:cNvSpPr>
              <p:nvPr/>
            </p:nvSpPr>
            <p:spPr bwMode="auto">
              <a:xfrm>
                <a:off x="484" y="2937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h</a:t>
                </a:r>
              </a:p>
            </p:txBody>
          </p:sp>
          <p:grpSp>
            <p:nvGrpSpPr>
              <p:cNvPr id="1373196" name="Group 12"/>
              <p:cNvGrpSpPr>
                <a:grpSpLocks/>
              </p:cNvGrpSpPr>
              <p:nvPr/>
            </p:nvGrpSpPr>
            <p:grpSpPr bwMode="auto">
              <a:xfrm>
                <a:off x="900" y="3120"/>
                <a:ext cx="432" cy="144"/>
                <a:chOff x="4224" y="2492"/>
                <a:chExt cx="432" cy="144"/>
              </a:xfrm>
            </p:grpSpPr>
            <p:sp>
              <p:nvSpPr>
                <p:cNvPr id="1373197" name="Rectangle 13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1373198" name="Line 14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73199" name="Line 15"/>
              <p:cNvSpPr>
                <a:spLocks noChangeShapeType="1"/>
              </p:cNvSpPr>
              <p:nvPr/>
            </p:nvSpPr>
            <p:spPr bwMode="auto">
              <a:xfrm>
                <a:off x="660" y="3129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73200" name="Group 16"/>
              <p:cNvGrpSpPr>
                <a:grpSpLocks/>
              </p:cNvGrpSpPr>
              <p:nvPr/>
            </p:nvGrpSpPr>
            <p:grpSpPr bwMode="auto">
              <a:xfrm>
                <a:off x="1236" y="3120"/>
                <a:ext cx="672" cy="144"/>
                <a:chOff x="1276" y="1004"/>
                <a:chExt cx="672" cy="144"/>
              </a:xfrm>
            </p:grpSpPr>
            <p:grpSp>
              <p:nvGrpSpPr>
                <p:cNvPr id="1373201" name="Group 17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137320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137320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73204" name="Line 20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05" name="Group 21"/>
              <p:cNvGrpSpPr>
                <a:grpSpLocks/>
              </p:cNvGrpSpPr>
              <p:nvPr/>
            </p:nvGrpSpPr>
            <p:grpSpPr bwMode="auto">
              <a:xfrm>
                <a:off x="1812" y="3120"/>
                <a:ext cx="672" cy="144"/>
                <a:chOff x="1276" y="1004"/>
                <a:chExt cx="672" cy="144"/>
              </a:xfrm>
            </p:grpSpPr>
            <p:grpSp>
              <p:nvGrpSpPr>
                <p:cNvPr id="1373206" name="Group 22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137320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137320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73209" name="Line 25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10" name="Group 26"/>
              <p:cNvGrpSpPr>
                <a:grpSpLocks/>
              </p:cNvGrpSpPr>
              <p:nvPr/>
            </p:nvGrpSpPr>
            <p:grpSpPr bwMode="auto">
              <a:xfrm>
                <a:off x="2388" y="3120"/>
                <a:ext cx="672" cy="144"/>
                <a:chOff x="2688" y="1680"/>
                <a:chExt cx="672" cy="144"/>
              </a:xfrm>
            </p:grpSpPr>
            <p:grpSp>
              <p:nvGrpSpPr>
                <p:cNvPr id="1373211" name="Group 27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137321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137321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73214" name="Line 30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15" name="Group 31"/>
              <p:cNvGrpSpPr>
                <a:grpSpLocks/>
              </p:cNvGrpSpPr>
              <p:nvPr/>
            </p:nvGrpSpPr>
            <p:grpSpPr bwMode="auto">
              <a:xfrm>
                <a:off x="2964" y="3120"/>
                <a:ext cx="672" cy="144"/>
                <a:chOff x="3312" y="1680"/>
                <a:chExt cx="672" cy="144"/>
              </a:xfrm>
            </p:grpSpPr>
            <p:sp>
              <p:nvSpPr>
                <p:cNvPr id="1373216" name="Rectangle 32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1373217" name="Line 33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218" name="Line 34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19" name="Group 35"/>
              <p:cNvGrpSpPr>
                <a:grpSpLocks/>
              </p:cNvGrpSpPr>
              <p:nvPr/>
            </p:nvGrpSpPr>
            <p:grpSpPr bwMode="auto">
              <a:xfrm>
                <a:off x="3540" y="3120"/>
                <a:ext cx="672" cy="144"/>
                <a:chOff x="3936" y="1680"/>
                <a:chExt cx="672" cy="144"/>
              </a:xfrm>
            </p:grpSpPr>
            <p:sp>
              <p:nvSpPr>
                <p:cNvPr id="1373220" name="Rectangle 36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1373221" name="Line 37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222" name="Line 38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23" name="Group 39"/>
              <p:cNvGrpSpPr>
                <a:grpSpLocks/>
              </p:cNvGrpSpPr>
              <p:nvPr/>
            </p:nvGrpSpPr>
            <p:grpSpPr bwMode="auto">
              <a:xfrm>
                <a:off x="4116" y="3120"/>
                <a:ext cx="672" cy="144"/>
                <a:chOff x="3936" y="1680"/>
                <a:chExt cx="672" cy="144"/>
              </a:xfrm>
            </p:grpSpPr>
            <p:sp>
              <p:nvSpPr>
                <p:cNvPr id="13732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1373225" name="Line 41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226" name="Line 42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27" name="Group 43"/>
              <p:cNvGrpSpPr>
                <a:grpSpLocks/>
              </p:cNvGrpSpPr>
              <p:nvPr/>
            </p:nvGrpSpPr>
            <p:grpSpPr bwMode="auto">
              <a:xfrm>
                <a:off x="4692" y="3120"/>
                <a:ext cx="672" cy="144"/>
                <a:chOff x="3936" y="1680"/>
                <a:chExt cx="672" cy="144"/>
              </a:xfrm>
            </p:grpSpPr>
            <p:sp>
              <p:nvSpPr>
                <p:cNvPr id="1373228" name="Rectangle 44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1373229" name="Line 45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230" name="Line 46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73231" name="Line 47"/>
              <p:cNvSpPr>
                <a:spLocks noChangeShapeType="1"/>
              </p:cNvSpPr>
              <p:nvPr/>
            </p:nvSpPr>
            <p:spPr bwMode="auto">
              <a:xfrm>
                <a:off x="5136" y="292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3232" name="Text Box 48"/>
              <p:cNvSpPr txBox="1">
                <a:spLocks noChangeArrowheads="1"/>
              </p:cNvSpPr>
              <p:nvPr/>
            </p:nvSpPr>
            <p:spPr bwMode="auto">
              <a:xfrm>
                <a:off x="4992" y="2736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</p:grpSp>
      <p:sp>
        <p:nvSpPr>
          <p:cNvPr id="1373233" name="Rectangle 4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189" grpId="0" animBg="1" autoUpdateAnimBg="0"/>
    </p:bld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44" name="Text Box 12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1204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812038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12039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12040" name="AutoShape 8"/>
          <p:cNvSpPr>
            <a:spLocks/>
          </p:cNvSpPr>
          <p:nvPr/>
        </p:nvSpPr>
        <p:spPr bwMode="auto">
          <a:xfrm>
            <a:off x="533400" y="914400"/>
            <a:ext cx="1905000" cy="838200"/>
          </a:xfrm>
          <a:prstGeom prst="borderCallout2">
            <a:avLst>
              <a:gd name="adj1" fmla="val 13634"/>
              <a:gd name="adj2" fmla="val 104000"/>
              <a:gd name="adj3" fmla="val 13634"/>
              <a:gd name="adj4" fmla="val 115250"/>
              <a:gd name="adj5" fmla="val 92236"/>
              <a:gd name="adj6" fmla="val 15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以</a:t>
            </a:r>
            <a:r>
              <a:rPr lang="zh-CN" altLang="en-US" sz="1800" b="1"/>
              <a:t>约瑟夫方式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输出链表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9" grpId="0" animBg="1" autoUpdateAnimBg="0"/>
      <p:bldP spid="812040" grpId="0" animBg="1" autoUpdateAnimBg="0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115" name="Text Box 59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13112" name="Rectangle 5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813062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13063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CC3300"/>
                </a:solidFill>
              </a:rPr>
              <a:t>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for( q = h ;  q-&gt;next != h ;  q = q-&gt;next ) ;</a:t>
            </a:r>
            <a:r>
              <a:rPr lang="en-US" altLang="zh-CN" sz="2000"/>
              <a:t>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13064" name="AutoShape 8"/>
          <p:cNvSpPr>
            <a:spLocks/>
          </p:cNvSpPr>
          <p:nvPr/>
        </p:nvSpPr>
        <p:spPr bwMode="auto">
          <a:xfrm>
            <a:off x="381000" y="1676400"/>
            <a:ext cx="1905000" cy="609600"/>
          </a:xfrm>
          <a:prstGeom prst="borderCallout2">
            <a:avLst>
              <a:gd name="adj1" fmla="val 18750"/>
              <a:gd name="adj2" fmla="val 104000"/>
              <a:gd name="adj3" fmla="val 18750"/>
              <a:gd name="adj4" fmla="val 111500"/>
              <a:gd name="adj5" fmla="val 162241"/>
              <a:gd name="adj6" fmla="val 135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建立双跟踪指针</a:t>
            </a:r>
            <a:endParaRPr lang="zh-CN" altLang="en-US" sz="1800" b="1"/>
          </a:p>
        </p:txBody>
      </p:sp>
      <p:grpSp>
        <p:nvGrpSpPr>
          <p:cNvPr id="813065" name="Group 9"/>
          <p:cNvGrpSpPr>
            <a:grpSpLocks/>
          </p:cNvGrpSpPr>
          <p:nvPr/>
        </p:nvGrpSpPr>
        <p:grpSpPr bwMode="auto">
          <a:xfrm>
            <a:off x="622300" y="152400"/>
            <a:ext cx="8064500" cy="838200"/>
            <a:chOff x="392" y="96"/>
            <a:chExt cx="5080" cy="528"/>
          </a:xfrm>
        </p:grpSpPr>
        <p:grpSp>
          <p:nvGrpSpPr>
            <p:cNvPr id="813066" name="Group 10"/>
            <p:cNvGrpSpPr>
              <a:grpSpLocks/>
            </p:cNvGrpSpPr>
            <p:nvPr/>
          </p:nvGrpSpPr>
          <p:grpSpPr bwMode="auto">
            <a:xfrm>
              <a:off x="392" y="297"/>
              <a:ext cx="5080" cy="327"/>
              <a:chOff x="440" y="1392"/>
              <a:chExt cx="5080" cy="327"/>
            </a:xfrm>
          </p:grpSpPr>
          <p:sp>
            <p:nvSpPr>
              <p:cNvPr id="813067" name="Text Box 11"/>
              <p:cNvSpPr txBox="1">
                <a:spLocks noChangeArrowheads="1"/>
              </p:cNvSpPr>
              <p:nvPr/>
            </p:nvSpPr>
            <p:spPr bwMode="auto">
              <a:xfrm>
                <a:off x="440" y="139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h</a:t>
                </a:r>
              </a:p>
            </p:txBody>
          </p:sp>
          <p:grpSp>
            <p:nvGrpSpPr>
              <p:cNvPr id="813068" name="Group 12"/>
              <p:cNvGrpSpPr>
                <a:grpSpLocks/>
              </p:cNvGrpSpPr>
              <p:nvPr/>
            </p:nvGrpSpPr>
            <p:grpSpPr bwMode="auto">
              <a:xfrm>
                <a:off x="708" y="1575"/>
                <a:ext cx="4812" cy="144"/>
                <a:chOff x="708" y="1575"/>
                <a:chExt cx="4812" cy="144"/>
              </a:xfrm>
            </p:grpSpPr>
            <p:grpSp>
              <p:nvGrpSpPr>
                <p:cNvPr id="813069" name="Group 13"/>
                <p:cNvGrpSpPr>
                  <a:grpSpLocks/>
                </p:cNvGrpSpPr>
                <p:nvPr/>
              </p:nvGrpSpPr>
              <p:grpSpPr bwMode="auto">
                <a:xfrm>
                  <a:off x="948" y="1575"/>
                  <a:ext cx="432" cy="144"/>
                  <a:chOff x="4224" y="2492"/>
                  <a:chExt cx="432" cy="144"/>
                </a:xfrm>
              </p:grpSpPr>
              <p:sp>
                <p:nvSpPr>
                  <p:cNvPr id="81307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1</a:t>
                    </a:r>
                  </a:p>
                </p:txBody>
              </p:sp>
              <p:sp>
                <p:nvSpPr>
                  <p:cNvPr id="81307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3072" name="Line 16"/>
                <p:cNvSpPr>
                  <a:spLocks noChangeShapeType="1"/>
                </p:cNvSpPr>
                <p:nvPr/>
              </p:nvSpPr>
              <p:spPr bwMode="auto">
                <a:xfrm>
                  <a:off x="708" y="158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13073" name="Group 17"/>
                <p:cNvGrpSpPr>
                  <a:grpSpLocks/>
                </p:cNvGrpSpPr>
                <p:nvPr/>
              </p:nvGrpSpPr>
              <p:grpSpPr bwMode="auto">
                <a:xfrm>
                  <a:off x="1284" y="1575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813074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3075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2</a:t>
                      </a:r>
                    </a:p>
                  </p:txBody>
                </p:sp>
                <p:sp>
                  <p:nvSpPr>
                    <p:cNvPr id="813076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307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3078" name="Group 22"/>
                <p:cNvGrpSpPr>
                  <a:grpSpLocks/>
                </p:cNvGrpSpPr>
                <p:nvPr/>
              </p:nvGrpSpPr>
              <p:grpSpPr bwMode="auto">
                <a:xfrm>
                  <a:off x="1860" y="1575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81307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3080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3</a:t>
                      </a:r>
                    </a:p>
                  </p:txBody>
                </p:sp>
                <p:sp>
                  <p:nvSpPr>
                    <p:cNvPr id="813081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308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3083" name="Group 27"/>
                <p:cNvGrpSpPr>
                  <a:grpSpLocks/>
                </p:cNvGrpSpPr>
                <p:nvPr/>
              </p:nvGrpSpPr>
              <p:grpSpPr bwMode="auto">
                <a:xfrm>
                  <a:off x="2436" y="1575"/>
                  <a:ext cx="672" cy="144"/>
                  <a:chOff x="2688" y="1680"/>
                  <a:chExt cx="672" cy="144"/>
                </a:xfrm>
              </p:grpSpPr>
              <p:grpSp>
                <p:nvGrpSpPr>
                  <p:cNvPr id="813084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928" y="1680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3085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4</a:t>
                      </a:r>
                    </a:p>
                  </p:txBody>
                </p:sp>
                <p:sp>
                  <p:nvSpPr>
                    <p:cNvPr id="813086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308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3088" name="Group 32"/>
                <p:cNvGrpSpPr>
                  <a:grpSpLocks/>
                </p:cNvGrpSpPr>
                <p:nvPr/>
              </p:nvGrpSpPr>
              <p:grpSpPr bwMode="auto">
                <a:xfrm>
                  <a:off x="3012" y="1575"/>
                  <a:ext cx="672" cy="144"/>
                  <a:chOff x="3312" y="1680"/>
                  <a:chExt cx="672" cy="144"/>
                </a:xfrm>
              </p:grpSpPr>
              <p:sp>
                <p:nvSpPr>
                  <p:cNvPr id="81308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5</a:t>
                    </a:r>
                  </a:p>
                </p:txBody>
              </p:sp>
              <p:sp>
                <p:nvSpPr>
                  <p:cNvPr id="81309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09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3092" name="Group 36"/>
                <p:cNvGrpSpPr>
                  <a:grpSpLocks/>
                </p:cNvGrpSpPr>
                <p:nvPr/>
              </p:nvGrpSpPr>
              <p:grpSpPr bwMode="auto">
                <a:xfrm>
                  <a:off x="3588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3093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6    </a:t>
                    </a:r>
                  </a:p>
                </p:txBody>
              </p:sp>
              <p:sp>
                <p:nvSpPr>
                  <p:cNvPr id="81309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095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3096" name="Group 40"/>
                <p:cNvGrpSpPr>
                  <a:grpSpLocks/>
                </p:cNvGrpSpPr>
                <p:nvPr/>
              </p:nvGrpSpPr>
              <p:grpSpPr bwMode="auto">
                <a:xfrm>
                  <a:off x="4164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3097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7    </a:t>
                    </a:r>
                  </a:p>
                </p:txBody>
              </p:sp>
              <p:sp>
                <p:nvSpPr>
                  <p:cNvPr id="81309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099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3100" name="Group 44"/>
                <p:cNvGrpSpPr>
                  <a:grpSpLocks/>
                </p:cNvGrpSpPr>
                <p:nvPr/>
              </p:nvGrpSpPr>
              <p:grpSpPr bwMode="auto">
                <a:xfrm>
                  <a:off x="4740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3101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8    </a:t>
                    </a:r>
                  </a:p>
                </p:txBody>
              </p:sp>
              <p:sp>
                <p:nvSpPr>
                  <p:cNvPr id="81310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10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3104" name="Line 48"/>
                <p:cNvSpPr>
                  <a:spLocks noChangeShapeType="1"/>
                </p:cNvSpPr>
                <p:nvPr/>
              </p:nvSpPr>
              <p:spPr bwMode="auto">
                <a:xfrm>
                  <a:off x="5328" y="1647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813105" name="AutoShape 49"/>
                <p:cNvCxnSpPr>
                  <a:cxnSpLocks noChangeShapeType="1"/>
                  <a:stCxn id="813104" idx="1"/>
                  <a:endCxn id="813070" idx="1"/>
                </p:cNvCxnSpPr>
                <p:nvPr/>
              </p:nvCxnSpPr>
              <p:spPr bwMode="auto">
                <a:xfrm rot="5400000">
                  <a:off x="3233" y="-638"/>
                  <a:ext cx="1" cy="4572"/>
                </a:xfrm>
                <a:prstGeom prst="bentConnector4">
                  <a:avLst>
                    <a:gd name="adj1" fmla="val 29699995"/>
                    <a:gd name="adj2" fmla="val 103148"/>
                  </a:avLst>
                </a:prstGeom>
                <a:noFill/>
                <a:ln w="12700">
                  <a:solidFill>
                    <a:srgbClr val="FF3300"/>
                  </a:solidFill>
                  <a:miter lim="800000"/>
                  <a:headEnd/>
                  <a:tailEnd type="stealth" w="lg" len="lg"/>
                </a:ln>
                <a:effectLst/>
              </p:spPr>
            </p:cxnSp>
          </p:grpSp>
        </p:grpSp>
        <p:grpSp>
          <p:nvGrpSpPr>
            <p:cNvPr id="813106" name="Group 50"/>
            <p:cNvGrpSpPr>
              <a:grpSpLocks/>
            </p:cNvGrpSpPr>
            <p:nvPr/>
          </p:nvGrpSpPr>
          <p:grpSpPr bwMode="auto">
            <a:xfrm>
              <a:off x="5044" y="96"/>
              <a:ext cx="188" cy="384"/>
              <a:chOff x="4996" y="1248"/>
              <a:chExt cx="188" cy="384"/>
            </a:xfrm>
          </p:grpSpPr>
          <p:sp>
            <p:nvSpPr>
              <p:cNvPr id="813107" name="Line 51"/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3108" name="Text Box 52"/>
              <p:cNvSpPr txBox="1">
                <a:spLocks noChangeArrowheads="1"/>
              </p:cNvSpPr>
              <p:nvPr/>
            </p:nvSpPr>
            <p:spPr bwMode="auto">
              <a:xfrm>
                <a:off x="4996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i="1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813109" name="Group 53"/>
            <p:cNvGrpSpPr>
              <a:grpSpLocks/>
            </p:cNvGrpSpPr>
            <p:nvPr/>
          </p:nvGrpSpPr>
          <p:grpSpPr bwMode="auto">
            <a:xfrm>
              <a:off x="1012" y="96"/>
              <a:ext cx="188" cy="384"/>
              <a:chOff x="960" y="1248"/>
              <a:chExt cx="188" cy="384"/>
            </a:xfrm>
          </p:grpSpPr>
          <p:sp>
            <p:nvSpPr>
              <p:cNvPr id="813110" name="Line 54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3111" name="Text Box 55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4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集合的基本运算</a:t>
            </a: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6513" y="0"/>
            <a:ext cx="1847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l"/>
            <a:endParaRPr lang="zh-CN" altLang="en-US" b="1"/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1042988" y="1268413"/>
            <a:ext cx="7561262" cy="44529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/>
              <a:t> 集合通常用大写字母标记，集合元素用小写字母标记</a:t>
            </a:r>
            <a:endParaRPr lang="en-US" altLang="zh-CN" sz="2000" b="1" dirty="0"/>
          </a:p>
          <a:p>
            <a:pPr algn="l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en-US" altLang="zh-CN" sz="2000" b="1" dirty="0"/>
              <a:t> </a:t>
            </a:r>
            <a:r>
              <a:rPr lang="zh-CN" altLang="en-US" sz="2000" b="1" dirty="0"/>
              <a:t>若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是全集</a:t>
            </a:r>
            <a:r>
              <a:rPr lang="en-US" altLang="zh-CN" sz="2000" b="1" dirty="0"/>
              <a:t>E</a:t>
            </a:r>
            <a:r>
              <a:rPr lang="zh-CN" altLang="en-US" sz="2000" b="1" dirty="0"/>
              <a:t>中的两个集合，</a:t>
            </a:r>
            <a:r>
              <a:rPr lang="en-US" sz="2000" b="1" dirty="0"/>
              <a:t> 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表示元素</a:t>
            </a:r>
            <a:endParaRPr lang="en-US" altLang="zh-CN" sz="2000" b="1" dirty="0"/>
          </a:p>
          <a:p>
            <a:pPr algn="l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en-US" altLang="zh-CN" sz="2000" b="1" dirty="0"/>
              <a:t> </a:t>
            </a:r>
            <a:r>
              <a:rPr lang="zh-CN" altLang="en-US" sz="2000" b="1" dirty="0"/>
              <a:t>集合主要运算有：</a:t>
            </a:r>
          </a:p>
          <a:p>
            <a:pPr algn="l">
              <a:lnSpc>
                <a:spcPts val="3400"/>
              </a:lnSpc>
              <a:defRPr/>
            </a:pPr>
            <a:r>
              <a:rPr lang="en-US" altLang="zh-CN" sz="2000" b="1" dirty="0"/>
              <a:t>  </a:t>
            </a:r>
            <a:r>
              <a:rPr lang="en-US" altLang="zh-CN" sz="2000" b="1" dirty="0">
                <a:solidFill>
                  <a:schemeClr val="accent5"/>
                </a:solidFill>
              </a:rPr>
              <a:t>  </a:t>
            </a:r>
            <a:r>
              <a:rPr lang="zh-CN" altLang="en-US" sz="2000" b="1" dirty="0">
                <a:solidFill>
                  <a:schemeClr val="accent5"/>
                </a:solidFill>
                <a:latin typeface="黑体" pitchFamily="2" charset="-122"/>
                <a:ea typeface="黑体" pitchFamily="2" charset="-122"/>
              </a:rPr>
              <a:t>并集</a:t>
            </a:r>
            <a:r>
              <a:rPr lang="en-US" sz="2000" b="1" dirty="0">
                <a:solidFill>
                  <a:schemeClr val="accent5"/>
                </a:solidFill>
              </a:rPr>
              <a:t>	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∪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B	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中的全部元素组成</a:t>
            </a:r>
          </a:p>
          <a:p>
            <a:pPr algn="l">
              <a:lnSpc>
                <a:spcPts val="3400"/>
              </a:lnSpc>
              <a:defRPr/>
            </a:pPr>
            <a:r>
              <a:rPr lang="zh-CN" altLang="en-US" sz="2000" b="1" dirty="0">
                <a:solidFill>
                  <a:schemeClr val="accent5"/>
                </a:solidFill>
              </a:rPr>
              <a:t>    </a:t>
            </a:r>
            <a:r>
              <a:rPr lang="zh-CN" altLang="en-US" sz="2000" b="1" dirty="0">
                <a:solidFill>
                  <a:schemeClr val="accent5"/>
                </a:solidFill>
                <a:latin typeface="黑体" pitchFamily="2" charset="-122"/>
                <a:ea typeface="黑体" pitchFamily="2" charset="-122"/>
              </a:rPr>
              <a:t>交集</a:t>
            </a:r>
            <a:r>
              <a:rPr lang="en-US" sz="2000" b="1" dirty="0">
                <a:solidFill>
                  <a:schemeClr val="accent5"/>
                </a:solidFill>
              </a:rPr>
              <a:t>	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∩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B	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中的公共的组成</a:t>
            </a:r>
          </a:p>
          <a:p>
            <a:pPr algn="l">
              <a:lnSpc>
                <a:spcPts val="3400"/>
              </a:lnSpc>
              <a:defRPr/>
            </a:pPr>
            <a:r>
              <a:rPr lang="zh-CN" altLang="en-US" sz="2000" b="1" dirty="0">
                <a:solidFill>
                  <a:schemeClr val="accent5"/>
                </a:solidFill>
              </a:rPr>
              <a:t>    </a:t>
            </a:r>
            <a:r>
              <a:rPr lang="zh-CN" altLang="en-US" sz="2000" b="1" dirty="0">
                <a:solidFill>
                  <a:schemeClr val="accent5"/>
                </a:solidFill>
                <a:latin typeface="黑体" pitchFamily="2" charset="-122"/>
                <a:ea typeface="黑体" pitchFamily="2" charset="-122"/>
              </a:rPr>
              <a:t>差</a:t>
            </a:r>
            <a:r>
              <a:rPr lang="en-US" sz="2000" b="1" dirty="0">
                <a:solidFill>
                  <a:schemeClr val="accent5"/>
                </a:solidFill>
              </a:rPr>
              <a:t>	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A-B	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由属于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但不属于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的元素组成</a:t>
            </a:r>
          </a:p>
          <a:p>
            <a:pPr algn="l">
              <a:lnSpc>
                <a:spcPts val="3400"/>
              </a:lnSpc>
              <a:defRPr/>
            </a:pPr>
            <a:r>
              <a:rPr lang="zh-CN" altLang="en-US" sz="2000" b="1" dirty="0">
                <a:solidFill>
                  <a:schemeClr val="accent5"/>
                </a:solidFill>
              </a:rPr>
              <a:t>    </a:t>
            </a:r>
            <a:r>
              <a:rPr lang="zh-CN" altLang="en-US" sz="2000" b="1" dirty="0">
                <a:solidFill>
                  <a:schemeClr val="accent5"/>
                </a:solidFill>
                <a:latin typeface="黑体" pitchFamily="2" charset="-122"/>
                <a:ea typeface="黑体" pitchFamily="2" charset="-122"/>
              </a:rPr>
              <a:t>包含</a:t>
            </a:r>
            <a:r>
              <a:rPr lang="en-US" sz="2000" b="1" dirty="0">
                <a:solidFill>
                  <a:schemeClr val="accent5"/>
                </a:solidFill>
              </a:rPr>
              <a:t>	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     B	A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中的每个元素都在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中，</a:t>
            </a:r>
            <a:endParaRPr lang="en-US" altLang="zh-CN" sz="2000" b="1" dirty="0">
              <a:solidFill>
                <a:schemeClr val="accent5"/>
              </a:solidFill>
              <a:latin typeface="华文楷体" pitchFamily="2" charset="-122"/>
              <a:ea typeface="华文楷体" pitchFamily="2" charset="-122"/>
            </a:endParaRPr>
          </a:p>
          <a:p>
            <a:pPr algn="l">
              <a:lnSpc>
                <a:spcPts val="3400"/>
              </a:lnSpc>
              <a:defRPr/>
            </a:pPr>
            <a:r>
              <a:rPr lang="en-US" altLang="zh-CN" sz="2000" b="1" dirty="0">
                <a:solidFill>
                  <a:schemeClr val="accent5"/>
                </a:solidFill>
              </a:rPr>
              <a:t>		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称为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被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包含，或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包含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000" b="1" dirty="0">
                <a:solidFill>
                  <a:schemeClr val="accent5"/>
                </a:solidFill>
              </a:rPr>
              <a:t>	                                                               </a:t>
            </a:r>
            <a:endParaRPr lang="zh-CN" altLang="en-US" sz="2000" b="1" dirty="0">
              <a:solidFill>
                <a:schemeClr val="accent5"/>
              </a:solidFill>
            </a:endParaRPr>
          </a:p>
          <a:p>
            <a:pPr algn="l">
              <a:lnSpc>
                <a:spcPts val="3400"/>
              </a:lnSpc>
              <a:defRPr/>
            </a:pPr>
            <a:r>
              <a:rPr lang="zh-CN" altLang="en-US" sz="2000" b="1" dirty="0">
                <a:solidFill>
                  <a:schemeClr val="accent5"/>
                </a:solidFill>
              </a:rPr>
              <a:t>   </a:t>
            </a:r>
            <a:r>
              <a:rPr lang="zh-CN" altLang="en-US" sz="2000" b="1" dirty="0">
                <a:solidFill>
                  <a:schemeClr val="accent5"/>
                </a:solidFill>
                <a:latin typeface="黑体" pitchFamily="2" charset="-122"/>
                <a:ea typeface="黑体" pitchFamily="2" charset="-122"/>
              </a:rPr>
              <a:t> 补集</a:t>
            </a:r>
            <a:r>
              <a:rPr lang="en-US" sz="2000" b="1" dirty="0">
                <a:solidFill>
                  <a:schemeClr val="accent5"/>
                </a:solidFill>
              </a:rPr>
              <a:t>	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～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       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由全集中不在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的元素组成</a:t>
            </a:r>
          </a:p>
          <a:p>
            <a:pPr algn="l">
              <a:lnSpc>
                <a:spcPts val="3400"/>
              </a:lnSpc>
              <a:defRPr/>
            </a:pPr>
            <a:r>
              <a:rPr lang="zh-CN" altLang="en-US" sz="2000" b="1" dirty="0"/>
              <a:t>   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属于</a:t>
            </a:r>
            <a:r>
              <a:rPr lang="en-US" sz="2000" b="1" dirty="0"/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∈</a:t>
            </a:r>
            <a:r>
              <a:rPr lang="en-US" altLang="zh-CN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元素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中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67192" y="4076896"/>
            <a:ext cx="216036" cy="216037"/>
          </a:xfrm>
          <a:prstGeom prst="rect">
            <a:avLst/>
          </a:prstGeom>
          <a:solidFill>
            <a:srgbClr val="F2E68A"/>
          </a:solidFill>
          <a:ln w="9525" algn="ctr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4365104"/>
            <a:ext cx="21526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140" name="Text Box 60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14137" name="Rectangle 5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814086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14087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 = h ;</a:t>
            </a:r>
            <a:r>
              <a:rPr lang="en-US" altLang="zh-CN" sz="2000" b="1">
                <a:solidFill>
                  <a:srgbClr val="CC3300"/>
                </a:solidFill>
              </a:rPr>
              <a:t>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sz="2000" b="1">
                <a:solidFill>
                  <a:srgbClr val="CC3300"/>
                </a:solidFill>
              </a:rPr>
              <a:t>for( q = h ;  q-&gt;next != h ;  q = q-&gt;next ) ;</a:t>
            </a:r>
            <a:r>
              <a:rPr lang="en-US" altLang="zh-CN" sz="2000"/>
              <a:t>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14088" name="AutoShape 8"/>
          <p:cNvSpPr>
            <a:spLocks/>
          </p:cNvSpPr>
          <p:nvPr/>
        </p:nvSpPr>
        <p:spPr bwMode="auto">
          <a:xfrm>
            <a:off x="457200" y="1676400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12065"/>
              <a:gd name="adj5" fmla="val 139583"/>
              <a:gd name="adj6" fmla="val 13741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从表头开始操作</a:t>
            </a:r>
            <a:endParaRPr lang="zh-CN" altLang="en-US" sz="1800" b="1"/>
          </a:p>
        </p:txBody>
      </p:sp>
      <p:grpSp>
        <p:nvGrpSpPr>
          <p:cNvPr id="814089" name="Group 9"/>
          <p:cNvGrpSpPr>
            <a:grpSpLocks/>
          </p:cNvGrpSpPr>
          <p:nvPr/>
        </p:nvGrpSpPr>
        <p:grpSpPr bwMode="auto">
          <a:xfrm>
            <a:off x="622300" y="152400"/>
            <a:ext cx="8064500" cy="838200"/>
            <a:chOff x="392" y="96"/>
            <a:chExt cx="5080" cy="528"/>
          </a:xfrm>
        </p:grpSpPr>
        <p:grpSp>
          <p:nvGrpSpPr>
            <p:cNvPr id="814090" name="Group 10"/>
            <p:cNvGrpSpPr>
              <a:grpSpLocks/>
            </p:cNvGrpSpPr>
            <p:nvPr/>
          </p:nvGrpSpPr>
          <p:grpSpPr bwMode="auto">
            <a:xfrm>
              <a:off x="392" y="297"/>
              <a:ext cx="5080" cy="327"/>
              <a:chOff x="440" y="1392"/>
              <a:chExt cx="5080" cy="327"/>
            </a:xfrm>
          </p:grpSpPr>
          <p:sp>
            <p:nvSpPr>
              <p:cNvPr id="814091" name="Text Box 11"/>
              <p:cNvSpPr txBox="1">
                <a:spLocks noChangeArrowheads="1"/>
              </p:cNvSpPr>
              <p:nvPr/>
            </p:nvSpPr>
            <p:spPr bwMode="auto">
              <a:xfrm>
                <a:off x="440" y="139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h</a:t>
                </a:r>
              </a:p>
            </p:txBody>
          </p:sp>
          <p:grpSp>
            <p:nvGrpSpPr>
              <p:cNvPr id="814092" name="Group 12"/>
              <p:cNvGrpSpPr>
                <a:grpSpLocks/>
              </p:cNvGrpSpPr>
              <p:nvPr/>
            </p:nvGrpSpPr>
            <p:grpSpPr bwMode="auto">
              <a:xfrm>
                <a:off x="708" y="1575"/>
                <a:ext cx="4812" cy="144"/>
                <a:chOff x="708" y="1575"/>
                <a:chExt cx="4812" cy="144"/>
              </a:xfrm>
            </p:grpSpPr>
            <p:grpSp>
              <p:nvGrpSpPr>
                <p:cNvPr id="814093" name="Group 13"/>
                <p:cNvGrpSpPr>
                  <a:grpSpLocks/>
                </p:cNvGrpSpPr>
                <p:nvPr/>
              </p:nvGrpSpPr>
              <p:grpSpPr bwMode="auto">
                <a:xfrm>
                  <a:off x="948" y="1575"/>
                  <a:ext cx="432" cy="144"/>
                  <a:chOff x="4224" y="2492"/>
                  <a:chExt cx="432" cy="144"/>
                </a:xfrm>
              </p:grpSpPr>
              <p:sp>
                <p:nvSpPr>
                  <p:cNvPr id="81409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1</a:t>
                    </a:r>
                  </a:p>
                </p:txBody>
              </p:sp>
              <p:sp>
                <p:nvSpPr>
                  <p:cNvPr id="814095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4096" name="Line 16"/>
                <p:cNvSpPr>
                  <a:spLocks noChangeShapeType="1"/>
                </p:cNvSpPr>
                <p:nvPr/>
              </p:nvSpPr>
              <p:spPr bwMode="auto">
                <a:xfrm>
                  <a:off x="708" y="158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14097" name="Group 17"/>
                <p:cNvGrpSpPr>
                  <a:grpSpLocks/>
                </p:cNvGrpSpPr>
                <p:nvPr/>
              </p:nvGrpSpPr>
              <p:grpSpPr bwMode="auto">
                <a:xfrm>
                  <a:off x="1284" y="1575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81409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4099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2</a:t>
                      </a:r>
                    </a:p>
                  </p:txBody>
                </p:sp>
                <p:sp>
                  <p:nvSpPr>
                    <p:cNvPr id="814100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4101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4102" name="Group 22"/>
                <p:cNvGrpSpPr>
                  <a:grpSpLocks/>
                </p:cNvGrpSpPr>
                <p:nvPr/>
              </p:nvGrpSpPr>
              <p:grpSpPr bwMode="auto">
                <a:xfrm>
                  <a:off x="1860" y="1575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814103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4104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3</a:t>
                      </a:r>
                    </a:p>
                  </p:txBody>
                </p:sp>
                <p:sp>
                  <p:nvSpPr>
                    <p:cNvPr id="814105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410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4107" name="Group 27"/>
                <p:cNvGrpSpPr>
                  <a:grpSpLocks/>
                </p:cNvGrpSpPr>
                <p:nvPr/>
              </p:nvGrpSpPr>
              <p:grpSpPr bwMode="auto">
                <a:xfrm>
                  <a:off x="2436" y="1575"/>
                  <a:ext cx="672" cy="144"/>
                  <a:chOff x="2688" y="1680"/>
                  <a:chExt cx="672" cy="144"/>
                </a:xfrm>
              </p:grpSpPr>
              <p:grpSp>
                <p:nvGrpSpPr>
                  <p:cNvPr id="814108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928" y="1680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4109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4</a:t>
                      </a:r>
                    </a:p>
                  </p:txBody>
                </p:sp>
                <p:sp>
                  <p:nvSpPr>
                    <p:cNvPr id="814110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411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4112" name="Group 32"/>
                <p:cNvGrpSpPr>
                  <a:grpSpLocks/>
                </p:cNvGrpSpPr>
                <p:nvPr/>
              </p:nvGrpSpPr>
              <p:grpSpPr bwMode="auto">
                <a:xfrm>
                  <a:off x="3012" y="1575"/>
                  <a:ext cx="672" cy="144"/>
                  <a:chOff x="3312" y="1680"/>
                  <a:chExt cx="672" cy="144"/>
                </a:xfrm>
              </p:grpSpPr>
              <p:sp>
                <p:nvSpPr>
                  <p:cNvPr id="8141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5</a:t>
                    </a:r>
                  </a:p>
                </p:txBody>
              </p:sp>
              <p:sp>
                <p:nvSpPr>
                  <p:cNvPr id="81411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115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4116" name="Group 36"/>
                <p:cNvGrpSpPr>
                  <a:grpSpLocks/>
                </p:cNvGrpSpPr>
                <p:nvPr/>
              </p:nvGrpSpPr>
              <p:grpSpPr bwMode="auto">
                <a:xfrm>
                  <a:off x="3588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4117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6    </a:t>
                    </a:r>
                  </a:p>
                </p:txBody>
              </p:sp>
              <p:sp>
                <p:nvSpPr>
                  <p:cNvPr id="81411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11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4120" name="Group 40"/>
                <p:cNvGrpSpPr>
                  <a:grpSpLocks/>
                </p:cNvGrpSpPr>
                <p:nvPr/>
              </p:nvGrpSpPr>
              <p:grpSpPr bwMode="auto">
                <a:xfrm>
                  <a:off x="4164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412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7    </a:t>
                    </a:r>
                  </a:p>
                </p:txBody>
              </p:sp>
              <p:sp>
                <p:nvSpPr>
                  <p:cNvPr id="81412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123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4124" name="Group 44"/>
                <p:cNvGrpSpPr>
                  <a:grpSpLocks/>
                </p:cNvGrpSpPr>
                <p:nvPr/>
              </p:nvGrpSpPr>
              <p:grpSpPr bwMode="auto">
                <a:xfrm>
                  <a:off x="4740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412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8    </a:t>
                    </a:r>
                  </a:p>
                </p:txBody>
              </p:sp>
              <p:sp>
                <p:nvSpPr>
                  <p:cNvPr id="81412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12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4128" name="Line 48"/>
                <p:cNvSpPr>
                  <a:spLocks noChangeShapeType="1"/>
                </p:cNvSpPr>
                <p:nvPr/>
              </p:nvSpPr>
              <p:spPr bwMode="auto">
                <a:xfrm>
                  <a:off x="5328" y="1647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814129" name="AutoShape 49"/>
                <p:cNvCxnSpPr>
                  <a:cxnSpLocks noChangeShapeType="1"/>
                  <a:stCxn id="814128" idx="1"/>
                  <a:endCxn id="814094" idx="1"/>
                </p:cNvCxnSpPr>
                <p:nvPr/>
              </p:nvCxnSpPr>
              <p:spPr bwMode="auto">
                <a:xfrm rot="5400000">
                  <a:off x="3233" y="-638"/>
                  <a:ext cx="1" cy="4572"/>
                </a:xfrm>
                <a:prstGeom prst="bentConnector4">
                  <a:avLst>
                    <a:gd name="adj1" fmla="val 29699995"/>
                    <a:gd name="adj2" fmla="val 103148"/>
                  </a:avLst>
                </a:prstGeom>
                <a:noFill/>
                <a:ln w="12700">
                  <a:solidFill>
                    <a:srgbClr val="FF3300"/>
                  </a:solidFill>
                  <a:miter lim="800000"/>
                  <a:headEnd/>
                  <a:tailEnd type="stealth" w="lg" len="lg"/>
                </a:ln>
                <a:effectLst/>
              </p:spPr>
            </p:cxnSp>
          </p:grpSp>
        </p:grpSp>
        <p:grpSp>
          <p:nvGrpSpPr>
            <p:cNvPr id="814130" name="Group 50"/>
            <p:cNvGrpSpPr>
              <a:grpSpLocks/>
            </p:cNvGrpSpPr>
            <p:nvPr/>
          </p:nvGrpSpPr>
          <p:grpSpPr bwMode="auto">
            <a:xfrm>
              <a:off x="5044" y="96"/>
              <a:ext cx="188" cy="384"/>
              <a:chOff x="4996" y="1248"/>
              <a:chExt cx="188" cy="384"/>
            </a:xfrm>
          </p:grpSpPr>
          <p:sp>
            <p:nvSpPr>
              <p:cNvPr id="814131" name="Line 51"/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4132" name="Text Box 52"/>
              <p:cNvSpPr txBox="1">
                <a:spLocks noChangeArrowheads="1"/>
              </p:cNvSpPr>
              <p:nvPr/>
            </p:nvSpPr>
            <p:spPr bwMode="auto">
              <a:xfrm>
                <a:off x="4996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i="1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814133" name="Group 53"/>
            <p:cNvGrpSpPr>
              <a:grpSpLocks/>
            </p:cNvGrpSpPr>
            <p:nvPr/>
          </p:nvGrpSpPr>
          <p:grpSpPr bwMode="auto">
            <a:xfrm>
              <a:off x="1012" y="96"/>
              <a:ext cx="188" cy="384"/>
              <a:chOff x="960" y="1248"/>
              <a:chExt cx="188" cy="384"/>
            </a:xfrm>
          </p:grpSpPr>
          <p:sp>
            <p:nvSpPr>
              <p:cNvPr id="814134" name="Line 54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4135" name="Text Box 55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</p:grpSp>
      <p:sp>
        <p:nvSpPr>
          <p:cNvPr id="814136" name="Oval 56"/>
          <p:cNvSpPr>
            <a:spLocks noChangeArrowheads="1"/>
          </p:cNvSpPr>
          <p:nvPr/>
        </p:nvSpPr>
        <p:spPr bwMode="auto">
          <a:xfrm>
            <a:off x="1219200" y="152400"/>
            <a:ext cx="1066800" cy="838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8" grpId="0" animBg="1" autoUpdateAnimBg="0"/>
      <p:bldP spid="814136" grpId="0" animBg="1"/>
    </p:bld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64" name="Text Box 60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15161" name="Rectangle 5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815110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15111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CC3300"/>
                </a:solidFill>
              </a:rPr>
              <a:t>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for( q = h ;  q-&gt;next != h ;  q = q-&gt;next ) ;</a:t>
            </a:r>
            <a:r>
              <a:rPr lang="en-US" altLang="zh-CN" sz="2000"/>
              <a:t>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15112" name="AutoShape 8"/>
          <p:cNvSpPr>
            <a:spLocks/>
          </p:cNvSpPr>
          <p:nvPr/>
        </p:nvSpPr>
        <p:spPr bwMode="auto">
          <a:xfrm>
            <a:off x="457200" y="1676400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28037"/>
              <a:gd name="adj5" fmla="val 158333"/>
              <a:gd name="adj6" fmla="val 20477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寻找</a:t>
            </a:r>
            <a:r>
              <a:rPr lang="en-US" altLang="zh-CN" sz="1800" b="1">
                <a:latin typeface="宋体" pitchFamily="2" charset="-122"/>
              </a:rPr>
              <a:t>p</a:t>
            </a:r>
            <a:r>
              <a:rPr lang="zh-CN" altLang="en-US" sz="1800" b="1">
                <a:latin typeface="宋体" pitchFamily="2" charset="-122"/>
              </a:rPr>
              <a:t>的前驱</a:t>
            </a:r>
            <a:r>
              <a:rPr lang="en-US" altLang="zh-CN" sz="1800" b="1">
                <a:latin typeface="宋体" pitchFamily="2" charset="-122"/>
              </a:rPr>
              <a:t>q</a:t>
            </a:r>
            <a:endParaRPr lang="en-US" altLang="zh-CN" sz="1800" b="1"/>
          </a:p>
        </p:txBody>
      </p:sp>
      <p:grpSp>
        <p:nvGrpSpPr>
          <p:cNvPr id="815113" name="Group 9"/>
          <p:cNvGrpSpPr>
            <a:grpSpLocks/>
          </p:cNvGrpSpPr>
          <p:nvPr/>
        </p:nvGrpSpPr>
        <p:grpSpPr bwMode="auto">
          <a:xfrm>
            <a:off x="622300" y="152400"/>
            <a:ext cx="8064500" cy="838200"/>
            <a:chOff x="392" y="96"/>
            <a:chExt cx="5080" cy="528"/>
          </a:xfrm>
        </p:grpSpPr>
        <p:grpSp>
          <p:nvGrpSpPr>
            <p:cNvPr id="815114" name="Group 10"/>
            <p:cNvGrpSpPr>
              <a:grpSpLocks/>
            </p:cNvGrpSpPr>
            <p:nvPr/>
          </p:nvGrpSpPr>
          <p:grpSpPr bwMode="auto">
            <a:xfrm>
              <a:off x="392" y="297"/>
              <a:ext cx="5080" cy="327"/>
              <a:chOff x="440" y="1392"/>
              <a:chExt cx="5080" cy="327"/>
            </a:xfrm>
          </p:grpSpPr>
          <p:sp>
            <p:nvSpPr>
              <p:cNvPr id="815115" name="Text Box 11"/>
              <p:cNvSpPr txBox="1">
                <a:spLocks noChangeArrowheads="1"/>
              </p:cNvSpPr>
              <p:nvPr/>
            </p:nvSpPr>
            <p:spPr bwMode="auto">
              <a:xfrm>
                <a:off x="440" y="139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h</a:t>
                </a:r>
              </a:p>
            </p:txBody>
          </p:sp>
          <p:grpSp>
            <p:nvGrpSpPr>
              <p:cNvPr id="815116" name="Group 12"/>
              <p:cNvGrpSpPr>
                <a:grpSpLocks/>
              </p:cNvGrpSpPr>
              <p:nvPr/>
            </p:nvGrpSpPr>
            <p:grpSpPr bwMode="auto">
              <a:xfrm>
                <a:off x="708" y="1575"/>
                <a:ext cx="4812" cy="144"/>
                <a:chOff x="708" y="1575"/>
                <a:chExt cx="4812" cy="144"/>
              </a:xfrm>
            </p:grpSpPr>
            <p:grpSp>
              <p:nvGrpSpPr>
                <p:cNvPr id="815117" name="Group 13"/>
                <p:cNvGrpSpPr>
                  <a:grpSpLocks/>
                </p:cNvGrpSpPr>
                <p:nvPr/>
              </p:nvGrpSpPr>
              <p:grpSpPr bwMode="auto">
                <a:xfrm>
                  <a:off x="948" y="1575"/>
                  <a:ext cx="432" cy="144"/>
                  <a:chOff x="4224" y="2492"/>
                  <a:chExt cx="432" cy="144"/>
                </a:xfrm>
              </p:grpSpPr>
              <p:sp>
                <p:nvSpPr>
                  <p:cNvPr id="81511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1</a:t>
                    </a:r>
                  </a:p>
                </p:txBody>
              </p:sp>
              <p:sp>
                <p:nvSpPr>
                  <p:cNvPr id="81511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5120" name="Line 16"/>
                <p:cNvSpPr>
                  <a:spLocks noChangeShapeType="1"/>
                </p:cNvSpPr>
                <p:nvPr/>
              </p:nvSpPr>
              <p:spPr bwMode="auto">
                <a:xfrm>
                  <a:off x="708" y="158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15121" name="Group 17"/>
                <p:cNvGrpSpPr>
                  <a:grpSpLocks/>
                </p:cNvGrpSpPr>
                <p:nvPr/>
              </p:nvGrpSpPr>
              <p:grpSpPr bwMode="auto">
                <a:xfrm>
                  <a:off x="1284" y="1575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81512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5123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2</a:t>
                      </a:r>
                    </a:p>
                  </p:txBody>
                </p:sp>
                <p:sp>
                  <p:nvSpPr>
                    <p:cNvPr id="815124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512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5126" name="Group 22"/>
                <p:cNvGrpSpPr>
                  <a:grpSpLocks/>
                </p:cNvGrpSpPr>
                <p:nvPr/>
              </p:nvGrpSpPr>
              <p:grpSpPr bwMode="auto">
                <a:xfrm>
                  <a:off x="1860" y="1575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81512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5128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3</a:t>
                      </a:r>
                    </a:p>
                  </p:txBody>
                </p:sp>
                <p:sp>
                  <p:nvSpPr>
                    <p:cNvPr id="815129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513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5131" name="Group 27"/>
                <p:cNvGrpSpPr>
                  <a:grpSpLocks/>
                </p:cNvGrpSpPr>
                <p:nvPr/>
              </p:nvGrpSpPr>
              <p:grpSpPr bwMode="auto">
                <a:xfrm>
                  <a:off x="2436" y="1575"/>
                  <a:ext cx="672" cy="144"/>
                  <a:chOff x="2688" y="1680"/>
                  <a:chExt cx="672" cy="144"/>
                </a:xfrm>
              </p:grpSpPr>
              <p:grpSp>
                <p:nvGrpSpPr>
                  <p:cNvPr id="815132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928" y="1680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5133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4</a:t>
                      </a:r>
                    </a:p>
                  </p:txBody>
                </p:sp>
                <p:sp>
                  <p:nvSpPr>
                    <p:cNvPr id="815134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513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5136" name="Group 32"/>
                <p:cNvGrpSpPr>
                  <a:grpSpLocks/>
                </p:cNvGrpSpPr>
                <p:nvPr/>
              </p:nvGrpSpPr>
              <p:grpSpPr bwMode="auto">
                <a:xfrm>
                  <a:off x="3012" y="1575"/>
                  <a:ext cx="672" cy="144"/>
                  <a:chOff x="3312" y="1680"/>
                  <a:chExt cx="672" cy="144"/>
                </a:xfrm>
              </p:grpSpPr>
              <p:sp>
                <p:nvSpPr>
                  <p:cNvPr id="81513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5</a:t>
                    </a:r>
                  </a:p>
                </p:txBody>
              </p:sp>
              <p:sp>
                <p:nvSpPr>
                  <p:cNvPr id="81513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13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5140" name="Group 36"/>
                <p:cNvGrpSpPr>
                  <a:grpSpLocks/>
                </p:cNvGrpSpPr>
                <p:nvPr/>
              </p:nvGrpSpPr>
              <p:grpSpPr bwMode="auto">
                <a:xfrm>
                  <a:off x="3588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514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6    </a:t>
                    </a:r>
                  </a:p>
                </p:txBody>
              </p:sp>
              <p:sp>
                <p:nvSpPr>
                  <p:cNvPr id="81514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14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5144" name="Group 40"/>
                <p:cNvGrpSpPr>
                  <a:grpSpLocks/>
                </p:cNvGrpSpPr>
                <p:nvPr/>
              </p:nvGrpSpPr>
              <p:grpSpPr bwMode="auto">
                <a:xfrm>
                  <a:off x="4164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514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7    </a:t>
                    </a:r>
                  </a:p>
                </p:txBody>
              </p:sp>
              <p:sp>
                <p:nvSpPr>
                  <p:cNvPr id="815146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147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5148" name="Group 44"/>
                <p:cNvGrpSpPr>
                  <a:grpSpLocks/>
                </p:cNvGrpSpPr>
                <p:nvPr/>
              </p:nvGrpSpPr>
              <p:grpSpPr bwMode="auto">
                <a:xfrm>
                  <a:off x="4740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5149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8    </a:t>
                    </a:r>
                  </a:p>
                </p:txBody>
              </p:sp>
              <p:sp>
                <p:nvSpPr>
                  <p:cNvPr id="81515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151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5152" name="Line 48"/>
                <p:cNvSpPr>
                  <a:spLocks noChangeShapeType="1"/>
                </p:cNvSpPr>
                <p:nvPr/>
              </p:nvSpPr>
              <p:spPr bwMode="auto">
                <a:xfrm>
                  <a:off x="5328" y="1647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815153" name="AutoShape 49"/>
                <p:cNvCxnSpPr>
                  <a:cxnSpLocks noChangeShapeType="1"/>
                  <a:stCxn id="815152" idx="1"/>
                  <a:endCxn id="815118" idx="1"/>
                </p:cNvCxnSpPr>
                <p:nvPr/>
              </p:nvCxnSpPr>
              <p:spPr bwMode="auto">
                <a:xfrm rot="5400000">
                  <a:off x="3233" y="-638"/>
                  <a:ext cx="1" cy="4572"/>
                </a:xfrm>
                <a:prstGeom prst="bentConnector4">
                  <a:avLst>
                    <a:gd name="adj1" fmla="val 29699995"/>
                    <a:gd name="adj2" fmla="val 103148"/>
                  </a:avLst>
                </a:prstGeom>
                <a:noFill/>
                <a:ln w="12700">
                  <a:solidFill>
                    <a:srgbClr val="FF3300"/>
                  </a:solidFill>
                  <a:miter lim="800000"/>
                  <a:headEnd/>
                  <a:tailEnd type="stealth" w="lg" len="lg"/>
                </a:ln>
                <a:effectLst/>
              </p:spPr>
            </p:cxnSp>
          </p:grpSp>
        </p:grpSp>
        <p:grpSp>
          <p:nvGrpSpPr>
            <p:cNvPr id="815154" name="Group 50"/>
            <p:cNvGrpSpPr>
              <a:grpSpLocks/>
            </p:cNvGrpSpPr>
            <p:nvPr/>
          </p:nvGrpSpPr>
          <p:grpSpPr bwMode="auto">
            <a:xfrm>
              <a:off x="5044" y="96"/>
              <a:ext cx="188" cy="384"/>
              <a:chOff x="4996" y="1248"/>
              <a:chExt cx="188" cy="384"/>
            </a:xfrm>
          </p:grpSpPr>
          <p:sp>
            <p:nvSpPr>
              <p:cNvPr id="815155" name="Line 51"/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5156" name="Text Box 52"/>
              <p:cNvSpPr txBox="1">
                <a:spLocks noChangeArrowheads="1"/>
              </p:cNvSpPr>
              <p:nvPr/>
            </p:nvSpPr>
            <p:spPr bwMode="auto">
              <a:xfrm>
                <a:off x="4996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i="1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815157" name="Group 53"/>
            <p:cNvGrpSpPr>
              <a:grpSpLocks/>
            </p:cNvGrpSpPr>
            <p:nvPr/>
          </p:nvGrpSpPr>
          <p:grpSpPr bwMode="auto">
            <a:xfrm>
              <a:off x="1012" y="96"/>
              <a:ext cx="188" cy="384"/>
              <a:chOff x="960" y="1248"/>
              <a:chExt cx="188" cy="384"/>
            </a:xfrm>
          </p:grpSpPr>
          <p:sp>
            <p:nvSpPr>
              <p:cNvPr id="815158" name="Line 54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5159" name="Text Box 55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</p:grpSp>
      <p:sp>
        <p:nvSpPr>
          <p:cNvPr id="815160" name="Oval 56"/>
          <p:cNvSpPr>
            <a:spLocks noChangeArrowheads="1"/>
          </p:cNvSpPr>
          <p:nvPr/>
        </p:nvSpPr>
        <p:spPr bwMode="auto">
          <a:xfrm>
            <a:off x="7620000" y="152400"/>
            <a:ext cx="1066800" cy="838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12" grpId="0" animBg="1" autoUpdateAnimBg="0"/>
      <p:bldP spid="815160" grpId="0" animBg="1"/>
    </p:bld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88" name="Text Box 60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16184" name="Rectangle 5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816134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16135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16136" name="AutoShape 8"/>
          <p:cNvSpPr>
            <a:spLocks/>
          </p:cNvSpPr>
          <p:nvPr/>
        </p:nvSpPr>
        <p:spPr bwMode="auto">
          <a:xfrm>
            <a:off x="228600" y="1752600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25523"/>
              <a:gd name="adj5" fmla="val 211199"/>
              <a:gd name="adj6" fmla="val 19444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寻找开始位置</a:t>
            </a:r>
            <a:endParaRPr lang="zh-CN" altLang="en-US" sz="1800" b="1"/>
          </a:p>
        </p:txBody>
      </p:sp>
      <p:grpSp>
        <p:nvGrpSpPr>
          <p:cNvPr id="816137" name="Group 9"/>
          <p:cNvGrpSpPr>
            <a:grpSpLocks/>
          </p:cNvGrpSpPr>
          <p:nvPr/>
        </p:nvGrpSpPr>
        <p:grpSpPr bwMode="auto">
          <a:xfrm>
            <a:off x="622300" y="152400"/>
            <a:ext cx="8064500" cy="838200"/>
            <a:chOff x="392" y="96"/>
            <a:chExt cx="5080" cy="528"/>
          </a:xfrm>
        </p:grpSpPr>
        <p:grpSp>
          <p:nvGrpSpPr>
            <p:cNvPr id="816138" name="Group 10"/>
            <p:cNvGrpSpPr>
              <a:grpSpLocks/>
            </p:cNvGrpSpPr>
            <p:nvPr/>
          </p:nvGrpSpPr>
          <p:grpSpPr bwMode="auto">
            <a:xfrm>
              <a:off x="392" y="297"/>
              <a:ext cx="5080" cy="327"/>
              <a:chOff x="440" y="1392"/>
              <a:chExt cx="5080" cy="327"/>
            </a:xfrm>
          </p:grpSpPr>
          <p:sp>
            <p:nvSpPr>
              <p:cNvPr id="816139" name="Text Box 11"/>
              <p:cNvSpPr txBox="1">
                <a:spLocks noChangeArrowheads="1"/>
              </p:cNvSpPr>
              <p:nvPr/>
            </p:nvSpPr>
            <p:spPr bwMode="auto">
              <a:xfrm>
                <a:off x="440" y="139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h</a:t>
                </a:r>
              </a:p>
            </p:txBody>
          </p:sp>
          <p:grpSp>
            <p:nvGrpSpPr>
              <p:cNvPr id="816140" name="Group 12"/>
              <p:cNvGrpSpPr>
                <a:grpSpLocks/>
              </p:cNvGrpSpPr>
              <p:nvPr/>
            </p:nvGrpSpPr>
            <p:grpSpPr bwMode="auto">
              <a:xfrm>
                <a:off x="708" y="1575"/>
                <a:ext cx="4812" cy="144"/>
                <a:chOff x="708" y="1575"/>
                <a:chExt cx="4812" cy="144"/>
              </a:xfrm>
            </p:grpSpPr>
            <p:grpSp>
              <p:nvGrpSpPr>
                <p:cNvPr id="816141" name="Group 13"/>
                <p:cNvGrpSpPr>
                  <a:grpSpLocks/>
                </p:cNvGrpSpPr>
                <p:nvPr/>
              </p:nvGrpSpPr>
              <p:grpSpPr bwMode="auto">
                <a:xfrm>
                  <a:off x="948" y="1575"/>
                  <a:ext cx="432" cy="144"/>
                  <a:chOff x="4224" y="2492"/>
                  <a:chExt cx="432" cy="144"/>
                </a:xfrm>
              </p:grpSpPr>
              <p:sp>
                <p:nvSpPr>
                  <p:cNvPr id="81614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1</a:t>
                    </a:r>
                  </a:p>
                </p:txBody>
              </p:sp>
              <p:sp>
                <p:nvSpPr>
                  <p:cNvPr id="81614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6144" name="Line 16"/>
                <p:cNvSpPr>
                  <a:spLocks noChangeShapeType="1"/>
                </p:cNvSpPr>
                <p:nvPr/>
              </p:nvSpPr>
              <p:spPr bwMode="auto">
                <a:xfrm>
                  <a:off x="708" y="158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16145" name="Group 17"/>
                <p:cNvGrpSpPr>
                  <a:grpSpLocks/>
                </p:cNvGrpSpPr>
                <p:nvPr/>
              </p:nvGrpSpPr>
              <p:grpSpPr bwMode="auto">
                <a:xfrm>
                  <a:off x="1284" y="1575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816146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6147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2</a:t>
                      </a:r>
                    </a:p>
                  </p:txBody>
                </p:sp>
                <p:sp>
                  <p:nvSpPr>
                    <p:cNvPr id="81614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614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6150" name="Group 22"/>
                <p:cNvGrpSpPr>
                  <a:grpSpLocks/>
                </p:cNvGrpSpPr>
                <p:nvPr/>
              </p:nvGrpSpPr>
              <p:grpSpPr bwMode="auto">
                <a:xfrm>
                  <a:off x="1860" y="1575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816151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6152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3</a:t>
                      </a:r>
                    </a:p>
                  </p:txBody>
                </p:sp>
                <p:sp>
                  <p:nvSpPr>
                    <p:cNvPr id="816153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615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6155" name="Group 27"/>
                <p:cNvGrpSpPr>
                  <a:grpSpLocks/>
                </p:cNvGrpSpPr>
                <p:nvPr/>
              </p:nvGrpSpPr>
              <p:grpSpPr bwMode="auto">
                <a:xfrm>
                  <a:off x="2436" y="1575"/>
                  <a:ext cx="672" cy="144"/>
                  <a:chOff x="2688" y="1680"/>
                  <a:chExt cx="672" cy="144"/>
                </a:xfrm>
              </p:grpSpPr>
              <p:grpSp>
                <p:nvGrpSpPr>
                  <p:cNvPr id="816156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928" y="1680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6157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4</a:t>
                      </a:r>
                    </a:p>
                  </p:txBody>
                </p:sp>
                <p:sp>
                  <p:nvSpPr>
                    <p:cNvPr id="816158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615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6160" name="Group 32"/>
                <p:cNvGrpSpPr>
                  <a:grpSpLocks/>
                </p:cNvGrpSpPr>
                <p:nvPr/>
              </p:nvGrpSpPr>
              <p:grpSpPr bwMode="auto">
                <a:xfrm>
                  <a:off x="3012" y="1575"/>
                  <a:ext cx="672" cy="144"/>
                  <a:chOff x="3312" y="1680"/>
                  <a:chExt cx="672" cy="144"/>
                </a:xfrm>
              </p:grpSpPr>
              <p:sp>
                <p:nvSpPr>
                  <p:cNvPr id="81616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5</a:t>
                    </a:r>
                  </a:p>
                </p:txBody>
              </p:sp>
              <p:sp>
                <p:nvSpPr>
                  <p:cNvPr id="81616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16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6164" name="Group 36"/>
                <p:cNvGrpSpPr>
                  <a:grpSpLocks/>
                </p:cNvGrpSpPr>
                <p:nvPr/>
              </p:nvGrpSpPr>
              <p:grpSpPr bwMode="auto">
                <a:xfrm>
                  <a:off x="3588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6165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6    </a:t>
                    </a:r>
                  </a:p>
                </p:txBody>
              </p:sp>
              <p:sp>
                <p:nvSpPr>
                  <p:cNvPr id="81616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16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6168" name="Group 40"/>
                <p:cNvGrpSpPr>
                  <a:grpSpLocks/>
                </p:cNvGrpSpPr>
                <p:nvPr/>
              </p:nvGrpSpPr>
              <p:grpSpPr bwMode="auto">
                <a:xfrm>
                  <a:off x="4164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616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7    </a:t>
                    </a:r>
                  </a:p>
                </p:txBody>
              </p:sp>
              <p:sp>
                <p:nvSpPr>
                  <p:cNvPr id="81617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17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6172" name="Group 44"/>
                <p:cNvGrpSpPr>
                  <a:grpSpLocks/>
                </p:cNvGrpSpPr>
                <p:nvPr/>
              </p:nvGrpSpPr>
              <p:grpSpPr bwMode="auto">
                <a:xfrm>
                  <a:off x="4740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617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8    </a:t>
                    </a:r>
                  </a:p>
                </p:txBody>
              </p:sp>
              <p:sp>
                <p:nvSpPr>
                  <p:cNvPr id="81617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175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6176" name="Line 48"/>
                <p:cNvSpPr>
                  <a:spLocks noChangeShapeType="1"/>
                </p:cNvSpPr>
                <p:nvPr/>
              </p:nvSpPr>
              <p:spPr bwMode="auto">
                <a:xfrm>
                  <a:off x="5328" y="1647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816177" name="AutoShape 49"/>
                <p:cNvCxnSpPr>
                  <a:cxnSpLocks noChangeShapeType="1"/>
                  <a:stCxn id="816176" idx="1"/>
                  <a:endCxn id="816142" idx="1"/>
                </p:cNvCxnSpPr>
                <p:nvPr/>
              </p:nvCxnSpPr>
              <p:spPr bwMode="auto">
                <a:xfrm rot="5400000">
                  <a:off x="3233" y="-638"/>
                  <a:ext cx="1" cy="4572"/>
                </a:xfrm>
                <a:prstGeom prst="bentConnector4">
                  <a:avLst>
                    <a:gd name="adj1" fmla="val 29699995"/>
                    <a:gd name="adj2" fmla="val 103148"/>
                  </a:avLst>
                </a:prstGeom>
                <a:noFill/>
                <a:ln w="12700">
                  <a:solidFill>
                    <a:srgbClr val="FF3300"/>
                  </a:solidFill>
                  <a:miter lim="800000"/>
                  <a:headEnd/>
                  <a:tailEnd type="stealth" w="lg" len="lg"/>
                </a:ln>
                <a:effectLst/>
              </p:spPr>
            </p:cxnSp>
          </p:grpSp>
        </p:grpSp>
        <p:grpSp>
          <p:nvGrpSpPr>
            <p:cNvPr id="816178" name="Group 50"/>
            <p:cNvGrpSpPr>
              <a:grpSpLocks/>
            </p:cNvGrpSpPr>
            <p:nvPr/>
          </p:nvGrpSpPr>
          <p:grpSpPr bwMode="auto">
            <a:xfrm>
              <a:off x="5044" y="96"/>
              <a:ext cx="188" cy="384"/>
              <a:chOff x="4996" y="1248"/>
              <a:chExt cx="188" cy="384"/>
            </a:xfrm>
          </p:grpSpPr>
          <p:sp>
            <p:nvSpPr>
              <p:cNvPr id="816179" name="Line 51"/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6180" name="Text Box 52"/>
              <p:cNvSpPr txBox="1">
                <a:spLocks noChangeArrowheads="1"/>
              </p:cNvSpPr>
              <p:nvPr/>
            </p:nvSpPr>
            <p:spPr bwMode="auto">
              <a:xfrm>
                <a:off x="4996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i="1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816181" name="Group 53"/>
            <p:cNvGrpSpPr>
              <a:grpSpLocks/>
            </p:cNvGrpSpPr>
            <p:nvPr/>
          </p:nvGrpSpPr>
          <p:grpSpPr bwMode="auto">
            <a:xfrm>
              <a:off x="1012" y="96"/>
              <a:ext cx="188" cy="384"/>
              <a:chOff x="960" y="1248"/>
              <a:chExt cx="188" cy="384"/>
            </a:xfrm>
          </p:grpSpPr>
          <p:sp>
            <p:nvSpPr>
              <p:cNvPr id="816182" name="Line 54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6183" name="Text Box 55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6" grpId="0" animBg="1" autoUpdateAnimBg="0"/>
    </p:bld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211" name="Text Box 59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17158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17159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17160" name="AutoShape 8"/>
          <p:cNvSpPr>
            <a:spLocks/>
          </p:cNvSpPr>
          <p:nvPr/>
        </p:nvSpPr>
        <p:spPr bwMode="auto">
          <a:xfrm>
            <a:off x="228600" y="1752600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25523"/>
              <a:gd name="adj5" fmla="val 211199"/>
              <a:gd name="adj6" fmla="val 19444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寻找开始位置</a:t>
            </a:r>
            <a:endParaRPr lang="zh-CN" altLang="en-US" sz="1800" b="1"/>
          </a:p>
        </p:txBody>
      </p:sp>
      <p:grpSp>
        <p:nvGrpSpPr>
          <p:cNvPr id="817161" name="Group 9"/>
          <p:cNvGrpSpPr>
            <a:grpSpLocks/>
          </p:cNvGrpSpPr>
          <p:nvPr/>
        </p:nvGrpSpPr>
        <p:grpSpPr bwMode="auto">
          <a:xfrm>
            <a:off x="1371600" y="152400"/>
            <a:ext cx="1447800" cy="609600"/>
            <a:chOff x="1392" y="96"/>
            <a:chExt cx="912" cy="384"/>
          </a:xfrm>
        </p:grpSpPr>
        <p:grpSp>
          <p:nvGrpSpPr>
            <p:cNvPr id="817162" name="Group 10"/>
            <p:cNvGrpSpPr>
              <a:grpSpLocks/>
            </p:cNvGrpSpPr>
            <p:nvPr/>
          </p:nvGrpSpPr>
          <p:grpSpPr bwMode="auto">
            <a:xfrm>
              <a:off x="1392" y="96"/>
              <a:ext cx="188" cy="384"/>
              <a:chOff x="4996" y="1248"/>
              <a:chExt cx="188" cy="384"/>
            </a:xfrm>
          </p:grpSpPr>
          <p:sp>
            <p:nvSpPr>
              <p:cNvPr id="817163" name="Line 11"/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7164" name="Text Box 12"/>
              <p:cNvSpPr txBox="1">
                <a:spLocks noChangeArrowheads="1"/>
              </p:cNvSpPr>
              <p:nvPr/>
            </p:nvSpPr>
            <p:spPr bwMode="auto">
              <a:xfrm>
                <a:off x="4996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i="1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817165" name="Group 13"/>
            <p:cNvGrpSpPr>
              <a:grpSpLocks/>
            </p:cNvGrpSpPr>
            <p:nvPr/>
          </p:nvGrpSpPr>
          <p:grpSpPr bwMode="auto">
            <a:xfrm>
              <a:off x="2116" y="96"/>
              <a:ext cx="188" cy="384"/>
              <a:chOff x="960" y="1248"/>
              <a:chExt cx="188" cy="384"/>
            </a:xfrm>
          </p:grpSpPr>
          <p:sp>
            <p:nvSpPr>
              <p:cNvPr id="817166" name="Line 14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7167" name="Text Box 15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</p:grpSp>
      <p:grpSp>
        <p:nvGrpSpPr>
          <p:cNvPr id="817168" name="Group 16"/>
          <p:cNvGrpSpPr>
            <a:grpSpLocks/>
          </p:cNvGrpSpPr>
          <p:nvPr/>
        </p:nvGrpSpPr>
        <p:grpSpPr bwMode="auto">
          <a:xfrm>
            <a:off x="622300" y="471488"/>
            <a:ext cx="8064500" cy="519112"/>
            <a:chOff x="440" y="1392"/>
            <a:chExt cx="5080" cy="327"/>
          </a:xfrm>
        </p:grpSpPr>
        <p:sp>
          <p:nvSpPr>
            <p:cNvPr id="817169" name="Text Box 17"/>
            <p:cNvSpPr txBox="1">
              <a:spLocks noChangeArrowheads="1"/>
            </p:cNvSpPr>
            <p:nvPr/>
          </p:nvSpPr>
          <p:spPr bwMode="auto">
            <a:xfrm>
              <a:off x="440" y="13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17170" name="Group 18"/>
            <p:cNvGrpSpPr>
              <a:grpSpLocks/>
            </p:cNvGrpSpPr>
            <p:nvPr/>
          </p:nvGrpSpPr>
          <p:grpSpPr bwMode="auto">
            <a:xfrm>
              <a:off x="708" y="1575"/>
              <a:ext cx="4812" cy="144"/>
              <a:chOff x="708" y="1575"/>
              <a:chExt cx="4812" cy="144"/>
            </a:xfrm>
          </p:grpSpPr>
          <p:grpSp>
            <p:nvGrpSpPr>
              <p:cNvPr id="817171" name="Group 19"/>
              <p:cNvGrpSpPr>
                <a:grpSpLocks/>
              </p:cNvGrpSpPr>
              <p:nvPr/>
            </p:nvGrpSpPr>
            <p:grpSpPr bwMode="auto">
              <a:xfrm>
                <a:off x="948" y="1575"/>
                <a:ext cx="432" cy="144"/>
                <a:chOff x="4224" y="2492"/>
                <a:chExt cx="432" cy="144"/>
              </a:xfrm>
            </p:grpSpPr>
            <p:sp>
              <p:nvSpPr>
                <p:cNvPr id="817172" name="Rectangle 2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817173" name="Line 2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7174" name="Line 22"/>
              <p:cNvSpPr>
                <a:spLocks noChangeShapeType="1"/>
              </p:cNvSpPr>
              <p:nvPr/>
            </p:nvSpPr>
            <p:spPr bwMode="auto">
              <a:xfrm>
                <a:off x="708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17175" name="Group 23"/>
              <p:cNvGrpSpPr>
                <a:grpSpLocks/>
              </p:cNvGrpSpPr>
              <p:nvPr/>
            </p:nvGrpSpPr>
            <p:grpSpPr bwMode="auto">
              <a:xfrm>
                <a:off x="1284" y="1575"/>
                <a:ext cx="672" cy="144"/>
                <a:chOff x="1276" y="1004"/>
                <a:chExt cx="672" cy="144"/>
              </a:xfrm>
            </p:grpSpPr>
            <p:grpSp>
              <p:nvGrpSpPr>
                <p:cNvPr id="817176" name="Group 24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81717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81717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7179" name="Line 27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7180" name="Group 28"/>
              <p:cNvGrpSpPr>
                <a:grpSpLocks/>
              </p:cNvGrpSpPr>
              <p:nvPr/>
            </p:nvGrpSpPr>
            <p:grpSpPr bwMode="auto">
              <a:xfrm>
                <a:off x="1860" y="1575"/>
                <a:ext cx="672" cy="144"/>
                <a:chOff x="1276" y="1004"/>
                <a:chExt cx="672" cy="144"/>
              </a:xfrm>
            </p:grpSpPr>
            <p:grpSp>
              <p:nvGrpSpPr>
                <p:cNvPr id="817181" name="Group 29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81718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817183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7184" name="Line 32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7185" name="Group 33"/>
              <p:cNvGrpSpPr>
                <a:grpSpLocks/>
              </p:cNvGrpSpPr>
              <p:nvPr/>
            </p:nvGrpSpPr>
            <p:grpSpPr bwMode="auto">
              <a:xfrm>
                <a:off x="2436" y="1575"/>
                <a:ext cx="672" cy="144"/>
                <a:chOff x="2688" y="1680"/>
                <a:chExt cx="672" cy="144"/>
              </a:xfrm>
            </p:grpSpPr>
            <p:grpSp>
              <p:nvGrpSpPr>
                <p:cNvPr id="817186" name="Group 34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81718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81718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7189" name="Line 37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7190" name="Group 38"/>
              <p:cNvGrpSpPr>
                <a:grpSpLocks/>
              </p:cNvGrpSpPr>
              <p:nvPr/>
            </p:nvGrpSpPr>
            <p:grpSpPr bwMode="auto">
              <a:xfrm>
                <a:off x="3012" y="1575"/>
                <a:ext cx="672" cy="144"/>
                <a:chOff x="3312" y="1680"/>
                <a:chExt cx="672" cy="144"/>
              </a:xfrm>
            </p:grpSpPr>
            <p:sp>
              <p:nvSpPr>
                <p:cNvPr id="817191" name="Rectangle 39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817192" name="Line 40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7193" name="Line 41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7194" name="Group 42"/>
              <p:cNvGrpSpPr>
                <a:grpSpLocks/>
              </p:cNvGrpSpPr>
              <p:nvPr/>
            </p:nvGrpSpPr>
            <p:grpSpPr bwMode="auto">
              <a:xfrm>
                <a:off x="3588" y="1575"/>
                <a:ext cx="672" cy="144"/>
                <a:chOff x="3936" y="1680"/>
                <a:chExt cx="672" cy="144"/>
              </a:xfrm>
            </p:grpSpPr>
            <p:sp>
              <p:nvSpPr>
                <p:cNvPr id="817195" name="Rectangle 43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817196" name="Line 44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7197" name="Line 45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7198" name="Group 46"/>
              <p:cNvGrpSpPr>
                <a:grpSpLocks/>
              </p:cNvGrpSpPr>
              <p:nvPr/>
            </p:nvGrpSpPr>
            <p:grpSpPr bwMode="auto">
              <a:xfrm>
                <a:off x="4164" y="1575"/>
                <a:ext cx="672" cy="144"/>
                <a:chOff x="3936" y="1680"/>
                <a:chExt cx="672" cy="144"/>
              </a:xfrm>
            </p:grpSpPr>
            <p:sp>
              <p:nvSpPr>
                <p:cNvPr id="817199" name="Rectangle 47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817200" name="Line 48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7201" name="Line 49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7202" name="Group 50"/>
              <p:cNvGrpSpPr>
                <a:grpSpLocks/>
              </p:cNvGrpSpPr>
              <p:nvPr/>
            </p:nvGrpSpPr>
            <p:grpSpPr bwMode="auto">
              <a:xfrm>
                <a:off x="4740" y="1575"/>
                <a:ext cx="672" cy="144"/>
                <a:chOff x="3936" y="1680"/>
                <a:chExt cx="672" cy="144"/>
              </a:xfrm>
            </p:grpSpPr>
            <p:sp>
              <p:nvSpPr>
                <p:cNvPr id="817203" name="Rectangle 51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817204" name="Line 52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7205" name="Line 53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7206" name="Line 54"/>
              <p:cNvSpPr>
                <a:spLocks noChangeShapeType="1"/>
              </p:cNvSpPr>
              <p:nvPr/>
            </p:nvSpPr>
            <p:spPr bwMode="auto">
              <a:xfrm>
                <a:off x="5328" y="1647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817207" name="AutoShape 55"/>
              <p:cNvCxnSpPr>
                <a:cxnSpLocks noChangeShapeType="1"/>
                <a:stCxn id="817206" idx="1"/>
                <a:endCxn id="817172" idx="1"/>
              </p:cNvCxnSpPr>
              <p:nvPr/>
            </p:nvCxnSpPr>
            <p:spPr bwMode="auto">
              <a:xfrm rot="5400000">
                <a:off x="3233" y="-638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</p:grpSp>
      <p:sp>
        <p:nvSpPr>
          <p:cNvPr id="817208" name="Rectangle 5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234" name="Text Box 58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18182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18183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18184" name="AutoShape 8"/>
          <p:cNvSpPr>
            <a:spLocks/>
          </p:cNvSpPr>
          <p:nvPr/>
        </p:nvSpPr>
        <p:spPr bwMode="auto">
          <a:xfrm>
            <a:off x="228600" y="1752600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25523"/>
              <a:gd name="adj5" fmla="val 211199"/>
              <a:gd name="adj6" fmla="val 19444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寻找开始位置</a:t>
            </a:r>
            <a:endParaRPr lang="zh-CN" altLang="en-US" sz="1800" b="1"/>
          </a:p>
        </p:txBody>
      </p:sp>
      <p:grpSp>
        <p:nvGrpSpPr>
          <p:cNvPr id="818185" name="Group 9"/>
          <p:cNvGrpSpPr>
            <a:grpSpLocks/>
          </p:cNvGrpSpPr>
          <p:nvPr/>
        </p:nvGrpSpPr>
        <p:grpSpPr bwMode="auto">
          <a:xfrm>
            <a:off x="622300" y="152400"/>
            <a:ext cx="8064500" cy="838200"/>
            <a:chOff x="392" y="96"/>
            <a:chExt cx="5080" cy="528"/>
          </a:xfrm>
        </p:grpSpPr>
        <p:sp>
          <p:nvSpPr>
            <p:cNvPr id="818186" name="Text Box 10"/>
            <p:cNvSpPr txBox="1">
              <a:spLocks noChangeArrowheads="1"/>
            </p:cNvSpPr>
            <p:nvPr/>
          </p:nvSpPr>
          <p:spPr bwMode="auto">
            <a:xfrm>
              <a:off x="392" y="29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18187" name="Group 11"/>
            <p:cNvGrpSpPr>
              <a:grpSpLocks/>
            </p:cNvGrpSpPr>
            <p:nvPr/>
          </p:nvGrpSpPr>
          <p:grpSpPr bwMode="auto">
            <a:xfrm>
              <a:off x="900" y="480"/>
              <a:ext cx="432" cy="144"/>
              <a:chOff x="4224" y="2492"/>
              <a:chExt cx="432" cy="144"/>
            </a:xfrm>
          </p:grpSpPr>
          <p:sp>
            <p:nvSpPr>
              <p:cNvPr id="818188" name="Rectangle 1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1</a:t>
                </a:r>
              </a:p>
            </p:txBody>
          </p:sp>
          <p:sp>
            <p:nvSpPr>
              <p:cNvPr id="818189" name="Line 1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8190" name="Line 14"/>
            <p:cNvSpPr>
              <a:spLocks noChangeShapeType="1"/>
            </p:cNvSpPr>
            <p:nvPr/>
          </p:nvSpPr>
          <p:spPr bwMode="auto">
            <a:xfrm>
              <a:off x="660" y="489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18191" name="Group 15"/>
            <p:cNvGrpSpPr>
              <a:grpSpLocks/>
            </p:cNvGrpSpPr>
            <p:nvPr/>
          </p:nvGrpSpPr>
          <p:grpSpPr bwMode="auto">
            <a:xfrm>
              <a:off x="1236" y="480"/>
              <a:ext cx="672" cy="144"/>
              <a:chOff x="1276" y="1004"/>
              <a:chExt cx="672" cy="144"/>
            </a:xfrm>
          </p:grpSpPr>
          <p:grpSp>
            <p:nvGrpSpPr>
              <p:cNvPr id="818192" name="Group 16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818193" name="Rectangle 1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2</a:t>
                  </a:r>
                </a:p>
              </p:txBody>
            </p:sp>
            <p:sp>
              <p:nvSpPr>
                <p:cNvPr id="818194" name="Line 1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8195" name="Line 19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8196" name="Group 20"/>
            <p:cNvGrpSpPr>
              <a:grpSpLocks/>
            </p:cNvGrpSpPr>
            <p:nvPr/>
          </p:nvGrpSpPr>
          <p:grpSpPr bwMode="auto">
            <a:xfrm>
              <a:off x="1812" y="480"/>
              <a:ext cx="672" cy="144"/>
              <a:chOff x="1276" y="1004"/>
              <a:chExt cx="672" cy="144"/>
            </a:xfrm>
          </p:grpSpPr>
          <p:grpSp>
            <p:nvGrpSpPr>
              <p:cNvPr id="818197" name="Group 21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818198" name="Rectangle 22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3</a:t>
                  </a:r>
                </a:p>
              </p:txBody>
            </p:sp>
            <p:sp>
              <p:nvSpPr>
                <p:cNvPr id="818199" name="Line 23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8200" name="Line 24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8201" name="Group 25"/>
            <p:cNvGrpSpPr>
              <a:grpSpLocks/>
            </p:cNvGrpSpPr>
            <p:nvPr/>
          </p:nvGrpSpPr>
          <p:grpSpPr bwMode="auto">
            <a:xfrm>
              <a:off x="2388" y="480"/>
              <a:ext cx="672" cy="144"/>
              <a:chOff x="2688" y="1680"/>
              <a:chExt cx="672" cy="144"/>
            </a:xfrm>
          </p:grpSpPr>
          <p:grpSp>
            <p:nvGrpSpPr>
              <p:cNvPr id="818202" name="Group 26"/>
              <p:cNvGrpSpPr>
                <a:grpSpLocks/>
              </p:cNvGrpSpPr>
              <p:nvPr/>
            </p:nvGrpSpPr>
            <p:grpSpPr bwMode="auto">
              <a:xfrm>
                <a:off x="2928" y="1680"/>
                <a:ext cx="432" cy="144"/>
                <a:chOff x="4224" y="2492"/>
                <a:chExt cx="432" cy="144"/>
              </a:xfrm>
            </p:grpSpPr>
            <p:sp>
              <p:nvSpPr>
                <p:cNvPr id="818203" name="Rectangle 2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4</a:t>
                  </a:r>
                </a:p>
              </p:txBody>
            </p:sp>
            <p:sp>
              <p:nvSpPr>
                <p:cNvPr id="818204" name="Line 2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8205" name="Line 29"/>
              <p:cNvSpPr>
                <a:spLocks noChangeShapeType="1"/>
              </p:cNvSpPr>
              <p:nvPr/>
            </p:nvSpPr>
            <p:spPr bwMode="auto">
              <a:xfrm>
                <a:off x="2688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8206" name="Group 30"/>
            <p:cNvGrpSpPr>
              <a:grpSpLocks/>
            </p:cNvGrpSpPr>
            <p:nvPr/>
          </p:nvGrpSpPr>
          <p:grpSpPr bwMode="auto">
            <a:xfrm>
              <a:off x="2964" y="480"/>
              <a:ext cx="672" cy="144"/>
              <a:chOff x="3312" y="1680"/>
              <a:chExt cx="672" cy="144"/>
            </a:xfrm>
          </p:grpSpPr>
          <p:sp>
            <p:nvSpPr>
              <p:cNvPr id="818207" name="Rectangle 31"/>
              <p:cNvSpPr>
                <a:spLocks noChangeArrowheads="1"/>
              </p:cNvSpPr>
              <p:nvPr/>
            </p:nvSpPr>
            <p:spPr bwMode="auto">
              <a:xfrm>
                <a:off x="3552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5</a:t>
                </a:r>
              </a:p>
            </p:txBody>
          </p:sp>
          <p:sp>
            <p:nvSpPr>
              <p:cNvPr id="818208" name="Line 32"/>
              <p:cNvSpPr>
                <a:spLocks noChangeShapeType="1"/>
              </p:cNvSpPr>
              <p:nvPr/>
            </p:nvSpPr>
            <p:spPr bwMode="auto">
              <a:xfrm>
                <a:off x="3792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8209" name="Line 33"/>
              <p:cNvSpPr>
                <a:spLocks noChangeShapeType="1"/>
              </p:cNvSpPr>
              <p:nvPr/>
            </p:nvSpPr>
            <p:spPr bwMode="auto">
              <a:xfrm>
                <a:off x="3312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8210" name="Group 34"/>
            <p:cNvGrpSpPr>
              <a:grpSpLocks/>
            </p:cNvGrpSpPr>
            <p:nvPr/>
          </p:nvGrpSpPr>
          <p:grpSpPr bwMode="auto">
            <a:xfrm>
              <a:off x="3540" y="480"/>
              <a:ext cx="672" cy="144"/>
              <a:chOff x="3936" y="1680"/>
              <a:chExt cx="672" cy="144"/>
            </a:xfrm>
          </p:grpSpPr>
          <p:sp>
            <p:nvSpPr>
              <p:cNvPr id="818211" name="Rectangle 35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6    </a:t>
                </a:r>
              </a:p>
            </p:txBody>
          </p:sp>
          <p:sp>
            <p:nvSpPr>
              <p:cNvPr id="818212" name="Line 36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8213" name="Line 37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8214" name="Group 38"/>
            <p:cNvGrpSpPr>
              <a:grpSpLocks/>
            </p:cNvGrpSpPr>
            <p:nvPr/>
          </p:nvGrpSpPr>
          <p:grpSpPr bwMode="auto">
            <a:xfrm>
              <a:off x="4116" y="480"/>
              <a:ext cx="672" cy="144"/>
              <a:chOff x="3936" y="1680"/>
              <a:chExt cx="672" cy="144"/>
            </a:xfrm>
          </p:grpSpPr>
          <p:sp>
            <p:nvSpPr>
              <p:cNvPr id="818215" name="Rectangle 39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7    </a:t>
                </a:r>
              </a:p>
            </p:txBody>
          </p:sp>
          <p:sp>
            <p:nvSpPr>
              <p:cNvPr id="818216" name="Line 40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8217" name="Line 41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8218" name="Group 42"/>
            <p:cNvGrpSpPr>
              <a:grpSpLocks/>
            </p:cNvGrpSpPr>
            <p:nvPr/>
          </p:nvGrpSpPr>
          <p:grpSpPr bwMode="auto">
            <a:xfrm>
              <a:off x="4692" y="480"/>
              <a:ext cx="672" cy="144"/>
              <a:chOff x="3936" y="1680"/>
              <a:chExt cx="672" cy="144"/>
            </a:xfrm>
          </p:grpSpPr>
          <p:sp>
            <p:nvSpPr>
              <p:cNvPr id="818219" name="Rectangle 43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8    </a:t>
                </a:r>
              </a:p>
            </p:txBody>
          </p:sp>
          <p:sp>
            <p:nvSpPr>
              <p:cNvPr id="818220" name="Line 44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8221" name="Line 45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8222" name="Line 46"/>
            <p:cNvSpPr>
              <a:spLocks noChangeShapeType="1"/>
            </p:cNvSpPr>
            <p:nvPr/>
          </p:nvSpPr>
          <p:spPr bwMode="auto">
            <a:xfrm>
              <a:off x="5280" y="552"/>
              <a:ext cx="19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18223" name="AutoShape 47"/>
            <p:cNvCxnSpPr>
              <a:cxnSpLocks noChangeShapeType="1"/>
              <a:stCxn id="818222" idx="1"/>
              <a:endCxn id="818188" idx="1"/>
            </p:cNvCxnSpPr>
            <p:nvPr/>
          </p:nvCxnSpPr>
          <p:spPr bwMode="auto">
            <a:xfrm rot="5400000">
              <a:off x="3185" y="-1733"/>
              <a:ext cx="1" cy="4572"/>
            </a:xfrm>
            <a:prstGeom prst="bentConnector4">
              <a:avLst>
                <a:gd name="adj1" fmla="val 29699995"/>
                <a:gd name="adj2" fmla="val 103148"/>
              </a:avLst>
            </a:prstGeom>
            <a:noFill/>
            <a:ln w="12700">
              <a:solidFill>
                <a:srgbClr val="FF3300"/>
              </a:solidFill>
              <a:miter lim="800000"/>
              <a:headEnd/>
              <a:tailEnd type="stealth" w="lg" len="lg"/>
            </a:ln>
            <a:effectLst/>
          </p:spPr>
        </p:cxnSp>
        <p:grpSp>
          <p:nvGrpSpPr>
            <p:cNvPr id="818224" name="Group 48"/>
            <p:cNvGrpSpPr>
              <a:grpSpLocks/>
            </p:cNvGrpSpPr>
            <p:nvPr/>
          </p:nvGrpSpPr>
          <p:grpSpPr bwMode="auto">
            <a:xfrm>
              <a:off x="864" y="96"/>
              <a:ext cx="912" cy="384"/>
              <a:chOff x="1392" y="96"/>
              <a:chExt cx="912" cy="384"/>
            </a:xfrm>
          </p:grpSpPr>
          <p:grpSp>
            <p:nvGrpSpPr>
              <p:cNvPr id="818225" name="Group 49"/>
              <p:cNvGrpSpPr>
                <a:grpSpLocks/>
              </p:cNvGrpSpPr>
              <p:nvPr/>
            </p:nvGrpSpPr>
            <p:grpSpPr bwMode="auto">
              <a:xfrm>
                <a:off x="1392" y="96"/>
                <a:ext cx="188" cy="384"/>
                <a:chOff x="4996" y="1248"/>
                <a:chExt cx="188" cy="384"/>
              </a:xfrm>
            </p:grpSpPr>
            <p:sp>
              <p:nvSpPr>
                <p:cNvPr id="818226" name="Line 50"/>
                <p:cNvSpPr>
                  <a:spLocks noChangeShapeType="1"/>
                </p:cNvSpPr>
                <p:nvPr/>
              </p:nvSpPr>
              <p:spPr bwMode="auto">
                <a:xfrm>
                  <a:off x="5136" y="144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822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996" y="1248"/>
                  <a:ext cx="188" cy="1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1800" i="1">
                      <a:solidFill>
                        <a:srgbClr val="CC00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</a:p>
              </p:txBody>
            </p:sp>
          </p:grpSp>
          <p:grpSp>
            <p:nvGrpSpPr>
              <p:cNvPr id="818228" name="Group 52"/>
              <p:cNvGrpSpPr>
                <a:grpSpLocks/>
              </p:cNvGrpSpPr>
              <p:nvPr/>
            </p:nvGrpSpPr>
            <p:grpSpPr bwMode="auto">
              <a:xfrm>
                <a:off x="2116" y="96"/>
                <a:ext cx="188" cy="384"/>
                <a:chOff x="960" y="1248"/>
                <a:chExt cx="188" cy="384"/>
              </a:xfrm>
            </p:grpSpPr>
            <p:sp>
              <p:nvSpPr>
                <p:cNvPr id="818229" name="Line 53"/>
                <p:cNvSpPr>
                  <a:spLocks noChangeShapeType="1"/>
                </p:cNvSpPr>
                <p:nvPr/>
              </p:nvSpPr>
              <p:spPr bwMode="auto">
                <a:xfrm>
                  <a:off x="1104" y="144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823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960" y="1248"/>
                  <a:ext cx="188" cy="1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1800" b="1" i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p</a:t>
                  </a:r>
                </a:p>
              </p:txBody>
            </p:sp>
          </p:grpSp>
        </p:grpSp>
      </p:grpSp>
      <p:sp>
        <p:nvSpPr>
          <p:cNvPr id="81823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8" name="Text Box 58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19206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19207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CC3300"/>
                </a:solidFill>
              </a:rPr>
              <a:t>while( </a:t>
            </a: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 != p-&gt;next</a:t>
            </a:r>
            <a:r>
              <a:rPr lang="en-US" altLang="zh-CN" sz="2000" b="1">
                <a:solidFill>
                  <a:srgbClr val="CC3300"/>
                </a:solidFill>
              </a:rPr>
              <a:t>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19208" name="AutoShape 8"/>
          <p:cNvSpPr>
            <a:spLocks/>
          </p:cNvSpPr>
          <p:nvPr/>
        </p:nvSpPr>
        <p:spPr bwMode="auto">
          <a:xfrm>
            <a:off x="381000" y="1524000"/>
            <a:ext cx="2209800" cy="914400"/>
          </a:xfrm>
          <a:prstGeom prst="borderCallout2">
            <a:avLst>
              <a:gd name="adj1" fmla="val 12500"/>
              <a:gd name="adj2" fmla="val 103449"/>
              <a:gd name="adj3" fmla="val 12500"/>
              <a:gd name="adj4" fmla="val 120546"/>
              <a:gd name="adj5" fmla="val 198958"/>
              <a:gd name="adj6" fmla="val 17571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lg" len="lg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  <a:cs typeface="Times New Roman" pitchFamily="18" charset="0"/>
              </a:rPr>
              <a:t>处理链环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  <a:cs typeface="Times New Roman" pitchFamily="18" charset="0"/>
              </a:rPr>
              <a:t>直至剩下一个结点</a:t>
            </a:r>
            <a:r>
              <a:rPr lang="zh-CN" altLang="en-US" sz="1800" b="1">
                <a:latin typeface="宋体" pitchFamily="2" charset="-122"/>
              </a:rPr>
              <a:t> </a:t>
            </a:r>
          </a:p>
        </p:txBody>
      </p:sp>
      <p:grpSp>
        <p:nvGrpSpPr>
          <p:cNvPr id="819209" name="Group 9"/>
          <p:cNvGrpSpPr>
            <a:grpSpLocks/>
          </p:cNvGrpSpPr>
          <p:nvPr/>
        </p:nvGrpSpPr>
        <p:grpSpPr bwMode="auto">
          <a:xfrm>
            <a:off x="622300" y="152400"/>
            <a:ext cx="8064500" cy="838200"/>
            <a:chOff x="392" y="96"/>
            <a:chExt cx="5080" cy="528"/>
          </a:xfrm>
        </p:grpSpPr>
        <p:sp>
          <p:nvSpPr>
            <p:cNvPr id="819210" name="Text Box 10"/>
            <p:cNvSpPr txBox="1">
              <a:spLocks noChangeArrowheads="1"/>
            </p:cNvSpPr>
            <p:nvPr/>
          </p:nvSpPr>
          <p:spPr bwMode="auto">
            <a:xfrm>
              <a:off x="392" y="29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19211" name="Group 11"/>
            <p:cNvGrpSpPr>
              <a:grpSpLocks/>
            </p:cNvGrpSpPr>
            <p:nvPr/>
          </p:nvGrpSpPr>
          <p:grpSpPr bwMode="auto">
            <a:xfrm>
              <a:off x="900" y="480"/>
              <a:ext cx="432" cy="144"/>
              <a:chOff x="4224" y="2492"/>
              <a:chExt cx="432" cy="144"/>
            </a:xfrm>
          </p:grpSpPr>
          <p:sp>
            <p:nvSpPr>
              <p:cNvPr id="819212" name="Rectangle 1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1</a:t>
                </a:r>
              </a:p>
            </p:txBody>
          </p:sp>
          <p:sp>
            <p:nvSpPr>
              <p:cNvPr id="819213" name="Line 1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14" name="Line 14"/>
            <p:cNvSpPr>
              <a:spLocks noChangeShapeType="1"/>
            </p:cNvSpPr>
            <p:nvPr/>
          </p:nvSpPr>
          <p:spPr bwMode="auto">
            <a:xfrm>
              <a:off x="660" y="489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19215" name="Group 15"/>
            <p:cNvGrpSpPr>
              <a:grpSpLocks/>
            </p:cNvGrpSpPr>
            <p:nvPr/>
          </p:nvGrpSpPr>
          <p:grpSpPr bwMode="auto">
            <a:xfrm>
              <a:off x="1236" y="480"/>
              <a:ext cx="672" cy="144"/>
              <a:chOff x="1276" y="1004"/>
              <a:chExt cx="672" cy="144"/>
            </a:xfrm>
          </p:grpSpPr>
          <p:grpSp>
            <p:nvGrpSpPr>
              <p:cNvPr id="819216" name="Group 16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819217" name="Rectangle 1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2</a:t>
                  </a:r>
                </a:p>
              </p:txBody>
            </p:sp>
            <p:sp>
              <p:nvSpPr>
                <p:cNvPr id="819218" name="Line 1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9219" name="Line 19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9220" name="Group 20"/>
            <p:cNvGrpSpPr>
              <a:grpSpLocks/>
            </p:cNvGrpSpPr>
            <p:nvPr/>
          </p:nvGrpSpPr>
          <p:grpSpPr bwMode="auto">
            <a:xfrm>
              <a:off x="1812" y="480"/>
              <a:ext cx="672" cy="144"/>
              <a:chOff x="1276" y="1004"/>
              <a:chExt cx="672" cy="144"/>
            </a:xfrm>
          </p:grpSpPr>
          <p:grpSp>
            <p:nvGrpSpPr>
              <p:cNvPr id="819221" name="Group 21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819222" name="Rectangle 22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3</a:t>
                  </a:r>
                </a:p>
              </p:txBody>
            </p:sp>
            <p:sp>
              <p:nvSpPr>
                <p:cNvPr id="819223" name="Line 23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9224" name="Line 24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9225" name="Group 25"/>
            <p:cNvGrpSpPr>
              <a:grpSpLocks/>
            </p:cNvGrpSpPr>
            <p:nvPr/>
          </p:nvGrpSpPr>
          <p:grpSpPr bwMode="auto">
            <a:xfrm>
              <a:off x="2388" y="480"/>
              <a:ext cx="672" cy="144"/>
              <a:chOff x="2688" y="1680"/>
              <a:chExt cx="672" cy="144"/>
            </a:xfrm>
          </p:grpSpPr>
          <p:grpSp>
            <p:nvGrpSpPr>
              <p:cNvPr id="819226" name="Group 26"/>
              <p:cNvGrpSpPr>
                <a:grpSpLocks/>
              </p:cNvGrpSpPr>
              <p:nvPr/>
            </p:nvGrpSpPr>
            <p:grpSpPr bwMode="auto">
              <a:xfrm>
                <a:off x="2928" y="1680"/>
                <a:ext cx="432" cy="144"/>
                <a:chOff x="4224" y="2492"/>
                <a:chExt cx="432" cy="144"/>
              </a:xfrm>
            </p:grpSpPr>
            <p:sp>
              <p:nvSpPr>
                <p:cNvPr id="819227" name="Rectangle 2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4</a:t>
                  </a:r>
                </a:p>
              </p:txBody>
            </p:sp>
            <p:sp>
              <p:nvSpPr>
                <p:cNvPr id="819228" name="Line 2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9229" name="Line 29"/>
              <p:cNvSpPr>
                <a:spLocks noChangeShapeType="1"/>
              </p:cNvSpPr>
              <p:nvPr/>
            </p:nvSpPr>
            <p:spPr bwMode="auto">
              <a:xfrm>
                <a:off x="2688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9230" name="Group 30"/>
            <p:cNvGrpSpPr>
              <a:grpSpLocks/>
            </p:cNvGrpSpPr>
            <p:nvPr/>
          </p:nvGrpSpPr>
          <p:grpSpPr bwMode="auto">
            <a:xfrm>
              <a:off x="2964" y="480"/>
              <a:ext cx="672" cy="144"/>
              <a:chOff x="3312" y="1680"/>
              <a:chExt cx="672" cy="144"/>
            </a:xfrm>
          </p:grpSpPr>
          <p:sp>
            <p:nvSpPr>
              <p:cNvPr id="819231" name="Rectangle 31"/>
              <p:cNvSpPr>
                <a:spLocks noChangeArrowheads="1"/>
              </p:cNvSpPr>
              <p:nvPr/>
            </p:nvSpPr>
            <p:spPr bwMode="auto">
              <a:xfrm>
                <a:off x="3552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5</a:t>
                </a:r>
              </a:p>
            </p:txBody>
          </p:sp>
          <p:sp>
            <p:nvSpPr>
              <p:cNvPr id="819232" name="Line 32"/>
              <p:cNvSpPr>
                <a:spLocks noChangeShapeType="1"/>
              </p:cNvSpPr>
              <p:nvPr/>
            </p:nvSpPr>
            <p:spPr bwMode="auto">
              <a:xfrm>
                <a:off x="3792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33" name="Line 33"/>
              <p:cNvSpPr>
                <a:spLocks noChangeShapeType="1"/>
              </p:cNvSpPr>
              <p:nvPr/>
            </p:nvSpPr>
            <p:spPr bwMode="auto">
              <a:xfrm>
                <a:off x="3312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9234" name="Group 34"/>
            <p:cNvGrpSpPr>
              <a:grpSpLocks/>
            </p:cNvGrpSpPr>
            <p:nvPr/>
          </p:nvGrpSpPr>
          <p:grpSpPr bwMode="auto">
            <a:xfrm>
              <a:off x="3540" y="480"/>
              <a:ext cx="672" cy="144"/>
              <a:chOff x="3936" y="1680"/>
              <a:chExt cx="672" cy="144"/>
            </a:xfrm>
          </p:grpSpPr>
          <p:sp>
            <p:nvSpPr>
              <p:cNvPr id="819235" name="Rectangle 35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6    </a:t>
                </a:r>
              </a:p>
            </p:txBody>
          </p:sp>
          <p:sp>
            <p:nvSpPr>
              <p:cNvPr id="819236" name="Line 36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37" name="Line 37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9238" name="Group 38"/>
            <p:cNvGrpSpPr>
              <a:grpSpLocks/>
            </p:cNvGrpSpPr>
            <p:nvPr/>
          </p:nvGrpSpPr>
          <p:grpSpPr bwMode="auto">
            <a:xfrm>
              <a:off x="4116" y="480"/>
              <a:ext cx="672" cy="144"/>
              <a:chOff x="3936" y="1680"/>
              <a:chExt cx="672" cy="144"/>
            </a:xfrm>
          </p:grpSpPr>
          <p:sp>
            <p:nvSpPr>
              <p:cNvPr id="819239" name="Rectangle 39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7    </a:t>
                </a:r>
              </a:p>
            </p:txBody>
          </p:sp>
          <p:sp>
            <p:nvSpPr>
              <p:cNvPr id="819240" name="Line 40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41" name="Line 41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9242" name="Group 42"/>
            <p:cNvGrpSpPr>
              <a:grpSpLocks/>
            </p:cNvGrpSpPr>
            <p:nvPr/>
          </p:nvGrpSpPr>
          <p:grpSpPr bwMode="auto">
            <a:xfrm>
              <a:off x="4692" y="480"/>
              <a:ext cx="672" cy="144"/>
              <a:chOff x="3936" y="1680"/>
              <a:chExt cx="672" cy="144"/>
            </a:xfrm>
          </p:grpSpPr>
          <p:sp>
            <p:nvSpPr>
              <p:cNvPr id="819243" name="Rectangle 43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8    </a:t>
                </a:r>
              </a:p>
            </p:txBody>
          </p:sp>
          <p:sp>
            <p:nvSpPr>
              <p:cNvPr id="819244" name="Line 44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45" name="Line 45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46" name="Line 46"/>
            <p:cNvSpPr>
              <a:spLocks noChangeShapeType="1"/>
            </p:cNvSpPr>
            <p:nvPr/>
          </p:nvSpPr>
          <p:spPr bwMode="auto">
            <a:xfrm>
              <a:off x="5280" y="552"/>
              <a:ext cx="19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19247" name="AutoShape 47"/>
            <p:cNvCxnSpPr>
              <a:cxnSpLocks noChangeShapeType="1"/>
              <a:stCxn id="819246" idx="1"/>
              <a:endCxn id="819212" idx="1"/>
            </p:cNvCxnSpPr>
            <p:nvPr/>
          </p:nvCxnSpPr>
          <p:spPr bwMode="auto">
            <a:xfrm rot="5400000">
              <a:off x="3185" y="-1733"/>
              <a:ext cx="1" cy="4572"/>
            </a:xfrm>
            <a:prstGeom prst="bentConnector4">
              <a:avLst>
                <a:gd name="adj1" fmla="val 29699995"/>
                <a:gd name="adj2" fmla="val 103148"/>
              </a:avLst>
            </a:prstGeom>
            <a:noFill/>
            <a:ln w="12700">
              <a:solidFill>
                <a:srgbClr val="FF3300"/>
              </a:solidFill>
              <a:miter lim="800000"/>
              <a:headEnd/>
              <a:tailEnd type="stealth" w="lg" len="lg"/>
            </a:ln>
            <a:effectLst/>
          </p:spPr>
        </p:cxnSp>
        <p:grpSp>
          <p:nvGrpSpPr>
            <p:cNvPr id="819248" name="Group 48"/>
            <p:cNvGrpSpPr>
              <a:grpSpLocks/>
            </p:cNvGrpSpPr>
            <p:nvPr/>
          </p:nvGrpSpPr>
          <p:grpSpPr bwMode="auto">
            <a:xfrm>
              <a:off x="864" y="96"/>
              <a:ext cx="912" cy="384"/>
              <a:chOff x="1392" y="96"/>
              <a:chExt cx="912" cy="384"/>
            </a:xfrm>
          </p:grpSpPr>
          <p:grpSp>
            <p:nvGrpSpPr>
              <p:cNvPr id="819249" name="Group 49"/>
              <p:cNvGrpSpPr>
                <a:grpSpLocks/>
              </p:cNvGrpSpPr>
              <p:nvPr/>
            </p:nvGrpSpPr>
            <p:grpSpPr bwMode="auto">
              <a:xfrm>
                <a:off x="1392" y="96"/>
                <a:ext cx="188" cy="384"/>
                <a:chOff x="4996" y="1248"/>
                <a:chExt cx="188" cy="384"/>
              </a:xfrm>
            </p:grpSpPr>
            <p:sp>
              <p:nvSpPr>
                <p:cNvPr id="819250" name="Line 50"/>
                <p:cNvSpPr>
                  <a:spLocks noChangeShapeType="1"/>
                </p:cNvSpPr>
                <p:nvPr/>
              </p:nvSpPr>
              <p:spPr bwMode="auto">
                <a:xfrm>
                  <a:off x="5136" y="144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25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996" y="1248"/>
                  <a:ext cx="188" cy="1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1800" i="1">
                      <a:solidFill>
                        <a:srgbClr val="CC00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</a:p>
              </p:txBody>
            </p:sp>
          </p:grpSp>
          <p:grpSp>
            <p:nvGrpSpPr>
              <p:cNvPr id="819252" name="Group 52"/>
              <p:cNvGrpSpPr>
                <a:grpSpLocks/>
              </p:cNvGrpSpPr>
              <p:nvPr/>
            </p:nvGrpSpPr>
            <p:grpSpPr bwMode="auto">
              <a:xfrm>
                <a:off x="2116" y="96"/>
                <a:ext cx="188" cy="384"/>
                <a:chOff x="960" y="1248"/>
                <a:chExt cx="188" cy="384"/>
              </a:xfrm>
            </p:grpSpPr>
            <p:sp>
              <p:nvSpPr>
                <p:cNvPr id="819253" name="Line 53"/>
                <p:cNvSpPr>
                  <a:spLocks noChangeShapeType="1"/>
                </p:cNvSpPr>
                <p:nvPr/>
              </p:nvSpPr>
              <p:spPr bwMode="auto">
                <a:xfrm>
                  <a:off x="1104" y="144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25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960" y="1248"/>
                  <a:ext cx="188" cy="1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1800" b="1" i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p</a:t>
                  </a:r>
                </a:p>
              </p:txBody>
            </p:sp>
          </p:grpSp>
        </p:grpSp>
      </p:grpSp>
      <p:sp>
        <p:nvSpPr>
          <p:cNvPr id="819255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8" grpId="0" animBg="1" autoUpdateAnimBg="0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72" name="Text Box 48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20230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20231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CC3300"/>
                </a:solidFill>
              </a:rPr>
              <a:t>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{ </a:t>
            </a: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20232" name="AutoShape 8"/>
          <p:cNvSpPr>
            <a:spLocks/>
          </p:cNvSpPr>
          <p:nvPr/>
        </p:nvSpPr>
        <p:spPr bwMode="auto">
          <a:xfrm>
            <a:off x="1371600" y="1905000"/>
            <a:ext cx="1219200" cy="533400"/>
          </a:xfrm>
          <a:prstGeom prst="borderCallout2">
            <a:avLst>
              <a:gd name="adj1" fmla="val 21431"/>
              <a:gd name="adj2" fmla="val 106250"/>
              <a:gd name="adj3" fmla="val 21431"/>
              <a:gd name="adj4" fmla="val 137500"/>
              <a:gd name="adj5" fmla="val 333630"/>
              <a:gd name="adj6" fmla="val 23828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lg" len="lg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报数 </a:t>
            </a:r>
          </a:p>
        </p:txBody>
      </p:sp>
      <p:grpSp>
        <p:nvGrpSpPr>
          <p:cNvPr id="820233" name="Group 9"/>
          <p:cNvGrpSpPr>
            <a:grpSpLocks/>
          </p:cNvGrpSpPr>
          <p:nvPr/>
        </p:nvGrpSpPr>
        <p:grpSpPr bwMode="auto">
          <a:xfrm>
            <a:off x="622300" y="76200"/>
            <a:ext cx="8064500" cy="838200"/>
            <a:chOff x="392" y="1248"/>
            <a:chExt cx="5080" cy="528"/>
          </a:xfrm>
        </p:grpSpPr>
        <p:sp>
          <p:nvSpPr>
            <p:cNvPr id="820234" name="Text Box 10"/>
            <p:cNvSpPr txBox="1">
              <a:spLocks noChangeArrowheads="1"/>
            </p:cNvSpPr>
            <p:nvPr/>
          </p:nvSpPr>
          <p:spPr bwMode="auto">
            <a:xfrm>
              <a:off x="392" y="144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20235" name="Group 11"/>
            <p:cNvGrpSpPr>
              <a:grpSpLocks/>
            </p:cNvGrpSpPr>
            <p:nvPr/>
          </p:nvGrpSpPr>
          <p:grpSpPr bwMode="auto">
            <a:xfrm>
              <a:off x="900" y="1632"/>
              <a:ext cx="432" cy="144"/>
              <a:chOff x="4224" y="2492"/>
              <a:chExt cx="432" cy="144"/>
            </a:xfrm>
          </p:grpSpPr>
          <p:sp>
            <p:nvSpPr>
              <p:cNvPr id="820236" name="Rectangle 1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1</a:t>
                </a:r>
              </a:p>
            </p:txBody>
          </p:sp>
          <p:sp>
            <p:nvSpPr>
              <p:cNvPr id="820237" name="Line 1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0238" name="Line 14"/>
            <p:cNvSpPr>
              <a:spLocks noChangeShapeType="1"/>
            </p:cNvSpPr>
            <p:nvPr/>
          </p:nvSpPr>
          <p:spPr bwMode="auto">
            <a:xfrm>
              <a:off x="660" y="1641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0239" name="Group 15"/>
            <p:cNvGrpSpPr>
              <a:grpSpLocks/>
            </p:cNvGrpSpPr>
            <p:nvPr/>
          </p:nvGrpSpPr>
          <p:grpSpPr bwMode="auto">
            <a:xfrm>
              <a:off x="1476" y="1632"/>
              <a:ext cx="432" cy="144"/>
              <a:chOff x="4224" y="2492"/>
              <a:chExt cx="432" cy="144"/>
            </a:xfrm>
          </p:grpSpPr>
          <p:sp>
            <p:nvSpPr>
              <p:cNvPr id="820240" name="Rectangle 1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8F8F8"/>
                    </a:solidFill>
                  </a:rPr>
                  <a:t> 2</a:t>
                </a:r>
              </a:p>
            </p:txBody>
          </p:sp>
          <p:sp>
            <p:nvSpPr>
              <p:cNvPr id="820241" name="Line 1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0242" name="Freeform 18"/>
            <p:cNvSpPr>
              <a:spLocks/>
            </p:cNvSpPr>
            <p:nvPr/>
          </p:nvSpPr>
          <p:spPr bwMode="auto">
            <a:xfrm>
              <a:off x="1236" y="1695"/>
              <a:ext cx="813" cy="9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813" y="0"/>
                </a:cxn>
              </a:cxnLst>
              <a:rect l="0" t="0" r="r" b="b"/>
              <a:pathLst>
                <a:path w="813" h="9">
                  <a:moveTo>
                    <a:pt x="0" y="9"/>
                  </a:moveTo>
                  <a:lnTo>
                    <a:pt x="813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0243" name="Group 19"/>
            <p:cNvGrpSpPr>
              <a:grpSpLocks/>
            </p:cNvGrpSpPr>
            <p:nvPr/>
          </p:nvGrpSpPr>
          <p:grpSpPr bwMode="auto">
            <a:xfrm>
              <a:off x="2052" y="1632"/>
              <a:ext cx="432" cy="144"/>
              <a:chOff x="4224" y="2492"/>
              <a:chExt cx="432" cy="144"/>
            </a:xfrm>
          </p:grpSpPr>
          <p:sp>
            <p:nvSpPr>
              <p:cNvPr id="820244" name="Rectangle 2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820245" name="Line 2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0246" name="Group 22"/>
            <p:cNvGrpSpPr>
              <a:grpSpLocks/>
            </p:cNvGrpSpPr>
            <p:nvPr/>
          </p:nvGrpSpPr>
          <p:grpSpPr bwMode="auto">
            <a:xfrm>
              <a:off x="2628" y="1632"/>
              <a:ext cx="432" cy="144"/>
              <a:chOff x="4224" y="2492"/>
              <a:chExt cx="432" cy="144"/>
            </a:xfrm>
          </p:grpSpPr>
          <p:sp>
            <p:nvSpPr>
              <p:cNvPr id="820247" name="Rectangle 2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</a:t>
                </a:r>
                <a:r>
                  <a:rPr lang="en-US" altLang="zh-CN" sz="1800">
                    <a:solidFill>
                      <a:srgbClr val="F8F8F8"/>
                    </a:solidFill>
                  </a:rPr>
                  <a:t>4</a:t>
                </a:r>
              </a:p>
            </p:txBody>
          </p:sp>
          <p:sp>
            <p:nvSpPr>
              <p:cNvPr id="820248" name="Line 2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0249" name="Freeform 25"/>
            <p:cNvSpPr>
              <a:spLocks/>
            </p:cNvSpPr>
            <p:nvPr/>
          </p:nvSpPr>
          <p:spPr bwMode="auto">
            <a:xfrm>
              <a:off x="2388" y="1704"/>
              <a:ext cx="821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1" y="8"/>
                </a:cxn>
              </a:cxnLst>
              <a:rect l="0" t="0" r="r" b="b"/>
              <a:pathLst>
                <a:path w="821" h="8">
                  <a:moveTo>
                    <a:pt x="0" y="0"/>
                  </a:moveTo>
                  <a:lnTo>
                    <a:pt x="821" y="8"/>
                  </a:lnTo>
                </a:path>
              </a:pathLst>
            </a:custGeom>
            <a:solidFill>
              <a:srgbClr val="C0C0C0"/>
            </a:solidFill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50" name="Rectangle 26"/>
            <p:cNvSpPr>
              <a:spLocks noChangeArrowheads="1"/>
            </p:cNvSpPr>
            <p:nvPr/>
          </p:nvSpPr>
          <p:spPr bwMode="auto">
            <a:xfrm>
              <a:off x="3204" y="163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5</a:t>
              </a:r>
            </a:p>
          </p:txBody>
        </p:sp>
        <p:sp>
          <p:nvSpPr>
            <p:cNvPr id="820251" name="Line 27"/>
            <p:cNvSpPr>
              <a:spLocks noChangeShapeType="1"/>
            </p:cNvSpPr>
            <p:nvPr/>
          </p:nvSpPr>
          <p:spPr bwMode="auto">
            <a:xfrm>
              <a:off x="3444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0252" name="Group 28"/>
            <p:cNvGrpSpPr>
              <a:grpSpLocks/>
            </p:cNvGrpSpPr>
            <p:nvPr/>
          </p:nvGrpSpPr>
          <p:grpSpPr bwMode="auto">
            <a:xfrm>
              <a:off x="3540" y="1632"/>
              <a:ext cx="672" cy="144"/>
              <a:chOff x="3936" y="1680"/>
              <a:chExt cx="672" cy="144"/>
            </a:xfrm>
          </p:grpSpPr>
          <p:sp>
            <p:nvSpPr>
              <p:cNvPr id="820253" name="Rectangle 29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6    </a:t>
                </a:r>
              </a:p>
            </p:txBody>
          </p:sp>
          <p:sp>
            <p:nvSpPr>
              <p:cNvPr id="820254" name="Line 30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255" name="Line 31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0256" name="Rectangle 32"/>
            <p:cNvSpPr>
              <a:spLocks noChangeArrowheads="1"/>
            </p:cNvSpPr>
            <p:nvPr/>
          </p:nvSpPr>
          <p:spPr bwMode="auto">
            <a:xfrm>
              <a:off x="4356" y="16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7    </a:t>
              </a:r>
            </a:p>
          </p:txBody>
        </p:sp>
        <p:sp>
          <p:nvSpPr>
            <p:cNvPr id="820257" name="Line 33"/>
            <p:cNvSpPr>
              <a:spLocks noChangeShapeType="1"/>
            </p:cNvSpPr>
            <p:nvPr/>
          </p:nvSpPr>
          <p:spPr bwMode="auto">
            <a:xfrm>
              <a:off x="4596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58" name="Freeform 34"/>
            <p:cNvSpPr>
              <a:spLocks/>
            </p:cNvSpPr>
            <p:nvPr/>
          </p:nvSpPr>
          <p:spPr bwMode="auto">
            <a:xfrm>
              <a:off x="4116" y="1703"/>
              <a:ext cx="821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21" y="0"/>
                </a:cxn>
              </a:cxnLst>
              <a:rect l="0" t="0" r="r" b="b"/>
              <a:pathLst>
                <a:path w="821" h="1">
                  <a:moveTo>
                    <a:pt x="0" y="1"/>
                  </a:moveTo>
                  <a:lnTo>
                    <a:pt x="821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59" name="Rectangle 35"/>
            <p:cNvSpPr>
              <a:spLocks noChangeArrowheads="1"/>
            </p:cNvSpPr>
            <p:nvPr/>
          </p:nvSpPr>
          <p:spPr bwMode="auto">
            <a:xfrm>
              <a:off x="4932" y="163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820260" name="Line 36"/>
            <p:cNvSpPr>
              <a:spLocks noChangeShapeType="1"/>
            </p:cNvSpPr>
            <p:nvPr/>
          </p:nvSpPr>
          <p:spPr bwMode="auto">
            <a:xfrm>
              <a:off x="5172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61" name="Line 37"/>
            <p:cNvSpPr>
              <a:spLocks noChangeShapeType="1"/>
            </p:cNvSpPr>
            <p:nvPr/>
          </p:nvSpPr>
          <p:spPr bwMode="auto">
            <a:xfrm>
              <a:off x="5280" y="1704"/>
              <a:ext cx="19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20262" name="AutoShape 38"/>
            <p:cNvCxnSpPr>
              <a:cxnSpLocks noChangeShapeType="1"/>
              <a:stCxn id="820261" idx="1"/>
              <a:endCxn id="820236" idx="1"/>
            </p:cNvCxnSpPr>
            <p:nvPr/>
          </p:nvCxnSpPr>
          <p:spPr bwMode="auto">
            <a:xfrm rot="5400000">
              <a:off x="3185" y="-581"/>
              <a:ext cx="1" cy="4572"/>
            </a:xfrm>
            <a:prstGeom prst="bentConnector4">
              <a:avLst>
                <a:gd name="adj1" fmla="val 29699995"/>
                <a:gd name="adj2" fmla="val 103148"/>
              </a:avLst>
            </a:prstGeom>
            <a:noFill/>
            <a:ln w="12700">
              <a:solidFill>
                <a:srgbClr val="FF3300"/>
              </a:solidFill>
              <a:miter lim="800000"/>
              <a:headEnd/>
              <a:tailEnd type="stealth" w="lg" len="lg"/>
            </a:ln>
            <a:effectLst/>
          </p:spPr>
        </p:cxnSp>
        <p:grpSp>
          <p:nvGrpSpPr>
            <p:cNvPr id="820263" name="Group 39"/>
            <p:cNvGrpSpPr>
              <a:grpSpLocks/>
            </p:cNvGrpSpPr>
            <p:nvPr/>
          </p:nvGrpSpPr>
          <p:grpSpPr bwMode="auto">
            <a:xfrm>
              <a:off x="3168" y="1248"/>
              <a:ext cx="188" cy="384"/>
              <a:chOff x="4996" y="1248"/>
              <a:chExt cx="188" cy="384"/>
            </a:xfrm>
          </p:grpSpPr>
          <p:sp>
            <p:nvSpPr>
              <p:cNvPr id="820264" name="Line 40"/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265" name="Text Box 41"/>
              <p:cNvSpPr txBox="1">
                <a:spLocks noChangeArrowheads="1"/>
              </p:cNvSpPr>
              <p:nvPr/>
            </p:nvSpPr>
            <p:spPr bwMode="auto">
              <a:xfrm>
                <a:off x="4996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i="1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820266" name="Group 42"/>
            <p:cNvGrpSpPr>
              <a:grpSpLocks/>
            </p:cNvGrpSpPr>
            <p:nvPr/>
          </p:nvGrpSpPr>
          <p:grpSpPr bwMode="auto">
            <a:xfrm>
              <a:off x="3888" y="1248"/>
              <a:ext cx="188" cy="384"/>
              <a:chOff x="960" y="1248"/>
              <a:chExt cx="188" cy="384"/>
            </a:xfrm>
          </p:grpSpPr>
          <p:sp>
            <p:nvSpPr>
              <p:cNvPr id="820267" name="Line 43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268" name="Text Box 44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</p:grpSp>
      <p:sp>
        <p:nvSpPr>
          <p:cNvPr id="820269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32" grpId="0" animBg="1" autoUpdateAnimBg="0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97" name="Text Box 49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21254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21255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CC3300"/>
                </a:solidFill>
              </a:rPr>
              <a:t>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</a:t>
            </a: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 &lt;&lt; p-&gt;code &lt;&lt; '\t' ;</a:t>
            </a:r>
            <a:r>
              <a:rPr lang="en-US" altLang="zh-CN" sz="2000" b="1">
                <a:solidFill>
                  <a:srgbClr val="CC3300"/>
                </a:solidFill>
              </a:rPr>
              <a:t>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21256" name="AutoShape 8"/>
          <p:cNvSpPr>
            <a:spLocks/>
          </p:cNvSpPr>
          <p:nvPr/>
        </p:nvSpPr>
        <p:spPr bwMode="auto">
          <a:xfrm>
            <a:off x="838200" y="2514600"/>
            <a:ext cx="1447800" cy="914400"/>
          </a:xfrm>
          <a:prstGeom prst="borderCallout2">
            <a:avLst>
              <a:gd name="adj1" fmla="val 12500"/>
              <a:gd name="adj2" fmla="val 105264"/>
              <a:gd name="adj3" fmla="val 12500"/>
              <a:gd name="adj4" fmla="val 130375"/>
              <a:gd name="adj5" fmla="val 194620"/>
              <a:gd name="adj6" fmla="val 21118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输出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报到结点 </a:t>
            </a:r>
          </a:p>
        </p:txBody>
      </p:sp>
      <p:grpSp>
        <p:nvGrpSpPr>
          <p:cNvPr id="821257" name="Group 9"/>
          <p:cNvGrpSpPr>
            <a:grpSpLocks/>
          </p:cNvGrpSpPr>
          <p:nvPr/>
        </p:nvGrpSpPr>
        <p:grpSpPr bwMode="auto">
          <a:xfrm>
            <a:off x="622300" y="76200"/>
            <a:ext cx="8064500" cy="838200"/>
            <a:chOff x="392" y="48"/>
            <a:chExt cx="5080" cy="528"/>
          </a:xfrm>
        </p:grpSpPr>
        <p:sp>
          <p:nvSpPr>
            <p:cNvPr id="821258" name="Text Box 10"/>
            <p:cNvSpPr txBox="1">
              <a:spLocks noChangeArrowheads="1"/>
            </p:cNvSpPr>
            <p:nvPr/>
          </p:nvSpPr>
          <p:spPr bwMode="auto">
            <a:xfrm>
              <a:off x="392" y="24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21259" name="Group 11"/>
            <p:cNvGrpSpPr>
              <a:grpSpLocks/>
            </p:cNvGrpSpPr>
            <p:nvPr/>
          </p:nvGrpSpPr>
          <p:grpSpPr bwMode="auto">
            <a:xfrm>
              <a:off x="900" y="432"/>
              <a:ext cx="432" cy="144"/>
              <a:chOff x="4224" y="2492"/>
              <a:chExt cx="432" cy="144"/>
            </a:xfrm>
          </p:grpSpPr>
          <p:sp>
            <p:nvSpPr>
              <p:cNvPr id="821260" name="Rectangle 1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1</a:t>
                </a:r>
              </a:p>
            </p:txBody>
          </p:sp>
          <p:sp>
            <p:nvSpPr>
              <p:cNvPr id="821261" name="Line 1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1262" name="Line 14"/>
            <p:cNvSpPr>
              <a:spLocks noChangeShapeType="1"/>
            </p:cNvSpPr>
            <p:nvPr/>
          </p:nvSpPr>
          <p:spPr bwMode="auto">
            <a:xfrm>
              <a:off x="660" y="441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1263" name="Group 15"/>
            <p:cNvGrpSpPr>
              <a:grpSpLocks/>
            </p:cNvGrpSpPr>
            <p:nvPr/>
          </p:nvGrpSpPr>
          <p:grpSpPr bwMode="auto">
            <a:xfrm>
              <a:off x="1476" y="432"/>
              <a:ext cx="432" cy="144"/>
              <a:chOff x="4224" y="2492"/>
              <a:chExt cx="432" cy="144"/>
            </a:xfrm>
          </p:grpSpPr>
          <p:sp>
            <p:nvSpPr>
              <p:cNvPr id="821264" name="Rectangle 1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8F8F8"/>
                    </a:solidFill>
                  </a:rPr>
                  <a:t> 2</a:t>
                </a:r>
              </a:p>
            </p:txBody>
          </p:sp>
          <p:sp>
            <p:nvSpPr>
              <p:cNvPr id="821265" name="Line 1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1266" name="Freeform 18"/>
            <p:cNvSpPr>
              <a:spLocks/>
            </p:cNvSpPr>
            <p:nvPr/>
          </p:nvSpPr>
          <p:spPr bwMode="auto">
            <a:xfrm>
              <a:off x="1236" y="495"/>
              <a:ext cx="813" cy="9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813" y="0"/>
                </a:cxn>
              </a:cxnLst>
              <a:rect l="0" t="0" r="r" b="b"/>
              <a:pathLst>
                <a:path w="813" h="9">
                  <a:moveTo>
                    <a:pt x="0" y="9"/>
                  </a:moveTo>
                  <a:lnTo>
                    <a:pt x="813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1267" name="Group 19"/>
            <p:cNvGrpSpPr>
              <a:grpSpLocks/>
            </p:cNvGrpSpPr>
            <p:nvPr/>
          </p:nvGrpSpPr>
          <p:grpSpPr bwMode="auto">
            <a:xfrm>
              <a:off x="2052" y="432"/>
              <a:ext cx="432" cy="144"/>
              <a:chOff x="4224" y="2492"/>
              <a:chExt cx="432" cy="144"/>
            </a:xfrm>
          </p:grpSpPr>
          <p:sp>
            <p:nvSpPr>
              <p:cNvPr id="821268" name="Rectangle 2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821269" name="Line 2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1270" name="Group 22"/>
            <p:cNvGrpSpPr>
              <a:grpSpLocks/>
            </p:cNvGrpSpPr>
            <p:nvPr/>
          </p:nvGrpSpPr>
          <p:grpSpPr bwMode="auto">
            <a:xfrm>
              <a:off x="2628" y="432"/>
              <a:ext cx="432" cy="144"/>
              <a:chOff x="4224" y="2492"/>
              <a:chExt cx="432" cy="144"/>
            </a:xfrm>
          </p:grpSpPr>
          <p:sp>
            <p:nvSpPr>
              <p:cNvPr id="821271" name="Rectangle 2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</a:t>
                </a:r>
                <a:r>
                  <a:rPr lang="en-US" altLang="zh-CN" sz="1800">
                    <a:solidFill>
                      <a:srgbClr val="F8F8F8"/>
                    </a:solidFill>
                  </a:rPr>
                  <a:t>4</a:t>
                </a:r>
              </a:p>
            </p:txBody>
          </p:sp>
          <p:sp>
            <p:nvSpPr>
              <p:cNvPr id="821272" name="Line 2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1273" name="Freeform 25"/>
            <p:cNvSpPr>
              <a:spLocks/>
            </p:cNvSpPr>
            <p:nvPr/>
          </p:nvSpPr>
          <p:spPr bwMode="auto">
            <a:xfrm>
              <a:off x="2388" y="504"/>
              <a:ext cx="821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1" y="8"/>
                </a:cxn>
              </a:cxnLst>
              <a:rect l="0" t="0" r="r" b="b"/>
              <a:pathLst>
                <a:path w="821" h="8">
                  <a:moveTo>
                    <a:pt x="0" y="0"/>
                  </a:moveTo>
                  <a:lnTo>
                    <a:pt x="821" y="8"/>
                  </a:lnTo>
                </a:path>
              </a:pathLst>
            </a:custGeom>
            <a:solidFill>
              <a:srgbClr val="C0C0C0"/>
            </a:solidFill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74" name="Rectangle 26"/>
            <p:cNvSpPr>
              <a:spLocks noChangeArrowheads="1"/>
            </p:cNvSpPr>
            <p:nvPr/>
          </p:nvSpPr>
          <p:spPr bwMode="auto">
            <a:xfrm>
              <a:off x="3204" y="43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5</a:t>
              </a:r>
            </a:p>
          </p:txBody>
        </p:sp>
        <p:sp>
          <p:nvSpPr>
            <p:cNvPr id="821275" name="Line 27"/>
            <p:cNvSpPr>
              <a:spLocks noChangeShapeType="1"/>
            </p:cNvSpPr>
            <p:nvPr/>
          </p:nvSpPr>
          <p:spPr bwMode="auto">
            <a:xfrm>
              <a:off x="3444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1276" name="Group 28"/>
            <p:cNvGrpSpPr>
              <a:grpSpLocks/>
            </p:cNvGrpSpPr>
            <p:nvPr/>
          </p:nvGrpSpPr>
          <p:grpSpPr bwMode="auto">
            <a:xfrm>
              <a:off x="3780" y="432"/>
              <a:ext cx="432" cy="144"/>
              <a:chOff x="3780" y="432"/>
              <a:chExt cx="432" cy="144"/>
            </a:xfrm>
          </p:grpSpPr>
          <p:sp>
            <p:nvSpPr>
              <p:cNvPr id="821277" name="Rectangle 29"/>
              <p:cNvSpPr>
                <a:spLocks noChangeArrowheads="1"/>
              </p:cNvSpPr>
              <p:nvPr/>
            </p:nvSpPr>
            <p:spPr bwMode="auto">
              <a:xfrm>
                <a:off x="3780" y="43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6    </a:t>
                </a:r>
              </a:p>
            </p:txBody>
          </p:sp>
          <p:sp>
            <p:nvSpPr>
              <p:cNvPr id="821278" name="Line 30"/>
              <p:cNvSpPr>
                <a:spLocks noChangeShapeType="1"/>
              </p:cNvSpPr>
              <p:nvPr/>
            </p:nvSpPr>
            <p:spPr bwMode="auto">
              <a:xfrm>
                <a:off x="4020" y="4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1279" name="Line 31"/>
            <p:cNvSpPr>
              <a:spLocks noChangeShapeType="1"/>
            </p:cNvSpPr>
            <p:nvPr/>
          </p:nvSpPr>
          <p:spPr bwMode="auto">
            <a:xfrm>
              <a:off x="3552" y="504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80" name="Rectangle 32"/>
            <p:cNvSpPr>
              <a:spLocks noChangeArrowheads="1"/>
            </p:cNvSpPr>
            <p:nvPr/>
          </p:nvSpPr>
          <p:spPr bwMode="auto">
            <a:xfrm>
              <a:off x="4356" y="4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7    </a:t>
              </a:r>
            </a:p>
          </p:txBody>
        </p:sp>
        <p:sp>
          <p:nvSpPr>
            <p:cNvPr id="821281" name="Line 33"/>
            <p:cNvSpPr>
              <a:spLocks noChangeShapeType="1"/>
            </p:cNvSpPr>
            <p:nvPr/>
          </p:nvSpPr>
          <p:spPr bwMode="auto">
            <a:xfrm>
              <a:off x="4596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82" name="Rectangle 34"/>
            <p:cNvSpPr>
              <a:spLocks noChangeArrowheads="1"/>
            </p:cNvSpPr>
            <p:nvPr/>
          </p:nvSpPr>
          <p:spPr bwMode="auto">
            <a:xfrm>
              <a:off x="4932" y="43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821283" name="Line 35"/>
            <p:cNvSpPr>
              <a:spLocks noChangeShapeType="1"/>
            </p:cNvSpPr>
            <p:nvPr/>
          </p:nvSpPr>
          <p:spPr bwMode="auto">
            <a:xfrm>
              <a:off x="5172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84" name="Line 36"/>
            <p:cNvSpPr>
              <a:spLocks noChangeShapeType="1"/>
            </p:cNvSpPr>
            <p:nvPr/>
          </p:nvSpPr>
          <p:spPr bwMode="auto">
            <a:xfrm>
              <a:off x="5280" y="504"/>
              <a:ext cx="19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21285" name="AutoShape 37"/>
            <p:cNvCxnSpPr>
              <a:cxnSpLocks noChangeShapeType="1"/>
              <a:stCxn id="821284" idx="1"/>
              <a:endCxn id="821260" idx="1"/>
            </p:cNvCxnSpPr>
            <p:nvPr/>
          </p:nvCxnSpPr>
          <p:spPr bwMode="auto">
            <a:xfrm rot="5400000">
              <a:off x="3185" y="-1781"/>
              <a:ext cx="1" cy="4572"/>
            </a:xfrm>
            <a:prstGeom prst="bentConnector4">
              <a:avLst>
                <a:gd name="adj1" fmla="val 29699995"/>
                <a:gd name="adj2" fmla="val 103148"/>
              </a:avLst>
            </a:prstGeom>
            <a:noFill/>
            <a:ln w="12700">
              <a:solidFill>
                <a:srgbClr val="FF3300"/>
              </a:solidFill>
              <a:miter lim="800000"/>
              <a:headEnd/>
              <a:tailEnd type="stealth" w="lg" len="lg"/>
            </a:ln>
            <a:effectLst/>
          </p:spPr>
        </p:cxnSp>
        <p:grpSp>
          <p:nvGrpSpPr>
            <p:cNvPr id="821286" name="Group 38"/>
            <p:cNvGrpSpPr>
              <a:grpSpLocks/>
            </p:cNvGrpSpPr>
            <p:nvPr/>
          </p:nvGrpSpPr>
          <p:grpSpPr bwMode="auto">
            <a:xfrm>
              <a:off x="3748" y="48"/>
              <a:ext cx="188" cy="384"/>
              <a:chOff x="4996" y="1248"/>
              <a:chExt cx="188" cy="384"/>
            </a:xfrm>
          </p:grpSpPr>
          <p:sp>
            <p:nvSpPr>
              <p:cNvPr id="821287" name="Line 39"/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288" name="Text Box 40"/>
              <p:cNvSpPr txBox="1">
                <a:spLocks noChangeArrowheads="1"/>
              </p:cNvSpPr>
              <p:nvPr/>
            </p:nvSpPr>
            <p:spPr bwMode="auto">
              <a:xfrm>
                <a:off x="4996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i="1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821289" name="Group 41"/>
            <p:cNvGrpSpPr>
              <a:grpSpLocks/>
            </p:cNvGrpSpPr>
            <p:nvPr/>
          </p:nvGrpSpPr>
          <p:grpSpPr bwMode="auto">
            <a:xfrm>
              <a:off x="4468" y="48"/>
              <a:ext cx="188" cy="384"/>
              <a:chOff x="960" y="1248"/>
              <a:chExt cx="188" cy="384"/>
            </a:xfrm>
          </p:grpSpPr>
          <p:sp>
            <p:nvSpPr>
              <p:cNvPr id="821290" name="Line 42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291" name="Text Box 43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  <p:sp>
          <p:nvSpPr>
            <p:cNvPr id="821292" name="Line 44"/>
            <p:cNvSpPr>
              <a:spLocks noChangeShapeType="1"/>
            </p:cNvSpPr>
            <p:nvPr/>
          </p:nvSpPr>
          <p:spPr bwMode="auto">
            <a:xfrm>
              <a:off x="4128" y="504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93" name="Line 45"/>
            <p:cNvSpPr>
              <a:spLocks noChangeShapeType="1"/>
            </p:cNvSpPr>
            <p:nvPr/>
          </p:nvSpPr>
          <p:spPr bwMode="auto">
            <a:xfrm>
              <a:off x="4704" y="504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1294" name="Rectangle 4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6" grpId="0" animBg="1" autoUpdateAnimBg="0"/>
    </p:bld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320" name="Text Box 48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22317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822278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22279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CC3300"/>
                </a:solidFill>
              </a:rPr>
              <a:t>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</a:t>
            </a: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22280" name="AutoShape 8"/>
          <p:cNvSpPr>
            <a:spLocks/>
          </p:cNvSpPr>
          <p:nvPr/>
        </p:nvSpPr>
        <p:spPr bwMode="auto">
          <a:xfrm>
            <a:off x="762000" y="29718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28398"/>
              <a:gd name="adj5" fmla="val 256250"/>
              <a:gd name="adj6" fmla="val 20295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删除结点 </a:t>
            </a:r>
          </a:p>
        </p:txBody>
      </p:sp>
      <p:grpSp>
        <p:nvGrpSpPr>
          <p:cNvPr id="822281" name="Group 9"/>
          <p:cNvGrpSpPr>
            <a:grpSpLocks/>
          </p:cNvGrpSpPr>
          <p:nvPr/>
        </p:nvGrpSpPr>
        <p:grpSpPr bwMode="auto">
          <a:xfrm>
            <a:off x="622300" y="76200"/>
            <a:ext cx="8064500" cy="838200"/>
            <a:chOff x="392" y="48"/>
            <a:chExt cx="5080" cy="528"/>
          </a:xfrm>
        </p:grpSpPr>
        <p:sp>
          <p:nvSpPr>
            <p:cNvPr id="822282" name="Text Box 10"/>
            <p:cNvSpPr txBox="1">
              <a:spLocks noChangeArrowheads="1"/>
            </p:cNvSpPr>
            <p:nvPr/>
          </p:nvSpPr>
          <p:spPr bwMode="auto">
            <a:xfrm>
              <a:off x="392" y="24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22283" name="Group 11"/>
            <p:cNvGrpSpPr>
              <a:grpSpLocks/>
            </p:cNvGrpSpPr>
            <p:nvPr/>
          </p:nvGrpSpPr>
          <p:grpSpPr bwMode="auto">
            <a:xfrm>
              <a:off x="900" y="432"/>
              <a:ext cx="432" cy="144"/>
              <a:chOff x="4224" y="2492"/>
              <a:chExt cx="432" cy="144"/>
            </a:xfrm>
          </p:grpSpPr>
          <p:sp>
            <p:nvSpPr>
              <p:cNvPr id="822284" name="Rectangle 1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1</a:t>
                </a:r>
              </a:p>
            </p:txBody>
          </p:sp>
          <p:sp>
            <p:nvSpPr>
              <p:cNvPr id="822285" name="Line 1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2286" name="Line 14"/>
            <p:cNvSpPr>
              <a:spLocks noChangeShapeType="1"/>
            </p:cNvSpPr>
            <p:nvPr/>
          </p:nvSpPr>
          <p:spPr bwMode="auto">
            <a:xfrm>
              <a:off x="660" y="441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2287" name="Group 15"/>
            <p:cNvGrpSpPr>
              <a:grpSpLocks/>
            </p:cNvGrpSpPr>
            <p:nvPr/>
          </p:nvGrpSpPr>
          <p:grpSpPr bwMode="auto">
            <a:xfrm>
              <a:off x="1476" y="432"/>
              <a:ext cx="432" cy="144"/>
              <a:chOff x="4224" y="2492"/>
              <a:chExt cx="432" cy="144"/>
            </a:xfrm>
          </p:grpSpPr>
          <p:sp>
            <p:nvSpPr>
              <p:cNvPr id="822288" name="Rectangle 1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8F8F8"/>
                    </a:solidFill>
                  </a:rPr>
                  <a:t> 2</a:t>
                </a:r>
              </a:p>
            </p:txBody>
          </p:sp>
          <p:sp>
            <p:nvSpPr>
              <p:cNvPr id="822289" name="Line 1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2290" name="Freeform 18"/>
            <p:cNvSpPr>
              <a:spLocks/>
            </p:cNvSpPr>
            <p:nvPr/>
          </p:nvSpPr>
          <p:spPr bwMode="auto">
            <a:xfrm>
              <a:off x="1236" y="495"/>
              <a:ext cx="813" cy="9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813" y="0"/>
                </a:cxn>
              </a:cxnLst>
              <a:rect l="0" t="0" r="r" b="b"/>
              <a:pathLst>
                <a:path w="813" h="9">
                  <a:moveTo>
                    <a:pt x="0" y="9"/>
                  </a:moveTo>
                  <a:lnTo>
                    <a:pt x="813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2291" name="Group 19"/>
            <p:cNvGrpSpPr>
              <a:grpSpLocks/>
            </p:cNvGrpSpPr>
            <p:nvPr/>
          </p:nvGrpSpPr>
          <p:grpSpPr bwMode="auto">
            <a:xfrm>
              <a:off x="2052" y="432"/>
              <a:ext cx="432" cy="144"/>
              <a:chOff x="4224" y="2492"/>
              <a:chExt cx="432" cy="144"/>
            </a:xfrm>
          </p:grpSpPr>
          <p:sp>
            <p:nvSpPr>
              <p:cNvPr id="822292" name="Rectangle 2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822293" name="Line 2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2294" name="Group 22"/>
            <p:cNvGrpSpPr>
              <a:grpSpLocks/>
            </p:cNvGrpSpPr>
            <p:nvPr/>
          </p:nvGrpSpPr>
          <p:grpSpPr bwMode="auto">
            <a:xfrm>
              <a:off x="2628" y="432"/>
              <a:ext cx="432" cy="144"/>
              <a:chOff x="4224" y="2492"/>
              <a:chExt cx="432" cy="144"/>
            </a:xfrm>
          </p:grpSpPr>
          <p:sp>
            <p:nvSpPr>
              <p:cNvPr id="822295" name="Rectangle 2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</a:t>
                </a:r>
                <a:r>
                  <a:rPr lang="en-US" altLang="zh-CN" sz="1800">
                    <a:solidFill>
                      <a:srgbClr val="F8F8F8"/>
                    </a:solidFill>
                  </a:rPr>
                  <a:t>4</a:t>
                </a:r>
              </a:p>
            </p:txBody>
          </p:sp>
          <p:sp>
            <p:nvSpPr>
              <p:cNvPr id="822296" name="Line 2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2297" name="Freeform 25"/>
            <p:cNvSpPr>
              <a:spLocks/>
            </p:cNvSpPr>
            <p:nvPr/>
          </p:nvSpPr>
          <p:spPr bwMode="auto">
            <a:xfrm>
              <a:off x="2388" y="504"/>
              <a:ext cx="821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1" y="8"/>
                </a:cxn>
              </a:cxnLst>
              <a:rect l="0" t="0" r="r" b="b"/>
              <a:pathLst>
                <a:path w="821" h="8">
                  <a:moveTo>
                    <a:pt x="0" y="0"/>
                  </a:moveTo>
                  <a:lnTo>
                    <a:pt x="821" y="8"/>
                  </a:lnTo>
                </a:path>
              </a:pathLst>
            </a:custGeom>
            <a:solidFill>
              <a:srgbClr val="C0C0C0"/>
            </a:solidFill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98" name="Rectangle 26"/>
            <p:cNvSpPr>
              <a:spLocks noChangeArrowheads="1"/>
            </p:cNvSpPr>
            <p:nvPr/>
          </p:nvSpPr>
          <p:spPr bwMode="auto">
            <a:xfrm>
              <a:off x="3204" y="43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5</a:t>
              </a:r>
            </a:p>
          </p:txBody>
        </p:sp>
        <p:sp>
          <p:nvSpPr>
            <p:cNvPr id="822299" name="Line 27"/>
            <p:cNvSpPr>
              <a:spLocks noChangeShapeType="1"/>
            </p:cNvSpPr>
            <p:nvPr/>
          </p:nvSpPr>
          <p:spPr bwMode="auto">
            <a:xfrm>
              <a:off x="3444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2300" name="Group 28"/>
            <p:cNvGrpSpPr>
              <a:grpSpLocks/>
            </p:cNvGrpSpPr>
            <p:nvPr/>
          </p:nvGrpSpPr>
          <p:grpSpPr bwMode="auto">
            <a:xfrm>
              <a:off x="3540" y="432"/>
              <a:ext cx="672" cy="144"/>
              <a:chOff x="3936" y="1680"/>
              <a:chExt cx="672" cy="144"/>
            </a:xfrm>
          </p:grpSpPr>
          <p:sp>
            <p:nvSpPr>
              <p:cNvPr id="822301" name="Rectangle 29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6    </a:t>
                </a:r>
              </a:p>
            </p:txBody>
          </p:sp>
          <p:sp>
            <p:nvSpPr>
              <p:cNvPr id="822302" name="Line 30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303" name="Line 31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2304" name="Rectangle 32"/>
            <p:cNvSpPr>
              <a:spLocks noChangeArrowheads="1"/>
            </p:cNvSpPr>
            <p:nvPr/>
          </p:nvSpPr>
          <p:spPr bwMode="auto">
            <a:xfrm>
              <a:off x="4356" y="4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7    </a:t>
              </a:r>
            </a:p>
          </p:txBody>
        </p:sp>
        <p:sp>
          <p:nvSpPr>
            <p:cNvPr id="822305" name="Line 33"/>
            <p:cNvSpPr>
              <a:spLocks noChangeShapeType="1"/>
            </p:cNvSpPr>
            <p:nvPr/>
          </p:nvSpPr>
          <p:spPr bwMode="auto">
            <a:xfrm>
              <a:off x="4596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06" name="Freeform 34"/>
            <p:cNvSpPr>
              <a:spLocks/>
            </p:cNvSpPr>
            <p:nvPr/>
          </p:nvSpPr>
          <p:spPr bwMode="auto">
            <a:xfrm>
              <a:off x="4116" y="503"/>
              <a:ext cx="821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21" y="0"/>
                </a:cxn>
              </a:cxnLst>
              <a:rect l="0" t="0" r="r" b="b"/>
              <a:pathLst>
                <a:path w="821" h="1">
                  <a:moveTo>
                    <a:pt x="0" y="1"/>
                  </a:moveTo>
                  <a:lnTo>
                    <a:pt x="821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07" name="Rectangle 35"/>
            <p:cNvSpPr>
              <a:spLocks noChangeArrowheads="1"/>
            </p:cNvSpPr>
            <p:nvPr/>
          </p:nvSpPr>
          <p:spPr bwMode="auto">
            <a:xfrm>
              <a:off x="4932" y="43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822308" name="Line 36"/>
            <p:cNvSpPr>
              <a:spLocks noChangeShapeType="1"/>
            </p:cNvSpPr>
            <p:nvPr/>
          </p:nvSpPr>
          <p:spPr bwMode="auto">
            <a:xfrm>
              <a:off x="5172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09" name="Line 37"/>
            <p:cNvSpPr>
              <a:spLocks noChangeShapeType="1"/>
            </p:cNvSpPr>
            <p:nvPr/>
          </p:nvSpPr>
          <p:spPr bwMode="auto">
            <a:xfrm>
              <a:off x="5280" y="504"/>
              <a:ext cx="19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22310" name="AutoShape 38"/>
            <p:cNvCxnSpPr>
              <a:cxnSpLocks noChangeShapeType="1"/>
              <a:stCxn id="822309" idx="1"/>
              <a:endCxn id="822284" idx="1"/>
            </p:cNvCxnSpPr>
            <p:nvPr/>
          </p:nvCxnSpPr>
          <p:spPr bwMode="auto">
            <a:xfrm rot="5400000">
              <a:off x="3185" y="-1781"/>
              <a:ext cx="1" cy="4572"/>
            </a:xfrm>
            <a:prstGeom prst="bentConnector4">
              <a:avLst>
                <a:gd name="adj1" fmla="val 29699995"/>
                <a:gd name="adj2" fmla="val 103148"/>
              </a:avLst>
            </a:prstGeom>
            <a:noFill/>
            <a:ln w="12700">
              <a:solidFill>
                <a:srgbClr val="FF3300"/>
              </a:solidFill>
              <a:miter lim="800000"/>
              <a:headEnd/>
              <a:tailEnd type="stealth" w="lg" len="lg"/>
            </a:ln>
            <a:effectLst/>
          </p:spPr>
        </p:cxnSp>
        <p:grpSp>
          <p:nvGrpSpPr>
            <p:cNvPr id="822311" name="Group 39"/>
            <p:cNvGrpSpPr>
              <a:grpSpLocks/>
            </p:cNvGrpSpPr>
            <p:nvPr/>
          </p:nvGrpSpPr>
          <p:grpSpPr bwMode="auto">
            <a:xfrm>
              <a:off x="3748" y="48"/>
              <a:ext cx="188" cy="384"/>
              <a:chOff x="4996" y="1248"/>
              <a:chExt cx="188" cy="384"/>
            </a:xfrm>
          </p:grpSpPr>
          <p:sp>
            <p:nvSpPr>
              <p:cNvPr id="822312" name="Line 40"/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313" name="Text Box 41"/>
              <p:cNvSpPr txBox="1">
                <a:spLocks noChangeArrowheads="1"/>
              </p:cNvSpPr>
              <p:nvPr/>
            </p:nvSpPr>
            <p:spPr bwMode="auto">
              <a:xfrm>
                <a:off x="4996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i="1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822314" name="Group 42"/>
            <p:cNvGrpSpPr>
              <a:grpSpLocks/>
            </p:cNvGrpSpPr>
            <p:nvPr/>
          </p:nvGrpSpPr>
          <p:grpSpPr bwMode="auto">
            <a:xfrm>
              <a:off x="5044" y="48"/>
              <a:ext cx="188" cy="384"/>
              <a:chOff x="960" y="1248"/>
              <a:chExt cx="188" cy="384"/>
            </a:xfrm>
          </p:grpSpPr>
          <p:sp>
            <p:nvSpPr>
              <p:cNvPr id="822315" name="Line 43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316" name="Text Box 44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80" grpId="0" animBg="1" autoUpdateAnimBg="0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344" name="Text Box 48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23341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823302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23303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CC3300"/>
                </a:solidFill>
              </a:rPr>
              <a:t>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</a:t>
            </a: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23304" name="AutoShape 8"/>
          <p:cNvSpPr>
            <a:spLocks/>
          </p:cNvSpPr>
          <p:nvPr/>
        </p:nvSpPr>
        <p:spPr bwMode="auto">
          <a:xfrm>
            <a:off x="762000" y="35052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26537"/>
              <a:gd name="adj5" fmla="val 271356"/>
              <a:gd name="adj6" fmla="val 19561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移动指针 </a:t>
            </a:r>
          </a:p>
        </p:txBody>
      </p:sp>
      <p:grpSp>
        <p:nvGrpSpPr>
          <p:cNvPr id="823305" name="Group 9"/>
          <p:cNvGrpSpPr>
            <a:grpSpLocks/>
          </p:cNvGrpSpPr>
          <p:nvPr/>
        </p:nvGrpSpPr>
        <p:grpSpPr bwMode="auto">
          <a:xfrm>
            <a:off x="622300" y="76200"/>
            <a:ext cx="8064500" cy="838200"/>
            <a:chOff x="392" y="48"/>
            <a:chExt cx="5080" cy="528"/>
          </a:xfrm>
        </p:grpSpPr>
        <p:sp>
          <p:nvSpPr>
            <p:cNvPr id="823306" name="Text Box 10"/>
            <p:cNvSpPr txBox="1">
              <a:spLocks noChangeArrowheads="1"/>
            </p:cNvSpPr>
            <p:nvPr/>
          </p:nvSpPr>
          <p:spPr bwMode="auto">
            <a:xfrm>
              <a:off x="392" y="24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23307" name="Group 11"/>
            <p:cNvGrpSpPr>
              <a:grpSpLocks/>
            </p:cNvGrpSpPr>
            <p:nvPr/>
          </p:nvGrpSpPr>
          <p:grpSpPr bwMode="auto">
            <a:xfrm>
              <a:off x="900" y="432"/>
              <a:ext cx="432" cy="144"/>
              <a:chOff x="4224" y="2492"/>
              <a:chExt cx="432" cy="144"/>
            </a:xfrm>
          </p:grpSpPr>
          <p:sp>
            <p:nvSpPr>
              <p:cNvPr id="823308" name="Rectangle 1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1</a:t>
                </a:r>
              </a:p>
            </p:txBody>
          </p:sp>
          <p:sp>
            <p:nvSpPr>
              <p:cNvPr id="823309" name="Line 1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3310" name="Line 14"/>
            <p:cNvSpPr>
              <a:spLocks noChangeShapeType="1"/>
            </p:cNvSpPr>
            <p:nvPr/>
          </p:nvSpPr>
          <p:spPr bwMode="auto">
            <a:xfrm>
              <a:off x="660" y="441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3311" name="Group 15"/>
            <p:cNvGrpSpPr>
              <a:grpSpLocks/>
            </p:cNvGrpSpPr>
            <p:nvPr/>
          </p:nvGrpSpPr>
          <p:grpSpPr bwMode="auto">
            <a:xfrm>
              <a:off x="1476" y="432"/>
              <a:ext cx="432" cy="144"/>
              <a:chOff x="4224" y="2492"/>
              <a:chExt cx="432" cy="144"/>
            </a:xfrm>
          </p:grpSpPr>
          <p:sp>
            <p:nvSpPr>
              <p:cNvPr id="823312" name="Rectangle 1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8F8F8"/>
                    </a:solidFill>
                  </a:rPr>
                  <a:t> 2</a:t>
                </a:r>
              </a:p>
            </p:txBody>
          </p:sp>
          <p:sp>
            <p:nvSpPr>
              <p:cNvPr id="823313" name="Line 1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3314" name="Freeform 18"/>
            <p:cNvSpPr>
              <a:spLocks/>
            </p:cNvSpPr>
            <p:nvPr/>
          </p:nvSpPr>
          <p:spPr bwMode="auto">
            <a:xfrm>
              <a:off x="1236" y="495"/>
              <a:ext cx="813" cy="9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813" y="0"/>
                </a:cxn>
              </a:cxnLst>
              <a:rect l="0" t="0" r="r" b="b"/>
              <a:pathLst>
                <a:path w="813" h="9">
                  <a:moveTo>
                    <a:pt x="0" y="9"/>
                  </a:moveTo>
                  <a:lnTo>
                    <a:pt x="813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3315" name="Group 19"/>
            <p:cNvGrpSpPr>
              <a:grpSpLocks/>
            </p:cNvGrpSpPr>
            <p:nvPr/>
          </p:nvGrpSpPr>
          <p:grpSpPr bwMode="auto">
            <a:xfrm>
              <a:off x="2052" y="432"/>
              <a:ext cx="432" cy="144"/>
              <a:chOff x="4224" y="2492"/>
              <a:chExt cx="432" cy="144"/>
            </a:xfrm>
          </p:grpSpPr>
          <p:sp>
            <p:nvSpPr>
              <p:cNvPr id="823316" name="Rectangle 2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823317" name="Line 2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3318" name="Group 22"/>
            <p:cNvGrpSpPr>
              <a:grpSpLocks/>
            </p:cNvGrpSpPr>
            <p:nvPr/>
          </p:nvGrpSpPr>
          <p:grpSpPr bwMode="auto">
            <a:xfrm>
              <a:off x="2628" y="432"/>
              <a:ext cx="432" cy="144"/>
              <a:chOff x="4224" y="2492"/>
              <a:chExt cx="432" cy="144"/>
            </a:xfrm>
          </p:grpSpPr>
          <p:sp>
            <p:nvSpPr>
              <p:cNvPr id="823319" name="Rectangle 2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</a:t>
                </a:r>
                <a:r>
                  <a:rPr lang="en-US" altLang="zh-CN" sz="1800">
                    <a:solidFill>
                      <a:srgbClr val="F8F8F8"/>
                    </a:solidFill>
                  </a:rPr>
                  <a:t>4</a:t>
                </a:r>
              </a:p>
            </p:txBody>
          </p:sp>
          <p:sp>
            <p:nvSpPr>
              <p:cNvPr id="823320" name="Line 2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3321" name="Freeform 25"/>
            <p:cNvSpPr>
              <a:spLocks/>
            </p:cNvSpPr>
            <p:nvPr/>
          </p:nvSpPr>
          <p:spPr bwMode="auto">
            <a:xfrm>
              <a:off x="2388" y="504"/>
              <a:ext cx="821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1" y="8"/>
                </a:cxn>
              </a:cxnLst>
              <a:rect l="0" t="0" r="r" b="b"/>
              <a:pathLst>
                <a:path w="821" h="8">
                  <a:moveTo>
                    <a:pt x="0" y="0"/>
                  </a:moveTo>
                  <a:lnTo>
                    <a:pt x="821" y="8"/>
                  </a:lnTo>
                </a:path>
              </a:pathLst>
            </a:custGeom>
            <a:solidFill>
              <a:srgbClr val="C0C0C0"/>
            </a:solidFill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322" name="Rectangle 26"/>
            <p:cNvSpPr>
              <a:spLocks noChangeArrowheads="1"/>
            </p:cNvSpPr>
            <p:nvPr/>
          </p:nvSpPr>
          <p:spPr bwMode="auto">
            <a:xfrm>
              <a:off x="3204" y="43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5</a:t>
              </a:r>
            </a:p>
          </p:txBody>
        </p:sp>
        <p:sp>
          <p:nvSpPr>
            <p:cNvPr id="823323" name="Line 27"/>
            <p:cNvSpPr>
              <a:spLocks noChangeShapeType="1"/>
            </p:cNvSpPr>
            <p:nvPr/>
          </p:nvSpPr>
          <p:spPr bwMode="auto">
            <a:xfrm>
              <a:off x="3444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3324" name="Group 28"/>
            <p:cNvGrpSpPr>
              <a:grpSpLocks/>
            </p:cNvGrpSpPr>
            <p:nvPr/>
          </p:nvGrpSpPr>
          <p:grpSpPr bwMode="auto">
            <a:xfrm>
              <a:off x="3540" y="432"/>
              <a:ext cx="672" cy="144"/>
              <a:chOff x="3936" y="1680"/>
              <a:chExt cx="672" cy="144"/>
            </a:xfrm>
          </p:grpSpPr>
          <p:sp>
            <p:nvSpPr>
              <p:cNvPr id="823325" name="Rectangle 29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6    </a:t>
                </a:r>
              </a:p>
            </p:txBody>
          </p:sp>
          <p:sp>
            <p:nvSpPr>
              <p:cNvPr id="823326" name="Line 30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327" name="Line 31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3328" name="Rectangle 32"/>
            <p:cNvSpPr>
              <a:spLocks noChangeArrowheads="1"/>
            </p:cNvSpPr>
            <p:nvPr/>
          </p:nvSpPr>
          <p:spPr bwMode="auto">
            <a:xfrm>
              <a:off x="4356" y="4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7    </a:t>
              </a:r>
            </a:p>
          </p:txBody>
        </p:sp>
        <p:sp>
          <p:nvSpPr>
            <p:cNvPr id="823329" name="Line 33"/>
            <p:cNvSpPr>
              <a:spLocks noChangeShapeType="1"/>
            </p:cNvSpPr>
            <p:nvPr/>
          </p:nvSpPr>
          <p:spPr bwMode="auto">
            <a:xfrm>
              <a:off x="4596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330" name="Freeform 34"/>
            <p:cNvSpPr>
              <a:spLocks/>
            </p:cNvSpPr>
            <p:nvPr/>
          </p:nvSpPr>
          <p:spPr bwMode="auto">
            <a:xfrm>
              <a:off x="4116" y="503"/>
              <a:ext cx="821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21" y="0"/>
                </a:cxn>
              </a:cxnLst>
              <a:rect l="0" t="0" r="r" b="b"/>
              <a:pathLst>
                <a:path w="821" h="1">
                  <a:moveTo>
                    <a:pt x="0" y="1"/>
                  </a:moveTo>
                  <a:lnTo>
                    <a:pt x="821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331" name="Rectangle 35"/>
            <p:cNvSpPr>
              <a:spLocks noChangeArrowheads="1"/>
            </p:cNvSpPr>
            <p:nvPr/>
          </p:nvSpPr>
          <p:spPr bwMode="auto">
            <a:xfrm>
              <a:off x="4932" y="43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823332" name="Line 36"/>
            <p:cNvSpPr>
              <a:spLocks noChangeShapeType="1"/>
            </p:cNvSpPr>
            <p:nvPr/>
          </p:nvSpPr>
          <p:spPr bwMode="auto">
            <a:xfrm>
              <a:off x="5172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333" name="Line 37"/>
            <p:cNvSpPr>
              <a:spLocks noChangeShapeType="1"/>
            </p:cNvSpPr>
            <p:nvPr/>
          </p:nvSpPr>
          <p:spPr bwMode="auto">
            <a:xfrm>
              <a:off x="5280" y="504"/>
              <a:ext cx="19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23334" name="AutoShape 38"/>
            <p:cNvCxnSpPr>
              <a:cxnSpLocks noChangeShapeType="1"/>
              <a:stCxn id="823333" idx="1"/>
              <a:endCxn id="823308" idx="1"/>
            </p:cNvCxnSpPr>
            <p:nvPr/>
          </p:nvCxnSpPr>
          <p:spPr bwMode="auto">
            <a:xfrm rot="5400000">
              <a:off x="3185" y="-1781"/>
              <a:ext cx="1" cy="4572"/>
            </a:xfrm>
            <a:prstGeom prst="bentConnector4">
              <a:avLst>
                <a:gd name="adj1" fmla="val 29699995"/>
                <a:gd name="adj2" fmla="val 103148"/>
              </a:avLst>
            </a:prstGeom>
            <a:noFill/>
            <a:ln w="12700">
              <a:solidFill>
                <a:srgbClr val="FF3300"/>
              </a:solidFill>
              <a:miter lim="800000"/>
              <a:headEnd/>
              <a:tailEnd type="stealth" w="lg" len="lg"/>
            </a:ln>
            <a:effectLst/>
          </p:spPr>
        </p:cxnSp>
        <p:grpSp>
          <p:nvGrpSpPr>
            <p:cNvPr id="823335" name="Group 39"/>
            <p:cNvGrpSpPr>
              <a:grpSpLocks/>
            </p:cNvGrpSpPr>
            <p:nvPr/>
          </p:nvGrpSpPr>
          <p:grpSpPr bwMode="auto">
            <a:xfrm>
              <a:off x="4852" y="48"/>
              <a:ext cx="188" cy="384"/>
              <a:chOff x="4996" y="1248"/>
              <a:chExt cx="188" cy="384"/>
            </a:xfrm>
          </p:grpSpPr>
          <p:sp>
            <p:nvSpPr>
              <p:cNvPr id="823336" name="Line 40"/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337" name="Text Box 41"/>
              <p:cNvSpPr txBox="1">
                <a:spLocks noChangeArrowheads="1"/>
              </p:cNvSpPr>
              <p:nvPr/>
            </p:nvSpPr>
            <p:spPr bwMode="auto">
              <a:xfrm>
                <a:off x="4996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i="1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823338" name="Group 42"/>
            <p:cNvGrpSpPr>
              <a:grpSpLocks/>
            </p:cNvGrpSpPr>
            <p:nvPr/>
          </p:nvGrpSpPr>
          <p:grpSpPr bwMode="auto">
            <a:xfrm>
              <a:off x="1008" y="48"/>
              <a:ext cx="188" cy="384"/>
              <a:chOff x="960" y="1248"/>
              <a:chExt cx="188" cy="384"/>
            </a:xfrm>
          </p:grpSpPr>
          <p:sp>
            <p:nvSpPr>
              <p:cNvPr id="823339" name="Line 43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340" name="Text Box 44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04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集合的基本运算</a:t>
            </a: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36513" y="0"/>
            <a:ext cx="1847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l"/>
            <a:endParaRPr lang="zh-CN" altLang="en-US" b="1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042988" y="1268413"/>
            <a:ext cx="7561262" cy="4848225"/>
            <a:chOff x="1043608" y="1268760"/>
            <a:chExt cx="7560840" cy="4847930"/>
          </a:xfrm>
        </p:grpSpPr>
        <p:sp>
          <p:nvSpPr>
            <p:cNvPr id="35846" name="Text Box 7"/>
            <p:cNvSpPr txBox="1">
              <a:spLocks noChangeArrowheads="1"/>
            </p:cNvSpPr>
            <p:nvPr/>
          </p:nvSpPr>
          <p:spPr bwMode="auto">
            <a:xfrm>
              <a:off x="1043608" y="1268760"/>
              <a:ext cx="7560840" cy="48479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ts val="3400"/>
                </a:lnSpc>
                <a:buFont typeface="Wingdings" pitchFamily="2" charset="2"/>
                <a:buChar char="Ø"/>
                <a:defRPr/>
              </a:pPr>
              <a:r>
                <a:rPr lang="zh-CN" altLang="en-US" sz="2000" b="1" dirty="0"/>
                <a:t> 集合通常用大写字母标记，集合元素用小写字母标记</a:t>
              </a:r>
              <a:endParaRPr lang="en-US" altLang="zh-CN" sz="2000" b="1" dirty="0"/>
            </a:p>
            <a:p>
              <a:pPr algn="l">
                <a:lnSpc>
                  <a:spcPts val="3400"/>
                </a:lnSpc>
                <a:buFont typeface="Wingdings" pitchFamily="2" charset="2"/>
                <a:buChar char="Ø"/>
                <a:defRPr/>
              </a:pPr>
              <a:r>
                <a:rPr lang="en-US" altLang="zh-CN" sz="2000" b="1" dirty="0"/>
                <a:t> </a:t>
              </a:r>
              <a:r>
                <a:rPr lang="zh-CN" altLang="en-US" sz="2000" b="1" dirty="0"/>
                <a:t>若</a:t>
              </a:r>
              <a:r>
                <a:rPr lang="en-US" altLang="zh-CN" sz="2000" b="1" dirty="0"/>
                <a:t>A</a:t>
              </a:r>
              <a:r>
                <a:rPr lang="zh-CN" altLang="en-US" sz="2000" b="1" dirty="0"/>
                <a:t>、</a:t>
              </a:r>
              <a:r>
                <a:rPr lang="en-US" altLang="zh-CN" sz="2000" b="1" dirty="0"/>
                <a:t>B</a:t>
              </a:r>
              <a:r>
                <a:rPr lang="zh-CN" altLang="en-US" sz="2000" b="1" dirty="0"/>
                <a:t>是全集</a:t>
              </a:r>
              <a:r>
                <a:rPr lang="en-US" altLang="zh-CN" sz="2000" b="1" dirty="0"/>
                <a:t>E</a:t>
              </a:r>
              <a:r>
                <a:rPr lang="zh-CN" altLang="en-US" sz="2000" b="1" dirty="0"/>
                <a:t>中的两个集合，</a:t>
              </a:r>
              <a:r>
                <a:rPr lang="en-US" sz="2000" b="1" dirty="0"/>
                <a:t> </a:t>
              </a:r>
              <a:r>
                <a:rPr lang="en-US" altLang="zh-CN" sz="2000" b="1" dirty="0"/>
                <a:t>x</a:t>
              </a:r>
              <a:r>
                <a:rPr lang="zh-CN" altLang="en-US" sz="2000" b="1" dirty="0"/>
                <a:t>表示元素</a:t>
              </a:r>
              <a:endParaRPr lang="en-US" altLang="zh-CN" sz="2000" b="1" dirty="0"/>
            </a:p>
            <a:p>
              <a:pPr algn="l">
                <a:lnSpc>
                  <a:spcPts val="3400"/>
                </a:lnSpc>
                <a:buFont typeface="Wingdings" pitchFamily="2" charset="2"/>
                <a:buChar char="Ø"/>
                <a:defRPr/>
              </a:pPr>
              <a:r>
                <a:rPr lang="en-US" altLang="zh-CN" sz="2000" b="1" dirty="0"/>
                <a:t> </a:t>
              </a:r>
              <a:r>
                <a:rPr lang="zh-CN" altLang="en-US" sz="2000" b="1" dirty="0"/>
                <a:t>集合主要运算有：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en-US" altLang="zh-CN" sz="2000" b="1" dirty="0">
                  <a:solidFill>
                    <a:schemeClr val="accent5"/>
                  </a:solidFill>
                </a:rPr>
                <a:t> 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黑体" pitchFamily="2" charset="-122"/>
                  <a:ea typeface="黑体" pitchFamily="2" charset="-122"/>
                </a:rPr>
                <a:t>并集</a:t>
              </a:r>
              <a:r>
                <a:rPr lang="en-US" sz="2000" b="1" dirty="0">
                  <a:solidFill>
                    <a:schemeClr val="accent5"/>
                  </a:solidFill>
                </a:rPr>
                <a:t>	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∪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	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由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和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中的全部元素组成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solidFill>
                    <a:schemeClr val="accent5"/>
                  </a:solidFill>
                </a:rPr>
                <a:t> 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黑体" pitchFamily="2" charset="-122"/>
                  <a:ea typeface="黑体" pitchFamily="2" charset="-122"/>
                </a:rPr>
                <a:t>交集</a:t>
              </a:r>
              <a:r>
                <a:rPr lang="en-US" sz="2000" b="1" dirty="0">
                  <a:solidFill>
                    <a:schemeClr val="accent5"/>
                  </a:solidFill>
                </a:rPr>
                <a:t>	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∩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	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由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和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中的公共的组成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solidFill>
                    <a:schemeClr val="accent5"/>
                  </a:solidFill>
                </a:rPr>
                <a:t> 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黑体" pitchFamily="2" charset="-122"/>
                  <a:ea typeface="黑体" pitchFamily="2" charset="-122"/>
                </a:rPr>
                <a:t>差</a:t>
              </a:r>
              <a:r>
                <a:rPr lang="en-US" sz="2000" b="1" dirty="0">
                  <a:solidFill>
                    <a:schemeClr val="accent5"/>
                  </a:solidFill>
                </a:rPr>
                <a:t>	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A-B	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由属于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但不属于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的元素组成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solidFill>
                    <a:schemeClr val="accent5"/>
                  </a:solidFill>
                </a:rPr>
                <a:t> 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黑体" pitchFamily="2" charset="-122"/>
                  <a:ea typeface="黑体" pitchFamily="2" charset="-122"/>
                </a:rPr>
                <a:t>包含</a:t>
              </a:r>
              <a:r>
                <a:rPr lang="en-US" sz="2000" b="1" dirty="0">
                  <a:solidFill>
                    <a:schemeClr val="accent5"/>
                  </a:solidFill>
                </a:rPr>
                <a:t>	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     B	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中的每个元素都在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中，</a:t>
              </a:r>
              <a:endPara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 algn="l">
                <a:lnSpc>
                  <a:spcPts val="3400"/>
                </a:lnSpc>
                <a:defRPr/>
              </a:pPr>
              <a:r>
                <a:rPr lang="en-US" altLang="zh-CN" sz="2000" b="1" dirty="0">
                  <a:solidFill>
                    <a:schemeClr val="accent5"/>
                  </a:solidFill>
                </a:rPr>
                <a:t>		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称为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被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包含，或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包含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en-US" altLang="zh-CN" sz="2000" b="1" dirty="0">
                  <a:solidFill>
                    <a:schemeClr val="accent5"/>
                  </a:solidFill>
                </a:rPr>
                <a:t>	                                                               </a:t>
              </a:r>
              <a:endParaRPr lang="zh-CN" altLang="en-US" sz="2000" b="1" dirty="0">
                <a:solidFill>
                  <a:schemeClr val="accent5"/>
                </a:solidFill>
              </a:endParaRP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solidFill>
                    <a:schemeClr val="accent5"/>
                  </a:solidFill>
                </a:rPr>
                <a:t>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黑体" pitchFamily="2" charset="-122"/>
                  <a:ea typeface="黑体" pitchFamily="2" charset="-122"/>
                </a:rPr>
                <a:t> 补集</a:t>
              </a:r>
              <a:r>
                <a:rPr lang="en-US" sz="2000" b="1" dirty="0">
                  <a:solidFill>
                    <a:schemeClr val="accent5"/>
                  </a:solidFill>
                </a:rPr>
                <a:t>	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～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    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由全集中不在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的元素组成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solidFill>
                    <a:schemeClr val="accent5"/>
                  </a:solidFill>
                </a:rPr>
                <a:t>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黑体" pitchFamily="2" charset="-122"/>
                  <a:ea typeface="黑体" pitchFamily="2" charset="-122"/>
                </a:rPr>
                <a:t> 属于</a:t>
              </a:r>
              <a:r>
                <a:rPr lang="en-US" sz="2000" b="1" dirty="0">
                  <a:solidFill>
                    <a:schemeClr val="accent5"/>
                  </a:solidFill>
                </a:rPr>
                <a:t>	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x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∈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	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元素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x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在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中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/>
                <a:t>    </a:t>
              </a:r>
              <a:r>
                <a:rPr lang="zh-CN" altLang="en-US" sz="20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空集</a:t>
              </a:r>
              <a:r>
                <a:rPr lang="en-US" sz="2000" b="1" dirty="0"/>
                <a:t>	</a:t>
              </a:r>
              <a:r>
                <a:rPr lang="en-US" sz="2000" b="1" dirty="0">
                  <a:latin typeface="华文楷体" pitchFamily="2" charset="-122"/>
                  <a:ea typeface="华文楷体" pitchFamily="2" charset="-122"/>
                </a:rPr>
                <a:t>             </a:t>
              </a:r>
              <a:r>
                <a:rPr lang="zh-CN" altLang="en-US" sz="2000" b="1" dirty="0">
                  <a:latin typeface="华文楷体" pitchFamily="2" charset="-122"/>
                  <a:ea typeface="华文楷体" pitchFamily="2" charset="-122"/>
                </a:rPr>
                <a:t>集合中没有元素</a:t>
              </a:r>
            </a:p>
          </p:txBody>
        </p:sp>
        <p:pic>
          <p:nvPicPr>
            <p:cNvPr id="35849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51720" y="5729064"/>
              <a:ext cx="255696" cy="292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67192" y="4076896"/>
            <a:ext cx="216036" cy="216037"/>
          </a:xfrm>
          <a:prstGeom prst="rect">
            <a:avLst/>
          </a:prstGeom>
          <a:solidFill>
            <a:srgbClr val="F2E68A"/>
          </a:solidFill>
          <a:ln w="9525" algn="ctr">
            <a:noFill/>
            <a:miter lim="800000"/>
            <a:headEnd/>
            <a:tailEnd/>
          </a:ln>
        </p:spPr>
      </p:pic>
      <p:sp>
        <p:nvSpPr>
          <p:cNvPr id="10" name="矩形 54"/>
          <p:cNvSpPr>
            <a:spLocks noChangeArrowheads="1"/>
          </p:cNvSpPr>
          <p:nvPr/>
        </p:nvSpPr>
        <p:spPr bwMode="auto">
          <a:xfrm>
            <a:off x="5580063" y="4652963"/>
            <a:ext cx="2087562" cy="1168400"/>
          </a:xfrm>
          <a:prstGeom prst="rect">
            <a:avLst/>
          </a:prstGeom>
          <a:solidFill>
            <a:srgbClr val="FFFF99"/>
          </a:solidFill>
          <a:ln w="9525" algn="ctr">
            <a:noFill/>
            <a:round/>
            <a:headEnd/>
            <a:tailEnd/>
          </a:ln>
          <a:effectLst>
            <a:prstShdw prst="shdw17" dist="63500" dir="13987806">
              <a:srgbClr val="99995C"/>
            </a:prst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2000" b="1"/>
              <a:t>E</a:t>
            </a:r>
            <a:endParaRPr lang="en-US" altLang="zh-CN" sz="1600" b="1"/>
          </a:p>
          <a:p>
            <a:pPr algn="l"/>
            <a:endParaRPr lang="en-US" altLang="zh-CN" sz="1600" b="1"/>
          </a:p>
          <a:p>
            <a:pPr algn="l"/>
            <a:endParaRPr lang="en-US" altLang="zh-CN" sz="1600" b="1"/>
          </a:p>
          <a:p>
            <a:pPr algn="l"/>
            <a:r>
              <a:rPr lang="en-US" altLang="zh-CN" sz="1600" b="1"/>
              <a:t>                    </a:t>
            </a:r>
            <a:endParaRPr lang="zh-CN" alt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60" name="Text Box 40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24357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824326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24327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24328" name="AutoShape 8"/>
          <p:cNvSpPr>
            <a:spLocks/>
          </p:cNvSpPr>
          <p:nvPr/>
        </p:nvSpPr>
        <p:spPr bwMode="auto">
          <a:xfrm>
            <a:off x="990600" y="3962400"/>
            <a:ext cx="1828800" cy="838200"/>
          </a:xfrm>
          <a:prstGeom prst="borderCallout2">
            <a:avLst>
              <a:gd name="adj1" fmla="val 13634"/>
              <a:gd name="adj2" fmla="val 104167"/>
              <a:gd name="adj3" fmla="val 13634"/>
              <a:gd name="adj4" fmla="val 118144"/>
              <a:gd name="adj5" fmla="val 206060"/>
              <a:gd name="adj6" fmla="val 1631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输出、删除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最后一个结点</a:t>
            </a:r>
            <a:endParaRPr lang="zh-CN" altLang="en-US" sz="1800" b="1"/>
          </a:p>
        </p:txBody>
      </p:sp>
      <p:grpSp>
        <p:nvGrpSpPr>
          <p:cNvPr id="824329" name="Group 9"/>
          <p:cNvGrpSpPr>
            <a:grpSpLocks/>
          </p:cNvGrpSpPr>
          <p:nvPr/>
        </p:nvGrpSpPr>
        <p:grpSpPr bwMode="auto">
          <a:xfrm>
            <a:off x="622300" y="76200"/>
            <a:ext cx="8064500" cy="838200"/>
            <a:chOff x="392" y="48"/>
            <a:chExt cx="5080" cy="528"/>
          </a:xfrm>
        </p:grpSpPr>
        <p:sp>
          <p:nvSpPr>
            <p:cNvPr id="824330" name="Text Box 10"/>
            <p:cNvSpPr txBox="1">
              <a:spLocks noChangeArrowheads="1"/>
            </p:cNvSpPr>
            <p:nvPr/>
          </p:nvSpPr>
          <p:spPr bwMode="auto">
            <a:xfrm>
              <a:off x="392" y="24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24331" name="Group 11"/>
            <p:cNvGrpSpPr>
              <a:grpSpLocks/>
            </p:cNvGrpSpPr>
            <p:nvPr/>
          </p:nvGrpSpPr>
          <p:grpSpPr bwMode="auto">
            <a:xfrm>
              <a:off x="900" y="432"/>
              <a:ext cx="432" cy="144"/>
              <a:chOff x="4224" y="2492"/>
              <a:chExt cx="432" cy="144"/>
            </a:xfrm>
          </p:grpSpPr>
          <p:sp>
            <p:nvSpPr>
              <p:cNvPr id="824332" name="Rectangle 1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8F8F8"/>
                    </a:solidFill>
                  </a:rPr>
                  <a:t> 1</a:t>
                </a:r>
              </a:p>
            </p:txBody>
          </p:sp>
          <p:sp>
            <p:nvSpPr>
              <p:cNvPr id="824333" name="Line 1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4334" name="Group 14"/>
            <p:cNvGrpSpPr>
              <a:grpSpLocks/>
            </p:cNvGrpSpPr>
            <p:nvPr/>
          </p:nvGrpSpPr>
          <p:grpSpPr bwMode="auto">
            <a:xfrm>
              <a:off x="1476" y="432"/>
              <a:ext cx="432" cy="144"/>
              <a:chOff x="4224" y="2492"/>
              <a:chExt cx="432" cy="144"/>
            </a:xfrm>
          </p:grpSpPr>
          <p:sp>
            <p:nvSpPr>
              <p:cNvPr id="824335" name="Rectangle 1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8F8F8"/>
                    </a:solidFill>
                  </a:rPr>
                  <a:t> 2</a:t>
                </a:r>
              </a:p>
            </p:txBody>
          </p:sp>
          <p:sp>
            <p:nvSpPr>
              <p:cNvPr id="824336" name="Line 1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4337" name="Group 17"/>
            <p:cNvGrpSpPr>
              <a:grpSpLocks/>
            </p:cNvGrpSpPr>
            <p:nvPr/>
          </p:nvGrpSpPr>
          <p:grpSpPr bwMode="auto">
            <a:xfrm>
              <a:off x="2052" y="432"/>
              <a:ext cx="432" cy="144"/>
              <a:chOff x="4224" y="2492"/>
              <a:chExt cx="432" cy="144"/>
            </a:xfrm>
          </p:grpSpPr>
          <p:sp>
            <p:nvSpPr>
              <p:cNvPr id="824338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8F8F8"/>
                    </a:solidFill>
                  </a:rPr>
                  <a:t> 3</a:t>
                </a:r>
              </a:p>
            </p:txBody>
          </p:sp>
          <p:sp>
            <p:nvSpPr>
              <p:cNvPr id="824339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4340" name="Group 20"/>
            <p:cNvGrpSpPr>
              <a:grpSpLocks/>
            </p:cNvGrpSpPr>
            <p:nvPr/>
          </p:nvGrpSpPr>
          <p:grpSpPr bwMode="auto">
            <a:xfrm>
              <a:off x="2628" y="432"/>
              <a:ext cx="432" cy="144"/>
              <a:chOff x="4224" y="2492"/>
              <a:chExt cx="432" cy="144"/>
            </a:xfrm>
          </p:grpSpPr>
          <p:sp>
            <p:nvSpPr>
              <p:cNvPr id="824341" name="Rectangle 2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</a:t>
                </a:r>
                <a:r>
                  <a:rPr lang="en-US" altLang="zh-CN" sz="1800">
                    <a:solidFill>
                      <a:srgbClr val="F8F8F8"/>
                    </a:solidFill>
                  </a:rPr>
                  <a:t>4</a:t>
                </a:r>
              </a:p>
            </p:txBody>
          </p:sp>
          <p:sp>
            <p:nvSpPr>
              <p:cNvPr id="824342" name="Line 2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4343" name="Rectangle 23"/>
            <p:cNvSpPr>
              <a:spLocks noChangeArrowheads="1"/>
            </p:cNvSpPr>
            <p:nvPr/>
          </p:nvSpPr>
          <p:spPr bwMode="auto">
            <a:xfrm>
              <a:off x="3204" y="4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5</a:t>
              </a:r>
            </a:p>
          </p:txBody>
        </p:sp>
        <p:sp>
          <p:nvSpPr>
            <p:cNvPr id="824344" name="Line 24"/>
            <p:cNvSpPr>
              <a:spLocks noChangeShapeType="1"/>
            </p:cNvSpPr>
            <p:nvPr/>
          </p:nvSpPr>
          <p:spPr bwMode="auto">
            <a:xfrm>
              <a:off x="3444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45" name="Rectangle 25"/>
            <p:cNvSpPr>
              <a:spLocks noChangeArrowheads="1"/>
            </p:cNvSpPr>
            <p:nvPr/>
          </p:nvSpPr>
          <p:spPr bwMode="auto">
            <a:xfrm>
              <a:off x="3780" y="4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6    </a:t>
              </a:r>
            </a:p>
          </p:txBody>
        </p:sp>
        <p:sp>
          <p:nvSpPr>
            <p:cNvPr id="824346" name="Line 26"/>
            <p:cNvSpPr>
              <a:spLocks noChangeShapeType="1"/>
            </p:cNvSpPr>
            <p:nvPr/>
          </p:nvSpPr>
          <p:spPr bwMode="auto">
            <a:xfrm>
              <a:off x="4020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47" name="Rectangle 27"/>
            <p:cNvSpPr>
              <a:spLocks noChangeArrowheads="1"/>
            </p:cNvSpPr>
            <p:nvPr/>
          </p:nvSpPr>
          <p:spPr bwMode="auto">
            <a:xfrm>
              <a:off x="4356" y="4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7    </a:t>
              </a:r>
            </a:p>
          </p:txBody>
        </p:sp>
        <p:sp>
          <p:nvSpPr>
            <p:cNvPr id="824348" name="Line 28"/>
            <p:cNvSpPr>
              <a:spLocks noChangeShapeType="1"/>
            </p:cNvSpPr>
            <p:nvPr/>
          </p:nvSpPr>
          <p:spPr bwMode="auto">
            <a:xfrm>
              <a:off x="4596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49" name="Rectangle 29"/>
            <p:cNvSpPr>
              <a:spLocks noChangeArrowheads="1"/>
            </p:cNvSpPr>
            <p:nvPr/>
          </p:nvSpPr>
          <p:spPr bwMode="auto">
            <a:xfrm>
              <a:off x="4932" y="43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824350" name="Line 30"/>
            <p:cNvSpPr>
              <a:spLocks noChangeShapeType="1"/>
            </p:cNvSpPr>
            <p:nvPr/>
          </p:nvSpPr>
          <p:spPr bwMode="auto">
            <a:xfrm>
              <a:off x="5172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51" name="Line 31"/>
            <p:cNvSpPr>
              <a:spLocks noChangeShapeType="1"/>
            </p:cNvSpPr>
            <p:nvPr/>
          </p:nvSpPr>
          <p:spPr bwMode="auto">
            <a:xfrm>
              <a:off x="5280" y="504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24352" name="AutoShape 32"/>
            <p:cNvCxnSpPr>
              <a:cxnSpLocks noChangeShapeType="1"/>
              <a:stCxn id="824351" idx="1"/>
              <a:endCxn id="824349" idx="1"/>
            </p:cNvCxnSpPr>
            <p:nvPr/>
          </p:nvCxnSpPr>
          <p:spPr bwMode="auto">
            <a:xfrm rot="16200000" flipV="1">
              <a:off x="5199" y="237"/>
              <a:ext cx="6" cy="540"/>
            </a:xfrm>
            <a:prstGeom prst="bentConnector4">
              <a:avLst>
                <a:gd name="adj1" fmla="val -3500000"/>
                <a:gd name="adj2" fmla="val 126667"/>
              </a:avLst>
            </a:prstGeom>
            <a:noFill/>
            <a:ln w="19050">
              <a:solidFill>
                <a:srgbClr val="FF3300"/>
              </a:solidFill>
              <a:miter lim="800000"/>
              <a:headEnd/>
              <a:tailEnd type="stealth" w="lg" len="lg"/>
            </a:ln>
            <a:effectLst/>
          </p:spPr>
        </p:cxnSp>
        <p:grpSp>
          <p:nvGrpSpPr>
            <p:cNvPr id="824353" name="Group 33"/>
            <p:cNvGrpSpPr>
              <a:grpSpLocks/>
            </p:cNvGrpSpPr>
            <p:nvPr/>
          </p:nvGrpSpPr>
          <p:grpSpPr bwMode="auto">
            <a:xfrm>
              <a:off x="5088" y="48"/>
              <a:ext cx="188" cy="384"/>
              <a:chOff x="960" y="1248"/>
              <a:chExt cx="188" cy="384"/>
            </a:xfrm>
          </p:grpSpPr>
          <p:sp>
            <p:nvSpPr>
              <p:cNvPr id="824354" name="Line 34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355" name="Text Box 35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  <p:sp>
          <p:nvSpPr>
            <p:cNvPr id="824356" name="Line 36"/>
            <p:cNvSpPr>
              <a:spLocks noChangeShapeType="1"/>
            </p:cNvSpPr>
            <p:nvPr/>
          </p:nvSpPr>
          <p:spPr bwMode="auto">
            <a:xfrm flipV="1">
              <a:off x="660" y="432"/>
              <a:ext cx="4273" cy="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8" grpId="0" animBg="1" autoUpdateAnimBg="0"/>
    </p:bld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78" name="Text Box 34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25350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25351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25352" name="AutoShape 8"/>
          <p:cNvSpPr>
            <a:spLocks/>
          </p:cNvSpPr>
          <p:nvPr/>
        </p:nvSpPr>
        <p:spPr bwMode="auto">
          <a:xfrm>
            <a:off x="990600" y="3962400"/>
            <a:ext cx="1828800" cy="838200"/>
          </a:xfrm>
          <a:prstGeom prst="borderCallout2">
            <a:avLst>
              <a:gd name="adj1" fmla="val 13634"/>
              <a:gd name="adj2" fmla="val 104167"/>
              <a:gd name="adj3" fmla="val 13634"/>
              <a:gd name="adj4" fmla="val 118144"/>
              <a:gd name="adj5" fmla="val 206060"/>
              <a:gd name="adj6" fmla="val 1631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输出、删除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最后一个结点</a:t>
            </a:r>
            <a:endParaRPr lang="zh-CN" altLang="en-US" sz="1800" b="1"/>
          </a:p>
        </p:txBody>
      </p:sp>
      <p:grpSp>
        <p:nvGrpSpPr>
          <p:cNvPr id="825353" name="Group 9"/>
          <p:cNvGrpSpPr>
            <a:grpSpLocks/>
          </p:cNvGrpSpPr>
          <p:nvPr/>
        </p:nvGrpSpPr>
        <p:grpSpPr bwMode="auto">
          <a:xfrm>
            <a:off x="622300" y="395288"/>
            <a:ext cx="7893050" cy="519112"/>
            <a:chOff x="392" y="249"/>
            <a:chExt cx="4972" cy="327"/>
          </a:xfrm>
        </p:grpSpPr>
        <p:sp>
          <p:nvSpPr>
            <p:cNvPr id="825354" name="Text Box 10"/>
            <p:cNvSpPr txBox="1">
              <a:spLocks noChangeArrowheads="1"/>
            </p:cNvSpPr>
            <p:nvPr/>
          </p:nvSpPr>
          <p:spPr bwMode="auto">
            <a:xfrm>
              <a:off x="392" y="24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25355" name="Group 11"/>
            <p:cNvGrpSpPr>
              <a:grpSpLocks/>
            </p:cNvGrpSpPr>
            <p:nvPr/>
          </p:nvGrpSpPr>
          <p:grpSpPr bwMode="auto">
            <a:xfrm>
              <a:off x="900" y="432"/>
              <a:ext cx="432" cy="144"/>
              <a:chOff x="4224" y="2492"/>
              <a:chExt cx="432" cy="144"/>
            </a:xfrm>
          </p:grpSpPr>
          <p:sp>
            <p:nvSpPr>
              <p:cNvPr id="825356" name="Rectangle 1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8F8F8"/>
                    </a:solidFill>
                  </a:rPr>
                  <a:t> 1</a:t>
                </a:r>
              </a:p>
            </p:txBody>
          </p:sp>
          <p:sp>
            <p:nvSpPr>
              <p:cNvPr id="825357" name="Line 1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5358" name="Group 14"/>
            <p:cNvGrpSpPr>
              <a:grpSpLocks/>
            </p:cNvGrpSpPr>
            <p:nvPr/>
          </p:nvGrpSpPr>
          <p:grpSpPr bwMode="auto">
            <a:xfrm>
              <a:off x="1476" y="432"/>
              <a:ext cx="432" cy="144"/>
              <a:chOff x="4224" y="2492"/>
              <a:chExt cx="432" cy="144"/>
            </a:xfrm>
          </p:grpSpPr>
          <p:sp>
            <p:nvSpPr>
              <p:cNvPr id="825359" name="Rectangle 1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8F8F8"/>
                    </a:solidFill>
                  </a:rPr>
                  <a:t> 2</a:t>
                </a:r>
              </a:p>
            </p:txBody>
          </p:sp>
          <p:sp>
            <p:nvSpPr>
              <p:cNvPr id="825360" name="Line 1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5361" name="Group 17"/>
            <p:cNvGrpSpPr>
              <a:grpSpLocks/>
            </p:cNvGrpSpPr>
            <p:nvPr/>
          </p:nvGrpSpPr>
          <p:grpSpPr bwMode="auto">
            <a:xfrm>
              <a:off x="2052" y="432"/>
              <a:ext cx="432" cy="144"/>
              <a:chOff x="4224" y="2492"/>
              <a:chExt cx="432" cy="144"/>
            </a:xfrm>
          </p:grpSpPr>
          <p:sp>
            <p:nvSpPr>
              <p:cNvPr id="825362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8F8F8"/>
                    </a:solidFill>
                  </a:rPr>
                  <a:t> 3</a:t>
                </a:r>
              </a:p>
            </p:txBody>
          </p:sp>
          <p:sp>
            <p:nvSpPr>
              <p:cNvPr id="825363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5364" name="Group 20"/>
            <p:cNvGrpSpPr>
              <a:grpSpLocks/>
            </p:cNvGrpSpPr>
            <p:nvPr/>
          </p:nvGrpSpPr>
          <p:grpSpPr bwMode="auto">
            <a:xfrm>
              <a:off x="2628" y="432"/>
              <a:ext cx="432" cy="144"/>
              <a:chOff x="4224" y="2492"/>
              <a:chExt cx="432" cy="144"/>
            </a:xfrm>
          </p:grpSpPr>
          <p:sp>
            <p:nvSpPr>
              <p:cNvPr id="825365" name="Rectangle 2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</a:t>
                </a:r>
                <a:r>
                  <a:rPr lang="en-US" altLang="zh-CN" sz="1800">
                    <a:solidFill>
                      <a:srgbClr val="F8F8F8"/>
                    </a:solidFill>
                  </a:rPr>
                  <a:t>4</a:t>
                </a:r>
              </a:p>
            </p:txBody>
          </p:sp>
          <p:sp>
            <p:nvSpPr>
              <p:cNvPr id="825366" name="Line 2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5367" name="Rectangle 23"/>
            <p:cNvSpPr>
              <a:spLocks noChangeArrowheads="1"/>
            </p:cNvSpPr>
            <p:nvPr/>
          </p:nvSpPr>
          <p:spPr bwMode="auto">
            <a:xfrm>
              <a:off x="3204" y="4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5</a:t>
              </a:r>
            </a:p>
          </p:txBody>
        </p:sp>
        <p:sp>
          <p:nvSpPr>
            <p:cNvPr id="825368" name="Line 24"/>
            <p:cNvSpPr>
              <a:spLocks noChangeShapeType="1"/>
            </p:cNvSpPr>
            <p:nvPr/>
          </p:nvSpPr>
          <p:spPr bwMode="auto">
            <a:xfrm>
              <a:off x="3444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369" name="Rectangle 25"/>
            <p:cNvSpPr>
              <a:spLocks noChangeArrowheads="1"/>
            </p:cNvSpPr>
            <p:nvPr/>
          </p:nvSpPr>
          <p:spPr bwMode="auto">
            <a:xfrm>
              <a:off x="3780" y="4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6    </a:t>
              </a:r>
            </a:p>
          </p:txBody>
        </p:sp>
        <p:sp>
          <p:nvSpPr>
            <p:cNvPr id="825370" name="Line 26"/>
            <p:cNvSpPr>
              <a:spLocks noChangeShapeType="1"/>
            </p:cNvSpPr>
            <p:nvPr/>
          </p:nvSpPr>
          <p:spPr bwMode="auto">
            <a:xfrm>
              <a:off x="4020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371" name="Rectangle 27"/>
            <p:cNvSpPr>
              <a:spLocks noChangeArrowheads="1"/>
            </p:cNvSpPr>
            <p:nvPr/>
          </p:nvSpPr>
          <p:spPr bwMode="auto">
            <a:xfrm>
              <a:off x="4356" y="4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7    </a:t>
              </a:r>
            </a:p>
          </p:txBody>
        </p:sp>
        <p:sp>
          <p:nvSpPr>
            <p:cNvPr id="825372" name="Line 28"/>
            <p:cNvSpPr>
              <a:spLocks noChangeShapeType="1"/>
            </p:cNvSpPr>
            <p:nvPr/>
          </p:nvSpPr>
          <p:spPr bwMode="auto">
            <a:xfrm>
              <a:off x="4596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373" name="Rectangle 29"/>
            <p:cNvSpPr>
              <a:spLocks noChangeArrowheads="1"/>
            </p:cNvSpPr>
            <p:nvPr/>
          </p:nvSpPr>
          <p:spPr bwMode="auto">
            <a:xfrm>
              <a:off x="4932" y="4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DDDDDD"/>
                  </a:solidFill>
                </a:rPr>
                <a:t> 8    </a:t>
              </a:r>
            </a:p>
          </p:txBody>
        </p:sp>
        <p:sp>
          <p:nvSpPr>
            <p:cNvPr id="825374" name="Line 30"/>
            <p:cNvSpPr>
              <a:spLocks noChangeShapeType="1"/>
            </p:cNvSpPr>
            <p:nvPr/>
          </p:nvSpPr>
          <p:spPr bwMode="auto">
            <a:xfrm>
              <a:off x="5172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5375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3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00800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008000"/>
                </a:solidFill>
              </a:rPr>
              <a:t>5-13  </a:t>
            </a:r>
            <a:r>
              <a:rPr lang="zh-CN" altLang="en-US" sz="1200" b="1" i="1" dirty="0">
                <a:solidFill>
                  <a:srgbClr val="008000"/>
                </a:solidFill>
              </a:rPr>
              <a:t>约瑟夫问题</a:t>
            </a:r>
            <a:r>
              <a:rPr lang="zh-CN" altLang="en-US" sz="1200" b="1" dirty="0"/>
              <a:t>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#include &lt;</a:t>
            </a:r>
            <a:r>
              <a:rPr lang="en-US" altLang="zh-CN" sz="1200" b="1" dirty="0" err="1"/>
              <a:t>iostream</a:t>
            </a:r>
            <a:r>
              <a:rPr lang="en-US" altLang="zh-CN" sz="1200" b="1" dirty="0"/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#include &lt;</a:t>
            </a:r>
            <a:r>
              <a:rPr lang="en-US" altLang="zh-CN" sz="1200" b="1" dirty="0" err="1"/>
              <a:t>iomanip</a:t>
            </a:r>
            <a:r>
              <a:rPr lang="en-US" altLang="zh-CN" sz="1200" b="1" dirty="0"/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struct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{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code ; 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Jonse</a:t>
            </a:r>
            <a:r>
              <a:rPr lang="en-US" altLang="zh-CN" sz="1200" b="1" dirty="0"/>
              <a:t> * Create(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void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void Out(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{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num 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Out( head, beg,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}</a:t>
            </a:r>
          </a:p>
        </p:txBody>
      </p:sp>
      <p:sp>
        <p:nvSpPr>
          <p:cNvPr id="826374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2637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0" name="Text Box 2"/>
          <p:cNvSpPr txBox="1">
            <a:spLocks noChangeArrowheads="1"/>
          </p:cNvSpPr>
          <p:nvPr/>
        </p:nvSpPr>
        <p:spPr bwMode="auto">
          <a:xfrm>
            <a:off x="504825" y="1214422"/>
            <a:ext cx="824388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 smtClean="0"/>
              <a:t>位运算可以操作存储单元中的二进制位，高效快速地处理数据。</a:t>
            </a:r>
            <a:endParaRPr lang="en-US" altLang="zh-CN" sz="2000" b="1" dirty="0" smtClean="0"/>
          </a:p>
          <a:p>
            <a:pPr marL="457200" indent="-457200"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 smtClean="0"/>
              <a:t>位运算主要操作有 </a:t>
            </a:r>
            <a:r>
              <a:rPr lang="en-US" altLang="zh-CN" sz="2000" b="1" dirty="0" smtClean="0"/>
              <a:t>&amp;  |  ^  &lt;&lt;  &gt;&gt; </a:t>
            </a:r>
          </a:p>
          <a:p>
            <a:pPr marL="457200" indent="-457200"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accent1"/>
                </a:solidFill>
              </a:rPr>
              <a:t>集合实现是位运算的一个应用实例</a:t>
            </a:r>
            <a:endParaRPr lang="en-US" altLang="zh-CN" sz="2000" b="1" dirty="0" smtClean="0">
              <a:solidFill>
                <a:schemeClr val="accent1"/>
              </a:solidFill>
            </a:endParaRPr>
          </a:p>
          <a:p>
            <a:pPr marL="457200" indent="-457200"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 smtClean="0"/>
              <a:t>结构</a:t>
            </a:r>
            <a:r>
              <a:rPr lang="zh-CN" altLang="en-US" sz="2000" b="1" dirty="0"/>
              <a:t>类型用</a:t>
            </a:r>
            <a:r>
              <a:rPr lang="en-US" altLang="zh-CN" sz="2000" b="1" dirty="0" err="1"/>
              <a:t>struct</a:t>
            </a:r>
            <a:r>
              <a:rPr lang="zh-CN" altLang="en-US" sz="2000" b="1" dirty="0"/>
              <a:t>定义，它由不同类型的数据成员组成。</a:t>
            </a:r>
          </a:p>
          <a:p>
            <a:pPr marL="457200" indent="-457200"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 smtClean="0"/>
              <a:t>结构</a:t>
            </a:r>
            <a:r>
              <a:rPr lang="zh-CN" altLang="en-US" sz="2000" b="1" dirty="0"/>
              <a:t>变量成员用圆点运算符和箭头运算符访问。</a:t>
            </a:r>
          </a:p>
          <a:p>
            <a:pPr marL="457200" indent="-457200"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/>
              <a:t> 数组元素为结构类型时，称为结构数组，定义和访问遵循数组和结构的语法规则。</a:t>
            </a:r>
          </a:p>
          <a:p>
            <a:pPr marL="457200" indent="-457200"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/>
              <a:t> 线性表是重要的数据结构</a:t>
            </a:r>
            <a:r>
              <a:rPr lang="zh-CN" altLang="en-US" sz="2000" b="1" dirty="0" smtClean="0"/>
              <a:t>。动态数据结构中，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数据元素类型定义必须包含表示数据关系的指针。</a:t>
            </a:r>
            <a:endParaRPr lang="en-US" altLang="zh-CN" sz="2000" b="1" dirty="0" smtClean="0">
              <a:solidFill>
                <a:schemeClr val="accent1"/>
              </a:solidFill>
            </a:endParaRPr>
          </a:p>
          <a:p>
            <a:pPr marL="457200" indent="-457200"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 smtClean="0"/>
              <a:t> </a:t>
            </a:r>
            <a:r>
              <a:rPr lang="zh-CN" altLang="en-US" sz="2000" b="1" dirty="0"/>
              <a:t>动态链表可以在程序运行时创建</a:t>
            </a:r>
            <a:r>
              <a:rPr lang="zh-CN" altLang="en-US" sz="2000" b="1"/>
              <a:t>或</a:t>
            </a:r>
            <a:r>
              <a:rPr lang="zh-CN" altLang="en-US" sz="2000" b="1" smtClean="0"/>
              <a:t>撤销数据</a:t>
            </a:r>
            <a:r>
              <a:rPr lang="zh-CN" altLang="en-US" sz="2000" b="1" dirty="0"/>
              <a:t>元素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sp>
        <p:nvSpPr>
          <p:cNvPr id="13537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57200"/>
            <a:ext cx="1447800" cy="5334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zh-CN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5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30" grpId="0" autoUpdateAnimBg="0"/>
      <p:bldP spid="1353731" grpId="0" animBg="1" autoUpdateAnimBg="0"/>
    </p:bld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1.  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按位与运算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6840538" cy="69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左右操作数对应的每一位分别做逻辑与运算</a:t>
            </a:r>
            <a:endParaRPr lang="zh-CN" altLang="en-US" sz="2400" b="1" dirty="0"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4213" y="2060575"/>
            <a:ext cx="47894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/>
              <a:t>     10		     0 0 0 0 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/>
              <a:t> 0 1 0</a:t>
            </a:r>
          </a:p>
          <a:p>
            <a:pPr algn="l"/>
            <a:r>
              <a:rPr lang="en-US" altLang="zh-CN" sz="2400" b="1" dirty="0"/>
              <a:t>&amp;  29		&amp;  0 0 0 1 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/>
              <a:t> 1 0 1</a:t>
            </a:r>
            <a:endParaRPr lang="zh-CN" altLang="en-US" sz="2400" b="1" dirty="0"/>
          </a:p>
        </p:txBody>
      </p:sp>
      <p:sp>
        <p:nvSpPr>
          <p:cNvPr id="5" name="下箭头 4"/>
          <p:cNvSpPr>
            <a:spLocks noChangeArrowheads="1"/>
          </p:cNvSpPr>
          <p:nvPr/>
        </p:nvSpPr>
        <p:spPr bwMode="auto">
          <a:xfrm>
            <a:off x="2195513" y="2898775"/>
            <a:ext cx="360362" cy="550962"/>
          </a:xfrm>
          <a:prstGeom prst="downArrow">
            <a:avLst>
              <a:gd name="adj1" fmla="val 50000"/>
              <a:gd name="adj2" fmla="val 49970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  <a:effectLst>
            <a:prstShdw prst="shdw17" dist="63500" dir="13987806">
              <a:srgbClr val="99995C"/>
            </a:prstShdw>
          </a:effectLst>
        </p:spPr>
        <p:txBody>
          <a:bodyPr>
            <a:spAutoFit/>
          </a:bodyPr>
          <a:lstStyle/>
          <a:p>
            <a:pPr algn="l"/>
            <a:endParaRPr lang="zh-CN" altLang="en-US" b="1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1550" y="3327400"/>
            <a:ext cx="3887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/>
              <a:t>  8  		 0 0 0 0 1 0 0 0</a:t>
            </a:r>
            <a:endParaRPr lang="zh-CN" altLang="en-US" sz="2400" b="1"/>
          </a:p>
        </p:txBody>
      </p:sp>
      <p:sp>
        <p:nvSpPr>
          <p:cNvPr id="707586" name="Rectangle 2"/>
          <p:cNvSpPr>
            <a:spLocks noChangeArrowheads="1"/>
          </p:cNvSpPr>
          <p:nvPr/>
        </p:nvSpPr>
        <p:spPr bwMode="auto">
          <a:xfrm>
            <a:off x="395288" y="4135438"/>
            <a:ext cx="8280400" cy="145341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266700" algn="l">
              <a:lnSpc>
                <a:spcPct val="200000"/>
              </a:lnSpc>
              <a:defRPr/>
            </a:pPr>
            <a:r>
              <a:rPr lang="zh-CN" sz="2400" b="1" i="1" dirty="0">
                <a:latin typeface="+mn-lt"/>
                <a:ea typeface="宋体" pitchFamily="2" charset="-122"/>
              </a:rPr>
              <a:t>若有语句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err="1">
                <a:ea typeface="宋体" pitchFamily="2" charset="-122"/>
              </a:rPr>
              <a:t>cout</a:t>
            </a:r>
            <a:r>
              <a:rPr lang="en-US" altLang="zh-CN" sz="2400" b="1" dirty="0">
                <a:ea typeface="宋体" pitchFamily="2" charset="-122"/>
              </a:rPr>
              <a:t>&lt;&lt;"10&amp;29="&lt;&lt;(10&amp;29)&lt;&lt;</a:t>
            </a:r>
            <a:r>
              <a:rPr lang="en-US" altLang="zh-CN" sz="2400" b="1" dirty="0" err="1">
                <a:ea typeface="宋体" pitchFamily="2" charset="-122"/>
              </a:rPr>
              <a:t>endl</a:t>
            </a:r>
            <a:r>
              <a:rPr lang="en-US" altLang="zh-CN" sz="2400" b="1" dirty="0">
                <a:ea typeface="宋体" pitchFamily="2" charset="-122"/>
              </a:rPr>
              <a:t>;</a:t>
            </a:r>
            <a:endParaRPr lang="en-US" altLang="zh-CN" sz="2400" b="1" dirty="0">
              <a:latin typeface="+mn-lt"/>
              <a:ea typeface="宋体" pitchFamily="2" charset="-122"/>
            </a:endParaRPr>
          </a:p>
          <a:p>
            <a:pPr indent="266700" algn="l" eaLnBrk="0" hangingPunct="0">
              <a:lnSpc>
                <a:spcPct val="200000"/>
              </a:lnSpc>
              <a:defRPr/>
            </a:pPr>
            <a:r>
              <a:rPr lang="zh-CN" altLang="en-US" sz="2400" b="1" i="1" dirty="0">
                <a:latin typeface="+mn-lt"/>
                <a:ea typeface="宋体" pitchFamily="2" charset="-122"/>
              </a:rPr>
              <a:t>则显示结果为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03575" y="4941888"/>
            <a:ext cx="4824413" cy="120032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altLang="zh-CN" sz="2400" b="1">
              <a:solidFill>
                <a:srgbClr val="FFFFFF"/>
              </a:solidFill>
              <a:cs typeface="Courier New" pitchFamily="49" charset="0"/>
            </a:endParaRPr>
          </a:p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10&amp;29=8</a:t>
            </a:r>
          </a:p>
          <a:p>
            <a:pPr algn="l"/>
            <a:endParaRPr lang="zh-CN" altLang="en-US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" grpId="0"/>
      <p:bldP spid="5" grpId="0" animBg="1"/>
      <p:bldP spid="6" grpId="0"/>
      <p:bldP spid="707586" grpId="0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集合的基本运算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36513" y="0"/>
            <a:ext cx="1847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l"/>
            <a:endParaRPr lang="zh-CN" altLang="en-US" b="1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042988" y="1268413"/>
            <a:ext cx="7561262" cy="4848225"/>
            <a:chOff x="1043608" y="1268760"/>
            <a:chExt cx="7560840" cy="4847930"/>
          </a:xfrm>
        </p:grpSpPr>
        <p:sp>
          <p:nvSpPr>
            <p:cNvPr id="36870" name="Text Box 7"/>
            <p:cNvSpPr txBox="1">
              <a:spLocks noChangeArrowheads="1"/>
            </p:cNvSpPr>
            <p:nvPr/>
          </p:nvSpPr>
          <p:spPr bwMode="auto">
            <a:xfrm>
              <a:off x="1043608" y="1268760"/>
              <a:ext cx="7560840" cy="48479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ts val="3400"/>
                </a:lnSpc>
                <a:buFont typeface="Wingdings" pitchFamily="2" charset="2"/>
                <a:buChar char="Ø"/>
              </a:pPr>
              <a:r>
                <a:rPr lang="zh-CN" altLang="en-US" sz="2000" b="1"/>
                <a:t> 集合通常用大写字母标记，集合元素用小写字母标记</a:t>
              </a:r>
              <a:endParaRPr lang="en-US" altLang="zh-CN" sz="2000" b="1"/>
            </a:p>
            <a:p>
              <a:pPr algn="l">
                <a:lnSpc>
                  <a:spcPts val="3400"/>
                </a:lnSpc>
                <a:buFont typeface="Wingdings" pitchFamily="2" charset="2"/>
                <a:buChar char="Ø"/>
              </a:pPr>
              <a:r>
                <a:rPr lang="en-US" altLang="zh-CN" sz="2000" b="1"/>
                <a:t> </a:t>
              </a:r>
              <a:r>
                <a:rPr lang="zh-CN" altLang="en-US" sz="2000" b="1"/>
                <a:t>若</a:t>
              </a:r>
              <a:r>
                <a:rPr lang="en-US" altLang="zh-CN" sz="2000" b="1"/>
                <a:t>A</a:t>
              </a:r>
              <a:r>
                <a:rPr lang="zh-CN" altLang="en-US" sz="2000" b="1"/>
                <a:t>、</a:t>
              </a:r>
              <a:r>
                <a:rPr lang="en-US" altLang="zh-CN" sz="2000" b="1"/>
                <a:t>B</a:t>
              </a:r>
              <a:r>
                <a:rPr lang="zh-CN" altLang="en-US" sz="2000" b="1"/>
                <a:t>是全集</a:t>
              </a:r>
              <a:r>
                <a:rPr lang="en-US" altLang="zh-CN" sz="2000" b="1"/>
                <a:t>E</a:t>
              </a:r>
              <a:r>
                <a:rPr lang="zh-CN" altLang="en-US" sz="2000" b="1"/>
                <a:t>中的两个集合，</a:t>
              </a:r>
              <a:r>
                <a:rPr lang="en-US" sz="2000" b="1"/>
                <a:t> </a:t>
              </a:r>
              <a:r>
                <a:rPr lang="en-US" altLang="zh-CN" sz="2000" b="1"/>
                <a:t>x</a:t>
              </a:r>
              <a:r>
                <a:rPr lang="zh-CN" altLang="en-US" sz="2000" b="1"/>
                <a:t>表示元素</a:t>
              </a:r>
              <a:endParaRPr lang="en-US" altLang="zh-CN" sz="2000" b="1"/>
            </a:p>
            <a:p>
              <a:pPr algn="l">
                <a:lnSpc>
                  <a:spcPts val="3400"/>
                </a:lnSpc>
                <a:buFont typeface="Wingdings" pitchFamily="2" charset="2"/>
                <a:buChar char="Ø"/>
              </a:pPr>
              <a:r>
                <a:rPr lang="en-US" altLang="zh-CN" sz="2000" b="1"/>
                <a:t> </a:t>
              </a:r>
              <a:r>
                <a:rPr lang="zh-CN" altLang="en-US" sz="2000" b="1"/>
                <a:t>集合主要运算有：</a:t>
              </a:r>
            </a:p>
            <a:p>
              <a:pPr algn="l">
                <a:lnSpc>
                  <a:spcPts val="3400"/>
                </a:lnSpc>
              </a:pPr>
              <a:r>
                <a:rPr lang="en-US" altLang="zh-CN" sz="2000" b="1"/>
                <a:t>    </a:t>
              </a:r>
              <a:r>
                <a:rPr lang="zh-CN" altLang="en-US" sz="2000" b="1">
                  <a:latin typeface="黑体" pitchFamily="2" charset="-122"/>
                  <a:ea typeface="黑体" pitchFamily="2" charset="-122"/>
                </a:rPr>
                <a:t>并集</a:t>
              </a:r>
              <a:r>
                <a:rPr lang="en-US" sz="2000" b="1"/>
                <a:t>	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∪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B	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由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和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中的全部元素组成</a:t>
              </a:r>
            </a:p>
            <a:p>
              <a:pPr algn="l">
                <a:lnSpc>
                  <a:spcPts val="3400"/>
                </a:lnSpc>
              </a:pPr>
              <a:r>
                <a:rPr lang="zh-CN" altLang="en-US" sz="2000" b="1"/>
                <a:t>    </a:t>
              </a:r>
              <a:r>
                <a:rPr lang="zh-CN" altLang="en-US" sz="2000" b="1">
                  <a:latin typeface="黑体" pitchFamily="2" charset="-122"/>
                  <a:ea typeface="黑体" pitchFamily="2" charset="-122"/>
                </a:rPr>
                <a:t>交集</a:t>
              </a:r>
              <a:r>
                <a:rPr lang="en-US" sz="2000" b="1"/>
                <a:t>	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∩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B	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由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和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中的公共的组成</a:t>
              </a:r>
            </a:p>
            <a:p>
              <a:pPr algn="l">
                <a:lnSpc>
                  <a:spcPts val="3400"/>
                </a:lnSpc>
              </a:pPr>
              <a:r>
                <a:rPr lang="zh-CN" altLang="en-US" sz="2000" b="1"/>
                <a:t>    </a:t>
              </a:r>
              <a:r>
                <a:rPr lang="zh-CN" altLang="en-US" sz="2000" b="1">
                  <a:latin typeface="黑体" pitchFamily="2" charset="-122"/>
                  <a:ea typeface="黑体" pitchFamily="2" charset="-122"/>
                </a:rPr>
                <a:t>差</a:t>
              </a:r>
              <a:r>
                <a:rPr lang="en-US" sz="2000" b="1"/>
                <a:t>	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A-B	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由属于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但不属于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的元素组成</a:t>
              </a:r>
            </a:p>
            <a:p>
              <a:pPr algn="l">
                <a:lnSpc>
                  <a:spcPts val="3400"/>
                </a:lnSpc>
              </a:pPr>
              <a:r>
                <a:rPr lang="zh-CN" altLang="en-US" sz="2000" b="1"/>
                <a:t>    </a:t>
              </a:r>
              <a:r>
                <a:rPr lang="zh-CN" altLang="en-US" sz="2000" b="1">
                  <a:latin typeface="黑体" pitchFamily="2" charset="-122"/>
                  <a:ea typeface="黑体" pitchFamily="2" charset="-122"/>
                </a:rPr>
                <a:t>包含</a:t>
              </a:r>
              <a:r>
                <a:rPr lang="en-US" sz="2000" b="1"/>
                <a:t>	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     B	A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中的每个元素都在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中，</a:t>
              </a:r>
              <a:endParaRPr lang="en-US" altLang="zh-CN" sz="2000" b="1">
                <a:latin typeface="华文楷体" pitchFamily="2" charset="-122"/>
                <a:ea typeface="华文楷体" pitchFamily="2" charset="-122"/>
              </a:endParaRPr>
            </a:p>
            <a:p>
              <a:pPr algn="l">
                <a:lnSpc>
                  <a:spcPts val="3400"/>
                </a:lnSpc>
              </a:pPr>
              <a:r>
                <a:rPr lang="en-US" altLang="zh-CN" sz="2000" b="1"/>
                <a:t>		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称为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被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包含，或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包含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en-US" altLang="zh-CN" sz="2000" b="1"/>
                <a:t>	                                                               </a:t>
              </a:r>
              <a:endParaRPr lang="zh-CN" altLang="en-US" sz="2000" b="1"/>
            </a:p>
            <a:p>
              <a:pPr algn="l">
                <a:lnSpc>
                  <a:spcPts val="3400"/>
                </a:lnSpc>
              </a:pPr>
              <a:r>
                <a:rPr lang="zh-CN" altLang="en-US" sz="2000" b="1"/>
                <a:t>   </a:t>
              </a:r>
              <a:r>
                <a:rPr lang="zh-CN" altLang="en-US" sz="2000" b="1">
                  <a:latin typeface="黑体" pitchFamily="2" charset="-122"/>
                  <a:ea typeface="黑体" pitchFamily="2" charset="-122"/>
                </a:rPr>
                <a:t> 补集</a:t>
              </a:r>
              <a:r>
                <a:rPr lang="en-US" sz="2000" b="1"/>
                <a:t>	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～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       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由全集中不在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的元素组成</a:t>
              </a:r>
            </a:p>
            <a:p>
              <a:pPr algn="l">
                <a:lnSpc>
                  <a:spcPts val="3400"/>
                </a:lnSpc>
              </a:pPr>
              <a:r>
                <a:rPr lang="zh-CN" altLang="en-US" sz="2000" b="1"/>
                <a:t>   </a:t>
              </a:r>
              <a:r>
                <a:rPr lang="zh-CN" altLang="en-US" sz="2000" b="1">
                  <a:latin typeface="黑体" pitchFamily="2" charset="-122"/>
                  <a:ea typeface="黑体" pitchFamily="2" charset="-122"/>
                </a:rPr>
                <a:t> 属于</a:t>
              </a:r>
              <a:r>
                <a:rPr lang="en-US" sz="2000" b="1"/>
                <a:t>	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x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∈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	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元素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x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在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中</a:t>
              </a:r>
            </a:p>
            <a:p>
              <a:pPr algn="l">
                <a:lnSpc>
                  <a:spcPts val="3400"/>
                </a:lnSpc>
              </a:pPr>
              <a:r>
                <a:rPr lang="zh-CN" altLang="en-US" sz="2000" b="1"/>
                <a:t>    </a:t>
              </a:r>
              <a:r>
                <a:rPr lang="zh-CN" altLang="en-US" sz="2000" b="1">
                  <a:latin typeface="黑体" pitchFamily="2" charset="-122"/>
                  <a:ea typeface="黑体" pitchFamily="2" charset="-122"/>
                </a:rPr>
                <a:t>空集</a:t>
              </a:r>
              <a:r>
                <a:rPr lang="en-US" sz="2000" b="1"/>
                <a:t>	</a:t>
              </a:r>
              <a:r>
                <a:rPr lang="en-US" sz="2000" b="1">
                  <a:latin typeface="华文楷体" pitchFamily="2" charset="-122"/>
                  <a:ea typeface="华文楷体" pitchFamily="2" charset="-122"/>
                </a:rPr>
                <a:t>             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集合中没有元素</a:t>
              </a:r>
            </a:p>
          </p:txBody>
        </p:sp>
        <p:pic>
          <p:nvPicPr>
            <p:cNvPr id="3687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7744" y="4077072"/>
              <a:ext cx="216024" cy="216024"/>
            </a:xfrm>
            <a:prstGeom prst="rect">
              <a:avLst/>
            </a:prstGeom>
            <a:solidFill>
              <a:srgbClr val="F2E68A"/>
            </a:solidFill>
            <a:ln w="9525" algn="ctr">
              <a:noFill/>
              <a:miter lim="800000"/>
              <a:headEnd/>
              <a:tailEnd/>
            </a:ln>
          </p:spPr>
        </p:pic>
        <p:pic>
          <p:nvPicPr>
            <p:cNvPr id="3687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51720" y="5729064"/>
              <a:ext cx="255696" cy="292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11188" y="1341438"/>
            <a:ext cx="6337300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数据表示</a:t>
            </a:r>
            <a:endParaRPr lang="en-US" altLang="zh-CN" sz="24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/>
              <a:t>    </a:t>
            </a:r>
            <a:r>
              <a:rPr lang="zh-CN" altLang="en-US" sz="2000" b="1" dirty="0"/>
              <a:t>用无符号整数表示全集为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个元素整数集合：</a:t>
            </a:r>
            <a:endParaRPr lang="en-US" altLang="zh-CN" sz="2000" b="1" dirty="0"/>
          </a:p>
          <a:p>
            <a:pPr algn="l">
              <a:lnSpc>
                <a:spcPct val="15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{1,2,3,4,......, 31,32}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集合变量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/>
              <a:t>unsigned A;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/>
              <a:t>    </a:t>
            </a:r>
            <a:r>
              <a:rPr lang="zh-CN" altLang="en-US" sz="2000" b="1" dirty="0"/>
              <a:t>第 </a:t>
            </a:r>
            <a:r>
              <a:rPr lang="en-US" altLang="zh-CN" sz="2000" b="1" dirty="0" smtClean="0"/>
              <a:t>i-1 </a:t>
            </a:r>
            <a:r>
              <a:rPr lang="zh-CN" altLang="en-US" sz="2000" b="1" dirty="0"/>
              <a:t>位值等于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，表示元素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在集合中</a:t>
            </a:r>
            <a:endParaRPr lang="en-US" altLang="zh-CN" sz="2000" b="1" dirty="0"/>
          </a:p>
          <a:p>
            <a:pPr algn="l">
              <a:lnSpc>
                <a:spcPct val="150000"/>
              </a:lnSpc>
            </a:pPr>
            <a:r>
              <a:rPr lang="zh-CN" altLang="en-US" sz="2000" b="1" dirty="0"/>
              <a:t>    第 </a:t>
            </a:r>
            <a:r>
              <a:rPr lang="en-US" altLang="zh-CN" sz="2000" b="1" dirty="0" smtClean="0"/>
              <a:t>i-1 </a:t>
            </a:r>
            <a:r>
              <a:rPr lang="zh-CN" altLang="en-US" sz="2000" b="1" dirty="0"/>
              <a:t>位值等于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，表示元素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不在集合</a:t>
            </a:r>
            <a:r>
              <a:rPr lang="zh-CN" altLang="en-US" sz="2000" b="1" dirty="0" smtClean="0"/>
              <a:t>中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位序从低位 </a:t>
            </a:r>
            <a:r>
              <a:rPr lang="en-US" altLang="zh-CN" sz="2000" b="1" dirty="0" smtClean="0">
                <a:sym typeface="Wingdings" pitchFamily="2" charset="2"/>
              </a:rPr>
              <a:t> </a:t>
            </a:r>
            <a:r>
              <a:rPr lang="zh-CN" altLang="en-US" sz="2000" b="1" dirty="0" smtClean="0">
                <a:sym typeface="Wingdings" pitchFamily="2" charset="2"/>
              </a:rPr>
              <a:t>高位  </a:t>
            </a:r>
            <a:r>
              <a:rPr lang="en-US" altLang="zh-CN" sz="2000" b="1" dirty="0" smtClean="0">
                <a:sym typeface="Wingdings" pitchFamily="2" charset="2"/>
              </a:rPr>
              <a:t>	</a:t>
            </a:r>
            <a:r>
              <a:rPr lang="zh-CN" altLang="en-US" sz="2000" b="1" dirty="0" smtClean="0">
                <a:sym typeface="Wingdings" pitchFamily="2" charset="2"/>
              </a:rPr>
              <a:t>从</a:t>
            </a:r>
            <a:r>
              <a:rPr lang="en-US" altLang="zh-CN" sz="2000" b="1" dirty="0" smtClean="0">
                <a:sym typeface="Wingdings" pitchFamily="2" charset="2"/>
              </a:rPr>
              <a:t>0  i-1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14546" y="5572140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accent1"/>
                </a:solidFill>
              </a:rPr>
              <a:t>也可以用一个</a:t>
            </a:r>
            <a:r>
              <a:rPr lang="en-US" altLang="zh-CN" smtClean="0">
                <a:solidFill>
                  <a:schemeClr val="accent1"/>
                </a:solidFill>
              </a:rPr>
              <a:t>bool</a:t>
            </a:r>
            <a:r>
              <a:rPr lang="zh-CN" altLang="en-US" smtClean="0">
                <a:solidFill>
                  <a:schemeClr val="accent1"/>
                </a:solidFill>
              </a:rPr>
              <a:t>数组来实现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38916" name="TextBox 7"/>
          <p:cNvSpPr txBox="1">
            <a:spLocks noChangeArrowheads="1"/>
          </p:cNvSpPr>
          <p:nvPr/>
        </p:nvSpPr>
        <p:spPr bwMode="auto">
          <a:xfrm>
            <a:off x="611188" y="1341438"/>
            <a:ext cx="63373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数据表示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00113" y="2205038"/>
            <a:ext cx="76327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/>
              <a:t>			 unsigned  A;</a:t>
            </a:r>
          </a:p>
          <a:p>
            <a:pPr algn="l">
              <a:lnSpc>
                <a:spcPct val="150000"/>
              </a:lnSpc>
            </a:pPr>
            <a:r>
              <a:rPr lang="zh-CN" altLang="en-US" sz="2400" b="1"/>
              <a:t>集合</a:t>
            </a:r>
            <a:r>
              <a:rPr lang="en-US" altLang="zh-CN" sz="2400" b="1"/>
              <a:t>			</a:t>
            </a:r>
            <a:r>
              <a:rPr lang="zh-CN" altLang="en-US" sz="2400" b="1"/>
              <a:t>二进制位串值</a:t>
            </a:r>
            <a:r>
              <a:rPr lang="en-US" altLang="zh-CN" sz="2400" b="1"/>
              <a:t>	</a:t>
            </a:r>
            <a:r>
              <a:rPr lang="zh-CN" altLang="en-US" sz="2400" b="1"/>
              <a:t>十进制值</a:t>
            </a:r>
            <a:endParaRPr lang="en-US" altLang="zh-CN" sz="2400" b="1"/>
          </a:p>
          <a:p>
            <a:pPr algn="l">
              <a:lnSpc>
                <a:spcPct val="150000"/>
              </a:lnSpc>
            </a:pPr>
            <a:r>
              <a:rPr lang="en-US" altLang="zh-CN" sz="2400" b="1"/>
              <a:t>{ 1, 3, 6 }	 	00100101		      37</a:t>
            </a:r>
          </a:p>
          <a:p>
            <a:pPr algn="l">
              <a:lnSpc>
                <a:spcPct val="150000"/>
              </a:lnSpc>
            </a:pPr>
            <a:r>
              <a:rPr lang="en-US" altLang="zh-CN" sz="2400" b="1"/>
              <a:t>{1, 2, 5, 7 }	 	01010011		    101</a:t>
            </a:r>
          </a:p>
          <a:p>
            <a:pPr algn="l">
              <a:lnSpc>
                <a:spcPct val="150000"/>
              </a:lnSpc>
            </a:pPr>
            <a:r>
              <a:rPr lang="en-US" altLang="zh-CN" sz="2400" b="1"/>
              <a:t>{ 2, 3, 5, 7, 8 }		11010110		    214</a:t>
            </a:r>
            <a:endParaRPr lang="zh-CN" altLang="en-US" sz="2400" b="1"/>
          </a:p>
        </p:txBody>
      </p:sp>
      <p:sp>
        <p:nvSpPr>
          <p:cNvPr id="9" name="任意多边形 8"/>
          <p:cNvSpPr/>
          <p:nvPr/>
        </p:nvSpPr>
        <p:spPr bwMode="auto">
          <a:xfrm>
            <a:off x="1234440" y="4907280"/>
            <a:ext cx="3474720" cy="566420"/>
          </a:xfrm>
          <a:custGeom>
            <a:avLst/>
            <a:gdLst>
              <a:gd name="connsiteX0" fmla="*/ 0 w 3474720"/>
              <a:gd name="connsiteY0" fmla="*/ 0 h 566420"/>
              <a:gd name="connsiteX1" fmla="*/ 640080 w 3474720"/>
              <a:gd name="connsiteY1" fmla="*/ 411480 h 566420"/>
              <a:gd name="connsiteX2" fmla="*/ 2286000 w 3474720"/>
              <a:gd name="connsiteY2" fmla="*/ 502920 h 566420"/>
              <a:gd name="connsiteX3" fmla="*/ 3474720 w 3474720"/>
              <a:gd name="connsiteY3" fmla="*/ 30480 h 56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566420">
                <a:moveTo>
                  <a:pt x="0" y="0"/>
                </a:moveTo>
                <a:cubicBezTo>
                  <a:pt x="129540" y="163830"/>
                  <a:pt x="259080" y="327660"/>
                  <a:pt x="640080" y="411480"/>
                </a:cubicBezTo>
                <a:cubicBezTo>
                  <a:pt x="1021080" y="495300"/>
                  <a:pt x="1813560" y="566420"/>
                  <a:pt x="2286000" y="502920"/>
                </a:cubicBezTo>
                <a:cubicBezTo>
                  <a:pt x="2758440" y="439420"/>
                  <a:pt x="3116580" y="234950"/>
                  <a:pt x="3474720" y="3048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2500298" y="4857760"/>
            <a:ext cx="1285884" cy="1588"/>
          </a:xfrm>
          <a:prstGeom prst="line">
            <a:avLst/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任意多边形 13"/>
          <p:cNvSpPr/>
          <p:nvPr/>
        </p:nvSpPr>
        <p:spPr bwMode="auto">
          <a:xfrm>
            <a:off x="1203960" y="3284220"/>
            <a:ext cx="3672840" cy="266700"/>
          </a:xfrm>
          <a:custGeom>
            <a:avLst/>
            <a:gdLst>
              <a:gd name="connsiteX0" fmla="*/ 0 w 3672840"/>
              <a:gd name="connsiteY0" fmla="*/ 220980 h 266700"/>
              <a:gd name="connsiteX1" fmla="*/ 1950720 w 3672840"/>
              <a:gd name="connsiteY1" fmla="*/ 7620 h 266700"/>
              <a:gd name="connsiteX2" fmla="*/ 3672840 w 367284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2840" h="266700">
                <a:moveTo>
                  <a:pt x="0" y="220980"/>
                </a:moveTo>
                <a:cubicBezTo>
                  <a:pt x="669290" y="110490"/>
                  <a:pt x="1338580" y="0"/>
                  <a:pt x="1950720" y="7620"/>
                </a:cubicBezTo>
                <a:cubicBezTo>
                  <a:pt x="2562860" y="15240"/>
                  <a:pt x="3117850" y="140970"/>
                  <a:pt x="3672840" y="26670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00113" y="1700213"/>
            <a:ext cx="7632700" cy="86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27088" y="2708275"/>
            <a:ext cx="7561262" cy="4978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并集</a:t>
            </a:r>
            <a:r>
              <a:rPr lang="en-US" sz="2400" b="1" dirty="0"/>
              <a:t>	</a:t>
            </a:r>
            <a:r>
              <a:rPr lang="en-US" altLang="zh-CN" sz="2400" b="1" i="1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400" b="1" i="1" dirty="0">
                <a:latin typeface="华文楷体" pitchFamily="2" charset="-122"/>
                <a:ea typeface="华文楷体" pitchFamily="2" charset="-122"/>
              </a:rPr>
              <a:t>∪</a:t>
            </a:r>
            <a:r>
              <a:rPr lang="en-US" altLang="zh-CN" sz="2400" b="1" i="1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A|B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650" y="3330575"/>
            <a:ext cx="7632700" cy="13969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A = { 1, 2, 5 }</a:t>
            </a:r>
            <a:r>
              <a:rPr lang="en-US" sz="2400" b="1" dirty="0">
                <a:latin typeface="+mn-lt"/>
              </a:rPr>
              <a:t>	 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A</a:t>
            </a:r>
            <a:r>
              <a:rPr lang="en-US" sz="2400" b="1" dirty="0">
                <a:latin typeface="+mn-lt"/>
              </a:rPr>
              <a:t>			</a:t>
            </a:r>
            <a:endParaRPr lang="zh-CN" alt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B = { 2, 5, 7 }   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B</a:t>
            </a:r>
            <a:r>
              <a:rPr lang="en-US" sz="2400" b="1" dirty="0">
                <a:latin typeface="+mn-lt"/>
              </a:rPr>
              <a:t>			</a:t>
            </a: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i="1" dirty="0">
                <a:latin typeface="+mn-lt"/>
                <a:ea typeface="黑体" pitchFamily="2" charset="-122"/>
              </a:rPr>
              <a:t>A</a:t>
            </a:r>
            <a:r>
              <a:rPr lang="zh-CN" altLang="en-US" sz="2400" b="1" i="1" dirty="0">
                <a:latin typeface="+mn-lt"/>
                <a:ea typeface="黑体" pitchFamily="2" charset="-122"/>
              </a:rPr>
              <a:t>∪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B= {1, 2, 5, 7}       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A|B =                                   </a:t>
            </a:r>
            <a:endParaRPr lang="zh-CN" altLang="en-US" sz="2400" b="1" i="1" dirty="0">
              <a:solidFill>
                <a:srgbClr val="006600"/>
              </a:solidFill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72000" y="3402013"/>
          <a:ext cx="25202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4302125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40963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27088" y="2708275"/>
            <a:ext cx="7561262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defRPr/>
            </a:pPr>
            <a:r>
              <a:rPr lang="zh-CN" altLang="en-US" sz="2400" b="1" dirty="0">
                <a:latin typeface="+mn-lt"/>
                <a:ea typeface="黑体" pitchFamily="2" charset="-122"/>
              </a:rPr>
              <a:t>交集</a:t>
            </a:r>
            <a:r>
              <a:rPr lang="en-US" sz="2400" b="1" dirty="0">
                <a:latin typeface="+mn-lt"/>
                <a:ea typeface="黑体" pitchFamily="2" charset="-122"/>
              </a:rPr>
              <a:t>	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A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∩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B		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A&amp;B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650" y="3330575"/>
            <a:ext cx="7632700" cy="14670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A = { 1, 2, 5 }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                       A</a:t>
            </a:r>
            <a:r>
              <a:rPr lang="en-US" sz="2400" b="1" dirty="0">
                <a:latin typeface="+mn-lt"/>
              </a:rPr>
              <a:t>				</a:t>
            </a:r>
            <a:endParaRPr lang="zh-CN" alt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B = { 2, 5, 7 }   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B</a:t>
            </a:r>
            <a:r>
              <a:rPr lang="en-US" sz="2400" b="1" dirty="0">
                <a:latin typeface="+mn-lt"/>
              </a:rPr>
              <a:t>			</a:t>
            </a: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i="1" dirty="0">
                <a:latin typeface="+mn-lt"/>
                <a:ea typeface="黑体" pitchFamily="2" charset="-122"/>
              </a:rPr>
              <a:t>A</a:t>
            </a:r>
            <a:r>
              <a:rPr lang="zh-CN" altLang="en-US" sz="2400" b="1" i="1" dirty="0">
                <a:latin typeface="黑体" pitchFamily="2" charset="-122"/>
                <a:ea typeface="黑体" pitchFamily="2" charset="-122"/>
              </a:rPr>
              <a:t>∩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B </a:t>
            </a:r>
            <a:r>
              <a:rPr lang="en-US" altLang="zh-CN" sz="2400" b="1" i="1">
                <a:latin typeface="+mn-lt"/>
                <a:ea typeface="黑体" pitchFamily="2" charset="-122"/>
              </a:rPr>
              <a:t>= </a:t>
            </a:r>
            <a:r>
              <a:rPr lang="en-US" altLang="zh-CN" sz="2400" b="1" i="1" smtClean="0">
                <a:latin typeface="+mn-lt"/>
                <a:ea typeface="黑体" pitchFamily="2" charset="-122"/>
              </a:rPr>
              <a:t>{ 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2, </a:t>
            </a:r>
            <a:r>
              <a:rPr lang="en-US" altLang="zh-CN" sz="2400" b="1" i="1">
                <a:latin typeface="+mn-lt"/>
                <a:ea typeface="黑体" pitchFamily="2" charset="-122"/>
              </a:rPr>
              <a:t>5</a:t>
            </a:r>
            <a:r>
              <a:rPr lang="en-US" altLang="zh-CN" sz="2400" b="1" i="1" smtClean="0">
                <a:latin typeface="+mn-lt"/>
                <a:ea typeface="黑体" pitchFamily="2" charset="-122"/>
              </a:rPr>
              <a:t>,}    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A&amp;B =                                  </a:t>
            </a:r>
            <a:endParaRPr lang="zh-CN" altLang="en-US" sz="2400" b="1" i="1" dirty="0">
              <a:solidFill>
                <a:srgbClr val="006600"/>
              </a:solidFill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72000" y="3402013"/>
          <a:ext cx="25202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4302125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015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41987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27088" y="2708275"/>
            <a:ext cx="7561262" cy="4877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差</a:t>
            </a:r>
            <a:r>
              <a:rPr lang="en-US" sz="2400" b="1" dirty="0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A-B		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A&amp;(~(A&amp;B))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188" y="3284538"/>
            <a:ext cx="7632700" cy="13969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A = { 1, 2, 5 }</a:t>
            </a:r>
            <a:r>
              <a:rPr lang="en-US" sz="2400" b="1" dirty="0">
                <a:latin typeface="+mn-lt"/>
              </a:rPr>
              <a:t>	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A </a:t>
            </a:r>
            <a:r>
              <a:rPr lang="en-US" sz="2400" b="1" dirty="0">
                <a:latin typeface="+mn-lt"/>
              </a:rPr>
              <a:t>			</a:t>
            </a:r>
            <a:endParaRPr lang="zh-CN" alt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B = { 2, 5, 7 }   </a:t>
            </a:r>
            <a:r>
              <a:rPr lang="en-US" sz="2400" b="1" dirty="0">
                <a:latin typeface="+mn-lt"/>
              </a:rPr>
              <a:t>	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B </a:t>
            </a:r>
            <a:r>
              <a:rPr lang="en-US" sz="2400" b="1" dirty="0">
                <a:latin typeface="+mn-lt"/>
              </a:rPr>
              <a:t>		</a:t>
            </a: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i="1" dirty="0">
                <a:latin typeface="+mn-lt"/>
                <a:ea typeface="黑体" pitchFamily="2" charset="-122"/>
              </a:rPr>
              <a:t>A</a:t>
            </a:r>
            <a:r>
              <a:rPr lang="en-US" altLang="zh-CN" sz="2400" b="1" i="1" dirty="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B = { 1 }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A&amp;B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 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72000" y="3402013"/>
          <a:ext cx="25202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4302125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039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43011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27088" y="2708275"/>
            <a:ext cx="7561262" cy="4877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差</a:t>
            </a:r>
            <a:r>
              <a:rPr lang="en-US" sz="2400" b="1" dirty="0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A-B		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A&amp;(~(A&amp;B))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188" y="3284538"/>
            <a:ext cx="7632700" cy="22875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A = { 1, 2, 5 }</a:t>
            </a:r>
            <a:r>
              <a:rPr lang="en-US" sz="2400" b="1" dirty="0">
                <a:latin typeface="+mn-lt"/>
              </a:rPr>
              <a:t>	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A </a:t>
            </a:r>
            <a:r>
              <a:rPr lang="en-US" sz="2400" b="1" dirty="0">
                <a:latin typeface="+mn-lt"/>
              </a:rPr>
              <a:t>			</a:t>
            </a:r>
            <a:endParaRPr lang="zh-CN" alt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B = { 2, 5, 7 }   </a:t>
            </a:r>
            <a:r>
              <a:rPr lang="en-US" sz="2400" b="1" dirty="0">
                <a:latin typeface="+mn-lt"/>
              </a:rPr>
              <a:t>	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B </a:t>
            </a:r>
            <a:r>
              <a:rPr lang="en-US" sz="2400" b="1" dirty="0">
                <a:latin typeface="+mn-lt"/>
              </a:rPr>
              <a:t>		</a:t>
            </a: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i="1" dirty="0">
                <a:latin typeface="+mn-lt"/>
                <a:ea typeface="黑体" pitchFamily="2" charset="-122"/>
              </a:rPr>
              <a:t>A</a:t>
            </a:r>
            <a:r>
              <a:rPr lang="en-US" altLang="zh-CN" sz="2400" b="1" i="1" dirty="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B = { 1 }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A&amp;B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 </a:t>
            </a:r>
          </a:p>
          <a:p>
            <a:pPr algn="l"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                                    ~(A&amp;B)</a:t>
            </a:r>
          </a:p>
          <a:p>
            <a:pPr algn="l"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黑体" pitchFamily="2" charset="-122"/>
              </a:rPr>
              <a:t>                           </a:t>
            </a:r>
            <a:endParaRPr lang="zh-CN" altLang="en-US" sz="2400" b="1" i="1" dirty="0">
              <a:solidFill>
                <a:srgbClr val="006600"/>
              </a:solidFill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72000" y="3402013"/>
          <a:ext cx="25202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4302125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063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572000" y="4724400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44035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27088" y="2708275"/>
            <a:ext cx="7561262" cy="4877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差</a:t>
            </a:r>
            <a:r>
              <a:rPr lang="en-US" sz="2400" b="1" dirty="0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A-B		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A&amp;(~(A&amp;B))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188" y="3284538"/>
            <a:ext cx="7632700" cy="22875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A = { 1, 2, 5 }</a:t>
            </a:r>
            <a:r>
              <a:rPr lang="en-US" sz="2400" b="1" dirty="0">
                <a:latin typeface="+mn-lt"/>
              </a:rPr>
              <a:t>	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A </a:t>
            </a:r>
            <a:r>
              <a:rPr lang="en-US" sz="2400" b="1" dirty="0">
                <a:latin typeface="+mn-lt"/>
              </a:rPr>
              <a:t>			</a:t>
            </a:r>
            <a:endParaRPr lang="zh-CN" alt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B = { 2, 5, 7 }   </a:t>
            </a:r>
            <a:r>
              <a:rPr lang="en-US" sz="2400" b="1" dirty="0">
                <a:latin typeface="+mn-lt"/>
              </a:rPr>
              <a:t>	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B </a:t>
            </a:r>
            <a:r>
              <a:rPr lang="en-US" sz="2400" b="1" dirty="0">
                <a:latin typeface="+mn-lt"/>
              </a:rPr>
              <a:t>		</a:t>
            </a: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i="1" dirty="0">
                <a:latin typeface="+mn-lt"/>
                <a:ea typeface="黑体" pitchFamily="2" charset="-122"/>
              </a:rPr>
              <a:t>A</a:t>
            </a:r>
            <a:r>
              <a:rPr lang="en-US" altLang="zh-CN" sz="2400" b="1" i="1" dirty="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B = { 1 }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A&amp;B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 </a:t>
            </a:r>
          </a:p>
          <a:p>
            <a:pPr algn="l"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                                    ~(A&amp;B)</a:t>
            </a:r>
          </a:p>
          <a:p>
            <a:pPr algn="l"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黑体" pitchFamily="2" charset="-122"/>
              </a:rPr>
              <a:t>                           A&amp;(~(A&amp;B))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     </a:t>
            </a:r>
            <a:endParaRPr lang="zh-CN" altLang="en-US" sz="2400" b="1" i="1" dirty="0">
              <a:solidFill>
                <a:srgbClr val="006600"/>
              </a:solidFill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72000" y="3402013"/>
          <a:ext cx="25202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4302125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087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572000" y="4724400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572000" y="5157788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45059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72000" y="3402013"/>
          <a:ext cx="25202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4302125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109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827088" y="2708275"/>
            <a:ext cx="7561262" cy="498475"/>
            <a:chOff x="827088" y="2708920"/>
            <a:chExt cx="7561262" cy="497893"/>
          </a:xfrm>
        </p:grpSpPr>
        <p:sp>
          <p:nvSpPr>
            <p:cNvPr id="45114" name="Text Box 7"/>
            <p:cNvSpPr txBox="1">
              <a:spLocks noChangeArrowheads="1"/>
            </p:cNvSpPr>
            <p:nvPr/>
          </p:nvSpPr>
          <p:spPr bwMode="auto">
            <a:xfrm>
              <a:off x="827088" y="2708920"/>
              <a:ext cx="7561262" cy="4978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ts val="3400"/>
                </a:lnSpc>
              </a:pPr>
              <a:r>
                <a:rPr lang="zh-CN" altLang="en-US" sz="2400" b="1">
                  <a:latin typeface="黑体" pitchFamily="2" charset="-122"/>
                  <a:ea typeface="黑体" pitchFamily="2" charset="-122"/>
                </a:rPr>
                <a:t>包含</a:t>
              </a:r>
              <a:r>
                <a:rPr lang="en-US" sz="2400" b="1"/>
                <a:t>	</a:t>
              </a:r>
              <a:r>
                <a:rPr lang="en-US" altLang="zh-CN" sz="2400" b="1">
                  <a:latin typeface="华文楷体" pitchFamily="2" charset="-122"/>
                  <a:ea typeface="华文楷体" pitchFamily="2" charset="-122"/>
                </a:rPr>
                <a:t>A    B		</a:t>
              </a:r>
              <a:r>
                <a:rPr lang="en-US" altLang="zh-CN" sz="2400" b="1">
                  <a:solidFill>
                    <a:srgbClr val="0000FF"/>
                  </a:solidFill>
                </a:rPr>
                <a:t>A|B==B</a:t>
              </a:r>
              <a:r>
                <a:rPr lang="en-US" altLang="zh-CN" sz="2400" b="1">
                  <a:latin typeface="黑体" pitchFamily="2" charset="-122"/>
                  <a:ea typeface="黑体" pitchFamily="2" charset="-122"/>
                </a:rPr>
                <a:t>	</a:t>
              </a:r>
            </a:p>
          </p:txBody>
        </p:sp>
        <p:pic>
          <p:nvPicPr>
            <p:cNvPr id="4511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51720" y="2924944"/>
              <a:ext cx="216036" cy="216064"/>
            </a:xfrm>
            <a:prstGeom prst="rect">
              <a:avLst/>
            </a:prstGeom>
            <a:solidFill>
              <a:srgbClr val="F2E68A"/>
            </a:solidFill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611188" y="3284537"/>
            <a:ext cx="7632700" cy="1396985"/>
            <a:chOff x="611560" y="3284984"/>
            <a:chExt cx="7632848" cy="1397193"/>
          </a:xfrm>
        </p:grpSpPr>
        <p:sp>
          <p:nvSpPr>
            <p:cNvPr id="15" name="TextBox 14"/>
            <p:cNvSpPr txBox="1"/>
            <p:nvPr/>
          </p:nvSpPr>
          <p:spPr>
            <a:xfrm>
              <a:off x="611560" y="3284984"/>
              <a:ext cx="7632848" cy="13971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>
                <a:lnSpc>
                  <a:spcPts val="3200"/>
                </a:lnSpc>
                <a:defRPr/>
              </a:pPr>
              <a:r>
                <a:rPr lang="en-US" sz="2400" b="1" i="1" dirty="0">
                  <a:latin typeface="+mn-lt"/>
                </a:rPr>
                <a:t>A = { 1, 2 }</a:t>
              </a:r>
              <a:r>
                <a:rPr lang="en-US" sz="2400" b="1" dirty="0">
                  <a:latin typeface="+mn-lt"/>
                </a:rPr>
                <a:t>	                    </a:t>
              </a:r>
              <a:r>
                <a:rPr lang="en-US" altLang="zh-CN" sz="2400" b="1" dirty="0">
                  <a:solidFill>
                    <a:srgbClr val="0000FF"/>
                  </a:solidFill>
                  <a:ea typeface="华文楷体" pitchFamily="2" charset="-122"/>
                </a:rPr>
                <a:t> A </a:t>
              </a:r>
              <a:r>
                <a:rPr lang="en-US" sz="2400" b="1" dirty="0">
                  <a:latin typeface="+mn-lt"/>
                </a:rPr>
                <a:t>			</a:t>
              </a:r>
              <a:endParaRPr lang="zh-CN" altLang="en-US" sz="2400" b="1" dirty="0">
                <a:solidFill>
                  <a:srgbClr val="0000FF"/>
                </a:solidFill>
                <a:latin typeface="+mn-lt"/>
              </a:endParaRPr>
            </a:p>
            <a:p>
              <a:pPr algn="l">
                <a:lnSpc>
                  <a:spcPts val="3200"/>
                </a:lnSpc>
                <a:defRPr/>
              </a:pPr>
              <a:r>
                <a:rPr lang="en-US" sz="2400" b="1" i="1" dirty="0">
                  <a:latin typeface="+mn-lt"/>
                </a:rPr>
                <a:t>B = { 1, 2, 5, 7 }   </a:t>
              </a:r>
              <a:r>
                <a:rPr lang="en-US" sz="2400" b="1" dirty="0">
                  <a:latin typeface="+mn-lt"/>
                </a:rPr>
                <a:t>	        </a:t>
              </a:r>
              <a:r>
                <a:rPr lang="en-US" altLang="zh-CN" sz="2400" b="1" dirty="0">
                  <a:solidFill>
                    <a:srgbClr val="0000FF"/>
                  </a:solidFill>
                  <a:ea typeface="华文楷体" pitchFamily="2" charset="-122"/>
                </a:rPr>
                <a:t> B </a:t>
              </a:r>
              <a:r>
                <a:rPr lang="en-US" sz="2400" b="1" dirty="0">
                  <a:latin typeface="+mn-lt"/>
                </a:rPr>
                <a:t>		</a:t>
              </a:r>
              <a:endParaRPr lang="en-US" sz="2400" b="1" dirty="0">
                <a:solidFill>
                  <a:srgbClr val="0000FF"/>
                </a:solidFill>
                <a:latin typeface="+mn-lt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en-US" altLang="zh-CN" sz="2400" b="1" i="1" dirty="0">
                  <a:latin typeface="+mn-lt"/>
                  <a:ea typeface="黑体" pitchFamily="2" charset="-122"/>
                </a:rPr>
                <a:t>A</a:t>
              </a:r>
              <a:r>
                <a:rPr lang="en-US" altLang="zh-CN" sz="2400" b="1" i="1" dirty="0"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en-US" altLang="zh-CN" sz="2400" b="1" i="1" dirty="0">
                  <a:latin typeface="+mn-lt"/>
                  <a:ea typeface="黑体" pitchFamily="2" charset="-122"/>
                </a:rPr>
                <a:t>B </a:t>
              </a:r>
              <a:r>
                <a:rPr lang="zh-CN" altLang="en-US" sz="2400" b="1" i="1" dirty="0">
                  <a:latin typeface="+mn-lt"/>
                  <a:ea typeface="黑体" pitchFamily="2" charset="-122"/>
                </a:rPr>
                <a:t>为真</a:t>
              </a:r>
              <a:r>
                <a:rPr lang="en-US" altLang="zh-CN" sz="2400" b="1" i="1" dirty="0">
                  <a:latin typeface="+mn-lt"/>
                  <a:ea typeface="黑体" pitchFamily="2" charset="-122"/>
                </a:rPr>
                <a:t>                        </a:t>
              </a:r>
              <a:r>
                <a:rPr lang="en-US" altLang="zh-CN" sz="24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A|B</a:t>
              </a:r>
              <a:r>
                <a:rPr lang="en-US" altLang="zh-CN" sz="2400" b="1" i="1" dirty="0">
                  <a:latin typeface="+mn-lt"/>
                  <a:ea typeface="黑体" pitchFamily="2" charset="-122"/>
                </a:rPr>
                <a:t> </a:t>
              </a:r>
            </a:p>
          </p:txBody>
        </p:sp>
        <p:pic>
          <p:nvPicPr>
            <p:cNvPr id="4511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63204" y="4356679"/>
              <a:ext cx="224420" cy="224449"/>
            </a:xfrm>
            <a:prstGeom prst="rect">
              <a:avLst/>
            </a:prstGeom>
            <a:solidFill>
              <a:srgbClr val="F2E68A"/>
            </a:solidFill>
            <a:ln w="9525" algn="ctr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46083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084" name="Text Box 7"/>
          <p:cNvSpPr txBox="1">
            <a:spLocks noChangeArrowheads="1"/>
          </p:cNvSpPr>
          <p:nvPr/>
        </p:nvSpPr>
        <p:spPr bwMode="auto">
          <a:xfrm>
            <a:off x="827088" y="2708275"/>
            <a:ext cx="7561262" cy="4978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包含</a:t>
            </a:r>
            <a:r>
              <a:rPr lang="en-US" sz="2400" b="1"/>
              <a:t>	</a:t>
            </a: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A    B		</a:t>
            </a:r>
            <a:r>
              <a:rPr lang="en-US" altLang="zh-CN" sz="2400" b="1">
                <a:solidFill>
                  <a:srgbClr val="0000FF"/>
                </a:solidFill>
              </a:rPr>
              <a:t>A|B==B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188" y="3284538"/>
            <a:ext cx="7632700" cy="2020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A = { 1, 2 }</a:t>
            </a:r>
            <a:r>
              <a:rPr lang="en-US" sz="2400" b="1" dirty="0">
                <a:latin typeface="+mn-lt"/>
              </a:rPr>
              <a:t>	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A </a:t>
            </a:r>
            <a:r>
              <a:rPr lang="en-US" sz="2400" b="1" dirty="0">
                <a:latin typeface="+mn-lt"/>
              </a:rPr>
              <a:t>			</a:t>
            </a:r>
            <a:endParaRPr lang="zh-CN" alt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B = { 1, 2, 5, 7 }   </a:t>
            </a:r>
            <a:r>
              <a:rPr lang="en-US" sz="2400" b="1" dirty="0">
                <a:latin typeface="+mn-lt"/>
              </a:rPr>
              <a:t>	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B </a:t>
            </a:r>
            <a:r>
              <a:rPr lang="en-US" sz="2400" b="1" dirty="0">
                <a:latin typeface="+mn-lt"/>
              </a:rPr>
              <a:t>		</a:t>
            </a: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i="1" dirty="0">
                <a:latin typeface="+mn-lt"/>
                <a:ea typeface="黑体" pitchFamily="2" charset="-122"/>
              </a:rPr>
              <a:t>A</a:t>
            </a:r>
            <a:r>
              <a:rPr lang="en-US" altLang="zh-CN" sz="2400" b="1" i="1" dirty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B </a:t>
            </a:r>
            <a:r>
              <a:rPr lang="zh-CN" altLang="en-US" sz="2400" b="1" i="1" dirty="0">
                <a:latin typeface="+mn-lt"/>
                <a:ea typeface="黑体" pitchFamily="2" charset="-122"/>
              </a:rPr>
              <a:t>为真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 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A|B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 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                                    A|B==B   </a:t>
            </a:r>
            <a:r>
              <a:rPr lang="zh-CN" altLang="en-US" sz="2400" b="1" i="1" dirty="0">
                <a:solidFill>
                  <a:srgbClr val="006600"/>
                </a:solidFill>
                <a:latin typeface="+mn-lt"/>
                <a:ea typeface="黑体" pitchFamily="2" charset="-122"/>
              </a:rPr>
              <a:t>等于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true</a:t>
            </a:r>
            <a:endParaRPr lang="zh-CN" altLang="en-US" sz="2400" b="1" i="1" dirty="0">
              <a:solidFill>
                <a:srgbClr val="006600"/>
              </a:solidFill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72000" y="3402013"/>
          <a:ext cx="25202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4302125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135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  <p:pic>
        <p:nvPicPr>
          <p:cNvPr id="4613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2924175"/>
            <a:ext cx="217488" cy="217488"/>
          </a:xfrm>
          <a:prstGeom prst="rect">
            <a:avLst/>
          </a:prstGeom>
          <a:solidFill>
            <a:srgbClr val="F2E68A"/>
          </a:solidFill>
          <a:ln w="9525" algn="ctr">
            <a:noFill/>
            <a:miter lim="800000"/>
            <a:headEnd/>
            <a:tailEnd/>
          </a:ln>
        </p:spPr>
      </p:pic>
      <p:pic>
        <p:nvPicPr>
          <p:cNvPr id="4613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3613" y="4356100"/>
            <a:ext cx="223837" cy="225425"/>
          </a:xfrm>
          <a:prstGeom prst="rect">
            <a:avLst/>
          </a:prstGeom>
          <a:solidFill>
            <a:srgbClr val="F2E68A"/>
          </a:solidFill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2.  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按位或运算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6840538" cy="69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左右操作数对应的每一位分别做逻辑或运算</a:t>
            </a:r>
            <a:endParaRPr lang="zh-CN" altLang="en-US" sz="2400" b="1"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4213" y="2060575"/>
            <a:ext cx="47894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/>
              <a:t>     10		     0 0 0 </a:t>
            </a:r>
            <a:r>
              <a:rPr lang="en-US" altLang="zh-CN" sz="2400" b="1" dirty="0">
                <a:solidFill>
                  <a:srgbClr val="0000FF"/>
                </a:solidFill>
              </a:rPr>
              <a:t>0</a:t>
            </a:r>
            <a:r>
              <a:rPr lang="en-US" altLang="zh-CN" sz="2400" b="1" dirty="0"/>
              <a:t> 1 </a:t>
            </a:r>
            <a:r>
              <a:rPr lang="en-US" altLang="zh-CN" sz="2400" b="1" dirty="0">
                <a:solidFill>
                  <a:srgbClr val="0000FF"/>
                </a:solidFill>
              </a:rPr>
              <a:t>0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1 0</a:t>
            </a:r>
          </a:p>
          <a:p>
            <a:pPr algn="l"/>
            <a:r>
              <a:rPr lang="en-US" altLang="zh-CN" sz="2400" b="1" dirty="0"/>
              <a:t>  |  29		  |  0 0 0 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/>
              <a:t> 1 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0 1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下箭头 4"/>
          <p:cNvSpPr>
            <a:spLocks noChangeArrowheads="1"/>
          </p:cNvSpPr>
          <p:nvPr/>
        </p:nvSpPr>
        <p:spPr bwMode="auto">
          <a:xfrm>
            <a:off x="2195513" y="2898775"/>
            <a:ext cx="360362" cy="550962"/>
          </a:xfrm>
          <a:prstGeom prst="downArrow">
            <a:avLst>
              <a:gd name="adj1" fmla="val 50000"/>
              <a:gd name="adj2" fmla="val 49970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  <a:effectLst>
            <a:prstShdw prst="shdw17" dist="63500" dir="13987806">
              <a:srgbClr val="99995C"/>
            </a:prstShdw>
          </a:effectLst>
        </p:spPr>
        <p:txBody>
          <a:bodyPr>
            <a:spAutoFit/>
          </a:bodyPr>
          <a:lstStyle/>
          <a:p>
            <a:pPr algn="l"/>
            <a:endParaRPr lang="zh-CN" altLang="en-US" b="1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1550" y="3327400"/>
            <a:ext cx="3887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/>
              <a:t> 31  		 0 0 0 1 1 1 1 1</a:t>
            </a:r>
            <a:endParaRPr lang="zh-CN" altLang="en-US" sz="2400" b="1"/>
          </a:p>
        </p:txBody>
      </p:sp>
      <p:sp>
        <p:nvSpPr>
          <p:cNvPr id="707586" name="Rectangle 2"/>
          <p:cNvSpPr>
            <a:spLocks noChangeArrowheads="1"/>
          </p:cNvSpPr>
          <p:nvPr/>
        </p:nvSpPr>
        <p:spPr bwMode="auto">
          <a:xfrm>
            <a:off x="395288" y="4135438"/>
            <a:ext cx="8280400" cy="145341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266700" algn="l">
              <a:lnSpc>
                <a:spcPct val="200000"/>
              </a:lnSpc>
              <a:defRPr/>
            </a:pPr>
            <a:r>
              <a:rPr lang="zh-CN" sz="2400" b="1" i="1" dirty="0">
                <a:latin typeface="+mn-lt"/>
                <a:ea typeface="宋体" pitchFamily="2" charset="-122"/>
              </a:rPr>
              <a:t>若有语句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err="1">
                <a:ea typeface="宋体" pitchFamily="2" charset="-122"/>
              </a:rPr>
              <a:t>cout</a:t>
            </a:r>
            <a:r>
              <a:rPr lang="en-US" altLang="zh-CN" sz="2400" b="1" dirty="0">
                <a:ea typeface="宋体" pitchFamily="2" charset="-122"/>
              </a:rPr>
              <a:t>&lt;&lt;"10|29="&lt;&lt;(10|29)&lt;&lt;</a:t>
            </a:r>
            <a:r>
              <a:rPr lang="en-US" altLang="zh-CN" sz="2400" b="1" dirty="0" err="1">
                <a:ea typeface="宋体" pitchFamily="2" charset="-122"/>
              </a:rPr>
              <a:t>endl</a:t>
            </a:r>
            <a:r>
              <a:rPr lang="en-US" altLang="zh-CN" sz="2400" b="1" dirty="0">
                <a:ea typeface="宋体" pitchFamily="2" charset="-122"/>
              </a:rPr>
              <a:t>;</a:t>
            </a:r>
            <a:endParaRPr lang="en-US" altLang="zh-CN" sz="2400" b="1" dirty="0">
              <a:latin typeface="+mn-lt"/>
              <a:ea typeface="宋体" pitchFamily="2" charset="-122"/>
            </a:endParaRPr>
          </a:p>
          <a:p>
            <a:pPr indent="266700" algn="l" eaLnBrk="0" hangingPunct="0">
              <a:lnSpc>
                <a:spcPct val="200000"/>
              </a:lnSpc>
              <a:defRPr/>
            </a:pPr>
            <a:r>
              <a:rPr lang="zh-CN" altLang="en-US" sz="2400" b="1" i="1" dirty="0">
                <a:latin typeface="+mn-lt"/>
                <a:ea typeface="宋体" pitchFamily="2" charset="-122"/>
              </a:rPr>
              <a:t>则显示结果为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03575" y="4941888"/>
            <a:ext cx="4824413" cy="120032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altLang="zh-CN" sz="2400" b="1">
              <a:solidFill>
                <a:srgbClr val="FFFFFF"/>
              </a:solidFill>
              <a:cs typeface="Courier New" pitchFamily="49" charset="0"/>
            </a:endParaRPr>
          </a:p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10|29=31</a:t>
            </a:r>
          </a:p>
          <a:p>
            <a:pPr algn="l"/>
            <a:endParaRPr lang="zh-CN" altLang="en-US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" grpId="0"/>
      <p:bldP spid="5" grpId="0" animBg="1"/>
      <p:bldP spid="6" grpId="0"/>
      <p:bldP spid="707586" grpId="0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39750" y="3284538"/>
            <a:ext cx="76327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400" b="1" i="1" dirty="0">
                <a:latin typeface="+mn-lt"/>
              </a:rPr>
              <a:t>A = { 2, 4, 5, 7 }</a:t>
            </a:r>
            <a:r>
              <a:rPr lang="en-US" sz="2400" b="1" dirty="0">
                <a:latin typeface="+mn-lt"/>
              </a:rPr>
              <a:t>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A </a:t>
            </a:r>
            <a:r>
              <a:rPr lang="en-US" sz="2400" b="1" dirty="0">
                <a:latin typeface="+mn-lt"/>
              </a:rPr>
              <a:t>			</a:t>
            </a:r>
            <a:endParaRPr lang="zh-CN" alt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2400" b="1" i="1" dirty="0">
                <a:latin typeface="+mn-lt"/>
              </a:rPr>
              <a:t>x = 3   </a:t>
            </a:r>
            <a:r>
              <a:rPr lang="en-US" sz="2400" b="1" dirty="0">
                <a:latin typeface="+mn-lt"/>
              </a:rPr>
              <a:t>	 	          </a:t>
            </a:r>
            <a:r>
              <a:rPr lang="en-US" altLang="zh-CN" sz="2400" b="1" dirty="0">
                <a:solidFill>
                  <a:srgbClr val="0000FF"/>
                </a:solidFill>
              </a:rPr>
              <a:t>1&lt;&lt;(x-1)</a:t>
            </a:r>
            <a:r>
              <a:rPr lang="en-US" sz="2400" b="1" dirty="0">
                <a:latin typeface="+mn-lt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 </a:t>
            </a:r>
            <a:r>
              <a:rPr lang="en-US" sz="2400" b="1" dirty="0">
                <a:latin typeface="+mn-lt"/>
              </a:rPr>
              <a:t>		</a:t>
            </a: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i="1" dirty="0">
                <a:latin typeface="+mn-lt"/>
                <a:ea typeface="黑体" pitchFamily="2" charset="-122"/>
              </a:rPr>
              <a:t> 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47108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00563" y="3429000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129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27088" y="2708275"/>
            <a:ext cx="7561262" cy="4978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属于</a:t>
            </a:r>
            <a:r>
              <a:rPr lang="en-US" sz="2400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∈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sz="2400" b="1">
                <a:solidFill>
                  <a:srgbClr val="0000FF"/>
                </a:solidFill>
              </a:rPr>
              <a:t>1&lt;&lt;(x-1)&amp;A == 1&lt;&lt;(x-1)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	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500563" y="3968750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39750" y="3284538"/>
            <a:ext cx="76327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400" b="1" i="1" dirty="0">
                <a:latin typeface="+mn-lt"/>
              </a:rPr>
              <a:t>A = { 2, 4, 5, 7 }</a:t>
            </a:r>
            <a:r>
              <a:rPr lang="en-US" sz="2400" b="1" dirty="0">
                <a:latin typeface="+mn-lt"/>
              </a:rPr>
              <a:t>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A </a:t>
            </a:r>
            <a:r>
              <a:rPr lang="en-US" sz="2400" b="1" dirty="0">
                <a:latin typeface="+mn-lt"/>
              </a:rPr>
              <a:t>			</a:t>
            </a:r>
            <a:endParaRPr lang="zh-CN" alt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2400" b="1" i="1" dirty="0">
                <a:latin typeface="+mn-lt"/>
              </a:rPr>
              <a:t>x = 3   </a:t>
            </a:r>
            <a:r>
              <a:rPr lang="en-US" sz="2400" b="1" dirty="0">
                <a:latin typeface="+mn-lt"/>
              </a:rPr>
              <a:t>	 	          </a:t>
            </a:r>
            <a:r>
              <a:rPr lang="en-US" altLang="zh-CN" sz="2400" b="1" dirty="0">
                <a:solidFill>
                  <a:srgbClr val="0000FF"/>
                </a:solidFill>
              </a:rPr>
              <a:t>1&lt;&lt;(x-1)</a:t>
            </a:r>
            <a:r>
              <a:rPr lang="en-US" sz="2400" b="1" dirty="0">
                <a:latin typeface="+mn-lt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 </a:t>
            </a:r>
            <a:r>
              <a:rPr lang="en-US" sz="2400" b="1" dirty="0">
                <a:latin typeface="+mn-lt"/>
              </a:rPr>
              <a:t>		</a:t>
            </a: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i="1" dirty="0">
                <a:latin typeface="+mn-lt"/>
                <a:ea typeface="黑体" pitchFamily="2" charset="-122"/>
              </a:rPr>
              <a:t>                           </a:t>
            </a:r>
            <a:r>
              <a:rPr lang="en-US" altLang="zh-CN" sz="2400" b="1" dirty="0">
                <a:solidFill>
                  <a:srgbClr val="0000FF"/>
                </a:solidFill>
              </a:rPr>
              <a:t>1&lt;&lt;(x-1)&amp;A</a:t>
            </a:r>
          </a:p>
          <a:p>
            <a:pPr algn="l">
              <a:lnSpc>
                <a:spcPct val="150000"/>
              </a:lnSpc>
              <a:defRPr/>
            </a:pPr>
            <a:endParaRPr lang="en-US" altLang="zh-CN" sz="2400" b="1" i="1" dirty="0">
              <a:latin typeface="+mn-lt"/>
              <a:ea typeface="黑体" pitchFamily="2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48132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00563" y="3429000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153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  <p:sp>
        <p:nvSpPr>
          <p:cNvPr id="48154" name="Text Box 7"/>
          <p:cNvSpPr txBox="1">
            <a:spLocks noChangeArrowheads="1"/>
          </p:cNvSpPr>
          <p:nvPr/>
        </p:nvSpPr>
        <p:spPr bwMode="auto">
          <a:xfrm>
            <a:off x="827088" y="2708275"/>
            <a:ext cx="7561262" cy="4978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属于</a:t>
            </a:r>
            <a:r>
              <a:rPr lang="en-US" sz="2400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∈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A	</a:t>
            </a: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	</a:t>
            </a:r>
            <a:r>
              <a:rPr lang="en-US" altLang="zh-CN" sz="2400" b="1">
                <a:solidFill>
                  <a:srgbClr val="0000FF"/>
                </a:solidFill>
              </a:rPr>
              <a:t>1&lt;&lt;(x-1)&amp;A == 1&lt;&lt;(x-1)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	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500563" y="3968750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500563" y="4545013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39750" y="3284538"/>
            <a:ext cx="76327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400" b="1" i="1" dirty="0">
                <a:latin typeface="+mn-lt"/>
              </a:rPr>
              <a:t>A = { 2, 4, 5, 7 }</a:t>
            </a:r>
            <a:r>
              <a:rPr lang="en-US" sz="2400" b="1" dirty="0">
                <a:latin typeface="+mn-lt"/>
              </a:rPr>
              <a:t>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A </a:t>
            </a:r>
            <a:r>
              <a:rPr lang="en-US" sz="2400" b="1" dirty="0">
                <a:latin typeface="+mn-lt"/>
              </a:rPr>
              <a:t>			</a:t>
            </a:r>
            <a:endParaRPr lang="zh-CN" alt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2400" b="1" i="1" dirty="0">
                <a:latin typeface="+mn-lt"/>
              </a:rPr>
              <a:t>x = 3   </a:t>
            </a:r>
            <a:r>
              <a:rPr lang="en-US" sz="2400" b="1" dirty="0">
                <a:latin typeface="+mn-lt"/>
              </a:rPr>
              <a:t>	 	          </a:t>
            </a:r>
            <a:r>
              <a:rPr lang="en-US" altLang="zh-CN" sz="2400" b="1" dirty="0">
                <a:solidFill>
                  <a:srgbClr val="0000FF"/>
                </a:solidFill>
              </a:rPr>
              <a:t>1&lt;&lt;(x-1)</a:t>
            </a:r>
            <a:r>
              <a:rPr lang="en-US" sz="2400" b="1" dirty="0">
                <a:latin typeface="+mn-lt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 </a:t>
            </a:r>
            <a:r>
              <a:rPr lang="en-US" sz="2400" b="1" dirty="0">
                <a:latin typeface="+mn-lt"/>
              </a:rPr>
              <a:t>		</a:t>
            </a: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i="1" dirty="0">
                <a:latin typeface="+mn-lt"/>
                <a:ea typeface="黑体" pitchFamily="2" charset="-122"/>
              </a:rPr>
              <a:t>                           </a:t>
            </a:r>
            <a:r>
              <a:rPr lang="en-US" altLang="zh-CN" sz="2400" b="1" dirty="0">
                <a:solidFill>
                  <a:srgbClr val="0000FF"/>
                </a:solidFill>
              </a:rPr>
              <a:t>1&lt;&lt;(x-1)&amp;A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</a:rPr>
              <a:t>               1&lt;&lt;(x-1)&amp;A == 1&lt;&lt;(x-1)   </a:t>
            </a:r>
            <a:r>
              <a:rPr lang="zh-CN" altLang="en-US" sz="2400" b="1" i="1" dirty="0">
                <a:solidFill>
                  <a:srgbClr val="006600"/>
                </a:solidFill>
              </a:rPr>
              <a:t>等于</a:t>
            </a:r>
            <a:r>
              <a:rPr lang="zh-CN" altLang="en-US" sz="2400" b="1" dirty="0">
                <a:solidFill>
                  <a:srgbClr val="0000FF"/>
                </a:solidFill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</a:rPr>
              <a:t>false</a:t>
            </a:r>
            <a:endParaRPr lang="en-US" altLang="zh-CN" sz="2400" b="1" i="1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49156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00563" y="3429000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177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  <p:sp>
        <p:nvSpPr>
          <p:cNvPr id="49178" name="Text Box 7"/>
          <p:cNvSpPr txBox="1">
            <a:spLocks noChangeArrowheads="1"/>
          </p:cNvSpPr>
          <p:nvPr/>
        </p:nvSpPr>
        <p:spPr bwMode="auto">
          <a:xfrm>
            <a:off x="827088" y="2708275"/>
            <a:ext cx="7561262" cy="4978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属于</a:t>
            </a:r>
            <a:r>
              <a:rPr lang="en-US" sz="2400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∈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A	</a:t>
            </a: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	</a:t>
            </a:r>
            <a:r>
              <a:rPr lang="en-US" altLang="zh-CN" sz="2400" b="1">
                <a:solidFill>
                  <a:srgbClr val="0000FF"/>
                </a:solidFill>
              </a:rPr>
              <a:t>1&lt;&lt;(x-1)&amp;A == 1&lt;&lt;(x-1)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	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500563" y="3968750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500563" y="4545013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39750" y="3284538"/>
            <a:ext cx="7632700" cy="11302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400" b="1" i="1" dirty="0">
                <a:latin typeface="+mn-lt"/>
              </a:rPr>
              <a:t>A = { 2, 4, 5, 7 }</a:t>
            </a:r>
            <a:r>
              <a:rPr lang="en-US" sz="2400" b="1" dirty="0">
                <a:latin typeface="+mn-lt"/>
              </a:rPr>
              <a:t>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A </a:t>
            </a:r>
            <a:r>
              <a:rPr lang="en-US" sz="2400" b="1" dirty="0">
                <a:latin typeface="+mn-lt"/>
              </a:rPr>
              <a:t>			</a:t>
            </a:r>
            <a:endParaRPr lang="zh-CN" alt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2400" b="1" dirty="0">
                <a:latin typeface="+mn-lt"/>
              </a:rPr>
              <a:t>	 	                    </a:t>
            </a:r>
            <a:r>
              <a:rPr lang="en-US" altLang="zh-CN" sz="2400" b="1" dirty="0">
                <a:solidFill>
                  <a:srgbClr val="0000FF"/>
                </a:solidFill>
              </a:rPr>
              <a:t>A==0 </a:t>
            </a:r>
            <a:r>
              <a:rPr lang="zh-CN" altLang="en-US" sz="2400" b="1" i="1" dirty="0">
                <a:solidFill>
                  <a:srgbClr val="006600"/>
                </a:solidFill>
              </a:rPr>
              <a:t>等于</a:t>
            </a:r>
            <a:r>
              <a:rPr lang="zh-CN" altLang="en-US" sz="2400" b="1" dirty="0">
                <a:solidFill>
                  <a:srgbClr val="0000FF"/>
                </a:solidFill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</a:rPr>
              <a:t>false</a:t>
            </a:r>
            <a:endParaRPr lang="en-US" altLang="zh-CN" sz="2400" b="1" i="1" dirty="0">
              <a:latin typeface="+mn-lt"/>
              <a:ea typeface="黑体" pitchFamily="2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50180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00563" y="3429000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201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27088" y="2708275"/>
            <a:ext cx="7561262" cy="498475"/>
            <a:chOff x="827088" y="2708920"/>
            <a:chExt cx="7561262" cy="497893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827088" y="2708920"/>
              <a:ext cx="7561262" cy="4978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ts val="3400"/>
                </a:lnSpc>
                <a:defRPr/>
              </a:pPr>
              <a:r>
                <a:rPr lang="zh-CN" altLang="en-US" sz="2400" b="1" dirty="0">
                  <a:latin typeface="+mn-lt"/>
                  <a:ea typeface="黑体" pitchFamily="2" charset="-122"/>
                </a:rPr>
                <a:t>空集</a:t>
              </a:r>
              <a:r>
                <a:rPr lang="en-US" sz="2400" b="1" dirty="0">
                  <a:latin typeface="+mn-lt"/>
                  <a:ea typeface="黑体" pitchFamily="2" charset="-122"/>
                </a:rPr>
                <a:t>	</a:t>
              </a:r>
              <a:r>
                <a:rPr lang="en-US" altLang="zh-CN" sz="2400" b="1" dirty="0">
                  <a:latin typeface="+mn-lt"/>
                  <a:ea typeface="黑体" pitchFamily="2" charset="-122"/>
                </a:rPr>
                <a:t>A==	</a:t>
              </a:r>
              <a:r>
                <a:rPr lang="en-US" altLang="zh-CN" sz="2400" b="1" dirty="0">
                  <a:latin typeface="+mn-lt"/>
                  <a:ea typeface="华文楷体" pitchFamily="2" charset="-122"/>
                </a:rPr>
                <a:t>	</a:t>
              </a:r>
              <a:r>
                <a:rPr lang="en-US" altLang="zh-CN" sz="2400" b="1" dirty="0">
                  <a:solidFill>
                    <a:srgbClr val="0000FF"/>
                  </a:solidFill>
                  <a:latin typeface="+mn-lt"/>
                </a:rPr>
                <a:t>A==0</a:t>
              </a:r>
              <a:r>
                <a:rPr lang="en-US" altLang="zh-CN" sz="2400" b="1" dirty="0">
                  <a:latin typeface="+mn-lt"/>
                  <a:ea typeface="黑体" pitchFamily="2" charset="-122"/>
                </a:rPr>
                <a:t>	</a:t>
              </a:r>
            </a:p>
          </p:txBody>
        </p:sp>
        <p:pic>
          <p:nvPicPr>
            <p:cNvPr id="50204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11264" y="2848690"/>
              <a:ext cx="255710" cy="292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51203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827088" y="2744788"/>
            <a:ext cx="7561262" cy="3276600"/>
            <a:chOff x="755576" y="2721103"/>
            <a:chExt cx="7561262" cy="3276584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55576" y="2721103"/>
              <a:ext cx="7561262" cy="32765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ts val="3600"/>
                </a:lnSpc>
                <a:defRPr/>
              </a:pPr>
              <a:r>
                <a:rPr lang="zh-CN" altLang="en-US" sz="2400" b="1" dirty="0">
                  <a:latin typeface="+mn-lt"/>
                  <a:ea typeface="黑体" pitchFamily="2" charset="-122"/>
                </a:rPr>
                <a:t>并集</a:t>
              </a:r>
              <a:r>
                <a:rPr lang="en-US" sz="2400" b="1" dirty="0">
                  <a:latin typeface="+mn-lt"/>
                  <a:ea typeface="黑体" pitchFamily="2" charset="-122"/>
                </a:rPr>
                <a:t>	</a:t>
              </a:r>
              <a:r>
                <a:rPr lang="en-US" altLang="zh-CN" sz="2400" b="1" dirty="0">
                  <a:latin typeface="+mn-lt"/>
                  <a:ea typeface="+mn-ea"/>
                </a:rPr>
                <a:t>A</a:t>
              </a:r>
              <a:r>
                <a:rPr lang="zh-CN" altLang="en-US" sz="2400" b="1" dirty="0">
                  <a:latin typeface="+mn-lt"/>
                  <a:ea typeface="+mn-ea"/>
                </a:rPr>
                <a:t>∪</a:t>
              </a:r>
              <a:r>
                <a:rPr lang="en-US" altLang="zh-CN" sz="2400" b="1" dirty="0">
                  <a:latin typeface="+mn-lt"/>
                  <a:ea typeface="+mn-ea"/>
                </a:rPr>
                <a:t>B		</a:t>
              </a:r>
              <a:r>
                <a:rPr lang="en-US" altLang="zh-CN" sz="2400" b="1" dirty="0">
                  <a:solidFill>
                    <a:srgbClr val="0000FF"/>
                  </a:solidFill>
                  <a:latin typeface="+mn-lt"/>
                  <a:ea typeface="+mn-ea"/>
                </a:rPr>
                <a:t>A|B</a:t>
              </a:r>
              <a:r>
                <a:rPr lang="en-US" altLang="zh-CN" sz="2400" b="1" dirty="0">
                  <a:latin typeface="+mn-lt"/>
                  <a:ea typeface="+mn-ea"/>
                </a:rPr>
                <a:t>	</a:t>
              </a:r>
            </a:p>
            <a:p>
              <a:pPr algn="l">
                <a:lnSpc>
                  <a:spcPts val="3600"/>
                </a:lnSpc>
                <a:defRPr/>
              </a:pPr>
              <a:r>
                <a:rPr lang="zh-CN" altLang="en-US" sz="2400" b="1" dirty="0">
                  <a:latin typeface="+mn-lt"/>
                  <a:ea typeface="黑体" pitchFamily="2" charset="-122"/>
                </a:rPr>
                <a:t>交集</a:t>
              </a:r>
              <a:r>
                <a:rPr lang="en-US" sz="2400" b="1" dirty="0">
                  <a:latin typeface="+mn-lt"/>
                  <a:ea typeface="黑体" pitchFamily="2" charset="-122"/>
                </a:rPr>
                <a:t>	</a:t>
              </a:r>
              <a:r>
                <a:rPr lang="en-US" altLang="zh-CN" sz="2400" b="1" dirty="0">
                  <a:latin typeface="+mn-lt"/>
                  <a:ea typeface="+mn-ea"/>
                </a:rPr>
                <a:t>A</a:t>
              </a:r>
              <a:r>
                <a:rPr lang="zh-CN" altLang="en-US" sz="2400" b="1" dirty="0">
                  <a:latin typeface="+mn-lt"/>
                  <a:ea typeface="+mn-ea"/>
                </a:rPr>
                <a:t>∩</a:t>
              </a:r>
              <a:r>
                <a:rPr lang="en-US" altLang="zh-CN" sz="2400" b="1" dirty="0">
                  <a:latin typeface="+mn-lt"/>
                  <a:ea typeface="+mn-ea"/>
                </a:rPr>
                <a:t>B		</a:t>
              </a:r>
              <a:r>
                <a:rPr lang="en-US" altLang="zh-CN" sz="2400" b="1" dirty="0">
                  <a:solidFill>
                    <a:srgbClr val="0000FF"/>
                  </a:solidFill>
                  <a:latin typeface="+mn-lt"/>
                  <a:ea typeface="+mn-ea"/>
                </a:rPr>
                <a:t>A&amp;B</a:t>
              </a:r>
            </a:p>
            <a:p>
              <a:pPr algn="l">
                <a:lnSpc>
                  <a:spcPts val="3600"/>
                </a:lnSpc>
                <a:defRPr/>
              </a:pPr>
              <a:r>
                <a:rPr lang="zh-CN" altLang="en-US" sz="2400" b="1" dirty="0">
                  <a:latin typeface="+mn-lt"/>
                  <a:ea typeface="黑体" pitchFamily="2" charset="-122"/>
                </a:rPr>
                <a:t>差</a:t>
              </a:r>
              <a:r>
                <a:rPr lang="en-US" sz="2400" b="1" dirty="0">
                  <a:latin typeface="+mn-lt"/>
                  <a:ea typeface="黑体" pitchFamily="2" charset="-122"/>
                </a:rPr>
                <a:t>	</a:t>
              </a:r>
              <a:r>
                <a:rPr lang="en-US" altLang="zh-CN" sz="2400" b="1" dirty="0">
                  <a:latin typeface="+mn-lt"/>
                  <a:ea typeface="黑体" pitchFamily="2" charset="-122"/>
                </a:rPr>
                <a:t>A-B		</a:t>
              </a:r>
              <a:r>
                <a:rPr lang="en-US" altLang="zh-CN" sz="24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A&amp;(~A&amp;B)</a:t>
              </a:r>
            </a:p>
            <a:p>
              <a:pPr algn="l">
                <a:lnSpc>
                  <a:spcPts val="3600"/>
                </a:lnSpc>
                <a:defRPr/>
              </a:pPr>
              <a:r>
                <a:rPr lang="zh-CN" altLang="en-US" sz="2400" b="1" dirty="0">
                  <a:latin typeface="+mn-lt"/>
                  <a:ea typeface="黑体" pitchFamily="2" charset="-122"/>
                </a:rPr>
                <a:t>包含</a:t>
              </a:r>
              <a:r>
                <a:rPr lang="en-US" sz="2400" b="1" dirty="0">
                  <a:latin typeface="+mn-lt"/>
                  <a:ea typeface="黑体" pitchFamily="2" charset="-122"/>
                </a:rPr>
                <a:t>	</a:t>
              </a:r>
              <a:r>
                <a:rPr lang="en-US" altLang="zh-CN" sz="2400" b="1" dirty="0">
                  <a:latin typeface="+mn-lt"/>
                  <a:ea typeface="黑体" pitchFamily="2" charset="-122"/>
                </a:rPr>
                <a:t>A    B		</a:t>
              </a:r>
              <a:r>
                <a:rPr lang="en-US" altLang="zh-CN" sz="24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A|B==B</a:t>
              </a:r>
            </a:p>
            <a:p>
              <a:pPr algn="l">
                <a:lnSpc>
                  <a:spcPts val="3600"/>
                </a:lnSpc>
                <a:defRPr/>
              </a:pPr>
              <a:r>
                <a:rPr lang="zh-CN" altLang="en-US" sz="2400" b="1" dirty="0">
                  <a:latin typeface="+mn-lt"/>
                  <a:ea typeface="黑体" pitchFamily="2" charset="-122"/>
                </a:rPr>
                <a:t>补集</a:t>
              </a:r>
              <a:r>
                <a:rPr lang="en-US" sz="2400" b="1" dirty="0">
                  <a:latin typeface="+mn-lt"/>
                  <a:ea typeface="黑体" pitchFamily="2" charset="-122"/>
                </a:rPr>
                <a:t>	</a:t>
              </a:r>
              <a:r>
                <a:rPr lang="zh-CN" altLang="en-US" sz="2400" b="1" dirty="0">
                  <a:latin typeface="+mn-lt"/>
                  <a:ea typeface="黑体" pitchFamily="2" charset="-122"/>
                </a:rPr>
                <a:t>～</a:t>
              </a:r>
              <a:r>
                <a:rPr lang="en-US" altLang="zh-CN" sz="2400" b="1" dirty="0">
                  <a:latin typeface="+mn-lt"/>
                  <a:ea typeface="黑体" pitchFamily="2" charset="-122"/>
                </a:rPr>
                <a:t>A		</a:t>
              </a:r>
              <a:r>
                <a:rPr lang="en-US" altLang="zh-CN" sz="24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~A</a:t>
              </a:r>
              <a:endParaRPr lang="zh-CN" altLang="en-US" sz="2400" b="1" dirty="0">
                <a:solidFill>
                  <a:srgbClr val="0000FF"/>
                </a:solidFill>
                <a:latin typeface="+mn-lt"/>
                <a:ea typeface="黑体" pitchFamily="2" charset="-122"/>
              </a:endParaRPr>
            </a:p>
            <a:p>
              <a:pPr algn="l">
                <a:lnSpc>
                  <a:spcPts val="3600"/>
                </a:lnSpc>
                <a:defRPr/>
              </a:pPr>
              <a:r>
                <a:rPr lang="zh-CN" altLang="en-US" sz="2400" b="1" dirty="0">
                  <a:latin typeface="+mn-lt"/>
                  <a:ea typeface="黑体" pitchFamily="2" charset="-122"/>
                </a:rPr>
                <a:t>属于</a:t>
              </a:r>
              <a:r>
                <a:rPr lang="en-US" sz="2400" b="1" dirty="0">
                  <a:latin typeface="+mn-lt"/>
                  <a:ea typeface="黑体" pitchFamily="2" charset="-122"/>
                </a:rPr>
                <a:t>	</a:t>
              </a:r>
              <a:r>
                <a:rPr lang="en-US" altLang="zh-CN" sz="2400" b="1" dirty="0">
                  <a:latin typeface="+mn-lt"/>
                  <a:ea typeface="黑体" pitchFamily="2" charset="-122"/>
                </a:rPr>
                <a:t>x</a:t>
              </a:r>
              <a:r>
                <a:rPr lang="zh-CN" altLang="en-US" sz="2400" b="1" dirty="0">
                  <a:latin typeface="+mn-lt"/>
                  <a:ea typeface="黑体" pitchFamily="2" charset="-122"/>
                </a:rPr>
                <a:t>∈</a:t>
              </a:r>
              <a:r>
                <a:rPr lang="en-US" altLang="zh-CN" sz="2400" b="1" dirty="0">
                  <a:latin typeface="+mn-lt"/>
                  <a:ea typeface="黑体" pitchFamily="2" charset="-122"/>
                </a:rPr>
                <a:t>A		</a:t>
              </a:r>
              <a:r>
                <a:rPr lang="en-US" altLang="zh-CN" sz="24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1&lt;&lt;(x-1)&amp;A == 1&lt;&lt;(x-1)	</a:t>
              </a:r>
              <a:endParaRPr lang="zh-CN" altLang="en-US" sz="2400" b="1" dirty="0">
                <a:solidFill>
                  <a:srgbClr val="0000FF"/>
                </a:solidFill>
                <a:latin typeface="+mn-lt"/>
                <a:ea typeface="黑体" pitchFamily="2" charset="-122"/>
              </a:endParaRPr>
            </a:p>
            <a:p>
              <a:pPr algn="l">
                <a:lnSpc>
                  <a:spcPts val="3600"/>
                </a:lnSpc>
                <a:defRPr/>
              </a:pPr>
              <a:r>
                <a:rPr lang="zh-CN" altLang="en-US" sz="2400" b="1" dirty="0">
                  <a:latin typeface="+mn-lt"/>
                  <a:ea typeface="黑体" pitchFamily="2" charset="-122"/>
                </a:rPr>
                <a:t>空集</a:t>
              </a:r>
              <a:r>
                <a:rPr lang="en-US" sz="2400" b="1" dirty="0">
                  <a:latin typeface="+mn-lt"/>
                  <a:ea typeface="黑体" pitchFamily="2" charset="-122"/>
                </a:rPr>
                <a:t>	</a:t>
              </a:r>
              <a:r>
                <a:rPr lang="en-US" altLang="zh-CN" sz="2400" b="1" dirty="0">
                  <a:latin typeface="+mn-lt"/>
                  <a:ea typeface="黑体" pitchFamily="2" charset="-122"/>
                </a:rPr>
                <a:t>A==		</a:t>
              </a:r>
              <a:r>
                <a:rPr lang="en-US" altLang="zh-CN" sz="24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A==0</a:t>
              </a:r>
              <a:endParaRPr lang="zh-CN" altLang="en-US" sz="2400" b="1" dirty="0">
                <a:solidFill>
                  <a:srgbClr val="0000FF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5120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39752" y="5633446"/>
              <a:ext cx="255710" cy="292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5120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79712" y="4246156"/>
              <a:ext cx="311546" cy="311548"/>
            </a:xfrm>
            <a:prstGeom prst="rect">
              <a:avLst/>
            </a:prstGeom>
            <a:solidFill>
              <a:srgbClr val="F2E68A"/>
            </a:solidFill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51205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1188" y="882650"/>
            <a:ext cx="7921625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defRPr/>
            </a:pPr>
            <a:r>
              <a:rPr lang="en-US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用无符号整数 表示｛</a:t>
            </a:r>
            <a:r>
              <a:rPr lang="en-US" altLang="zh-CN" sz="2000" b="1" i="1" dirty="0">
                <a:solidFill>
                  <a:srgbClr val="006600"/>
                </a:solidFill>
              </a:rPr>
              <a:t>1…32</a:t>
            </a:r>
            <a:r>
              <a:rPr lang="zh-CN" altLang="en-US" sz="2000" b="1" i="1" dirty="0">
                <a:solidFill>
                  <a:srgbClr val="006600"/>
                </a:solidFill>
              </a:rPr>
              <a:t>｝的 整数集合</a:t>
            </a:r>
          </a:p>
          <a:p>
            <a:pPr algn="l">
              <a:lnSpc>
                <a:spcPts val="3200"/>
              </a:lnSpc>
              <a:defRPr/>
            </a:pP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//</a:t>
            </a:r>
            <a:r>
              <a:rPr lang="en-US" sz="2000" b="1" i="1" dirty="0" err="1">
                <a:solidFill>
                  <a:srgbClr val="006600"/>
                </a:solidFill>
                <a:latin typeface="+mn-lt"/>
              </a:rPr>
              <a:t>setH.h</a:t>
            </a:r>
            <a:endParaRPr lang="zh-CN" altLang="en-US" sz="2000" b="1" i="1" dirty="0">
              <a:solidFill>
                <a:srgbClr val="006600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000" b="1" dirty="0">
                <a:latin typeface="+mn-lt"/>
              </a:rPr>
              <a:t>#include&lt;</a:t>
            </a:r>
            <a:r>
              <a:rPr lang="en-US" sz="2000" b="1" dirty="0" err="1">
                <a:latin typeface="+mn-lt"/>
              </a:rPr>
              <a:t>iostream</a:t>
            </a:r>
            <a:r>
              <a:rPr lang="en-US" sz="2000" b="1" dirty="0">
                <a:latin typeface="+mn-lt"/>
              </a:rPr>
              <a:t>&gt;</a:t>
            </a:r>
            <a:endParaRPr lang="zh-CN" altLang="en-US" sz="2000" b="1" dirty="0"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000" b="1" dirty="0">
                <a:latin typeface="+mn-lt"/>
              </a:rPr>
              <a:t>using namespace std;</a:t>
            </a:r>
            <a:endParaRPr lang="zh-CN" altLang="en-US" sz="2000" b="1" dirty="0"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000" b="1" dirty="0"/>
              <a:t>unsigned </a:t>
            </a:r>
            <a:r>
              <a:rPr lang="en-US" sz="2000" b="1" dirty="0" err="1">
                <a:latin typeface="+mn-lt"/>
              </a:rPr>
              <a:t>putX</a:t>
            </a:r>
            <a:r>
              <a:rPr lang="en-US" sz="2000" b="1" dirty="0">
                <a:latin typeface="+mn-lt"/>
              </a:rPr>
              <a:t>( unsigned &amp;S, unsigned x );     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元素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x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并入集合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S</a:t>
            </a:r>
            <a:endParaRPr lang="zh-CN" altLang="en-US" sz="2000" b="1" i="1" dirty="0">
              <a:solidFill>
                <a:srgbClr val="006600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000" b="1" dirty="0">
                <a:latin typeface="+mn-lt"/>
              </a:rPr>
              <a:t>void </a:t>
            </a:r>
            <a:r>
              <a:rPr lang="en-US" sz="2000" b="1" dirty="0" err="1">
                <a:latin typeface="+mn-lt"/>
              </a:rPr>
              <a:t>setPut</a:t>
            </a:r>
            <a:r>
              <a:rPr lang="en-US" sz="2000" b="1" dirty="0">
                <a:latin typeface="+mn-lt"/>
              </a:rPr>
              <a:t>( unsigned &amp;S ); 	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输入集合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S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的元素</a:t>
            </a:r>
          </a:p>
          <a:p>
            <a:pPr algn="l">
              <a:lnSpc>
                <a:spcPts val="3200"/>
              </a:lnSpc>
              <a:defRPr/>
            </a:pPr>
            <a:r>
              <a:rPr lang="en-US" sz="2000" b="1" dirty="0">
                <a:latin typeface="+mn-lt"/>
              </a:rPr>
              <a:t>void </a:t>
            </a:r>
            <a:r>
              <a:rPr lang="en-US" sz="2000" b="1" dirty="0" err="1">
                <a:latin typeface="+mn-lt"/>
              </a:rPr>
              <a:t>setDisplay</a:t>
            </a:r>
            <a:r>
              <a:rPr lang="en-US" sz="2000" b="1" dirty="0">
                <a:latin typeface="+mn-lt"/>
              </a:rPr>
              <a:t>( unsigned S ); 	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输出集合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S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中的全部元素</a:t>
            </a:r>
          </a:p>
          <a:p>
            <a:pPr algn="l">
              <a:lnSpc>
                <a:spcPts val="3200"/>
              </a:lnSpc>
              <a:defRPr/>
            </a:pPr>
            <a:r>
              <a:rPr lang="en-US" sz="2000" b="1" dirty="0"/>
              <a:t>unsigned</a:t>
            </a:r>
            <a:r>
              <a:rPr lang="en-US" sz="2000" b="1" dirty="0">
                <a:latin typeface="+mn-lt"/>
              </a:rPr>
              <a:t> Com( unsigned A, unsigned B );       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求并集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A∪ B</a:t>
            </a:r>
            <a:endParaRPr lang="zh-CN" altLang="en-US" sz="2000" b="1" i="1" dirty="0">
              <a:solidFill>
                <a:srgbClr val="006600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000" b="1" dirty="0"/>
              <a:t>unsigned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setInt</a:t>
            </a:r>
            <a:r>
              <a:rPr lang="en-US" sz="2000" b="1" dirty="0">
                <a:latin typeface="+mn-lt"/>
              </a:rPr>
              <a:t>( unsigned A, unsigned B );     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求交集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A∩B</a:t>
            </a:r>
            <a:endParaRPr lang="zh-CN" altLang="en-US" sz="2000" b="1" i="1" dirty="0">
              <a:solidFill>
                <a:srgbClr val="006600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000" b="1" dirty="0"/>
              <a:t>unsigned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setDiff</a:t>
            </a:r>
            <a:r>
              <a:rPr lang="en-US" sz="2000" b="1" dirty="0" smtClean="0">
                <a:latin typeface="+mn-lt"/>
              </a:rPr>
              <a:t>( </a:t>
            </a:r>
            <a:r>
              <a:rPr lang="en-US" sz="2000" b="1" dirty="0">
                <a:latin typeface="+mn-lt"/>
              </a:rPr>
              <a:t>unsigned A, unsigned B);      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求差集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A-B</a:t>
            </a:r>
            <a:endParaRPr lang="zh-CN" altLang="en-US" sz="2000" b="1" i="1" dirty="0">
              <a:solidFill>
                <a:srgbClr val="006600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000" b="1" dirty="0" err="1">
                <a:latin typeface="+mn-lt"/>
              </a:rPr>
              <a:t>bool</a:t>
            </a:r>
            <a:r>
              <a:rPr lang="en-US" sz="2000" b="1" dirty="0">
                <a:latin typeface="+mn-lt"/>
              </a:rPr>
              <a:t> Inc(unsigned A, unsigned B);		      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判蕴含</a:t>
            </a:r>
          </a:p>
          <a:p>
            <a:pPr algn="l">
              <a:lnSpc>
                <a:spcPts val="3200"/>
              </a:lnSpc>
              <a:defRPr/>
            </a:pPr>
            <a:r>
              <a:rPr lang="en-US" sz="2000" b="1" dirty="0" err="1">
                <a:latin typeface="+mn-lt"/>
              </a:rPr>
              <a:t>bool</a:t>
            </a:r>
            <a:r>
              <a:rPr lang="en-US" sz="2000" b="1" dirty="0">
                <a:latin typeface="+mn-lt"/>
              </a:rPr>
              <a:t> In(unsigned S, unsigned x); 		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判属于</a:t>
            </a:r>
            <a:r>
              <a:rPr lang="en-US" sz="2000" b="1" i="1" dirty="0" err="1">
                <a:solidFill>
                  <a:srgbClr val="006600"/>
                </a:solidFill>
                <a:latin typeface="+mn-lt"/>
              </a:rPr>
              <a:t>x∈S</a:t>
            </a:r>
            <a:endParaRPr lang="zh-CN" altLang="en-US" sz="2000" b="1" i="1" dirty="0">
              <a:solidFill>
                <a:srgbClr val="006600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000" b="1" dirty="0" err="1">
                <a:latin typeface="+mn-lt"/>
              </a:rPr>
              <a:t>bool</a:t>
            </a:r>
            <a:r>
              <a:rPr lang="en-US" sz="2000" b="1" dirty="0">
                <a:latin typeface="+mn-lt"/>
              </a:rPr>
              <a:t> Null( unsigned S ); 			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判空集</a:t>
            </a: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07950" y="260350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5-6】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集合运算的实现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750" y="836613"/>
            <a:ext cx="799306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 dirty="0">
                <a:solidFill>
                  <a:srgbClr val="006600"/>
                </a:solidFill>
              </a:rPr>
              <a:t>//steOperate.cpp</a:t>
            </a:r>
            <a:endParaRPr lang="zh-CN" altLang="en-US" sz="2000" b="1" i="1" dirty="0">
              <a:solidFill>
                <a:srgbClr val="006600"/>
              </a:solidFill>
            </a:endParaRPr>
          </a:p>
          <a:p>
            <a:pPr algn="l"/>
            <a:r>
              <a:rPr lang="en-US" altLang="zh-CN" sz="2000" b="1" dirty="0"/>
              <a:t>#</a:t>
            </a:r>
            <a:r>
              <a:rPr lang="en-US" altLang="zh-CN" sz="2000" b="1" dirty="0" err="1" smtClean="0"/>
              <a:t>include"setH.h</a:t>
            </a:r>
            <a:r>
              <a:rPr lang="en-US" altLang="zh-CN" sz="2000" b="1" dirty="0" smtClean="0"/>
              <a:t>“</a:t>
            </a:r>
          </a:p>
          <a:p>
            <a:pPr algn="l">
              <a:lnSpc>
                <a:spcPts val="1200"/>
              </a:lnSpc>
            </a:pPr>
            <a:endParaRPr lang="en-US" altLang="zh-CN" sz="2000" b="1" dirty="0"/>
          </a:p>
          <a:p>
            <a:pPr algn="l"/>
            <a:r>
              <a:rPr lang="en-US" altLang="zh-CN" sz="2000" b="1" dirty="0"/>
              <a:t>void </a:t>
            </a:r>
            <a:r>
              <a:rPr lang="en-US" altLang="zh-CN" sz="2000" b="1" dirty="0" err="1"/>
              <a:t>setPut</a:t>
            </a:r>
            <a:r>
              <a:rPr lang="en-US" altLang="zh-CN" sz="2000" b="1" dirty="0"/>
              <a:t>(unsigned &amp; S) 	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输入集合元素</a:t>
            </a:r>
          </a:p>
          <a:p>
            <a:pPr algn="l"/>
            <a:r>
              <a:rPr lang="en-US" altLang="zh-CN" sz="2000" b="1" dirty="0"/>
              <a:t>{ unsigned x;</a:t>
            </a:r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cin</a:t>
            </a:r>
            <a:r>
              <a:rPr lang="en-US" altLang="zh-CN" sz="2000" b="1" dirty="0"/>
              <a:t>&gt;&gt;x;</a:t>
            </a:r>
          </a:p>
          <a:p>
            <a:pPr algn="l"/>
            <a:r>
              <a:rPr lang="en-US" altLang="zh-CN" sz="2000" b="1" dirty="0"/>
              <a:t>  while( x )  {  </a:t>
            </a:r>
            <a:r>
              <a:rPr lang="en-US" altLang="zh-CN" sz="2000" b="1" dirty="0" err="1"/>
              <a:t>putX</a:t>
            </a:r>
            <a:r>
              <a:rPr lang="en-US" altLang="zh-CN" sz="2000" b="1" dirty="0"/>
              <a:t>( S, x );    </a:t>
            </a:r>
            <a:r>
              <a:rPr lang="en-US" altLang="zh-CN" sz="2000" b="1" dirty="0" err="1"/>
              <a:t>cin</a:t>
            </a:r>
            <a:r>
              <a:rPr lang="en-US" altLang="zh-CN" sz="2000" b="1" dirty="0"/>
              <a:t>&gt;&gt;x;</a:t>
            </a:r>
            <a:r>
              <a:rPr lang="zh-CN" altLang="en-US" sz="2000" b="1" dirty="0"/>
              <a:t>  </a:t>
            </a:r>
            <a:r>
              <a:rPr lang="en-US" altLang="zh-CN" sz="2000" b="1" dirty="0"/>
              <a:t>}</a:t>
            </a:r>
          </a:p>
          <a:p>
            <a:pPr algn="l"/>
            <a:r>
              <a:rPr lang="en-US" altLang="zh-CN" sz="2000" b="1" dirty="0" smtClean="0"/>
              <a:t>}</a:t>
            </a:r>
          </a:p>
          <a:p>
            <a:pPr algn="l">
              <a:lnSpc>
                <a:spcPts val="1200"/>
              </a:lnSpc>
            </a:pPr>
            <a:endParaRPr lang="en-US" altLang="zh-CN" sz="2000" b="1" dirty="0"/>
          </a:p>
          <a:p>
            <a:pPr algn="l"/>
            <a:r>
              <a:rPr lang="en-US" altLang="zh-CN" sz="2000" b="1" dirty="0"/>
              <a:t>void </a:t>
            </a:r>
            <a:r>
              <a:rPr lang="en-US" altLang="zh-CN" sz="2000" b="1" dirty="0" err="1"/>
              <a:t>setDisplay</a:t>
            </a:r>
            <a:r>
              <a:rPr lang="en-US" altLang="zh-CN" sz="2000" b="1" dirty="0"/>
              <a:t>(unsigned S) 	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输出集合</a:t>
            </a:r>
            <a:r>
              <a:rPr lang="en-US" altLang="zh-CN" sz="2000" b="1" i="1" dirty="0">
                <a:solidFill>
                  <a:srgbClr val="006600"/>
                </a:solidFill>
              </a:rPr>
              <a:t>S</a:t>
            </a:r>
            <a:r>
              <a:rPr lang="zh-CN" altLang="en-US" sz="2000" b="1" i="1" dirty="0">
                <a:solidFill>
                  <a:srgbClr val="006600"/>
                </a:solidFill>
              </a:rPr>
              <a:t>中的全部元素</a:t>
            </a:r>
            <a:endParaRPr lang="en-US" altLang="zh-CN" sz="2000" b="1" i="1" dirty="0">
              <a:solidFill>
                <a:srgbClr val="006600"/>
              </a:solidFill>
            </a:endParaRPr>
          </a:p>
          <a:p>
            <a:pPr algn="l"/>
            <a:r>
              <a:rPr lang="en-US" altLang="zh-CN" sz="2000" b="1" dirty="0" smtClean="0"/>
              <a:t>{ </a:t>
            </a:r>
            <a:r>
              <a:rPr lang="en-US" altLang="zh-CN" sz="2000" b="1" dirty="0"/>
              <a:t>unsigned c;</a:t>
            </a:r>
          </a:p>
          <a:p>
            <a:pPr algn="l"/>
            <a:r>
              <a:rPr lang="en-US" altLang="zh-CN" sz="2000" b="1" dirty="0"/>
              <a:t>  unsigned </a:t>
            </a:r>
            <a:r>
              <a:rPr lang="en-US" altLang="zh-CN" sz="2000" b="1" dirty="0" err="1"/>
              <a:t>bitMask</a:t>
            </a:r>
            <a:r>
              <a:rPr lang="en-US" altLang="zh-CN" sz="2000" b="1" dirty="0"/>
              <a:t>=1;</a:t>
            </a:r>
          </a:p>
          <a:p>
            <a:pPr algn="l"/>
            <a:r>
              <a:rPr lang="en-US" altLang="zh-CN" sz="2000" b="1" dirty="0"/>
              <a:t>  if( Null( S ) )</a:t>
            </a:r>
          </a:p>
          <a:p>
            <a:pPr algn="l"/>
            <a:r>
              <a:rPr lang="en-US" altLang="zh-CN" sz="2000" b="1" dirty="0"/>
              <a:t>    {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&lt;&lt;"{    }\n“;      return ;</a:t>
            </a:r>
            <a:r>
              <a:rPr lang="zh-CN" altLang="en-US" sz="2000" b="1" dirty="0"/>
              <a:t>    </a:t>
            </a:r>
            <a:r>
              <a:rPr lang="en-US" altLang="zh-CN" sz="2000" b="1" dirty="0"/>
              <a:t>}</a:t>
            </a:r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&lt;&lt;"{ ";</a:t>
            </a:r>
          </a:p>
          <a:p>
            <a:pPr algn="l"/>
            <a:r>
              <a:rPr lang="en-US" altLang="zh-CN" sz="2000" b="1" dirty="0"/>
              <a:t>  for( c=1; c&lt;=32; </a:t>
            </a:r>
            <a:r>
              <a:rPr lang="en-US" altLang="zh-CN" sz="2000" b="1" dirty="0" err="1"/>
              <a:t>c++</a:t>
            </a:r>
            <a:r>
              <a:rPr lang="en-US" altLang="zh-CN" sz="2000" b="1" dirty="0"/>
              <a:t> )</a:t>
            </a:r>
          </a:p>
          <a:p>
            <a:pPr algn="l"/>
            <a:r>
              <a:rPr lang="en-US" altLang="zh-CN" sz="2000" b="1" dirty="0"/>
              <a:t>    { if( </a:t>
            </a:r>
            <a:r>
              <a:rPr lang="en-US" altLang="zh-CN" sz="2000" b="1" dirty="0" err="1"/>
              <a:t>S&amp;bitMask</a:t>
            </a:r>
            <a:r>
              <a:rPr lang="en-US" altLang="zh-CN" sz="2000" b="1" dirty="0"/>
              <a:t> )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&lt;&lt;c&lt;&lt;", “;    </a:t>
            </a:r>
            <a:r>
              <a:rPr lang="en-US" altLang="zh-CN" sz="2000" b="1" dirty="0" err="1"/>
              <a:t>bitMask</a:t>
            </a:r>
            <a:r>
              <a:rPr lang="en-US" altLang="zh-CN" sz="2000" b="1" dirty="0"/>
              <a:t>&lt;&lt;=1;</a:t>
            </a:r>
            <a:r>
              <a:rPr lang="zh-CN" altLang="en-US" sz="2000" b="1" dirty="0"/>
              <a:t>  </a:t>
            </a:r>
            <a:r>
              <a:rPr lang="en-US" altLang="zh-CN" sz="2000" b="1" dirty="0"/>
              <a:t>}</a:t>
            </a:r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&lt;&lt;"\b\b }\n";</a:t>
            </a:r>
          </a:p>
          <a:p>
            <a:pPr algn="l"/>
            <a:r>
              <a:rPr lang="en-US" altLang="zh-CN" sz="2000" b="1" dirty="0"/>
              <a:t> }</a:t>
            </a:r>
            <a:endParaRPr lang="zh-CN" altLang="en-US" sz="2000" b="1" i="1" dirty="0">
              <a:solidFill>
                <a:srgbClr val="006600"/>
              </a:solidFill>
            </a:endParaRPr>
          </a:p>
        </p:txBody>
      </p:sp>
      <p:sp>
        <p:nvSpPr>
          <p:cNvPr id="53251" name="矩形 4"/>
          <p:cNvSpPr>
            <a:spLocks noChangeArrowheads="1"/>
          </p:cNvSpPr>
          <p:nvPr/>
        </p:nvSpPr>
        <p:spPr bwMode="auto">
          <a:xfrm>
            <a:off x="107950" y="260350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5-6】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集合运算的实现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750" y="836613"/>
            <a:ext cx="7993063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dirty="0"/>
              <a:t>unsigned </a:t>
            </a:r>
            <a:r>
              <a:rPr lang="en-US" altLang="zh-CN" sz="2000" b="1" dirty="0" err="1"/>
              <a:t>putX</a:t>
            </a:r>
            <a:r>
              <a:rPr lang="en-US" altLang="zh-CN" sz="2000" b="1" dirty="0"/>
              <a:t>(unsigned &amp;S, unsigned x)   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元素</a:t>
            </a:r>
            <a:r>
              <a:rPr lang="en-US" altLang="zh-CN" sz="2000" b="1" i="1" dirty="0">
                <a:solidFill>
                  <a:srgbClr val="006600"/>
                </a:solidFill>
              </a:rPr>
              <a:t>x</a:t>
            </a:r>
            <a:r>
              <a:rPr lang="zh-CN" altLang="en-US" sz="2000" b="1" i="1" dirty="0">
                <a:solidFill>
                  <a:srgbClr val="006600"/>
                </a:solidFill>
              </a:rPr>
              <a:t>并入集合</a:t>
            </a:r>
            <a:r>
              <a:rPr lang="en-US" altLang="zh-CN" sz="2000" b="1" i="1" dirty="0">
                <a:solidFill>
                  <a:srgbClr val="006600"/>
                </a:solidFill>
              </a:rPr>
              <a:t>S</a:t>
            </a:r>
          </a:p>
          <a:p>
            <a:pPr algn="l"/>
            <a:r>
              <a:rPr lang="en-US" altLang="zh-CN" sz="2000" b="1" dirty="0"/>
              <a:t>{  unsigned </a:t>
            </a:r>
            <a:r>
              <a:rPr lang="en-US" altLang="zh-CN" sz="2000" b="1" dirty="0" err="1"/>
              <a:t>bitMask</a:t>
            </a:r>
            <a:r>
              <a:rPr lang="en-US" altLang="zh-CN" sz="2000" b="1" dirty="0"/>
              <a:t>=1;</a:t>
            </a:r>
          </a:p>
          <a:p>
            <a:pPr algn="l"/>
            <a:r>
              <a:rPr lang="en-US" altLang="zh-CN" sz="2000" b="1" dirty="0"/>
              <a:t>    </a:t>
            </a:r>
            <a:r>
              <a:rPr lang="en-US" altLang="zh-CN" sz="2000" b="1" dirty="0" err="1"/>
              <a:t>bitMask</a:t>
            </a:r>
            <a:r>
              <a:rPr lang="en-US" altLang="zh-CN" sz="2000" b="1" dirty="0"/>
              <a:t> &lt;&lt;= x-1;</a:t>
            </a:r>
          </a:p>
          <a:p>
            <a:pPr algn="l"/>
            <a:r>
              <a:rPr lang="en-US" altLang="zh-CN" sz="2000" b="1" dirty="0"/>
              <a:t>   S |= </a:t>
            </a:r>
            <a:r>
              <a:rPr lang="en-US" altLang="zh-CN" sz="2000" b="1" dirty="0" err="1"/>
              <a:t>bitMask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/>
              <a:t>   return  S;</a:t>
            </a:r>
          </a:p>
          <a:p>
            <a:pPr algn="l"/>
            <a:r>
              <a:rPr lang="en-US" altLang="zh-CN" sz="2000" b="1" dirty="0"/>
              <a:t>}</a:t>
            </a:r>
          </a:p>
          <a:p>
            <a:pPr algn="l"/>
            <a:endParaRPr lang="en-US" altLang="zh-CN" sz="1200" b="1" dirty="0"/>
          </a:p>
          <a:p>
            <a:pPr algn="l"/>
            <a:r>
              <a:rPr lang="en-US" altLang="zh-CN" sz="2000" b="1" dirty="0"/>
              <a:t>unsigned Com( unsigned </a:t>
            </a:r>
            <a:r>
              <a:rPr lang="en-US" altLang="zh-CN" sz="2000" b="1" dirty="0" err="1"/>
              <a:t>A,unsigned</a:t>
            </a:r>
            <a:r>
              <a:rPr lang="en-US" altLang="zh-CN" sz="2000" b="1" dirty="0"/>
              <a:t> B )     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求并集</a:t>
            </a:r>
            <a:r>
              <a:rPr lang="en-US" altLang="zh-CN" sz="2000" b="1" i="1" dirty="0">
                <a:solidFill>
                  <a:srgbClr val="006600"/>
                </a:solidFill>
              </a:rPr>
              <a:t>A∪B</a:t>
            </a:r>
          </a:p>
          <a:p>
            <a:pPr algn="l"/>
            <a:r>
              <a:rPr lang="en-US" altLang="zh-CN" sz="2000" b="1" dirty="0"/>
              <a:t>{  return  A|B;</a:t>
            </a:r>
          </a:p>
          <a:p>
            <a:pPr algn="l"/>
            <a:r>
              <a:rPr lang="en-US" altLang="zh-CN" sz="2000" b="1" dirty="0"/>
              <a:t>}</a:t>
            </a:r>
          </a:p>
          <a:p>
            <a:pPr algn="l"/>
            <a:endParaRPr lang="en-US" altLang="zh-CN" sz="1200" b="1" dirty="0"/>
          </a:p>
          <a:p>
            <a:pPr algn="l"/>
            <a:r>
              <a:rPr lang="en-US" altLang="zh-CN" sz="2000" b="1" dirty="0"/>
              <a:t>unsigned </a:t>
            </a:r>
            <a:r>
              <a:rPr lang="en-US" altLang="zh-CN" sz="2000" b="1" dirty="0" err="1"/>
              <a:t>setInt</a:t>
            </a:r>
            <a:r>
              <a:rPr lang="en-US" altLang="zh-CN" sz="2000" b="1" dirty="0"/>
              <a:t>( unsigned A, unsigned B )	  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求交集</a:t>
            </a:r>
            <a:r>
              <a:rPr lang="en-US" altLang="zh-CN" sz="2000" b="1" i="1" dirty="0">
                <a:solidFill>
                  <a:srgbClr val="006600"/>
                </a:solidFill>
              </a:rPr>
              <a:t>A∩B</a:t>
            </a:r>
          </a:p>
          <a:p>
            <a:pPr algn="l"/>
            <a:r>
              <a:rPr lang="en-US" altLang="zh-CN" sz="2000" b="1" dirty="0"/>
              <a:t>{  return  A&amp;B;</a:t>
            </a:r>
          </a:p>
          <a:p>
            <a:pPr algn="l"/>
            <a:r>
              <a:rPr lang="en-US" altLang="zh-CN" sz="2000" b="1" dirty="0"/>
              <a:t>}</a:t>
            </a:r>
          </a:p>
          <a:p>
            <a:pPr algn="l"/>
            <a:endParaRPr lang="en-US" altLang="zh-CN" sz="1200" b="1" dirty="0"/>
          </a:p>
          <a:p>
            <a:pPr algn="l"/>
            <a:r>
              <a:rPr lang="en-US" altLang="zh-CN" sz="2000" b="1" dirty="0"/>
              <a:t>unsigned </a:t>
            </a:r>
            <a:r>
              <a:rPr lang="en-US" altLang="zh-CN" sz="2000" b="1" dirty="0" err="1" smtClean="0"/>
              <a:t>setDiff</a:t>
            </a:r>
            <a:r>
              <a:rPr lang="en-US" altLang="zh-CN" sz="2000" b="1" dirty="0" smtClean="0"/>
              <a:t>( </a:t>
            </a:r>
            <a:r>
              <a:rPr lang="en-US" altLang="zh-CN" sz="2000" b="1" dirty="0"/>
              <a:t>unsigned </a:t>
            </a:r>
            <a:r>
              <a:rPr lang="en-US" altLang="zh-CN" sz="2000" b="1" dirty="0" err="1"/>
              <a:t>A,unsigned</a:t>
            </a:r>
            <a:r>
              <a:rPr lang="en-US" altLang="zh-CN" sz="2000" b="1" dirty="0"/>
              <a:t> B)    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求差集</a:t>
            </a:r>
            <a:r>
              <a:rPr lang="en-US" altLang="zh-CN" sz="2000" b="1" i="1" dirty="0">
                <a:solidFill>
                  <a:srgbClr val="006600"/>
                </a:solidFill>
              </a:rPr>
              <a:t>A-B</a:t>
            </a:r>
          </a:p>
          <a:p>
            <a:pPr algn="l"/>
            <a:r>
              <a:rPr lang="en-US" altLang="zh-CN" sz="2000" b="1" dirty="0"/>
              <a:t>{ return  A&amp;( ~ ( A&amp;B ) );</a:t>
            </a:r>
          </a:p>
          <a:p>
            <a:pPr algn="l"/>
            <a:r>
              <a:rPr lang="en-US" altLang="zh-CN" sz="2000" b="1" dirty="0"/>
              <a:t>}</a:t>
            </a:r>
          </a:p>
        </p:txBody>
      </p:sp>
      <p:sp>
        <p:nvSpPr>
          <p:cNvPr id="54275" name="矩形 4"/>
          <p:cNvSpPr>
            <a:spLocks noChangeArrowheads="1"/>
          </p:cNvSpPr>
          <p:nvPr/>
        </p:nvSpPr>
        <p:spPr bwMode="auto">
          <a:xfrm>
            <a:off x="107950" y="260350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5-6】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集合运算的实现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1188" y="836613"/>
            <a:ext cx="6913562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000" b="1" dirty="0" err="1"/>
              <a:t>bool</a:t>
            </a:r>
            <a:r>
              <a:rPr lang="en-US" altLang="zh-CN" sz="2000" b="1" dirty="0"/>
              <a:t> Inc(unsigned </a:t>
            </a:r>
            <a:r>
              <a:rPr lang="en-US" altLang="zh-CN" sz="2000" b="1" dirty="0" err="1"/>
              <a:t>A,unsigned</a:t>
            </a:r>
            <a:r>
              <a:rPr lang="en-US" altLang="zh-CN" sz="2000" b="1" dirty="0"/>
              <a:t> B)   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判蕴含 </a:t>
            </a:r>
          </a:p>
          <a:p>
            <a:pPr algn="l">
              <a:defRPr/>
            </a:pPr>
            <a:r>
              <a:rPr lang="en-US" altLang="zh-CN" sz="2000" b="1" dirty="0"/>
              <a:t>{  if(  ( A | B ) == B )     return  true;</a:t>
            </a:r>
          </a:p>
          <a:p>
            <a:pPr algn="l">
              <a:defRPr/>
            </a:pPr>
            <a:r>
              <a:rPr lang="en-US" altLang="zh-CN" sz="2000" b="1" dirty="0"/>
              <a:t>    return  false;</a:t>
            </a:r>
          </a:p>
          <a:p>
            <a:pPr algn="l">
              <a:defRPr/>
            </a:pPr>
            <a:r>
              <a:rPr lang="en-US" altLang="zh-CN" sz="2000" b="1" dirty="0"/>
              <a:t>}</a:t>
            </a:r>
          </a:p>
          <a:p>
            <a:pPr algn="l">
              <a:defRPr/>
            </a:pPr>
            <a:endParaRPr lang="en-US" altLang="zh-CN" sz="2000" b="1" dirty="0"/>
          </a:p>
          <a:p>
            <a:pPr algn="l">
              <a:defRPr/>
            </a:pPr>
            <a:r>
              <a:rPr lang="en-US" altLang="zh-CN" sz="2000" b="1" dirty="0" err="1"/>
              <a:t>bool</a:t>
            </a:r>
            <a:r>
              <a:rPr lang="en-US" altLang="zh-CN" sz="2000" b="1" dirty="0"/>
              <a:t> In(unsigned </a:t>
            </a:r>
            <a:r>
              <a:rPr lang="en-US" altLang="zh-CN" sz="2000" b="1" dirty="0" err="1"/>
              <a:t>S,unsigned</a:t>
            </a:r>
            <a:r>
              <a:rPr lang="en-US" altLang="zh-CN" sz="2000" b="1" dirty="0"/>
              <a:t> x)	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判属于</a:t>
            </a:r>
            <a:r>
              <a:rPr lang="en-US" altLang="zh-CN" sz="2000" b="1" i="1" dirty="0" err="1">
                <a:solidFill>
                  <a:srgbClr val="006600"/>
                </a:solidFill>
              </a:rPr>
              <a:t>x∈S</a:t>
            </a:r>
            <a:endParaRPr lang="en-US" altLang="zh-CN" sz="2000" b="1" i="1" dirty="0">
              <a:solidFill>
                <a:srgbClr val="006600"/>
              </a:solidFill>
            </a:endParaRPr>
          </a:p>
          <a:p>
            <a:pPr algn="l">
              <a:defRPr/>
            </a:pPr>
            <a:r>
              <a:rPr lang="en-US" altLang="zh-CN" sz="2000" b="1" dirty="0"/>
              <a:t>{  unsigned </a:t>
            </a:r>
            <a:r>
              <a:rPr lang="en-US" altLang="zh-CN" sz="2000" b="1" dirty="0" err="1"/>
              <a:t>bitMask</a:t>
            </a:r>
            <a:r>
              <a:rPr lang="en-US" altLang="zh-CN" sz="2000" b="1" dirty="0"/>
              <a:t>=1;</a:t>
            </a:r>
          </a:p>
          <a:p>
            <a:pPr algn="l">
              <a:defRPr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bitMask</a:t>
            </a:r>
            <a:r>
              <a:rPr lang="en-US" altLang="zh-CN" sz="2000" b="1" dirty="0"/>
              <a:t> &lt;&lt;= x-1;</a:t>
            </a:r>
          </a:p>
          <a:p>
            <a:pPr algn="l">
              <a:defRPr/>
            </a:pPr>
            <a:r>
              <a:rPr lang="en-US" altLang="zh-CN" sz="2000" b="1" dirty="0"/>
              <a:t>   if( S &amp; </a:t>
            </a:r>
            <a:r>
              <a:rPr lang="en-US" altLang="zh-CN" sz="2000" b="1" dirty="0" err="1"/>
              <a:t>bitMask</a:t>
            </a:r>
            <a:r>
              <a:rPr lang="en-US" altLang="zh-CN" sz="2000" b="1" dirty="0"/>
              <a:t> )</a:t>
            </a:r>
          </a:p>
          <a:p>
            <a:pPr algn="l">
              <a:defRPr/>
            </a:pPr>
            <a:r>
              <a:rPr lang="en-US" altLang="zh-CN" sz="2000" b="1" dirty="0"/>
              <a:t>       return  true;</a:t>
            </a:r>
          </a:p>
          <a:p>
            <a:pPr algn="l">
              <a:defRPr/>
            </a:pPr>
            <a:r>
              <a:rPr lang="en-US" altLang="zh-CN" sz="2000" b="1" dirty="0"/>
              <a:t>   return  false;</a:t>
            </a:r>
          </a:p>
          <a:p>
            <a:pPr algn="l">
              <a:defRPr/>
            </a:pPr>
            <a:r>
              <a:rPr lang="en-US" altLang="zh-CN" sz="2000" b="1" dirty="0"/>
              <a:t>}</a:t>
            </a:r>
          </a:p>
          <a:p>
            <a:pPr algn="l">
              <a:defRPr/>
            </a:pPr>
            <a:endParaRPr lang="en-US" altLang="zh-CN" sz="2000" b="1" dirty="0"/>
          </a:p>
          <a:p>
            <a:pPr algn="l">
              <a:defRPr/>
            </a:pPr>
            <a:r>
              <a:rPr lang="en-US" altLang="zh-CN" sz="2000" b="1" dirty="0" err="1"/>
              <a:t>bool</a:t>
            </a:r>
            <a:r>
              <a:rPr lang="en-US" altLang="zh-CN" sz="2000" b="1" dirty="0"/>
              <a:t> Null(unsigned S) 	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判空集</a:t>
            </a:r>
          </a:p>
          <a:p>
            <a:pPr algn="l">
              <a:defRPr/>
            </a:pPr>
            <a:r>
              <a:rPr lang="en-US" altLang="zh-CN" sz="2000" b="1" dirty="0"/>
              <a:t>{  if( S )</a:t>
            </a:r>
          </a:p>
          <a:p>
            <a:pPr algn="l">
              <a:defRPr/>
            </a:pPr>
            <a:r>
              <a:rPr lang="en-US" altLang="zh-CN" sz="2000" b="1" dirty="0"/>
              <a:t>      return  true;</a:t>
            </a:r>
          </a:p>
          <a:p>
            <a:pPr algn="l">
              <a:defRPr/>
            </a:pPr>
            <a:r>
              <a:rPr lang="en-US" altLang="zh-CN" sz="2000" b="1" dirty="0"/>
              <a:t>   return  false;</a:t>
            </a:r>
          </a:p>
          <a:p>
            <a:pPr algn="l">
              <a:defRPr/>
            </a:pPr>
            <a:r>
              <a:rPr lang="en-US" altLang="zh-CN" sz="2000" b="1" dirty="0"/>
              <a:t>}</a:t>
            </a:r>
            <a:endParaRPr lang="zh-CN" altLang="en-US" sz="2000" b="1" i="1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55299" name="矩形 4"/>
          <p:cNvSpPr>
            <a:spLocks noChangeArrowheads="1"/>
          </p:cNvSpPr>
          <p:nvPr/>
        </p:nvSpPr>
        <p:spPr bwMode="auto">
          <a:xfrm>
            <a:off x="107950" y="260350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5-6】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集合运算的实现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1188" y="836613"/>
            <a:ext cx="6913562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6600"/>
                </a:solidFill>
              </a:rPr>
              <a:t>//test.cpp</a:t>
            </a:r>
            <a:endParaRPr lang="zh-CN" altLang="en-US" sz="2000" b="1" i="1">
              <a:solidFill>
                <a:srgbClr val="006600"/>
              </a:solidFill>
            </a:endParaRPr>
          </a:p>
          <a:p>
            <a:pPr algn="l"/>
            <a:r>
              <a:rPr lang="en-US" altLang="zh-CN" sz="2000" b="1"/>
              <a:t>#include "setH.h"</a:t>
            </a:r>
          </a:p>
          <a:p>
            <a:pPr algn="l"/>
            <a:r>
              <a:rPr lang="en-US" altLang="zh-CN" sz="2000" b="1"/>
              <a:t>int main()</a:t>
            </a:r>
            <a:endParaRPr lang="zh-CN" altLang="en-US" sz="2000" b="1"/>
          </a:p>
          <a:p>
            <a:pPr algn="l"/>
            <a:r>
              <a:rPr lang="en-US" altLang="zh-CN" sz="2000" b="1"/>
              <a:t>{ unsigned A=0,  B=0;</a:t>
            </a:r>
            <a:endParaRPr lang="zh-CN" altLang="en-US" sz="2000" b="1"/>
          </a:p>
          <a:p>
            <a:pPr algn="l"/>
            <a:r>
              <a:rPr lang="en-US" altLang="zh-CN" sz="2000" b="1"/>
              <a:t>  unsigned x;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cout&lt;&lt;"Input the elements of set A, 1-32, until input 0 :\n";</a:t>
            </a:r>
            <a:endParaRPr lang="zh-CN" altLang="en-US" sz="2000" b="1"/>
          </a:p>
          <a:p>
            <a:pPr algn="l"/>
            <a:r>
              <a:rPr lang="en-US" altLang="zh-CN" sz="2000" b="1"/>
              <a:t>  setPut( A );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cout&lt;&lt;"Input the elements of set B, 1-32, until input 0 :\n";</a:t>
            </a:r>
            <a:endParaRPr lang="zh-CN" altLang="en-US" sz="2000" b="1"/>
          </a:p>
          <a:p>
            <a:pPr algn="l"/>
            <a:r>
              <a:rPr lang="en-US" altLang="zh-CN" sz="2000" b="1"/>
              <a:t>  setPut( B );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cout&lt;&lt;"A = "; </a:t>
            </a:r>
            <a:endParaRPr lang="zh-CN" altLang="en-US" sz="2000" b="1"/>
          </a:p>
          <a:p>
            <a:pPr algn="l"/>
            <a:r>
              <a:rPr lang="en-US" altLang="zh-CN" sz="2000" b="1"/>
              <a:t>  setDisplay( A );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cout&lt;&lt;"B = ";</a:t>
            </a:r>
            <a:endParaRPr lang="zh-CN" altLang="en-US" sz="2000" b="1"/>
          </a:p>
          <a:p>
            <a:pPr algn="l"/>
            <a:r>
              <a:rPr lang="en-US" altLang="zh-CN" sz="2000" b="1"/>
              <a:t>  setDisplay( B );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cout&lt;&lt;"Input x: ";</a:t>
            </a:r>
            <a:endParaRPr lang="zh-CN" altLang="en-US" sz="2000" b="1"/>
          </a:p>
          <a:p>
            <a:pPr algn="l"/>
            <a:r>
              <a:rPr lang="en-US" altLang="zh-CN" sz="2000" b="1"/>
              <a:t>  cin&gt;&gt;x;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cout&lt;&lt;"Put "&lt;&lt;x&lt;&lt;" in A = ";</a:t>
            </a:r>
            <a:endParaRPr lang="zh-CN" altLang="en-US" sz="2000" b="1"/>
          </a:p>
          <a:p>
            <a:pPr algn="l"/>
            <a:r>
              <a:rPr lang="en-US" altLang="zh-CN" sz="2000" b="1"/>
              <a:t>  setDisplay( putX( A,x ) );</a:t>
            </a:r>
            <a:endParaRPr lang="zh-CN" altLang="en-US" sz="2000" b="1"/>
          </a:p>
        </p:txBody>
      </p:sp>
      <p:sp>
        <p:nvSpPr>
          <p:cNvPr id="56323" name="矩形 4"/>
          <p:cNvSpPr>
            <a:spLocks noChangeArrowheads="1"/>
          </p:cNvSpPr>
          <p:nvPr/>
        </p:nvSpPr>
        <p:spPr bwMode="auto">
          <a:xfrm>
            <a:off x="107950" y="260350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5-6】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集合运算的实现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00563" y="981075"/>
            <a:ext cx="4319587" cy="563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dirty="0" err="1"/>
              <a:t>cout</a:t>
            </a:r>
            <a:r>
              <a:rPr lang="en-US" altLang="zh-CN" sz="2000" b="1" dirty="0"/>
              <a:t>&lt;&lt;"A+B = 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setDisplay</a:t>
            </a:r>
            <a:r>
              <a:rPr lang="en-US" altLang="zh-CN" sz="2000" b="1" dirty="0"/>
              <a:t>( Com( A, B ) );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&lt;&lt;"A*B = 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setDisplay</a:t>
            </a:r>
            <a:r>
              <a:rPr lang="en-US" altLang="zh-CN" sz="2000" b="1" dirty="0"/>
              <a:t>( </a:t>
            </a:r>
            <a:r>
              <a:rPr lang="en-US" altLang="zh-CN" sz="2000" b="1" dirty="0" err="1"/>
              <a:t>setInt</a:t>
            </a:r>
            <a:r>
              <a:rPr lang="en-US" altLang="zh-CN" sz="2000" b="1" dirty="0"/>
              <a:t>( A, B ) );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&lt;&lt;"A-B = 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setDisplay</a:t>
            </a:r>
            <a:r>
              <a:rPr lang="en-US" altLang="zh-CN" sz="2000" b="1" dirty="0"/>
              <a:t>( </a:t>
            </a:r>
            <a:r>
              <a:rPr lang="en-US" altLang="zh-CN" sz="2000" b="1" dirty="0" err="1" smtClean="0"/>
              <a:t>setDiff</a:t>
            </a:r>
            <a:r>
              <a:rPr lang="en-US" altLang="zh-CN" sz="2000" b="1" dirty="0" smtClean="0"/>
              <a:t>( </a:t>
            </a:r>
            <a:r>
              <a:rPr lang="en-US" altLang="zh-CN" sz="2000" b="1" dirty="0"/>
              <a:t>A, B ) );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if( Inc( A, B ) )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	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&lt;&lt;"A &lt;= B\n";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else 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&lt;&lt;"not A &lt;= B\n";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&lt;&lt;"Input x: 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cin</a:t>
            </a:r>
            <a:r>
              <a:rPr lang="en-US" altLang="zh-CN" sz="2000" b="1" dirty="0"/>
              <a:t> &gt;&gt; x;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if( In( A, x ) )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	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&lt;&lt;x &lt;&lt; " in A\n";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else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x &lt;&lt; " not in A\n";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}</a:t>
            </a:r>
            <a:endParaRPr lang="zh-CN" altLang="en-US" sz="2000" b="1" dirty="0"/>
          </a:p>
          <a:p>
            <a:pPr algn="l"/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3.  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按位异或运算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064500" cy="111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当左右操作数对应位不相同，即当且仅当其中一个为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时，位操作的结果才为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400" b="1" dirty="0"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4213" y="2492375"/>
            <a:ext cx="47894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/>
              <a:t>     10		     0 0 0 </a:t>
            </a:r>
            <a:r>
              <a:rPr lang="en-US" altLang="zh-CN" sz="2400" b="1" dirty="0">
                <a:solidFill>
                  <a:srgbClr val="0000FF"/>
                </a:solidFill>
              </a:rPr>
              <a:t>0</a:t>
            </a:r>
            <a:r>
              <a:rPr lang="en-US" altLang="zh-CN" sz="2400" b="1" dirty="0"/>
              <a:t> 1 </a:t>
            </a:r>
            <a:r>
              <a:rPr lang="en-US" altLang="zh-CN" sz="2400" b="1" dirty="0">
                <a:solidFill>
                  <a:srgbClr val="0000FF"/>
                </a:solidFill>
              </a:rPr>
              <a:t>0 1 0</a:t>
            </a:r>
          </a:p>
          <a:p>
            <a:pPr algn="l"/>
            <a:r>
              <a:rPr lang="en-US" altLang="zh-CN" sz="2400" b="1" dirty="0"/>
              <a:t>  ^ 29		 ^  0 0 0 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/>
              <a:t> 1 </a:t>
            </a:r>
            <a:r>
              <a:rPr lang="en-US" altLang="zh-CN" sz="2400" b="1" dirty="0">
                <a:solidFill>
                  <a:srgbClr val="0000FF"/>
                </a:solidFill>
              </a:rPr>
              <a:t>1 0 1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下箭头 4"/>
          <p:cNvSpPr>
            <a:spLocks noChangeArrowheads="1"/>
          </p:cNvSpPr>
          <p:nvPr/>
        </p:nvSpPr>
        <p:spPr bwMode="auto">
          <a:xfrm>
            <a:off x="2195513" y="3213100"/>
            <a:ext cx="360362" cy="550962"/>
          </a:xfrm>
          <a:prstGeom prst="downArrow">
            <a:avLst>
              <a:gd name="adj1" fmla="val 50000"/>
              <a:gd name="adj2" fmla="val 49970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  <a:effectLst>
            <a:prstShdw prst="shdw17" dist="63500" dir="13987806">
              <a:srgbClr val="99995C"/>
            </a:prstShdw>
          </a:effectLst>
        </p:spPr>
        <p:txBody>
          <a:bodyPr>
            <a:spAutoFit/>
          </a:bodyPr>
          <a:lstStyle/>
          <a:p>
            <a:pPr algn="l"/>
            <a:endParaRPr lang="zh-CN" altLang="en-US" b="1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1550" y="3573463"/>
            <a:ext cx="38877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/>
              <a:t> 23  		 0 0 0 1 0 1 1 1</a:t>
            </a:r>
            <a:endParaRPr lang="zh-CN" altLang="en-US" sz="2400" b="1"/>
          </a:p>
        </p:txBody>
      </p:sp>
      <p:sp>
        <p:nvSpPr>
          <p:cNvPr id="707586" name="Rectangle 2"/>
          <p:cNvSpPr>
            <a:spLocks noChangeArrowheads="1"/>
          </p:cNvSpPr>
          <p:nvPr/>
        </p:nvSpPr>
        <p:spPr bwMode="auto">
          <a:xfrm>
            <a:off x="395288" y="4005263"/>
            <a:ext cx="8280400" cy="145341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266700" algn="l">
              <a:lnSpc>
                <a:spcPct val="200000"/>
              </a:lnSpc>
              <a:defRPr/>
            </a:pPr>
            <a:r>
              <a:rPr lang="zh-CN" sz="2400" b="1" i="1" dirty="0">
                <a:latin typeface="+mn-lt"/>
                <a:ea typeface="宋体" pitchFamily="2" charset="-122"/>
              </a:rPr>
              <a:t>若有语句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err="1">
                <a:ea typeface="宋体" pitchFamily="2" charset="-122"/>
              </a:rPr>
              <a:t>cout</a:t>
            </a:r>
            <a:r>
              <a:rPr lang="en-US" altLang="zh-CN" sz="2400" b="1" dirty="0">
                <a:ea typeface="宋体" pitchFamily="2" charset="-122"/>
              </a:rPr>
              <a:t>&lt;&lt;"10|29="&lt;&lt;(10|29)&lt;&lt;</a:t>
            </a:r>
            <a:r>
              <a:rPr lang="en-US" altLang="zh-CN" sz="2400" b="1" dirty="0" err="1">
                <a:ea typeface="宋体" pitchFamily="2" charset="-122"/>
              </a:rPr>
              <a:t>endl</a:t>
            </a:r>
            <a:r>
              <a:rPr lang="en-US" altLang="zh-CN" sz="2400" b="1" dirty="0">
                <a:ea typeface="宋体" pitchFamily="2" charset="-122"/>
              </a:rPr>
              <a:t>;</a:t>
            </a:r>
            <a:endParaRPr lang="en-US" altLang="zh-CN" sz="2400" b="1" dirty="0">
              <a:latin typeface="+mn-lt"/>
              <a:ea typeface="宋体" pitchFamily="2" charset="-122"/>
            </a:endParaRPr>
          </a:p>
          <a:p>
            <a:pPr indent="266700" algn="l" eaLnBrk="0" hangingPunct="0">
              <a:lnSpc>
                <a:spcPct val="200000"/>
              </a:lnSpc>
              <a:defRPr/>
            </a:pPr>
            <a:r>
              <a:rPr lang="zh-CN" altLang="en-US" sz="2400" b="1" i="1" dirty="0">
                <a:latin typeface="+mn-lt"/>
                <a:ea typeface="宋体" pitchFamily="2" charset="-122"/>
              </a:rPr>
              <a:t>则显示结果为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03575" y="4797425"/>
            <a:ext cx="4824413" cy="120032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altLang="zh-CN" sz="2400" b="1">
              <a:solidFill>
                <a:srgbClr val="FFFFFF"/>
              </a:solidFill>
              <a:cs typeface="Courier New" pitchFamily="49" charset="0"/>
            </a:endParaRPr>
          </a:p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10^29=23</a:t>
            </a:r>
          </a:p>
          <a:p>
            <a:pPr algn="l"/>
            <a:endParaRPr lang="zh-CN" altLang="en-US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" grpId="0"/>
      <p:bldP spid="5" grpId="0" animBg="1"/>
      <p:bldP spid="6" grpId="0"/>
      <p:bldP spid="707586" grpId="0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8"/>
          <p:cNvSpPr txBox="1">
            <a:spLocks noChangeArrowheads="1"/>
          </p:cNvSpPr>
          <p:nvPr/>
        </p:nvSpPr>
        <p:spPr bwMode="auto">
          <a:xfrm>
            <a:off x="611188" y="836613"/>
            <a:ext cx="6913562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6600"/>
                </a:solidFill>
              </a:rPr>
              <a:t>//test.cpp</a:t>
            </a:r>
            <a:endParaRPr lang="zh-CN" altLang="en-US" sz="2000" b="1" i="1">
              <a:solidFill>
                <a:srgbClr val="006600"/>
              </a:solidFill>
            </a:endParaRPr>
          </a:p>
          <a:p>
            <a:pPr algn="l"/>
            <a:r>
              <a:rPr lang="en-US" altLang="zh-CN" sz="2000" b="1"/>
              <a:t>#include "setH.h"</a:t>
            </a:r>
          </a:p>
          <a:p>
            <a:pPr algn="l"/>
            <a:r>
              <a:rPr lang="en-US" altLang="zh-CN" sz="2000" b="1"/>
              <a:t>int main()</a:t>
            </a:r>
            <a:endParaRPr lang="zh-CN" altLang="en-US" sz="2000" b="1"/>
          </a:p>
          <a:p>
            <a:pPr algn="l"/>
            <a:r>
              <a:rPr lang="en-US" altLang="zh-CN" sz="2000" b="1"/>
              <a:t>{ unsigned A=0,  B=0;</a:t>
            </a:r>
            <a:endParaRPr lang="zh-CN" altLang="en-US" sz="2000" b="1"/>
          </a:p>
          <a:p>
            <a:pPr algn="l"/>
            <a:r>
              <a:rPr lang="en-US" altLang="zh-CN" sz="2000" b="1"/>
              <a:t>  unsigned x;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cout&lt;&lt;"Input the elements of set A, 1-32, until input 0 :\n";</a:t>
            </a:r>
            <a:endParaRPr lang="zh-CN" altLang="en-US" sz="2000" b="1"/>
          </a:p>
          <a:p>
            <a:pPr algn="l"/>
            <a:r>
              <a:rPr lang="en-US" altLang="zh-CN" sz="2000" b="1"/>
              <a:t>  setPut( A );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cout&lt;&lt;"Input the elements of set B, 1-32, until input 0 :\n";</a:t>
            </a:r>
            <a:endParaRPr lang="zh-CN" altLang="en-US" sz="2000" b="1"/>
          </a:p>
          <a:p>
            <a:pPr algn="l"/>
            <a:r>
              <a:rPr lang="en-US" altLang="zh-CN" sz="2000" b="1"/>
              <a:t>  setPut( B );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cout&lt;&lt;"A = "; </a:t>
            </a:r>
            <a:endParaRPr lang="zh-CN" altLang="en-US" sz="2000" b="1"/>
          </a:p>
          <a:p>
            <a:pPr algn="l"/>
            <a:r>
              <a:rPr lang="en-US" altLang="zh-CN" sz="2000" b="1"/>
              <a:t>  setDisplay( A );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cout&lt;&lt;"B = ";</a:t>
            </a:r>
            <a:endParaRPr lang="zh-CN" altLang="en-US" sz="2000" b="1"/>
          </a:p>
          <a:p>
            <a:pPr algn="l"/>
            <a:r>
              <a:rPr lang="en-US" altLang="zh-CN" sz="2000" b="1"/>
              <a:t>  setDisplay( B );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cout&lt;&lt;"Input x: ";</a:t>
            </a:r>
            <a:endParaRPr lang="zh-CN" altLang="en-US" sz="2000" b="1"/>
          </a:p>
          <a:p>
            <a:pPr algn="l"/>
            <a:r>
              <a:rPr lang="en-US" altLang="zh-CN" sz="2000" b="1"/>
              <a:t>  cin&gt;&gt;x;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cout&lt;&lt;"Put "&lt;&lt;x&lt;&lt;" in A = ";</a:t>
            </a:r>
            <a:endParaRPr lang="zh-CN" altLang="en-US" sz="2000" b="1"/>
          </a:p>
          <a:p>
            <a:pPr algn="l"/>
            <a:r>
              <a:rPr lang="en-US" altLang="zh-CN" sz="2000" b="1"/>
              <a:t>  setDisplay( putX( A,x ) );</a:t>
            </a:r>
            <a:endParaRPr lang="zh-CN" altLang="en-US" sz="2000" b="1"/>
          </a:p>
        </p:txBody>
      </p:sp>
      <p:sp>
        <p:nvSpPr>
          <p:cNvPr id="57347" name="矩形 4"/>
          <p:cNvSpPr>
            <a:spLocks noChangeArrowheads="1"/>
          </p:cNvSpPr>
          <p:nvPr/>
        </p:nvSpPr>
        <p:spPr bwMode="auto">
          <a:xfrm>
            <a:off x="107950" y="260350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5-6】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集合运算的实现</a:t>
            </a:r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4500563" y="981075"/>
            <a:ext cx="4319587" cy="563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dirty="0" err="1"/>
              <a:t>cout</a:t>
            </a:r>
            <a:r>
              <a:rPr lang="en-US" altLang="zh-CN" sz="2000" b="1" dirty="0"/>
              <a:t>&lt;&lt;"A+B = 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setDisplay</a:t>
            </a:r>
            <a:r>
              <a:rPr lang="en-US" altLang="zh-CN" sz="2000" b="1" dirty="0"/>
              <a:t>( Com( A, B ) );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&lt;&lt;"A*B = 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setDisplay</a:t>
            </a:r>
            <a:r>
              <a:rPr lang="en-US" altLang="zh-CN" sz="2000" b="1" dirty="0"/>
              <a:t>( </a:t>
            </a:r>
            <a:r>
              <a:rPr lang="en-US" altLang="zh-CN" sz="2000" b="1" dirty="0" err="1"/>
              <a:t>setInt</a:t>
            </a:r>
            <a:r>
              <a:rPr lang="en-US" altLang="zh-CN" sz="2000" b="1" dirty="0"/>
              <a:t>( A, B ) );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&lt;&lt;"A-B = 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setDisplay</a:t>
            </a:r>
            <a:r>
              <a:rPr lang="en-US" altLang="zh-CN" sz="2000" b="1" dirty="0"/>
              <a:t>( </a:t>
            </a:r>
            <a:r>
              <a:rPr lang="en-US" altLang="zh-CN" sz="2000" b="1" dirty="0" err="1" smtClean="0"/>
              <a:t>setDiff</a:t>
            </a:r>
            <a:r>
              <a:rPr lang="en-US" altLang="zh-CN" sz="2000" b="1" dirty="0" smtClean="0"/>
              <a:t>( </a:t>
            </a:r>
            <a:r>
              <a:rPr lang="en-US" altLang="zh-CN" sz="2000" b="1" dirty="0"/>
              <a:t>A, B ) );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if( Inc( A, B ) )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	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&lt;&lt;"A &lt;= B\n";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else 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&lt;&lt;"not A &lt;= B\n";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&lt;&lt;"Input x: 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cin</a:t>
            </a:r>
            <a:r>
              <a:rPr lang="en-US" altLang="zh-CN" sz="2000" b="1" dirty="0"/>
              <a:t> &gt;&gt; x;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if( In( A, x ) )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	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&lt;&lt;x &lt;&lt; " in A\n";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else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x &lt;&lt; " not in A\n";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}</a:t>
            </a:r>
            <a:endParaRPr lang="zh-CN" altLang="en-US" sz="2000" b="1" dirty="0"/>
          </a:p>
          <a:p>
            <a:pPr algn="l"/>
            <a:endParaRPr lang="zh-CN" altLang="en-US" sz="2000" b="1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708275"/>
            <a:ext cx="6488113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8"/>
          <p:cNvSpPr txBox="1">
            <a:spLocks noChangeArrowheads="1"/>
          </p:cNvSpPr>
          <p:nvPr/>
        </p:nvSpPr>
        <p:spPr bwMode="auto">
          <a:xfrm>
            <a:off x="611188" y="1196752"/>
            <a:ext cx="77771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zh-CN" altLang="en-US" sz="2400" b="1" dirty="0">
                <a:latin typeface="+mn-lt"/>
              </a:rPr>
              <a:t>用长度</a:t>
            </a:r>
            <a:r>
              <a:rPr lang="zh-CN" altLang="en-US" sz="2400" b="1" dirty="0" smtClean="0">
                <a:latin typeface="+mn-lt"/>
              </a:rPr>
              <a:t>为</a:t>
            </a:r>
            <a:r>
              <a:rPr lang="en-US" altLang="zh-CN" sz="2400" b="1" dirty="0" smtClean="0">
                <a:latin typeface="+mn-lt"/>
              </a:rPr>
              <a:t>N</a:t>
            </a:r>
            <a:r>
              <a:rPr lang="zh-CN" altLang="en-US" sz="2400" b="1" dirty="0" smtClean="0">
                <a:latin typeface="+mn-lt"/>
              </a:rPr>
              <a:t>，</a:t>
            </a:r>
            <a:r>
              <a:rPr lang="zh-CN" altLang="en-US" sz="2400" b="1" dirty="0">
                <a:latin typeface="+mn-lt"/>
              </a:rPr>
              <a:t>元素为无符号整数的数组表示集合，可以表示｛</a:t>
            </a:r>
            <a:r>
              <a:rPr lang="en-US" altLang="zh-CN" sz="2400" b="1" dirty="0" smtClean="0">
                <a:latin typeface="+mn-lt"/>
              </a:rPr>
              <a:t>1, … , 32*N</a:t>
            </a:r>
            <a:r>
              <a:rPr lang="zh-CN" altLang="en-US" sz="2400" b="1" dirty="0" smtClean="0">
                <a:latin typeface="+mn-lt"/>
              </a:rPr>
              <a:t>｝</a:t>
            </a:r>
            <a:r>
              <a:rPr lang="zh-CN" altLang="en-US" sz="2400" b="1" dirty="0">
                <a:latin typeface="+mn-lt"/>
              </a:rPr>
              <a:t>整数集合</a:t>
            </a:r>
            <a:endParaRPr lang="en-US" altLang="zh-CN" sz="2400" b="1" dirty="0">
              <a:latin typeface="+mn-lt"/>
            </a:endParaRPr>
          </a:p>
          <a:p>
            <a:pPr algn="l">
              <a:lnSpc>
                <a:spcPts val="32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zh-CN" altLang="en-US" sz="2400" b="1" dirty="0">
                <a:latin typeface="+mn-lt"/>
              </a:rPr>
              <a:t>每个数组元素表示</a:t>
            </a:r>
            <a:r>
              <a:rPr lang="en-US" sz="2400" b="1" dirty="0">
                <a:latin typeface="+mn-lt"/>
              </a:rPr>
              <a:t>32</a:t>
            </a:r>
            <a:r>
              <a:rPr lang="zh-CN" altLang="en-US" sz="2400" b="1" dirty="0">
                <a:latin typeface="+mn-lt"/>
              </a:rPr>
              <a:t>个元素</a:t>
            </a:r>
            <a:r>
              <a:rPr lang="zh-CN" altLang="en-US" sz="2400" b="1" dirty="0" smtClean="0">
                <a:latin typeface="+mn-lt"/>
              </a:rPr>
              <a:t>段，长度</a:t>
            </a:r>
            <a:r>
              <a:rPr lang="en-US" altLang="zh-CN" sz="2400" b="1" dirty="0" smtClean="0">
                <a:latin typeface="+mn-lt"/>
              </a:rPr>
              <a:t>N</a:t>
            </a:r>
            <a:r>
              <a:rPr lang="zh-CN" altLang="en-US" sz="2400" b="1" dirty="0" smtClean="0">
                <a:latin typeface="+mn-lt"/>
              </a:rPr>
              <a:t>为</a:t>
            </a:r>
            <a:r>
              <a:rPr lang="en-US" altLang="zh-CN" sz="2400" b="1" dirty="0" smtClean="0">
                <a:latin typeface="+mn-lt"/>
              </a:rPr>
              <a:t>4</a:t>
            </a:r>
            <a:r>
              <a:rPr lang="zh-CN" altLang="en-US" sz="2400" b="1" dirty="0" smtClean="0">
                <a:latin typeface="+mn-lt"/>
              </a:rPr>
              <a:t>的数组：</a:t>
            </a:r>
            <a:endParaRPr lang="zh-CN" altLang="en-US" sz="2400" b="1" dirty="0">
              <a:latin typeface="+mn-lt"/>
            </a:endParaRPr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1403350" y="2781300"/>
            <a:ext cx="7200900" cy="884461"/>
            <a:chOff x="1403648" y="3789039"/>
            <a:chExt cx="7200800" cy="884377"/>
          </a:xfrm>
        </p:grpSpPr>
        <p:sp>
          <p:nvSpPr>
            <p:cNvPr id="6" name="矩形 5"/>
            <p:cNvSpPr/>
            <p:nvPr/>
          </p:nvSpPr>
          <p:spPr bwMode="auto">
            <a:xfrm>
              <a:off x="1835442" y="4211275"/>
              <a:ext cx="1584303" cy="461621"/>
            </a:xfrm>
            <a:prstGeom prst="rect">
              <a:avLst/>
            </a:prstGeom>
            <a:solidFill>
              <a:srgbClr val="FFFFFF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defRPr/>
              </a:pPr>
              <a:endParaRPr lang="zh-CN" altLang="en-US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563888" y="4211795"/>
              <a:ext cx="1584176" cy="461621"/>
            </a:xfrm>
            <a:prstGeom prst="rect">
              <a:avLst/>
            </a:prstGeom>
            <a:solidFill>
              <a:srgbClr val="FFFFFF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</a:t>
              </a:r>
              <a:endParaRPr lang="zh-CN" altLang="en-US" b="1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291382" y="4211274"/>
              <a:ext cx="1584303" cy="461621"/>
            </a:xfrm>
            <a:prstGeom prst="rect">
              <a:avLst/>
            </a:prstGeom>
            <a:solidFill>
              <a:srgbClr val="FFFFFF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defRPr/>
              </a:pPr>
              <a:endParaRPr lang="zh-CN" altLang="en-US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7020145" y="4211274"/>
              <a:ext cx="1584303" cy="461621"/>
            </a:xfrm>
            <a:prstGeom prst="rect">
              <a:avLst/>
            </a:prstGeom>
            <a:solidFill>
              <a:srgbClr val="FFFFFF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defRPr/>
              </a:pPr>
              <a:endParaRPr lang="zh-CN" altLang="en-US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8379" name="TextBox 11"/>
            <p:cNvSpPr txBox="1">
              <a:spLocks noChangeArrowheads="1"/>
            </p:cNvSpPr>
            <p:nvPr/>
          </p:nvSpPr>
          <p:spPr bwMode="auto">
            <a:xfrm>
              <a:off x="1403648" y="3789039"/>
              <a:ext cx="1368152" cy="46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b="1"/>
                <a:t>S    S[3]</a:t>
              </a:r>
              <a:endParaRPr lang="zh-CN" altLang="en-US" b="1"/>
            </a:p>
          </p:txBody>
        </p:sp>
        <p:sp>
          <p:nvSpPr>
            <p:cNvPr id="58380" name="TextBox 12"/>
            <p:cNvSpPr txBox="1">
              <a:spLocks noChangeArrowheads="1"/>
            </p:cNvSpPr>
            <p:nvPr/>
          </p:nvSpPr>
          <p:spPr bwMode="auto">
            <a:xfrm>
              <a:off x="3563888" y="3789039"/>
              <a:ext cx="648072" cy="46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b="1"/>
                <a:t>S[2]</a:t>
              </a:r>
              <a:endParaRPr lang="zh-CN" altLang="en-US" b="1"/>
            </a:p>
          </p:txBody>
        </p:sp>
        <p:sp>
          <p:nvSpPr>
            <p:cNvPr id="58381" name="TextBox 13"/>
            <p:cNvSpPr txBox="1">
              <a:spLocks noChangeArrowheads="1"/>
            </p:cNvSpPr>
            <p:nvPr/>
          </p:nvSpPr>
          <p:spPr bwMode="auto">
            <a:xfrm>
              <a:off x="5292080" y="3789039"/>
              <a:ext cx="648072" cy="46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b="1"/>
                <a:t>S[1]</a:t>
              </a:r>
              <a:endParaRPr lang="zh-CN" altLang="en-US" b="1"/>
            </a:p>
          </p:txBody>
        </p:sp>
        <p:sp>
          <p:nvSpPr>
            <p:cNvPr id="58382" name="TextBox 14"/>
            <p:cNvSpPr txBox="1">
              <a:spLocks noChangeArrowheads="1"/>
            </p:cNvSpPr>
            <p:nvPr/>
          </p:nvSpPr>
          <p:spPr bwMode="auto">
            <a:xfrm>
              <a:off x="7020272" y="3789039"/>
              <a:ext cx="648072" cy="46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b="1"/>
                <a:t>S[0]</a:t>
              </a:r>
              <a:endParaRPr lang="zh-CN" altLang="en-US" b="1"/>
            </a:p>
          </p:txBody>
        </p:sp>
      </p:grpSp>
      <p:sp>
        <p:nvSpPr>
          <p:cNvPr id="16" name="矩形 15"/>
          <p:cNvSpPr/>
          <p:nvPr/>
        </p:nvSpPr>
        <p:spPr>
          <a:xfrm>
            <a:off x="539750" y="3860800"/>
            <a:ext cx="8064500" cy="2020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/>
              <a:t>当</a:t>
            </a:r>
            <a:r>
              <a:rPr lang="en-US" sz="2400" b="1" dirty="0"/>
              <a:t>x</a:t>
            </a:r>
            <a:r>
              <a:rPr lang="zh-CN" altLang="en-US" sz="2400" b="1" dirty="0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ea typeface="黑体" pitchFamily="2" charset="-122"/>
              </a:rPr>
              <a:t>∈ </a:t>
            </a:r>
            <a:r>
              <a:rPr lang="en-US" sz="2400" b="1" dirty="0"/>
              <a:t>S</a:t>
            </a:r>
            <a:r>
              <a:rPr lang="zh-CN" altLang="en-US" sz="2400" b="1" dirty="0"/>
              <a:t>，有</a:t>
            </a:r>
            <a:r>
              <a:rPr lang="en-US" altLang="zh-CN" sz="2400" b="1" dirty="0"/>
              <a:t>:</a:t>
            </a:r>
            <a:r>
              <a:rPr lang="en-US" sz="2400" b="1" dirty="0"/>
              <a:t>	</a:t>
            </a:r>
            <a:r>
              <a:rPr lang="en-US" sz="2400" b="1" dirty="0" smtClean="0"/>
              <a:t>S[(x</a:t>
            </a:r>
            <a:r>
              <a:rPr lang="en-US" altLang="zh-CN" sz="2400" b="1" dirty="0" smtClean="0"/>
              <a:t>-1)</a:t>
            </a:r>
            <a:r>
              <a:rPr lang="en-US" sz="2400" b="1" dirty="0" smtClean="0"/>
              <a:t>/32</a:t>
            </a:r>
            <a:r>
              <a:rPr lang="en-US" sz="2400" b="1" dirty="0"/>
              <a:t>] </a:t>
            </a:r>
            <a:r>
              <a:rPr lang="zh-CN" altLang="en-US" sz="2400" b="1" dirty="0"/>
              <a:t>的第</a:t>
            </a:r>
            <a:r>
              <a:rPr lang="en-US" sz="2400" b="1" dirty="0"/>
              <a:t>  </a:t>
            </a:r>
            <a:r>
              <a:rPr lang="en-US" sz="2400" b="1" dirty="0" smtClean="0"/>
              <a:t>(x-1)%32 </a:t>
            </a:r>
            <a:r>
              <a:rPr lang="zh-CN" altLang="en-US" sz="2400" b="1" dirty="0"/>
              <a:t>位 等于</a:t>
            </a:r>
            <a:r>
              <a:rPr lang="en-US" sz="2400" b="1" dirty="0"/>
              <a:t> 1</a:t>
            </a:r>
          </a:p>
          <a:p>
            <a:pPr algn="l">
              <a:lnSpc>
                <a:spcPts val="3200"/>
              </a:lnSpc>
              <a:defRPr/>
            </a:pPr>
            <a:r>
              <a:rPr lang="en-US" altLang="zh-CN" sz="2400" b="1" dirty="0"/>
              <a:t>    </a:t>
            </a:r>
            <a:r>
              <a:rPr lang="zh-CN" altLang="en-US" sz="2000" b="1" i="1" dirty="0">
                <a:solidFill>
                  <a:srgbClr val="006600"/>
                </a:solidFill>
              </a:rPr>
              <a:t>例如：</a:t>
            </a:r>
            <a:endParaRPr lang="zh-CN" altLang="en-US" sz="2400" b="1" i="1" dirty="0">
              <a:solidFill>
                <a:srgbClr val="006600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	85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∈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S       </a:t>
            </a:r>
            <a:r>
              <a:rPr lang="en-US" altLang="zh-CN" sz="2000" b="1" dirty="0" err="1" smtClean="0">
                <a:latin typeface="+mn-lt"/>
                <a:ea typeface="黑体" pitchFamily="2" charset="-122"/>
              </a:rPr>
              <a:t>S</a:t>
            </a:r>
            <a:r>
              <a:rPr lang="en-US" altLang="zh-CN" sz="2000" b="1" dirty="0" smtClean="0">
                <a:latin typeface="+mn-lt"/>
                <a:ea typeface="黑体" pitchFamily="2" charset="-122"/>
              </a:rPr>
              <a:t>[(85-1)/32</a:t>
            </a:r>
            <a:r>
              <a:rPr lang="en-US" altLang="zh-CN" sz="2000" b="1" dirty="0">
                <a:latin typeface="+mn-lt"/>
                <a:ea typeface="黑体" pitchFamily="2" charset="-122"/>
              </a:rPr>
              <a:t>]</a:t>
            </a:r>
            <a:r>
              <a:rPr lang="en-US" altLang="zh-CN" sz="2000" b="1" dirty="0">
                <a:latin typeface="+mn-lt"/>
                <a:ea typeface="黑体" pitchFamily="2" charset="-122"/>
                <a:sym typeface="Wingdings" pitchFamily="2" charset="2"/>
              </a:rPr>
              <a:t></a:t>
            </a:r>
            <a:r>
              <a:rPr lang="en-US" altLang="zh-CN" sz="2000" b="1" dirty="0">
                <a:latin typeface="+mn-lt"/>
                <a:ea typeface="黑体" pitchFamily="2" charset="-122"/>
              </a:rPr>
              <a:t> S[2]	</a:t>
            </a:r>
            <a:r>
              <a:rPr lang="en-US" altLang="zh-CN" sz="2000" b="1" dirty="0" smtClean="0">
                <a:latin typeface="+mn-lt"/>
                <a:ea typeface="黑体" pitchFamily="2" charset="-122"/>
              </a:rPr>
              <a:t>(85-1)%32</a:t>
            </a:r>
            <a:r>
              <a:rPr lang="en-US" altLang="zh-CN" sz="2000" b="1" dirty="0">
                <a:latin typeface="+mn-lt"/>
                <a:ea typeface="黑体" pitchFamily="2" charset="-122"/>
                <a:sym typeface="Wingdings" pitchFamily="2" charset="2"/>
              </a:rPr>
              <a:t></a:t>
            </a:r>
            <a:r>
              <a:rPr lang="en-US" altLang="zh-CN" sz="2000" b="1" dirty="0" smtClean="0">
                <a:latin typeface="+mn-lt"/>
                <a:ea typeface="黑体" pitchFamily="2" charset="-122"/>
                <a:sym typeface="Wingdings" pitchFamily="2" charset="2"/>
              </a:rPr>
              <a:t>20</a:t>
            </a:r>
            <a:endParaRPr lang="en-US" altLang="zh-CN" sz="2000" b="1" dirty="0">
              <a:latin typeface="+mn-lt"/>
              <a:ea typeface="黑体" pitchFamily="2" charset="-122"/>
              <a:sym typeface="Wingdings" pitchFamily="2" charset="2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黑体" pitchFamily="2" charset="-122"/>
                <a:sym typeface="Wingdings" pitchFamily="2" charset="2"/>
              </a:rPr>
              <a:t>    	</a:t>
            </a:r>
            <a:r>
              <a:rPr lang="zh-CN" altLang="en-US" sz="2000" b="1" dirty="0">
                <a:latin typeface="+mn-lt"/>
                <a:ea typeface="黑体" pitchFamily="2" charset="-122"/>
                <a:sym typeface="Wingdings" pitchFamily="2" charset="2"/>
              </a:rPr>
              <a:t>得      </a:t>
            </a:r>
            <a:r>
              <a:rPr lang="en-US" altLang="zh-CN" sz="2000" b="1" dirty="0">
                <a:latin typeface="+mn-lt"/>
                <a:ea typeface="黑体" pitchFamily="2" charset="-122"/>
                <a:sym typeface="Wingdings" pitchFamily="2" charset="2"/>
              </a:rPr>
              <a:t>S[2]  00000000  000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  <a:sym typeface="Wingdings" pitchFamily="2" charset="2"/>
              </a:rPr>
              <a:t>1</a:t>
            </a:r>
            <a:r>
              <a:rPr lang="en-US" altLang="zh-CN" sz="2000" b="1" dirty="0">
                <a:latin typeface="+mn-lt"/>
                <a:ea typeface="黑体" pitchFamily="2" charset="-122"/>
                <a:sym typeface="Wingdings" pitchFamily="2" charset="2"/>
              </a:rPr>
              <a:t>0000  00000000  00000000</a:t>
            </a:r>
            <a:r>
              <a:rPr lang="en-US" altLang="zh-CN" sz="2000" b="1" dirty="0">
                <a:latin typeface="+mn-lt"/>
                <a:ea typeface="黑体" pitchFamily="2" charset="-122"/>
              </a:rPr>
              <a:t> 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067175" y="3141663"/>
            <a:ext cx="3397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>
                <a:solidFill>
                  <a:srgbClr val="C00000"/>
                </a:solidFill>
              </a:rPr>
              <a:t>1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107950" y="260648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5-7】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｛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 1,…,32*N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｝整数集合运算的实现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16" grpId="0"/>
      <p:bldP spid="17" grpId="0"/>
      <p:bldP spid="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矩形 4"/>
          <p:cNvSpPr>
            <a:spLocks noChangeArrowheads="1"/>
          </p:cNvSpPr>
          <p:nvPr/>
        </p:nvSpPr>
        <p:spPr bwMode="auto">
          <a:xfrm>
            <a:off x="107950" y="260648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5-7】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｛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1,…,32*N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｝整数集合运算的实现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8032" y="692696"/>
            <a:ext cx="8532440" cy="583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000" b="1" dirty="0" smtClean="0"/>
              <a:t>//</a:t>
            </a:r>
            <a:r>
              <a:rPr lang="en-US" sz="2000" b="1" dirty="0" err="1" smtClean="0"/>
              <a:t>setH.h</a:t>
            </a:r>
            <a:endParaRPr lang="zh-CN" altLang="en-US" sz="2000" b="1" dirty="0" smtClean="0"/>
          </a:p>
          <a:p>
            <a:pPr algn="l">
              <a:lnSpc>
                <a:spcPts val="3200"/>
              </a:lnSpc>
            </a:pPr>
            <a:r>
              <a:rPr lang="en-US" sz="2000" b="1" dirty="0" smtClean="0"/>
              <a:t>#include&lt;</a:t>
            </a:r>
            <a:r>
              <a:rPr lang="en-US" sz="2000" b="1" dirty="0" err="1" smtClean="0"/>
              <a:t>iostream</a:t>
            </a:r>
            <a:r>
              <a:rPr lang="en-US" sz="2000" b="1" dirty="0" smtClean="0"/>
              <a:t>&gt;</a:t>
            </a:r>
            <a:endParaRPr lang="zh-CN" altLang="en-US" sz="2000" b="1" dirty="0" smtClean="0"/>
          </a:p>
          <a:p>
            <a:pPr algn="l">
              <a:lnSpc>
                <a:spcPts val="3200"/>
              </a:lnSpc>
            </a:pPr>
            <a:r>
              <a:rPr lang="en-US" sz="2000" b="1" dirty="0" smtClean="0"/>
              <a:t>using namespace std;</a:t>
            </a:r>
            <a:endParaRPr lang="zh-CN" altLang="en-US" sz="2000" b="1" dirty="0" smtClean="0"/>
          </a:p>
          <a:p>
            <a:pPr algn="l">
              <a:lnSpc>
                <a:spcPts val="3200"/>
              </a:lnSpc>
            </a:pPr>
            <a:r>
              <a:rPr lang="en-US" sz="2000" b="1" dirty="0" smtClean="0"/>
              <a:t> const unsigned N=4;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数组长度</a:t>
            </a:r>
          </a:p>
          <a:p>
            <a:pPr algn="l">
              <a:lnSpc>
                <a:spcPts val="3200"/>
              </a:lnSpc>
            </a:pPr>
            <a:r>
              <a:rPr lang="en-US" sz="2000" b="1" dirty="0" err="1" smtClean="0"/>
              <a:t>typedef</a:t>
            </a:r>
            <a:r>
              <a:rPr lang="en-US" sz="2000" b="1" dirty="0" smtClean="0"/>
              <a:t> unsigned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[N];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用数组存放长度的集合</a:t>
            </a:r>
          </a:p>
          <a:p>
            <a:pPr algn="l">
              <a:lnSpc>
                <a:spcPts val="3200"/>
              </a:lnSpc>
            </a:pPr>
            <a:r>
              <a:rPr lang="en-US" sz="2000" b="1" dirty="0" smtClean="0"/>
              <a:t>void </a:t>
            </a:r>
            <a:r>
              <a:rPr lang="en-US" sz="2000" b="1" dirty="0" err="1" smtClean="0"/>
              <a:t>setPut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 ); 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输入集合</a:t>
            </a:r>
            <a:r>
              <a:rPr lang="en-US" sz="2000" b="1" i="1" dirty="0" smtClean="0">
                <a:solidFill>
                  <a:srgbClr val="006600"/>
                </a:solidFill>
              </a:rPr>
              <a:t>S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的元素</a:t>
            </a:r>
          </a:p>
          <a:p>
            <a:pPr algn="l">
              <a:lnSpc>
                <a:spcPts val="3200"/>
              </a:lnSpc>
            </a:pPr>
            <a:r>
              <a:rPr lang="en-US" sz="2000" b="1" dirty="0" smtClean="0"/>
              <a:t>void </a:t>
            </a:r>
            <a:r>
              <a:rPr lang="en-US" sz="2000" b="1" dirty="0" err="1" smtClean="0"/>
              <a:t>setDisplay</a:t>
            </a:r>
            <a:r>
              <a:rPr lang="en-US" sz="2000" b="1" dirty="0" smtClean="0"/>
              <a:t>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 ); 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输出集合</a:t>
            </a:r>
            <a:r>
              <a:rPr lang="en-US" sz="2000" b="1" i="1" dirty="0" smtClean="0">
                <a:solidFill>
                  <a:srgbClr val="006600"/>
                </a:solidFill>
              </a:rPr>
              <a:t>S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中的全部元素</a:t>
            </a:r>
          </a:p>
          <a:p>
            <a:pPr algn="l">
              <a:lnSpc>
                <a:spcPts val="3200"/>
              </a:lnSpc>
            </a:pPr>
            <a:r>
              <a:rPr lang="en-US" sz="2000" b="1" dirty="0" smtClean="0"/>
              <a:t>void </a:t>
            </a:r>
            <a:r>
              <a:rPr lang="en-US" sz="2000" b="1" dirty="0" err="1" smtClean="0"/>
              <a:t>putX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S, unsigned x ); 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元素</a:t>
            </a:r>
            <a:r>
              <a:rPr lang="en-US" sz="2000" b="1" i="1" dirty="0" smtClean="0">
                <a:solidFill>
                  <a:srgbClr val="006600"/>
                </a:solidFill>
              </a:rPr>
              <a:t>x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并入集合</a:t>
            </a:r>
            <a:r>
              <a:rPr lang="en-US" sz="2000" b="1" i="1" dirty="0" smtClean="0">
                <a:solidFill>
                  <a:srgbClr val="006600"/>
                </a:solidFill>
              </a:rPr>
              <a:t>S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3200"/>
              </a:lnSpc>
            </a:pPr>
            <a:r>
              <a:rPr lang="en-US" sz="2000" b="1" dirty="0" smtClean="0"/>
              <a:t>void Com(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C,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A,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 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求并集</a:t>
            </a:r>
            <a:r>
              <a:rPr lang="en-US" sz="2000" b="1" i="1" dirty="0" smtClean="0">
                <a:solidFill>
                  <a:srgbClr val="006600"/>
                </a:solidFill>
              </a:rPr>
              <a:t>C=A∪B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3200"/>
              </a:lnSpc>
            </a:pPr>
            <a:r>
              <a:rPr lang="en-US" sz="2000" b="1" dirty="0" smtClean="0"/>
              <a:t>void </a:t>
            </a:r>
            <a:r>
              <a:rPr lang="en-US" sz="2000" b="1" dirty="0" err="1" smtClean="0"/>
              <a:t>setInt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C,const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A,const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 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求交集</a:t>
            </a:r>
            <a:r>
              <a:rPr lang="en-US" sz="2000" b="1" i="1" dirty="0" smtClean="0">
                <a:solidFill>
                  <a:srgbClr val="006600"/>
                </a:solidFill>
              </a:rPr>
              <a:t>C=A∩B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3200"/>
              </a:lnSpc>
            </a:pPr>
            <a:r>
              <a:rPr lang="en-US" sz="2000" b="1" dirty="0" smtClean="0"/>
              <a:t>void </a:t>
            </a:r>
            <a:r>
              <a:rPr lang="en-US" sz="2000" b="1" dirty="0" err="1" smtClean="0"/>
              <a:t>setDiff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C,const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A,const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B); 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求差集</a:t>
            </a:r>
            <a:r>
              <a:rPr lang="en-US" sz="2000" b="1" i="1" dirty="0" smtClean="0">
                <a:solidFill>
                  <a:srgbClr val="006600"/>
                </a:solidFill>
              </a:rPr>
              <a:t>C=A-B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3200"/>
              </a:lnSpc>
            </a:pPr>
            <a:r>
              <a:rPr lang="en-US" sz="2000" b="1" dirty="0" err="1" smtClean="0"/>
              <a:t>bool</a:t>
            </a:r>
            <a:r>
              <a:rPr lang="en-US" sz="2000" b="1" dirty="0" smtClean="0"/>
              <a:t> Inc(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A,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 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判蕴含</a:t>
            </a:r>
          </a:p>
          <a:p>
            <a:pPr algn="l">
              <a:lnSpc>
                <a:spcPts val="3200"/>
              </a:lnSpc>
            </a:pPr>
            <a:r>
              <a:rPr lang="en-US" sz="2000" b="1" dirty="0" err="1" smtClean="0"/>
              <a:t>bool</a:t>
            </a:r>
            <a:r>
              <a:rPr lang="en-US" sz="2000" b="1" dirty="0" smtClean="0"/>
              <a:t> In(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S, unsigned x ); 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判属于</a:t>
            </a:r>
            <a:r>
              <a:rPr lang="en-US" sz="2000" b="1" i="1" dirty="0" err="1" smtClean="0">
                <a:solidFill>
                  <a:srgbClr val="006600"/>
                </a:solidFill>
              </a:rPr>
              <a:t>x∈S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3200"/>
              </a:lnSpc>
            </a:pPr>
            <a:r>
              <a:rPr lang="en-US" sz="2000" b="1" dirty="0" err="1" smtClean="0"/>
              <a:t>bool</a:t>
            </a:r>
            <a:r>
              <a:rPr lang="en-US" sz="2000" b="1" dirty="0" smtClean="0"/>
              <a:t> Null(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 ); 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判空集，空集返回</a:t>
            </a:r>
            <a:r>
              <a:rPr lang="en-US" sz="2000" b="1" i="1" dirty="0" smtClean="0">
                <a:solidFill>
                  <a:srgbClr val="006600"/>
                </a:solidFill>
              </a:rPr>
              <a:t>true</a:t>
            </a:r>
            <a:endParaRPr lang="zh-CN" altLang="en-US" sz="2000" b="1" i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1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67544" y="185727"/>
            <a:ext cx="820891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rgbClr val="006600"/>
                </a:solidFill>
              </a:rPr>
              <a:t>//steOperate.cpp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/>
            <a:r>
              <a:rPr lang="en-US" sz="2000" b="1" dirty="0" smtClean="0"/>
              <a:t>#</a:t>
            </a:r>
            <a:r>
              <a:rPr lang="en-US" sz="2000" b="1" dirty="0" err="1" smtClean="0"/>
              <a:t>include"setH.h</a:t>
            </a:r>
            <a:r>
              <a:rPr lang="en-US" sz="2000" b="1" dirty="0" smtClean="0"/>
              <a:t>"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 void </a:t>
            </a:r>
            <a:r>
              <a:rPr lang="en-US" sz="2000" b="1" dirty="0" err="1" smtClean="0"/>
              <a:t>setPut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S)		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输入集合元素</a:t>
            </a:r>
          </a:p>
          <a:p>
            <a:pPr algn="l"/>
            <a:r>
              <a:rPr lang="en-US" sz="2000" b="1" dirty="0" smtClean="0"/>
              <a:t>{ unsigned x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x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while( x )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{ </a:t>
            </a:r>
            <a:r>
              <a:rPr lang="en-US" sz="2000" b="1" dirty="0" err="1" smtClean="0"/>
              <a:t>putX</a:t>
            </a:r>
            <a:r>
              <a:rPr lang="en-US" sz="2000" b="1" dirty="0" smtClean="0"/>
              <a:t>( S, x ) ;	  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x ;  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void </a:t>
            </a:r>
            <a:r>
              <a:rPr lang="en-US" sz="2000" b="1" dirty="0" err="1" smtClean="0"/>
              <a:t>setDisplay</a:t>
            </a:r>
            <a:r>
              <a:rPr lang="en-US" sz="2000" b="1" dirty="0" smtClean="0"/>
              <a:t>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 )		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输出集合</a:t>
            </a:r>
            <a:r>
              <a:rPr lang="en-US" sz="2000" b="1" i="1" dirty="0" smtClean="0">
                <a:solidFill>
                  <a:srgbClr val="006600"/>
                </a:solidFill>
              </a:rPr>
              <a:t>S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中的全部元素</a:t>
            </a:r>
          </a:p>
          <a:p>
            <a:pPr algn="l"/>
            <a:r>
              <a:rPr lang="en-US" sz="2000" b="1" dirty="0" smtClean="0"/>
              <a:t>{ unsigned c ,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;   unsigned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if( Null( S ) )    {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&lt;&lt;"{    }\n“;      return ;    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"{ "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for(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&lt;N;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 )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处理每个数组元素</a:t>
            </a:r>
          </a:p>
          <a:p>
            <a:pPr algn="l"/>
            <a:r>
              <a:rPr lang="en-US" sz="2000" b="1" dirty="0" smtClean="0"/>
              <a:t>   {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= 1 ;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掩码，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32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位</a:t>
            </a:r>
          </a:p>
          <a:p>
            <a:pPr algn="l"/>
            <a:r>
              <a:rPr lang="en-US" sz="2000" b="1" dirty="0" smtClean="0"/>
              <a:t>     for( c=1; c&lt;=32; c++ )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按位处理</a:t>
            </a:r>
          </a:p>
          <a:p>
            <a:pPr algn="l"/>
            <a:r>
              <a:rPr lang="en-US" sz="2000" b="1" dirty="0" smtClean="0"/>
              <a:t>       {  if( S[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&amp;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)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*32+c &lt;&lt; “, ” ;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输出元素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      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&lt;&lt;= 1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    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"\b\b }\n" ;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刷除最后的逗号</a:t>
            </a:r>
          </a:p>
          <a:p>
            <a:pPr algn="l"/>
            <a:r>
              <a:rPr lang="en-US" sz="2000" b="1" dirty="0" smtClean="0"/>
              <a:t>}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67544" y="185727"/>
            <a:ext cx="820891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rgbClr val="006600"/>
                </a:solidFill>
              </a:rPr>
              <a:t>//steOperate.cpp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/>
            <a:r>
              <a:rPr lang="en-US" sz="2000" b="1" dirty="0" smtClean="0"/>
              <a:t>#</a:t>
            </a:r>
            <a:r>
              <a:rPr lang="en-US" sz="2000" b="1" dirty="0" err="1" smtClean="0"/>
              <a:t>include"setH.h</a:t>
            </a:r>
            <a:r>
              <a:rPr lang="en-US" sz="2000" b="1" dirty="0" smtClean="0"/>
              <a:t>"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 void </a:t>
            </a:r>
            <a:r>
              <a:rPr lang="en-US" sz="2000" b="1" dirty="0" err="1" smtClean="0"/>
              <a:t>setPut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S)		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输入集合元素</a:t>
            </a:r>
          </a:p>
          <a:p>
            <a:pPr algn="l"/>
            <a:r>
              <a:rPr lang="en-US" sz="2000" b="1" dirty="0" smtClean="0"/>
              <a:t>{ unsigned x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x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while( x )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{ </a:t>
            </a:r>
            <a:r>
              <a:rPr lang="en-US" sz="2000" b="1" dirty="0" err="1" smtClean="0"/>
              <a:t>putX</a:t>
            </a:r>
            <a:r>
              <a:rPr lang="en-US" sz="2000" b="1" dirty="0" smtClean="0"/>
              <a:t>( S, x ) ;	  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x ;  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void </a:t>
            </a:r>
            <a:r>
              <a:rPr lang="en-US" sz="2000" b="1" dirty="0" err="1" smtClean="0"/>
              <a:t>setDisplay</a:t>
            </a:r>
            <a:r>
              <a:rPr lang="en-US" sz="2000" b="1" dirty="0" smtClean="0"/>
              <a:t>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 )		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输出集合</a:t>
            </a:r>
            <a:r>
              <a:rPr lang="en-US" sz="2000" b="1" i="1" dirty="0" smtClean="0">
                <a:solidFill>
                  <a:srgbClr val="006600"/>
                </a:solidFill>
              </a:rPr>
              <a:t>S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中的全部元素</a:t>
            </a:r>
          </a:p>
          <a:p>
            <a:pPr algn="l"/>
            <a:r>
              <a:rPr lang="en-US" sz="2000" b="1" dirty="0" smtClean="0"/>
              <a:t>{ unsigned c ,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;   unsigned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if( Null( S ) )    {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&lt;&lt;"{    }\n“;      return ;    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"{ "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for(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&lt;N;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 )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处理每个数组元素</a:t>
            </a:r>
          </a:p>
          <a:p>
            <a:pPr algn="l"/>
            <a:r>
              <a:rPr lang="en-US" sz="2000" b="1" dirty="0" smtClean="0"/>
              <a:t>   {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= 1 ;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掩码，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32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位</a:t>
            </a:r>
          </a:p>
          <a:p>
            <a:pPr algn="l"/>
            <a:r>
              <a:rPr lang="en-US" sz="2000" b="1" dirty="0" smtClean="0"/>
              <a:t>     for( c=1; c&lt;=32; c++ )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按位处理</a:t>
            </a:r>
          </a:p>
          <a:p>
            <a:pPr algn="l"/>
            <a:r>
              <a:rPr lang="en-US" sz="2000" b="1" dirty="0" smtClean="0"/>
              <a:t>       {  if( </a:t>
            </a:r>
            <a:r>
              <a:rPr lang="en-US" sz="2000" b="1" dirty="0" smtClean="0">
                <a:solidFill>
                  <a:srgbClr val="0000FF"/>
                </a:solidFill>
              </a:rPr>
              <a:t>S[</a:t>
            </a:r>
            <a:r>
              <a:rPr lang="en-US" sz="2000" b="1" dirty="0" err="1" smtClean="0">
                <a:solidFill>
                  <a:srgbClr val="0000FF"/>
                </a:solidFill>
              </a:rPr>
              <a:t>i</a:t>
            </a:r>
            <a:r>
              <a:rPr lang="en-US" sz="2000" b="1" dirty="0" smtClean="0">
                <a:solidFill>
                  <a:srgbClr val="0000FF"/>
                </a:solidFill>
              </a:rPr>
              <a:t>] &amp; </a:t>
            </a:r>
            <a:r>
              <a:rPr lang="en-US" sz="2000" b="1" dirty="0" err="1" smtClean="0">
                <a:solidFill>
                  <a:srgbClr val="0000FF"/>
                </a:solidFill>
              </a:rPr>
              <a:t>bitMask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/>
              <a:t>)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</a:t>
            </a:r>
            <a:r>
              <a:rPr lang="en-US" sz="2000" b="1" dirty="0" err="1" smtClean="0">
                <a:solidFill>
                  <a:srgbClr val="0000FF"/>
                </a:solidFill>
              </a:rPr>
              <a:t>i</a:t>
            </a:r>
            <a:r>
              <a:rPr lang="en-US" sz="2000" b="1" dirty="0" smtClean="0">
                <a:solidFill>
                  <a:srgbClr val="0000FF"/>
                </a:solidFill>
              </a:rPr>
              <a:t>*32+c</a:t>
            </a:r>
            <a:r>
              <a:rPr lang="en-US" sz="2000" b="1" dirty="0" smtClean="0"/>
              <a:t> &lt;&lt; ", " ;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输出元素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      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&lt;&lt;= 1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    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"\b\b }\n" ;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刷除最后的逗号</a:t>
            </a:r>
          </a:p>
          <a:p>
            <a:pPr algn="l"/>
            <a:r>
              <a:rPr lang="en-US" sz="2000" b="1" dirty="0" smtClean="0"/>
              <a:t>}</a:t>
            </a:r>
            <a:endParaRPr lang="zh-CN" altLang="en-US" sz="2000" b="1" dirty="0"/>
          </a:p>
        </p:txBody>
      </p:sp>
      <p:sp>
        <p:nvSpPr>
          <p:cNvPr id="3" name="线形标注 2 2"/>
          <p:cNvSpPr/>
          <p:nvPr/>
        </p:nvSpPr>
        <p:spPr bwMode="auto">
          <a:xfrm>
            <a:off x="4139952" y="2276872"/>
            <a:ext cx="1800200" cy="4616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2997"/>
              <a:gd name="adj6" fmla="val -89918"/>
            </a:avLst>
          </a:prstGeom>
          <a:solidFill>
            <a:srgbClr val="FFFF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按段测试</a:t>
            </a:r>
          </a:p>
        </p:txBody>
      </p:sp>
      <p:sp>
        <p:nvSpPr>
          <p:cNvPr id="5" name="线形标注 2 4"/>
          <p:cNvSpPr/>
          <p:nvPr/>
        </p:nvSpPr>
        <p:spPr bwMode="auto">
          <a:xfrm>
            <a:off x="6444208" y="2564904"/>
            <a:ext cx="1800200" cy="4616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79551"/>
              <a:gd name="adj6" fmla="val -79437"/>
            </a:avLst>
          </a:prstGeom>
          <a:solidFill>
            <a:srgbClr val="FFFF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元素值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20080" y="188640"/>
            <a:ext cx="745232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元素</a:t>
            </a:r>
            <a:r>
              <a:rPr lang="en-US" sz="2000" b="1" i="1" dirty="0" smtClean="0">
                <a:solidFill>
                  <a:srgbClr val="006600"/>
                </a:solidFill>
              </a:rPr>
              <a:t>x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并入集合</a:t>
            </a:r>
            <a:r>
              <a:rPr lang="en-US" sz="2000" b="1" i="1" dirty="0" smtClean="0">
                <a:solidFill>
                  <a:srgbClr val="006600"/>
                </a:solidFill>
              </a:rPr>
              <a:t>S</a:t>
            </a:r>
          </a:p>
          <a:p>
            <a:pPr algn="l"/>
            <a:r>
              <a:rPr lang="en-US" sz="2000" b="1" dirty="0" smtClean="0"/>
              <a:t>void </a:t>
            </a:r>
            <a:r>
              <a:rPr lang="en-US" sz="2000" b="1" dirty="0" err="1" smtClean="0"/>
              <a:t>putX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S, unsigned x ) 	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{ unsigned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= 1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&lt;&lt;= ( (x-1)%32 )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S[(x-1)/32] |=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 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求并集</a:t>
            </a:r>
            <a:r>
              <a:rPr lang="en-US" sz="2000" b="1" i="1" dirty="0" smtClean="0">
                <a:solidFill>
                  <a:srgbClr val="006600"/>
                </a:solidFill>
              </a:rPr>
              <a:t>C=A∪B</a:t>
            </a:r>
          </a:p>
          <a:p>
            <a:pPr algn="l"/>
            <a:r>
              <a:rPr lang="en-US" sz="2000" b="1" dirty="0" smtClean="0"/>
              <a:t>void Com(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C,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A,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	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{ for(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&lt;N;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 )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    C[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=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| B[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}</a:t>
            </a:r>
          </a:p>
          <a:p>
            <a:pPr algn="l"/>
            <a:r>
              <a:rPr lang="en-US" sz="2000" b="1" dirty="0" smtClean="0"/>
              <a:t>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求交集</a:t>
            </a:r>
            <a:r>
              <a:rPr lang="en-US" sz="2000" b="1" i="1" dirty="0" smtClean="0">
                <a:solidFill>
                  <a:srgbClr val="006600"/>
                </a:solidFill>
              </a:rPr>
              <a:t>C=A∩B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/>
            <a:r>
              <a:rPr lang="en-US" sz="2000" b="1" dirty="0" smtClean="0"/>
              <a:t> void </a:t>
            </a:r>
            <a:r>
              <a:rPr lang="en-US" sz="2000" b="1" dirty="0" err="1" smtClean="0"/>
              <a:t>setInt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C,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A,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	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{ for(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&lt;N;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 )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    C[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=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&amp; B[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}</a:t>
            </a:r>
          </a:p>
          <a:p>
            <a:pPr algn="l"/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求差集</a:t>
            </a:r>
            <a:r>
              <a:rPr lang="en-US" sz="2000" b="1" i="1" dirty="0" smtClean="0">
                <a:solidFill>
                  <a:srgbClr val="006600"/>
                </a:solidFill>
              </a:rPr>
              <a:t>C=A-B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/>
            <a:r>
              <a:rPr lang="en-US" sz="2000" b="1" dirty="0" smtClean="0"/>
              <a:t> void </a:t>
            </a:r>
            <a:r>
              <a:rPr lang="en-US" sz="2000" b="1" dirty="0" err="1" smtClean="0"/>
              <a:t>setDiff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C,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A,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 	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{ for(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&lt;N;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 )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    C[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=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&amp; ( ~(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&amp; B[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) )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}</a:t>
            </a:r>
            <a:endParaRPr lang="zh-CN" altLang="en-US" sz="2000" b="1" dirty="0"/>
          </a:p>
        </p:txBody>
      </p:sp>
      <p:sp>
        <p:nvSpPr>
          <p:cNvPr id="3" name="线形标注 2 2"/>
          <p:cNvSpPr/>
          <p:nvPr/>
        </p:nvSpPr>
        <p:spPr bwMode="auto">
          <a:xfrm>
            <a:off x="5004048" y="2204864"/>
            <a:ext cx="2520280" cy="4616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2373"/>
              <a:gd name="adj6" fmla="val -65960"/>
            </a:avLst>
          </a:prstGeom>
          <a:solidFill>
            <a:srgbClr val="FFFF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元素在段中位置</a:t>
            </a:r>
          </a:p>
        </p:txBody>
      </p:sp>
      <p:sp>
        <p:nvSpPr>
          <p:cNvPr id="4" name="线形标注 2 3"/>
          <p:cNvSpPr/>
          <p:nvPr/>
        </p:nvSpPr>
        <p:spPr bwMode="auto">
          <a:xfrm>
            <a:off x="2915816" y="2564904"/>
            <a:ext cx="1512168" cy="4616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8093"/>
              <a:gd name="adj6" fmla="val -89955"/>
            </a:avLst>
          </a:prstGeom>
          <a:solidFill>
            <a:srgbClr val="FFFF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元素段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11560" y="532993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 smtClean="0"/>
              <a:t>bool</a:t>
            </a:r>
            <a:r>
              <a:rPr lang="en-US" sz="2000" b="1" dirty="0" smtClean="0"/>
              <a:t> Inc(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A,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 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判蕴含</a:t>
            </a:r>
          </a:p>
          <a:p>
            <a:pPr algn="l"/>
            <a:r>
              <a:rPr lang="en-US" sz="2000" b="1" dirty="0" smtClean="0"/>
              <a:t>{  </a:t>
            </a:r>
            <a:r>
              <a:rPr lang="en-US" sz="2000" b="1" dirty="0" err="1" smtClean="0"/>
              <a:t>bool</a:t>
            </a:r>
            <a:r>
              <a:rPr lang="en-US" sz="2000" b="1" dirty="0" smtClean="0"/>
              <a:t> t = true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for(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&lt;N;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++)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  {  if( (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| B[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) != B[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)      t = false ;   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return t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 </a:t>
            </a:r>
            <a:r>
              <a:rPr lang="en-US" sz="2000" b="1" dirty="0" err="1" smtClean="0"/>
              <a:t>bool</a:t>
            </a:r>
            <a:r>
              <a:rPr lang="en-US" sz="2000" b="1" dirty="0" smtClean="0"/>
              <a:t> In(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S, unsigned x )		</a:t>
            </a:r>
            <a:r>
              <a:rPr lang="en-US" sz="2000" b="1" i="1" dirty="0" smtClean="0">
                <a:solidFill>
                  <a:srgbClr val="006600"/>
                </a:solidFill>
              </a:rPr>
              <a:t> 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判属于</a:t>
            </a:r>
            <a:r>
              <a:rPr lang="en-US" sz="2000" b="1" i="1" dirty="0" err="1" smtClean="0">
                <a:solidFill>
                  <a:srgbClr val="006600"/>
                </a:solidFill>
              </a:rPr>
              <a:t>x∈S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/>
            <a:r>
              <a:rPr lang="en-US" sz="2000" b="1" dirty="0" smtClean="0"/>
              <a:t>{  unsigned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= 1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&lt;&lt;= ( (x-1)%32 )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if ( S[(x-1)/32] &amp;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)     return true;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return false;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 </a:t>
            </a:r>
            <a:r>
              <a:rPr lang="en-US" sz="2000" b="1" dirty="0" err="1" smtClean="0"/>
              <a:t>bool</a:t>
            </a:r>
            <a:r>
              <a:rPr lang="en-US" sz="2000" b="1" dirty="0" smtClean="0"/>
              <a:t> Null(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 )		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判空集</a:t>
            </a:r>
          </a:p>
          <a:p>
            <a:pPr algn="l"/>
            <a:r>
              <a:rPr lang="en-US" sz="2000" b="1" dirty="0" smtClean="0"/>
              <a:t>{  </a:t>
            </a:r>
            <a:r>
              <a:rPr lang="en-US" sz="2000" b="1" dirty="0" err="1" smtClean="0"/>
              <a:t>bool</a:t>
            </a:r>
            <a:r>
              <a:rPr lang="en-US" sz="2000" b="1" dirty="0" smtClean="0"/>
              <a:t> t = true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for(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&lt;N;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++)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  {  if( S[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)        t = false ;    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return t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}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528" y="116632"/>
            <a:ext cx="86409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rgbClr val="006600"/>
                </a:solidFill>
              </a:rPr>
              <a:t>//test.cpp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/>
            <a:r>
              <a:rPr lang="en-US" sz="2000" b="1" dirty="0" smtClean="0"/>
              <a:t>#</a:t>
            </a:r>
            <a:r>
              <a:rPr lang="en-US" sz="2000" b="1" dirty="0" err="1" smtClean="0"/>
              <a:t>include"setH.h</a:t>
            </a:r>
            <a:r>
              <a:rPr lang="en-US" sz="2000" b="1" dirty="0" smtClean="0"/>
              <a:t>"</a:t>
            </a:r>
            <a:endParaRPr lang="zh-CN" altLang="en-US" sz="2000" b="1" dirty="0" smtClean="0"/>
          </a:p>
          <a:p>
            <a:pPr algn="l"/>
            <a:r>
              <a:rPr lang="en-US" sz="2000" b="1" dirty="0" err="1" smtClean="0"/>
              <a:t>int</a:t>
            </a:r>
            <a:r>
              <a:rPr lang="en-US" sz="2000" b="1" dirty="0" smtClean="0"/>
              <a:t> main()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{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A = { 0 } , B = { 0 } , C = { 0 } ;   unsigned x;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"Input the elements of set A, 1-"&lt;&lt;32*N&lt;&lt;" , until input 0 :\n"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setPut</a:t>
            </a:r>
            <a:r>
              <a:rPr lang="en-US" sz="2000" b="1" dirty="0" smtClean="0"/>
              <a:t>( A );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"Input the elements of set B, 1-"&lt;&lt;32*N&lt;&lt;" , until input 0 :\n"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setPut</a:t>
            </a:r>
            <a:r>
              <a:rPr lang="en-US" sz="2000" b="1" dirty="0" smtClean="0"/>
              <a:t>( B );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"A = " ;   </a:t>
            </a:r>
            <a:r>
              <a:rPr lang="en-US" sz="2000" b="1" dirty="0" err="1" smtClean="0"/>
              <a:t>setDisplay</a:t>
            </a:r>
            <a:r>
              <a:rPr lang="en-US" sz="2000" b="1" dirty="0" smtClean="0"/>
              <a:t>( A )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"B = " ;  </a:t>
            </a:r>
            <a:r>
              <a:rPr lang="en-US" sz="2000" b="1" dirty="0" err="1" smtClean="0"/>
              <a:t>setDisplay</a:t>
            </a:r>
            <a:r>
              <a:rPr lang="en-US" sz="2000" b="1" dirty="0" smtClean="0"/>
              <a:t>( B );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"Input x: " ;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x ;   </a:t>
            </a:r>
            <a:r>
              <a:rPr lang="en-US" sz="2000" b="1" dirty="0" err="1" smtClean="0"/>
              <a:t>putX</a:t>
            </a:r>
            <a:r>
              <a:rPr lang="en-US" sz="2000" b="1" dirty="0" smtClean="0"/>
              <a:t>( A, x);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"Put " &lt;&lt; x &lt;&lt; " in A = " ;   </a:t>
            </a:r>
            <a:r>
              <a:rPr lang="en-US" sz="2000" b="1" dirty="0" err="1" smtClean="0"/>
              <a:t>setDisplay</a:t>
            </a:r>
            <a:r>
              <a:rPr lang="en-US" sz="2000" b="1" dirty="0" smtClean="0"/>
              <a:t>( A );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"C = A+B = " ;   Com( C, A, B );   </a:t>
            </a:r>
            <a:r>
              <a:rPr lang="en-US" sz="2000" b="1" dirty="0" err="1" smtClean="0"/>
              <a:t>setDisplay</a:t>
            </a:r>
            <a:r>
              <a:rPr lang="en-US" sz="2000" b="1" dirty="0" smtClean="0"/>
              <a:t>( C );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"C = A*B = " ;   </a:t>
            </a:r>
            <a:r>
              <a:rPr lang="en-US" sz="2000" b="1" dirty="0" err="1" smtClean="0"/>
              <a:t>setInt</a:t>
            </a:r>
            <a:r>
              <a:rPr lang="en-US" sz="2000" b="1" dirty="0" smtClean="0"/>
              <a:t>( C, A, B );  </a:t>
            </a:r>
            <a:r>
              <a:rPr lang="en-US" sz="2000" b="1" dirty="0" err="1" smtClean="0"/>
              <a:t>setDisplay</a:t>
            </a:r>
            <a:r>
              <a:rPr lang="en-US" sz="2000" b="1" dirty="0" smtClean="0"/>
              <a:t>( C );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"C = A-B = " ;   </a:t>
            </a:r>
            <a:r>
              <a:rPr lang="en-US" sz="2000" b="1" dirty="0" err="1" smtClean="0"/>
              <a:t>setDiff</a:t>
            </a:r>
            <a:r>
              <a:rPr lang="en-US" sz="2000" b="1" dirty="0" smtClean="0"/>
              <a:t>( C, A, B );  </a:t>
            </a:r>
            <a:r>
              <a:rPr lang="en-US" sz="2000" b="1" dirty="0" err="1" smtClean="0"/>
              <a:t>setDisplay</a:t>
            </a:r>
            <a:r>
              <a:rPr lang="en-US" sz="2000" b="1" dirty="0" smtClean="0"/>
              <a:t>( C );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if( Inc( A, B ) )	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"A &lt;= B\n"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else 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"not A &lt;= B\n"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"Input x: " ;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x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if( In( A, x ) )	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x &lt;&lt; " in A\n"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else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x &lt;&lt; " not in A\n"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}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Text Box 2"/>
          <p:cNvSpPr txBox="1">
            <a:spLocks noChangeArrowheads="1"/>
          </p:cNvSpPr>
          <p:nvPr/>
        </p:nvSpPr>
        <p:spPr bwMode="auto">
          <a:xfrm>
            <a:off x="1143000" y="2362200"/>
            <a:ext cx="71628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结构由数目固定的成员构成</a:t>
            </a:r>
          </a:p>
          <a:p>
            <a:pPr algn="l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各成员可以具有不同的数据类型</a:t>
            </a:r>
          </a:p>
          <a:p>
            <a:pPr algn="l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一个结构变量在内存占有一片连续的存储空间</a:t>
            </a:r>
            <a:endParaRPr lang="zh-CN" altLang="en-US" b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8150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687388" y="6858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5.3  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结构</a:t>
            </a:r>
            <a:endParaRPr lang="zh-CN" altLang="en-US" sz="28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6" grpId="0" autoUpdateAnimBg="0"/>
      <p:bldP spid="51815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4.  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左移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0645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按右操作数指定位数，将左操作数按位向左移动，腾空数位补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4213" y="2894013"/>
            <a:ext cx="5543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/>
              <a:t>     10&lt;&lt;2		 0000</a:t>
            </a:r>
            <a:r>
              <a:rPr lang="en-US" altLang="zh-CN" sz="2400" b="1" dirty="0">
                <a:solidFill>
                  <a:srgbClr val="0000FF"/>
                </a:solidFill>
              </a:rPr>
              <a:t>1010</a:t>
            </a:r>
            <a:r>
              <a:rPr lang="en-US" altLang="zh-CN" sz="2400" b="1" dirty="0"/>
              <a:t>&lt;&lt;2</a:t>
            </a:r>
            <a:endParaRPr lang="zh-CN" altLang="en-US" sz="2400" b="1" dirty="0"/>
          </a:p>
        </p:txBody>
      </p:sp>
      <p:sp>
        <p:nvSpPr>
          <p:cNvPr id="5" name="下箭头 4"/>
          <p:cNvSpPr>
            <a:spLocks noChangeArrowheads="1"/>
          </p:cNvSpPr>
          <p:nvPr/>
        </p:nvSpPr>
        <p:spPr bwMode="auto">
          <a:xfrm>
            <a:off x="2627313" y="3284538"/>
            <a:ext cx="360362" cy="550962"/>
          </a:xfrm>
          <a:prstGeom prst="downArrow">
            <a:avLst>
              <a:gd name="adj1" fmla="val 50000"/>
              <a:gd name="adj2" fmla="val 49970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  <a:effectLst>
            <a:prstShdw prst="shdw17" dist="63500" dir="13987806">
              <a:srgbClr val="99995C"/>
            </a:prstShdw>
          </a:effectLst>
        </p:spPr>
        <p:txBody>
          <a:bodyPr>
            <a:spAutoFit/>
          </a:bodyPr>
          <a:lstStyle/>
          <a:p>
            <a:pPr algn="l"/>
            <a:endParaRPr lang="zh-CN" altLang="en-US" b="1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1550" y="3644900"/>
            <a:ext cx="4321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/>
              <a:t> 40  		         00</a:t>
            </a:r>
            <a:r>
              <a:rPr lang="en-US" altLang="zh-CN" sz="2400" b="1" dirty="0">
                <a:solidFill>
                  <a:srgbClr val="0000FF"/>
                </a:solidFill>
              </a:rPr>
              <a:t>1010</a:t>
            </a:r>
            <a:r>
              <a:rPr lang="en-US" altLang="zh-CN" sz="2400" b="1" dirty="0"/>
              <a:t>00</a:t>
            </a:r>
            <a:endParaRPr lang="zh-CN" altLang="en-US" sz="2400" b="1" dirty="0"/>
          </a:p>
        </p:txBody>
      </p:sp>
      <p:sp>
        <p:nvSpPr>
          <p:cNvPr id="707586" name="Rectangle 2"/>
          <p:cNvSpPr>
            <a:spLocks noChangeArrowheads="1"/>
          </p:cNvSpPr>
          <p:nvPr/>
        </p:nvSpPr>
        <p:spPr bwMode="auto">
          <a:xfrm>
            <a:off x="395288" y="4005263"/>
            <a:ext cx="8280400" cy="145341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266700" algn="l">
              <a:lnSpc>
                <a:spcPct val="200000"/>
              </a:lnSpc>
              <a:defRPr/>
            </a:pPr>
            <a:r>
              <a:rPr lang="zh-CN" sz="2400" b="1" i="1" dirty="0">
                <a:latin typeface="+mn-lt"/>
                <a:ea typeface="宋体" pitchFamily="2" charset="-122"/>
              </a:rPr>
              <a:t>若有语句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err="1">
                <a:ea typeface="宋体" pitchFamily="2" charset="-122"/>
              </a:rPr>
              <a:t>cout</a:t>
            </a:r>
            <a:r>
              <a:rPr lang="en-US" altLang="zh-CN" sz="2400" b="1" dirty="0">
                <a:ea typeface="宋体" pitchFamily="2" charset="-122"/>
              </a:rPr>
              <a:t>&lt;&lt;"10&lt;&lt;2="&lt;&lt;(10&lt;&lt;2)&lt;&lt;</a:t>
            </a:r>
            <a:r>
              <a:rPr lang="en-US" altLang="zh-CN" sz="2400" b="1" dirty="0" err="1">
                <a:ea typeface="宋体" pitchFamily="2" charset="-122"/>
              </a:rPr>
              <a:t>endl</a:t>
            </a:r>
            <a:r>
              <a:rPr lang="en-US" altLang="zh-CN" sz="2400" b="1" dirty="0">
                <a:ea typeface="宋体" pitchFamily="2" charset="-122"/>
              </a:rPr>
              <a:t>;</a:t>
            </a:r>
            <a:endParaRPr lang="en-US" altLang="zh-CN" sz="2400" b="1" dirty="0">
              <a:latin typeface="+mn-lt"/>
              <a:ea typeface="宋体" pitchFamily="2" charset="-122"/>
            </a:endParaRPr>
          </a:p>
          <a:p>
            <a:pPr indent="266700" algn="l" eaLnBrk="0" hangingPunct="0">
              <a:lnSpc>
                <a:spcPct val="200000"/>
              </a:lnSpc>
              <a:defRPr/>
            </a:pPr>
            <a:r>
              <a:rPr lang="zh-CN" altLang="en-US" sz="2400" b="1" i="1" dirty="0">
                <a:latin typeface="+mn-lt"/>
                <a:ea typeface="宋体" pitchFamily="2" charset="-122"/>
              </a:rPr>
              <a:t>则显示结果为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03575" y="4914900"/>
            <a:ext cx="4824413" cy="120032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altLang="zh-CN" sz="2400" b="1">
              <a:solidFill>
                <a:srgbClr val="FFFFFF"/>
              </a:solidFill>
              <a:cs typeface="Courier New" pitchFamily="49" charset="0"/>
            </a:endParaRPr>
          </a:p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10&lt;&lt;2=40</a:t>
            </a:r>
          </a:p>
          <a:p>
            <a:pPr algn="l"/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39750" y="2319338"/>
            <a:ext cx="806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FF"/>
                </a:solidFill>
              </a:rPr>
              <a:t>对于一个整数，每左移一位就相当于乘以</a:t>
            </a:r>
            <a:r>
              <a:rPr lang="en-US" altLang="zh-CN" sz="2400" b="1">
                <a:solidFill>
                  <a:srgbClr val="0000FF"/>
                </a:solidFill>
              </a:rPr>
              <a:t>2</a:t>
            </a:r>
            <a:r>
              <a:rPr lang="zh-CN" altLang="en-US" sz="2400" b="1">
                <a:solidFill>
                  <a:srgbClr val="0000FF"/>
                </a:solidFill>
              </a:rPr>
              <a:t>（结果不溢出时）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" grpId="0"/>
      <p:bldP spid="5" grpId="0" animBg="1"/>
      <p:bldP spid="6" grpId="0"/>
      <p:bldP spid="707586" grpId="0"/>
      <p:bldP spid="8" grpId="0" animBg="1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Text Box 2"/>
          <p:cNvSpPr txBox="1">
            <a:spLocks noChangeArrowheads="1"/>
          </p:cNvSpPr>
          <p:nvPr/>
        </p:nvSpPr>
        <p:spPr bwMode="auto">
          <a:xfrm>
            <a:off x="838200" y="1268413"/>
            <a:ext cx="3810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结构类型定义形式为：</a:t>
            </a:r>
          </a:p>
          <a:p>
            <a:pPr algn="just">
              <a:lnSpc>
                <a:spcPct val="180000"/>
              </a:lnSpc>
            </a:pPr>
            <a:r>
              <a:rPr lang="zh-CN" altLang="en-US" sz="2000" b="1"/>
              <a:t>	</a:t>
            </a:r>
            <a:r>
              <a:rPr lang="en-US" altLang="zh-CN" sz="2000" b="1">
                <a:solidFill>
                  <a:srgbClr val="0000FF"/>
                </a:solidFill>
              </a:rPr>
              <a:t>struct</a:t>
            </a:r>
            <a:r>
              <a:rPr lang="en-US" altLang="zh-CN" sz="2000" b="1"/>
              <a:t>  </a:t>
            </a:r>
            <a:r>
              <a:rPr lang="zh-CN" altLang="en-US" sz="2000" b="1" i="1"/>
              <a:t>标识符</a:t>
            </a:r>
          </a:p>
          <a:p>
            <a:pPr algn="just">
              <a:lnSpc>
                <a:spcPct val="18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 </a:t>
            </a:r>
            <a:r>
              <a:rPr lang="zh-CN" altLang="en-US" sz="2000" b="1" i="1"/>
              <a:t>类型   成员</a:t>
            </a:r>
            <a:r>
              <a:rPr lang="en-US" altLang="zh-CN" sz="2000" b="1" i="1"/>
              <a:t>1 </a:t>
            </a:r>
            <a:r>
              <a:rPr lang="en-US" altLang="zh-CN" sz="2000" b="1"/>
              <a:t>;</a:t>
            </a:r>
          </a:p>
          <a:p>
            <a:pPr algn="just">
              <a:lnSpc>
                <a:spcPct val="180000"/>
              </a:lnSpc>
            </a:pPr>
            <a:r>
              <a:rPr lang="en-US" altLang="zh-CN" sz="2000" b="1" i="1"/>
              <a:t>	   </a:t>
            </a:r>
            <a:r>
              <a:rPr lang="zh-CN" altLang="en-US" sz="2000" b="1" i="1"/>
              <a:t>类型   成员</a:t>
            </a:r>
            <a:r>
              <a:rPr lang="en-US" altLang="zh-CN" sz="2000" b="1" i="1"/>
              <a:t>2 </a:t>
            </a:r>
            <a:r>
              <a:rPr lang="en-US" altLang="zh-CN" sz="2000" b="1"/>
              <a:t>;</a:t>
            </a:r>
          </a:p>
          <a:p>
            <a:pPr algn="just">
              <a:lnSpc>
                <a:spcPct val="180000"/>
              </a:lnSpc>
            </a:pPr>
            <a:r>
              <a:rPr lang="en-US" altLang="zh-CN" sz="2000" b="1" i="1"/>
              <a:t>	   …</a:t>
            </a:r>
          </a:p>
          <a:p>
            <a:pPr algn="just">
              <a:lnSpc>
                <a:spcPct val="180000"/>
              </a:lnSpc>
            </a:pPr>
            <a:r>
              <a:rPr lang="en-US" altLang="zh-CN" sz="2000" b="1" i="1"/>
              <a:t>	   </a:t>
            </a:r>
            <a:r>
              <a:rPr lang="zh-CN" altLang="en-US" sz="2000" b="1" i="1"/>
              <a:t>类型   成员</a:t>
            </a:r>
            <a:r>
              <a:rPr lang="en-US" altLang="zh-CN" sz="2000" b="1" i="1"/>
              <a:t>n </a:t>
            </a:r>
            <a:r>
              <a:rPr lang="en-US" altLang="zh-CN" sz="2000" b="1"/>
              <a:t>;</a:t>
            </a:r>
          </a:p>
          <a:p>
            <a:pPr algn="l">
              <a:lnSpc>
                <a:spcPct val="180000"/>
              </a:lnSpc>
            </a:pPr>
            <a:r>
              <a:rPr lang="en-US" altLang="zh-CN" sz="2000" b="1"/>
              <a:t>	} ;        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9174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533400"/>
            <a:ext cx="5638800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5.3.1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定义结构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19176" name="Text Box 8"/>
          <p:cNvSpPr txBox="1">
            <a:spLocks noChangeArrowheads="1"/>
          </p:cNvSpPr>
          <p:nvPr/>
        </p:nvSpPr>
        <p:spPr bwMode="auto">
          <a:xfrm>
            <a:off x="5181600" y="1371600"/>
            <a:ext cx="3200400" cy="3749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00FF"/>
                </a:solidFill>
              </a:rPr>
              <a:t>例：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struct  </a:t>
            </a:r>
            <a:r>
              <a:rPr lang="en-US" altLang="zh-CN" sz="2000" b="1">
                <a:solidFill>
                  <a:srgbClr val="CC0000"/>
                </a:solidFill>
              </a:rPr>
              <a:t>employee</a:t>
            </a:r>
            <a:r>
              <a:rPr lang="en-US" altLang="zh-CN" sz="2000"/>
              <a:t>  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{  char  name [ 10 ]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long  code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double  salary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char address [ 50 ]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char  phone [ 20 ]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} ;</a:t>
            </a:r>
          </a:p>
        </p:txBody>
      </p:sp>
      <p:sp>
        <p:nvSpPr>
          <p:cNvPr id="519177" name="Oval 9"/>
          <p:cNvSpPr>
            <a:spLocks noChangeArrowheads="1"/>
          </p:cNvSpPr>
          <p:nvPr/>
        </p:nvSpPr>
        <p:spPr bwMode="auto">
          <a:xfrm>
            <a:off x="2590800" y="1916113"/>
            <a:ext cx="9144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178" name="Oval 10"/>
          <p:cNvSpPr>
            <a:spLocks noChangeArrowheads="1"/>
          </p:cNvSpPr>
          <p:nvPr/>
        </p:nvSpPr>
        <p:spPr bwMode="auto">
          <a:xfrm>
            <a:off x="5867400" y="1916113"/>
            <a:ext cx="11430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9185" name="Group 17"/>
          <p:cNvGrpSpPr>
            <a:grpSpLocks/>
          </p:cNvGrpSpPr>
          <p:nvPr/>
        </p:nvGrpSpPr>
        <p:grpSpPr bwMode="auto">
          <a:xfrm>
            <a:off x="4067175" y="2349500"/>
            <a:ext cx="1828800" cy="2087563"/>
            <a:chOff x="2562" y="1480"/>
            <a:chExt cx="1152" cy="1315"/>
          </a:xfrm>
        </p:grpSpPr>
        <p:sp>
          <p:nvSpPr>
            <p:cNvPr id="519180" name="AutoShape 12"/>
            <p:cNvSpPr>
              <a:spLocks/>
            </p:cNvSpPr>
            <p:nvPr/>
          </p:nvSpPr>
          <p:spPr bwMode="auto">
            <a:xfrm>
              <a:off x="2802" y="2411"/>
              <a:ext cx="912" cy="384"/>
            </a:xfrm>
            <a:prstGeom prst="borderCallout2">
              <a:avLst>
                <a:gd name="adj1" fmla="val 18750"/>
                <a:gd name="adj2" fmla="val -5264"/>
                <a:gd name="adj3" fmla="val 18750"/>
                <a:gd name="adj4" fmla="val -28181"/>
                <a:gd name="adj5" fmla="val -214843"/>
                <a:gd name="adj6" fmla="val -101426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800" b="1" dirty="0"/>
                <a:t>类型名</a:t>
              </a:r>
            </a:p>
          </p:txBody>
        </p:sp>
        <p:sp>
          <p:nvSpPr>
            <p:cNvPr id="519181" name="Line 13"/>
            <p:cNvSpPr>
              <a:spLocks noChangeShapeType="1"/>
            </p:cNvSpPr>
            <p:nvPr/>
          </p:nvSpPr>
          <p:spPr bwMode="auto">
            <a:xfrm flipV="1">
              <a:off x="2562" y="1480"/>
              <a:ext cx="1134" cy="9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oval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9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1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1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9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9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0" grpId="0" autoUpdateAnimBg="0"/>
      <p:bldP spid="519174" grpId="0" build="p" autoUpdateAnimBg="0" advAuto="1000"/>
      <p:bldP spid="519176" grpId="0" autoUpdateAnimBg="0"/>
      <p:bldP spid="519177" grpId="0" animBg="1"/>
      <p:bldP spid="51917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7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533400"/>
            <a:ext cx="5638800" cy="609600"/>
          </a:xfrm>
          <a:prstGeom prst="rect">
            <a:avLst/>
          </a:prstGeom>
        </p:spPr>
        <p:txBody>
          <a:bodyPr/>
          <a:lstStyle/>
          <a:p>
            <a:pPr algn="l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5.3.1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定义结构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0199" name="Text Box 7"/>
          <p:cNvSpPr txBox="1">
            <a:spLocks noChangeArrowheads="1"/>
          </p:cNvSpPr>
          <p:nvPr/>
        </p:nvSpPr>
        <p:spPr bwMode="auto">
          <a:xfrm>
            <a:off x="5181600" y="1371600"/>
            <a:ext cx="3200400" cy="3749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00FF"/>
                </a:solidFill>
              </a:rPr>
              <a:t>例：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struct  </a:t>
            </a:r>
            <a:r>
              <a:rPr lang="en-US" altLang="zh-CN" sz="2000" b="1">
                <a:solidFill>
                  <a:srgbClr val="CC0000"/>
                </a:solidFill>
              </a:rPr>
              <a:t>employee</a:t>
            </a:r>
            <a:r>
              <a:rPr lang="en-US" altLang="zh-CN" sz="2000"/>
              <a:t>  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{  char  name [ 10 ]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long  code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double  salary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char address [ 50 ]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char  phone [ 20 ]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} ;</a:t>
            </a:r>
          </a:p>
        </p:txBody>
      </p:sp>
      <p:sp>
        <p:nvSpPr>
          <p:cNvPr id="520200" name="Text Box 8"/>
          <p:cNvSpPr txBox="1">
            <a:spLocks noChangeArrowheads="1"/>
          </p:cNvSpPr>
          <p:nvPr/>
        </p:nvSpPr>
        <p:spPr bwMode="auto">
          <a:xfrm>
            <a:off x="804863" y="1844675"/>
            <a:ext cx="425608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可以用不同方法定义一个结构变量</a:t>
            </a:r>
          </a:p>
        </p:txBody>
      </p:sp>
      <p:sp>
        <p:nvSpPr>
          <p:cNvPr id="520201" name="Text Box 9"/>
          <p:cNvSpPr txBox="1">
            <a:spLocks noChangeArrowheads="1"/>
          </p:cNvSpPr>
          <p:nvPr/>
        </p:nvSpPr>
        <p:spPr bwMode="auto">
          <a:xfrm>
            <a:off x="804863" y="2439988"/>
            <a:ext cx="34067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 sz="2000" b="1"/>
              <a:t>(1)  </a:t>
            </a:r>
            <a:r>
              <a:rPr lang="zh-CN" altLang="en-US" sz="2000" b="1"/>
              <a:t>声明类型之后声明变量</a:t>
            </a:r>
          </a:p>
        </p:txBody>
      </p:sp>
      <p:sp>
        <p:nvSpPr>
          <p:cNvPr id="520202" name="Rectangle 10"/>
          <p:cNvSpPr>
            <a:spLocks noChangeArrowheads="1"/>
          </p:cNvSpPr>
          <p:nvPr/>
        </p:nvSpPr>
        <p:spPr bwMode="auto">
          <a:xfrm>
            <a:off x="4953000" y="5135563"/>
            <a:ext cx="4208463" cy="427037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employee  </a:t>
            </a:r>
            <a:r>
              <a:rPr lang="en-US" altLang="zh-CN" sz="2000" b="1"/>
              <a:t>worker1, worker2, *Emp</a:t>
            </a:r>
            <a:r>
              <a:rPr lang="en-US" altLang="zh-CN" sz="2000" b="1">
                <a:solidFill>
                  <a:srgbClr val="CC0000"/>
                </a:solidFill>
              </a:rPr>
              <a:t> </a:t>
            </a:r>
            <a:r>
              <a:rPr lang="en-US" altLang="zh-CN" sz="2000" b="1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75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125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5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"/>
                                        <p:tgtEl>
                                          <p:spTgt spid="52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00" grpId="0" autoUpdateAnimBg="0"/>
      <p:bldP spid="520201" grpId="0" autoUpdateAnimBg="0"/>
      <p:bldP spid="520202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2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533400"/>
            <a:ext cx="5638800" cy="609600"/>
          </a:xfrm>
          <a:prstGeom prst="rect">
            <a:avLst/>
          </a:prstGeom>
        </p:spPr>
        <p:txBody>
          <a:bodyPr/>
          <a:lstStyle/>
          <a:p>
            <a:pPr algn="l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5.3.1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定义结构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1223" name="Text Box 7"/>
          <p:cNvSpPr txBox="1">
            <a:spLocks noChangeArrowheads="1"/>
          </p:cNvSpPr>
          <p:nvPr/>
        </p:nvSpPr>
        <p:spPr bwMode="auto">
          <a:xfrm>
            <a:off x="5181600" y="1371600"/>
            <a:ext cx="3200400" cy="3749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00FF"/>
                </a:solidFill>
              </a:rPr>
              <a:t>例：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struct  </a:t>
            </a:r>
            <a:r>
              <a:rPr lang="en-US" altLang="zh-CN" sz="2000" b="1">
                <a:solidFill>
                  <a:srgbClr val="CC0000"/>
                </a:solidFill>
              </a:rPr>
              <a:t>employee</a:t>
            </a:r>
            <a:r>
              <a:rPr lang="en-US" altLang="zh-CN" sz="2000"/>
              <a:t>  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{  char  name [ 10 ]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long  code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double  salary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char address [ 50 ]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char  phone [ 20 ]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} ;</a:t>
            </a:r>
          </a:p>
        </p:txBody>
      </p:sp>
      <p:sp>
        <p:nvSpPr>
          <p:cNvPr id="521224" name="Text Box 8"/>
          <p:cNvSpPr txBox="1">
            <a:spLocks noChangeArrowheads="1"/>
          </p:cNvSpPr>
          <p:nvPr/>
        </p:nvSpPr>
        <p:spPr bwMode="auto">
          <a:xfrm>
            <a:off x="804863" y="1844675"/>
            <a:ext cx="425608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可以用不同方法定义一个结构变量</a:t>
            </a:r>
          </a:p>
        </p:txBody>
      </p:sp>
      <p:sp>
        <p:nvSpPr>
          <p:cNvPr id="521225" name="Text Box 9"/>
          <p:cNvSpPr txBox="1">
            <a:spLocks noChangeArrowheads="1"/>
          </p:cNvSpPr>
          <p:nvPr/>
        </p:nvSpPr>
        <p:spPr bwMode="auto">
          <a:xfrm>
            <a:off x="804863" y="2439988"/>
            <a:ext cx="34067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 sz="2000" b="1"/>
              <a:t>(1)  </a:t>
            </a:r>
            <a:r>
              <a:rPr lang="zh-CN" altLang="en-US" sz="2000" b="1"/>
              <a:t>声明类型之后声明变量</a:t>
            </a:r>
          </a:p>
        </p:txBody>
      </p:sp>
      <p:sp>
        <p:nvSpPr>
          <p:cNvPr id="521226" name="Rectangle 10"/>
          <p:cNvSpPr>
            <a:spLocks noChangeArrowheads="1"/>
          </p:cNvSpPr>
          <p:nvPr/>
        </p:nvSpPr>
        <p:spPr bwMode="auto">
          <a:xfrm>
            <a:off x="5405438" y="4676775"/>
            <a:ext cx="3067050" cy="457200"/>
          </a:xfrm>
          <a:prstGeom prst="rect">
            <a:avLst/>
          </a:prstGeom>
          <a:solidFill>
            <a:srgbClr val="CCEC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/>
              <a:t>worker1, worker2, *Emp</a:t>
            </a:r>
            <a:r>
              <a:rPr lang="en-US" altLang="zh-CN" sz="2000" b="1">
                <a:solidFill>
                  <a:srgbClr val="CC0000"/>
                </a:solidFill>
              </a:rPr>
              <a:t> </a:t>
            </a:r>
            <a:r>
              <a:rPr lang="en-US" altLang="zh-CN" sz="2000" b="1"/>
              <a:t>;</a:t>
            </a:r>
          </a:p>
        </p:txBody>
      </p:sp>
      <p:sp>
        <p:nvSpPr>
          <p:cNvPr id="521227" name="Text Box 11"/>
          <p:cNvSpPr txBox="1">
            <a:spLocks noChangeArrowheads="1"/>
          </p:cNvSpPr>
          <p:nvPr/>
        </p:nvSpPr>
        <p:spPr bwMode="auto">
          <a:xfrm>
            <a:off x="804863" y="2973388"/>
            <a:ext cx="37671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 sz="2000" b="1"/>
              <a:t>(2)  </a:t>
            </a:r>
            <a:r>
              <a:rPr lang="zh-CN" altLang="en-US" sz="2000" b="1"/>
              <a:t>声明类型的同时声明变量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5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75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6" grpId="0" animBg="1" autoUpdateAnimBg="0"/>
      <p:bldP spid="521227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533400"/>
            <a:ext cx="5638800" cy="609600"/>
          </a:xfrm>
          <a:prstGeom prst="rect">
            <a:avLst/>
          </a:prstGeom>
        </p:spPr>
        <p:txBody>
          <a:bodyPr/>
          <a:lstStyle/>
          <a:p>
            <a:pPr algn="l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5.3.1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定义结构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2247" name="Text Box 7"/>
          <p:cNvSpPr txBox="1">
            <a:spLocks noChangeArrowheads="1"/>
          </p:cNvSpPr>
          <p:nvPr/>
        </p:nvSpPr>
        <p:spPr bwMode="auto">
          <a:xfrm>
            <a:off x="5181600" y="1371600"/>
            <a:ext cx="3200400" cy="3749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00FF"/>
                </a:solidFill>
              </a:rPr>
              <a:t>例：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struct  </a:t>
            </a:r>
            <a:r>
              <a:rPr lang="en-US" altLang="zh-CN" sz="2000" b="1">
                <a:solidFill>
                  <a:srgbClr val="CC0000"/>
                </a:solidFill>
              </a:rPr>
              <a:t>employee</a:t>
            </a:r>
            <a:r>
              <a:rPr lang="en-US" altLang="zh-CN" sz="2000"/>
              <a:t>  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{  char  name [ 10 ]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long  code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double  salary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char address [ 50 ]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char  phone [ 20 ]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} ;</a:t>
            </a:r>
          </a:p>
        </p:txBody>
      </p:sp>
      <p:sp>
        <p:nvSpPr>
          <p:cNvPr id="522248" name="Text Box 8"/>
          <p:cNvSpPr txBox="1">
            <a:spLocks noChangeArrowheads="1"/>
          </p:cNvSpPr>
          <p:nvPr/>
        </p:nvSpPr>
        <p:spPr bwMode="auto">
          <a:xfrm>
            <a:off x="804863" y="1844675"/>
            <a:ext cx="425608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可以用不同方法定义一个结构变量</a:t>
            </a:r>
          </a:p>
        </p:txBody>
      </p:sp>
      <p:sp>
        <p:nvSpPr>
          <p:cNvPr id="522249" name="Text Box 9"/>
          <p:cNvSpPr txBox="1">
            <a:spLocks noChangeArrowheads="1"/>
          </p:cNvSpPr>
          <p:nvPr/>
        </p:nvSpPr>
        <p:spPr bwMode="auto">
          <a:xfrm>
            <a:off x="804863" y="2439988"/>
            <a:ext cx="32623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 sz="2000" b="1"/>
              <a:t>(1)  </a:t>
            </a:r>
            <a:r>
              <a:rPr lang="zh-CN" altLang="en-US" sz="2000" b="1"/>
              <a:t>声明类型之后声明变量</a:t>
            </a:r>
          </a:p>
        </p:txBody>
      </p:sp>
      <p:sp>
        <p:nvSpPr>
          <p:cNvPr id="522250" name="Rectangle 10"/>
          <p:cNvSpPr>
            <a:spLocks noChangeArrowheads="1"/>
          </p:cNvSpPr>
          <p:nvPr/>
        </p:nvSpPr>
        <p:spPr bwMode="auto">
          <a:xfrm>
            <a:off x="5405438" y="4676775"/>
            <a:ext cx="3067050" cy="457200"/>
          </a:xfrm>
          <a:prstGeom prst="rect">
            <a:avLst/>
          </a:prstGeom>
          <a:solidFill>
            <a:srgbClr val="FFCC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/>
              <a:t>worker1, worker2, *Emp</a:t>
            </a:r>
            <a:r>
              <a:rPr lang="en-US" altLang="zh-CN" sz="2000" b="1">
                <a:solidFill>
                  <a:srgbClr val="CC0000"/>
                </a:solidFill>
              </a:rPr>
              <a:t> </a:t>
            </a:r>
            <a:r>
              <a:rPr lang="en-US" altLang="zh-CN" sz="2000" b="1"/>
              <a:t>;</a:t>
            </a:r>
          </a:p>
        </p:txBody>
      </p:sp>
      <p:sp>
        <p:nvSpPr>
          <p:cNvPr id="522251" name="Text Box 11"/>
          <p:cNvSpPr txBox="1">
            <a:spLocks noChangeArrowheads="1"/>
          </p:cNvSpPr>
          <p:nvPr/>
        </p:nvSpPr>
        <p:spPr bwMode="auto">
          <a:xfrm>
            <a:off x="804863" y="2973388"/>
            <a:ext cx="37671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 sz="2000" b="1"/>
              <a:t>(2)  </a:t>
            </a:r>
            <a:r>
              <a:rPr lang="zh-CN" altLang="en-US" sz="2000" b="1"/>
              <a:t>声明类型的同时声明变量</a:t>
            </a:r>
          </a:p>
        </p:txBody>
      </p:sp>
      <p:sp>
        <p:nvSpPr>
          <p:cNvPr id="522252" name="Text Box 12"/>
          <p:cNvSpPr txBox="1">
            <a:spLocks noChangeArrowheads="1"/>
          </p:cNvSpPr>
          <p:nvPr/>
        </p:nvSpPr>
        <p:spPr bwMode="auto">
          <a:xfrm>
            <a:off x="803275" y="3506788"/>
            <a:ext cx="33369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 sz="2000" b="1"/>
              <a:t>(3)  </a:t>
            </a:r>
            <a:r>
              <a:rPr lang="zh-CN" altLang="en-US" sz="2000" b="1"/>
              <a:t>直接声明结构类型变量</a:t>
            </a:r>
          </a:p>
        </p:txBody>
      </p:sp>
      <p:sp useBgFill="1">
        <p:nvSpPr>
          <p:cNvPr id="522253" name="Rectangle 13"/>
          <p:cNvSpPr>
            <a:spLocks noChangeArrowheads="1"/>
          </p:cNvSpPr>
          <p:nvPr/>
        </p:nvSpPr>
        <p:spPr bwMode="auto">
          <a:xfrm>
            <a:off x="5867400" y="1981200"/>
            <a:ext cx="13716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54" name="AutoShape 14"/>
          <p:cNvSpPr>
            <a:spLocks/>
          </p:cNvSpPr>
          <p:nvPr/>
        </p:nvSpPr>
        <p:spPr bwMode="auto">
          <a:xfrm>
            <a:off x="755650" y="4149725"/>
            <a:ext cx="3581400" cy="990600"/>
          </a:xfrm>
          <a:prstGeom prst="borderCallout2">
            <a:avLst>
              <a:gd name="adj1" fmla="val 11537"/>
              <a:gd name="adj2" fmla="val 102130"/>
              <a:gd name="adj3" fmla="val 11537"/>
              <a:gd name="adj4" fmla="val 114361"/>
              <a:gd name="adj5" fmla="val -184134"/>
              <a:gd name="adj6" fmla="val 15461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b="1"/>
              <a:t>注意</a:t>
            </a:r>
          </a:p>
          <a:p>
            <a:pPr>
              <a:lnSpc>
                <a:spcPct val="130000"/>
              </a:lnSpc>
            </a:pPr>
            <a:r>
              <a:rPr lang="zh-CN" altLang="en-US" sz="2000" b="1"/>
              <a:t>此时没有了结构类型标识符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52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"/>
                                        <p:tgtEl>
                                          <p:spTgt spid="52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50" grpId="0" animBg="1" autoUpdateAnimBg="0"/>
      <p:bldP spid="522252" grpId="0" autoUpdateAnimBg="0"/>
      <p:bldP spid="522253" grpId="0" animBg="1"/>
      <p:bldP spid="522254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9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533400"/>
            <a:ext cx="5638800" cy="609600"/>
          </a:xfrm>
          <a:prstGeom prst="rect">
            <a:avLst/>
          </a:prstGeom>
        </p:spPr>
        <p:txBody>
          <a:bodyPr/>
          <a:lstStyle/>
          <a:p>
            <a:pPr algn="l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5.3.1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定义结构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3271" name="Text Box 7"/>
          <p:cNvSpPr txBox="1">
            <a:spLocks noChangeArrowheads="1"/>
          </p:cNvSpPr>
          <p:nvPr/>
        </p:nvSpPr>
        <p:spPr bwMode="auto">
          <a:xfrm>
            <a:off x="5181600" y="1371600"/>
            <a:ext cx="3200400" cy="3749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 dirty="0">
                <a:solidFill>
                  <a:srgbClr val="0000FF"/>
                </a:solidFill>
              </a:rPr>
              <a:t>例：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 </a:t>
            </a:r>
            <a:r>
              <a:rPr lang="en-US" altLang="zh-CN" sz="2000" b="1" dirty="0"/>
              <a:t>employee</a:t>
            </a:r>
            <a:r>
              <a:rPr lang="en-US" altLang="zh-CN" sz="2000" dirty="0"/>
              <a:t>  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{  char  name [ 10 ]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    long  code ;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    double  salary ;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    char address [ 50 ]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    char  phone [ 20 ]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} ;</a:t>
            </a:r>
          </a:p>
        </p:txBody>
      </p:sp>
      <p:sp>
        <p:nvSpPr>
          <p:cNvPr id="523272" name="Rectangle 8"/>
          <p:cNvSpPr>
            <a:spLocks noChangeArrowheads="1"/>
          </p:cNvSpPr>
          <p:nvPr/>
        </p:nvSpPr>
        <p:spPr bwMode="auto">
          <a:xfrm>
            <a:off x="5160963" y="5105400"/>
            <a:ext cx="3338512" cy="762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/>
              <a:t>employee</a:t>
            </a:r>
            <a:r>
              <a:rPr lang="en-US" altLang="zh-CN" sz="2000"/>
              <a:t>  worker1, worker2,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   *Emp = &amp;worker1 ;</a:t>
            </a:r>
          </a:p>
        </p:txBody>
      </p:sp>
      <p:sp>
        <p:nvSpPr>
          <p:cNvPr id="523273" name="Text Box 9"/>
          <p:cNvSpPr txBox="1">
            <a:spLocks noChangeArrowheads="1"/>
          </p:cNvSpPr>
          <p:nvPr/>
        </p:nvSpPr>
        <p:spPr bwMode="auto">
          <a:xfrm>
            <a:off x="762000" y="1628775"/>
            <a:ext cx="10175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FF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说明</a:t>
            </a:r>
          </a:p>
        </p:txBody>
      </p:sp>
      <p:sp>
        <p:nvSpPr>
          <p:cNvPr id="523274" name="Text Box 10"/>
          <p:cNvSpPr txBox="1">
            <a:spLocks noChangeArrowheads="1"/>
          </p:cNvSpPr>
          <p:nvPr/>
        </p:nvSpPr>
        <p:spPr bwMode="auto">
          <a:xfrm>
            <a:off x="838200" y="2192338"/>
            <a:ext cx="394970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/>
              <a:t>(1)  </a:t>
            </a:r>
            <a:r>
              <a:rPr lang="zh-CN" altLang="en-US" sz="2000" b="1"/>
              <a:t>结构变量占有一片连续内存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      空间，具有结构类型的特征</a:t>
            </a:r>
          </a:p>
        </p:txBody>
      </p:sp>
      <p:grpSp>
        <p:nvGrpSpPr>
          <p:cNvPr id="523275" name="Group 11"/>
          <p:cNvGrpSpPr>
            <a:grpSpLocks/>
          </p:cNvGrpSpPr>
          <p:nvPr/>
        </p:nvGrpSpPr>
        <p:grpSpPr bwMode="auto">
          <a:xfrm>
            <a:off x="990600" y="3284538"/>
            <a:ext cx="3352800" cy="2652712"/>
            <a:chOff x="624" y="2505"/>
            <a:chExt cx="2112" cy="1671"/>
          </a:xfrm>
        </p:grpSpPr>
        <p:grpSp>
          <p:nvGrpSpPr>
            <p:cNvPr id="523276" name="Group 12"/>
            <p:cNvGrpSpPr>
              <a:grpSpLocks/>
            </p:cNvGrpSpPr>
            <p:nvPr/>
          </p:nvGrpSpPr>
          <p:grpSpPr bwMode="auto">
            <a:xfrm>
              <a:off x="1488" y="2730"/>
              <a:ext cx="1248" cy="1446"/>
              <a:chOff x="1440" y="2448"/>
              <a:chExt cx="1248" cy="1446"/>
            </a:xfrm>
          </p:grpSpPr>
          <p:grpSp>
            <p:nvGrpSpPr>
              <p:cNvPr id="523277" name="Group 13"/>
              <p:cNvGrpSpPr>
                <a:grpSpLocks/>
              </p:cNvGrpSpPr>
              <p:nvPr/>
            </p:nvGrpSpPr>
            <p:grpSpPr bwMode="auto">
              <a:xfrm>
                <a:off x="1440" y="2448"/>
                <a:ext cx="1248" cy="1440"/>
                <a:chOff x="1440" y="2448"/>
                <a:chExt cx="1248" cy="1440"/>
              </a:xfrm>
            </p:grpSpPr>
            <p:sp>
              <p:nvSpPr>
                <p:cNvPr id="523278" name="Rectangle 14"/>
                <p:cNvSpPr>
                  <a:spLocks noChangeArrowheads="1"/>
                </p:cNvSpPr>
                <p:nvPr/>
              </p:nvSpPr>
              <p:spPr bwMode="auto">
                <a:xfrm>
                  <a:off x="1440" y="2448"/>
                  <a:ext cx="1248" cy="144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3279" name="Line 15"/>
                <p:cNvSpPr>
                  <a:spLocks noChangeShapeType="1"/>
                </p:cNvSpPr>
                <p:nvPr/>
              </p:nvSpPr>
              <p:spPr bwMode="auto">
                <a:xfrm>
                  <a:off x="1440" y="2735"/>
                  <a:ext cx="1248" cy="1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3280" name="Line 16"/>
                <p:cNvSpPr>
                  <a:spLocks noChangeShapeType="1"/>
                </p:cNvSpPr>
                <p:nvPr/>
              </p:nvSpPr>
              <p:spPr bwMode="auto">
                <a:xfrm>
                  <a:off x="1440" y="3023"/>
                  <a:ext cx="1248" cy="1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3281" name="Line 17"/>
                <p:cNvSpPr>
                  <a:spLocks noChangeShapeType="1"/>
                </p:cNvSpPr>
                <p:nvPr/>
              </p:nvSpPr>
              <p:spPr bwMode="auto">
                <a:xfrm>
                  <a:off x="1440" y="3311"/>
                  <a:ext cx="1248" cy="1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3282" name="Line 18"/>
                <p:cNvSpPr>
                  <a:spLocks noChangeShapeType="1"/>
                </p:cNvSpPr>
                <p:nvPr/>
              </p:nvSpPr>
              <p:spPr bwMode="auto">
                <a:xfrm>
                  <a:off x="1440" y="3600"/>
                  <a:ext cx="1248" cy="0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23283" name="Text Box 19"/>
              <p:cNvSpPr txBox="1">
                <a:spLocks noChangeArrowheads="1"/>
              </p:cNvSpPr>
              <p:nvPr/>
            </p:nvSpPr>
            <p:spPr bwMode="auto">
              <a:xfrm>
                <a:off x="1652" y="2448"/>
                <a:ext cx="782" cy="144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1800"/>
                  <a:t>Wang Li</a:t>
                </a:r>
              </a:p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1800"/>
                  <a:t>991083456</a:t>
                </a:r>
              </a:p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1800"/>
                  <a:t>1200.5</a:t>
                </a:r>
              </a:p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1800"/>
                  <a:t>guang zhou</a:t>
                </a:r>
              </a:p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1800"/>
                  <a:t>87111111</a:t>
                </a:r>
              </a:p>
            </p:txBody>
          </p:sp>
        </p:grpSp>
        <p:sp>
          <p:nvSpPr>
            <p:cNvPr id="523284" name="Rectangle 20"/>
            <p:cNvSpPr>
              <a:spLocks noChangeArrowheads="1"/>
            </p:cNvSpPr>
            <p:nvPr/>
          </p:nvSpPr>
          <p:spPr bwMode="auto">
            <a:xfrm>
              <a:off x="1440" y="2505"/>
              <a:ext cx="5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worker1</a:t>
              </a:r>
            </a:p>
          </p:txBody>
        </p:sp>
        <p:grpSp>
          <p:nvGrpSpPr>
            <p:cNvPr id="523285" name="Group 21"/>
            <p:cNvGrpSpPr>
              <a:grpSpLocks/>
            </p:cNvGrpSpPr>
            <p:nvPr/>
          </p:nvGrpSpPr>
          <p:grpSpPr bwMode="auto">
            <a:xfrm>
              <a:off x="624" y="2736"/>
              <a:ext cx="864" cy="144"/>
              <a:chOff x="720" y="2640"/>
              <a:chExt cx="864" cy="144"/>
            </a:xfrm>
          </p:grpSpPr>
          <p:sp>
            <p:nvSpPr>
              <p:cNvPr id="523286" name="Rectangle 22"/>
              <p:cNvSpPr>
                <a:spLocks noChangeArrowheads="1"/>
              </p:cNvSpPr>
              <p:nvPr/>
            </p:nvSpPr>
            <p:spPr bwMode="auto">
              <a:xfrm>
                <a:off x="720" y="2640"/>
                <a:ext cx="480" cy="14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287" name="Line 23"/>
              <p:cNvSpPr>
                <a:spLocks noChangeShapeType="1"/>
              </p:cNvSpPr>
              <p:nvPr/>
            </p:nvSpPr>
            <p:spPr bwMode="auto">
              <a:xfrm>
                <a:off x="1104" y="2712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3288" name="Text Box 24"/>
            <p:cNvSpPr txBox="1">
              <a:spLocks noChangeArrowheads="1"/>
            </p:cNvSpPr>
            <p:nvPr/>
          </p:nvSpPr>
          <p:spPr bwMode="auto">
            <a:xfrm>
              <a:off x="662" y="2505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Emp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"/>
                                        <p:tgtEl>
                                          <p:spTgt spid="52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15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523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75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523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73" grpId="0" autoUpdateAnimBg="0"/>
      <p:bldP spid="523274" grpId="0" build="p" autoUpdateAnimBg="0" advAuto="100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3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533400"/>
            <a:ext cx="5638800" cy="609600"/>
          </a:xfrm>
          <a:prstGeom prst="rect">
            <a:avLst/>
          </a:prstGeom>
        </p:spPr>
        <p:txBody>
          <a:bodyPr/>
          <a:lstStyle/>
          <a:p>
            <a:pPr algn="l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5.3.1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定义结构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762000" y="1628775"/>
            <a:ext cx="10175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FF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说明</a:t>
            </a:r>
          </a:p>
        </p:txBody>
      </p:sp>
      <p:sp>
        <p:nvSpPr>
          <p:cNvPr id="524296" name="Text Box 8"/>
          <p:cNvSpPr txBox="1">
            <a:spLocks noChangeArrowheads="1"/>
          </p:cNvSpPr>
          <p:nvPr/>
        </p:nvSpPr>
        <p:spPr bwMode="auto">
          <a:xfrm>
            <a:off x="838200" y="2141538"/>
            <a:ext cx="4310063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/>
              <a:t>(2)  </a:t>
            </a:r>
            <a:r>
              <a:rPr lang="zh-CN" altLang="en-US" sz="2000" b="1"/>
              <a:t>一个结构类型的成员</a:t>
            </a:r>
            <a:endParaRPr lang="en-US" altLang="en-US" sz="2000" b="1"/>
          </a:p>
          <a:p>
            <a:pPr algn="l">
              <a:lnSpc>
                <a:spcPct val="150000"/>
              </a:lnSpc>
            </a:pPr>
            <a:r>
              <a:rPr lang="en-US" altLang="en-US" sz="2000" b="1"/>
              <a:t>       </a:t>
            </a:r>
            <a:r>
              <a:rPr lang="zh-CN" altLang="en-US" sz="2000" b="1"/>
              <a:t>可以是另一个已定义的结构类型</a:t>
            </a:r>
          </a:p>
        </p:txBody>
      </p:sp>
      <p:sp>
        <p:nvSpPr>
          <p:cNvPr id="524297" name="Text Box 9"/>
          <p:cNvSpPr txBox="1">
            <a:spLocks noChangeArrowheads="1"/>
          </p:cNvSpPr>
          <p:nvPr/>
        </p:nvSpPr>
        <p:spPr bwMode="auto">
          <a:xfrm>
            <a:off x="5562600" y="1066800"/>
            <a:ext cx="2819400" cy="5251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struct  </a:t>
            </a:r>
            <a:r>
              <a:rPr lang="en-US" altLang="zh-CN" sz="2000" b="1">
                <a:solidFill>
                  <a:srgbClr val="CC0000"/>
                </a:solidFill>
              </a:rPr>
              <a:t>date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{  int  month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int  day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int  year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}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struct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{  char  name [ 10 ]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CC0000"/>
                </a:solidFill>
              </a:rPr>
              <a:t>date </a:t>
            </a:r>
            <a:r>
              <a:rPr lang="en-US" altLang="zh-CN" sz="2000">
                <a:solidFill>
                  <a:srgbClr val="CC0000"/>
                </a:solidFill>
              </a:rPr>
              <a:t> </a:t>
            </a:r>
            <a:r>
              <a:rPr lang="en-US" altLang="zh-CN" sz="2000" b="1" i="1"/>
              <a:t>birthday</a:t>
            </a:r>
            <a:r>
              <a:rPr lang="en-US" altLang="zh-CN" sz="2000">
                <a:solidFill>
                  <a:srgbClr val="CC0000"/>
                </a:solidFill>
              </a:rPr>
              <a:t> </a:t>
            </a:r>
            <a:r>
              <a:rPr lang="en-US" altLang="zh-CN" sz="2000"/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long  code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double  salary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char address [ 50 ]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char  phone [ 11 ]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}  worker1, worker2 ;</a:t>
            </a:r>
            <a:endParaRPr lang="en-US" altLang="zh-CN" sz="2000">
              <a:solidFill>
                <a:srgbClr val="CC0000"/>
              </a:solidFill>
            </a:endParaRPr>
          </a:p>
        </p:txBody>
      </p:sp>
      <p:sp>
        <p:nvSpPr>
          <p:cNvPr id="524298" name="Text Box 10"/>
          <p:cNvSpPr txBox="1">
            <a:spLocks noChangeArrowheads="1"/>
          </p:cNvSpPr>
          <p:nvPr/>
        </p:nvSpPr>
        <p:spPr bwMode="auto">
          <a:xfrm>
            <a:off x="1066800" y="3436938"/>
            <a:ext cx="4010025" cy="1463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/>
              <a:t>例如</a:t>
            </a:r>
            <a:r>
              <a:rPr lang="en-US" altLang="zh-CN" sz="2000" b="1"/>
              <a:t>: 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/>
              <a:t>    </a:t>
            </a:r>
            <a:r>
              <a:rPr lang="zh-CN" altLang="en-US" sz="2000" b="1"/>
              <a:t>为职工结构添加出生日期信息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    类型和变量声明为</a:t>
            </a:r>
            <a:r>
              <a:rPr lang="en-US" altLang="zh-CN" sz="2000" b="1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52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524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95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75"/>
                                        <p:tgtEl>
                                          <p:spTgt spid="524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75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75"/>
                                        <p:tgtEl>
                                          <p:spTgt spid="524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15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75"/>
                                        <p:tgtEl>
                                          <p:spTgt spid="524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2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6" grpId="0" build="p" autoUpdateAnimBg="0" advAuto="1000"/>
      <p:bldP spid="524297" grpId="0" autoUpdateAnimBg="0"/>
      <p:bldP spid="524298" grpId="0" build="p" autoUpdateAnimBg="0" advAuto="100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406" name="Rectangle 14"/>
          <p:cNvSpPr>
            <a:spLocks noChangeArrowheads="1"/>
          </p:cNvSpPr>
          <p:nvPr/>
        </p:nvSpPr>
        <p:spPr bwMode="auto">
          <a:xfrm>
            <a:off x="5875338" y="4581525"/>
            <a:ext cx="1516062" cy="3667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person </a:t>
            </a:r>
            <a:r>
              <a:rPr lang="en-US" altLang="zh-CN" sz="2000" b="1" i="1"/>
              <a:t> son</a:t>
            </a:r>
            <a:r>
              <a:rPr lang="en-US" altLang="zh-CN" sz="2000" b="1">
                <a:solidFill>
                  <a:srgbClr val="CC0000"/>
                </a:solidFill>
              </a:rPr>
              <a:t> </a:t>
            </a:r>
            <a:r>
              <a:rPr lang="en-US" altLang="zh-CN" sz="2000"/>
              <a:t>;</a:t>
            </a:r>
          </a:p>
        </p:txBody>
      </p:sp>
      <p:sp>
        <p:nvSpPr>
          <p:cNvPr id="827397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533400"/>
            <a:ext cx="5638800" cy="609600"/>
          </a:xfrm>
          <a:prstGeom prst="rect">
            <a:avLst/>
          </a:prstGeom>
        </p:spPr>
        <p:txBody>
          <a:bodyPr/>
          <a:lstStyle/>
          <a:p>
            <a:pPr algn="l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5.3.1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定义结构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827399" name="Text Box 7"/>
          <p:cNvSpPr txBox="1">
            <a:spLocks noChangeArrowheads="1"/>
          </p:cNvSpPr>
          <p:nvPr/>
        </p:nvSpPr>
        <p:spPr bwMode="auto">
          <a:xfrm>
            <a:off x="762000" y="1628775"/>
            <a:ext cx="10175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FF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说明</a:t>
            </a:r>
          </a:p>
        </p:txBody>
      </p:sp>
      <p:sp>
        <p:nvSpPr>
          <p:cNvPr id="827400" name="Text Box 8"/>
          <p:cNvSpPr txBox="1">
            <a:spLocks noChangeArrowheads="1"/>
          </p:cNvSpPr>
          <p:nvPr/>
        </p:nvSpPr>
        <p:spPr bwMode="auto">
          <a:xfrm>
            <a:off x="838200" y="2141538"/>
            <a:ext cx="438150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/>
              <a:t>(2)  </a:t>
            </a:r>
            <a:r>
              <a:rPr lang="zh-CN" altLang="en-US" sz="2000" b="1"/>
              <a:t>一个结构类型的成员</a:t>
            </a:r>
            <a:endParaRPr lang="en-US" altLang="en-US" sz="2000" b="1"/>
          </a:p>
          <a:p>
            <a:pPr algn="l">
              <a:lnSpc>
                <a:spcPct val="150000"/>
              </a:lnSpc>
            </a:pPr>
            <a:r>
              <a:rPr lang="en-US" altLang="en-US" sz="2000" b="1"/>
              <a:t>       </a:t>
            </a:r>
            <a:r>
              <a:rPr lang="zh-CN" altLang="en-US" sz="2000" b="1"/>
              <a:t>可以是另一个已定义的结构类型</a:t>
            </a:r>
          </a:p>
        </p:txBody>
      </p:sp>
      <p:sp>
        <p:nvSpPr>
          <p:cNvPr id="827401" name="Text Box 9"/>
          <p:cNvSpPr txBox="1">
            <a:spLocks noChangeArrowheads="1"/>
          </p:cNvSpPr>
          <p:nvPr/>
        </p:nvSpPr>
        <p:spPr bwMode="auto">
          <a:xfrm>
            <a:off x="5562600" y="2058988"/>
            <a:ext cx="2819400" cy="32670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struct  </a:t>
            </a:r>
            <a:r>
              <a:rPr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person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{  char  name [ 10 ]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long  code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double  salary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char address [ 50 ]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char  phone [ 11 ] ; 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}  worker1, worker2 ;</a:t>
            </a:r>
          </a:p>
        </p:txBody>
      </p:sp>
      <p:sp>
        <p:nvSpPr>
          <p:cNvPr id="827403" name="AutoShape 11"/>
          <p:cNvSpPr>
            <a:spLocks/>
          </p:cNvSpPr>
          <p:nvPr/>
        </p:nvSpPr>
        <p:spPr bwMode="auto">
          <a:xfrm>
            <a:off x="1143000" y="3886200"/>
            <a:ext cx="2819400" cy="990600"/>
          </a:xfrm>
          <a:prstGeom prst="borderCallout2">
            <a:avLst>
              <a:gd name="adj1" fmla="val 11537"/>
              <a:gd name="adj2" fmla="val 102704"/>
              <a:gd name="adj3" fmla="val 11537"/>
              <a:gd name="adj4" fmla="val 115259"/>
              <a:gd name="adj5" fmla="val 75000"/>
              <a:gd name="adj6" fmla="val 1555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错误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不能实现的无穷递归结构</a:t>
            </a:r>
          </a:p>
        </p:txBody>
      </p:sp>
      <p:sp>
        <p:nvSpPr>
          <p:cNvPr id="827404" name="Oval 12"/>
          <p:cNvSpPr>
            <a:spLocks noChangeArrowheads="1"/>
          </p:cNvSpPr>
          <p:nvPr/>
        </p:nvSpPr>
        <p:spPr bwMode="auto">
          <a:xfrm>
            <a:off x="5791200" y="4572000"/>
            <a:ext cx="1524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7405" name="Oval 13"/>
          <p:cNvSpPr>
            <a:spLocks noChangeArrowheads="1"/>
          </p:cNvSpPr>
          <p:nvPr/>
        </p:nvSpPr>
        <p:spPr bwMode="auto">
          <a:xfrm>
            <a:off x="6096000" y="2209800"/>
            <a:ext cx="1066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85984" y="5715016"/>
            <a:ext cx="650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accent1"/>
                </a:solidFill>
              </a:rPr>
              <a:t>但可以是指针，</a:t>
            </a:r>
            <a:r>
              <a:rPr lang="en-US" altLang="zh-CN" smtClean="0">
                <a:solidFill>
                  <a:schemeClr val="accent1"/>
                </a:solidFill>
              </a:rPr>
              <a:t>struct person* son;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827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827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82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2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2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406" grpId="0" animBg="1" autoUpdateAnimBg="0"/>
      <p:bldP spid="827401" grpId="0" autoUpdateAnimBg="0"/>
      <p:bldP spid="827403" grpId="0" animBg="1" autoUpdateAnimBg="0"/>
      <p:bldP spid="827404" grpId="0" animBg="1"/>
      <p:bldP spid="82740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7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533400"/>
            <a:ext cx="5638800" cy="609600"/>
          </a:xfrm>
          <a:prstGeom prst="rect">
            <a:avLst/>
          </a:prstGeom>
        </p:spPr>
        <p:txBody>
          <a:bodyPr/>
          <a:lstStyle/>
          <a:p>
            <a:pPr algn="l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5.3.1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定义结构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5319" name="Text Box 7"/>
          <p:cNvSpPr txBox="1">
            <a:spLocks noChangeArrowheads="1"/>
          </p:cNvSpPr>
          <p:nvPr/>
        </p:nvSpPr>
        <p:spPr bwMode="auto">
          <a:xfrm>
            <a:off x="762000" y="1628775"/>
            <a:ext cx="10175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FF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说明</a:t>
            </a:r>
          </a:p>
        </p:txBody>
      </p:sp>
      <p:sp>
        <p:nvSpPr>
          <p:cNvPr id="525320" name="Text Box 8"/>
          <p:cNvSpPr txBox="1">
            <a:spLocks noChangeArrowheads="1"/>
          </p:cNvSpPr>
          <p:nvPr/>
        </p:nvSpPr>
        <p:spPr bwMode="auto">
          <a:xfrm>
            <a:off x="1066800" y="1998663"/>
            <a:ext cx="4584700" cy="549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/>
              <a:t>(3)  </a:t>
            </a:r>
            <a:r>
              <a:rPr lang="zh-CN" altLang="en-US" sz="2000" b="1"/>
              <a:t>声明结构类型变量可以同时初始化</a:t>
            </a:r>
          </a:p>
        </p:txBody>
      </p:sp>
      <p:sp>
        <p:nvSpPr>
          <p:cNvPr id="525321" name="Text Box 9"/>
          <p:cNvSpPr txBox="1">
            <a:spLocks noChangeArrowheads="1"/>
          </p:cNvSpPr>
          <p:nvPr/>
        </p:nvSpPr>
        <p:spPr bwMode="auto">
          <a:xfrm>
            <a:off x="609600" y="2551113"/>
            <a:ext cx="8153400" cy="2870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 dirty="0" err="1"/>
              <a:t>struct</a:t>
            </a:r>
            <a:r>
              <a:rPr lang="en-US" altLang="zh-CN" sz="2000" b="1" dirty="0"/>
              <a:t>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{  char  name [ 10 ]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    long  code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    double  salary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    char address [ 50 ]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    char  phone [ 11 ]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}  </a:t>
            </a:r>
            <a:r>
              <a:rPr lang="en-US" altLang="zh-CN" sz="2000" b="1" dirty="0">
                <a:solidFill>
                  <a:srgbClr val="0000FF"/>
                </a:solidFill>
              </a:rPr>
              <a:t>worker = {"</a:t>
            </a:r>
            <a:r>
              <a:rPr lang="en-US" altLang="zh-CN" sz="1800" b="1" dirty="0">
                <a:solidFill>
                  <a:srgbClr val="0000FF"/>
                </a:solidFill>
              </a:rPr>
              <a:t>Wang Li </a:t>
            </a:r>
            <a:r>
              <a:rPr lang="en-US" altLang="zh-CN" sz="2000" b="1" dirty="0">
                <a:solidFill>
                  <a:srgbClr val="0000FF"/>
                </a:solidFill>
              </a:rPr>
              <a:t>"</a:t>
            </a:r>
            <a:r>
              <a:rPr lang="en-US" altLang="zh-CN" sz="1800" b="1" dirty="0">
                <a:solidFill>
                  <a:srgbClr val="0000FF"/>
                </a:solidFill>
              </a:rPr>
              <a:t> , 991083456, 1200.5, "</a:t>
            </a:r>
            <a:r>
              <a:rPr lang="en-US" altLang="zh-CN" sz="1800" b="1" dirty="0" err="1">
                <a:solidFill>
                  <a:srgbClr val="0000FF"/>
                </a:solidFill>
              </a:rPr>
              <a:t>guang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</a:rPr>
              <a:t>zhou</a:t>
            </a:r>
            <a:r>
              <a:rPr lang="en-US" altLang="zh-CN" sz="1800" b="1" dirty="0">
                <a:solidFill>
                  <a:srgbClr val="0000FF"/>
                </a:solidFill>
              </a:rPr>
              <a:t> " , </a:t>
            </a:r>
            <a:r>
              <a:rPr lang="en-US" altLang="zh-CN" sz="2000" b="1" dirty="0">
                <a:solidFill>
                  <a:srgbClr val="0000FF"/>
                </a:solidFill>
              </a:rPr>
              <a:t>"</a:t>
            </a:r>
            <a:r>
              <a:rPr lang="en-US" altLang="zh-CN" sz="1800" b="1" dirty="0">
                <a:solidFill>
                  <a:srgbClr val="0000FF"/>
                </a:solidFill>
              </a:rPr>
              <a:t> 87111111 </a:t>
            </a:r>
            <a:r>
              <a:rPr lang="en-US" altLang="zh-CN" sz="2000" b="1" dirty="0">
                <a:solidFill>
                  <a:srgbClr val="0000FF"/>
                </a:solidFill>
              </a:rPr>
              <a:t>"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}</a:t>
            </a:r>
            <a:r>
              <a:rPr lang="en-US" altLang="zh-CN" sz="2000" b="1" dirty="0"/>
              <a:t>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525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20" grpId="0" build="p" autoUpdateAnimBg="0" advAuto="1000"/>
      <p:bldP spid="525321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9150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/>
              <a:t>（</a:t>
            </a:r>
            <a:r>
              <a:rPr lang="en-US" altLang="zh-CN" sz="2000" b="1"/>
              <a:t>1</a:t>
            </a:r>
            <a:r>
              <a:rPr lang="zh-CN" altLang="en-US" sz="2000" b="1"/>
              <a:t>）</a:t>
            </a:r>
            <a:r>
              <a:rPr lang="zh-CN" altLang="zh-CN" sz="2000" b="1"/>
              <a:t>访问</a:t>
            </a:r>
            <a:r>
              <a:rPr lang="zh-CN" altLang="en-US" sz="2000" b="1"/>
              <a:t>结构变量的成员</a:t>
            </a:r>
            <a:r>
              <a:rPr lang="zh-CN" altLang="zh-CN" sz="2000" b="1"/>
              <a:t>	</a:t>
            </a:r>
            <a:r>
              <a:rPr lang="zh-CN" altLang="zh-CN" sz="2000" b="1" i="1"/>
              <a:t>结构变量</a:t>
            </a:r>
            <a:r>
              <a:rPr lang="zh-CN" altLang="zh-CN" sz="2000" b="1">
                <a:solidFill>
                  <a:srgbClr val="CC0000"/>
                </a:solidFill>
              </a:rPr>
              <a:t> </a:t>
            </a:r>
            <a:r>
              <a:rPr lang="en-US" altLang="zh-CN" sz="2000" b="1">
                <a:solidFill>
                  <a:srgbClr val="CC0000"/>
                </a:solidFill>
              </a:rPr>
              <a:t>. </a:t>
            </a:r>
            <a:r>
              <a:rPr lang="zh-CN" altLang="en-US" sz="2000" b="1" i="1"/>
              <a:t>成员</a:t>
            </a:r>
          </a:p>
        </p:txBody>
      </p:sp>
      <p:sp>
        <p:nvSpPr>
          <p:cNvPr id="526343" name="AutoShape 7"/>
          <p:cNvSpPr>
            <a:spLocks/>
          </p:cNvSpPr>
          <p:nvPr/>
        </p:nvSpPr>
        <p:spPr bwMode="auto">
          <a:xfrm>
            <a:off x="6300788" y="1871663"/>
            <a:ext cx="1295400" cy="533400"/>
          </a:xfrm>
          <a:prstGeom prst="borderCallout2">
            <a:avLst>
              <a:gd name="adj1" fmla="val 21431"/>
              <a:gd name="adj2" fmla="val -5884"/>
              <a:gd name="adj3" fmla="val 21431"/>
              <a:gd name="adj4" fmla="val -21815"/>
              <a:gd name="adj5" fmla="val -102681"/>
              <a:gd name="adj6" fmla="val -7303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点运算符</a:t>
            </a:r>
          </a:p>
        </p:txBody>
      </p:sp>
      <p:sp>
        <p:nvSpPr>
          <p:cNvPr id="526344" name="Text Box 8"/>
          <p:cNvSpPr txBox="1">
            <a:spLocks noChangeArrowheads="1"/>
          </p:cNvSpPr>
          <p:nvPr/>
        </p:nvSpPr>
        <p:spPr bwMode="auto">
          <a:xfrm>
            <a:off x="1000100" y="1357298"/>
            <a:ext cx="7429500" cy="49323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i="1" dirty="0" smtClean="0">
                <a:solidFill>
                  <a:schemeClr val="folHlink"/>
                </a:solidFill>
              </a:rPr>
              <a:t>//</a:t>
            </a:r>
            <a:r>
              <a:rPr lang="zh-CN" altLang="en-US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</a:rPr>
              <a:t>5-8</a:t>
            </a:r>
            <a:endParaRPr lang="en-US" altLang="zh-CN" b="1" i="1" dirty="0">
              <a:solidFill>
                <a:schemeClr val="folHlink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using namespace std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 err="1"/>
              <a:t>struct</a:t>
            </a:r>
            <a:r>
              <a:rPr lang="en-US" altLang="zh-CN" sz="2000" b="1" dirty="0"/>
              <a:t>  weather		</a:t>
            </a:r>
            <a:r>
              <a:rPr lang="en-US" altLang="zh-CN" sz="2000" b="1" i="1" dirty="0">
                <a:solidFill>
                  <a:schemeClr val="folHlink"/>
                </a:solidFill>
              </a:rPr>
              <a:t>// </a:t>
            </a:r>
            <a:r>
              <a:rPr lang="zh-CN" altLang="zh-CN" sz="2000" b="1" i="1" dirty="0">
                <a:solidFill>
                  <a:schemeClr val="folHlink"/>
                </a:solidFill>
              </a:rPr>
              <a:t>声明结构类型</a:t>
            </a:r>
          </a:p>
          <a:p>
            <a:pPr algn="l">
              <a:lnSpc>
                <a:spcPct val="130000"/>
              </a:lnSpc>
            </a:pPr>
            <a:r>
              <a:rPr lang="zh-CN" altLang="zh-CN" sz="2000" b="1" dirty="0"/>
              <a:t>{  </a:t>
            </a:r>
            <a:r>
              <a:rPr lang="en-US" altLang="zh-CN" sz="2000" b="1" dirty="0"/>
              <a:t>double  temp;    double  wind;  }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main ( )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{  weather  today ;	</a:t>
            </a:r>
            <a:r>
              <a:rPr lang="en-US" altLang="zh-CN" sz="2000" b="1" i="1" dirty="0">
                <a:solidFill>
                  <a:schemeClr val="folHlink"/>
                </a:solidFill>
              </a:rPr>
              <a:t>// </a:t>
            </a:r>
            <a:r>
              <a:rPr lang="zh-CN" altLang="zh-CN" sz="2000" b="1" i="1" dirty="0">
                <a:solidFill>
                  <a:schemeClr val="folHlink"/>
                </a:solidFill>
              </a:rPr>
              <a:t>声明结构类型变量</a:t>
            </a:r>
          </a:p>
          <a:p>
            <a:pPr algn="l">
              <a:lnSpc>
                <a:spcPct val="130000"/>
              </a:lnSpc>
            </a:pPr>
            <a:r>
              <a:rPr lang="zh-CN" altLang="zh-CN" sz="2000" b="1" dirty="0"/>
              <a:t>   </a:t>
            </a:r>
            <a:r>
              <a:rPr lang="zh-CN" altLang="en-US" sz="2000" b="1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today . temp</a:t>
            </a:r>
            <a:r>
              <a:rPr lang="en-US" altLang="zh-CN" sz="2000" b="1" dirty="0"/>
              <a:t> = 10.5 ;	</a:t>
            </a:r>
            <a:r>
              <a:rPr lang="en-US" altLang="zh-CN" sz="2000" b="1" i="1" dirty="0">
                <a:solidFill>
                  <a:schemeClr val="folHlink"/>
                </a:solidFill>
              </a:rPr>
              <a:t>// </a:t>
            </a:r>
            <a:r>
              <a:rPr lang="zh-CN" altLang="zh-CN" sz="2000" b="1" i="1" dirty="0">
                <a:solidFill>
                  <a:schemeClr val="folHlink"/>
                </a:solidFill>
              </a:rPr>
              <a:t>对结构变量成员赋值</a:t>
            </a:r>
          </a:p>
          <a:p>
            <a:pPr algn="l">
              <a:lnSpc>
                <a:spcPct val="130000"/>
              </a:lnSpc>
            </a:pPr>
            <a:r>
              <a:rPr lang="zh-CN" altLang="zh-CN" sz="2000" b="1" dirty="0"/>
              <a:t>   </a:t>
            </a:r>
            <a:r>
              <a:rPr lang="zh-CN" altLang="en-US" sz="2000" b="1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today . wind</a:t>
            </a:r>
            <a:r>
              <a:rPr lang="en-US" altLang="zh-CN" sz="2000" b="1" dirty="0"/>
              <a:t> = 3.1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“Temp = ” &lt;&lt; </a:t>
            </a:r>
            <a:r>
              <a:rPr lang="en-US" altLang="zh-CN" sz="2000" b="1" dirty="0">
                <a:solidFill>
                  <a:srgbClr val="0000FF"/>
                </a:solidFill>
              </a:rPr>
              <a:t>today . temp</a:t>
            </a:r>
            <a:r>
              <a:rPr lang="en-US" altLang="zh-CN" sz="2000" b="1" dirty="0"/>
              <a:t>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 ;	 </a:t>
            </a:r>
            <a:r>
              <a:rPr lang="en-US" altLang="zh-CN" sz="2000" b="1" i="1" dirty="0">
                <a:solidFill>
                  <a:schemeClr val="folHlink"/>
                </a:solidFill>
              </a:rPr>
              <a:t>// </a:t>
            </a:r>
            <a:r>
              <a:rPr lang="zh-CN" altLang="zh-CN" sz="2000" b="1" i="1" dirty="0">
                <a:solidFill>
                  <a:schemeClr val="folHlink"/>
                </a:solidFill>
              </a:rPr>
              <a:t>按成员输出</a:t>
            </a:r>
          </a:p>
          <a:p>
            <a:pPr algn="l">
              <a:lnSpc>
                <a:spcPct val="130000"/>
              </a:lnSpc>
            </a:pPr>
            <a:r>
              <a:rPr lang="zh-CN" altLang="zh-CN" sz="2000" b="1" dirty="0"/>
              <a:t>   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“Wind = ” &lt;&lt; </a:t>
            </a:r>
            <a:r>
              <a:rPr lang="en-US" altLang="zh-CN" sz="2000" b="1" dirty="0">
                <a:solidFill>
                  <a:srgbClr val="0000FF"/>
                </a:solidFill>
              </a:rPr>
              <a:t>today . wind</a:t>
            </a:r>
            <a:r>
              <a:rPr lang="en-US" altLang="zh-CN" sz="2000" b="1" dirty="0"/>
              <a:t>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}</a:t>
            </a:r>
          </a:p>
        </p:txBody>
      </p:sp>
      <p:sp>
        <p:nvSpPr>
          <p:cNvPr id="526345" name="Oval 9"/>
          <p:cNvSpPr>
            <a:spLocks noChangeArrowheads="1"/>
          </p:cNvSpPr>
          <p:nvPr/>
        </p:nvSpPr>
        <p:spPr bwMode="auto">
          <a:xfrm>
            <a:off x="1193800" y="4289425"/>
            <a:ext cx="1524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6" name="Oval 10"/>
          <p:cNvSpPr>
            <a:spLocks noChangeArrowheads="1"/>
          </p:cNvSpPr>
          <p:nvPr/>
        </p:nvSpPr>
        <p:spPr bwMode="auto">
          <a:xfrm>
            <a:off x="1193800" y="4670425"/>
            <a:ext cx="1524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7" name="Oval 11"/>
          <p:cNvSpPr>
            <a:spLocks noChangeArrowheads="1"/>
          </p:cNvSpPr>
          <p:nvPr/>
        </p:nvSpPr>
        <p:spPr bwMode="auto">
          <a:xfrm>
            <a:off x="3479800" y="5124464"/>
            <a:ext cx="1524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8" name="Oval 12"/>
          <p:cNvSpPr>
            <a:spLocks noChangeArrowheads="1"/>
          </p:cNvSpPr>
          <p:nvPr/>
        </p:nvSpPr>
        <p:spPr bwMode="auto">
          <a:xfrm>
            <a:off x="3479800" y="5481654"/>
            <a:ext cx="1524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9" name="AutoShape 13"/>
          <p:cNvSpPr>
            <a:spLocks/>
          </p:cNvSpPr>
          <p:nvPr/>
        </p:nvSpPr>
        <p:spPr bwMode="auto">
          <a:xfrm>
            <a:off x="6019800" y="2970213"/>
            <a:ext cx="2057400" cy="533400"/>
          </a:xfrm>
          <a:prstGeom prst="borderCallout2">
            <a:avLst>
              <a:gd name="adj1" fmla="val 21431"/>
              <a:gd name="adj2" fmla="val -3704"/>
              <a:gd name="adj3" fmla="val 21431"/>
              <a:gd name="adj4" fmla="val -30014"/>
              <a:gd name="adj5" fmla="val 304764"/>
              <a:gd name="adj6" fmla="val -1151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访问结构变量成员</a:t>
            </a:r>
          </a:p>
        </p:txBody>
      </p:sp>
      <p:sp>
        <p:nvSpPr>
          <p:cNvPr id="526350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宋体" pitchFamily="2" charset="-122"/>
              </a:rPr>
              <a:t>5.1.2  </a:t>
            </a:r>
            <a:r>
              <a:rPr lang="zh-CN" altLang="en-US" sz="800" dirty="0">
                <a:latin typeface="宋体" pitchFamily="2" charset="-122"/>
              </a:rPr>
              <a:t>访问结构</a:t>
            </a:r>
            <a:endParaRPr lang="zh-CN" altLang="en-US" dirty="0"/>
          </a:p>
        </p:txBody>
      </p:sp>
      <p:sp>
        <p:nvSpPr>
          <p:cNvPr id="526353" name="Rectangle 17"/>
          <p:cNvSpPr>
            <a:spLocks noChangeArrowheads="1"/>
          </p:cNvSpPr>
          <p:nvPr/>
        </p:nvSpPr>
        <p:spPr bwMode="auto">
          <a:xfrm>
            <a:off x="533400" y="1889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5.3.2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访问结构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6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75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26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2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2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2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2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2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2" grpId="0" autoUpdateAnimBg="0"/>
      <p:bldP spid="526343" grpId="0" animBg="1" autoUpdateAnimBg="0"/>
      <p:bldP spid="526344" grpId="0" autoUpdateAnimBg="0"/>
      <p:bldP spid="526345" grpId="0" animBg="1"/>
      <p:bldP spid="526346" grpId="0" animBg="1"/>
      <p:bldP spid="526347" grpId="0" animBg="1"/>
      <p:bldP spid="526348" grpId="0" animBg="1"/>
      <p:bldP spid="526349" grpId="0" animBg="1" autoUpdateAnimBg="0"/>
      <p:bldP spid="526353" grpId="0" build="p" autoUpdateAnimBg="0" advAuto="100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6" name="Text Box 6"/>
          <p:cNvSpPr txBox="1">
            <a:spLocks noChangeArrowheads="1"/>
          </p:cNvSpPr>
          <p:nvPr/>
        </p:nvSpPr>
        <p:spPr bwMode="auto">
          <a:xfrm>
            <a:off x="457200" y="731838"/>
            <a:ext cx="739140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/>
              <a:t>（</a:t>
            </a:r>
            <a:r>
              <a:rPr lang="en-US" altLang="zh-CN" sz="2000" b="1"/>
              <a:t>2</a:t>
            </a:r>
            <a:r>
              <a:rPr lang="zh-CN" altLang="en-US" sz="2000" b="1"/>
              <a:t>）用指针</a:t>
            </a:r>
            <a:r>
              <a:rPr lang="zh-CN" altLang="zh-CN" sz="2000" b="1"/>
              <a:t>访问</a:t>
            </a:r>
            <a:r>
              <a:rPr lang="zh-CN" altLang="en-US" sz="2000" b="1"/>
              <a:t>结构变量的成员</a:t>
            </a:r>
            <a:r>
              <a:rPr lang="zh-CN" altLang="zh-CN" sz="2000" b="1"/>
              <a:t>	</a:t>
            </a:r>
            <a:r>
              <a:rPr lang="zh-CN" altLang="zh-CN" sz="2000" b="1" i="1"/>
              <a:t>结构指针</a:t>
            </a:r>
            <a:r>
              <a:rPr lang="zh-CN" altLang="en-US" sz="2000" b="1" i="1"/>
              <a:t> </a:t>
            </a:r>
            <a:r>
              <a:rPr lang="en-US" altLang="zh-CN" sz="2000" b="1">
                <a:solidFill>
                  <a:schemeClr val="accent2"/>
                </a:solidFill>
              </a:rPr>
              <a:t>-&gt; </a:t>
            </a:r>
            <a:r>
              <a:rPr lang="zh-CN" altLang="en-US" sz="2000" b="1" i="1"/>
              <a:t>成员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 i="1"/>
              <a:t>					 </a:t>
            </a:r>
            <a:r>
              <a:rPr lang="en-US" altLang="zh-CN" sz="2000" b="1">
                <a:solidFill>
                  <a:schemeClr val="accent2"/>
                </a:solidFill>
              </a:rPr>
              <a:t>(*</a:t>
            </a:r>
            <a:r>
              <a:rPr lang="zh-CN" altLang="zh-CN" sz="2000" b="1" i="1"/>
              <a:t>结构指针</a:t>
            </a:r>
            <a:r>
              <a:rPr lang="zh-CN" altLang="en-US" sz="2000" b="1" i="1"/>
              <a:t> </a:t>
            </a:r>
            <a:r>
              <a:rPr lang="en-US" altLang="zh-CN" sz="2000" b="1">
                <a:solidFill>
                  <a:schemeClr val="accent2"/>
                </a:solidFill>
              </a:rPr>
              <a:t>)</a:t>
            </a:r>
            <a:r>
              <a:rPr lang="zh-CN" altLang="zh-CN" sz="2000" b="1">
                <a:solidFill>
                  <a:schemeClr val="accent2"/>
                </a:solidFill>
              </a:rPr>
              <a:t> </a:t>
            </a:r>
            <a:r>
              <a:rPr lang="en-US" altLang="zh-CN" sz="2000" b="1">
                <a:solidFill>
                  <a:srgbClr val="CC0000"/>
                </a:solidFill>
              </a:rPr>
              <a:t>. </a:t>
            </a:r>
            <a:r>
              <a:rPr lang="zh-CN" altLang="en-US" sz="2000" b="1" i="1"/>
              <a:t>成员</a:t>
            </a:r>
          </a:p>
        </p:txBody>
      </p:sp>
      <p:sp>
        <p:nvSpPr>
          <p:cNvPr id="527367" name="Text Box 7"/>
          <p:cNvSpPr txBox="1">
            <a:spLocks noChangeArrowheads="1"/>
          </p:cNvSpPr>
          <p:nvPr/>
        </p:nvSpPr>
        <p:spPr bwMode="auto">
          <a:xfrm>
            <a:off x="609600" y="1192213"/>
            <a:ext cx="8077200" cy="54244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i="1" dirty="0" smtClean="0">
                <a:solidFill>
                  <a:schemeClr val="folHlink"/>
                </a:solidFill>
              </a:rPr>
              <a:t>//</a:t>
            </a:r>
            <a:r>
              <a:rPr lang="zh-CN" altLang="en-US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</a:rPr>
              <a:t>5-9</a:t>
            </a:r>
            <a:endParaRPr lang="en-US" altLang="zh-CN" b="1" i="1" dirty="0">
              <a:solidFill>
                <a:schemeClr val="folHlink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cstring</a:t>
            </a:r>
            <a:r>
              <a:rPr lang="en-US" altLang="zh-CN" sz="2000" b="1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 err="1"/>
              <a:t>struct</a:t>
            </a:r>
            <a:r>
              <a:rPr lang="en-US" altLang="zh-CN" sz="2000" b="1" dirty="0"/>
              <a:t>  person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{ char name[20] ;   unsigned long id;   double salary; }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main ( )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{  person   pr1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   </a:t>
            </a:r>
            <a:r>
              <a:rPr lang="en-US" altLang="zh-CN" sz="2000" b="1" dirty="0">
                <a:solidFill>
                  <a:srgbClr val="FFFFFF"/>
                </a:solidFill>
              </a:rPr>
              <a:t>person *  pp ;</a:t>
            </a:r>
            <a:r>
              <a:rPr lang="en-US" altLang="zh-CN" sz="2000" b="1" dirty="0"/>
              <a:t>		</a:t>
            </a: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zh-CN" sz="2000" b="1" i="1" dirty="0">
                <a:solidFill>
                  <a:srgbClr val="008000"/>
                </a:solidFill>
              </a:rPr>
              <a:t>定义结构指针</a:t>
            </a:r>
          </a:p>
          <a:p>
            <a:pPr algn="l">
              <a:lnSpc>
                <a:spcPct val="115000"/>
              </a:lnSpc>
            </a:pPr>
            <a:r>
              <a:rPr lang="zh-CN" altLang="zh-CN" sz="2000" b="1" dirty="0"/>
              <a:t>   </a:t>
            </a:r>
            <a:r>
              <a:rPr lang="en-US" altLang="zh-CN" sz="2000" b="1" dirty="0">
                <a:solidFill>
                  <a:srgbClr val="FFFFFF"/>
                </a:solidFill>
              </a:rPr>
              <a:t>pp = &amp; pr1 ;</a:t>
            </a:r>
            <a:r>
              <a:rPr lang="en-US" altLang="zh-CN" sz="2000" b="1" dirty="0"/>
              <a:t>		</a:t>
            </a: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zh-CN" sz="2000" b="1" i="1" dirty="0">
                <a:solidFill>
                  <a:srgbClr val="008000"/>
                </a:solidFill>
              </a:rPr>
              <a:t>取结构变量地址</a:t>
            </a:r>
          </a:p>
          <a:p>
            <a:pPr algn="l">
              <a:lnSpc>
                <a:spcPct val="115000"/>
              </a:lnSpc>
            </a:pPr>
            <a:r>
              <a:rPr lang="zh-CN" altLang="zh-CN" sz="2000" b="1" dirty="0"/>
              <a:t>   </a:t>
            </a:r>
            <a:r>
              <a:rPr lang="en-US" altLang="zh-CN" sz="2000" b="1" dirty="0" err="1"/>
              <a:t>strcpy</a:t>
            </a:r>
            <a:r>
              <a:rPr lang="en-US" altLang="zh-CN" sz="2000" b="1" dirty="0"/>
              <a:t> ( </a:t>
            </a:r>
            <a:r>
              <a:rPr lang="en-US" altLang="zh-CN" sz="2000" b="1" dirty="0">
                <a:solidFill>
                  <a:srgbClr val="FFFFFF"/>
                </a:solidFill>
              </a:rPr>
              <a:t>pp -&gt; name</a:t>
            </a:r>
            <a:r>
              <a:rPr lang="en-US" altLang="zh-CN" sz="2000" b="1" dirty="0"/>
              <a:t> ,  “David Marat” ) ;		</a:t>
            </a: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zh-CN" sz="2000" b="1" i="1" dirty="0">
                <a:solidFill>
                  <a:srgbClr val="008000"/>
                </a:solidFill>
              </a:rPr>
              <a:t>对结构成员赋值</a:t>
            </a:r>
          </a:p>
          <a:p>
            <a:pPr algn="l">
              <a:lnSpc>
                <a:spcPct val="115000"/>
              </a:lnSpc>
            </a:pPr>
            <a:r>
              <a:rPr lang="zh-CN" altLang="zh-CN" sz="2000" b="1" dirty="0"/>
              <a:t>   </a:t>
            </a:r>
            <a:r>
              <a:rPr lang="en-US" altLang="zh-CN" sz="2000" b="1" dirty="0">
                <a:solidFill>
                  <a:srgbClr val="FFFFFF"/>
                </a:solidFill>
              </a:rPr>
              <a:t>pp -&gt; id</a:t>
            </a:r>
            <a:r>
              <a:rPr lang="en-US" altLang="zh-CN" sz="2000" b="1" dirty="0"/>
              <a:t> = 987654321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   </a:t>
            </a:r>
            <a:r>
              <a:rPr lang="en-US" altLang="zh-CN" sz="2000" b="1" dirty="0">
                <a:solidFill>
                  <a:srgbClr val="FFFFFF"/>
                </a:solidFill>
              </a:rPr>
              <a:t>pp -&gt; salary</a:t>
            </a:r>
            <a:r>
              <a:rPr lang="en-US" altLang="zh-CN" sz="2000" b="1" dirty="0"/>
              <a:t> = 335.0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pp -&gt; name &lt;&lt; ‘\t’ &lt;&lt; pp -&gt; id &lt;&lt; ‘\t’ &lt;&lt; pp -&gt; salary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}</a:t>
            </a:r>
          </a:p>
        </p:txBody>
      </p:sp>
      <p:sp>
        <p:nvSpPr>
          <p:cNvPr id="527368" name="Rectangle 8"/>
          <p:cNvSpPr>
            <a:spLocks noChangeArrowheads="1"/>
          </p:cNvSpPr>
          <p:nvPr/>
        </p:nvSpPr>
        <p:spPr bwMode="auto">
          <a:xfrm>
            <a:off x="838200" y="4019550"/>
            <a:ext cx="166528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person *  pp ;</a:t>
            </a:r>
          </a:p>
        </p:txBody>
      </p:sp>
      <p:sp>
        <p:nvSpPr>
          <p:cNvPr id="527369" name="Rectangle 9"/>
          <p:cNvSpPr>
            <a:spLocks noChangeArrowheads="1"/>
          </p:cNvSpPr>
          <p:nvPr/>
        </p:nvSpPr>
        <p:spPr bwMode="auto">
          <a:xfrm>
            <a:off x="820738" y="4379913"/>
            <a:ext cx="15414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pp = &amp; pr1 ;</a:t>
            </a:r>
          </a:p>
        </p:txBody>
      </p:sp>
      <p:sp>
        <p:nvSpPr>
          <p:cNvPr id="527370" name="Rectangle 10"/>
          <p:cNvSpPr>
            <a:spLocks noChangeArrowheads="1"/>
          </p:cNvSpPr>
          <p:nvPr/>
        </p:nvSpPr>
        <p:spPr bwMode="auto">
          <a:xfrm>
            <a:off x="1633538" y="4724400"/>
            <a:ext cx="14144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pp -&gt; name</a:t>
            </a:r>
          </a:p>
        </p:txBody>
      </p:sp>
      <p:sp>
        <p:nvSpPr>
          <p:cNvPr id="527371" name="Rectangle 11"/>
          <p:cNvSpPr>
            <a:spLocks noChangeArrowheads="1"/>
          </p:cNvSpPr>
          <p:nvPr/>
        </p:nvSpPr>
        <p:spPr bwMode="auto">
          <a:xfrm>
            <a:off x="795338" y="5027613"/>
            <a:ext cx="10334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pp -&gt; id</a:t>
            </a:r>
          </a:p>
        </p:txBody>
      </p:sp>
      <p:sp>
        <p:nvSpPr>
          <p:cNvPr id="527372" name="Rectangle 12"/>
          <p:cNvSpPr>
            <a:spLocks noChangeArrowheads="1"/>
          </p:cNvSpPr>
          <p:nvPr/>
        </p:nvSpPr>
        <p:spPr bwMode="auto">
          <a:xfrm>
            <a:off x="801688" y="5387975"/>
            <a:ext cx="1484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pp -&gt; salary</a:t>
            </a:r>
          </a:p>
        </p:txBody>
      </p:sp>
      <p:sp>
        <p:nvSpPr>
          <p:cNvPr id="52737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100013"/>
            <a:ext cx="2057400" cy="381001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宋体" pitchFamily="2" charset="-122"/>
              </a:rPr>
              <a:t>5.1.2  </a:t>
            </a:r>
            <a:r>
              <a:rPr lang="zh-CN" altLang="en-US" sz="800" dirty="0">
                <a:latin typeface="宋体" pitchFamily="2" charset="-122"/>
              </a:rPr>
              <a:t>访问结构</a:t>
            </a:r>
            <a:endParaRPr lang="zh-CN" altLang="en-US" dirty="0"/>
          </a:p>
        </p:txBody>
      </p:sp>
      <p:sp>
        <p:nvSpPr>
          <p:cNvPr id="527376" name="Rectangle 16"/>
          <p:cNvSpPr>
            <a:spLocks noChangeArrowheads="1"/>
          </p:cNvSpPr>
          <p:nvPr/>
        </p:nvSpPr>
        <p:spPr bwMode="auto">
          <a:xfrm>
            <a:off x="533400" y="2286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5.3.2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访问结构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75"/>
                                        <p:tgtEl>
                                          <p:spTgt spid="52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475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2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6" grpId="0" autoUpdateAnimBg="0"/>
      <p:bldP spid="527367" grpId="0" autoUpdateAnimBg="0"/>
      <p:bldP spid="527368" grpId="0" autoUpdateAnimBg="0"/>
      <p:bldP spid="527369" grpId="0" autoUpdateAnimBg="0"/>
      <p:bldP spid="527370" grpId="0" autoUpdateAnimBg="0"/>
      <p:bldP spid="527371" grpId="0" autoUpdateAnimBg="0"/>
      <p:bldP spid="52737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4.  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左移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0645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按右操作数指定位数，将左操作数按位向左移动，腾空数位补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707586" name="Rectangle 2"/>
          <p:cNvSpPr>
            <a:spLocks noChangeArrowheads="1"/>
          </p:cNvSpPr>
          <p:nvPr/>
        </p:nvSpPr>
        <p:spPr bwMode="auto">
          <a:xfrm>
            <a:off x="250825" y="3500438"/>
            <a:ext cx="8280400" cy="145341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266700" algn="l">
              <a:lnSpc>
                <a:spcPct val="200000"/>
              </a:lnSpc>
              <a:defRPr/>
            </a:pPr>
            <a:r>
              <a:rPr lang="zh-CN" sz="2400" b="1" i="1" dirty="0">
                <a:latin typeface="+mn-lt"/>
                <a:ea typeface="宋体" pitchFamily="2" charset="-122"/>
              </a:rPr>
              <a:t>若有语句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err="1">
                <a:ea typeface="宋体" pitchFamily="2" charset="-122"/>
              </a:rPr>
              <a:t>cout</a:t>
            </a:r>
            <a:r>
              <a:rPr lang="en-US" altLang="zh-CN" sz="2400" b="1" dirty="0">
                <a:ea typeface="宋体" pitchFamily="2" charset="-122"/>
              </a:rPr>
              <a:t>&lt;&lt;"-10&lt;&lt;2="&lt;&lt;(-10&lt;&lt;2)&lt;&lt;</a:t>
            </a:r>
            <a:r>
              <a:rPr lang="en-US" altLang="zh-CN" sz="2400" b="1" dirty="0" err="1">
                <a:ea typeface="宋体" pitchFamily="2" charset="-122"/>
              </a:rPr>
              <a:t>endl</a:t>
            </a:r>
            <a:r>
              <a:rPr lang="en-US" altLang="zh-CN" sz="2400" b="1" dirty="0">
                <a:ea typeface="宋体" pitchFamily="2" charset="-122"/>
              </a:rPr>
              <a:t>;</a:t>
            </a:r>
            <a:endParaRPr lang="en-US" altLang="zh-CN" sz="2400" b="1" dirty="0">
              <a:latin typeface="+mn-lt"/>
              <a:ea typeface="宋体" pitchFamily="2" charset="-122"/>
            </a:endParaRPr>
          </a:p>
          <a:p>
            <a:pPr indent="266700" algn="l" eaLnBrk="0" hangingPunct="0">
              <a:lnSpc>
                <a:spcPct val="200000"/>
              </a:lnSpc>
              <a:defRPr/>
            </a:pPr>
            <a:r>
              <a:rPr lang="zh-CN" altLang="en-US" sz="2400" b="1" i="1" dirty="0">
                <a:latin typeface="+mn-lt"/>
                <a:ea typeface="宋体" pitchFamily="2" charset="-122"/>
              </a:rPr>
              <a:t>则显示结果为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059113" y="4437063"/>
            <a:ext cx="4824412" cy="120032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altLang="zh-CN" sz="2400" b="1">
              <a:solidFill>
                <a:srgbClr val="FFFFFF"/>
              </a:solidFill>
              <a:cs typeface="Courier New" pitchFamily="49" charset="0"/>
            </a:endParaRPr>
          </a:p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-10&lt;&lt;2=-40</a:t>
            </a:r>
          </a:p>
          <a:p>
            <a:pPr algn="l"/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39750" y="2895600"/>
            <a:ext cx="806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</a:rPr>
              <a:t>做算术左移时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，只要不溢出，不会</a:t>
            </a:r>
            <a:r>
              <a:rPr lang="zh-CN" altLang="en-US" sz="2400" b="1" dirty="0">
                <a:solidFill>
                  <a:srgbClr val="0000FF"/>
                </a:solidFill>
              </a:rPr>
              <a:t>移动符号位</a:t>
            </a:r>
          </a:p>
        </p:txBody>
      </p:sp>
      <p:sp>
        <p:nvSpPr>
          <p:cNvPr id="9223" name="矩形 10"/>
          <p:cNvSpPr>
            <a:spLocks noChangeArrowheads="1"/>
          </p:cNvSpPr>
          <p:nvPr/>
        </p:nvSpPr>
        <p:spPr bwMode="auto">
          <a:xfrm>
            <a:off x="539750" y="2319338"/>
            <a:ext cx="806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FF"/>
                </a:solidFill>
              </a:rPr>
              <a:t>对于一个整数，每左移一位就相当于乘以</a:t>
            </a:r>
            <a:r>
              <a:rPr lang="en-US" altLang="zh-CN" sz="2400" b="1">
                <a:solidFill>
                  <a:srgbClr val="0000FF"/>
                </a:solidFill>
              </a:rPr>
              <a:t>2</a:t>
            </a:r>
            <a:r>
              <a:rPr lang="zh-CN" altLang="en-US" sz="2400" b="1">
                <a:solidFill>
                  <a:srgbClr val="0000FF"/>
                </a:solidFill>
              </a:rPr>
              <a:t>（结果不溢出时）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6" grpId="0"/>
      <p:bldP spid="8" grpId="0" animBg="1"/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Text Box 6"/>
          <p:cNvSpPr txBox="1">
            <a:spLocks noChangeArrowheads="1"/>
          </p:cNvSpPr>
          <p:nvPr/>
        </p:nvSpPr>
        <p:spPr bwMode="auto">
          <a:xfrm>
            <a:off x="457200" y="731838"/>
            <a:ext cx="739140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/>
              <a:t>（</a:t>
            </a:r>
            <a:r>
              <a:rPr lang="en-US" altLang="zh-CN" sz="2000" b="1"/>
              <a:t>2</a:t>
            </a:r>
            <a:r>
              <a:rPr lang="zh-CN" altLang="en-US" sz="2000" b="1"/>
              <a:t>）用指针</a:t>
            </a:r>
            <a:r>
              <a:rPr lang="zh-CN" altLang="zh-CN" sz="2000" b="1"/>
              <a:t>访问</a:t>
            </a:r>
            <a:r>
              <a:rPr lang="zh-CN" altLang="en-US" sz="2000" b="1"/>
              <a:t>结构变量的成员</a:t>
            </a:r>
            <a:r>
              <a:rPr lang="zh-CN" altLang="zh-CN" sz="2000" b="1"/>
              <a:t>	</a:t>
            </a:r>
            <a:r>
              <a:rPr lang="zh-CN" altLang="zh-CN" sz="2000" b="1" i="1"/>
              <a:t>结构指针</a:t>
            </a:r>
            <a:r>
              <a:rPr lang="zh-CN" altLang="en-US" sz="2000" b="1" i="1"/>
              <a:t> </a:t>
            </a:r>
            <a:r>
              <a:rPr lang="en-US" altLang="zh-CN" sz="2000" b="1">
                <a:solidFill>
                  <a:schemeClr val="accent2"/>
                </a:solidFill>
              </a:rPr>
              <a:t>-&gt; </a:t>
            </a:r>
            <a:r>
              <a:rPr lang="zh-CN" altLang="en-US" sz="2000" b="1" i="1"/>
              <a:t>成员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 i="1"/>
              <a:t>					 </a:t>
            </a:r>
            <a:r>
              <a:rPr lang="en-US" altLang="zh-CN" sz="2000" b="1">
                <a:solidFill>
                  <a:schemeClr val="accent2"/>
                </a:solidFill>
              </a:rPr>
              <a:t>(*</a:t>
            </a:r>
            <a:r>
              <a:rPr lang="zh-CN" altLang="zh-CN" sz="2000" b="1" i="1"/>
              <a:t>结构指针</a:t>
            </a:r>
            <a:r>
              <a:rPr lang="zh-CN" altLang="en-US" sz="2000" b="1" i="1"/>
              <a:t> </a:t>
            </a:r>
            <a:r>
              <a:rPr lang="en-US" altLang="zh-CN" sz="2000" b="1">
                <a:solidFill>
                  <a:schemeClr val="accent2"/>
                </a:solidFill>
              </a:rPr>
              <a:t>)</a:t>
            </a:r>
            <a:r>
              <a:rPr lang="zh-CN" altLang="zh-CN" sz="2000" b="1">
                <a:solidFill>
                  <a:schemeClr val="accent2"/>
                </a:solidFill>
              </a:rPr>
              <a:t> </a:t>
            </a:r>
            <a:r>
              <a:rPr lang="en-US" altLang="zh-CN" sz="2000" b="1">
                <a:solidFill>
                  <a:srgbClr val="CC0000"/>
                </a:solidFill>
              </a:rPr>
              <a:t>. </a:t>
            </a:r>
            <a:r>
              <a:rPr lang="zh-CN" altLang="en-US" sz="2000" b="1" i="1"/>
              <a:t>成员</a:t>
            </a:r>
          </a:p>
        </p:txBody>
      </p:sp>
      <p:sp>
        <p:nvSpPr>
          <p:cNvPr id="528391" name="Text Box 7"/>
          <p:cNvSpPr txBox="1">
            <a:spLocks noChangeArrowheads="1"/>
          </p:cNvSpPr>
          <p:nvPr/>
        </p:nvSpPr>
        <p:spPr bwMode="auto">
          <a:xfrm>
            <a:off x="609600" y="1192213"/>
            <a:ext cx="8077200" cy="54244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i="1" dirty="0" smtClean="0">
                <a:solidFill>
                  <a:schemeClr val="folHlink"/>
                </a:solidFill>
              </a:rPr>
              <a:t>//</a:t>
            </a:r>
            <a:r>
              <a:rPr lang="zh-CN" altLang="en-US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</a:rPr>
              <a:t>5-9</a:t>
            </a:r>
            <a:endParaRPr lang="en-US" altLang="zh-CN" sz="2000" b="1" dirty="0"/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cstring</a:t>
            </a:r>
            <a:r>
              <a:rPr lang="en-US" altLang="zh-CN" sz="2000" b="1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 err="1"/>
              <a:t>struct</a:t>
            </a:r>
            <a:r>
              <a:rPr lang="en-US" altLang="zh-CN" sz="2000" b="1" dirty="0"/>
              <a:t>  person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{ char name[20] ;   unsigned long id;   double salary; }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main ( )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{  person   pr1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   person *  pp ;		</a:t>
            </a: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zh-CN" sz="2000" b="1" i="1" dirty="0">
                <a:solidFill>
                  <a:srgbClr val="008000"/>
                </a:solidFill>
              </a:rPr>
              <a:t>定义结构指针</a:t>
            </a:r>
          </a:p>
          <a:p>
            <a:pPr algn="l">
              <a:lnSpc>
                <a:spcPct val="115000"/>
              </a:lnSpc>
            </a:pPr>
            <a:r>
              <a:rPr lang="zh-CN" altLang="zh-CN" sz="2000" b="1" dirty="0"/>
              <a:t>   </a:t>
            </a:r>
            <a:r>
              <a:rPr lang="en-US" altLang="zh-CN" sz="2000" b="1" dirty="0"/>
              <a:t>pp = &amp; pr1 ;		</a:t>
            </a: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zh-CN" sz="2000" b="1" i="1" dirty="0">
                <a:solidFill>
                  <a:srgbClr val="008000"/>
                </a:solidFill>
              </a:rPr>
              <a:t>取结构变量地址</a:t>
            </a:r>
          </a:p>
          <a:p>
            <a:pPr algn="l">
              <a:lnSpc>
                <a:spcPct val="115000"/>
              </a:lnSpc>
            </a:pPr>
            <a:r>
              <a:rPr lang="zh-CN" altLang="zh-CN" sz="2000" b="1" dirty="0"/>
              <a:t>   </a:t>
            </a:r>
            <a:r>
              <a:rPr lang="en-US" altLang="zh-CN" sz="2000" b="1" dirty="0" err="1"/>
              <a:t>strcpy</a:t>
            </a:r>
            <a:r>
              <a:rPr lang="en-US" altLang="zh-CN" sz="2000" b="1" dirty="0"/>
              <a:t> ( </a:t>
            </a:r>
            <a:r>
              <a:rPr lang="en-US" altLang="zh-CN" sz="2000" b="1" dirty="0">
                <a:solidFill>
                  <a:srgbClr val="FFFFFF"/>
                </a:solidFill>
              </a:rPr>
              <a:t>pp -&gt; name</a:t>
            </a:r>
            <a:r>
              <a:rPr lang="en-US" altLang="zh-CN" sz="2000" b="1" dirty="0"/>
              <a:t> ,  “David Marat” ) ;		</a:t>
            </a: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zh-CN" sz="2000" b="1" i="1" dirty="0">
                <a:solidFill>
                  <a:srgbClr val="008000"/>
                </a:solidFill>
              </a:rPr>
              <a:t>对结构成员赋值</a:t>
            </a:r>
          </a:p>
          <a:p>
            <a:pPr algn="l">
              <a:lnSpc>
                <a:spcPct val="115000"/>
              </a:lnSpc>
            </a:pPr>
            <a:r>
              <a:rPr lang="zh-CN" altLang="zh-CN" sz="2000" b="1" dirty="0"/>
              <a:t>   </a:t>
            </a:r>
            <a:r>
              <a:rPr lang="en-US" altLang="zh-CN" sz="2000" b="1" dirty="0">
                <a:solidFill>
                  <a:srgbClr val="FFFFFF"/>
                </a:solidFill>
              </a:rPr>
              <a:t>pp -&gt; id</a:t>
            </a:r>
            <a:r>
              <a:rPr lang="en-US" altLang="zh-CN" sz="2000" b="1" dirty="0"/>
              <a:t> = 987654321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   </a:t>
            </a:r>
            <a:r>
              <a:rPr lang="en-US" altLang="zh-CN" sz="2000" b="1" dirty="0">
                <a:solidFill>
                  <a:srgbClr val="FFFFFF"/>
                </a:solidFill>
              </a:rPr>
              <a:t>pp -&gt; salary</a:t>
            </a:r>
            <a:r>
              <a:rPr lang="en-US" altLang="zh-CN" sz="2000" b="1" dirty="0"/>
              <a:t> = 335.0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pp -&gt; name &lt;&lt; ‘\t’ &lt;&lt; pp -&gt; id &lt;&lt; ‘\t’ &lt;&lt; pp -&gt; salary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}</a:t>
            </a:r>
          </a:p>
        </p:txBody>
      </p:sp>
      <p:sp>
        <p:nvSpPr>
          <p:cNvPr id="528392" name="Rectangle 8"/>
          <p:cNvSpPr>
            <a:spLocks noChangeArrowheads="1"/>
          </p:cNvSpPr>
          <p:nvPr/>
        </p:nvSpPr>
        <p:spPr bwMode="auto">
          <a:xfrm>
            <a:off x="1651000" y="4724400"/>
            <a:ext cx="14811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(*pp).name</a:t>
            </a:r>
          </a:p>
        </p:txBody>
      </p:sp>
      <p:sp>
        <p:nvSpPr>
          <p:cNvPr id="528393" name="Rectangle 9"/>
          <p:cNvSpPr>
            <a:spLocks noChangeArrowheads="1"/>
          </p:cNvSpPr>
          <p:nvPr/>
        </p:nvSpPr>
        <p:spPr bwMode="auto">
          <a:xfrm>
            <a:off x="677863" y="5027613"/>
            <a:ext cx="12271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(*</a:t>
            </a: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pp). id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528394" name="Rectangle 10"/>
          <p:cNvSpPr>
            <a:spLocks noChangeArrowheads="1"/>
          </p:cNvSpPr>
          <p:nvPr/>
        </p:nvSpPr>
        <p:spPr bwMode="auto">
          <a:xfrm>
            <a:off x="735013" y="5387975"/>
            <a:ext cx="15509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(*pp). salary</a:t>
            </a:r>
          </a:p>
        </p:txBody>
      </p:sp>
      <p:sp>
        <p:nvSpPr>
          <p:cNvPr id="528395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100013"/>
            <a:ext cx="2057400" cy="381001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宋体" pitchFamily="2" charset="-122"/>
              </a:rPr>
              <a:t>5.1.2  </a:t>
            </a:r>
            <a:r>
              <a:rPr lang="zh-CN" altLang="en-US" sz="800" dirty="0">
                <a:latin typeface="宋体" pitchFamily="2" charset="-122"/>
              </a:rPr>
              <a:t>访问结构</a:t>
            </a:r>
            <a:endParaRPr lang="zh-CN" altLang="en-US" dirty="0"/>
          </a:p>
        </p:txBody>
      </p:sp>
      <p:sp>
        <p:nvSpPr>
          <p:cNvPr id="528398" name="Rectangle 14"/>
          <p:cNvSpPr>
            <a:spLocks noChangeArrowheads="1"/>
          </p:cNvSpPr>
          <p:nvPr/>
        </p:nvSpPr>
        <p:spPr bwMode="auto">
          <a:xfrm>
            <a:off x="533400" y="2286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5.3.2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访问结构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2" grpId="0" autoUpdateAnimBg="0"/>
      <p:bldP spid="528393" grpId="0" autoUpdateAnimBg="0"/>
      <p:bldP spid="528394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1981200" y="1441450"/>
            <a:ext cx="5486400" cy="517282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smtClean="0">
                <a:solidFill>
                  <a:schemeClr val="folHlink"/>
                </a:solidFill>
              </a:rPr>
              <a:t>//</a:t>
            </a:r>
            <a:r>
              <a:rPr lang="zh-CN" altLang="en-US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</a:rPr>
              <a:t>5-10</a:t>
            </a:r>
            <a:endParaRPr lang="en-US" altLang="zh-CN" b="1" i="1" dirty="0">
              <a:solidFill>
                <a:schemeClr val="folHlink"/>
              </a:solidFill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/>
              <a:t>using namespace std ;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 err="1"/>
              <a:t>struct</a:t>
            </a:r>
            <a:r>
              <a:rPr lang="en-US" altLang="zh-CN" sz="2000" b="1" dirty="0"/>
              <a:t>  weather		</a:t>
            </a:r>
            <a:endParaRPr lang="en-US" altLang="zh-CN" sz="2000" b="1" dirty="0">
              <a:solidFill>
                <a:schemeClr val="hlink"/>
              </a:solidFill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/>
              <a:t>{  double  temp;    double  wind;  } </a:t>
            </a:r>
            <a:r>
              <a:rPr lang="en-US" altLang="zh-CN" sz="2000" b="1" dirty="0">
                <a:solidFill>
                  <a:srgbClr val="CC0000"/>
                </a:solidFill>
              </a:rPr>
              <a:t>yesterday</a:t>
            </a:r>
            <a:r>
              <a:rPr lang="en-US" altLang="zh-CN" sz="2000" b="1" dirty="0"/>
              <a:t> ;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main ( )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/>
              <a:t>{  weather  </a:t>
            </a:r>
            <a:r>
              <a:rPr lang="en-US" altLang="zh-CN" sz="2000" b="1" dirty="0">
                <a:solidFill>
                  <a:srgbClr val="CC0000"/>
                </a:solidFill>
              </a:rPr>
              <a:t>today</a:t>
            </a:r>
            <a:r>
              <a:rPr lang="en-US" altLang="zh-CN" sz="2000" b="1" dirty="0"/>
              <a:t> ;	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/>
              <a:t>   yesterday . temp = 10.5 ;	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/>
              <a:t>   yesterday . wind = 3.1 ;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/>
              <a:t>   </a:t>
            </a:r>
            <a:r>
              <a:rPr lang="en-US" altLang="zh-CN" sz="2000" b="1" i="1" dirty="0">
                <a:solidFill>
                  <a:srgbClr val="CC0000"/>
                </a:solidFill>
              </a:rPr>
              <a:t>today = yesterday</a:t>
            </a:r>
            <a:r>
              <a:rPr lang="en-US" altLang="zh-CN" sz="2000" b="1" dirty="0"/>
              <a:t> ;	</a:t>
            </a: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zh-CN" sz="2000" b="1" i="1" dirty="0">
                <a:solidFill>
                  <a:srgbClr val="008000"/>
                </a:solidFill>
              </a:rPr>
              <a:t>结构变量整体赋值</a:t>
            </a:r>
          </a:p>
          <a:p>
            <a:pPr algn="l">
              <a:lnSpc>
                <a:spcPct val="125000"/>
              </a:lnSpc>
            </a:pPr>
            <a:r>
              <a:rPr lang="zh-CN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“Temp = ” &lt;&lt; today . temp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 ;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“Wind = ” &lt;&lt; today . wind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 ;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/>
              <a:t>}</a:t>
            </a:r>
          </a:p>
        </p:txBody>
      </p:sp>
      <p:sp>
        <p:nvSpPr>
          <p:cNvPr id="529415" name="Text Box 7"/>
          <p:cNvSpPr txBox="1">
            <a:spLocks noChangeArrowheads="1"/>
          </p:cNvSpPr>
          <p:nvPr/>
        </p:nvSpPr>
        <p:spPr bwMode="auto">
          <a:xfrm>
            <a:off x="804863" y="1020763"/>
            <a:ext cx="49911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/>
              <a:t>（</a:t>
            </a:r>
            <a:r>
              <a:rPr lang="en-US" altLang="zh-CN" sz="2000" b="1"/>
              <a:t>3</a:t>
            </a:r>
            <a:r>
              <a:rPr lang="zh-CN" altLang="en-US" sz="2000" b="1"/>
              <a:t>）类型相同的结构变量可以整体赋值</a:t>
            </a:r>
          </a:p>
        </p:txBody>
      </p:sp>
      <p:sp>
        <p:nvSpPr>
          <p:cNvPr id="52941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100013"/>
            <a:ext cx="2057400" cy="381001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宋体" pitchFamily="2" charset="-122"/>
              </a:rPr>
              <a:t>5.1.2  </a:t>
            </a:r>
            <a:r>
              <a:rPr lang="zh-CN" altLang="en-US" sz="800" dirty="0">
                <a:latin typeface="宋体" pitchFamily="2" charset="-122"/>
              </a:rPr>
              <a:t>访问结构</a:t>
            </a:r>
            <a:endParaRPr lang="zh-CN" altLang="en-US" dirty="0"/>
          </a:p>
        </p:txBody>
      </p:sp>
      <p:sp>
        <p:nvSpPr>
          <p:cNvPr id="529419" name="Rectangle 11"/>
          <p:cNvSpPr>
            <a:spLocks noChangeArrowheads="1"/>
          </p:cNvSpPr>
          <p:nvPr/>
        </p:nvSpPr>
        <p:spPr bwMode="auto">
          <a:xfrm>
            <a:off x="533400" y="2286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5.3.2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访问结构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75"/>
                                        <p:tgtEl>
                                          <p:spTgt spid="5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4" grpId="0" autoUpdateAnimBg="0"/>
      <p:bldP spid="529415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8" name="Text Box 6"/>
          <p:cNvSpPr txBox="1">
            <a:spLocks noChangeArrowheads="1"/>
          </p:cNvSpPr>
          <p:nvPr/>
        </p:nvSpPr>
        <p:spPr bwMode="auto">
          <a:xfrm>
            <a:off x="804863" y="1196975"/>
            <a:ext cx="48466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/>
              <a:t>（</a:t>
            </a:r>
            <a:r>
              <a:rPr lang="en-US" altLang="zh-CN" sz="2000" b="1"/>
              <a:t>3</a:t>
            </a:r>
            <a:r>
              <a:rPr lang="zh-CN" altLang="en-US" sz="2000" b="1"/>
              <a:t>）类型相同的结构变量可以整体赋值</a:t>
            </a:r>
          </a:p>
        </p:txBody>
      </p:sp>
      <p:sp>
        <p:nvSpPr>
          <p:cNvPr id="530439" name="Text Box 7"/>
          <p:cNvSpPr txBox="1">
            <a:spLocks noChangeArrowheads="1"/>
          </p:cNvSpPr>
          <p:nvPr/>
        </p:nvSpPr>
        <p:spPr bwMode="auto">
          <a:xfrm>
            <a:off x="1524000" y="2587625"/>
            <a:ext cx="6096000" cy="16795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zh-CN" sz="2000" b="1" i="1">
                <a:solidFill>
                  <a:srgbClr val="008000"/>
                </a:solidFill>
              </a:rPr>
              <a:t>例如：</a:t>
            </a:r>
            <a:r>
              <a:rPr lang="zh-CN" altLang="zh-CN" sz="2000" b="1"/>
              <a:t>	</a:t>
            </a:r>
            <a:r>
              <a:rPr lang="en-US" altLang="zh-CN" sz="2000" b="1"/>
              <a:t>struct  </a:t>
            </a:r>
            <a:r>
              <a:rPr lang="en-US" altLang="zh-CN" sz="2000" b="1">
                <a:solidFill>
                  <a:srgbClr val="CC0000"/>
                </a:solidFill>
              </a:rPr>
              <a:t>weather1</a:t>
            </a:r>
            <a:r>
              <a:rPr lang="en-US" altLang="zh-CN" sz="2000" b="1"/>
              <a:t>		</a:t>
            </a:r>
            <a:endParaRPr lang="en-US" altLang="zh-CN" sz="2000" b="1">
              <a:solidFill>
                <a:schemeClr val="hlink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	{  double  temp;    double  wind;  } </a:t>
            </a:r>
            <a:r>
              <a:rPr lang="en-US" altLang="zh-CN" sz="2000" b="1">
                <a:solidFill>
                  <a:srgbClr val="CC0000"/>
                </a:solidFill>
              </a:rPr>
              <a:t>yesterday</a:t>
            </a:r>
            <a:r>
              <a:rPr lang="en-US" altLang="zh-CN" sz="2000" b="1"/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	struct  </a:t>
            </a:r>
            <a:r>
              <a:rPr lang="en-US" altLang="zh-CN" sz="2000" b="1">
                <a:solidFill>
                  <a:srgbClr val="9933FF"/>
                </a:solidFill>
              </a:rPr>
              <a:t>weather2	</a:t>
            </a:r>
            <a:r>
              <a:rPr lang="en-US" altLang="zh-CN" sz="2000" b="1"/>
              <a:t>	</a:t>
            </a:r>
            <a:endParaRPr lang="en-US" altLang="zh-CN" sz="2000" b="1">
              <a:solidFill>
                <a:schemeClr val="hlink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	{  double  temp;    double  wind;  } </a:t>
            </a:r>
            <a:r>
              <a:rPr lang="en-US" altLang="zh-CN" sz="2000" b="1">
                <a:solidFill>
                  <a:srgbClr val="9933FF"/>
                </a:solidFill>
              </a:rPr>
              <a:t>today </a:t>
            </a:r>
            <a:r>
              <a:rPr lang="en-US" altLang="zh-CN" sz="2000" b="1"/>
              <a:t>;</a:t>
            </a:r>
            <a:endParaRPr lang="en-US" altLang="zh-CN" sz="2000" b="1">
              <a:solidFill>
                <a:srgbClr val="CC0000"/>
              </a:solidFill>
            </a:endParaRPr>
          </a:p>
        </p:txBody>
      </p:sp>
      <p:sp>
        <p:nvSpPr>
          <p:cNvPr id="530440" name="Text Box 8"/>
          <p:cNvSpPr txBox="1">
            <a:spLocks noChangeArrowheads="1"/>
          </p:cNvSpPr>
          <p:nvPr/>
        </p:nvSpPr>
        <p:spPr bwMode="auto">
          <a:xfrm>
            <a:off x="1447800" y="1916113"/>
            <a:ext cx="65801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 sz="2000" b="1"/>
              <a:t>“</a:t>
            </a:r>
            <a:r>
              <a:rPr lang="zh-CN" altLang="en-US" sz="2000" b="1"/>
              <a:t>类型相同的变量”  </a:t>
            </a:r>
            <a:r>
              <a:rPr lang="zh-CN" altLang="en-US" sz="2000" b="1" i="1"/>
              <a:t>是指用同一类型标识符说明的变量</a:t>
            </a:r>
          </a:p>
        </p:txBody>
      </p:sp>
      <p:sp>
        <p:nvSpPr>
          <p:cNvPr id="530441" name="Rectangle 9"/>
          <p:cNvSpPr>
            <a:spLocks noChangeArrowheads="1"/>
          </p:cNvSpPr>
          <p:nvPr/>
        </p:nvSpPr>
        <p:spPr bwMode="auto">
          <a:xfrm>
            <a:off x="2638425" y="4445000"/>
            <a:ext cx="3990975" cy="1373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yesterday </a:t>
            </a:r>
            <a:r>
              <a:rPr lang="zh-CN" altLang="zh-CN" sz="2000" b="1"/>
              <a:t>和 </a:t>
            </a:r>
            <a:r>
              <a:rPr lang="en-US" altLang="zh-CN" sz="2000" b="1">
                <a:solidFill>
                  <a:srgbClr val="9933FF"/>
                </a:solidFill>
              </a:rPr>
              <a:t>today</a:t>
            </a:r>
            <a:endParaRPr lang="en-US" altLang="zh-CN" sz="2000" b="1"/>
          </a:p>
          <a:p>
            <a:pPr>
              <a:lnSpc>
                <a:spcPct val="140000"/>
              </a:lnSpc>
            </a:pPr>
            <a:r>
              <a:rPr lang="zh-CN" altLang="zh-CN" sz="2000" b="1"/>
              <a:t>尽管成员相同，但不是同类型变量</a:t>
            </a:r>
          </a:p>
          <a:p>
            <a:pPr>
              <a:lnSpc>
                <a:spcPct val="140000"/>
              </a:lnSpc>
            </a:pPr>
            <a:r>
              <a:rPr lang="zh-CN" altLang="zh-CN" sz="2000" b="1"/>
              <a:t>不可以整体赋值</a:t>
            </a:r>
          </a:p>
        </p:txBody>
      </p:sp>
      <p:sp>
        <p:nvSpPr>
          <p:cNvPr id="53044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宋体" pitchFamily="2" charset="-122"/>
              </a:rPr>
              <a:t>5.1.2  </a:t>
            </a:r>
            <a:r>
              <a:rPr lang="zh-CN" altLang="en-US" sz="800" dirty="0">
                <a:latin typeface="宋体" pitchFamily="2" charset="-122"/>
              </a:rPr>
              <a:t>访问结构</a:t>
            </a:r>
            <a:endParaRPr lang="zh-CN" altLang="en-US" dirty="0"/>
          </a:p>
        </p:txBody>
      </p:sp>
      <p:sp>
        <p:nvSpPr>
          <p:cNvPr id="530445" name="Rectangle 13"/>
          <p:cNvSpPr>
            <a:spLocks noChangeArrowheads="1"/>
          </p:cNvSpPr>
          <p:nvPr/>
        </p:nvSpPr>
        <p:spPr bwMode="auto">
          <a:xfrm>
            <a:off x="533400" y="1889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5.3.2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访问结构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75"/>
                                        <p:tgtEl>
                                          <p:spTgt spid="5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8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30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30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8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30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3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30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9" grpId="0" build="p" autoUpdateAnimBg="0" advAuto="1000"/>
      <p:bldP spid="530440" grpId="0" autoUpdateAnimBg="0"/>
      <p:bldP spid="530441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40" name="Text Box 8"/>
          <p:cNvSpPr txBox="1">
            <a:spLocks noChangeArrowheads="1"/>
          </p:cNvSpPr>
          <p:nvPr/>
        </p:nvSpPr>
        <p:spPr bwMode="auto">
          <a:xfrm>
            <a:off x="1357290" y="2169453"/>
            <a:ext cx="6580188" cy="4022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 i="1" dirty="0" smtClean="0"/>
              <a:t>函数的结构类型参数可以传值、指针及引用参数</a:t>
            </a:r>
            <a:endParaRPr lang="zh-CN" altLang="en-US" sz="2000" b="1" i="1" dirty="0"/>
          </a:p>
        </p:txBody>
      </p:sp>
      <p:sp>
        <p:nvSpPr>
          <p:cNvPr id="53044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宋体" pitchFamily="2" charset="-122"/>
              </a:rPr>
              <a:t>5.1.2  </a:t>
            </a:r>
            <a:r>
              <a:rPr lang="zh-CN" altLang="en-US" sz="800" dirty="0">
                <a:latin typeface="宋体" pitchFamily="2" charset="-122"/>
              </a:rPr>
              <a:t>访问结构</a:t>
            </a:r>
            <a:endParaRPr lang="zh-CN" altLang="en-US" dirty="0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533400" y="587152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5.3.3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结构参数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40" grpId="0"/>
      <p:bldP spid="6" grpId="0" build="p" autoUpdateAnimBg="0" advAuto="100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9" name="Text Box 7"/>
          <p:cNvSpPr txBox="1">
            <a:spLocks noChangeArrowheads="1"/>
          </p:cNvSpPr>
          <p:nvPr/>
        </p:nvSpPr>
        <p:spPr bwMode="auto">
          <a:xfrm>
            <a:off x="357158" y="322227"/>
            <a:ext cx="6072230" cy="62500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en-US" altLang="zh-CN" sz="2000" b="1" dirty="0" smtClean="0"/>
              <a:t># include &lt;</a:t>
            </a:r>
            <a:r>
              <a:rPr lang="en-US" altLang="zh-CN" sz="2000" b="1" dirty="0" err="1" smtClean="0"/>
              <a:t>iostream</a:t>
            </a:r>
            <a:r>
              <a:rPr lang="en-US" altLang="zh-CN" sz="2000" b="1" dirty="0" smtClean="0"/>
              <a:t>&gt;</a:t>
            </a:r>
          </a:p>
          <a:p>
            <a:pPr algn="l"/>
            <a:r>
              <a:rPr lang="en-US" altLang="zh-CN" sz="2000" b="1" dirty="0" smtClean="0"/>
              <a:t>using namespace std ;</a:t>
            </a:r>
          </a:p>
          <a:p>
            <a:pPr algn="l"/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 weather</a:t>
            </a:r>
          </a:p>
          <a:p>
            <a:pPr algn="l"/>
            <a:r>
              <a:rPr lang="en-US" altLang="zh-CN" sz="2000" b="1" dirty="0" smtClean="0"/>
              <a:t>{  double  temp;    double  wind;  } ;</a:t>
            </a:r>
          </a:p>
          <a:p>
            <a:pPr algn="l"/>
            <a:r>
              <a:rPr lang="en-US" altLang="zh-CN" sz="2000" b="1" dirty="0" smtClean="0"/>
              <a:t>void </a:t>
            </a:r>
            <a:r>
              <a:rPr lang="en-US" altLang="zh-CN" sz="2000" b="1" dirty="0" err="1" smtClean="0"/>
              <a:t>funstu</a:t>
            </a:r>
            <a:r>
              <a:rPr lang="en-US" altLang="zh-CN" sz="2000" b="1" dirty="0" smtClean="0"/>
              <a:t>(weather w)</a:t>
            </a:r>
          </a:p>
          <a:p>
            <a:pPr algn="l"/>
            <a:r>
              <a:rPr lang="en-US" altLang="zh-CN" sz="2000" b="1" dirty="0" smtClean="0"/>
              <a:t>{  </a:t>
            </a:r>
            <a:r>
              <a:rPr lang="en-US" altLang="zh-CN" sz="2000" b="1" dirty="0" err="1" smtClean="0"/>
              <a:t>w.temp</a:t>
            </a:r>
            <a:r>
              <a:rPr lang="en-US" altLang="zh-CN" sz="2000" b="1" dirty="0" smtClean="0"/>
              <a:t>=15;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w.wind</a:t>
            </a:r>
            <a:r>
              <a:rPr lang="en-US" altLang="zh-CN" sz="2000" b="1" dirty="0" smtClean="0"/>
              <a:t>=2.3;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</a:t>
            </a:r>
            <a:r>
              <a:rPr lang="de-DE" altLang="zh-CN" sz="2000" b="1" dirty="0" smtClean="0"/>
              <a:t> " </a:t>
            </a:r>
            <a:r>
              <a:rPr lang="en-US" altLang="zh-CN" sz="2000" b="1" dirty="0" smtClean="0"/>
              <a:t>fun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\</a:t>
            </a:r>
            <a:r>
              <a:rPr lang="en-US" altLang="zh-CN" sz="2000" b="1" dirty="0" err="1" smtClean="0"/>
              <a:t>nTemp</a:t>
            </a:r>
            <a:r>
              <a:rPr lang="en-US" altLang="zh-CN" sz="2000" b="1" dirty="0" smtClean="0"/>
              <a:t> = " &lt;&lt; </a:t>
            </a:r>
            <a:r>
              <a:rPr lang="en-US" altLang="zh-CN" sz="2000" b="1" dirty="0" err="1" smtClean="0"/>
              <a:t>w.temp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de-DE" altLang="zh-CN" sz="2000" b="1" dirty="0" smtClean="0"/>
              <a:t>    cout &lt;&lt; "Wind = " &lt;&lt; w.wind &lt;&lt; endl ;</a:t>
            </a:r>
          </a:p>
          <a:p>
            <a:pPr algn="l"/>
            <a:r>
              <a:rPr lang="en-US" altLang="zh-CN" sz="2000" b="1" dirty="0" smtClean="0"/>
              <a:t>}</a:t>
            </a:r>
          </a:p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main ( )</a:t>
            </a:r>
          </a:p>
          <a:p>
            <a:pPr algn="l"/>
            <a:r>
              <a:rPr lang="en-US" altLang="zh-CN" sz="2000" b="1" dirty="0" smtClean="0"/>
              <a:t>{  weather  day ;</a:t>
            </a:r>
          </a:p>
          <a:p>
            <a:pPr algn="l"/>
            <a:r>
              <a:rPr lang="en-US" altLang="zh-CN" sz="2000" b="1" dirty="0" smtClean="0"/>
              <a:t>    day . temp = 10.5 ;</a:t>
            </a:r>
          </a:p>
          <a:p>
            <a:pPr algn="l"/>
            <a:r>
              <a:rPr lang="en-US" altLang="zh-CN" sz="2000" b="1" dirty="0" smtClean="0"/>
              <a:t>    day . wind = 3.1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</a:t>
            </a:r>
            <a:r>
              <a:rPr lang="de-DE" altLang="zh-CN" sz="2000" b="1" dirty="0" smtClean="0"/>
              <a:t> " 1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\</a:t>
            </a:r>
            <a:r>
              <a:rPr lang="en-US" altLang="zh-CN" sz="2000" b="1" dirty="0" err="1" smtClean="0"/>
              <a:t>nTemp</a:t>
            </a:r>
            <a:r>
              <a:rPr lang="en-US" altLang="zh-CN" sz="2000" b="1" dirty="0" smtClean="0"/>
              <a:t> = " &lt;&lt; </a:t>
            </a:r>
            <a:r>
              <a:rPr lang="en-US" altLang="zh-CN" sz="2000" b="1" dirty="0" err="1" smtClean="0"/>
              <a:t>day.temp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 "Wind = " &lt;&lt; </a:t>
            </a:r>
            <a:r>
              <a:rPr lang="en-US" altLang="zh-CN" sz="2000" b="1" dirty="0" err="1" smtClean="0"/>
              <a:t>day.wind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funstu</a:t>
            </a:r>
            <a:r>
              <a:rPr lang="en-US" altLang="zh-CN" sz="2000" b="1" dirty="0" smtClean="0"/>
              <a:t>(day);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</a:t>
            </a:r>
            <a:r>
              <a:rPr lang="de-DE" altLang="zh-CN" sz="2000" b="1" dirty="0" smtClean="0"/>
              <a:t> " 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\</a:t>
            </a:r>
            <a:r>
              <a:rPr lang="en-US" altLang="zh-CN" sz="2000" b="1" dirty="0" err="1" smtClean="0"/>
              <a:t>nTemp</a:t>
            </a:r>
            <a:r>
              <a:rPr lang="en-US" altLang="zh-CN" sz="2000" b="1" dirty="0" smtClean="0"/>
              <a:t> = " &lt;&lt; </a:t>
            </a:r>
            <a:r>
              <a:rPr lang="en-US" altLang="zh-CN" sz="2000" b="1" dirty="0" err="1" smtClean="0"/>
              <a:t>day.temp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 "Wind = " &lt;&lt; </a:t>
            </a:r>
            <a:r>
              <a:rPr lang="en-US" altLang="zh-CN" sz="2000" b="1" dirty="0" err="1" smtClean="0"/>
              <a:t>day.wind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}</a:t>
            </a:r>
          </a:p>
        </p:txBody>
      </p:sp>
      <p:sp>
        <p:nvSpPr>
          <p:cNvPr id="53044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宋体" pitchFamily="2" charset="-122"/>
              </a:rPr>
              <a:t>5.1.2  </a:t>
            </a:r>
            <a:r>
              <a:rPr lang="zh-CN" altLang="en-US" sz="800" dirty="0">
                <a:latin typeface="宋体" pitchFamily="2" charset="-122"/>
              </a:rPr>
              <a:t>访问结构</a:t>
            </a:r>
            <a:endParaRPr lang="zh-CN" altLang="en-US" dirty="0"/>
          </a:p>
        </p:txBody>
      </p:sp>
      <p:pic>
        <p:nvPicPr>
          <p:cNvPr id="837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285992"/>
            <a:ext cx="347472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500166" y="1571612"/>
            <a:ext cx="1714512" cy="42862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214942" y="4357694"/>
            <a:ext cx="1857388" cy="50006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000100" y="5214950"/>
            <a:ext cx="1571636" cy="42862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214546" y="3429000"/>
            <a:ext cx="2857520" cy="1714512"/>
            <a:chOff x="2143108" y="3500438"/>
            <a:chExt cx="2857520" cy="1714512"/>
          </a:xfrm>
        </p:grpSpPr>
        <p:sp>
          <p:nvSpPr>
            <p:cNvPr id="9" name="AutoShape 11"/>
            <p:cNvSpPr>
              <a:spLocks/>
            </p:cNvSpPr>
            <p:nvPr/>
          </p:nvSpPr>
          <p:spPr bwMode="auto">
            <a:xfrm>
              <a:off x="3643306" y="3500438"/>
              <a:ext cx="1357322" cy="571504"/>
            </a:xfrm>
            <a:prstGeom prst="borderCallout2">
              <a:avLst>
                <a:gd name="adj1" fmla="val 53725"/>
                <a:gd name="adj2" fmla="val -3766"/>
                <a:gd name="adj3" fmla="val 56819"/>
                <a:gd name="adj4" fmla="val -24672"/>
                <a:gd name="adj5" fmla="val -230562"/>
                <a:gd name="adj6" fmla="val -94441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000" b="1" dirty="0" smtClean="0"/>
                <a:t>传值</a:t>
              </a:r>
              <a:endParaRPr lang="zh-CN" altLang="en-US" sz="2000" b="1" dirty="0"/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 rot="5400000">
              <a:off x="2035951" y="3964785"/>
              <a:ext cx="1357322" cy="1143008"/>
            </a:xfrm>
            <a:prstGeom prst="straightConnector1">
              <a:avLst/>
            </a:prstGeom>
            <a:noFill/>
            <a:ln w="25400" cap="flat" cmpd="sng" algn="ctr">
              <a:solidFill>
                <a:srgbClr val="FF3300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</p:grp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5286380" y="2857496"/>
            <a:ext cx="1857388" cy="50006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9" grpId="0"/>
      <p:bldP spid="10" grpId="0" animBg="1"/>
      <p:bldP spid="11" grpId="0" animBg="1"/>
      <p:bldP spid="12" grpId="0" animBg="1"/>
      <p:bldP spid="1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9" name="Text Box 7"/>
          <p:cNvSpPr txBox="1">
            <a:spLocks noChangeArrowheads="1"/>
          </p:cNvSpPr>
          <p:nvPr/>
        </p:nvSpPr>
        <p:spPr bwMode="auto">
          <a:xfrm>
            <a:off x="357158" y="322227"/>
            <a:ext cx="6072230" cy="62500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en-US" altLang="zh-CN" sz="2000" b="1" dirty="0" smtClean="0"/>
              <a:t># include &lt;</a:t>
            </a:r>
            <a:r>
              <a:rPr lang="en-US" altLang="zh-CN" sz="2000" b="1" dirty="0" err="1" smtClean="0"/>
              <a:t>iostream</a:t>
            </a:r>
            <a:r>
              <a:rPr lang="en-US" altLang="zh-CN" sz="2000" b="1" dirty="0" smtClean="0"/>
              <a:t>&gt;</a:t>
            </a:r>
          </a:p>
          <a:p>
            <a:pPr algn="l"/>
            <a:r>
              <a:rPr lang="en-US" altLang="zh-CN" sz="2000" b="1" dirty="0" smtClean="0"/>
              <a:t>using namespace std ;</a:t>
            </a:r>
          </a:p>
          <a:p>
            <a:pPr algn="l"/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 weather</a:t>
            </a:r>
          </a:p>
          <a:p>
            <a:pPr algn="l"/>
            <a:r>
              <a:rPr lang="en-US" altLang="zh-CN" sz="2000" b="1" dirty="0" smtClean="0"/>
              <a:t>{  double  temp;    double  wind;  } ;</a:t>
            </a:r>
          </a:p>
          <a:p>
            <a:pPr algn="l"/>
            <a:r>
              <a:rPr lang="en-US" altLang="zh-CN" sz="2000" b="1" dirty="0" smtClean="0"/>
              <a:t>void </a:t>
            </a:r>
            <a:r>
              <a:rPr lang="en-US" altLang="zh-CN" sz="2000" b="1" dirty="0" err="1" smtClean="0"/>
              <a:t>funstu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weather  &amp;w</a:t>
            </a:r>
            <a:r>
              <a:rPr lang="en-US" altLang="zh-CN" sz="2000" b="1" dirty="0" smtClean="0"/>
              <a:t>)</a:t>
            </a:r>
          </a:p>
          <a:p>
            <a:pPr algn="l"/>
            <a:r>
              <a:rPr lang="en-US" altLang="zh-CN" sz="2000" b="1" dirty="0" smtClean="0"/>
              <a:t>{ 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w.temp</a:t>
            </a:r>
            <a:r>
              <a:rPr lang="en-US" altLang="zh-CN" sz="2000" b="1" dirty="0" smtClean="0"/>
              <a:t>=15;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w.wind</a:t>
            </a:r>
            <a:r>
              <a:rPr lang="en-US" altLang="zh-CN" sz="2000" b="1" dirty="0" smtClean="0"/>
              <a:t>=2.3;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</a:t>
            </a:r>
            <a:r>
              <a:rPr lang="de-DE" altLang="zh-CN" sz="2000" b="1" dirty="0" smtClean="0"/>
              <a:t> " </a:t>
            </a:r>
            <a:r>
              <a:rPr lang="en-US" altLang="zh-CN" sz="2000" b="1" dirty="0" smtClean="0"/>
              <a:t>fun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\</a:t>
            </a:r>
            <a:r>
              <a:rPr lang="en-US" altLang="zh-CN" sz="2000" b="1" dirty="0" err="1" smtClean="0"/>
              <a:t>nTemp</a:t>
            </a:r>
            <a:r>
              <a:rPr lang="en-US" altLang="zh-CN" sz="2000" b="1" dirty="0" smtClean="0"/>
              <a:t> = " &lt;&lt;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w.temp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de-DE" altLang="zh-CN" sz="2000" b="1" dirty="0" smtClean="0"/>
              <a:t>    cout &lt;&lt; "Wind = " &lt;&lt; </a:t>
            </a:r>
            <a:r>
              <a:rPr lang="de-DE" altLang="zh-CN" sz="2000" b="1" dirty="0" smtClean="0">
                <a:solidFill>
                  <a:srgbClr val="0000FF"/>
                </a:solidFill>
              </a:rPr>
              <a:t>w.wind</a:t>
            </a:r>
            <a:r>
              <a:rPr lang="de-DE" altLang="zh-CN" sz="2000" b="1" dirty="0" smtClean="0"/>
              <a:t> &lt;&lt; endl ;</a:t>
            </a:r>
          </a:p>
          <a:p>
            <a:pPr algn="l"/>
            <a:r>
              <a:rPr lang="en-US" altLang="zh-CN" sz="2000" b="1" dirty="0" smtClean="0"/>
              <a:t>}</a:t>
            </a:r>
          </a:p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main ( )</a:t>
            </a:r>
          </a:p>
          <a:p>
            <a:pPr algn="l"/>
            <a:r>
              <a:rPr lang="en-US" altLang="zh-CN" sz="2000" b="1" dirty="0" smtClean="0"/>
              <a:t>{  weather  day ;</a:t>
            </a:r>
          </a:p>
          <a:p>
            <a:pPr algn="l"/>
            <a:r>
              <a:rPr lang="en-US" altLang="zh-CN" sz="2000" b="1" dirty="0" smtClean="0"/>
              <a:t>    day . temp = 10.5 ;</a:t>
            </a:r>
          </a:p>
          <a:p>
            <a:pPr algn="l"/>
            <a:r>
              <a:rPr lang="en-US" altLang="zh-CN" sz="2000" b="1" dirty="0" smtClean="0"/>
              <a:t>    day . wind = 3.1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</a:t>
            </a:r>
            <a:r>
              <a:rPr lang="de-DE" altLang="zh-CN" sz="2000" b="1" dirty="0" smtClean="0"/>
              <a:t> " 1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\</a:t>
            </a:r>
            <a:r>
              <a:rPr lang="en-US" altLang="zh-CN" sz="2000" b="1" dirty="0" err="1" smtClean="0"/>
              <a:t>nTemp</a:t>
            </a:r>
            <a:r>
              <a:rPr lang="en-US" altLang="zh-CN" sz="2000" b="1" dirty="0" smtClean="0"/>
              <a:t> = " &lt;&lt; </a:t>
            </a:r>
            <a:r>
              <a:rPr lang="en-US" altLang="zh-CN" sz="2000" b="1" dirty="0" err="1" smtClean="0"/>
              <a:t>day.temp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 "Wind = " &lt;&lt; </a:t>
            </a:r>
            <a:r>
              <a:rPr lang="en-US" altLang="zh-CN" sz="2000" b="1" dirty="0" err="1" smtClean="0"/>
              <a:t>day.wind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funstu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day</a:t>
            </a:r>
            <a:r>
              <a:rPr lang="en-US" altLang="zh-CN" sz="2000" b="1" dirty="0" smtClean="0"/>
              <a:t>);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</a:t>
            </a:r>
            <a:r>
              <a:rPr lang="de-DE" altLang="zh-CN" sz="2000" b="1" dirty="0" smtClean="0"/>
              <a:t> " 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\</a:t>
            </a:r>
            <a:r>
              <a:rPr lang="en-US" altLang="zh-CN" sz="2000" b="1" dirty="0" err="1" smtClean="0"/>
              <a:t>nTemp</a:t>
            </a:r>
            <a:r>
              <a:rPr lang="en-US" altLang="zh-CN" sz="2000" b="1" dirty="0" smtClean="0"/>
              <a:t> = " &lt;&lt; </a:t>
            </a:r>
            <a:r>
              <a:rPr lang="en-US" altLang="zh-CN" sz="2000" b="1" dirty="0" err="1" smtClean="0"/>
              <a:t>day.temp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 "Wind = " &lt;&lt; </a:t>
            </a:r>
            <a:r>
              <a:rPr lang="en-US" altLang="zh-CN" sz="2000" b="1" dirty="0" err="1" smtClean="0"/>
              <a:t>day.wind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}</a:t>
            </a:r>
          </a:p>
        </p:txBody>
      </p:sp>
      <p:sp>
        <p:nvSpPr>
          <p:cNvPr id="53044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宋体" pitchFamily="2" charset="-122"/>
              </a:rPr>
              <a:t>5.1.2  </a:t>
            </a:r>
            <a:r>
              <a:rPr lang="zh-CN" altLang="en-US" sz="800" dirty="0">
                <a:latin typeface="宋体" pitchFamily="2" charset="-122"/>
              </a:rPr>
              <a:t>访问结构</a:t>
            </a:r>
            <a:endParaRPr lang="zh-CN" altLang="en-US" dirty="0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500166" y="1571612"/>
            <a:ext cx="1714512" cy="42862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000100" y="5214950"/>
            <a:ext cx="1571636" cy="42862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4"/>
          <p:cNvGrpSpPr/>
          <p:nvPr/>
        </p:nvGrpSpPr>
        <p:grpSpPr>
          <a:xfrm>
            <a:off x="2143108" y="3429000"/>
            <a:ext cx="2857520" cy="1643074"/>
            <a:chOff x="2143108" y="3500438"/>
            <a:chExt cx="2857520" cy="1643074"/>
          </a:xfrm>
        </p:grpSpPr>
        <p:sp>
          <p:nvSpPr>
            <p:cNvPr id="9" name="AutoShape 11"/>
            <p:cNvSpPr>
              <a:spLocks/>
            </p:cNvSpPr>
            <p:nvPr/>
          </p:nvSpPr>
          <p:spPr bwMode="auto">
            <a:xfrm>
              <a:off x="3643306" y="3500438"/>
              <a:ext cx="1357322" cy="571504"/>
            </a:xfrm>
            <a:prstGeom prst="borderCallout2">
              <a:avLst>
                <a:gd name="adj1" fmla="val 53725"/>
                <a:gd name="adj2" fmla="val -3766"/>
                <a:gd name="adj3" fmla="val 56819"/>
                <a:gd name="adj4" fmla="val -24672"/>
                <a:gd name="adj5" fmla="val -230562"/>
                <a:gd name="adj6" fmla="val -94441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000" b="1" dirty="0" smtClean="0"/>
                <a:t>引用参数</a:t>
              </a:r>
              <a:endParaRPr lang="zh-CN" altLang="en-US" sz="2000" b="1" dirty="0"/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 rot="5400000">
              <a:off x="2071670" y="3929066"/>
              <a:ext cx="1285884" cy="1143008"/>
            </a:xfrm>
            <a:prstGeom prst="straightConnector1">
              <a:avLst/>
            </a:prstGeom>
            <a:noFill/>
            <a:ln w="25400" cap="flat" cmpd="sng" algn="ctr">
              <a:solidFill>
                <a:srgbClr val="FF3300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</p:grpSp>
      <p:pic>
        <p:nvPicPr>
          <p:cNvPr id="838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5440" y="2285992"/>
            <a:ext cx="3718560" cy="413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214942" y="4357694"/>
            <a:ext cx="1857388" cy="50006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5214942" y="3643314"/>
            <a:ext cx="1857388" cy="50006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  <p:bldP spid="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9" name="Text Box 7"/>
          <p:cNvSpPr txBox="1">
            <a:spLocks noChangeArrowheads="1"/>
          </p:cNvSpPr>
          <p:nvPr/>
        </p:nvSpPr>
        <p:spPr bwMode="auto">
          <a:xfrm>
            <a:off x="357158" y="322227"/>
            <a:ext cx="6072230" cy="62500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en-US" altLang="zh-CN" sz="2000" b="1" dirty="0" smtClean="0"/>
              <a:t># include &lt;</a:t>
            </a:r>
            <a:r>
              <a:rPr lang="en-US" altLang="zh-CN" sz="2000" b="1" dirty="0" err="1" smtClean="0"/>
              <a:t>iostream</a:t>
            </a:r>
            <a:r>
              <a:rPr lang="en-US" altLang="zh-CN" sz="2000" b="1" dirty="0" smtClean="0"/>
              <a:t>&gt;</a:t>
            </a:r>
          </a:p>
          <a:p>
            <a:pPr algn="l"/>
            <a:r>
              <a:rPr lang="en-US" altLang="zh-CN" sz="2000" b="1" dirty="0" smtClean="0"/>
              <a:t>using namespace std ;</a:t>
            </a:r>
          </a:p>
          <a:p>
            <a:pPr algn="l"/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 weather</a:t>
            </a:r>
          </a:p>
          <a:p>
            <a:pPr algn="l"/>
            <a:r>
              <a:rPr lang="en-US" altLang="zh-CN" sz="2000" b="1" dirty="0" smtClean="0"/>
              <a:t>{  double  temp;    double  wind;  } ;</a:t>
            </a:r>
          </a:p>
          <a:p>
            <a:pPr algn="l"/>
            <a:r>
              <a:rPr lang="en-US" altLang="zh-CN" sz="2000" b="1" dirty="0" smtClean="0"/>
              <a:t>void </a:t>
            </a:r>
            <a:r>
              <a:rPr lang="en-US" altLang="zh-CN" sz="2000" b="1" dirty="0" err="1" smtClean="0"/>
              <a:t>funstu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weather  *w</a:t>
            </a:r>
            <a:r>
              <a:rPr lang="en-US" altLang="zh-CN" sz="2000" b="1" dirty="0" smtClean="0"/>
              <a:t>)</a:t>
            </a:r>
          </a:p>
          <a:p>
            <a:pPr algn="l"/>
            <a:r>
              <a:rPr lang="en-US" altLang="zh-CN" sz="2000" b="1" dirty="0" smtClean="0"/>
              <a:t>{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w-&gt;temp</a:t>
            </a:r>
            <a:r>
              <a:rPr lang="en-US" altLang="zh-CN" sz="2000" b="1" dirty="0" smtClean="0"/>
              <a:t>=15;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w-&gt;wind</a:t>
            </a:r>
            <a:r>
              <a:rPr lang="en-US" altLang="zh-CN" sz="2000" b="1" dirty="0" smtClean="0"/>
              <a:t>=2.3;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</a:t>
            </a:r>
            <a:r>
              <a:rPr lang="de-DE" altLang="zh-CN" sz="2000" b="1" dirty="0" smtClean="0"/>
              <a:t> " </a:t>
            </a:r>
            <a:r>
              <a:rPr lang="en-US" altLang="zh-CN" sz="2000" b="1" dirty="0" smtClean="0"/>
              <a:t>fun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\</a:t>
            </a:r>
            <a:r>
              <a:rPr lang="en-US" altLang="zh-CN" sz="2000" b="1" dirty="0" err="1" smtClean="0"/>
              <a:t>nTemp</a:t>
            </a:r>
            <a:r>
              <a:rPr lang="en-US" altLang="zh-CN" sz="2000" b="1" dirty="0" smtClean="0"/>
              <a:t> = " &lt;&lt;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w-&gt;temp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de-DE" altLang="zh-CN" sz="2000" b="1" dirty="0" smtClean="0"/>
              <a:t>    cout &lt;&lt; "Wind = " &lt;&lt; </a:t>
            </a:r>
            <a:r>
              <a:rPr lang="de-DE" altLang="zh-CN" sz="2000" b="1" dirty="0" smtClean="0">
                <a:solidFill>
                  <a:srgbClr val="0000FF"/>
                </a:solidFill>
              </a:rPr>
              <a:t>w-&gt;wind</a:t>
            </a:r>
            <a:r>
              <a:rPr lang="de-DE" altLang="zh-CN" sz="2000" b="1" dirty="0" smtClean="0"/>
              <a:t> &lt;&lt; endl ;</a:t>
            </a:r>
          </a:p>
          <a:p>
            <a:pPr algn="l"/>
            <a:r>
              <a:rPr lang="en-US" altLang="zh-CN" sz="2000" b="1" dirty="0" smtClean="0"/>
              <a:t>}</a:t>
            </a:r>
          </a:p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main ( )</a:t>
            </a:r>
          </a:p>
          <a:p>
            <a:pPr algn="l"/>
            <a:r>
              <a:rPr lang="en-US" altLang="zh-CN" sz="2000" b="1" dirty="0" smtClean="0"/>
              <a:t>{  weather  day ;</a:t>
            </a:r>
          </a:p>
          <a:p>
            <a:pPr algn="l"/>
            <a:r>
              <a:rPr lang="en-US" altLang="zh-CN" sz="2000" b="1" dirty="0" smtClean="0"/>
              <a:t>    day . temp = 10.5 ;</a:t>
            </a:r>
          </a:p>
          <a:p>
            <a:pPr algn="l"/>
            <a:r>
              <a:rPr lang="en-US" altLang="zh-CN" sz="2000" b="1" dirty="0" smtClean="0"/>
              <a:t>    day . wind = 3.1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</a:t>
            </a:r>
            <a:r>
              <a:rPr lang="de-DE" altLang="zh-CN" sz="2000" b="1" dirty="0" smtClean="0"/>
              <a:t> " 1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\</a:t>
            </a:r>
            <a:r>
              <a:rPr lang="en-US" altLang="zh-CN" sz="2000" b="1" dirty="0" err="1" smtClean="0"/>
              <a:t>nTemp</a:t>
            </a:r>
            <a:r>
              <a:rPr lang="en-US" altLang="zh-CN" sz="2000" b="1" dirty="0" smtClean="0"/>
              <a:t> = " &lt;&lt; </a:t>
            </a:r>
            <a:r>
              <a:rPr lang="en-US" altLang="zh-CN" sz="2000" b="1" dirty="0" err="1" smtClean="0"/>
              <a:t>day.temp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 "Wind = " &lt;&lt; </a:t>
            </a:r>
            <a:r>
              <a:rPr lang="en-US" altLang="zh-CN" sz="2000" b="1" dirty="0" err="1" smtClean="0"/>
              <a:t>day.wind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funstu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&amp;day</a:t>
            </a:r>
            <a:r>
              <a:rPr lang="en-US" altLang="zh-CN" sz="2000" b="1" dirty="0" smtClean="0"/>
              <a:t>);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</a:t>
            </a:r>
            <a:r>
              <a:rPr lang="de-DE" altLang="zh-CN" sz="2000" b="1" dirty="0" smtClean="0"/>
              <a:t> " 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\</a:t>
            </a:r>
            <a:r>
              <a:rPr lang="en-US" altLang="zh-CN" sz="2000" b="1" dirty="0" err="1" smtClean="0"/>
              <a:t>nTemp</a:t>
            </a:r>
            <a:r>
              <a:rPr lang="en-US" altLang="zh-CN" sz="2000" b="1" dirty="0" smtClean="0"/>
              <a:t> = " &lt;&lt; </a:t>
            </a:r>
            <a:r>
              <a:rPr lang="en-US" altLang="zh-CN" sz="2000" b="1" dirty="0" err="1" smtClean="0"/>
              <a:t>day.temp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 "Wind = " &lt;&lt; </a:t>
            </a:r>
            <a:r>
              <a:rPr lang="en-US" altLang="zh-CN" sz="2000" b="1" dirty="0" err="1" smtClean="0"/>
              <a:t>day.wind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}</a:t>
            </a:r>
          </a:p>
        </p:txBody>
      </p:sp>
      <p:sp>
        <p:nvSpPr>
          <p:cNvPr id="53044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宋体" pitchFamily="2" charset="-122"/>
              </a:rPr>
              <a:t>5.1.2  </a:t>
            </a:r>
            <a:r>
              <a:rPr lang="zh-CN" altLang="en-US" sz="800" dirty="0">
                <a:latin typeface="宋体" pitchFamily="2" charset="-122"/>
              </a:rPr>
              <a:t>访问结构</a:t>
            </a:r>
            <a:endParaRPr lang="zh-CN" altLang="en-US" dirty="0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500166" y="1571612"/>
            <a:ext cx="1714512" cy="42862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000100" y="5214950"/>
            <a:ext cx="1571636" cy="42862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4"/>
          <p:cNvGrpSpPr/>
          <p:nvPr/>
        </p:nvGrpSpPr>
        <p:grpSpPr>
          <a:xfrm>
            <a:off x="2143108" y="3429000"/>
            <a:ext cx="2857520" cy="1643074"/>
            <a:chOff x="2143108" y="3500438"/>
            <a:chExt cx="2857520" cy="1643074"/>
          </a:xfrm>
        </p:grpSpPr>
        <p:sp>
          <p:nvSpPr>
            <p:cNvPr id="9" name="AutoShape 11"/>
            <p:cNvSpPr>
              <a:spLocks/>
            </p:cNvSpPr>
            <p:nvPr/>
          </p:nvSpPr>
          <p:spPr bwMode="auto">
            <a:xfrm>
              <a:off x="3643306" y="3500438"/>
              <a:ext cx="1357322" cy="571504"/>
            </a:xfrm>
            <a:prstGeom prst="borderCallout2">
              <a:avLst>
                <a:gd name="adj1" fmla="val 53725"/>
                <a:gd name="adj2" fmla="val -3766"/>
                <a:gd name="adj3" fmla="val 56819"/>
                <a:gd name="adj4" fmla="val -24672"/>
                <a:gd name="adj5" fmla="val -230562"/>
                <a:gd name="adj6" fmla="val -94441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000" b="1" dirty="0" smtClean="0"/>
                <a:t>传地址</a:t>
              </a:r>
              <a:endParaRPr lang="zh-CN" altLang="en-US" sz="2000" b="1" dirty="0"/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 rot="5400000">
              <a:off x="2071670" y="3929066"/>
              <a:ext cx="1285884" cy="1143008"/>
            </a:xfrm>
            <a:prstGeom prst="straightConnector1">
              <a:avLst/>
            </a:prstGeom>
            <a:noFill/>
            <a:ln w="25400" cap="flat" cmpd="sng" algn="ctr">
              <a:solidFill>
                <a:srgbClr val="FF3300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</p:grpSp>
      <p:pic>
        <p:nvPicPr>
          <p:cNvPr id="838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5440" y="2285992"/>
            <a:ext cx="3718560" cy="413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214942" y="4357694"/>
            <a:ext cx="1857388" cy="50006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214942" y="3643314"/>
            <a:ext cx="1857388" cy="50006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  <p:bldP spid="1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7356" y="500042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结构体内存边界对齐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00166" y="1928802"/>
            <a:ext cx="6000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/>
              <a:t>因为计算机是按字长进行访问内存的，如果没有成员边界对齐，可能访问一个结构体，需要的访问次数较多。为了效率的考量，可以考虑牺牲空间来换取时间。</a:t>
            </a:r>
            <a:endParaRPr lang="en-US" altLang="zh-CN" smtClean="0"/>
          </a:p>
          <a:p>
            <a:pPr algn="l"/>
            <a:r>
              <a:rPr lang="zh-CN" altLang="en-US" smtClean="0"/>
              <a:t>对齐的字节数也可以定义：</a:t>
            </a:r>
            <a:endParaRPr lang="en-US" altLang="zh-CN" smtClean="0"/>
          </a:p>
          <a:p>
            <a:pPr algn="l"/>
            <a:r>
              <a:rPr lang="en-US" smtClean="0"/>
              <a:t>#</a:t>
            </a:r>
            <a:r>
              <a:rPr lang="en-US" smtClean="0"/>
              <a:t>pragma </a:t>
            </a:r>
            <a:r>
              <a:rPr lang="en-US" smtClean="0"/>
              <a:t>pack(2)</a:t>
            </a:r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Text Box 2"/>
          <p:cNvSpPr txBox="1">
            <a:spLocks noChangeArrowheads="1"/>
          </p:cNvSpPr>
          <p:nvPr/>
        </p:nvSpPr>
        <p:spPr bwMode="auto">
          <a:xfrm>
            <a:off x="1187450" y="1889125"/>
            <a:ext cx="6769100" cy="4060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chemeClr val="folHlink"/>
                </a:solidFill>
              </a:rPr>
              <a:t>例如</a:t>
            </a:r>
            <a:endParaRPr lang="zh-CN" altLang="en-US" sz="2000" b="1"/>
          </a:p>
          <a:p>
            <a:pPr algn="l">
              <a:lnSpc>
                <a:spcPct val="13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struct S_type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	  { int a; double x; };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	S_type S_ary[10];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S_ary</a:t>
            </a:r>
            <a:r>
              <a:rPr lang="zh-CN" altLang="en-US" sz="2000" b="1"/>
              <a:t>是一个有</a:t>
            </a:r>
            <a:r>
              <a:rPr lang="en-US" altLang="zh-CN" sz="2000" b="1"/>
              <a:t>10</a:t>
            </a:r>
            <a:r>
              <a:rPr lang="zh-CN" altLang="en-US" sz="2000" b="1"/>
              <a:t>个元素的数组，元素类型是</a:t>
            </a:r>
            <a:r>
              <a:rPr lang="en-US" altLang="zh-CN" sz="2000" b="1"/>
              <a:t>S_type</a:t>
            </a:r>
            <a:r>
              <a:rPr lang="zh-CN" altLang="en-US" sz="2000" b="1"/>
              <a:t>。</a:t>
            </a:r>
          </a:p>
          <a:p>
            <a:pPr algn="l">
              <a:lnSpc>
                <a:spcPct val="130000"/>
              </a:lnSpc>
            </a:pPr>
            <a:r>
              <a:rPr lang="zh-CN" altLang="en-US" sz="2000" b="1"/>
              <a:t>数组的每一个元素包含两个数据成员。</a:t>
            </a:r>
          </a:p>
          <a:p>
            <a:pPr algn="l">
              <a:lnSpc>
                <a:spcPct val="13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S_ary[0].a      S_ary[0].x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	S_ary[1].a      S_ary[1].x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	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	S_ary[9].a      S_ary[9].x</a:t>
            </a:r>
          </a:p>
        </p:txBody>
      </p:sp>
      <p:sp>
        <p:nvSpPr>
          <p:cNvPr id="13772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宋体" pitchFamily="2" charset="-122"/>
              </a:rPr>
              <a:t>5.2  </a:t>
            </a:r>
            <a:r>
              <a:rPr lang="zh-CN" altLang="en-US" sz="800" dirty="0">
                <a:latin typeface="宋体" pitchFamily="2" charset="-122"/>
              </a:rPr>
              <a:t>结构数组</a:t>
            </a:r>
            <a:endParaRPr lang="zh-CN" altLang="en-US" dirty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533400" y="4048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5.4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结构数组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377285" name="Rectangle 5"/>
          <p:cNvSpPr>
            <a:spLocks noChangeArrowheads="1"/>
          </p:cNvSpPr>
          <p:nvPr/>
        </p:nvSpPr>
        <p:spPr bwMode="auto">
          <a:xfrm>
            <a:off x="511175" y="1316038"/>
            <a:ext cx="6980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b="1"/>
              <a:t>  </a:t>
            </a:r>
            <a:r>
              <a:rPr lang="zh-CN" altLang="en-US" b="1"/>
              <a:t>数组的元素类型为结构类型时，称为结构数组。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7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7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autoUpdateAnimBg="0"/>
      <p:bldP spid="1377284" grpId="0" build="p" autoUpdateAnimBg="0" advAuto="1000"/>
      <p:bldP spid="13772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5.  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右移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064500" cy="55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按右操作数指定位数，将左操作数按位向右移动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4213" y="2894013"/>
            <a:ext cx="5543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/>
              <a:t>     12&gt;&gt;2		 0000</a:t>
            </a:r>
            <a:r>
              <a:rPr lang="en-US" altLang="zh-CN" sz="2400" b="1" dirty="0">
                <a:solidFill>
                  <a:srgbClr val="0000FF"/>
                </a:solidFill>
              </a:rPr>
              <a:t>1100</a:t>
            </a:r>
            <a:r>
              <a:rPr lang="en-US" altLang="zh-CN" sz="2400" b="1" dirty="0"/>
              <a:t>&gt;&gt;2</a:t>
            </a:r>
            <a:endParaRPr lang="zh-CN" altLang="en-US" sz="2400" b="1" dirty="0"/>
          </a:p>
        </p:txBody>
      </p:sp>
      <p:sp>
        <p:nvSpPr>
          <p:cNvPr id="5" name="下箭头 4"/>
          <p:cNvSpPr>
            <a:spLocks noChangeArrowheads="1"/>
          </p:cNvSpPr>
          <p:nvPr/>
        </p:nvSpPr>
        <p:spPr bwMode="auto">
          <a:xfrm>
            <a:off x="2627313" y="3284538"/>
            <a:ext cx="360362" cy="550962"/>
          </a:xfrm>
          <a:prstGeom prst="downArrow">
            <a:avLst>
              <a:gd name="adj1" fmla="val 50000"/>
              <a:gd name="adj2" fmla="val 49970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  <a:effectLst>
            <a:prstShdw prst="shdw17" dist="63500" dir="13987806">
              <a:srgbClr val="99995C"/>
            </a:prstShdw>
          </a:effectLst>
        </p:spPr>
        <p:txBody>
          <a:bodyPr>
            <a:spAutoFit/>
          </a:bodyPr>
          <a:lstStyle/>
          <a:p>
            <a:pPr algn="l"/>
            <a:endParaRPr lang="zh-CN" altLang="en-US" b="1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1550" y="3644900"/>
            <a:ext cx="4321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/>
              <a:t> 3  		         000000</a:t>
            </a:r>
            <a:r>
              <a:rPr lang="en-US" altLang="zh-CN" sz="2400" b="1" dirty="0">
                <a:solidFill>
                  <a:srgbClr val="0000FF"/>
                </a:solidFill>
              </a:rPr>
              <a:t>11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707586" name="Rectangle 2"/>
          <p:cNvSpPr>
            <a:spLocks noChangeArrowheads="1"/>
          </p:cNvSpPr>
          <p:nvPr/>
        </p:nvSpPr>
        <p:spPr bwMode="auto">
          <a:xfrm>
            <a:off x="395288" y="4005263"/>
            <a:ext cx="8280400" cy="145341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266700" algn="l">
              <a:lnSpc>
                <a:spcPct val="200000"/>
              </a:lnSpc>
              <a:defRPr/>
            </a:pPr>
            <a:r>
              <a:rPr lang="zh-CN" sz="2400" b="1" i="1" dirty="0">
                <a:latin typeface="+mn-lt"/>
                <a:ea typeface="宋体" pitchFamily="2" charset="-122"/>
              </a:rPr>
              <a:t>若有语句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err="1">
                <a:ea typeface="宋体" pitchFamily="2" charset="-122"/>
              </a:rPr>
              <a:t>cout</a:t>
            </a:r>
            <a:r>
              <a:rPr lang="en-US" altLang="zh-CN" sz="2400" b="1" dirty="0">
                <a:ea typeface="宋体" pitchFamily="2" charset="-122"/>
              </a:rPr>
              <a:t>&lt;&lt;"12&gt;&gt;2="&lt;&lt;(12&gt;&gt;2)&lt;&lt;</a:t>
            </a:r>
            <a:r>
              <a:rPr lang="en-US" altLang="zh-CN" sz="2400" b="1" dirty="0" err="1">
                <a:ea typeface="宋体" pitchFamily="2" charset="-122"/>
              </a:rPr>
              <a:t>endl</a:t>
            </a:r>
            <a:r>
              <a:rPr lang="en-US" altLang="zh-CN" sz="2400" b="1" dirty="0">
                <a:ea typeface="宋体" pitchFamily="2" charset="-122"/>
              </a:rPr>
              <a:t>;</a:t>
            </a:r>
            <a:endParaRPr lang="en-US" altLang="zh-CN" sz="2400" b="1" dirty="0">
              <a:latin typeface="+mn-lt"/>
              <a:ea typeface="宋体" pitchFamily="2" charset="-122"/>
            </a:endParaRPr>
          </a:p>
          <a:p>
            <a:pPr indent="266700" algn="l" eaLnBrk="0" hangingPunct="0">
              <a:lnSpc>
                <a:spcPct val="200000"/>
              </a:lnSpc>
              <a:defRPr/>
            </a:pPr>
            <a:r>
              <a:rPr lang="zh-CN" altLang="en-US" sz="2400" b="1" i="1" dirty="0">
                <a:latin typeface="+mn-lt"/>
                <a:ea typeface="宋体" pitchFamily="2" charset="-122"/>
              </a:rPr>
              <a:t>则显示结果为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03575" y="4914900"/>
            <a:ext cx="4824413" cy="120032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altLang="zh-CN" sz="2400" b="1">
              <a:solidFill>
                <a:srgbClr val="FFFFFF"/>
              </a:solidFill>
              <a:cs typeface="Courier New" pitchFamily="49" charset="0"/>
            </a:endParaRPr>
          </a:p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12&gt;&gt;2=3</a:t>
            </a:r>
          </a:p>
          <a:p>
            <a:pPr algn="l"/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39750" y="1916113"/>
            <a:ext cx="806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FF"/>
                </a:solidFill>
              </a:rPr>
              <a:t>对于一个整数，每右移一位就相当于整除以</a:t>
            </a:r>
            <a:r>
              <a:rPr lang="en-US" altLang="zh-CN" sz="2400" b="1">
                <a:solidFill>
                  <a:srgbClr val="0000FF"/>
                </a:solidFill>
              </a:rPr>
              <a:t>2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" grpId="0"/>
      <p:bldP spid="5" grpId="0" animBg="1"/>
      <p:bldP spid="6" grpId="0"/>
      <p:bldP spid="707586" grpId="0"/>
      <p:bldP spid="8" grpId="0" animBg="1"/>
      <p:bldP spid="1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ChangeArrowheads="1"/>
          </p:cNvSpPr>
          <p:nvPr/>
        </p:nvSpPr>
        <p:spPr bwMode="auto">
          <a:xfrm>
            <a:off x="762000" y="714356"/>
            <a:ext cx="6400800" cy="573565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400"/>
              <a:t># include 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struct  person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结构定义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{  </a:t>
            </a:r>
            <a:r>
              <a:rPr lang="en-US" altLang="zh-CN" sz="1400"/>
              <a:t>char  name[10] ;  unsigned  int  id;  double  salary ;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person  allone[6] ;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结构数组声明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int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{  int  i ;   person  temp ;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结构变量声明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</a:t>
            </a:r>
            <a:r>
              <a:rPr lang="zh-CN" altLang="en-US" sz="1400"/>
              <a:t> </a:t>
            </a:r>
            <a:r>
              <a:rPr lang="en-US" altLang="zh-CN" sz="1400"/>
              <a:t>for ( i = 0 ;  i &lt; 6 ;  i ++ )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输入数据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  </a:t>
            </a:r>
            <a:r>
              <a:rPr lang="zh-CN" altLang="en-US" sz="1400"/>
              <a:t> </a:t>
            </a:r>
            <a:r>
              <a:rPr lang="zh-CN" altLang="zh-CN" sz="1400"/>
              <a:t>{ </a:t>
            </a:r>
            <a:r>
              <a:rPr lang="en-US" altLang="zh-CN" sz="1400"/>
              <a:t>cout &lt;&lt; i &lt;&lt; ": name: " ; </a:t>
            </a:r>
            <a:r>
              <a:rPr lang="en-US" altLang="zh-CN" sz="1400">
                <a:solidFill>
                  <a:srgbClr val="CC0000"/>
                </a:solidFill>
              </a:rPr>
              <a:t>cgets</a:t>
            </a:r>
            <a:r>
              <a:rPr lang="en-US" altLang="zh-CN" sz="1400"/>
              <a:t> ( allone[i].name )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"id: " ;     cin &gt;&gt; allone[i].id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"salary: " ;     cin &gt;&gt; allone[i].salary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cout &lt;&lt; "Sort:\n"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for  ( i=1 ;  i &lt; 6 ;  i ++ )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以成员</a:t>
            </a:r>
            <a:r>
              <a:rPr lang="en-US" altLang="zh-CN" sz="1400" i="1">
                <a:solidFill>
                  <a:srgbClr val="008000"/>
                </a:solidFill>
              </a:rPr>
              <a:t>salary</a:t>
            </a:r>
            <a:r>
              <a:rPr lang="zh-CN" altLang="zh-CN" sz="1400" i="1">
                <a:solidFill>
                  <a:srgbClr val="008000"/>
                </a:solidFill>
              </a:rPr>
              <a:t>作关键字排序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{  </a:t>
            </a:r>
            <a:r>
              <a:rPr lang="en-US" altLang="zh-CN" sz="1400"/>
              <a:t>for ( int  j = 0 ;  j &lt;= 5-i ;  j ++ )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{ if  ( </a:t>
            </a:r>
            <a:r>
              <a:rPr lang="en-US" altLang="zh-CN" sz="1400" b="1">
                <a:solidFill>
                  <a:srgbClr val="CC0000"/>
                </a:solidFill>
              </a:rPr>
              <a:t>allone[j].salary &gt; allone[j+1].salary</a:t>
            </a:r>
            <a:r>
              <a:rPr lang="en-US" altLang="zh-CN" sz="1400"/>
              <a:t>  )     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结构变量的整体交换</a:t>
            </a:r>
            <a:r>
              <a:rPr lang="zh-CN" altLang="zh-CN" sz="1400"/>
              <a:t> </a:t>
            </a:r>
            <a:endParaRPr lang="zh-CN" altLang="en-US" sz="1400"/>
          </a:p>
          <a:p>
            <a:pPr algn="l">
              <a:lnSpc>
                <a:spcPct val="110000"/>
              </a:lnSpc>
            </a:pPr>
            <a:r>
              <a:rPr lang="zh-CN" altLang="en-US" sz="1400"/>
              <a:t>           </a:t>
            </a:r>
            <a:r>
              <a:rPr lang="en-US" altLang="zh-CN" sz="1400"/>
              <a:t>{  temp = allone[j] ;    allone[j] = allone[j+1] ;     allone[j+1] = temp ;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for ( i = 0 ;  i &lt; 6 ;  i ++ )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输出排序后数据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</a:t>
            </a:r>
            <a:r>
              <a:rPr lang="zh-CN" altLang="en-US" sz="1400"/>
              <a:t>    </a:t>
            </a:r>
            <a:r>
              <a:rPr lang="en-US" altLang="zh-CN" sz="1400"/>
              <a:t>cout &lt;&lt; allone[i].name &lt;&lt; '\t' &lt;&lt; allone[i].id &lt;&lt; '\t' &lt;&lt; allone[i].salary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611188" y="381000"/>
            <a:ext cx="5332412" cy="4022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5-11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对结构数组以某一成员作关键字排序</a:t>
            </a:r>
          </a:p>
        </p:txBody>
      </p:sp>
      <p:sp>
        <p:nvSpPr>
          <p:cNvPr id="53146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5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8" grpId="0" autoUpdateAnimBg="0"/>
      <p:bldP spid="531459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ChangeArrowheads="1"/>
          </p:cNvSpPr>
          <p:nvPr/>
        </p:nvSpPr>
        <p:spPr bwMode="auto">
          <a:xfrm>
            <a:off x="762000" y="990600"/>
            <a:ext cx="6400800" cy="5459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400"/>
              <a:t># include 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struct  person	</a:t>
            </a:r>
            <a:r>
              <a:rPr lang="en-US" altLang="zh-CN" sz="1400" b="1" i="1">
                <a:solidFill>
                  <a:srgbClr val="008000"/>
                </a:solidFill>
              </a:rPr>
              <a:t>// </a:t>
            </a:r>
            <a:r>
              <a:rPr lang="zh-CN" altLang="zh-CN" sz="1400" b="1" i="1">
                <a:solidFill>
                  <a:srgbClr val="008000"/>
                </a:solidFill>
              </a:rPr>
              <a:t>结构定义</a:t>
            </a:r>
          </a:p>
          <a:p>
            <a:pPr algn="l">
              <a:lnSpc>
                <a:spcPct val="110000"/>
              </a:lnSpc>
            </a:pPr>
            <a:r>
              <a:rPr lang="zh-CN" altLang="zh-CN" sz="1400" b="1"/>
              <a:t>{  </a:t>
            </a:r>
            <a:r>
              <a:rPr lang="en-US" altLang="zh-CN" sz="1400" b="1"/>
              <a:t>char  name[10] ;  unsigned  int  id;  double  salary ;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person  allone[6] ;	</a:t>
            </a:r>
            <a:r>
              <a:rPr lang="en-US" altLang="zh-CN" sz="1400" b="1" i="1">
                <a:solidFill>
                  <a:srgbClr val="008000"/>
                </a:solidFill>
              </a:rPr>
              <a:t>// </a:t>
            </a:r>
            <a:r>
              <a:rPr lang="zh-CN" altLang="zh-CN" sz="1400" b="1" i="1">
                <a:solidFill>
                  <a:srgbClr val="008000"/>
                </a:solidFill>
              </a:rPr>
              <a:t>结构数组声明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int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{  int  i ;   person  temp ;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结构变量声明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</a:t>
            </a:r>
            <a:r>
              <a:rPr lang="zh-CN" altLang="en-US" sz="1400"/>
              <a:t> </a:t>
            </a:r>
            <a:r>
              <a:rPr lang="en-US" altLang="zh-CN" sz="1400"/>
              <a:t>for ( i = 0 ;  i &lt; 6 ;  i ++ )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输入数据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  </a:t>
            </a:r>
            <a:r>
              <a:rPr lang="zh-CN" altLang="en-US" sz="1400"/>
              <a:t> </a:t>
            </a:r>
            <a:r>
              <a:rPr lang="zh-CN" altLang="zh-CN" sz="1400"/>
              <a:t>{ </a:t>
            </a:r>
            <a:r>
              <a:rPr lang="en-US" altLang="zh-CN" sz="1400"/>
              <a:t>cout &lt;&lt; i &lt;&lt; ": name: " ; </a:t>
            </a:r>
            <a:r>
              <a:rPr lang="en-US" altLang="zh-CN" sz="1400">
                <a:solidFill>
                  <a:srgbClr val="CC0000"/>
                </a:solidFill>
              </a:rPr>
              <a:t>cgets</a:t>
            </a:r>
            <a:r>
              <a:rPr lang="en-US" altLang="zh-CN" sz="1400"/>
              <a:t> ( allone[i].name )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"id: " ;     cin &gt;&gt; allone[i].id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"salary: " ;     cin &gt;&gt; allone[i].salary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cout &lt;&lt; "Sort:\n"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for  ( i=1 ;  i &lt; 6 ;  i ++ )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以成员</a:t>
            </a:r>
            <a:r>
              <a:rPr lang="en-US" altLang="zh-CN" sz="1400" i="1">
                <a:solidFill>
                  <a:srgbClr val="008000"/>
                </a:solidFill>
              </a:rPr>
              <a:t>salary</a:t>
            </a:r>
            <a:r>
              <a:rPr lang="zh-CN" altLang="zh-CN" sz="1400" i="1">
                <a:solidFill>
                  <a:srgbClr val="008000"/>
                </a:solidFill>
              </a:rPr>
              <a:t>作关键字排序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{  </a:t>
            </a:r>
            <a:r>
              <a:rPr lang="en-US" altLang="zh-CN" sz="1400"/>
              <a:t>for ( int  j = 0 ;  j &lt;= 5-i ;  j ++ )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{ if  ( </a:t>
            </a:r>
            <a:r>
              <a:rPr lang="en-US" altLang="zh-CN" sz="1400" b="1">
                <a:solidFill>
                  <a:srgbClr val="CC0000"/>
                </a:solidFill>
              </a:rPr>
              <a:t>allone[j].salary &gt; allone[j+1].salary</a:t>
            </a:r>
            <a:r>
              <a:rPr lang="en-US" altLang="zh-CN" sz="1400"/>
              <a:t>  )     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结构变量的整体交换</a:t>
            </a:r>
            <a:r>
              <a:rPr lang="zh-CN" altLang="zh-CN" sz="1400">
                <a:solidFill>
                  <a:srgbClr val="008000"/>
                </a:solidFill>
              </a:rPr>
              <a:t> </a:t>
            </a:r>
            <a:endParaRPr lang="zh-CN" altLang="en-US" sz="1400">
              <a:solidFill>
                <a:srgbClr val="00800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/>
              <a:t>           </a:t>
            </a:r>
            <a:r>
              <a:rPr lang="en-US" altLang="zh-CN" sz="1400"/>
              <a:t>{  temp = allone[j] ;    allone[j] = allone[j+1] ;     allone[j+1] = temp ;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for ( i = 0 ;  i &lt; 6 ;  i ++ )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输出排序后数据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</a:t>
            </a:r>
            <a:r>
              <a:rPr lang="zh-CN" altLang="en-US" sz="1400"/>
              <a:t>    </a:t>
            </a:r>
            <a:r>
              <a:rPr lang="en-US" altLang="zh-CN" sz="1400"/>
              <a:t>cout &lt;&lt; allone[i].name &lt;&lt; '\t' &lt;&lt; allone[i].id &lt;&lt; '\t' &lt;&lt; allone[i].salary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532483" name="Text Box 3"/>
          <p:cNvSpPr txBox="1">
            <a:spLocks noChangeArrowheads="1"/>
          </p:cNvSpPr>
          <p:nvPr/>
        </p:nvSpPr>
        <p:spPr bwMode="auto">
          <a:xfrm>
            <a:off x="611188" y="381000"/>
            <a:ext cx="5389572" cy="4022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5-11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对结构数组以某一成员作关键字排序</a:t>
            </a:r>
            <a:endParaRPr lang="zh-CN" altLang="en-US" sz="2000" dirty="0"/>
          </a:p>
        </p:txBody>
      </p:sp>
      <p:sp>
        <p:nvSpPr>
          <p:cNvPr id="532487" name="Rectangle 7"/>
          <p:cNvSpPr>
            <a:spLocks noChangeArrowheads="1"/>
          </p:cNvSpPr>
          <p:nvPr/>
        </p:nvSpPr>
        <p:spPr bwMode="auto">
          <a:xfrm>
            <a:off x="762000" y="1447800"/>
            <a:ext cx="5638800" cy="102552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/>
              <a:t>struct  person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结构定义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1800" b="1"/>
              <a:t>{  </a:t>
            </a:r>
            <a:r>
              <a:rPr lang="en-US" altLang="zh-CN" sz="1800" b="1"/>
              <a:t>char  name[10] ;  unsigned  int  id;  double  salary ;  }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/>
              <a:t>person  allone[6]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结构数组声明</a:t>
            </a:r>
          </a:p>
        </p:txBody>
      </p:sp>
      <p:sp>
        <p:nvSpPr>
          <p:cNvPr id="53248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  <a:endParaRPr lang="zh-CN" altLang="en-US" sz="800" dirty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7" grpId="0" animBg="1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ChangeArrowheads="1"/>
          </p:cNvSpPr>
          <p:nvPr/>
        </p:nvSpPr>
        <p:spPr bwMode="auto">
          <a:xfrm>
            <a:off x="762000" y="990600"/>
            <a:ext cx="6400800" cy="5459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400"/>
              <a:t># include 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struct  person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结构定义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{  </a:t>
            </a:r>
            <a:r>
              <a:rPr lang="en-US" altLang="zh-CN" sz="1400"/>
              <a:t>char  name[10] ;  unsigned  int  id;  double  salary ;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person  allone[6] ;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结构数组声明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int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{  int  i ;   person  temp ;	</a:t>
            </a:r>
            <a:r>
              <a:rPr lang="en-US" altLang="zh-CN" sz="1400" b="1" i="1">
                <a:solidFill>
                  <a:srgbClr val="008000"/>
                </a:solidFill>
              </a:rPr>
              <a:t>// </a:t>
            </a:r>
            <a:r>
              <a:rPr lang="zh-CN" altLang="zh-CN" sz="1400" b="1" i="1">
                <a:solidFill>
                  <a:srgbClr val="008000"/>
                </a:solidFill>
              </a:rPr>
              <a:t>结构变量声明</a:t>
            </a:r>
          </a:p>
          <a:p>
            <a:pPr algn="l">
              <a:lnSpc>
                <a:spcPct val="110000"/>
              </a:lnSpc>
            </a:pPr>
            <a:r>
              <a:rPr lang="zh-CN" altLang="zh-CN" sz="1400" b="1"/>
              <a:t>  </a:t>
            </a:r>
            <a:r>
              <a:rPr lang="zh-CN" altLang="en-US" sz="1400" b="1"/>
              <a:t> </a:t>
            </a:r>
            <a:r>
              <a:rPr lang="en-US" altLang="zh-CN" sz="1400" b="1"/>
              <a:t>for ( i = 0 ;  i &lt; 6 ;  i ++ )	</a:t>
            </a:r>
            <a:r>
              <a:rPr lang="en-US" altLang="zh-CN" sz="1400" b="1" i="1">
                <a:solidFill>
                  <a:srgbClr val="008000"/>
                </a:solidFill>
              </a:rPr>
              <a:t>// </a:t>
            </a:r>
            <a:r>
              <a:rPr lang="zh-CN" altLang="zh-CN" sz="1400" b="1" i="1">
                <a:solidFill>
                  <a:srgbClr val="008000"/>
                </a:solidFill>
              </a:rPr>
              <a:t>输入数据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 b="1"/>
              <a:t>    </a:t>
            </a:r>
            <a:r>
              <a:rPr lang="zh-CN" altLang="en-US" sz="1400" b="1"/>
              <a:t> </a:t>
            </a:r>
            <a:r>
              <a:rPr lang="zh-CN" altLang="zh-CN" sz="1400" b="1"/>
              <a:t>{ </a:t>
            </a:r>
            <a:r>
              <a:rPr lang="en-US" altLang="zh-CN" sz="1400" b="1"/>
              <a:t>cout &lt;&lt; i &lt;&lt; ": name: " ; </a:t>
            </a:r>
            <a:r>
              <a:rPr lang="en-US" altLang="zh-CN" sz="1400" b="1">
                <a:solidFill>
                  <a:srgbClr val="CC0000"/>
                </a:solidFill>
              </a:rPr>
              <a:t>cgets</a:t>
            </a:r>
            <a:r>
              <a:rPr lang="en-US" altLang="zh-CN" sz="1400" b="1"/>
              <a:t> ( allone[i].name ) ;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        cout &lt;&lt; "id: " ;     cin &gt;&gt; allone[i].id ;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        cout &lt;&lt; "salary: " ;     cin &gt;&gt; allone[i].salary ;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        cout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   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cout &lt;&lt; "Sort:\n"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for  ( i=1 ;  i &lt; 6 ;  i ++ )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以成员</a:t>
            </a:r>
            <a:r>
              <a:rPr lang="en-US" altLang="zh-CN" sz="1400" i="1">
                <a:solidFill>
                  <a:srgbClr val="008000"/>
                </a:solidFill>
              </a:rPr>
              <a:t>salary</a:t>
            </a:r>
            <a:r>
              <a:rPr lang="zh-CN" altLang="zh-CN" sz="1400" i="1">
                <a:solidFill>
                  <a:srgbClr val="008000"/>
                </a:solidFill>
              </a:rPr>
              <a:t>作关键字排序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{  </a:t>
            </a:r>
            <a:r>
              <a:rPr lang="en-US" altLang="zh-CN" sz="1400"/>
              <a:t>for ( int  j = 0 ;  j &lt;= 5-i ;  j ++ )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{ if  ( </a:t>
            </a:r>
            <a:r>
              <a:rPr lang="en-US" altLang="zh-CN" sz="1400" b="1">
                <a:solidFill>
                  <a:srgbClr val="CC0000"/>
                </a:solidFill>
              </a:rPr>
              <a:t>allone[j].salary &gt; allone[j+1].salary</a:t>
            </a:r>
            <a:r>
              <a:rPr lang="en-US" altLang="zh-CN" sz="1400"/>
              <a:t>  )     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结构变量的整体交换</a:t>
            </a:r>
            <a:r>
              <a:rPr lang="zh-CN" altLang="zh-CN" sz="1400"/>
              <a:t> </a:t>
            </a:r>
            <a:endParaRPr lang="zh-CN" altLang="en-US" sz="1400"/>
          </a:p>
          <a:p>
            <a:pPr algn="l">
              <a:lnSpc>
                <a:spcPct val="110000"/>
              </a:lnSpc>
            </a:pPr>
            <a:r>
              <a:rPr lang="zh-CN" altLang="en-US" sz="1400"/>
              <a:t>           </a:t>
            </a:r>
            <a:r>
              <a:rPr lang="en-US" altLang="zh-CN" sz="1400"/>
              <a:t>{  temp = allone[j] ;    allone[j] = allone[j+1] ;     allone[j+1] = temp ;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for ( i = 0 ;  i &lt; 6 ;  i ++ )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输出排序后数据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</a:t>
            </a:r>
            <a:r>
              <a:rPr lang="zh-CN" altLang="en-US" sz="1400"/>
              <a:t>    </a:t>
            </a:r>
            <a:r>
              <a:rPr lang="en-US" altLang="zh-CN" sz="1400"/>
              <a:t>cout &lt;&lt; allone[i].name &lt;&lt; '\t' &lt;&lt; allone[i].id &lt;&lt; '\t' &lt;&lt; allone[i].salary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533507" name="Text Box 3"/>
          <p:cNvSpPr txBox="1">
            <a:spLocks noChangeArrowheads="1"/>
          </p:cNvSpPr>
          <p:nvPr/>
        </p:nvSpPr>
        <p:spPr bwMode="auto">
          <a:xfrm>
            <a:off x="611188" y="381000"/>
            <a:ext cx="5318134" cy="4022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5-11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对结构数组以某一成员作关键字排序</a:t>
            </a:r>
            <a:endParaRPr lang="zh-CN" altLang="en-US" sz="2000" dirty="0"/>
          </a:p>
        </p:txBody>
      </p:sp>
      <p:sp>
        <p:nvSpPr>
          <p:cNvPr id="533511" name="Rectangle 7"/>
          <p:cNvSpPr>
            <a:spLocks noChangeArrowheads="1"/>
          </p:cNvSpPr>
          <p:nvPr/>
        </p:nvSpPr>
        <p:spPr bwMode="auto">
          <a:xfrm>
            <a:off x="762000" y="2209800"/>
            <a:ext cx="5638800" cy="25050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/>
              <a:t>int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{  int  i ;   person  temp ;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结构变量声明</a:t>
            </a:r>
          </a:p>
          <a:p>
            <a:pPr algn="l">
              <a:lnSpc>
                <a:spcPct val="110000"/>
              </a:lnSpc>
            </a:pPr>
            <a:r>
              <a:rPr lang="zh-CN" altLang="zh-CN" sz="1800" b="1"/>
              <a:t>  </a:t>
            </a:r>
            <a:r>
              <a:rPr lang="zh-CN" altLang="en-US" sz="1800" b="1"/>
              <a:t> </a:t>
            </a:r>
            <a:r>
              <a:rPr lang="en-US" altLang="zh-CN" sz="1800" b="1"/>
              <a:t>for ( i = 0 ;  i &lt; 6 ;  i ++ )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输入数据</a:t>
            </a:r>
          </a:p>
          <a:p>
            <a:pPr algn="l">
              <a:lnSpc>
                <a:spcPct val="110000"/>
              </a:lnSpc>
            </a:pPr>
            <a:r>
              <a:rPr lang="zh-CN" altLang="zh-CN" sz="1800" b="1"/>
              <a:t>    </a:t>
            </a:r>
            <a:r>
              <a:rPr lang="zh-CN" altLang="en-US" sz="1800" b="1"/>
              <a:t> </a:t>
            </a:r>
            <a:r>
              <a:rPr lang="zh-CN" altLang="zh-CN" sz="1800" b="1"/>
              <a:t>{ </a:t>
            </a:r>
            <a:r>
              <a:rPr lang="en-US" altLang="zh-CN" sz="1800" b="1"/>
              <a:t>cout &lt;&lt; i &lt;&lt; ": name: " ; </a:t>
            </a:r>
            <a:r>
              <a:rPr lang="en-US" altLang="zh-CN" sz="1800" b="1">
                <a:solidFill>
                  <a:srgbClr val="CC0000"/>
                </a:solidFill>
              </a:rPr>
              <a:t>cgets</a:t>
            </a:r>
            <a:r>
              <a:rPr lang="en-US" altLang="zh-CN" sz="1800" b="1"/>
              <a:t> ( allone[i].name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 cout &lt;&lt; "id: " ;     cin &gt;&gt; allone[i].id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 cout &lt;&lt; "salary: " ;     cin &gt;&gt; allone[i].salary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 cout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} ;</a:t>
            </a:r>
          </a:p>
        </p:txBody>
      </p:sp>
      <p:sp>
        <p:nvSpPr>
          <p:cNvPr id="533512" name="AutoShape 8"/>
          <p:cNvSpPr>
            <a:spLocks/>
          </p:cNvSpPr>
          <p:nvPr/>
        </p:nvSpPr>
        <p:spPr bwMode="auto">
          <a:xfrm>
            <a:off x="5715000" y="990600"/>
            <a:ext cx="1752600" cy="533400"/>
          </a:xfrm>
          <a:prstGeom prst="borderCallout2">
            <a:avLst>
              <a:gd name="adj1" fmla="val 21431"/>
              <a:gd name="adj2" fmla="val -4347"/>
              <a:gd name="adj3" fmla="val 21431"/>
              <a:gd name="adj4" fmla="val -25454"/>
              <a:gd name="adj5" fmla="val 414287"/>
              <a:gd name="adj6" fmla="val -9384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接受空格输入</a:t>
            </a:r>
          </a:p>
        </p:txBody>
      </p:sp>
      <p:sp>
        <p:nvSpPr>
          <p:cNvPr id="53351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3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1" grpId="0" animBg="1" autoUpdateAnimBg="0"/>
      <p:bldP spid="533512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ChangeArrowheads="1"/>
          </p:cNvSpPr>
          <p:nvPr/>
        </p:nvSpPr>
        <p:spPr bwMode="auto">
          <a:xfrm>
            <a:off x="762000" y="990600"/>
            <a:ext cx="6400800" cy="5459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400"/>
              <a:t># include 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struct  person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结构定义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{  </a:t>
            </a:r>
            <a:r>
              <a:rPr lang="en-US" altLang="zh-CN" sz="1400"/>
              <a:t>char  name[10] ;  unsigned  int  id;  double  salary ;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person  allone[6] ;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结构数组声明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int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{  int  i ;   person  temp ;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结构变量声明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</a:t>
            </a:r>
            <a:r>
              <a:rPr lang="zh-CN" altLang="en-US" sz="1400"/>
              <a:t> </a:t>
            </a:r>
            <a:r>
              <a:rPr lang="en-US" altLang="zh-CN" sz="1400"/>
              <a:t>for ( i = 0 ;  i &lt; 6 ;  i ++ )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输入数据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  </a:t>
            </a:r>
            <a:r>
              <a:rPr lang="zh-CN" altLang="en-US" sz="1400"/>
              <a:t> </a:t>
            </a:r>
            <a:r>
              <a:rPr lang="zh-CN" altLang="zh-CN" sz="1400"/>
              <a:t>{ </a:t>
            </a:r>
            <a:r>
              <a:rPr lang="en-US" altLang="zh-CN" sz="1400"/>
              <a:t>cout &lt;&lt; i &lt;&lt; ": name: " ; </a:t>
            </a:r>
            <a:r>
              <a:rPr lang="en-US" altLang="zh-CN" sz="1400">
                <a:solidFill>
                  <a:srgbClr val="CC0000"/>
                </a:solidFill>
              </a:rPr>
              <a:t>cgets</a:t>
            </a:r>
            <a:r>
              <a:rPr lang="en-US" altLang="zh-CN" sz="1400"/>
              <a:t> ( allone[i].name )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"id: " ;     cin &gt;&gt; allone[i].id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"salary: " ;     cin &gt;&gt; allone[i].salary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cout &lt;&lt; "Sort:\n" ;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  for  ( i=1 ;  i &lt; 6 ;  i ++ )		</a:t>
            </a:r>
            <a:r>
              <a:rPr lang="en-US" altLang="zh-CN" sz="1400" b="1" i="1">
                <a:solidFill>
                  <a:srgbClr val="008000"/>
                </a:solidFill>
              </a:rPr>
              <a:t>// </a:t>
            </a:r>
            <a:r>
              <a:rPr lang="zh-CN" altLang="zh-CN" sz="1400" b="1" i="1">
                <a:solidFill>
                  <a:srgbClr val="008000"/>
                </a:solidFill>
              </a:rPr>
              <a:t>以成员</a:t>
            </a:r>
            <a:r>
              <a:rPr lang="en-US" altLang="zh-CN" sz="1400" b="1" i="1">
                <a:solidFill>
                  <a:srgbClr val="008000"/>
                </a:solidFill>
              </a:rPr>
              <a:t>salary</a:t>
            </a:r>
            <a:r>
              <a:rPr lang="zh-CN" altLang="zh-CN" sz="1400" b="1" i="1">
                <a:solidFill>
                  <a:srgbClr val="008000"/>
                </a:solidFill>
              </a:rPr>
              <a:t>作关键字排序</a:t>
            </a:r>
          </a:p>
          <a:p>
            <a:pPr algn="l">
              <a:lnSpc>
                <a:spcPct val="110000"/>
              </a:lnSpc>
            </a:pPr>
            <a:r>
              <a:rPr lang="zh-CN" altLang="zh-CN" sz="1400" b="1"/>
              <a:t>  {  </a:t>
            </a:r>
            <a:r>
              <a:rPr lang="en-US" altLang="zh-CN" sz="1400" b="1"/>
              <a:t>for ( int  j = 0 ;  j &lt;= 5-i ;  j ++ )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     { if  ( </a:t>
            </a:r>
            <a:r>
              <a:rPr lang="en-US" altLang="zh-CN" sz="1400" b="1">
                <a:solidFill>
                  <a:srgbClr val="CC0000"/>
                </a:solidFill>
              </a:rPr>
              <a:t>allone[j].salary &gt; allone[j+1].salary</a:t>
            </a:r>
            <a:r>
              <a:rPr lang="en-US" altLang="zh-CN" sz="1400" b="1"/>
              <a:t>  )     </a:t>
            </a:r>
            <a:r>
              <a:rPr lang="en-US" altLang="zh-CN" sz="1400" b="1" i="1">
                <a:solidFill>
                  <a:srgbClr val="008000"/>
                </a:solidFill>
              </a:rPr>
              <a:t>// </a:t>
            </a:r>
            <a:r>
              <a:rPr lang="zh-CN" altLang="zh-CN" sz="1400" b="1" i="1">
                <a:solidFill>
                  <a:srgbClr val="008000"/>
                </a:solidFill>
              </a:rPr>
              <a:t>结构变量的整体交换</a:t>
            </a:r>
            <a:r>
              <a:rPr lang="zh-CN" altLang="zh-CN" sz="1400" b="1"/>
              <a:t> </a:t>
            </a:r>
            <a:endParaRPr lang="zh-CN" altLang="en-US" sz="1400" b="1"/>
          </a:p>
          <a:p>
            <a:pPr algn="l">
              <a:lnSpc>
                <a:spcPct val="110000"/>
              </a:lnSpc>
            </a:pPr>
            <a:r>
              <a:rPr lang="zh-CN" altLang="en-US" sz="1400" b="1"/>
              <a:t>           </a:t>
            </a:r>
            <a:r>
              <a:rPr lang="en-US" altLang="zh-CN" sz="1400" b="1"/>
              <a:t>{  temp = allone[j] ;    allone[j] = allone[j+1] ;     allone[j+1] = temp ;  }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     }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for ( i = 0 ;  i &lt; 6 ;  i ++ )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输出排序后数据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</a:t>
            </a:r>
            <a:r>
              <a:rPr lang="zh-CN" altLang="en-US" sz="1400"/>
              <a:t>    </a:t>
            </a:r>
            <a:r>
              <a:rPr lang="en-US" altLang="zh-CN" sz="1400"/>
              <a:t>cout &lt;&lt; allone[i].name &lt;&lt; '\t' &lt;&lt; allone[i].id &lt;&lt; '\t' &lt;&lt; allone[i].salary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534531" name="Text Box 3"/>
          <p:cNvSpPr txBox="1">
            <a:spLocks noChangeArrowheads="1"/>
          </p:cNvSpPr>
          <p:nvPr/>
        </p:nvSpPr>
        <p:spPr bwMode="auto">
          <a:xfrm>
            <a:off x="611188" y="381000"/>
            <a:ext cx="5461010" cy="4022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5-11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对结构数组以某一成员作关键字排序</a:t>
            </a:r>
            <a:endParaRPr lang="zh-CN" altLang="en-US" sz="2000" dirty="0"/>
          </a:p>
        </p:txBody>
      </p:sp>
      <p:sp>
        <p:nvSpPr>
          <p:cNvPr id="534535" name="Rectangle 7"/>
          <p:cNvSpPr>
            <a:spLocks noChangeArrowheads="1"/>
          </p:cNvSpPr>
          <p:nvPr/>
        </p:nvSpPr>
        <p:spPr bwMode="auto">
          <a:xfrm>
            <a:off x="685800" y="3511550"/>
            <a:ext cx="7696200" cy="220345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/>
              <a:t>cout &lt;&lt; “Sort:\n"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for  ( i=1 ;  i &lt; 6 ;  i ++ )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以成员</a:t>
            </a:r>
            <a:r>
              <a:rPr lang="en-US" altLang="zh-CN" sz="1800" b="1" i="1">
                <a:solidFill>
                  <a:srgbClr val="008000"/>
                </a:solidFill>
              </a:rPr>
              <a:t>salary</a:t>
            </a:r>
            <a:r>
              <a:rPr lang="zh-CN" altLang="zh-CN" sz="1800" b="1" i="1">
                <a:solidFill>
                  <a:srgbClr val="008000"/>
                </a:solidFill>
              </a:rPr>
              <a:t>作关键字排序</a:t>
            </a:r>
          </a:p>
          <a:p>
            <a:pPr algn="l">
              <a:lnSpc>
                <a:spcPct val="110000"/>
              </a:lnSpc>
            </a:pPr>
            <a:r>
              <a:rPr lang="zh-CN" altLang="zh-CN" sz="1800" b="1"/>
              <a:t>  {  </a:t>
            </a:r>
            <a:r>
              <a:rPr lang="en-US" altLang="zh-CN" sz="1800" b="1"/>
              <a:t>for ( int  j = 0 ;  j &lt;= 5-i ;  j ++ )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{ if  ( </a:t>
            </a:r>
            <a:r>
              <a:rPr lang="en-US" altLang="zh-CN" sz="1800" b="1">
                <a:solidFill>
                  <a:srgbClr val="CC0000"/>
                </a:solidFill>
              </a:rPr>
              <a:t>allone[j].salary &gt; allone[j+1].salary</a:t>
            </a:r>
            <a:r>
              <a:rPr lang="en-US" altLang="zh-CN" sz="1800" b="1"/>
              <a:t>  ) 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结构变量的整体交换</a:t>
            </a:r>
            <a:r>
              <a:rPr lang="zh-CN" altLang="zh-CN" sz="1800" b="1"/>
              <a:t> </a:t>
            </a:r>
            <a:endParaRPr lang="zh-CN" altLang="en-US" sz="1800" b="1"/>
          </a:p>
          <a:p>
            <a:pPr algn="l">
              <a:lnSpc>
                <a:spcPct val="110000"/>
              </a:lnSpc>
            </a:pPr>
            <a:r>
              <a:rPr lang="zh-CN" altLang="en-US" sz="1800" b="1"/>
              <a:t>           </a:t>
            </a:r>
            <a:r>
              <a:rPr lang="en-US" altLang="zh-CN" sz="1800" b="1"/>
              <a:t>{  temp = allone[j] ;    allone[j] = allone[j+1] ;     allone[j+1] = temp 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}</a:t>
            </a:r>
          </a:p>
        </p:txBody>
      </p:sp>
      <p:sp>
        <p:nvSpPr>
          <p:cNvPr id="534536" name="AutoShape 8"/>
          <p:cNvSpPr>
            <a:spLocks/>
          </p:cNvSpPr>
          <p:nvPr/>
        </p:nvSpPr>
        <p:spPr bwMode="auto">
          <a:xfrm>
            <a:off x="5638800" y="1981200"/>
            <a:ext cx="1447800" cy="533400"/>
          </a:xfrm>
          <a:prstGeom prst="borderCallout2">
            <a:avLst>
              <a:gd name="adj1" fmla="val 21431"/>
              <a:gd name="adj2" fmla="val -5264"/>
              <a:gd name="adj3" fmla="val 21431"/>
              <a:gd name="adj4" fmla="val -29384"/>
              <a:gd name="adj5" fmla="val 364287"/>
              <a:gd name="adj6" fmla="val -10745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冒泡排序</a:t>
            </a:r>
          </a:p>
        </p:txBody>
      </p:sp>
      <p:sp>
        <p:nvSpPr>
          <p:cNvPr id="53453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3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5" grpId="0" animBg="1" autoUpdateAnimBg="0"/>
      <p:bldP spid="534536" grpId="0" animBg="1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ChangeArrowheads="1"/>
          </p:cNvSpPr>
          <p:nvPr/>
        </p:nvSpPr>
        <p:spPr bwMode="auto">
          <a:xfrm>
            <a:off x="762000" y="990600"/>
            <a:ext cx="6400800" cy="5459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400"/>
              <a:t># include 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struct  person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结构定义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{  </a:t>
            </a:r>
            <a:r>
              <a:rPr lang="en-US" altLang="zh-CN" sz="1400"/>
              <a:t>char  name[10] ;  unsigned  int  id;  double  salary ;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person  allone[6] ;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结构数组声明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int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{  int  i ;   person  temp ;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结构变量声明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</a:t>
            </a:r>
            <a:r>
              <a:rPr lang="zh-CN" altLang="en-US" sz="1400"/>
              <a:t> </a:t>
            </a:r>
            <a:r>
              <a:rPr lang="en-US" altLang="zh-CN" sz="1400"/>
              <a:t>for ( i = 0 ;  i &lt; 6 ;  i ++ )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输入数据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  </a:t>
            </a:r>
            <a:r>
              <a:rPr lang="zh-CN" altLang="en-US" sz="1400"/>
              <a:t> </a:t>
            </a:r>
            <a:r>
              <a:rPr lang="zh-CN" altLang="zh-CN" sz="1400"/>
              <a:t>{ </a:t>
            </a:r>
            <a:r>
              <a:rPr lang="en-US" altLang="zh-CN" sz="1400"/>
              <a:t>cout &lt;&lt; i &lt;&lt; ": name: " ; </a:t>
            </a:r>
            <a:r>
              <a:rPr lang="en-US" altLang="zh-CN" sz="1400">
                <a:solidFill>
                  <a:srgbClr val="CC0000"/>
                </a:solidFill>
              </a:rPr>
              <a:t>cgets</a:t>
            </a:r>
            <a:r>
              <a:rPr lang="en-US" altLang="zh-CN" sz="1400"/>
              <a:t> ( allone[i].name )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"id: " ;     cin &gt;&gt; allone[i].id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"salary: " ;     cin &gt;&gt; allone[i].salary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cout &lt;&lt; "Sort:\n"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for  ( i=1 ;  i &lt; 6 ;  i ++ )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以成员</a:t>
            </a:r>
            <a:r>
              <a:rPr lang="en-US" altLang="zh-CN" sz="1400" i="1">
                <a:solidFill>
                  <a:srgbClr val="008000"/>
                </a:solidFill>
              </a:rPr>
              <a:t>salary</a:t>
            </a:r>
            <a:r>
              <a:rPr lang="zh-CN" altLang="zh-CN" sz="1400" i="1">
                <a:solidFill>
                  <a:srgbClr val="008000"/>
                </a:solidFill>
              </a:rPr>
              <a:t>作关键字排序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{  </a:t>
            </a:r>
            <a:r>
              <a:rPr lang="en-US" altLang="zh-CN" sz="1400"/>
              <a:t>for ( int  j = 0 ;  j &lt;= 5-i ;  j ++ )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{ if  ( </a:t>
            </a:r>
            <a:r>
              <a:rPr lang="en-US" altLang="zh-CN" sz="1400">
                <a:solidFill>
                  <a:srgbClr val="CC0000"/>
                </a:solidFill>
              </a:rPr>
              <a:t>allone[j].salary &gt; allone[j+1].salary</a:t>
            </a:r>
            <a:r>
              <a:rPr lang="en-US" altLang="zh-CN" sz="1400"/>
              <a:t>  )     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结构变量的整体交换</a:t>
            </a:r>
            <a:r>
              <a:rPr lang="zh-CN" altLang="zh-CN" sz="1400">
                <a:solidFill>
                  <a:srgbClr val="008000"/>
                </a:solidFill>
              </a:rPr>
              <a:t> </a:t>
            </a:r>
            <a:endParaRPr lang="zh-CN" altLang="en-US" sz="1400">
              <a:solidFill>
                <a:srgbClr val="00800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/>
              <a:t>           </a:t>
            </a:r>
            <a:r>
              <a:rPr lang="en-US" altLang="zh-CN" sz="1400"/>
              <a:t>{  temp = allone[j] ;    allone[j] = allone[j+1] ;     allone[j+1] = temp ;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</a:t>
            </a:r>
            <a:r>
              <a:rPr lang="en-US" altLang="zh-CN" sz="1400" b="1"/>
              <a:t>for ( i = 0 ;  i &lt; 6 ;  i ++ )		</a:t>
            </a:r>
            <a:r>
              <a:rPr lang="en-US" altLang="zh-CN" sz="1400" b="1" i="1">
                <a:solidFill>
                  <a:srgbClr val="008000"/>
                </a:solidFill>
              </a:rPr>
              <a:t>// </a:t>
            </a:r>
            <a:r>
              <a:rPr lang="zh-CN" altLang="zh-CN" sz="1400" b="1" i="1">
                <a:solidFill>
                  <a:srgbClr val="008000"/>
                </a:solidFill>
              </a:rPr>
              <a:t>输出排序后数据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 b="1"/>
              <a:t>  </a:t>
            </a:r>
            <a:r>
              <a:rPr lang="zh-CN" altLang="en-US" sz="1400" b="1"/>
              <a:t>    </a:t>
            </a:r>
            <a:r>
              <a:rPr lang="en-US" altLang="zh-CN" sz="1400" b="1"/>
              <a:t>cout &lt;&lt; allone[i].name &lt;&lt; '\t' &lt;&lt; allone[i].id &lt;&lt; '\t' &lt;&lt;</a:t>
            </a:r>
            <a:r>
              <a:rPr lang="en-US" altLang="zh-CN" sz="1400"/>
              <a:t> </a:t>
            </a:r>
            <a:r>
              <a:rPr lang="en-US" altLang="zh-CN" sz="1400" b="1"/>
              <a:t>allone[i].salary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611188" y="381000"/>
            <a:ext cx="5318134" cy="4022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5-11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对结构数组以某一成员作关键字排序</a:t>
            </a:r>
            <a:endParaRPr lang="zh-CN" altLang="en-US" sz="2000" dirty="0"/>
          </a:p>
        </p:txBody>
      </p:sp>
      <p:sp>
        <p:nvSpPr>
          <p:cNvPr id="535559" name="Rectangle 7"/>
          <p:cNvSpPr>
            <a:spLocks noChangeArrowheads="1"/>
          </p:cNvSpPr>
          <p:nvPr/>
        </p:nvSpPr>
        <p:spPr bwMode="auto">
          <a:xfrm>
            <a:off x="838200" y="5518150"/>
            <a:ext cx="7696200" cy="80645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/>
              <a:t>for ( i = 0 ;  i &lt; 6 ;  i ++ )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输出排序后数据</a:t>
            </a:r>
          </a:p>
          <a:p>
            <a:pPr algn="l">
              <a:lnSpc>
                <a:spcPct val="130000"/>
              </a:lnSpc>
            </a:pPr>
            <a:r>
              <a:rPr lang="zh-CN" altLang="zh-CN" sz="1800" b="1"/>
              <a:t>  </a:t>
            </a:r>
            <a:r>
              <a:rPr lang="zh-CN" altLang="en-US" sz="1800" b="1"/>
              <a:t>    </a:t>
            </a:r>
            <a:r>
              <a:rPr lang="en-US" altLang="zh-CN" sz="1800" b="1"/>
              <a:t>cout&lt;&lt;allone[i].name&lt;&lt;'\t'&lt;&lt;allone[i].id&lt;&lt;'\t'&lt;&lt;allone[i].salary&lt;&lt;endl ;</a:t>
            </a:r>
          </a:p>
        </p:txBody>
      </p:sp>
      <p:sp>
        <p:nvSpPr>
          <p:cNvPr id="53556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9" grpId="0" animBg="1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ChangeArrowheads="1"/>
          </p:cNvSpPr>
          <p:nvPr/>
        </p:nvSpPr>
        <p:spPr bwMode="auto">
          <a:xfrm>
            <a:off x="762000" y="990600"/>
            <a:ext cx="6400800" cy="5459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400"/>
              <a:t># include 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struct  person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结构定义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{  </a:t>
            </a:r>
            <a:r>
              <a:rPr lang="en-US" altLang="zh-CN" sz="1400"/>
              <a:t>char  name[10] ;  unsigned  int  id;  double  salary ;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person  allone[6] ;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结构数组声明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int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{  int  i ;   person  temp ;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结构变量声明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</a:t>
            </a:r>
            <a:r>
              <a:rPr lang="zh-CN" altLang="en-US" sz="1400"/>
              <a:t> </a:t>
            </a:r>
            <a:r>
              <a:rPr lang="en-US" altLang="zh-CN" sz="1400"/>
              <a:t>for ( i = 0 ;  i &lt; 6 ;  i ++ )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输入数据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  </a:t>
            </a:r>
            <a:r>
              <a:rPr lang="zh-CN" altLang="en-US" sz="1400"/>
              <a:t> </a:t>
            </a:r>
            <a:r>
              <a:rPr lang="zh-CN" altLang="zh-CN" sz="1400"/>
              <a:t>{ </a:t>
            </a:r>
            <a:r>
              <a:rPr lang="en-US" altLang="zh-CN" sz="1400"/>
              <a:t>cout &lt;&lt; i &lt;&lt; ": name: " ; </a:t>
            </a:r>
            <a:r>
              <a:rPr lang="en-US" altLang="zh-CN" sz="1400">
                <a:solidFill>
                  <a:srgbClr val="CC0000"/>
                </a:solidFill>
              </a:rPr>
              <a:t>cgets</a:t>
            </a:r>
            <a:r>
              <a:rPr lang="en-US" altLang="zh-CN" sz="1400"/>
              <a:t> ( allone[i].name )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"id: " ;     cin &gt;&gt; allone[i].id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"salary: " ;     cin &gt;&gt; allone[i].salary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cout &lt;&lt; "Sort:\n"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for  ( i=1 ;  i &lt; 6 ;  i ++ )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以成员</a:t>
            </a:r>
            <a:r>
              <a:rPr lang="en-US" altLang="zh-CN" sz="1400" i="1">
                <a:solidFill>
                  <a:srgbClr val="008000"/>
                </a:solidFill>
              </a:rPr>
              <a:t>salary</a:t>
            </a:r>
            <a:r>
              <a:rPr lang="zh-CN" altLang="zh-CN" sz="1400" i="1">
                <a:solidFill>
                  <a:srgbClr val="008000"/>
                </a:solidFill>
              </a:rPr>
              <a:t>作关键字排序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{  </a:t>
            </a:r>
            <a:r>
              <a:rPr lang="en-US" altLang="zh-CN" sz="1400"/>
              <a:t>for ( int  j = 0 ;  j &lt;= 5-i ;  j ++ )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{ if  ( </a:t>
            </a:r>
            <a:r>
              <a:rPr lang="en-US" altLang="zh-CN" sz="1400">
                <a:solidFill>
                  <a:srgbClr val="CC0000"/>
                </a:solidFill>
              </a:rPr>
              <a:t>allone[j].salary &gt; allone[j+1].salary</a:t>
            </a:r>
            <a:r>
              <a:rPr lang="en-US" altLang="zh-CN" sz="1400"/>
              <a:t>  )     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结构变量的整体交换</a:t>
            </a:r>
            <a:r>
              <a:rPr lang="zh-CN" altLang="zh-CN" sz="1400"/>
              <a:t> </a:t>
            </a:r>
            <a:endParaRPr lang="zh-CN" altLang="en-US" sz="1400"/>
          </a:p>
          <a:p>
            <a:pPr algn="l">
              <a:lnSpc>
                <a:spcPct val="110000"/>
              </a:lnSpc>
            </a:pPr>
            <a:r>
              <a:rPr lang="zh-CN" altLang="en-US" sz="1400"/>
              <a:t>           </a:t>
            </a:r>
            <a:r>
              <a:rPr lang="en-US" altLang="zh-CN" sz="1400"/>
              <a:t>{  temp = allone[j] ;    allone[j] = allone[j+1] ;     allone[j+1] = temp ;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for ( i = 0 ;  i &lt; 6 ;  i ++ )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输出排序后数据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</a:t>
            </a:r>
            <a:r>
              <a:rPr lang="zh-CN" altLang="en-US" sz="1400"/>
              <a:t>    </a:t>
            </a:r>
            <a:r>
              <a:rPr lang="en-US" altLang="zh-CN" sz="1400"/>
              <a:t>cout &lt;&lt; allone[i].name &lt;&lt; '\t' &lt;&lt; allone[i].id &lt;&lt; '\t' &lt;&lt; allone[i].salary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611188" y="381000"/>
            <a:ext cx="5461010" cy="4022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5-11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对结构数组以某一成员作关键字排序</a:t>
            </a:r>
            <a:endParaRPr lang="zh-CN" altLang="en-US" sz="2000" dirty="0"/>
          </a:p>
        </p:txBody>
      </p:sp>
      <p:sp>
        <p:nvSpPr>
          <p:cNvPr id="53658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ChangeArrowheads="1"/>
          </p:cNvSpPr>
          <p:nvPr/>
        </p:nvSpPr>
        <p:spPr bwMode="auto">
          <a:xfrm>
            <a:off x="1524000" y="1752600"/>
            <a:ext cx="5711825" cy="1311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000" b="1"/>
              <a:t>问题：	</a:t>
            </a:r>
            <a:r>
              <a:rPr lang="zh-CN" altLang="zh-CN" sz="2000" b="1"/>
              <a:t>结构变量的整体交换降低了排序效率</a:t>
            </a:r>
          </a:p>
          <a:p>
            <a:pPr algn="l">
              <a:lnSpc>
                <a:spcPct val="200000"/>
              </a:lnSpc>
            </a:pPr>
            <a:r>
              <a:rPr lang="zh-CN" altLang="zh-CN" sz="2000" b="1"/>
              <a:t>解决：	使用索引机制, 建立结构指针数组</a:t>
            </a:r>
            <a:endParaRPr lang="zh-CN" altLang="en-US" sz="2000" b="1"/>
          </a:p>
        </p:txBody>
      </p:sp>
      <p:sp>
        <p:nvSpPr>
          <p:cNvPr id="537603" name="Text Box 3"/>
          <p:cNvSpPr txBox="1">
            <a:spLocks noChangeArrowheads="1"/>
          </p:cNvSpPr>
          <p:nvPr/>
        </p:nvSpPr>
        <p:spPr bwMode="auto">
          <a:xfrm>
            <a:off x="1006475" y="990600"/>
            <a:ext cx="1189038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讨论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1524000" y="2971800"/>
            <a:ext cx="6577013" cy="2530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zh-CN" sz="2000" b="1" i="1"/>
              <a:t>方法 :</a:t>
            </a:r>
            <a:endParaRPr lang="zh-CN" altLang="zh-CN" sz="2000" b="1"/>
          </a:p>
          <a:p>
            <a:pPr algn="l">
              <a:lnSpc>
                <a:spcPct val="200000"/>
              </a:lnSpc>
            </a:pPr>
            <a:r>
              <a:rPr lang="zh-CN" altLang="zh-CN" sz="2000" b="1"/>
              <a:t>	1.  建立索引数组</a:t>
            </a:r>
          </a:p>
          <a:p>
            <a:pPr algn="l">
              <a:lnSpc>
                <a:spcPct val="200000"/>
              </a:lnSpc>
            </a:pPr>
            <a:r>
              <a:rPr lang="zh-CN" altLang="zh-CN" sz="2000" b="1"/>
              <a:t>	2.  以关键字作依据进行数据比较，移动索引</a:t>
            </a:r>
          </a:p>
          <a:p>
            <a:pPr algn="l">
              <a:lnSpc>
                <a:spcPct val="200000"/>
              </a:lnSpc>
            </a:pPr>
            <a:r>
              <a:rPr lang="zh-CN" altLang="zh-CN" sz="2000" b="1"/>
              <a:t>	3.  通过索引访问数据</a:t>
            </a:r>
            <a:endParaRPr lang="zh-CN" altLang="en-US" sz="2000" b="1"/>
          </a:p>
        </p:txBody>
      </p:sp>
      <p:sp>
        <p:nvSpPr>
          <p:cNvPr id="53760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53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75"/>
                                        <p:tgtEl>
                                          <p:spTgt spid="53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2" grpId="0" autoUpdateAnimBg="0"/>
      <p:bldP spid="537603" grpId="0" autoUpdateAnimBg="0"/>
      <p:bldP spid="537604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grpSp>
        <p:nvGrpSpPr>
          <p:cNvPr id="538627" name="Group 3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38628" name="Group 4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38629" name="Group 5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38630" name="Rectangle 6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8631" name="Line 7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8632" name="Line 8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8633" name="Line 9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8634" name="Line 10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8635" name="Line 11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38636" name="Line 12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8637" name="Line 13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38638" name="Text Box 14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grpSp>
        <p:nvGrpSpPr>
          <p:cNvPr id="538639" name="Group 15"/>
          <p:cNvGrpSpPr>
            <a:grpSpLocks/>
          </p:cNvGrpSpPr>
          <p:nvPr/>
        </p:nvGrpSpPr>
        <p:grpSpPr bwMode="auto">
          <a:xfrm>
            <a:off x="6243638" y="2633663"/>
            <a:ext cx="2133600" cy="3081337"/>
            <a:chOff x="3744" y="1659"/>
            <a:chExt cx="1344" cy="1941"/>
          </a:xfrm>
        </p:grpSpPr>
        <p:grpSp>
          <p:nvGrpSpPr>
            <p:cNvPr id="538640" name="Group 16"/>
            <p:cNvGrpSpPr>
              <a:grpSpLocks/>
            </p:cNvGrpSpPr>
            <p:nvPr/>
          </p:nvGrpSpPr>
          <p:grpSpPr bwMode="auto">
            <a:xfrm>
              <a:off x="4080" y="1872"/>
              <a:ext cx="1008" cy="1728"/>
              <a:chOff x="3840" y="1872"/>
              <a:chExt cx="1008" cy="1728"/>
            </a:xfrm>
          </p:grpSpPr>
          <p:sp>
            <p:nvSpPr>
              <p:cNvPr id="538641" name="Rectangle 17"/>
              <p:cNvSpPr>
                <a:spLocks noChangeArrowheads="1"/>
              </p:cNvSpPr>
              <p:nvPr/>
            </p:nvSpPr>
            <p:spPr bwMode="auto">
              <a:xfrm>
                <a:off x="3840" y="1872"/>
                <a:ext cx="1008" cy="172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8642" name="Line 18"/>
              <p:cNvSpPr>
                <a:spLocks noChangeShapeType="1"/>
              </p:cNvSpPr>
              <p:nvPr/>
            </p:nvSpPr>
            <p:spPr bwMode="auto">
              <a:xfrm>
                <a:off x="3840" y="216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8643" name="Line 19"/>
              <p:cNvSpPr>
                <a:spLocks noChangeShapeType="1"/>
              </p:cNvSpPr>
              <p:nvPr/>
            </p:nvSpPr>
            <p:spPr bwMode="auto">
              <a:xfrm>
                <a:off x="3840" y="2448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8644" name="Line 20"/>
              <p:cNvSpPr>
                <a:spLocks noChangeShapeType="1"/>
              </p:cNvSpPr>
              <p:nvPr/>
            </p:nvSpPr>
            <p:spPr bwMode="auto">
              <a:xfrm>
                <a:off x="3840" y="273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8645" name="Line 21"/>
              <p:cNvSpPr>
                <a:spLocks noChangeShapeType="1"/>
              </p:cNvSpPr>
              <p:nvPr/>
            </p:nvSpPr>
            <p:spPr bwMode="auto">
              <a:xfrm>
                <a:off x="3840" y="302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8646" name="Line 22"/>
              <p:cNvSpPr>
                <a:spLocks noChangeShapeType="1"/>
              </p:cNvSpPr>
              <p:nvPr/>
            </p:nvSpPr>
            <p:spPr bwMode="auto">
              <a:xfrm>
                <a:off x="3840" y="331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38647" name="Text Box 23"/>
            <p:cNvSpPr txBox="1">
              <a:spLocks noChangeArrowheads="1"/>
            </p:cNvSpPr>
            <p:nvPr/>
          </p:nvSpPr>
          <p:spPr bwMode="auto">
            <a:xfrm>
              <a:off x="3744" y="1659"/>
              <a:ext cx="1307" cy="1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pa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[ 0 ]     &amp;allone[0]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[ 1 ]     &amp;allone[1]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[ 2 ]     &amp;allone[2]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[ 3 ]     &amp;allone[3]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[ 4 ]     &amp;allone[4]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[ 5 ]     &amp;allone[5]</a:t>
              </a:r>
            </a:p>
          </p:txBody>
        </p:sp>
      </p:grpSp>
      <p:sp>
        <p:nvSpPr>
          <p:cNvPr id="538648" name="AutoShape 24"/>
          <p:cNvSpPr>
            <a:spLocks noChangeArrowheads="1"/>
          </p:cNvSpPr>
          <p:nvPr/>
        </p:nvSpPr>
        <p:spPr bwMode="auto">
          <a:xfrm>
            <a:off x="5181600" y="41910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8649" name="Rectangle 25"/>
          <p:cNvSpPr>
            <a:spLocks noChangeArrowheads="1"/>
          </p:cNvSpPr>
          <p:nvPr/>
        </p:nvSpPr>
        <p:spPr bwMode="auto">
          <a:xfrm>
            <a:off x="609600" y="914400"/>
            <a:ext cx="23780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38653" name="Text Box 29"/>
          <p:cNvSpPr txBox="1">
            <a:spLocks noChangeArrowheads="1"/>
          </p:cNvSpPr>
          <p:nvPr/>
        </p:nvSpPr>
        <p:spPr bwMode="auto">
          <a:xfrm>
            <a:off x="609600" y="1354138"/>
            <a:ext cx="26670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  <p:sp>
        <p:nvSpPr>
          <p:cNvPr id="538654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14678" y="428604"/>
            <a:ext cx="5500726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smtClean="0"/>
              <a:t> </a:t>
            </a:r>
            <a:r>
              <a:rPr lang="en-US" altLang="zh-CN" sz="1600" smtClean="0"/>
              <a:t>person * pa[6] = { &amp;allone[0] , &amp;allone[1] , &amp;allone[2] ,</a:t>
            </a:r>
          </a:p>
          <a:p>
            <a:pPr algn="l">
              <a:lnSpc>
                <a:spcPct val="130000"/>
              </a:lnSpc>
            </a:pPr>
            <a:r>
              <a:rPr lang="en-US" altLang="zh-CN" sz="1600" smtClean="0"/>
              <a:t>		     &amp;allone[3] , &amp;allone[4] , &amp;allone[5] };</a:t>
            </a:r>
            <a:endParaRPr lang="zh-CN" altLang="en-US" sz="1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75"/>
                                        <p:tgtEl>
                                          <p:spTgt spid="53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8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8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3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6" grpId="0" autoUpdateAnimBg="0"/>
      <p:bldP spid="538648" grpId="0" animBg="1"/>
      <p:bldP spid="538649" grpId="0" autoUpdateAnimBg="0"/>
      <p:bldP spid="538653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39651" name="Rectangle 3"/>
          <p:cNvSpPr>
            <a:spLocks noChangeArrowheads="1"/>
          </p:cNvSpPr>
          <p:nvPr/>
        </p:nvSpPr>
        <p:spPr bwMode="auto">
          <a:xfrm>
            <a:off x="609600" y="914400"/>
            <a:ext cx="23780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609600" y="1354138"/>
            <a:ext cx="244951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  <p:grpSp>
        <p:nvGrpSpPr>
          <p:cNvPr id="539653" name="Group 5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39654" name="Rectangle 6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9655" name="Line 7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9656" name="Line 8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9657" name="Line 9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9658" name="Line 10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9659" name="Line 11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39660" name="Group 12"/>
          <p:cNvGrpSpPr>
            <a:grpSpLocks/>
          </p:cNvGrpSpPr>
          <p:nvPr/>
        </p:nvGrpSpPr>
        <p:grpSpPr bwMode="auto">
          <a:xfrm>
            <a:off x="6781800" y="2971800"/>
            <a:ext cx="1600200" cy="914400"/>
            <a:chOff x="4272" y="1056"/>
            <a:chExt cx="1008" cy="576"/>
          </a:xfrm>
        </p:grpSpPr>
        <p:sp>
          <p:nvSpPr>
            <p:cNvPr id="539661" name="Rectangle 13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9662" name="Line 14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9663" name="Text Box 15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39664" name="Group 1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39665" name="Group 1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39666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39667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9668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9669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9670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9671" name="Line 2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9672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39673" name="Line 2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9674" name="Line 2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39675" name="Text Box 2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39679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609600" y="914400"/>
            <a:ext cx="223361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  <p:grpSp>
        <p:nvGrpSpPr>
          <p:cNvPr id="540677" name="Group 5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40678" name="Rectangle 6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679" name="Line 7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680" name="Line 8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681" name="Line 9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682" name="Line 10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683" name="Line 11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0684" name="Group 12"/>
          <p:cNvGrpSpPr>
            <a:grpSpLocks/>
          </p:cNvGrpSpPr>
          <p:nvPr/>
        </p:nvGrpSpPr>
        <p:grpSpPr bwMode="auto">
          <a:xfrm>
            <a:off x="6781800" y="2971800"/>
            <a:ext cx="1600200" cy="914400"/>
            <a:chOff x="4272" y="1056"/>
            <a:chExt cx="1008" cy="576"/>
          </a:xfrm>
        </p:grpSpPr>
        <p:sp>
          <p:nvSpPr>
            <p:cNvPr id="540685" name="Rectangle 13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686" name="Line 14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0687" name="Text Box 15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40688" name="Group 1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40689" name="Group 1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40690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40691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0692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0693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0694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0695" name="Line 2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0696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0697" name="Line 2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0698" name="Line 2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0699" name="Text Box 2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40703" name="Rectangle 31"/>
          <p:cNvSpPr>
            <a:spLocks noChangeArrowheads="1"/>
          </p:cNvSpPr>
          <p:nvPr/>
        </p:nvSpPr>
        <p:spPr bwMode="auto">
          <a:xfrm>
            <a:off x="1143000" y="3886200"/>
            <a:ext cx="3733800" cy="18288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704" name="Text Box 32"/>
          <p:cNvSpPr txBox="1">
            <a:spLocks noChangeArrowheads="1"/>
          </p:cNvSpPr>
          <p:nvPr/>
        </p:nvSpPr>
        <p:spPr bwMode="auto">
          <a:xfrm>
            <a:off x="3694113" y="746125"/>
            <a:ext cx="4910137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[ 0 ]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 pa [ 1 ]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allone[0] . salary &lt; allone[1] . salary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hlink"/>
                </a:solidFill>
                <a:sym typeface="Symbol" pitchFamily="18" charset="2"/>
              </a:rPr>
              <a:t>不交换</a:t>
            </a:r>
            <a:endParaRPr lang="zh-CN" altLang="en-US" sz="2000" b="1">
              <a:sym typeface="Symbol" pitchFamily="18" charset="2"/>
            </a:endParaRPr>
          </a:p>
        </p:txBody>
      </p:sp>
      <p:sp>
        <p:nvSpPr>
          <p:cNvPr id="540705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0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40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40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04" grpId="0" build="p" autoUpdateAnimBg="0" advAuto="2000"/>
    </p:bldLst>
  </p:timing>
</p:sld>
</file>

<file path=ppt/theme/theme1.xml><?xml version="1.0" encoding="utf-8"?>
<a:theme xmlns:a="http://schemas.openxmlformats.org/drawingml/2006/main" name="Strategic">
  <a:themeElements>
    <a:clrScheme name="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0000"/>
      </a:hlink>
      <a:folHlink>
        <a:srgbClr val="008000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7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trategic 7">
    <a:dk1>
      <a:srgbClr val="000000"/>
    </a:dk1>
    <a:lt1>
      <a:srgbClr val="E9E2B6"/>
    </a:lt1>
    <a:dk2>
      <a:srgbClr val="996600"/>
    </a:dk2>
    <a:lt2>
      <a:srgbClr val="786950"/>
    </a:lt2>
    <a:accent1>
      <a:srgbClr val="727DE0"/>
    </a:accent1>
    <a:accent2>
      <a:srgbClr val="D54F41"/>
    </a:accent2>
    <a:accent3>
      <a:srgbClr val="F2EED7"/>
    </a:accent3>
    <a:accent4>
      <a:srgbClr val="000000"/>
    </a:accent4>
    <a:accent5>
      <a:srgbClr val="BCBFED"/>
    </a:accent5>
    <a:accent6>
      <a:srgbClr val="C1473A"/>
    </a:accent6>
    <a:hlink>
      <a:srgbClr val="FFFFFF"/>
    </a:hlink>
    <a:folHlink>
      <a:srgbClr val="FFFF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Designs\Strategic.pot</Template>
  <TotalTime>8420</TotalTime>
  <Words>48385</Words>
  <Application>Microsoft Office PowerPoint</Application>
  <PresentationFormat>全屏显示(4:3)</PresentationFormat>
  <Paragraphs>10847</Paragraphs>
  <Slides>395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395</vt:i4>
      </vt:variant>
    </vt:vector>
  </HeadingPairs>
  <TitlesOfParts>
    <vt:vector size="397" baseType="lpstr">
      <vt:lpstr>Strategic</vt:lpstr>
      <vt:lpstr>BMP 图象</vt:lpstr>
      <vt:lpstr>第5章 集合与结构 </vt:lpstr>
      <vt:lpstr>5.1 位运算</vt:lpstr>
      <vt:lpstr>5.1 位运算</vt:lpstr>
      <vt:lpstr>1.  按位与运算</vt:lpstr>
      <vt:lpstr>2.  按位或运算</vt:lpstr>
      <vt:lpstr>3.  按位异或运算</vt:lpstr>
      <vt:lpstr>4.  左移</vt:lpstr>
      <vt:lpstr>4.  左移</vt:lpstr>
      <vt:lpstr>5.  右移</vt:lpstr>
      <vt:lpstr>5.  右移</vt:lpstr>
      <vt:lpstr>6.  按位取反</vt:lpstr>
      <vt:lpstr>7.  位运算的复合赋值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5.3  结构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5.1.2  访问结构</vt:lpstr>
      <vt:lpstr>5.1.2  访问结构</vt:lpstr>
      <vt:lpstr>5.1.2  访问结构</vt:lpstr>
      <vt:lpstr>5.1.2  访问结构</vt:lpstr>
      <vt:lpstr>5.1.2  访问结构</vt:lpstr>
      <vt:lpstr>5.1.2  访问结构</vt:lpstr>
      <vt:lpstr>5.1.2  访问结构</vt:lpstr>
      <vt:lpstr>5.1.2  访问结构</vt:lpstr>
      <vt:lpstr>5.1.2  访问结构</vt:lpstr>
      <vt:lpstr>幻灯片 87</vt:lpstr>
      <vt:lpstr>幻灯片 88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幻灯片 125</vt:lpstr>
      <vt:lpstr>5.3 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幻灯片 203</vt:lpstr>
      <vt:lpstr>幻灯片 204</vt:lpstr>
      <vt:lpstr>幻灯片 205</vt:lpstr>
      <vt:lpstr>幻灯片 206</vt:lpstr>
      <vt:lpstr>幻灯片 207</vt:lpstr>
      <vt:lpstr>幻灯片 208</vt:lpstr>
      <vt:lpstr>幻灯片 209</vt:lpstr>
      <vt:lpstr>幻灯片 210</vt:lpstr>
      <vt:lpstr>幻灯片 211</vt:lpstr>
      <vt:lpstr>幻灯片 212</vt:lpstr>
      <vt:lpstr>幻灯片 213</vt:lpstr>
      <vt:lpstr>幻灯片 214</vt:lpstr>
      <vt:lpstr>幻灯片 215</vt:lpstr>
      <vt:lpstr>幻灯片 216</vt:lpstr>
      <vt:lpstr>幻灯片 217</vt:lpstr>
      <vt:lpstr>幻灯片 218</vt:lpstr>
      <vt:lpstr>幻灯片 219</vt:lpstr>
      <vt:lpstr>幻灯片 220</vt:lpstr>
      <vt:lpstr>幻灯片 221</vt:lpstr>
      <vt:lpstr>幻灯片 222</vt:lpstr>
      <vt:lpstr>幻灯片 223</vt:lpstr>
      <vt:lpstr>幻灯片 224</vt:lpstr>
      <vt:lpstr>幻灯片 225</vt:lpstr>
      <vt:lpstr>幻灯片 226</vt:lpstr>
      <vt:lpstr>幻灯片 227</vt:lpstr>
      <vt:lpstr>幻灯片 228</vt:lpstr>
      <vt:lpstr>幻灯片 229</vt:lpstr>
      <vt:lpstr>幻灯片 230</vt:lpstr>
      <vt:lpstr>幻灯片 231</vt:lpstr>
      <vt:lpstr>幻灯片 232</vt:lpstr>
      <vt:lpstr>幻灯片 233</vt:lpstr>
      <vt:lpstr>幻灯片 234</vt:lpstr>
      <vt:lpstr>幻灯片 235</vt:lpstr>
      <vt:lpstr>幻灯片 236</vt:lpstr>
      <vt:lpstr>幻灯片 237</vt:lpstr>
      <vt:lpstr>幻灯片 238</vt:lpstr>
      <vt:lpstr>幻灯片 239</vt:lpstr>
      <vt:lpstr>幻灯片 240</vt:lpstr>
      <vt:lpstr>幻灯片 241</vt:lpstr>
      <vt:lpstr>幻灯片 242</vt:lpstr>
      <vt:lpstr>幻灯片 243</vt:lpstr>
      <vt:lpstr>5.3 链表</vt:lpstr>
      <vt:lpstr>幻灯片 245</vt:lpstr>
      <vt:lpstr>幻灯片 246</vt:lpstr>
      <vt:lpstr>幻灯片 247</vt:lpstr>
      <vt:lpstr>幻灯片 248</vt:lpstr>
      <vt:lpstr>幻灯片 249</vt:lpstr>
      <vt:lpstr>幻灯片 250</vt:lpstr>
      <vt:lpstr>幻灯片 251</vt:lpstr>
      <vt:lpstr>幻灯片 252</vt:lpstr>
      <vt:lpstr>幻灯片 253</vt:lpstr>
      <vt:lpstr>幻灯片 254</vt:lpstr>
      <vt:lpstr>5.3 链表</vt:lpstr>
      <vt:lpstr>幻灯片 256</vt:lpstr>
      <vt:lpstr>幻灯片 257</vt:lpstr>
      <vt:lpstr>幻灯片 258</vt:lpstr>
      <vt:lpstr>幻灯片 259</vt:lpstr>
      <vt:lpstr>幻灯片 260</vt:lpstr>
      <vt:lpstr>幻灯片 261</vt:lpstr>
      <vt:lpstr>幻灯片 262</vt:lpstr>
      <vt:lpstr>幻灯片 263</vt:lpstr>
      <vt:lpstr>幻灯片 264</vt:lpstr>
      <vt:lpstr>幻灯片 265</vt:lpstr>
      <vt:lpstr>幻灯片 266</vt:lpstr>
      <vt:lpstr>幻灯片 267</vt:lpstr>
      <vt:lpstr>幻灯片 268</vt:lpstr>
      <vt:lpstr>幻灯片 269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幻灯片 393</vt:lpstr>
      <vt:lpstr>小结</vt:lpstr>
      <vt:lpstr>幻灯片 395</vt:lpstr>
    </vt:vector>
  </TitlesOfParts>
  <Company>zhou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wwuhnwu01</cp:lastModifiedBy>
  <cp:revision>277</cp:revision>
  <dcterms:created xsi:type="dcterms:W3CDTF">2002-08-30T17:00:15Z</dcterms:created>
  <dcterms:modified xsi:type="dcterms:W3CDTF">2020-11-01T02:50:11Z</dcterms:modified>
</cp:coreProperties>
</file>